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64"/>
  </p:notesMasterIdLst>
  <p:handoutMasterIdLst>
    <p:handoutMasterId r:id="rId65"/>
  </p:handoutMasterIdLst>
  <p:sldIdLst>
    <p:sldId id="256" r:id="rId5"/>
    <p:sldId id="257" r:id="rId6"/>
    <p:sldId id="258" r:id="rId7"/>
    <p:sldId id="259" r:id="rId8"/>
    <p:sldId id="260" r:id="rId9"/>
    <p:sldId id="401" r:id="rId10"/>
    <p:sldId id="402" r:id="rId11"/>
    <p:sldId id="262" r:id="rId12"/>
    <p:sldId id="394" r:id="rId13"/>
    <p:sldId id="361" r:id="rId14"/>
    <p:sldId id="263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80" r:id="rId27"/>
    <p:sldId id="278" r:id="rId28"/>
    <p:sldId id="281" r:id="rId29"/>
    <p:sldId id="282" r:id="rId30"/>
    <p:sldId id="692" r:id="rId31"/>
    <p:sldId id="283" r:id="rId32"/>
    <p:sldId id="693" r:id="rId33"/>
    <p:sldId id="694" r:id="rId34"/>
    <p:sldId id="285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6" r:id="rId43"/>
    <p:sldId id="297" r:id="rId44"/>
    <p:sldId id="298" r:id="rId45"/>
    <p:sldId id="302" r:id="rId46"/>
    <p:sldId id="303" r:id="rId47"/>
    <p:sldId id="299" r:id="rId48"/>
    <p:sldId id="301" r:id="rId49"/>
    <p:sldId id="300" r:id="rId50"/>
    <p:sldId id="304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96E4F-BE74-468D-8A83-40A491B60BFA}" v="1" dt="2022-10-03T07:11:59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2" autoAdjust="0"/>
    <p:restoredTop sz="95768" autoAdjust="0"/>
  </p:normalViewPr>
  <p:slideViewPr>
    <p:cSldViewPr snapToGrid="0">
      <p:cViewPr varScale="1">
        <p:scale>
          <a:sx n="161" d="100"/>
          <a:sy n="161" d="100"/>
        </p:scale>
        <p:origin x="296" y="10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2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59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hyperlink" Target="https://www.youtube.com/watch?v=DR80Huxp4y8&amp;ab_channel=WEHImovies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zwaPWElklo&amp;t=4s&amp;ab_channel=WEHImovi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Common/PopUps/popDefinition.aspx?id=CDR0000561237&amp;version=Patient&amp;language=English" TargetMode="External"/><Relationship Id="rId2" Type="http://schemas.openxmlformats.org/officeDocument/2006/relationships/hyperlink" Target="https://www.cancer.gov/Common/PopUps/popDefinition.aspx?id=CDR0000046208&amp;version=Patient&amp;language=Englis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ncer.gov/Common/PopUps/popDefinition.aspx?id=CDR0000044179&amp;version=Patient&amp;language=English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Common/PopUps/popDefinition.aspx?id=CDR0000650175&amp;version=Patient&amp;language=English" TargetMode="External"/><Relationship Id="rId2" Type="http://schemas.openxmlformats.org/officeDocument/2006/relationships/hyperlink" Target="https://www.cancer.gov/Common/PopUps/popDefinition.aspx?id=CDR0000044945&amp;version=Patient&amp;language=Englis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ncer.gov/Common/PopUps/popDefinition.aspx?id=CDR0000357558&amp;version=Patient&amp;language=English" TargetMode="External"/><Relationship Id="rId4" Type="http://schemas.openxmlformats.org/officeDocument/2006/relationships/hyperlink" Target="https://www.cancer.gov/Common/PopUps/popDefinition.aspx?id=CDR0000046540&amp;version=Patient&amp;language=English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jpe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hyperlink" Target="https://www.researchgate.net/deref/http%3A%2F%2Fdx.doi.org%2F10.1089%2Fars.2010.3368?_sg%5B0%5D=GgIw4LhegIOTrJl3XciDq0kqPsjvJTDOXcE8v8Atv2ukGPMRCB2oPT3ddejXetw3cScyO4k-tBaMkhoLOHTahq0Xxw.WtYa-CJ_q043WPXGiJoR4B-znV-Oz3V7EmulWxrOUhjQyTvbvYgbAap2WZIb9cdCQDT8qYZXBBKWvdkjv8KnQA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932" y="2843210"/>
            <a:ext cx="7163371" cy="1171580"/>
          </a:xfrm>
        </p:spPr>
        <p:txBody>
          <a:bodyPr/>
          <a:lstStyle/>
          <a:p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5514" y="3908395"/>
            <a:ext cx="3614206" cy="2185544"/>
          </a:xfrm>
        </p:spPr>
        <p:txBody>
          <a:bodyPr/>
          <a:lstStyle/>
          <a:p>
            <a:pPr algn="l"/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Stages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tumor development</a:t>
            </a:r>
          </a:p>
          <a:p>
            <a:pPr algn="l"/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Theories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cancerogenesis</a:t>
            </a:r>
            <a:endParaRPr lang="cs-CZ" altLang="cs-CZ" sz="16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Hallmarks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GB" altLang="cs-CZ" sz="1600" dirty="0">
                <a:solidFill>
                  <a:schemeClr val="tx2"/>
                </a:solidFill>
                <a:latin typeface="+mj-lt"/>
              </a:rPr>
              <a:t>cancer</a:t>
            </a:r>
          </a:p>
          <a:p>
            <a:pPr algn="l"/>
            <a:r>
              <a:rPr lang="en-GB" altLang="cs-CZ" sz="1600" dirty="0">
                <a:solidFill>
                  <a:schemeClr val="tx2"/>
                </a:solidFill>
                <a:latin typeface="+mj-lt"/>
              </a:rPr>
              <a:t>Oncogenes and </a:t>
            </a:r>
            <a:r>
              <a:rPr lang="en-GB" altLang="cs-CZ" sz="1600" dirty="0" err="1">
                <a:solidFill>
                  <a:schemeClr val="tx2"/>
                </a:solidFill>
                <a:latin typeface="+mj-lt"/>
              </a:rPr>
              <a:t>tumor</a:t>
            </a:r>
            <a:r>
              <a:rPr lang="en-GB" altLang="cs-CZ" sz="1600" dirty="0">
                <a:solidFill>
                  <a:schemeClr val="tx2"/>
                </a:solidFill>
                <a:latin typeface="+mj-lt"/>
              </a:rPr>
              <a:t> suppressors</a:t>
            </a:r>
            <a:endParaRPr lang="cs-CZ" altLang="cs-CZ" sz="16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en-GB" altLang="cs-CZ" sz="1600" dirty="0">
                <a:solidFill>
                  <a:schemeClr val="tx2"/>
                </a:solidFill>
                <a:latin typeface="+mj-lt"/>
              </a:rPr>
              <a:t>Metastases</a:t>
            </a:r>
          </a:p>
          <a:p>
            <a:pPr algn="l"/>
            <a:r>
              <a:rPr lang="en-US" altLang="cs-CZ" sz="1600" dirty="0">
                <a:solidFill>
                  <a:schemeClr val="tx2"/>
                </a:solidFill>
                <a:latin typeface="+mj-lt"/>
              </a:rPr>
              <a:t>Interaction of tumor and organism</a:t>
            </a:r>
            <a:endParaRPr lang="cs-CZ" altLang="cs-CZ" sz="16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Cancer</a:t>
            </a:r>
            <a:r>
              <a:rPr lang="cs-CZ" altLang="cs-CZ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1600" dirty="0" err="1">
                <a:solidFill>
                  <a:schemeClr val="tx2"/>
                </a:solidFill>
                <a:latin typeface="+mj-lt"/>
              </a:rPr>
              <a:t>biomarkers</a:t>
            </a:r>
            <a:endParaRPr lang="en-US" altLang="cs-CZ" sz="1600" dirty="0">
              <a:solidFill>
                <a:schemeClr val="tx2"/>
              </a:solidFill>
              <a:latin typeface="+mj-lt"/>
            </a:endParaRPr>
          </a:p>
          <a:p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2E68634-3AA1-914D-8976-19E27289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13" y="173355"/>
            <a:ext cx="10466773" cy="668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A3CD582-A3F0-430B-8172-42E8AC74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18" y="865771"/>
            <a:ext cx="5348008" cy="48406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/>
              <a:t>reciprocal relationship </a:t>
            </a:r>
            <a:r>
              <a:rPr lang="en-US" sz="1200" dirty="0"/>
              <a:t>between </a:t>
            </a:r>
            <a:r>
              <a:rPr lang="en-US" sz="1200" b="1" dirty="0"/>
              <a:t>cancer cells and components of the</a:t>
            </a:r>
            <a:r>
              <a:rPr lang="cs-CZ" sz="1200" b="1" dirty="0"/>
              <a:t> TME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Tumor cells </a:t>
            </a:r>
            <a:r>
              <a:rPr lang="en-US" sz="1200" b="1" dirty="0"/>
              <a:t>stimulate</a:t>
            </a:r>
            <a:r>
              <a:rPr lang="en-US" sz="1200" dirty="0"/>
              <a:t> significant molecular, cellular and physical changes within their host tissues to support tumor growth and progression.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Cancer cells </a:t>
            </a:r>
            <a:r>
              <a:rPr lang="en-US" sz="1200" b="1" dirty="0"/>
              <a:t>recruit</a:t>
            </a:r>
            <a:r>
              <a:rPr lang="en-US" sz="1200" dirty="0"/>
              <a:t> stromal cells from neighboring tissue during tumorigenesis.</a:t>
            </a:r>
            <a:endParaRPr lang="cs-CZ" sz="1200" dirty="0"/>
          </a:p>
          <a:p>
            <a:pPr>
              <a:lnSpc>
                <a:spcPct val="150000"/>
              </a:lnSpc>
            </a:pP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TME includes immune cells, stromal cells, blood vessels, and extracellular matrix (ECM) and can have</a:t>
            </a:r>
            <a:r>
              <a:rPr lang="cs-CZ" sz="1200" dirty="0"/>
              <a:t> </a:t>
            </a:r>
            <a:r>
              <a:rPr lang="cs-CZ" sz="1200" b="1" dirty="0" err="1"/>
              <a:t>an</a:t>
            </a:r>
            <a:r>
              <a:rPr lang="cs-CZ" sz="1200" b="1" dirty="0"/>
              <a:t> </a:t>
            </a:r>
            <a:r>
              <a:rPr lang="en-US" sz="1200" b="1" dirty="0"/>
              <a:t>anti-tumor or pro-tumor </a:t>
            </a:r>
            <a:r>
              <a:rPr lang="cs-CZ" sz="1200" b="1" dirty="0" err="1"/>
              <a:t>effects</a:t>
            </a:r>
            <a:r>
              <a:rPr lang="en-US" sz="12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The stromal cell composition varies between tumor types but includes endothelial cells, fibroblasts, adipocytes</a:t>
            </a:r>
            <a:r>
              <a:rPr lang="cs-CZ" sz="1200" dirty="0"/>
              <a:t>,</a:t>
            </a:r>
            <a:r>
              <a:rPr lang="en-US" sz="1200" dirty="0"/>
              <a:t> and stellate cells. The TME orchestrates angiogenesis, proliferation, invasion</a:t>
            </a:r>
            <a:r>
              <a:rPr lang="cs-CZ" sz="1200" dirty="0"/>
              <a:t>,</a:t>
            </a:r>
            <a:r>
              <a:rPr lang="en-US" sz="1200" dirty="0"/>
              <a:t> and metastasis through the secretion of growth factors and cytokines.</a:t>
            </a:r>
            <a:endParaRPr lang="cs-CZ" sz="1200" dirty="0"/>
          </a:p>
          <a:p>
            <a:pPr>
              <a:lnSpc>
                <a:spcPct val="150000"/>
              </a:lnSpc>
            </a:pP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Acidic metabolic waste products accumulate in the tumor microenvironment because of high metabolic </a:t>
            </a:r>
            <a:r>
              <a:rPr lang="cs-CZ" sz="1200" dirty="0" err="1"/>
              <a:t>activity</a:t>
            </a:r>
            <a:r>
              <a:rPr lang="en-US" sz="1200" dirty="0"/>
              <a:t> and insufficient perfusion.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en-US" sz="1200" dirty="0"/>
              <a:t>pH </a:t>
            </a:r>
            <a:r>
              <a:rPr lang="cs-CZ" sz="1200" dirty="0" err="1"/>
              <a:t>of</a:t>
            </a:r>
            <a:r>
              <a:rPr lang="cs-CZ" sz="1200" dirty="0"/>
              <a:t> TME </a:t>
            </a:r>
            <a:r>
              <a:rPr lang="cs-CZ" sz="1200" dirty="0" err="1"/>
              <a:t>influences</a:t>
            </a:r>
            <a:r>
              <a:rPr lang="en-US" sz="1200" dirty="0"/>
              <a:t> cancer and stromal cell function, their mutual interplay, and their interactions with the </a:t>
            </a:r>
            <a:r>
              <a:rPr lang="cs-CZ" sz="1200" dirty="0"/>
              <a:t>ECM</a:t>
            </a:r>
            <a:r>
              <a:rPr lang="en-US" sz="1200" dirty="0"/>
              <a:t>.</a:t>
            </a:r>
            <a:endParaRPr lang="cs-CZ" sz="1200" dirty="0"/>
          </a:p>
          <a:p>
            <a:endParaRPr lang="cs-CZ" sz="32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3A4518-F800-4BBA-89B8-FCDA8CD8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9" y="0"/>
            <a:ext cx="10753200" cy="451576"/>
          </a:xfrm>
        </p:spPr>
        <p:txBody>
          <a:bodyPr/>
          <a:lstStyle/>
          <a:p>
            <a:r>
              <a:rPr lang="cs-CZ" sz="2800" dirty="0"/>
              <a:t>Tumor </a:t>
            </a:r>
            <a:r>
              <a:rPr lang="cs-CZ" sz="2800" dirty="0" err="1"/>
              <a:t>microenvironment</a:t>
            </a:r>
            <a:endParaRPr lang="cs-CZ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CB9D8C-4652-47BE-BD93-7C2CDFBE9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7929" y="6427576"/>
            <a:ext cx="7920000" cy="252000"/>
          </a:xfrm>
        </p:spPr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FFCED2-0AA2-4516-A1A0-6B4BBF03A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929" y="6427576"/>
            <a:ext cx="252000" cy="252000"/>
          </a:xfrm>
        </p:spPr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EAFEA0-AF12-47ED-8B3F-BD31ED3C9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54" y="1019260"/>
            <a:ext cx="6147328" cy="45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119862-516B-46D3-8FFA-895ADCC1A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71" y="838227"/>
            <a:ext cx="5437372" cy="435095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There</a:t>
            </a:r>
            <a:r>
              <a:rPr lang="cs-CZ" sz="2000" dirty="0"/>
              <a:t> are </a:t>
            </a:r>
            <a:r>
              <a:rPr lang="cs-CZ" sz="2000" dirty="0" err="1"/>
              <a:t>important</a:t>
            </a:r>
            <a:r>
              <a:rPr lang="cs-CZ" sz="2000" dirty="0"/>
              <a:t> s</a:t>
            </a:r>
            <a:r>
              <a:rPr lang="en-US" sz="2000" dirty="0" err="1"/>
              <a:t>imilarities</a:t>
            </a:r>
            <a:r>
              <a:rPr lang="en-US" sz="2000" dirty="0"/>
              <a:t> between tumors and the inflammatory response associated with wound healing</a:t>
            </a: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b="1" dirty="0"/>
              <a:t>Tumors: Wounds that do not heal</a:t>
            </a:r>
            <a:r>
              <a:rPr lang="en-US" sz="2000" dirty="0"/>
              <a:t>”</a:t>
            </a:r>
            <a:r>
              <a:rPr lang="cs-CZ" sz="20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Many cancers arise from sites of infection, chronic irritation</a:t>
            </a:r>
            <a:r>
              <a:rPr lang="cs-CZ" sz="2000" dirty="0"/>
              <a:t>,</a:t>
            </a:r>
            <a:r>
              <a:rPr lang="en-US" sz="2000" dirty="0"/>
              <a:t> and inflammation.</a:t>
            </a: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Chronic</a:t>
            </a:r>
            <a:r>
              <a:rPr lang="cs-CZ" sz="2000" dirty="0"/>
              <a:t> </a:t>
            </a:r>
            <a:r>
              <a:rPr lang="cs-CZ" sz="2000" dirty="0" err="1"/>
              <a:t>inflammation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cause DNA </a:t>
            </a:r>
            <a:r>
              <a:rPr lang="cs-CZ" sz="2000" dirty="0" err="1"/>
              <a:t>damage</a:t>
            </a:r>
            <a:r>
              <a:rPr lang="cs-CZ" sz="2000" dirty="0"/>
              <a:t> and permanent </a:t>
            </a:r>
            <a:r>
              <a:rPr lang="cs-CZ" sz="2000" dirty="0" err="1"/>
              <a:t>activation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fibroblasts</a:t>
            </a:r>
            <a:r>
              <a:rPr lang="cs-CZ" sz="2000" dirty="0"/>
              <a:t>. </a:t>
            </a: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6AA59741-C71B-4120-9113-F74837DD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1" y="0"/>
            <a:ext cx="10753200" cy="451576"/>
          </a:xfrm>
        </p:spPr>
        <p:txBody>
          <a:bodyPr/>
          <a:lstStyle/>
          <a:p>
            <a:r>
              <a:rPr lang="cs-CZ" sz="2800" dirty="0" err="1"/>
              <a:t>Inflammation</a:t>
            </a:r>
            <a:endParaRPr lang="cs-CZ" sz="2800" dirty="0"/>
          </a:p>
        </p:txBody>
      </p:sp>
      <p:pic>
        <p:nvPicPr>
          <p:cNvPr id="1030" name="Picture 6" descr="Inflammation and cancer: advances and new agents | Nature Reviews Clinical  Oncology">
            <a:extLst>
              <a:ext uri="{FF2B5EF4-FFF2-40B4-BE49-F238E27FC236}">
                <a16:creationId xmlns:a16="http://schemas.microsoft.com/office/drawing/2014/main" id="{63FF998E-E240-3E0D-CF10-E1C1E96E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157" y="451576"/>
            <a:ext cx="5437372" cy="62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3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54F1B-CE0B-482C-889D-B06ACD72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90" y="124906"/>
            <a:ext cx="10753200" cy="451576"/>
          </a:xfrm>
        </p:spPr>
        <p:txBody>
          <a:bodyPr/>
          <a:lstStyle/>
          <a:p>
            <a:r>
              <a:rPr lang="cs-CZ" sz="2800" dirty="0" err="1"/>
              <a:t>Inflammation</a:t>
            </a:r>
            <a:r>
              <a:rPr lang="cs-CZ" sz="2800" dirty="0"/>
              <a:t> and obesity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C8E1D2-EE0A-420C-A4EB-DFCCBB6A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5AA1CE5-E4C4-4851-B5D6-CDD355F6D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1CC306-A21C-4474-A31B-396262B2B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90" y="971541"/>
            <a:ext cx="6279471" cy="32084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A</a:t>
            </a:r>
            <a:r>
              <a:rPr lang="en-US" sz="1600" dirty="0"/>
              <a:t>s people become obese</a:t>
            </a:r>
            <a:r>
              <a:rPr lang="cs-CZ" sz="1600" dirty="0"/>
              <a:t> </a:t>
            </a:r>
            <a:r>
              <a:rPr lang="en-US" sz="1600" dirty="0"/>
              <a:t>more fat cells </a:t>
            </a:r>
            <a:r>
              <a:rPr lang="cs-CZ" sz="1600" dirty="0"/>
              <a:t>are </a:t>
            </a:r>
            <a:r>
              <a:rPr lang="en-US" sz="1600" dirty="0"/>
              <a:t>build up in their tissues</a:t>
            </a:r>
            <a:r>
              <a:rPr lang="cs-CZ" sz="1600" dirty="0"/>
              <a:t> and</a:t>
            </a:r>
            <a:r>
              <a:rPr lang="en-US" sz="1600" dirty="0"/>
              <a:t> macrophages</a:t>
            </a:r>
            <a:r>
              <a:rPr lang="cs-CZ" sz="1600" dirty="0"/>
              <a:t> </a:t>
            </a:r>
            <a:r>
              <a:rPr lang="en-US" sz="1600" dirty="0"/>
              <a:t>are </a:t>
            </a:r>
            <a:r>
              <a:rPr lang="cs-CZ" sz="1600" dirty="0" err="1"/>
              <a:t>recruited</a:t>
            </a:r>
            <a:r>
              <a:rPr lang="cs-CZ" sz="1600" dirty="0"/>
              <a:t> </a:t>
            </a:r>
            <a:r>
              <a:rPr lang="en-US" sz="1600" dirty="0"/>
              <a:t>to clear up dead fat cells.</a:t>
            </a:r>
            <a:r>
              <a:rPr lang="cs-CZ" sz="1600" dirty="0"/>
              <a:t> </a:t>
            </a:r>
            <a:r>
              <a:rPr lang="en-US" sz="1600" dirty="0"/>
              <a:t>The number of macrophages in obese fatty tissue can be substantial–</a:t>
            </a:r>
            <a:r>
              <a:rPr lang="cs-CZ" sz="1600" dirty="0"/>
              <a:t> 4 in 10 </a:t>
            </a:r>
            <a:r>
              <a:rPr lang="cs-CZ" sz="1600" dirty="0" err="1"/>
              <a:t>cells</a:t>
            </a:r>
            <a:r>
              <a:rPr lang="cs-CZ" sz="1600" dirty="0"/>
              <a:t>.</a:t>
            </a:r>
            <a:r>
              <a:rPr lang="en-US" sz="1600" dirty="0"/>
              <a:t> </a:t>
            </a:r>
            <a:r>
              <a:rPr lang="cs-CZ" sz="1600" dirty="0"/>
              <a:t>M</a:t>
            </a:r>
            <a:r>
              <a:rPr lang="en-US" sz="1600" dirty="0" err="1"/>
              <a:t>acrophages</a:t>
            </a:r>
            <a:r>
              <a:rPr lang="en-US" sz="1600" dirty="0"/>
              <a:t> release</a:t>
            </a:r>
            <a:r>
              <a:rPr lang="cs-CZ" sz="1600" dirty="0"/>
              <a:t> cocktail</a:t>
            </a:r>
            <a:r>
              <a:rPr lang="en-US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cytokines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trigger</a:t>
            </a:r>
            <a:r>
              <a:rPr lang="en-US" sz="1600" dirty="0"/>
              <a:t> chronic inflammation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O</a:t>
            </a:r>
            <a:r>
              <a:rPr lang="en-US" sz="1600" dirty="0" err="1"/>
              <a:t>bese</a:t>
            </a:r>
            <a:r>
              <a:rPr lang="en-US" sz="1600" dirty="0"/>
              <a:t> people tend to have</a:t>
            </a:r>
            <a:r>
              <a:rPr lang="cs-CZ" sz="1600" dirty="0"/>
              <a:t> </a:t>
            </a:r>
            <a:r>
              <a:rPr lang="cs-CZ" sz="1600" dirty="0" err="1"/>
              <a:t>higher</a:t>
            </a:r>
            <a:r>
              <a:rPr lang="cs-CZ" sz="1600" dirty="0"/>
              <a:t> </a:t>
            </a:r>
            <a:r>
              <a:rPr lang="cs-CZ" sz="1600" dirty="0" err="1"/>
              <a:t>levels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inflammatory</a:t>
            </a:r>
            <a:r>
              <a:rPr lang="cs-CZ" sz="1600" dirty="0"/>
              <a:t> </a:t>
            </a:r>
            <a:r>
              <a:rPr lang="cs-CZ" sz="1600" dirty="0" err="1"/>
              <a:t>cytokines</a:t>
            </a:r>
            <a:r>
              <a:rPr lang="cs-CZ" sz="1600" dirty="0"/>
              <a:t> in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blood</a:t>
            </a:r>
            <a:r>
              <a:rPr lang="cs-CZ" sz="1600" dirty="0"/>
              <a:t>.</a:t>
            </a:r>
            <a:r>
              <a:rPr lang="en-US" sz="1600" dirty="0"/>
              <a:t> </a:t>
            </a:r>
            <a:endParaRPr lang="cs-CZ" sz="1600" dirty="0"/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en-US" sz="1600" b="1" dirty="0"/>
              <a:t>Fat isn’t just</a:t>
            </a:r>
            <a:r>
              <a:rPr lang="cs-CZ" sz="1600" b="1" dirty="0"/>
              <a:t> </a:t>
            </a:r>
            <a:r>
              <a:rPr lang="en-US" sz="1600" b="1" dirty="0"/>
              <a:t>pad</a:t>
            </a:r>
            <a:r>
              <a:rPr lang="cs-CZ" sz="1600" b="1" dirty="0"/>
              <a:t>d</a:t>
            </a:r>
            <a:r>
              <a:rPr lang="en-US" sz="1600" b="1" dirty="0" err="1"/>
              <a:t>ing</a:t>
            </a:r>
            <a:r>
              <a:rPr lang="en-US" sz="1600" dirty="0"/>
              <a:t>: it’s like another organ that is essentially a huge gland sending out biological information that affects the rest of the body. </a:t>
            </a:r>
            <a:r>
              <a:rPr lang="en-US" sz="1600" dirty="0" err="1"/>
              <a:t>Oestrogen</a:t>
            </a:r>
            <a:r>
              <a:rPr lang="en-US" sz="1600" dirty="0"/>
              <a:t> and growth factors produced by fat cells increase the risk of cancer.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662984-983E-4C73-B3E7-90E4701E7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310" y="692510"/>
            <a:ext cx="4788696" cy="52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740713-AACA-4DAF-AC2E-D1FD4E570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09813" y="6520963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14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417482-CABB-48FB-96D6-6AB59FB5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3" y="56309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Polymorphic</a:t>
            </a:r>
            <a:r>
              <a:rPr lang="cs-CZ" sz="3200" dirty="0"/>
              <a:t> </a:t>
            </a:r>
            <a:r>
              <a:rPr lang="cs-CZ" sz="3200" dirty="0" err="1"/>
              <a:t>microbiomes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DDB75A-945B-42BF-962F-B328E5AAC39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93872" y="787106"/>
            <a:ext cx="11375114" cy="413999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1600" dirty="0"/>
              <a:t>T</a:t>
            </a:r>
            <a:r>
              <a:rPr lang="en-US" sz="1600" dirty="0"/>
              <a:t>he evidence is increasingly compelling that polymorphic variability in the microbiomes between individuals in a population can have a profound impact on cancer phenotypes</a:t>
            </a:r>
            <a:r>
              <a:rPr lang="cs-CZ" sz="1600" dirty="0"/>
              <a:t>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1600" dirty="0"/>
              <a:t>T</a:t>
            </a:r>
            <a:r>
              <a:rPr lang="en-US" sz="1600" dirty="0"/>
              <a:t>here are both cancer-protective and tumor-promoting microbiomes, involving particular bacterial species, which can modulate the incidence and pathogenesis of tumors</a:t>
            </a:r>
            <a:r>
              <a:rPr lang="cs-CZ" sz="1600" dirty="0"/>
              <a:t>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1600" dirty="0"/>
              <a:t>A mouse model of colon carcinogenesis populated with bacteria</a:t>
            </a:r>
            <a:r>
              <a:rPr lang="cs-CZ" sz="1600" dirty="0"/>
              <a:t> </a:t>
            </a:r>
            <a:r>
              <a:rPr lang="cs-CZ" sz="1600" i="1" dirty="0" err="1"/>
              <a:t>Porphyromonas</a:t>
            </a:r>
            <a:r>
              <a:rPr lang="en-US" sz="1600" dirty="0"/>
              <a:t> developed more tumors than mice lacking such bacteria</a:t>
            </a:r>
            <a:r>
              <a:rPr lang="cs-CZ" sz="1600" dirty="0"/>
              <a:t>.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D9F879-E16B-469A-BCAA-4B38A7F61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36" y="3307980"/>
            <a:ext cx="7742128" cy="3212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059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8B3676-2CBC-4A2A-B8CD-12810F157E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5685" y="6476574"/>
            <a:ext cx="7920000" cy="252000"/>
          </a:xfrm>
        </p:spPr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053E04-D39F-4794-B23E-4B99B1B47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685" y="6476574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EA8A86-4FC1-40D9-AE0A-AA359B60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85" y="70434"/>
            <a:ext cx="10753200" cy="451576"/>
          </a:xfrm>
        </p:spPr>
        <p:txBody>
          <a:bodyPr/>
          <a:lstStyle/>
          <a:p>
            <a:r>
              <a:rPr lang="cs-CZ" sz="3200" b="1" dirty="0" err="1"/>
              <a:t>Hallmarks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cancer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2BE3E2-8DE6-455A-88B9-C3DCBB4A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85" y="803178"/>
            <a:ext cx="6164913" cy="413999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All these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features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do not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have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be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newly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evolved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because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are part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physiological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processes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such as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embryogenesis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wound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healing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Cancer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cells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use these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processes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at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wrong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 intensity, </a:t>
            </a:r>
            <a:r>
              <a:rPr lang="cs-CZ" sz="1600" b="1" dirty="0" err="1">
                <a:solidFill>
                  <a:schemeClr val="accent5">
                    <a:lumMod val="75000"/>
                  </a:schemeClr>
                </a:solidFill>
              </a:rPr>
              <a:t>time</a:t>
            </a:r>
            <a:r>
              <a:rPr lang="cs-CZ" sz="1600" b="1" dirty="0">
                <a:solidFill>
                  <a:schemeClr val="accent5">
                    <a:lumMod val="75000"/>
                  </a:schemeClr>
                </a:solidFill>
              </a:rPr>
              <a:t>, and place.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b="1" dirty="0" err="1">
                <a:solidFill>
                  <a:srgbClr val="F01928"/>
                </a:solidFill>
              </a:rPr>
              <a:t>Cancer</a:t>
            </a:r>
            <a:r>
              <a:rPr lang="cs-CZ" sz="1600" b="1" dirty="0">
                <a:solidFill>
                  <a:srgbClr val="F01928"/>
                </a:solidFill>
              </a:rPr>
              <a:t> </a:t>
            </a:r>
            <a:r>
              <a:rPr lang="cs-CZ" sz="1600" b="1" dirty="0" err="1">
                <a:solidFill>
                  <a:srgbClr val="F01928"/>
                </a:solidFill>
              </a:rPr>
              <a:t>is</a:t>
            </a:r>
            <a:r>
              <a:rPr lang="cs-CZ" sz="1600" b="1" dirty="0">
                <a:solidFill>
                  <a:srgbClr val="F01928"/>
                </a:solidFill>
              </a:rPr>
              <a:t> a </a:t>
            </a:r>
            <a:r>
              <a:rPr lang="cs-CZ" sz="1600" b="1" dirty="0" err="1">
                <a:solidFill>
                  <a:srgbClr val="F01928"/>
                </a:solidFill>
              </a:rPr>
              <a:t>disease</a:t>
            </a:r>
            <a:r>
              <a:rPr lang="cs-CZ" sz="1600" b="1" dirty="0">
                <a:solidFill>
                  <a:srgbClr val="F01928"/>
                </a:solidFill>
              </a:rPr>
              <a:t> </a:t>
            </a:r>
            <a:r>
              <a:rPr lang="cs-CZ" sz="1600" b="1" dirty="0" err="1">
                <a:solidFill>
                  <a:srgbClr val="F01928"/>
                </a:solidFill>
              </a:rPr>
              <a:t>of</a:t>
            </a:r>
            <a:r>
              <a:rPr lang="cs-CZ" sz="1600" b="1" dirty="0">
                <a:solidFill>
                  <a:srgbClr val="F01928"/>
                </a:solidFill>
              </a:rPr>
              <a:t> </a:t>
            </a:r>
            <a:r>
              <a:rPr lang="cs-CZ" sz="1600" b="1" dirty="0" err="1">
                <a:solidFill>
                  <a:srgbClr val="F01928"/>
                </a:solidFill>
              </a:rPr>
              <a:t>regulation</a:t>
            </a:r>
            <a:r>
              <a:rPr lang="cs-CZ" sz="1600" b="1" dirty="0">
                <a:solidFill>
                  <a:srgbClr val="F01928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C</a:t>
            </a:r>
            <a:r>
              <a:rPr lang="en-US" sz="1600" dirty="0" err="1"/>
              <a:t>ontinual</a:t>
            </a:r>
            <a:r>
              <a:rPr lang="en-US" sz="1600" dirty="0"/>
              <a:t> u</a:t>
            </a:r>
            <a:r>
              <a:rPr lang="cs-CZ" sz="1600" dirty="0"/>
              <a:t>p</a:t>
            </a:r>
            <a:r>
              <a:rPr lang="en-US" sz="1600" dirty="0"/>
              <a:t>regulated proliferation of cancer cells</a:t>
            </a:r>
            <a:r>
              <a:rPr lang="cs-CZ" sz="1600" dirty="0"/>
              <a:t> (</a:t>
            </a:r>
            <a:r>
              <a:rPr lang="cs-CZ" sz="1600" dirty="0" err="1"/>
              <a:t>sustaining</a:t>
            </a:r>
            <a:r>
              <a:rPr lang="cs-CZ" sz="1600" dirty="0"/>
              <a:t> </a:t>
            </a:r>
            <a:r>
              <a:rPr lang="cs-CZ" sz="1600" dirty="0" err="1"/>
              <a:t>proliferative</a:t>
            </a:r>
            <a:r>
              <a:rPr lang="cs-CZ" sz="1600" dirty="0"/>
              <a:t> </a:t>
            </a:r>
            <a:r>
              <a:rPr lang="cs-CZ" sz="1600" dirty="0" err="1"/>
              <a:t>signaling</a:t>
            </a:r>
            <a:r>
              <a:rPr lang="cs-CZ" sz="1600" dirty="0"/>
              <a:t> and </a:t>
            </a:r>
            <a:r>
              <a:rPr lang="cs-CZ" sz="1600" dirty="0" err="1"/>
              <a:t>evading</a:t>
            </a:r>
            <a:r>
              <a:rPr lang="cs-CZ" sz="1600" dirty="0"/>
              <a:t> </a:t>
            </a:r>
            <a:r>
              <a:rPr lang="cs-CZ" sz="1600" dirty="0" err="1"/>
              <a:t>growth</a:t>
            </a:r>
            <a:r>
              <a:rPr lang="cs-CZ" sz="1600" dirty="0"/>
              <a:t> </a:t>
            </a:r>
            <a:r>
              <a:rPr lang="cs-CZ" sz="1600" dirty="0" err="1"/>
              <a:t>suppressors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Replicative</a:t>
            </a:r>
            <a:r>
              <a:rPr lang="cs-CZ" sz="1600" dirty="0"/>
              <a:t> </a:t>
            </a:r>
            <a:r>
              <a:rPr lang="cs-CZ" sz="1600" dirty="0" err="1"/>
              <a:t>immortality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Genome instability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Resisting</a:t>
            </a:r>
            <a:r>
              <a:rPr lang="cs-CZ" sz="1600" dirty="0"/>
              <a:t> cell </a:t>
            </a:r>
            <a:r>
              <a:rPr lang="cs-CZ" sz="1600" dirty="0" err="1"/>
              <a:t>death</a:t>
            </a:r>
            <a:r>
              <a:rPr lang="cs-CZ" sz="1600" dirty="0"/>
              <a:t> and senescence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Inducing</a:t>
            </a:r>
            <a:r>
              <a:rPr lang="cs-CZ" sz="1600" dirty="0"/>
              <a:t> </a:t>
            </a:r>
            <a:r>
              <a:rPr lang="cs-CZ" sz="1600" dirty="0" err="1"/>
              <a:t>angiogenesis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Inflammation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Avoiding</a:t>
            </a:r>
            <a:r>
              <a:rPr lang="cs-CZ" sz="1600" dirty="0"/>
              <a:t> </a:t>
            </a:r>
            <a:r>
              <a:rPr lang="cs-CZ" sz="1600" dirty="0" err="1"/>
              <a:t>immune</a:t>
            </a:r>
            <a:r>
              <a:rPr lang="cs-CZ" sz="1600" dirty="0"/>
              <a:t> </a:t>
            </a:r>
            <a:r>
              <a:rPr lang="cs-CZ" sz="1600" dirty="0" err="1"/>
              <a:t>destruction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Altered</a:t>
            </a:r>
            <a:r>
              <a:rPr lang="cs-CZ" sz="1600" dirty="0"/>
              <a:t> </a:t>
            </a:r>
            <a:r>
              <a:rPr lang="cs-CZ" sz="1600" dirty="0" err="1"/>
              <a:t>metabolism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Invasion</a:t>
            </a:r>
            <a:r>
              <a:rPr lang="cs-CZ" sz="1600" dirty="0"/>
              <a:t> and </a:t>
            </a:r>
            <a:r>
              <a:rPr lang="cs-CZ" sz="1600" dirty="0" err="1"/>
              <a:t>metastasis</a:t>
            </a:r>
            <a:endParaRPr lang="cs-CZ" sz="1600" dirty="0"/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B1B53DB-94F4-4D90-89A1-73A5F012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248" y="1054670"/>
            <a:ext cx="4625266" cy="526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D14BFB3-2058-4072-A002-0B4202AF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73" y="152212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Cancer</a:t>
            </a:r>
            <a:r>
              <a:rPr lang="cs-CZ" sz="3200" dirty="0"/>
              <a:t> cell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F68C53-685D-4D73-8A23-73B96AA4B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4688" y="6453788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8B650A-BD93-45CB-8094-955332FBA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688" y="6453788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16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CA51C2-DF28-4711-90CC-554286EA481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13973" y="867004"/>
            <a:ext cx="11432062" cy="4139998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en-US" sz="1800" b="1" dirty="0"/>
              <a:t>Cancer cells divide excessively - they have too many “GO” signals or not enough “STOP” signals </a:t>
            </a:r>
            <a:r>
              <a:rPr lang="cs-CZ" sz="1800" b="1" dirty="0"/>
              <a:t>and</a:t>
            </a:r>
            <a:r>
              <a:rPr lang="en-US" sz="1800" b="1" dirty="0"/>
              <a:t> can also ignore “</a:t>
            </a:r>
            <a:r>
              <a:rPr lang="cs-CZ" sz="1800" b="1" dirty="0"/>
              <a:t>DIE</a:t>
            </a:r>
            <a:r>
              <a:rPr lang="en-US" sz="1800" b="1" dirty="0"/>
              <a:t>”</a:t>
            </a:r>
            <a:r>
              <a:rPr lang="cs-CZ" sz="1800" b="1" dirty="0"/>
              <a:t>, </a:t>
            </a:r>
            <a:r>
              <a:rPr lang="en-US" sz="1800" b="1" dirty="0"/>
              <a:t>“ </a:t>
            </a:r>
            <a:r>
              <a:rPr lang="cs-CZ" sz="1800" b="1" dirty="0"/>
              <a:t>DIFFERENTIATE</a:t>
            </a:r>
            <a:r>
              <a:rPr lang="en-US" sz="1800" b="1" dirty="0"/>
              <a:t> “</a:t>
            </a:r>
            <a:r>
              <a:rPr lang="cs-CZ" sz="1800" b="1" dirty="0"/>
              <a:t>, </a:t>
            </a:r>
            <a:r>
              <a:rPr lang="en-US" sz="1800" b="1" dirty="0"/>
              <a:t> </a:t>
            </a:r>
            <a:r>
              <a:rPr lang="cs-CZ" sz="1800" b="1" dirty="0" err="1"/>
              <a:t>or</a:t>
            </a:r>
            <a:r>
              <a:rPr lang="cs-CZ" sz="1800" b="1" dirty="0"/>
              <a:t> </a:t>
            </a:r>
            <a:r>
              <a:rPr lang="en-US" sz="1800" b="1" dirty="0"/>
              <a:t>“</a:t>
            </a:r>
            <a:r>
              <a:rPr lang="cs-CZ" sz="1800" b="1" dirty="0"/>
              <a:t>GROW OLD</a:t>
            </a:r>
            <a:r>
              <a:rPr lang="en-US" sz="1800" b="1" dirty="0"/>
              <a:t>” signals</a:t>
            </a:r>
            <a:r>
              <a:rPr lang="cs-CZ" sz="1800" b="1" dirty="0"/>
              <a:t>.</a:t>
            </a:r>
          </a:p>
          <a:p>
            <a:pPr>
              <a:spcAft>
                <a:spcPts val="600"/>
              </a:spcAft>
            </a:pPr>
            <a:endParaRPr lang="cs-CZ" sz="18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5CC0BB-2DEA-06BC-6CFA-FF629AD39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42" y="2109354"/>
            <a:ext cx="6153716" cy="4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ADD455-A22A-48AB-AFA9-4E9856DB4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18A558-720C-40CB-A096-F0AE45DF2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17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8920CF-3BFE-4CE2-9845-38505BD3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62" y="152212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Oncogenes</a:t>
            </a:r>
            <a:r>
              <a:rPr lang="cs-CZ" sz="3200" dirty="0"/>
              <a:t> and tumor </a:t>
            </a:r>
            <a:r>
              <a:rPr lang="cs-CZ" sz="3200" dirty="0" err="1"/>
              <a:t>suppressors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2C68BA-74DB-4559-88A6-CC758D5CB60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83948" y="1359001"/>
            <a:ext cx="5967332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2"/>
                </a:solidFill>
              </a:rPr>
              <a:t>Proto-oncogenes</a:t>
            </a:r>
            <a:r>
              <a:rPr lang="en-US" sz="1800" dirty="0"/>
              <a:t> – Genes whose products </a:t>
            </a:r>
            <a:r>
              <a:rPr lang="cs-CZ" sz="1800" dirty="0" err="1"/>
              <a:t>encode</a:t>
            </a:r>
            <a:r>
              <a:rPr lang="en-US" sz="1800" dirty="0"/>
              <a:t> components of the molecular cascades that </a:t>
            </a:r>
            <a:r>
              <a:rPr lang="cs-CZ" sz="1800" dirty="0" err="1"/>
              <a:t>mediate</a:t>
            </a:r>
            <a:r>
              <a:rPr lang="cs-CZ" sz="1800" dirty="0"/>
              <a:t> cell </a:t>
            </a:r>
            <a:r>
              <a:rPr lang="cs-CZ" sz="1800" dirty="0" err="1"/>
              <a:t>growth</a:t>
            </a:r>
            <a:r>
              <a:rPr lang="cs-CZ" sz="1800" dirty="0"/>
              <a:t>, cell </a:t>
            </a:r>
            <a:r>
              <a:rPr lang="cs-CZ" sz="1800" dirty="0" err="1"/>
              <a:t>survival</a:t>
            </a:r>
            <a:r>
              <a:rPr lang="cs-CZ" sz="1800" dirty="0"/>
              <a:t>, and </a:t>
            </a:r>
            <a:r>
              <a:rPr lang="cs-CZ" sz="1800" dirty="0" err="1"/>
              <a:t>block</a:t>
            </a:r>
            <a:r>
              <a:rPr lang="cs-CZ" sz="1800" dirty="0"/>
              <a:t> cell </a:t>
            </a:r>
            <a:r>
              <a:rPr lang="cs-CZ" sz="1800" dirty="0" err="1"/>
              <a:t>differentiation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</a:t>
            </a:r>
            <a:r>
              <a:rPr lang="en-US" sz="1800" dirty="0" err="1"/>
              <a:t>abnor</a:t>
            </a:r>
            <a:r>
              <a:rPr lang="cs-CZ" sz="1800" dirty="0"/>
              <a:t>m</a:t>
            </a:r>
            <a:r>
              <a:rPr lang="en-US" sz="1800" dirty="0"/>
              <a:t>al, </a:t>
            </a:r>
            <a:r>
              <a:rPr lang="en-US" sz="1800" b="1" dirty="0"/>
              <a:t>mutated</a:t>
            </a:r>
            <a:r>
              <a:rPr lang="en-US" sz="1800" dirty="0"/>
              <a:t> form of the proto-oncogene</a:t>
            </a:r>
            <a:r>
              <a:rPr lang="cs-CZ" sz="1800" dirty="0"/>
              <a:t>s</a:t>
            </a:r>
            <a:r>
              <a:rPr lang="en-US" sz="1800" dirty="0"/>
              <a:t> that lead to </a:t>
            </a:r>
            <a:r>
              <a:rPr lang="cs-CZ" sz="1800" dirty="0" err="1"/>
              <a:t>excessive</a:t>
            </a:r>
            <a:r>
              <a:rPr lang="cs-CZ" sz="1800" dirty="0"/>
              <a:t> </a:t>
            </a:r>
            <a:r>
              <a:rPr lang="en-US" sz="1800" dirty="0"/>
              <a:t>cell</a:t>
            </a:r>
            <a:r>
              <a:rPr lang="cs-CZ" sz="1800" dirty="0"/>
              <a:t> </a:t>
            </a:r>
            <a:r>
              <a:rPr lang="cs-CZ" sz="1800" dirty="0" err="1"/>
              <a:t>proliferation</a:t>
            </a:r>
            <a:r>
              <a:rPr lang="en-US" sz="1800" dirty="0"/>
              <a:t> and cancer are called </a:t>
            </a:r>
            <a:r>
              <a:rPr lang="en-US" sz="1800" b="1" dirty="0">
                <a:solidFill>
                  <a:srgbClr val="FF0000"/>
                </a:solidFill>
              </a:rPr>
              <a:t>oncogenes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lang="cs-CZ" sz="18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800" dirty="0"/>
              <a:t>P</a:t>
            </a:r>
            <a:r>
              <a:rPr lang="en-US" sz="1800" dirty="0" err="1"/>
              <a:t>roteins</a:t>
            </a:r>
            <a:r>
              <a:rPr lang="en-US" sz="1800" dirty="0"/>
              <a:t> encoded by </a:t>
            </a:r>
            <a:r>
              <a:rPr lang="cs-CZ" sz="1800" b="1" dirty="0">
                <a:solidFill>
                  <a:srgbClr val="00B050"/>
                </a:solidFill>
              </a:rPr>
              <a:t>tumor </a:t>
            </a:r>
            <a:r>
              <a:rPr lang="en-US" sz="1800" b="1" dirty="0">
                <a:solidFill>
                  <a:srgbClr val="00B050"/>
                </a:solidFill>
              </a:rPr>
              <a:t>suppressor genes </a:t>
            </a:r>
            <a:r>
              <a:rPr lang="en-US" sz="1800" dirty="0"/>
              <a:t>inhibit cell proliferation or survival</a:t>
            </a:r>
            <a:r>
              <a:rPr lang="cs-CZ" sz="1800" dirty="0"/>
              <a:t> and support cell </a:t>
            </a:r>
            <a:r>
              <a:rPr lang="cs-CZ" sz="1800" dirty="0" err="1"/>
              <a:t>differentiation</a:t>
            </a:r>
            <a:r>
              <a:rPr lang="en-US" sz="1800" dirty="0"/>
              <a:t>.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3074" name="Picture 2" descr="CISN - Oncogenes, Tumor-Suppressor Genes and DNA Repair Genes">
            <a:extLst>
              <a:ext uri="{FF2B5EF4-FFF2-40B4-BE49-F238E27FC236}">
                <a16:creationId xmlns:a16="http://schemas.microsoft.com/office/drawing/2014/main" id="{EBB5B198-5395-792C-0F1A-684B4009C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37" y="1504594"/>
            <a:ext cx="4841657" cy="38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6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D8EAE4-1199-4EA2-A473-3E623E07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" y="152212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Oncogenes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2A0195-ADEC-4AD3-94CF-C2F563B6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80" y="852986"/>
            <a:ext cx="7919999" cy="32084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Oncogenes differ from proto-oncogenes in three basic ways</a:t>
            </a:r>
            <a:r>
              <a:rPr lang="cs-CZ" sz="16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1</a:t>
            </a:r>
            <a:r>
              <a:rPr lang="cs-CZ" sz="1600" dirty="0"/>
              <a:t>. t</a:t>
            </a:r>
            <a:r>
              <a:rPr lang="en-US" sz="1600" dirty="0" err="1"/>
              <a:t>iming</a:t>
            </a:r>
            <a:r>
              <a:rPr lang="en-US" sz="1600" dirty="0"/>
              <a:t> and quality of expression</a:t>
            </a:r>
            <a:endParaRPr lang="cs-CZ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2</a:t>
            </a:r>
            <a:r>
              <a:rPr lang="cs-CZ" sz="1600" dirty="0"/>
              <a:t>. s</a:t>
            </a:r>
            <a:r>
              <a:rPr lang="en-US" sz="1600" dirty="0" err="1"/>
              <a:t>tructure</a:t>
            </a:r>
            <a:r>
              <a:rPr lang="en-US" sz="1600" dirty="0"/>
              <a:t> </a:t>
            </a:r>
            <a:r>
              <a:rPr lang="cs-CZ" sz="1600" dirty="0"/>
              <a:t>and </a:t>
            </a:r>
            <a:r>
              <a:rPr lang="cs-CZ" sz="1600" dirty="0" err="1"/>
              <a:t>function</a:t>
            </a:r>
            <a:r>
              <a:rPr lang="cs-CZ" sz="1600" dirty="0"/>
              <a:t> </a:t>
            </a:r>
            <a:r>
              <a:rPr lang="en-US" sz="1600" dirty="0"/>
              <a:t>of protein products</a:t>
            </a:r>
            <a:endParaRPr lang="cs-CZ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3</a:t>
            </a:r>
            <a:r>
              <a:rPr lang="cs-CZ" sz="1600" dirty="0"/>
              <a:t>. d</a:t>
            </a:r>
            <a:r>
              <a:rPr lang="en-US" sz="1600" dirty="0" err="1"/>
              <a:t>egree</a:t>
            </a:r>
            <a:r>
              <a:rPr lang="en-US" sz="1600" dirty="0"/>
              <a:t> to which their protein products are regulated by cellular signals </a:t>
            </a:r>
            <a:endParaRPr lang="cs-CZ" sz="1600" dirty="0"/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9C3493-F353-4CED-B8E6-5DAD977C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89" y="3179912"/>
            <a:ext cx="8885822" cy="3525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65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A64CEC-9BB0-43CF-8678-7C43CDAB2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2C65A6-8AC9-425F-AFD1-B3F2F1F619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549438-7B94-4B99-9DD1-151766A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30" y="107096"/>
            <a:ext cx="10753200" cy="451576"/>
          </a:xfrm>
        </p:spPr>
        <p:txBody>
          <a:bodyPr/>
          <a:lstStyle/>
          <a:p>
            <a:r>
              <a:rPr lang="en-GB" sz="3200" dirty="0"/>
              <a:t>Uncontrolled </a:t>
            </a:r>
            <a:r>
              <a:rPr lang="en-GB" sz="3200" dirty="0" err="1"/>
              <a:t>growt</a:t>
            </a:r>
            <a:r>
              <a:rPr lang="cs-CZ" sz="3200" dirty="0"/>
              <a:t>h - </a:t>
            </a:r>
            <a:r>
              <a:rPr lang="en-US" sz="3200" dirty="0"/>
              <a:t>“GO” signals 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B9C73C-3595-4E05-913D-5308B02B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923995"/>
            <a:ext cx="5827002" cy="413999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“GO” signals </a:t>
            </a:r>
            <a:r>
              <a:rPr lang="cs-CZ" sz="1800" dirty="0"/>
              <a:t>= </a:t>
            </a:r>
            <a:r>
              <a:rPr lang="cs-CZ" sz="1800" dirty="0" err="1"/>
              <a:t>main</a:t>
            </a:r>
            <a:r>
              <a:rPr lang="cs-CZ" sz="1800" dirty="0"/>
              <a:t> </a:t>
            </a:r>
            <a:r>
              <a:rPr lang="en-US" sz="1800" dirty="0"/>
              <a:t>mitogenic signals</a:t>
            </a:r>
            <a:r>
              <a:rPr lang="cs-CZ" sz="1800" dirty="0"/>
              <a:t> </a:t>
            </a:r>
            <a:r>
              <a:rPr lang="en-US" sz="1800" dirty="0"/>
              <a:t>include</a:t>
            </a:r>
            <a:r>
              <a:rPr lang="cs-CZ" sz="1800" dirty="0"/>
              <a:t>:</a:t>
            </a:r>
          </a:p>
          <a:p>
            <a:pPr marL="0" indent="0">
              <a:buNone/>
            </a:pPr>
            <a:r>
              <a:rPr lang="cs-CZ" sz="1800" dirty="0"/>
              <a:t>1. </a:t>
            </a:r>
            <a:r>
              <a:rPr lang="en-US" sz="1800" b="1" dirty="0"/>
              <a:t>growth</a:t>
            </a:r>
            <a:r>
              <a:rPr lang="cs-CZ" sz="1800" b="1" dirty="0"/>
              <a:t> </a:t>
            </a:r>
            <a:r>
              <a:rPr lang="en-US" sz="1800" b="1" dirty="0"/>
              <a:t>factors </a:t>
            </a:r>
            <a:r>
              <a:rPr lang="en-US" sz="1800" dirty="0"/>
              <a:t>(e.g. </a:t>
            </a:r>
            <a:r>
              <a:rPr lang="cs-CZ" sz="1800" dirty="0"/>
              <a:t>EGF, VEGFA, PDGF</a:t>
            </a:r>
            <a:r>
              <a:rPr lang="en-US" sz="1800" dirty="0"/>
              <a:t>)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2. </a:t>
            </a:r>
            <a:r>
              <a:rPr lang="en-US" sz="1800" b="1" dirty="0"/>
              <a:t>growth factor receptors </a:t>
            </a:r>
            <a:r>
              <a:rPr lang="en-US" sz="1800" dirty="0"/>
              <a:t>(e.g. the receptors for epidermal</a:t>
            </a:r>
            <a:r>
              <a:rPr lang="cs-CZ" sz="1800" dirty="0"/>
              <a:t> </a:t>
            </a:r>
            <a:r>
              <a:rPr lang="en-US" sz="1800" dirty="0"/>
              <a:t>growth factor</a:t>
            </a:r>
            <a:r>
              <a:rPr lang="cs-CZ" sz="1800" dirty="0"/>
              <a:t> </a:t>
            </a:r>
            <a:r>
              <a:rPr lang="en-US" sz="1800" dirty="0"/>
              <a:t>EGF</a:t>
            </a:r>
            <a:r>
              <a:rPr lang="cs-CZ" sz="1800" dirty="0"/>
              <a:t> (EGFR) </a:t>
            </a:r>
            <a:r>
              <a:rPr lang="en-US" sz="1800" dirty="0"/>
              <a:t>and its close homologue</a:t>
            </a:r>
            <a:r>
              <a:rPr lang="cs-CZ" sz="1800" dirty="0"/>
              <a:t> HER2/</a:t>
            </a:r>
            <a:r>
              <a:rPr lang="cs-CZ" sz="1800" dirty="0" err="1"/>
              <a:t>neu</a:t>
            </a:r>
            <a:r>
              <a:rPr lang="cs-CZ" sz="1800" dirty="0"/>
              <a:t> (</a:t>
            </a:r>
            <a:r>
              <a:rPr lang="en-US" sz="1800" dirty="0"/>
              <a:t>ERBB2)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3. </a:t>
            </a:r>
            <a:r>
              <a:rPr lang="en-US" sz="1800" b="1" dirty="0"/>
              <a:t>receptor-coupled signal</a:t>
            </a:r>
            <a:r>
              <a:rPr lang="cs-CZ" sz="1800" b="1" dirty="0"/>
              <a:t> </a:t>
            </a:r>
            <a:r>
              <a:rPr lang="en-US" sz="1800" b="1" dirty="0"/>
              <a:t>transduction molecules </a:t>
            </a:r>
            <a:r>
              <a:rPr lang="en-US" sz="1800" dirty="0"/>
              <a:t>(RAS</a:t>
            </a:r>
            <a:r>
              <a:rPr lang="cs-CZ" sz="1800" dirty="0"/>
              <a:t> </a:t>
            </a:r>
            <a:r>
              <a:rPr lang="en-US" sz="1800" dirty="0"/>
              <a:t>family)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4.</a:t>
            </a:r>
            <a:r>
              <a:rPr lang="en-US" sz="1800" dirty="0"/>
              <a:t> </a:t>
            </a:r>
            <a:r>
              <a:rPr lang="cs-CZ" sz="1800" b="1" dirty="0" err="1"/>
              <a:t>proteink</a:t>
            </a:r>
            <a:r>
              <a:rPr lang="en-US" sz="1800" b="1" dirty="0" err="1"/>
              <a:t>inases</a:t>
            </a:r>
            <a:r>
              <a:rPr lang="cs-CZ" sz="1800" b="1" dirty="0"/>
              <a:t> </a:t>
            </a:r>
            <a:r>
              <a:rPr lang="en-US" sz="1800" dirty="0"/>
              <a:t>(SRC</a:t>
            </a:r>
            <a:r>
              <a:rPr lang="cs-CZ" sz="1800" dirty="0"/>
              <a:t>,</a:t>
            </a:r>
            <a:r>
              <a:rPr lang="en-US" sz="1800" dirty="0"/>
              <a:t>ABL</a:t>
            </a:r>
            <a:r>
              <a:rPr lang="cs-CZ" sz="1800" dirty="0"/>
              <a:t>)</a:t>
            </a:r>
            <a:endParaRPr lang="en-US" sz="1800" dirty="0"/>
          </a:p>
          <a:p>
            <a:pPr marL="0" indent="0">
              <a:buNone/>
            </a:pPr>
            <a:r>
              <a:rPr lang="cs-CZ" sz="1800" dirty="0"/>
              <a:t>5. </a:t>
            </a:r>
            <a:r>
              <a:rPr lang="en-US" sz="1800" b="1" dirty="0"/>
              <a:t>transcription factors</a:t>
            </a:r>
            <a:r>
              <a:rPr lang="cs-CZ" sz="1800" b="1" dirty="0"/>
              <a:t> </a:t>
            </a:r>
            <a:r>
              <a:rPr lang="en-US" sz="1800" dirty="0"/>
              <a:t>(MYC, MYB, FOS, JUN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6. </a:t>
            </a:r>
            <a:r>
              <a:rPr lang="cs-CZ" sz="1800" b="1" dirty="0" err="1"/>
              <a:t>cyclins</a:t>
            </a:r>
            <a:endParaRPr lang="cs-CZ" sz="1800" b="1" dirty="0"/>
          </a:p>
          <a:p>
            <a:pPr marL="0" indent="0">
              <a:buNone/>
            </a:pPr>
            <a:r>
              <a:rPr lang="cs-CZ" sz="1800" dirty="0"/>
              <a:t>7. </a:t>
            </a:r>
            <a:r>
              <a:rPr lang="cs-CZ" sz="1800" b="1" dirty="0" err="1"/>
              <a:t>cyclin-dependent</a:t>
            </a:r>
            <a:r>
              <a:rPr lang="cs-CZ" sz="1800" b="1" dirty="0"/>
              <a:t> </a:t>
            </a:r>
            <a:r>
              <a:rPr lang="cs-CZ" sz="1800" b="1" dirty="0" err="1"/>
              <a:t>kinases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cdk</a:t>
            </a:r>
            <a:r>
              <a:rPr lang="cs-CZ" sz="1800" dirty="0"/>
              <a:t>)</a:t>
            </a:r>
          </a:p>
          <a:p>
            <a:endParaRPr lang="cs-CZ" sz="2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0B6FAB-0AB9-E4FA-AF6A-EE03BD1971D2}"/>
              </a:ext>
            </a:extLst>
          </p:cNvPr>
          <p:cNvSpPr/>
          <p:nvPr/>
        </p:nvSpPr>
        <p:spPr bwMode="auto">
          <a:xfrm>
            <a:off x="10688715" y="6010183"/>
            <a:ext cx="1367161" cy="7407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74" name="Picture 2" descr="Intracellular Signaling Pathways in Tumorigenesis and Cancer Progression">
            <a:extLst>
              <a:ext uri="{FF2B5EF4-FFF2-40B4-BE49-F238E27FC236}">
                <a16:creationId xmlns:a16="http://schemas.microsoft.com/office/drawing/2014/main" id="{156EC89B-9113-AD9B-D740-7FDD319D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97" y="829831"/>
            <a:ext cx="619125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2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74AC1F-DD65-46BC-9FCB-F620B5234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0938AC-5C40-4F8C-B306-22673E715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GB" altLang="cs-CZ" noProof="0" smtClean="0"/>
              <a:pPr>
                <a:spcAft>
                  <a:spcPts val="600"/>
                </a:spcAft>
              </a:pPr>
              <a:t>2</a:t>
            </a:fld>
            <a:endParaRPr lang="en-GB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C78F6-4D3A-46D1-84BB-F2CDBA8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b="1" dirty="0"/>
              <a:t>Tumor development</a:t>
            </a:r>
            <a:endParaRPr lang="cs-CZ" sz="22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68882-9D91-7FA9-FB7D-48892E2970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90599" y="844119"/>
            <a:ext cx="5220000" cy="271576"/>
          </a:xfrm>
        </p:spPr>
        <p:txBody>
          <a:bodyPr/>
          <a:lstStyle/>
          <a:p>
            <a:r>
              <a:rPr lang="cs-CZ" dirty="0" err="1"/>
              <a:t>Cancerogenesis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06F337-D8D3-452F-943B-806114ABCC3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14000" y="1331417"/>
            <a:ext cx="4952831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" dirty="0"/>
              <a:t>The process of tumor formation is a </a:t>
            </a:r>
            <a:r>
              <a:rPr lang="en-US" sz="1500" b="1" dirty="0"/>
              <a:t>complex</a:t>
            </a:r>
            <a:r>
              <a:rPr lang="cs-CZ" sz="1500" dirty="0"/>
              <a:t> </a:t>
            </a:r>
            <a:r>
              <a:rPr lang="en-US" sz="1500" dirty="0"/>
              <a:t>involving multiple alterations of cells</a:t>
            </a:r>
            <a:r>
              <a:rPr lang="cs-CZ" sz="1500" dirty="0"/>
              <a:t>/</a:t>
            </a:r>
            <a:r>
              <a:rPr lang="cs-CZ" sz="1500" dirty="0" err="1"/>
              <a:t>tissues</a:t>
            </a:r>
            <a:r>
              <a:rPr lang="en-US" sz="1500" dirty="0"/>
              <a:t> and their physiologic control mechanisms.</a:t>
            </a:r>
            <a:endParaRPr lang="cs-CZ" sz="1500" dirty="0"/>
          </a:p>
          <a:p>
            <a:pPr>
              <a:spcAft>
                <a:spcPts val="600"/>
              </a:spcAft>
            </a:pPr>
            <a:r>
              <a:rPr lang="en-US" sz="1500" dirty="0"/>
              <a:t>The complexity of this process is reflected in the </a:t>
            </a:r>
            <a:r>
              <a:rPr lang="en-US" sz="1500" b="1" dirty="0"/>
              <a:t>long time periods </a:t>
            </a:r>
            <a:r>
              <a:rPr lang="en-US" sz="1500" dirty="0"/>
              <a:t>required for</a:t>
            </a:r>
            <a:r>
              <a:rPr lang="cs-CZ" sz="1500" dirty="0"/>
              <a:t> </a:t>
            </a:r>
            <a:r>
              <a:rPr lang="en-US" sz="1500" dirty="0"/>
              <a:t>most human cancers to develop.</a:t>
            </a:r>
            <a:endParaRPr lang="cs-CZ" sz="1500" dirty="0"/>
          </a:p>
          <a:p>
            <a:pPr>
              <a:spcAft>
                <a:spcPts val="600"/>
              </a:spcAft>
            </a:pPr>
            <a:r>
              <a:rPr lang="en-US" sz="1500" dirty="0"/>
              <a:t>Multi-step tumor progression can be depicted as a form of </a:t>
            </a:r>
            <a:r>
              <a:rPr lang="en-US" sz="1500" b="1" dirty="0"/>
              <a:t>Darwinian evolution</a:t>
            </a:r>
            <a:r>
              <a:rPr lang="cs-CZ" sz="1500" b="1" dirty="0"/>
              <a:t> </a:t>
            </a:r>
            <a:r>
              <a:rPr lang="en-US" sz="1500" dirty="0"/>
              <a:t>occurring within tissues. </a:t>
            </a:r>
            <a:endParaRPr lang="cs-CZ" sz="1500" dirty="0"/>
          </a:p>
          <a:p>
            <a:pPr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F333443-CE14-4592-95B9-D26963954E87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99" y="1493987"/>
            <a:ext cx="6177911" cy="3814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23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234D51-DF43-471D-AB93-8A78E416E6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7E6E7-CEFB-497C-8E12-7A0E9F006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1B3CC2-0DB4-4BFE-8478-C1D15584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28" y="214799"/>
            <a:ext cx="10753200" cy="451576"/>
          </a:xfrm>
        </p:spPr>
        <p:txBody>
          <a:bodyPr/>
          <a:lstStyle/>
          <a:p>
            <a:r>
              <a:rPr lang="cs-CZ" sz="2800" dirty="0" err="1"/>
              <a:t>Contact</a:t>
            </a:r>
            <a:r>
              <a:rPr lang="cs-CZ" sz="2800" dirty="0"/>
              <a:t> </a:t>
            </a:r>
            <a:r>
              <a:rPr lang="cs-CZ" sz="2800" dirty="0" err="1"/>
              <a:t>inhibition</a:t>
            </a:r>
            <a:r>
              <a:rPr lang="cs-CZ" sz="2800" dirty="0"/>
              <a:t> and </a:t>
            </a:r>
            <a:r>
              <a:rPr lang="cs-CZ" sz="2800" dirty="0" err="1"/>
              <a:t>immortalization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35CFD4-224D-492C-A51B-43413134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0" y="1088379"/>
            <a:ext cx="6661503" cy="4139998"/>
          </a:xfrm>
        </p:spPr>
        <p:txBody>
          <a:bodyPr/>
          <a:lstStyle/>
          <a:p>
            <a:r>
              <a:rPr lang="cs-CZ" sz="1600" dirty="0"/>
              <a:t>P</a:t>
            </a:r>
            <a:r>
              <a:rPr lang="en-US" sz="1600" dirty="0" err="1"/>
              <a:t>roliferation</a:t>
            </a:r>
            <a:r>
              <a:rPr lang="en-US" sz="1600" dirty="0"/>
              <a:t> of many normal cells is inhibited by</a:t>
            </a:r>
            <a:r>
              <a:rPr lang="cs-CZ" sz="1600" dirty="0"/>
              <a:t> </a:t>
            </a:r>
            <a:r>
              <a:rPr lang="en-US" sz="1600" dirty="0"/>
              <a:t>cell-cell contact</a:t>
            </a:r>
            <a:r>
              <a:rPr lang="cs-CZ" sz="1600" dirty="0"/>
              <a:t> (</a:t>
            </a:r>
            <a:r>
              <a:rPr lang="cs-CZ" sz="1600" b="1" dirty="0" err="1"/>
              <a:t>contact</a:t>
            </a:r>
            <a:r>
              <a:rPr lang="cs-CZ" sz="1600" b="1" dirty="0"/>
              <a:t> </a:t>
            </a:r>
            <a:r>
              <a:rPr lang="cs-CZ" sz="1600" b="1" dirty="0" err="1"/>
              <a:t>inhibition</a:t>
            </a:r>
            <a:r>
              <a:rPr lang="cs-CZ" sz="1600" b="1" dirty="0"/>
              <a:t>) </a:t>
            </a:r>
            <a:r>
              <a:rPr lang="cs-CZ" sz="1600" dirty="0"/>
              <a:t>and by </a:t>
            </a:r>
            <a:r>
              <a:rPr lang="cs-CZ" sz="1600" dirty="0" err="1"/>
              <a:t>erosion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telomeres</a:t>
            </a:r>
            <a:r>
              <a:rPr lang="cs-CZ" sz="1600" dirty="0"/>
              <a:t> (</a:t>
            </a:r>
            <a:r>
              <a:rPr lang="cs-CZ" sz="1600" b="1" dirty="0" err="1"/>
              <a:t>Hayflick</a:t>
            </a:r>
            <a:r>
              <a:rPr lang="cs-CZ" sz="1600" b="1" dirty="0"/>
              <a:t> limit)</a:t>
            </a:r>
            <a:r>
              <a:rPr lang="en-US" sz="1600" dirty="0"/>
              <a:t>, </a:t>
            </a:r>
            <a:r>
              <a:rPr lang="cs-CZ" sz="1600" dirty="0"/>
              <a:t>but</a:t>
            </a:r>
            <a:r>
              <a:rPr lang="en-US" sz="1600" dirty="0"/>
              <a:t> cancer cells are characteristically insensitive to such</a:t>
            </a:r>
            <a:r>
              <a:rPr lang="cs-CZ" sz="1600" dirty="0"/>
              <a:t> </a:t>
            </a:r>
            <a:r>
              <a:rPr lang="cs-CZ" sz="1600" dirty="0" err="1"/>
              <a:t>inhibition</a:t>
            </a:r>
            <a:r>
              <a:rPr lang="cs-CZ" sz="1600" b="1" dirty="0"/>
              <a:t> </a:t>
            </a:r>
            <a:r>
              <a:rPr lang="en-US" sz="1600" dirty="0"/>
              <a:t>of growth. </a:t>
            </a:r>
            <a:endParaRPr lang="cs-CZ" sz="1600" dirty="0"/>
          </a:p>
          <a:p>
            <a:r>
              <a:rPr lang="en-US" sz="1600" dirty="0"/>
              <a:t>Most pre-malignant cells escape from </a:t>
            </a:r>
            <a:r>
              <a:rPr lang="cs-CZ" sz="1600" dirty="0" err="1"/>
              <a:t>Hayflick</a:t>
            </a:r>
            <a:r>
              <a:rPr lang="cs-CZ" sz="1600" dirty="0"/>
              <a:t> limit </a:t>
            </a:r>
            <a:r>
              <a:rPr lang="en-US" sz="1600" dirty="0"/>
              <a:t>by </a:t>
            </a:r>
            <a:r>
              <a:rPr lang="cs-CZ" sz="1600" dirty="0" err="1"/>
              <a:t>stabilizing</a:t>
            </a:r>
            <a:r>
              <a:rPr lang="cs-CZ" sz="1600" dirty="0"/>
              <a:t>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telomeres</a:t>
            </a:r>
            <a:r>
              <a:rPr lang="cs-CZ" sz="1600" dirty="0"/>
              <a:t> (</a:t>
            </a:r>
            <a:r>
              <a:rPr lang="cs-CZ" sz="1600" b="1" dirty="0" err="1"/>
              <a:t>telomerase</a:t>
            </a:r>
            <a:r>
              <a:rPr lang="cs-CZ" sz="1600" dirty="0"/>
              <a:t>, </a:t>
            </a:r>
            <a:r>
              <a:rPr lang="en-US" sz="1600" dirty="0"/>
              <a:t>hTERT</a:t>
            </a:r>
            <a:r>
              <a:rPr lang="cs-CZ" sz="1600" dirty="0"/>
              <a:t>).</a:t>
            </a:r>
          </a:p>
          <a:p>
            <a:endParaRPr lang="cs-CZ" sz="1600" dirty="0"/>
          </a:p>
          <a:p>
            <a:r>
              <a:rPr lang="en-US" sz="1600" dirty="0"/>
              <a:t>Cells that have stabilized their telomeres can proliferate indefinitely and are therefore said to be</a:t>
            </a:r>
            <a:r>
              <a:rPr lang="cs-CZ" sz="1600" dirty="0"/>
              <a:t> </a:t>
            </a:r>
            <a:r>
              <a:rPr lang="en-US" sz="1600" b="1" dirty="0"/>
              <a:t>immortalized</a:t>
            </a:r>
            <a:r>
              <a:rPr lang="en-US" sz="1600" dirty="0"/>
              <a:t>.</a:t>
            </a:r>
            <a:r>
              <a:rPr lang="cs-CZ" sz="1600" dirty="0"/>
              <a:t> </a:t>
            </a:r>
            <a:r>
              <a:rPr lang="en-US" sz="1600" dirty="0"/>
              <a:t>Immortal cells are not necessarily transformed (tumorigenic) cells. </a:t>
            </a:r>
            <a:endParaRPr lang="cs-CZ" sz="1600" dirty="0"/>
          </a:p>
          <a:p>
            <a:endParaRPr lang="cs-CZ" sz="3200" dirty="0"/>
          </a:p>
        </p:txBody>
      </p:sp>
      <p:pic>
        <p:nvPicPr>
          <p:cNvPr id="6" name="Picture 2" descr="C:\Users\Balvan\Desktop\MPPP\TA-65_Licensee_Information_1_PPT2_Page_11.jpg">
            <a:extLst>
              <a:ext uri="{FF2B5EF4-FFF2-40B4-BE49-F238E27FC236}">
                <a16:creationId xmlns:a16="http://schemas.microsoft.com/office/drawing/2014/main" id="{8347CAD0-11AC-4E0A-92E5-2A81D985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7243" y="742313"/>
            <a:ext cx="3820648" cy="2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2CC53A-6CB6-4BCB-8654-5545C098E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03" y="3607452"/>
            <a:ext cx="3874088" cy="21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6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63B1EB-65E8-4FDF-9C9B-C2FEE3728C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6925" y="64098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B384F-ED4C-4A06-8E92-7A4FDDDD6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4925" y="6408975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21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2B5486-CEBB-4452-AF81-D02121F2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25" y="126328"/>
            <a:ext cx="10753200" cy="451576"/>
          </a:xfrm>
        </p:spPr>
        <p:txBody>
          <a:bodyPr anchor="t">
            <a:noAutofit/>
          </a:bodyPr>
          <a:lstStyle/>
          <a:p>
            <a:r>
              <a:rPr lang="en-GB" sz="2800" dirty="0"/>
              <a:t>Uncontrolled </a:t>
            </a:r>
            <a:r>
              <a:rPr lang="en-GB" sz="2800" dirty="0" err="1"/>
              <a:t>growt</a:t>
            </a:r>
            <a:r>
              <a:rPr lang="cs-CZ" sz="2800" dirty="0"/>
              <a:t>h – </a:t>
            </a:r>
            <a:r>
              <a:rPr lang="cs-CZ" sz="2800" dirty="0" err="1"/>
              <a:t>loss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en-US" sz="2800" dirty="0"/>
              <a:t>“</a:t>
            </a:r>
            <a:r>
              <a:rPr lang="cs-CZ" sz="2800" dirty="0"/>
              <a:t>STOP</a:t>
            </a:r>
            <a:r>
              <a:rPr lang="en-US" sz="2800" dirty="0"/>
              <a:t>” signals 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4FA4DC-8641-409C-B51D-D934A8CEC8F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14000" y="1002391"/>
            <a:ext cx="117780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The critical decisions concerning growth versus quiescence are made in the G1 phase of the cell cycle.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en-US" sz="1800" dirty="0"/>
              <a:t>Growth of normal cells is controlled by signals from the external environment</a:t>
            </a:r>
            <a:r>
              <a:rPr lang="cs-CZ" sz="1800" dirty="0"/>
              <a:t> </a:t>
            </a:r>
            <a:r>
              <a:rPr lang="en-US" sz="1800" dirty="0"/>
              <a:t>(extracellular matrix, surface of adjacent cells) and from the inside of the cell (</a:t>
            </a:r>
            <a:r>
              <a:rPr lang="cs-CZ" sz="1800" dirty="0"/>
              <a:t>DNA </a:t>
            </a:r>
            <a:r>
              <a:rPr lang="cs-CZ" sz="1800" dirty="0" err="1"/>
              <a:t>damage</a:t>
            </a:r>
            <a:r>
              <a:rPr lang="cs-CZ" sz="1800" dirty="0"/>
              <a:t>, cell </a:t>
            </a:r>
            <a:r>
              <a:rPr lang="en-US" sz="1800" dirty="0"/>
              <a:t>damage, mitotic spindle damage).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662E32-D775-042C-E298-2777B1DE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2808186"/>
            <a:ext cx="6115050" cy="38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C8E8E1-234B-4632-BFBF-EF3983868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1163" y="6483359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DE56C5-DF00-4372-90BA-A7257BFC2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5163" y="6483359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F61F14-B441-4FDE-864C-11FEA7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06" y="142661"/>
            <a:ext cx="10753200" cy="451576"/>
          </a:xfrm>
        </p:spPr>
        <p:txBody>
          <a:bodyPr/>
          <a:lstStyle/>
          <a:p>
            <a:r>
              <a:rPr lang="cs-CZ" sz="2800" b="1" dirty="0"/>
              <a:t>Tumor </a:t>
            </a:r>
            <a:r>
              <a:rPr lang="cs-CZ" sz="2800" b="1" dirty="0" err="1"/>
              <a:t>suppressors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6B55EB-7F86-4A75-ADE1-06DE2FC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874333"/>
            <a:ext cx="11639025" cy="45440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tumor suppressor proteins inhibit the same cell regulatory pathways that are </a:t>
            </a:r>
            <a:r>
              <a:rPr lang="cs-CZ" sz="1800" dirty="0" err="1"/>
              <a:t>stimulated</a:t>
            </a:r>
            <a:r>
              <a:rPr lang="en-US" sz="1800" dirty="0"/>
              <a:t> by the products of oncogenes</a:t>
            </a:r>
            <a:r>
              <a:rPr lang="cs-CZ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Most </a:t>
            </a:r>
            <a:r>
              <a:rPr lang="en-US" sz="1800" b="1" dirty="0"/>
              <a:t>familial cancer syndromes</a:t>
            </a:r>
            <a:r>
              <a:rPr lang="en-US" sz="1800" dirty="0"/>
              <a:t> are</a:t>
            </a:r>
            <a:r>
              <a:rPr lang="cs-CZ" sz="1800" dirty="0"/>
              <a:t> </a:t>
            </a:r>
            <a:r>
              <a:rPr lang="en-US" sz="1800" dirty="0"/>
              <a:t>inherited as a recessive trait and correspond to the constitutive inactivation</a:t>
            </a:r>
            <a:r>
              <a:rPr lang="cs-CZ" sz="1800" dirty="0"/>
              <a:t> </a:t>
            </a:r>
            <a:r>
              <a:rPr lang="en-US" sz="1800" dirty="0"/>
              <a:t>of an important tumor suppressor</a:t>
            </a:r>
            <a:r>
              <a:rPr lang="cs-CZ" sz="1800" dirty="0"/>
              <a:t> </a:t>
            </a:r>
            <a:r>
              <a:rPr lang="en-US" sz="1800" dirty="0"/>
              <a:t>gene</a:t>
            </a:r>
            <a:r>
              <a:rPr lang="cs-CZ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 many tumors</a:t>
            </a:r>
            <a:r>
              <a:rPr lang="cs-CZ" sz="1800" dirty="0"/>
              <a:t> </a:t>
            </a:r>
            <a:r>
              <a:rPr lang="cs-CZ" sz="1800" dirty="0" err="1"/>
              <a:t>suppressors</a:t>
            </a:r>
            <a:r>
              <a:rPr lang="cs-CZ" sz="1800" dirty="0"/>
              <a:t> </a:t>
            </a:r>
            <a:r>
              <a:rPr lang="en-US" sz="1800" dirty="0"/>
              <a:t>are lost or inactivated.</a:t>
            </a:r>
            <a:endParaRPr lang="cs-CZ" sz="1800" dirty="0"/>
          </a:p>
          <a:p>
            <a:pPr>
              <a:lnSpc>
                <a:spcPct val="150000"/>
              </a:lnSpc>
            </a:pPr>
            <a:endParaRPr lang="cs-CZ" sz="1800" dirty="0"/>
          </a:p>
          <a:p>
            <a:endParaRPr lang="cs-CZ" sz="3600" dirty="0"/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57CA3EBF-1BFF-0AD3-B277-A70A549307FC}"/>
              </a:ext>
            </a:extLst>
          </p:cNvPr>
          <p:cNvSpPr txBox="1">
            <a:spLocks/>
          </p:cNvSpPr>
          <p:nvPr/>
        </p:nvSpPr>
        <p:spPr>
          <a:xfrm>
            <a:off x="138975" y="3155878"/>
            <a:ext cx="12081600" cy="4544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50000"/>
              </a:lnSpc>
              <a:buNone/>
            </a:pPr>
            <a:r>
              <a:rPr lang="cs-CZ" sz="1800" kern="0" dirty="0"/>
              <a:t>Tumor </a:t>
            </a:r>
            <a:r>
              <a:rPr lang="cs-CZ" sz="1800" kern="0" dirty="0" err="1"/>
              <a:t>suppressors</a:t>
            </a:r>
            <a:r>
              <a:rPr lang="cs-CZ" sz="1800" kern="0" dirty="0"/>
              <a:t> are </a:t>
            </a:r>
            <a:r>
              <a:rPr lang="en-US" sz="1800" kern="0" dirty="0"/>
              <a:t>often named according to the type of tumor developing due to their</a:t>
            </a:r>
            <a:r>
              <a:rPr lang="cs-CZ" sz="1800" kern="0" dirty="0"/>
              <a:t> </a:t>
            </a:r>
            <a:r>
              <a:rPr lang="cs-CZ" sz="1800" kern="0" dirty="0" err="1"/>
              <a:t>loss</a:t>
            </a:r>
            <a:r>
              <a:rPr lang="cs-CZ" sz="1800" kern="0" dirty="0"/>
              <a:t>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kern="0" dirty="0" err="1"/>
              <a:t>function</a:t>
            </a:r>
            <a:r>
              <a:rPr lang="cs-CZ" sz="1800" kern="0" dirty="0"/>
              <a:t>.</a:t>
            </a:r>
            <a:endParaRPr lang="en-US" sz="1800" kern="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</a:t>
            </a:r>
            <a:r>
              <a:rPr lang="cs-CZ" sz="1800" kern="0" dirty="0" err="1"/>
              <a:t>Rb</a:t>
            </a:r>
            <a:r>
              <a:rPr lang="cs-CZ" sz="1800" kern="0" dirty="0"/>
              <a:t> (= </a:t>
            </a:r>
            <a:r>
              <a:rPr lang="cs-CZ" sz="1800" kern="0" dirty="0" err="1"/>
              <a:t>retinoblastoma</a:t>
            </a:r>
            <a:r>
              <a:rPr lang="cs-CZ" sz="1800" kern="0" dirty="0"/>
              <a:t>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WT (= </a:t>
            </a:r>
            <a:r>
              <a:rPr lang="cs-CZ" sz="1800" kern="0" dirty="0" err="1"/>
              <a:t>Wilm’s</a:t>
            </a:r>
            <a:r>
              <a:rPr lang="cs-CZ" sz="1800" kern="0" dirty="0"/>
              <a:t> tumor)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NF1 and NF2 (= </a:t>
            </a:r>
            <a:r>
              <a:rPr lang="cs-CZ" sz="1800" kern="0" dirty="0" err="1"/>
              <a:t>neurofibromatosis</a:t>
            </a:r>
            <a:r>
              <a:rPr lang="cs-CZ" sz="1800" kern="0" dirty="0"/>
              <a:t>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APC (= </a:t>
            </a:r>
            <a:r>
              <a:rPr lang="cs-CZ" sz="1800" kern="0" dirty="0" err="1"/>
              <a:t>Adenomatous</a:t>
            </a:r>
            <a:r>
              <a:rPr lang="cs-CZ" sz="1800" kern="0" dirty="0"/>
              <a:t> </a:t>
            </a:r>
            <a:r>
              <a:rPr lang="cs-CZ" sz="1800" kern="0" dirty="0" err="1"/>
              <a:t>Polyposis</a:t>
            </a:r>
            <a:r>
              <a:rPr lang="cs-CZ" sz="1800" kern="0" dirty="0"/>
              <a:t> Coli)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DCC (= </a:t>
            </a:r>
            <a:r>
              <a:rPr lang="cs-CZ" sz="1800" kern="0" dirty="0" err="1"/>
              <a:t>Deleted</a:t>
            </a:r>
            <a:r>
              <a:rPr lang="cs-CZ" sz="1800" kern="0" dirty="0"/>
              <a:t> in </a:t>
            </a:r>
            <a:r>
              <a:rPr lang="cs-CZ" sz="1800" kern="0" dirty="0" err="1"/>
              <a:t>Colon</a:t>
            </a:r>
            <a:r>
              <a:rPr lang="cs-CZ" sz="1800" kern="0" dirty="0"/>
              <a:t> </a:t>
            </a:r>
            <a:r>
              <a:rPr lang="cs-CZ" sz="1800" kern="0" dirty="0" err="1"/>
              <a:t>Cancer</a:t>
            </a:r>
            <a:r>
              <a:rPr lang="cs-CZ" sz="1800" kern="0" dirty="0"/>
              <a:t>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	VHL (= von </a:t>
            </a:r>
            <a:r>
              <a:rPr lang="cs-CZ" sz="1800" kern="0" dirty="0" err="1"/>
              <a:t>Hippel-Lindau</a:t>
            </a:r>
            <a:r>
              <a:rPr lang="cs-CZ" sz="1800" kern="0" dirty="0"/>
              <a:t> syndrome)</a:t>
            </a:r>
            <a:endParaRPr lang="en-US" sz="1800" kern="0" dirty="0"/>
          </a:p>
          <a:p>
            <a:endParaRPr lang="cs-CZ" sz="3600" kern="0" dirty="0"/>
          </a:p>
        </p:txBody>
      </p:sp>
      <p:pic>
        <p:nvPicPr>
          <p:cNvPr id="5122" name="Picture 2" descr="Retinoblastoma - Malignant Tumor of the Retina">
            <a:extLst>
              <a:ext uri="{FF2B5EF4-FFF2-40B4-BE49-F238E27FC236}">
                <a16:creationId xmlns:a16="http://schemas.microsoft.com/office/drawing/2014/main" id="{82DF10B1-0BCD-3AF2-5106-7358EA1E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50" y="4044992"/>
            <a:ext cx="2609850" cy="15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lms Tumor: Causes, Symptoms, Prognosis, Treatment">
            <a:extLst>
              <a:ext uri="{FF2B5EF4-FFF2-40B4-BE49-F238E27FC236}">
                <a16:creationId xmlns:a16="http://schemas.microsoft.com/office/drawing/2014/main" id="{8F2FE6DE-9BA4-065C-9C64-26B5EFB7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74" y="3997367"/>
            <a:ext cx="1601963" cy="23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urofibromatosis | Codex Genetics">
            <a:extLst>
              <a:ext uri="{FF2B5EF4-FFF2-40B4-BE49-F238E27FC236}">
                <a16:creationId xmlns:a16="http://schemas.microsoft.com/office/drawing/2014/main" id="{D27E2D4B-26AF-62B3-C30C-EE8E4BCC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31" y="3997367"/>
            <a:ext cx="3219244" cy="18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EEB1A4-65B3-4E99-AD34-515F35B5E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45756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DFD87F-9450-46C9-8809-DCA9D21E0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8E6B5A-F15D-4382-B831-9BC9F484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94" y="23538"/>
            <a:ext cx="10753200" cy="451576"/>
          </a:xfrm>
        </p:spPr>
        <p:txBody>
          <a:bodyPr/>
          <a:lstStyle/>
          <a:p>
            <a:r>
              <a:rPr lang="cs-CZ" sz="2800" dirty="0"/>
              <a:t>p53 –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guardian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genome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413124-1135-475C-BA48-493E731B1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012480"/>
            <a:ext cx="5855395" cy="4139998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err="1"/>
              <a:t>Located</a:t>
            </a:r>
            <a:r>
              <a:rPr lang="cs-CZ" sz="1600" dirty="0"/>
              <a:t> at </a:t>
            </a:r>
            <a:r>
              <a:rPr lang="de-DE" sz="1600" dirty="0" err="1"/>
              <a:t>ch</a:t>
            </a:r>
            <a:r>
              <a:rPr lang="de-DE" sz="1600" dirty="0"/>
              <a:t>. 17p13</a:t>
            </a:r>
          </a:p>
          <a:p>
            <a:r>
              <a:rPr lang="en-US" sz="1600" dirty="0"/>
              <a:t>“guardian of the genome” – active in G1 and G2 checkpoints</a:t>
            </a:r>
          </a:p>
          <a:p>
            <a:r>
              <a:rPr lang="en-US" sz="1600" dirty="0"/>
              <a:t>DNA damage increases expression of p53</a:t>
            </a:r>
          </a:p>
          <a:p>
            <a:r>
              <a:rPr lang="en-US" sz="1600" dirty="0"/>
              <a:t>act</a:t>
            </a:r>
            <a:r>
              <a:rPr lang="cs-CZ" sz="1600" dirty="0"/>
              <a:t>s</a:t>
            </a:r>
            <a:r>
              <a:rPr lang="en-US" sz="1600" dirty="0"/>
              <a:t> as a transcription factor for DNA repair</a:t>
            </a:r>
            <a:r>
              <a:rPr lang="cs-CZ" sz="1600" dirty="0"/>
              <a:t>,</a:t>
            </a:r>
            <a:r>
              <a:rPr lang="en-US" sz="1600" dirty="0"/>
              <a:t> apoptosis</a:t>
            </a:r>
            <a:r>
              <a:rPr lang="cs-CZ" sz="1600" dirty="0"/>
              <a:t> and </a:t>
            </a:r>
            <a:r>
              <a:rPr lang="cs-CZ" sz="1600" dirty="0" err="1"/>
              <a:t>other</a:t>
            </a:r>
            <a:r>
              <a:rPr lang="en-US" sz="1600" dirty="0"/>
              <a:t> genes</a:t>
            </a:r>
            <a:endParaRPr lang="cs-CZ" sz="1600" dirty="0"/>
          </a:p>
          <a:p>
            <a:r>
              <a:rPr lang="cs-CZ" sz="1600" dirty="0" err="1"/>
              <a:t>Li-Fraumeni</a:t>
            </a:r>
            <a:r>
              <a:rPr lang="cs-CZ" sz="1600" dirty="0"/>
              <a:t> syndrome – </a:t>
            </a:r>
            <a:r>
              <a:rPr lang="cs-CZ" sz="1600" dirty="0" err="1"/>
              <a:t>inherited</a:t>
            </a:r>
            <a:r>
              <a:rPr lang="cs-CZ" sz="1600" dirty="0"/>
              <a:t> TP53 </a:t>
            </a:r>
            <a:r>
              <a:rPr lang="cs-CZ" sz="1600" dirty="0" err="1"/>
              <a:t>mutation</a:t>
            </a:r>
            <a:endParaRPr lang="cs-CZ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cs-CZ" sz="1600" b="1" dirty="0"/>
              <a:t>I</a:t>
            </a:r>
            <a:r>
              <a:rPr lang="en-US" sz="1600" b="1" dirty="0" err="1"/>
              <a:t>nhibitors</a:t>
            </a:r>
            <a:r>
              <a:rPr lang="en-US" sz="1600" b="1" dirty="0"/>
              <a:t> of cyclin-dependent kinases (e.g. p2</a:t>
            </a:r>
            <a:r>
              <a:rPr lang="cs-CZ" sz="1600" b="1" dirty="0"/>
              <a:t>1</a:t>
            </a:r>
            <a:r>
              <a:rPr lang="en-US" sz="1600" b="1" dirty="0"/>
              <a:t>, p16,</a:t>
            </a:r>
            <a:r>
              <a:rPr lang="cs-CZ" sz="1600" b="1" dirty="0"/>
              <a:t> </a:t>
            </a:r>
            <a:r>
              <a:rPr lang="cs-CZ" sz="1600" b="1" dirty="0" err="1"/>
              <a:t>etc</a:t>
            </a:r>
            <a:r>
              <a:rPr lang="cs-CZ" sz="1600" b="1" dirty="0"/>
              <a:t>.</a:t>
            </a:r>
            <a:r>
              <a:rPr lang="en-US" sz="1600" b="1" dirty="0"/>
              <a:t>)</a:t>
            </a:r>
          </a:p>
          <a:p>
            <a:r>
              <a:rPr lang="en-US" sz="1600" dirty="0"/>
              <a:t>p21 is the main target of p53 = inhibitor of </a:t>
            </a:r>
            <a:r>
              <a:rPr lang="en-US" sz="1600" dirty="0" err="1"/>
              <a:t>Cdk</a:t>
            </a:r>
            <a:r>
              <a:rPr lang="en-US" sz="1600" dirty="0"/>
              <a:t> – </a:t>
            </a:r>
            <a:r>
              <a:rPr lang="cs-CZ" sz="1600" dirty="0"/>
              <a:t>cell </a:t>
            </a:r>
            <a:r>
              <a:rPr lang="cs-CZ" sz="1600" dirty="0" err="1"/>
              <a:t>cycle</a:t>
            </a:r>
            <a:r>
              <a:rPr lang="en-US" sz="1600" dirty="0"/>
              <a:t> arrest in G1 phase by inhibition of</a:t>
            </a:r>
            <a:r>
              <a:rPr lang="cs-CZ" sz="1600" dirty="0"/>
              <a:t> Cdk2/</a:t>
            </a:r>
            <a:r>
              <a:rPr lang="cs-CZ" sz="1600" dirty="0" err="1"/>
              <a:t>cyclin</a:t>
            </a:r>
            <a:r>
              <a:rPr lang="cs-CZ" sz="1600" dirty="0"/>
              <a:t> E </a:t>
            </a:r>
            <a:r>
              <a:rPr lang="cs-CZ" sz="1600" dirty="0" err="1"/>
              <a:t>complex</a:t>
            </a:r>
            <a:endParaRPr lang="cs-CZ" sz="1600" dirty="0"/>
          </a:p>
          <a:p>
            <a:endParaRPr lang="cs-CZ" sz="1800" dirty="0"/>
          </a:p>
        </p:txBody>
      </p:sp>
      <p:pic>
        <p:nvPicPr>
          <p:cNvPr id="7170" name="Picture 2" descr="Expert consensus on the clinical application of recombinant adenovirus  human p53 for head and neck cancers | International Journal of Oral Science">
            <a:extLst>
              <a:ext uri="{FF2B5EF4-FFF2-40B4-BE49-F238E27FC236}">
                <a16:creationId xmlns:a16="http://schemas.microsoft.com/office/drawing/2014/main" id="{4CA44C11-A4AE-562B-17DE-A6270CB2A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02" y="935407"/>
            <a:ext cx="5147337" cy="47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325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240A65-6236-4F29-B2A3-8B2461C564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9AA153-B206-4B9A-BD65-2BE1635B5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CD1E8A-033A-4A8C-8097-E54A6870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66" y="206958"/>
            <a:ext cx="10753200" cy="451576"/>
          </a:xfrm>
        </p:spPr>
        <p:txBody>
          <a:bodyPr/>
          <a:lstStyle/>
          <a:p>
            <a:r>
              <a:rPr lang="de-DE" sz="3200" b="1" dirty="0" err="1"/>
              <a:t>Rb</a:t>
            </a:r>
            <a:r>
              <a:rPr lang="de-DE" sz="3200" b="1" dirty="0"/>
              <a:t> </a:t>
            </a:r>
            <a:r>
              <a:rPr lang="de-DE" sz="3200" b="1" dirty="0" err="1"/>
              <a:t>protein</a:t>
            </a:r>
            <a:r>
              <a:rPr lang="cs-CZ" sz="3200" b="1" dirty="0"/>
              <a:t>–</a:t>
            </a:r>
            <a:r>
              <a:rPr lang="cs-CZ" sz="3200" b="1" dirty="0" err="1"/>
              <a:t>true</a:t>
            </a:r>
            <a:r>
              <a:rPr lang="cs-CZ" sz="3200" b="1" dirty="0"/>
              <a:t> tumor </a:t>
            </a:r>
            <a:r>
              <a:rPr lang="cs-CZ" sz="3200" b="1" dirty="0" err="1"/>
              <a:t>suppressor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7D66B7-7C89-44B4-82B6-1F158310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9" y="1053768"/>
            <a:ext cx="11711325" cy="12366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Rb is a main inhibitor</a:t>
            </a:r>
            <a:r>
              <a:rPr lang="cs-CZ" sz="1600" dirty="0"/>
              <a:t> </a:t>
            </a:r>
            <a:r>
              <a:rPr lang="en-US" sz="1600" dirty="0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cell </a:t>
            </a:r>
            <a:r>
              <a:rPr lang="cs-CZ" sz="1600" dirty="0" err="1"/>
              <a:t>cycle</a:t>
            </a:r>
            <a:r>
              <a:rPr lang="cs-CZ" sz="1600" dirty="0"/>
              <a:t> and </a:t>
            </a:r>
            <a:r>
              <a:rPr lang="en-US" sz="1600" dirty="0"/>
              <a:t>controls the transition from G1- to S-phase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Rb</a:t>
            </a:r>
            <a:r>
              <a:rPr lang="cs-CZ" sz="1600" dirty="0"/>
              <a:t> </a:t>
            </a:r>
            <a:r>
              <a:rPr lang="cs-CZ" sz="1600" dirty="0" err="1"/>
              <a:t>inhibits</a:t>
            </a:r>
            <a:r>
              <a:rPr lang="cs-CZ" sz="1600" dirty="0"/>
              <a:t> </a:t>
            </a:r>
            <a:r>
              <a:rPr lang="en-US" sz="1600" dirty="0"/>
              <a:t>the transcription factor E2F, which upon release from Rb ↑ expression of S</a:t>
            </a:r>
            <a:r>
              <a:rPr lang="cs-CZ" sz="1600" dirty="0"/>
              <a:t> </a:t>
            </a:r>
            <a:r>
              <a:rPr lang="en-US" sz="1600" dirty="0"/>
              <a:t>phase</a:t>
            </a:r>
            <a:r>
              <a:rPr lang="cs-CZ" sz="1600" dirty="0"/>
              <a:t> </a:t>
            </a:r>
            <a:r>
              <a:rPr lang="fr-FR" sz="1600" dirty="0"/>
              <a:t>genes (e.g. DNA replication enzymes)</a:t>
            </a:r>
            <a:r>
              <a:rPr lang="cs-CZ" sz="1600" dirty="0"/>
              <a:t>.</a:t>
            </a:r>
            <a:endParaRPr lang="fr-FR" sz="1600" dirty="0"/>
          </a:p>
          <a:p>
            <a:pPr marL="72000" indent="0">
              <a:buNone/>
            </a:pPr>
            <a:endParaRPr lang="cs-CZ" sz="3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6B1BBE-33D0-F2F2-468A-79B8E1524AC0}"/>
              </a:ext>
            </a:extLst>
          </p:cNvPr>
          <p:cNvSpPr txBox="1"/>
          <p:nvPr/>
        </p:nvSpPr>
        <p:spPr>
          <a:xfrm>
            <a:off x="414000" y="2354253"/>
            <a:ext cx="424677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Rb is present all the time, its activity is modulated by</a:t>
            </a:r>
            <a:r>
              <a:rPr lang="cs-CZ" sz="1600" dirty="0"/>
              <a:t> </a:t>
            </a:r>
            <a:r>
              <a:rPr lang="cs-CZ" sz="1600" dirty="0" err="1"/>
              <a:t>phosphorylation</a:t>
            </a:r>
            <a:r>
              <a:rPr lang="cs-CZ" sz="16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	– </a:t>
            </a:r>
            <a:r>
              <a:rPr lang="cs-CZ" sz="1600" dirty="0" err="1"/>
              <a:t>phosphorylated</a:t>
            </a:r>
            <a:r>
              <a:rPr lang="cs-CZ" sz="1600" dirty="0"/>
              <a:t> </a:t>
            </a:r>
            <a:r>
              <a:rPr lang="cs-CZ" sz="1600" dirty="0" err="1"/>
              <a:t>Rb</a:t>
            </a:r>
            <a:r>
              <a:rPr lang="cs-CZ" sz="1600" dirty="0"/>
              <a:t> =</a:t>
            </a:r>
            <a:r>
              <a:rPr lang="cs-CZ" sz="1600" dirty="0" err="1"/>
              <a:t>inactive</a:t>
            </a: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	– </a:t>
            </a:r>
            <a:r>
              <a:rPr lang="cs-CZ" sz="1600" dirty="0" err="1"/>
              <a:t>dephosphorylated</a:t>
            </a:r>
            <a:r>
              <a:rPr lang="cs-CZ" sz="1600" dirty="0"/>
              <a:t> </a:t>
            </a:r>
            <a:r>
              <a:rPr lang="cs-CZ" sz="1600" dirty="0" err="1"/>
              <a:t>Rb</a:t>
            </a:r>
            <a:r>
              <a:rPr lang="cs-CZ" sz="1600" dirty="0"/>
              <a:t>=</a:t>
            </a:r>
            <a:r>
              <a:rPr lang="cs-CZ" sz="1600" dirty="0" err="1"/>
              <a:t>active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i="1" dirty="0" err="1"/>
              <a:t>Rb</a:t>
            </a:r>
            <a:r>
              <a:rPr lang="en-US" sz="1600" dirty="0"/>
              <a:t> </a:t>
            </a:r>
            <a:r>
              <a:rPr lang="cs-CZ" sz="1600" dirty="0" err="1"/>
              <a:t>mutations</a:t>
            </a:r>
            <a:r>
              <a:rPr lang="cs-CZ" sz="1600" dirty="0"/>
              <a:t> are </a:t>
            </a:r>
            <a:r>
              <a:rPr lang="en-US" sz="1600" dirty="0"/>
              <a:t>also involved in tumors of adults</a:t>
            </a:r>
            <a:r>
              <a:rPr lang="cs-CZ" sz="1600" dirty="0"/>
              <a:t> (</a:t>
            </a:r>
            <a:r>
              <a:rPr lang="en-US" sz="1600" dirty="0"/>
              <a:t>bladder, breast, and lung carcinomas</a:t>
            </a:r>
            <a:r>
              <a:rPr lang="cs-CZ" sz="1600" dirty="0"/>
              <a:t>)</a:t>
            </a:r>
            <a:r>
              <a:rPr lang="en-US" sz="1600" dirty="0"/>
              <a:t>.</a:t>
            </a:r>
            <a:r>
              <a:rPr lang="cs-CZ" sz="16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The significance of the </a:t>
            </a:r>
            <a:r>
              <a:rPr lang="en-US" sz="1600" i="1" dirty="0"/>
              <a:t>Rb</a:t>
            </a:r>
            <a:r>
              <a:rPr lang="cs-CZ" sz="1600" i="1" dirty="0"/>
              <a:t> </a:t>
            </a:r>
            <a:r>
              <a:rPr lang="cs-CZ" sz="1600" dirty="0"/>
              <a:t>tumor </a:t>
            </a:r>
            <a:r>
              <a:rPr lang="cs-CZ" sz="1600" dirty="0" err="1"/>
              <a:t>suppressor</a:t>
            </a:r>
            <a:r>
              <a:rPr lang="cs-CZ" sz="1600" dirty="0"/>
              <a:t> gene </a:t>
            </a:r>
            <a:r>
              <a:rPr lang="en-US" sz="1600" dirty="0"/>
              <a:t>thus extends beyond retinoblastoma</a:t>
            </a:r>
            <a:r>
              <a:rPr lang="cs-CZ" sz="1600" dirty="0"/>
              <a:t>.</a:t>
            </a:r>
            <a:endParaRPr lang="en-US" sz="1600" dirty="0"/>
          </a:p>
          <a:p>
            <a:pPr algn="l"/>
            <a:endParaRPr lang="cs-CZ" sz="1600" dirty="0" err="1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430FCC4-AB23-2283-D472-C7A31D83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0" y="2290440"/>
            <a:ext cx="6933943" cy="31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734187-4F26-49DF-A32F-34599CFE27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E715CA-EC71-4301-BE3D-67E43A134B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1B36D7-248B-45A3-B689-F0F3C7A4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95" y="46349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</a:t>
            </a:r>
            <a:r>
              <a:rPr lang="en-US" sz="2200" dirty="0" err="1"/>
              <a:t>ercentage</a:t>
            </a:r>
            <a:r>
              <a:rPr lang="en-US" sz="2200" dirty="0"/>
              <a:t> of tumors with mutated p53</a:t>
            </a:r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15CE84-3FE5-DFBE-893D-494B715EF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24" y="697872"/>
            <a:ext cx="7013359" cy="5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9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093F56A-7E93-496D-ACED-986B1C92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84" y="104003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kern="1200" dirty="0"/>
              <a:t>HPV and p53</a:t>
            </a:r>
            <a:endParaRPr 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471BED-B5C6-4FB4-8515-1A32B9A2C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555E19-16DD-4F46-9D70-6F813B5741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26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4E1F3F-4006-4CB0-9CE4-03433F77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9" y="875931"/>
            <a:ext cx="1142557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900" dirty="0"/>
              <a:t>The E6 viral protein expressed by HPV specifically binds to the p53 protein and induces its degradation. This observation explains the rarity of p53 mutations in </a:t>
            </a:r>
            <a:r>
              <a:rPr lang="cs-CZ" sz="1900" dirty="0"/>
              <a:t>HPV-positive </a:t>
            </a:r>
            <a:r>
              <a:rPr lang="en-US" sz="1900" dirty="0"/>
              <a:t>cervical cancers. </a:t>
            </a:r>
          </a:p>
          <a:p>
            <a:pPr>
              <a:spcAft>
                <a:spcPts val="600"/>
              </a:spcAft>
            </a:pPr>
            <a:endParaRPr lang="cs-CZ" sz="1900" dirty="0"/>
          </a:p>
        </p:txBody>
      </p:sp>
      <p:pic>
        <p:nvPicPr>
          <p:cNvPr id="8196" name="Picture 4" descr="Figure 1">
            <a:extLst>
              <a:ext uri="{FF2B5EF4-FFF2-40B4-BE49-F238E27FC236}">
                <a16:creationId xmlns:a16="http://schemas.microsoft.com/office/drawing/2014/main" id="{2F43C1FA-4B74-3F90-A3BB-C27F069B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053433"/>
            <a:ext cx="6738939" cy="41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88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84260-6A75-4AAF-8E46-7FD82C069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670" y="6512488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7CD47-81E4-41F9-BC07-6B942ECA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70" y="6512488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2FE59D-485D-40E3-98D7-67A524D1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70" y="80492"/>
            <a:ext cx="10753200" cy="451576"/>
          </a:xfrm>
        </p:spPr>
        <p:txBody>
          <a:bodyPr/>
          <a:lstStyle/>
          <a:p>
            <a:r>
              <a:rPr lang="en-US" sz="2800" dirty="0"/>
              <a:t>Cell death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CA26C5-E67B-4CA8-BDD7-61F4DA79C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00" y="806971"/>
            <a:ext cx="8187078" cy="4810044"/>
          </a:xfrm>
        </p:spPr>
        <p:txBody>
          <a:bodyPr/>
          <a:lstStyle/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Apoptosis </a:t>
            </a:r>
          </a:p>
          <a:p>
            <a:pPr defTabSz="914400">
              <a:lnSpc>
                <a:spcPct val="100000"/>
              </a:lnSpc>
              <a:spcAft>
                <a:spcPts val="600"/>
              </a:spcAft>
            </a:pPr>
            <a:r>
              <a:rPr lang="en-US" sz="1600" dirty="0"/>
              <a:t>Active (=</a:t>
            </a:r>
            <a:r>
              <a:rPr lang="cs-CZ" sz="1600" dirty="0" err="1"/>
              <a:t>needs</a:t>
            </a:r>
            <a:r>
              <a:rPr lang="cs-CZ" sz="1600" dirty="0"/>
              <a:t> </a:t>
            </a:r>
            <a:r>
              <a:rPr lang="en-US" sz="1600" dirty="0"/>
              <a:t>energy), programmed cell death. The action of caspases and other apoptotic enzymes (proteases and nucleases) leads to cell fragmentation to apoptotic bodies that are removed by macrophages.</a:t>
            </a:r>
          </a:p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Necrosis</a:t>
            </a:r>
            <a:r>
              <a:rPr lang="en-US" sz="1600" dirty="0"/>
              <a:t> </a:t>
            </a:r>
          </a:p>
          <a:p>
            <a:pPr defTabSz="914400">
              <a:lnSpc>
                <a:spcPct val="100000"/>
              </a:lnSpc>
              <a:spcAft>
                <a:spcPts val="600"/>
              </a:spcAft>
            </a:pPr>
            <a:r>
              <a:rPr lang="en-US" sz="1600" dirty="0"/>
              <a:t>Accidental cell death caused mainly by external factors (</a:t>
            </a:r>
            <a:r>
              <a:rPr lang="cs-CZ" sz="1600" dirty="0" err="1"/>
              <a:t>temperature</a:t>
            </a:r>
            <a:r>
              <a:rPr lang="cs-CZ" sz="1600" dirty="0"/>
              <a:t>, pH</a:t>
            </a:r>
            <a:r>
              <a:rPr lang="en-US" sz="1600" dirty="0"/>
              <a:t>). Cellular content is released into the environment and damage surrounding tissues. Necrosis has </a:t>
            </a:r>
            <a:r>
              <a:rPr lang="cs-CZ" sz="1600" dirty="0"/>
              <a:t>pro-</a:t>
            </a:r>
            <a:r>
              <a:rPr lang="cs-CZ" sz="1600" dirty="0" err="1"/>
              <a:t>inflammatory</a:t>
            </a:r>
            <a:r>
              <a:rPr lang="en-US" sz="1600" dirty="0"/>
              <a:t> and tumor-promoting potential.</a:t>
            </a:r>
          </a:p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 err="1"/>
              <a:t>Regulated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endParaRPr lang="en-US" sz="1600" dirty="0"/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600" b="1" dirty="0" err="1">
                <a:solidFill>
                  <a:srgbClr val="F01928"/>
                </a:solidFill>
              </a:rPr>
              <a:t>Necroptosis</a:t>
            </a:r>
            <a:r>
              <a:rPr lang="cs-CZ" sz="1600" dirty="0"/>
              <a:t> (</a:t>
            </a:r>
            <a:r>
              <a:rPr lang="en-US" sz="1600" dirty="0"/>
              <a:t>driven by kinases RIP1 and RIP3</a:t>
            </a:r>
            <a:r>
              <a:rPr lang="cs-CZ" sz="1600" dirty="0"/>
              <a:t>)</a:t>
            </a:r>
            <a:r>
              <a:rPr lang="en-US" sz="1600" dirty="0"/>
              <a:t>.</a:t>
            </a:r>
            <a:r>
              <a:rPr lang="cs-CZ" sz="1600" dirty="0"/>
              <a:t> 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600" b="1" dirty="0" err="1"/>
              <a:t>Ferroptosis</a:t>
            </a:r>
            <a:r>
              <a:rPr lang="cs-CZ" sz="1600" dirty="0"/>
              <a:t> (</a:t>
            </a:r>
            <a:r>
              <a:rPr lang="en-US" sz="1600" dirty="0"/>
              <a:t>dependent on iron and characterized by the accumulation of lipid peroxides</a:t>
            </a:r>
            <a:r>
              <a:rPr lang="cs-CZ" sz="1600" dirty="0"/>
              <a:t>).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600" b="1" dirty="0" err="1"/>
              <a:t>Parthanatos</a:t>
            </a:r>
            <a:r>
              <a:rPr lang="cs-CZ" sz="1600" dirty="0"/>
              <a:t> (</a:t>
            </a:r>
            <a:r>
              <a:rPr lang="en-US" sz="1600" dirty="0"/>
              <a:t>dependent on the activity of poly (ADP-ribose)-polymerase (PARP)</a:t>
            </a:r>
            <a:r>
              <a:rPr lang="cs-CZ" sz="1600" dirty="0"/>
              <a:t>).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600" b="1" dirty="0"/>
              <a:t>MPT-</a:t>
            </a:r>
            <a:r>
              <a:rPr lang="cs-CZ" sz="1600" b="1" dirty="0" err="1"/>
              <a:t>driven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r>
              <a:rPr lang="cs-CZ" sz="1600" dirty="0"/>
              <a:t>  (i</a:t>
            </a:r>
            <a:r>
              <a:rPr lang="en-US" sz="1600" dirty="0" err="1"/>
              <a:t>nduction</a:t>
            </a:r>
            <a:r>
              <a:rPr lang="en-US" sz="1600" dirty="0"/>
              <a:t> of the mitochondrial membrane permeability transition </a:t>
            </a:r>
            <a:r>
              <a:rPr lang="cs-CZ" sz="1600" dirty="0"/>
              <a:t>(</a:t>
            </a:r>
            <a:r>
              <a:rPr lang="en-US" sz="1600" dirty="0"/>
              <a:t>MPT), can lead to mitochondrial swelling and cell death</a:t>
            </a:r>
            <a:r>
              <a:rPr lang="cs-CZ" sz="1600" dirty="0"/>
              <a:t>).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600" b="1" dirty="0" err="1">
                <a:solidFill>
                  <a:srgbClr val="F01928"/>
                </a:solidFill>
              </a:rPr>
              <a:t>Pyroptosis</a:t>
            </a:r>
            <a:r>
              <a:rPr lang="cs-CZ" sz="1600" dirty="0"/>
              <a:t> (</a:t>
            </a:r>
            <a:r>
              <a:rPr lang="cs-CZ" sz="1600" dirty="0" err="1"/>
              <a:t>Pyroptosis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an</a:t>
            </a:r>
            <a:r>
              <a:rPr lang="cs-CZ" sz="1600" dirty="0"/>
              <a:t> </a:t>
            </a:r>
            <a:r>
              <a:rPr lang="cs-CZ" sz="1600" dirty="0" err="1"/>
              <a:t>inflammatory</a:t>
            </a:r>
            <a:r>
              <a:rPr lang="cs-CZ" sz="1600" dirty="0"/>
              <a:t> cell </a:t>
            </a:r>
            <a:r>
              <a:rPr lang="cs-CZ" sz="1600" dirty="0" err="1"/>
              <a:t>death</a:t>
            </a:r>
            <a:r>
              <a:rPr lang="cs-CZ" sz="1600" dirty="0"/>
              <a:t> </a:t>
            </a:r>
            <a:r>
              <a:rPr lang="cs-CZ" sz="1600" dirty="0" err="1"/>
              <a:t>usually</a:t>
            </a:r>
            <a:r>
              <a:rPr lang="cs-CZ" sz="1600" dirty="0"/>
              <a:t> </a:t>
            </a:r>
            <a:r>
              <a:rPr lang="cs-CZ" sz="1600" dirty="0" err="1"/>
              <a:t>caused</a:t>
            </a:r>
            <a:r>
              <a:rPr lang="cs-CZ" sz="1600" dirty="0"/>
              <a:t> by </a:t>
            </a:r>
            <a:r>
              <a:rPr lang="cs-CZ" sz="1600" dirty="0" err="1"/>
              <a:t>microbial</a:t>
            </a:r>
            <a:r>
              <a:rPr lang="cs-CZ" sz="1600" dirty="0"/>
              <a:t> </a:t>
            </a:r>
            <a:r>
              <a:rPr lang="cs-CZ" sz="1600" dirty="0" err="1"/>
              <a:t>infection</a:t>
            </a:r>
            <a:r>
              <a:rPr lang="cs-CZ" sz="1600" dirty="0"/>
              <a:t>, </a:t>
            </a:r>
            <a:r>
              <a:rPr lang="cs-CZ" sz="1600" dirty="0" err="1"/>
              <a:t>accompanied</a:t>
            </a:r>
            <a:r>
              <a:rPr lang="cs-CZ" sz="1600" dirty="0"/>
              <a:t> by </a:t>
            </a:r>
            <a:r>
              <a:rPr lang="cs-CZ" sz="1600" dirty="0" err="1"/>
              <a:t>activation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inflammasomes</a:t>
            </a:r>
            <a:r>
              <a:rPr lang="cs-CZ" sz="1600" dirty="0"/>
              <a:t> and </a:t>
            </a:r>
            <a:r>
              <a:rPr lang="cs-CZ" sz="1600" dirty="0" err="1"/>
              <a:t>maturation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pro-</a:t>
            </a:r>
            <a:r>
              <a:rPr lang="cs-CZ" sz="1600" dirty="0" err="1"/>
              <a:t>inflammatory</a:t>
            </a:r>
            <a:r>
              <a:rPr lang="cs-CZ" sz="1600" dirty="0"/>
              <a:t> </a:t>
            </a:r>
            <a:r>
              <a:rPr lang="cs-CZ" sz="1600" dirty="0" err="1"/>
              <a:t>cytokines</a:t>
            </a:r>
            <a:r>
              <a:rPr lang="cs-CZ" sz="1600" dirty="0"/>
              <a:t> interleukin-1</a:t>
            </a:r>
            <a:r>
              <a:rPr lang="el-GR" sz="1600" dirty="0"/>
              <a:t>β </a:t>
            </a:r>
            <a:r>
              <a:rPr lang="cs-CZ" sz="1600" dirty="0"/>
              <a:t>and interleukin-18. </a:t>
            </a:r>
            <a:r>
              <a:rPr lang="cs-CZ" sz="1600" dirty="0" err="1"/>
              <a:t>Proteins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Gasdermin</a:t>
            </a:r>
            <a:r>
              <a:rPr lang="cs-CZ" sz="1600" dirty="0"/>
              <a:t> </a:t>
            </a:r>
            <a:r>
              <a:rPr lang="cs-CZ" sz="1600" dirty="0" err="1"/>
              <a:t>family</a:t>
            </a:r>
            <a:r>
              <a:rPr lang="cs-CZ" sz="1600" dirty="0"/>
              <a:t> are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executors</a:t>
            </a:r>
            <a:r>
              <a:rPr lang="cs-CZ" sz="1600" dirty="0"/>
              <a:t>).</a:t>
            </a:r>
          </a:p>
          <a:p>
            <a:endParaRPr lang="cs-CZ" sz="3600" dirty="0"/>
          </a:p>
        </p:txBody>
      </p:sp>
      <p:pic>
        <p:nvPicPr>
          <p:cNvPr id="7" name="apoptoza_QPI">
            <a:hlinkClick r:id="" action="ppaction://media"/>
            <a:extLst>
              <a:ext uri="{FF2B5EF4-FFF2-40B4-BE49-F238E27FC236}">
                <a16:creationId xmlns:a16="http://schemas.microsoft.com/office/drawing/2014/main" id="{966F8629-2915-4B98-9600-C1DC8975A1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1949" y="526729"/>
            <a:ext cx="2926251" cy="2685264"/>
          </a:xfrm>
          <a:prstGeom prst="rect">
            <a:avLst/>
          </a:prstGeom>
        </p:spPr>
      </p:pic>
      <p:pic>
        <p:nvPicPr>
          <p:cNvPr id="9" name="Compensated phase-pgpum2-003-001">
            <a:hlinkClick r:id="" action="ppaction://media"/>
            <a:extLst>
              <a:ext uri="{FF2B5EF4-FFF2-40B4-BE49-F238E27FC236}">
                <a16:creationId xmlns:a16="http://schemas.microsoft.com/office/drawing/2014/main" id="{CABF143D-2F56-4815-874C-B4DB27E1BA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9537.42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7983" y="3415180"/>
            <a:ext cx="2950217" cy="32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84260-6A75-4AAF-8E46-7FD82C069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670" y="6512488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7CD47-81E4-41F9-BC07-6B942ECA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70" y="6512488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2FE59D-485D-40E3-98D7-67A524D1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5" y="105386"/>
            <a:ext cx="10753200" cy="451576"/>
          </a:xfrm>
        </p:spPr>
        <p:txBody>
          <a:bodyPr/>
          <a:lstStyle/>
          <a:p>
            <a:r>
              <a:rPr lang="cs-CZ" sz="3200" dirty="0" err="1"/>
              <a:t>Apoptosis</a:t>
            </a:r>
            <a:endParaRPr lang="cs-CZ" sz="3200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3703D35-F1D5-7B98-C685-18A62112E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70" y="769183"/>
            <a:ext cx="11578429" cy="3065969"/>
          </a:xfrm>
        </p:spPr>
        <p:txBody>
          <a:bodyPr>
            <a:noAutofit/>
          </a:bodyPr>
          <a:lstStyle/>
          <a:p>
            <a:r>
              <a:rPr lang="en-US" sz="1800" b="0" i="0" dirty="0">
                <a:solidFill>
                  <a:srgbClr val="333333"/>
                </a:solidFill>
                <a:effectLst/>
              </a:rPr>
              <a:t>Apoptosis is the first described form of programmed cell death, and it plays a critical role in tissue homeostasis. </a:t>
            </a:r>
            <a:endParaRPr lang="cs-CZ" sz="1800" b="0" i="0" dirty="0">
              <a:solidFill>
                <a:srgbClr val="333333"/>
              </a:solidFill>
              <a:effectLst/>
            </a:endParaRPr>
          </a:p>
          <a:p>
            <a:r>
              <a:rPr lang="en-US" sz="1800" b="0" i="0" dirty="0">
                <a:solidFill>
                  <a:srgbClr val="333333"/>
                </a:solidFill>
                <a:effectLst/>
              </a:rPr>
              <a:t>It contributes to cell turnover, the proper functioning of the immune system, and embryonic development. </a:t>
            </a:r>
            <a:endParaRPr lang="cs-CZ" sz="1800" b="0" i="0" dirty="0">
              <a:solidFill>
                <a:srgbClr val="333333"/>
              </a:solidFill>
              <a:effectLst/>
            </a:endParaRPr>
          </a:p>
          <a:p>
            <a:r>
              <a:rPr lang="en-US" sz="1800" b="0" i="0" dirty="0">
                <a:solidFill>
                  <a:srgbClr val="333333"/>
                </a:solidFill>
                <a:effectLst/>
              </a:rPr>
              <a:t>There are several </a:t>
            </a:r>
            <a:r>
              <a:rPr lang="en-US" sz="1800" b="1" i="0" dirty="0">
                <a:solidFill>
                  <a:srgbClr val="333333"/>
                </a:solidFill>
                <a:effectLst/>
              </a:rPr>
              <a:t>key characteristics of apoptosis</a:t>
            </a:r>
            <a:r>
              <a:rPr lang="cs-CZ" sz="1800" b="0" i="0" dirty="0">
                <a:solidFill>
                  <a:srgbClr val="333333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sz="1800" b="1" i="0" dirty="0">
                <a:solidFill>
                  <a:srgbClr val="333333"/>
                </a:solidFill>
                <a:effectLst/>
              </a:rPr>
              <a:t>cellular, organelle, and DNA fragmentation </a:t>
            </a:r>
            <a:r>
              <a:rPr lang="cs-CZ" sz="1800" b="1" dirty="0">
                <a:solidFill>
                  <a:srgbClr val="333333"/>
                </a:solidFill>
              </a:rPr>
              <a:t>and </a:t>
            </a:r>
            <a:r>
              <a:rPr lang="en-US" sz="1800" b="1" i="0" dirty="0">
                <a:solidFill>
                  <a:srgbClr val="333333"/>
                </a:solidFill>
                <a:effectLst/>
              </a:rPr>
              <a:t>formation of apoptotic bodies </a:t>
            </a:r>
            <a:endParaRPr lang="cs-CZ" sz="1800" b="1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en-US" sz="1800" b="1" i="0" dirty="0">
                <a:solidFill>
                  <a:srgbClr val="333333"/>
                </a:solidFill>
                <a:effectLst/>
              </a:rPr>
              <a:t>active, energy consuming process executed by a subset of cellular proteins </a:t>
            </a:r>
            <a:endParaRPr lang="cs-CZ" sz="1800" b="1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Even though, in general, this </a:t>
            </a:r>
            <a:r>
              <a:rPr lang="en-US" sz="1800" b="1" i="0" dirty="0">
                <a:solidFill>
                  <a:srgbClr val="F01928"/>
                </a:solidFill>
                <a:effectLst/>
              </a:rPr>
              <a:t>process is immunological silent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, apoptosis has been shown to be involved in inflammatory pathologies as well</a:t>
            </a:r>
            <a:r>
              <a:rPr lang="cs-CZ" sz="1800" b="0" i="0" dirty="0">
                <a:solidFill>
                  <a:srgbClr val="333333"/>
                </a:solidFill>
                <a:effectLst/>
              </a:rPr>
              <a:t>.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14" name="apoptoza FaDu">
            <a:hlinkClick r:id="" action="ppaction://media"/>
            <a:extLst>
              <a:ext uri="{FF2B5EF4-FFF2-40B4-BE49-F238E27FC236}">
                <a16:creationId xmlns:a16="http://schemas.microsoft.com/office/drawing/2014/main" id="{5B5E0011-B87A-DF22-09B1-F24EC61A8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3483" y="3608819"/>
            <a:ext cx="3064847" cy="3064848"/>
          </a:xfrm>
          <a:prstGeom prst="rect">
            <a:avLst/>
          </a:prstGeom>
        </p:spPr>
      </p:pic>
      <p:pic>
        <p:nvPicPr>
          <p:cNvPr id="9218" name="Picture 2" descr="Hallmarks of Cancer 3: Resisting Cell Death – Elsie Genetics">
            <a:extLst>
              <a:ext uri="{FF2B5EF4-FFF2-40B4-BE49-F238E27FC236}">
                <a16:creationId xmlns:a16="http://schemas.microsoft.com/office/drawing/2014/main" id="{1EA1B7D3-678F-1CA3-97FD-3F9114F5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37" y="4208986"/>
            <a:ext cx="6184280" cy="23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19890E2-5DD4-1A2E-B304-CD21E6201D68}"/>
              </a:ext>
            </a:extLst>
          </p:cNvPr>
          <p:cNvSpPr txBox="1"/>
          <p:nvPr/>
        </p:nvSpPr>
        <p:spPr>
          <a:xfrm>
            <a:off x="6952537" y="337339"/>
            <a:ext cx="48995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hlinkClick r:id="rId6"/>
              </a:rPr>
              <a:t>https://www.youtube.com/watch?v=DR80Huxp4y8&amp;ab_channel=WEHImovies</a:t>
            </a:r>
            <a:endParaRPr lang="cs-CZ" sz="1050" dirty="0"/>
          </a:p>
          <a:p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749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84260-6A75-4AAF-8E46-7FD82C069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670" y="6512488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7CD47-81E4-41F9-BC07-6B942ECA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70" y="6512488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2FE59D-485D-40E3-98D7-67A524D1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70" y="9393"/>
            <a:ext cx="10753200" cy="451576"/>
          </a:xfrm>
        </p:spPr>
        <p:txBody>
          <a:bodyPr/>
          <a:lstStyle/>
          <a:p>
            <a:r>
              <a:rPr lang="cs-CZ" sz="2800" dirty="0" err="1"/>
              <a:t>Apoptosis</a:t>
            </a:r>
            <a:endParaRPr lang="cs-CZ" sz="2800" dirty="0"/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85753F72-E037-0370-2E31-7D50334D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17" y="1812436"/>
            <a:ext cx="6571144" cy="48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5">
            <a:extLst>
              <a:ext uri="{FF2B5EF4-FFF2-40B4-BE49-F238E27FC236}">
                <a16:creationId xmlns:a16="http://schemas.microsoft.com/office/drawing/2014/main" id="{A0DDD6DF-7C86-B1BA-2854-09EEAF725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91" y="511846"/>
            <a:ext cx="11622817" cy="410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There are two</a:t>
            </a:r>
            <a:r>
              <a:rPr lang="cs-CZ" sz="1600" b="1" i="0" dirty="0">
                <a:solidFill>
                  <a:srgbClr val="333333"/>
                </a:solidFill>
                <a:effectLst/>
              </a:rPr>
              <a:t> (</a:t>
            </a:r>
            <a:r>
              <a:rPr lang="cs-CZ" sz="1600" b="1" i="0" dirty="0" err="1">
                <a:solidFill>
                  <a:srgbClr val="333333"/>
                </a:solidFill>
                <a:effectLst/>
              </a:rPr>
              <a:t>or</a:t>
            </a:r>
            <a:r>
              <a:rPr lang="cs-CZ" sz="1600" b="1" i="0" dirty="0">
                <a:solidFill>
                  <a:srgbClr val="333333"/>
                </a:solidFill>
                <a:effectLst/>
              </a:rPr>
              <a:t> 3)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major pathways that mediate apoptosis: intrinsic and extrinsic pathways.</a:t>
            </a:r>
            <a:endParaRPr lang="cs-CZ" sz="1600" b="1" dirty="0">
              <a:solidFill>
                <a:srgbClr val="333333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2C0CDE-9025-E4DB-A25B-237DC12773F2}"/>
              </a:ext>
            </a:extLst>
          </p:cNvPr>
          <p:cNvSpPr txBox="1"/>
          <p:nvPr/>
        </p:nvSpPr>
        <p:spPr>
          <a:xfrm>
            <a:off x="220402" y="2642254"/>
            <a:ext cx="538181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The third modality of apoptosis induction is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cell‐based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Cytotoxic T cells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can engage cells that present non‐self‐antigens leading to cell death induction by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proteases called granzymes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.</a:t>
            </a:r>
            <a:endParaRPr lang="cs-CZ" sz="1600" dirty="0">
              <a:solidFill>
                <a:srgbClr val="333333"/>
              </a:solidFill>
              <a:latin typeface="+mn-lt"/>
            </a:endParaRPr>
          </a:p>
          <a:p>
            <a:pPr marL="0" indent="0">
              <a:buNone/>
            </a:pPr>
            <a:endParaRPr lang="cs-CZ" sz="2000" b="1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All apoptotic pathways converge on the central proteases of this pathway: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caspases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, which are either playing a role in transmitting cell death stimulus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(initiator caspases)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or in the execution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(effector caspases).</a:t>
            </a:r>
            <a:endParaRPr lang="cs-CZ" sz="1600" b="1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DB888F7-9BEB-80BB-CCBB-57A77DB38E63}"/>
              </a:ext>
            </a:extLst>
          </p:cNvPr>
          <p:cNvSpPr txBox="1"/>
          <p:nvPr/>
        </p:nvSpPr>
        <p:spPr>
          <a:xfrm>
            <a:off x="220402" y="1688147"/>
            <a:ext cx="77783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Intrinsic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apoptosis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 is controlled by the equilibrium of the different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Bcl‐2 (B‐cell lymphoma 2) family members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which can be disrupted by various stimuli leading to cell death.</a:t>
            </a:r>
            <a:endParaRPr lang="cs-CZ" sz="1600" b="1" dirty="0">
              <a:solidFill>
                <a:srgbClr val="333333"/>
              </a:solidFill>
              <a:latin typeface="+mn-lt"/>
            </a:endParaRPr>
          </a:p>
          <a:p>
            <a:endParaRPr lang="cs-CZ" sz="20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78C7A5-E597-124B-EE88-83DA04349304}"/>
              </a:ext>
            </a:extLst>
          </p:cNvPr>
          <p:cNvSpPr txBox="1"/>
          <p:nvPr/>
        </p:nvSpPr>
        <p:spPr>
          <a:xfrm>
            <a:off x="220402" y="1001849"/>
            <a:ext cx="1106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During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extrinsic apoptosis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,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+mn-lt"/>
              </a:rPr>
              <a:t>TNF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+mn-lt"/>
              </a:rPr>
              <a:t> (tumor necrosis factor) superfamily (TNFSF) can induce cell death by binding to their cell surface receptors and activating a deathly signaling cascade causing extrinsic apoptosis. </a:t>
            </a:r>
            <a:endParaRPr lang="cs-CZ" sz="1600" b="1" i="0" dirty="0">
              <a:solidFill>
                <a:srgbClr val="333333"/>
              </a:solidFill>
              <a:effectLst/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55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A15CAC-7FBC-47A3-9194-7F1E646DDA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FD1263-BA52-4A50-91BE-E3896B221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0CE2806-3932-455D-8554-16CD3CECF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594" y="3298055"/>
            <a:ext cx="5294817" cy="142773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Somatic</a:t>
            </a:r>
            <a:r>
              <a:rPr lang="cs-CZ" sz="1600" b="1" dirty="0"/>
              <a:t> M</a:t>
            </a:r>
            <a:r>
              <a:rPr lang="en-US" sz="1600" b="1" dirty="0" err="1"/>
              <a:t>utation</a:t>
            </a:r>
            <a:r>
              <a:rPr lang="cs-CZ" sz="1600" b="1" dirty="0"/>
              <a:t> </a:t>
            </a:r>
            <a:r>
              <a:rPr lang="cs-CZ" sz="1600" b="1" dirty="0" err="1"/>
              <a:t>Theory</a:t>
            </a:r>
            <a:r>
              <a:rPr lang="cs-CZ" sz="1600" b="1" dirty="0"/>
              <a:t> (SMT)</a:t>
            </a:r>
          </a:p>
          <a:p>
            <a:pPr marL="0" indent="0">
              <a:buNone/>
            </a:pP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Changes in the DNA of the founder cell make this cell</a:t>
            </a:r>
            <a:r>
              <a:rPr lang="cs-CZ" sz="1600" b="0" i="0" u="none" strike="noStrike" baseline="0" dirty="0"/>
              <a:t> </a:t>
            </a:r>
            <a:r>
              <a:rPr lang="en-US" sz="1600" b="0" i="0" u="none" strike="noStrike" baseline="0" dirty="0"/>
              <a:t>unable to control its proliferation. </a:t>
            </a:r>
            <a:endParaRPr lang="cs-CZ" sz="16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Clonal</a:t>
            </a:r>
            <a:r>
              <a:rPr lang="cs-CZ" sz="1600" dirty="0"/>
              <a:t> </a:t>
            </a:r>
            <a:r>
              <a:rPr lang="cs-CZ" sz="1600" dirty="0" err="1"/>
              <a:t>expansion</a:t>
            </a:r>
            <a:r>
              <a:rPr lang="cs-CZ" sz="1600" dirty="0"/>
              <a:t>.</a:t>
            </a:r>
            <a:endParaRPr lang="cs-CZ" sz="1600" b="0" i="0" u="none" strike="noStrike" baseline="0" dirty="0"/>
          </a:p>
          <a:p>
            <a:endParaRPr lang="cs-CZ" dirty="0"/>
          </a:p>
        </p:txBody>
      </p:sp>
      <p:sp>
        <p:nvSpPr>
          <p:cNvPr id="26" name="Zástupný text 25">
            <a:extLst>
              <a:ext uri="{FF2B5EF4-FFF2-40B4-BE49-F238E27FC236}">
                <a16:creationId xmlns:a16="http://schemas.microsoft.com/office/drawing/2014/main" id="{A89544E0-1F79-4588-B817-87C4F0F0F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4594" y="1081424"/>
            <a:ext cx="11842811" cy="167919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Tissue </a:t>
            </a:r>
            <a:r>
              <a:rPr lang="cs-CZ" sz="1600" b="1" dirty="0"/>
              <a:t>O</a:t>
            </a:r>
            <a:r>
              <a:rPr lang="en-US" sz="1600" b="1" dirty="0" err="1"/>
              <a:t>rganization</a:t>
            </a:r>
            <a:r>
              <a:rPr lang="en-US" sz="1600" b="1" dirty="0"/>
              <a:t> Field Theory (TOFT)</a:t>
            </a: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Carcinogenesis is “development gone awry.”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 err="1"/>
              <a:t>ormal</a:t>
            </a:r>
            <a:r>
              <a:rPr lang="en-US" sz="1600" dirty="0"/>
              <a:t> tissue blocks the proliferation and motility of cells</a:t>
            </a:r>
            <a:r>
              <a:rPr lang="cs-CZ" sz="1600" dirty="0"/>
              <a:t> (</a:t>
            </a:r>
            <a:r>
              <a:rPr lang="en-US" sz="1600" dirty="0"/>
              <a:t>tissue homeostasis</a:t>
            </a:r>
            <a:r>
              <a:rPr lang="cs-CZ" sz="1600" dirty="0"/>
              <a:t>)</a:t>
            </a:r>
            <a:r>
              <a:rPr lang="en-US" sz="1600" dirty="0"/>
              <a:t>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en-US" sz="1600" dirty="0" err="1"/>
              <a:t>isruption</a:t>
            </a:r>
            <a:r>
              <a:rPr lang="en-US" sz="1600" dirty="0"/>
              <a:t> of the normal tissue organization leads to the loss of constraints </a:t>
            </a:r>
            <a:r>
              <a:rPr lang="cs-CZ" sz="1600" dirty="0"/>
              <a:t>and </a:t>
            </a:r>
            <a:r>
              <a:rPr lang="en-US" sz="1600" dirty="0"/>
              <a:t>subsequent</a:t>
            </a:r>
            <a:r>
              <a:rPr lang="cs-CZ" sz="1600" dirty="0"/>
              <a:t> cell </a:t>
            </a:r>
            <a:r>
              <a:rPr lang="en-US" sz="1600" dirty="0"/>
              <a:t>proliferation</a:t>
            </a:r>
            <a:r>
              <a:rPr lang="cs-CZ" sz="1600" dirty="0"/>
              <a:t> and </a:t>
            </a:r>
            <a:r>
              <a:rPr lang="en-US" sz="1600" dirty="0"/>
              <a:t>cell invasion</a:t>
            </a:r>
            <a:r>
              <a:rPr lang="cs-CZ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</a:t>
            </a:r>
            <a:r>
              <a:rPr lang="en-US" sz="1600" dirty="0" err="1"/>
              <a:t>bnormal</a:t>
            </a:r>
            <a:r>
              <a:rPr lang="en-US" sz="1600" dirty="0"/>
              <a:t> tissue architecture.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Significant</a:t>
            </a:r>
            <a:r>
              <a:rPr lang="cs-CZ" sz="1600" dirty="0"/>
              <a:t> role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microenvironment</a:t>
            </a:r>
            <a:r>
              <a:rPr lang="cs-CZ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DNA </a:t>
            </a:r>
            <a:r>
              <a:rPr lang="cs-CZ" sz="1600" dirty="0" err="1"/>
              <a:t>mutations</a:t>
            </a:r>
            <a:r>
              <a:rPr lang="cs-CZ" sz="1600" dirty="0"/>
              <a:t> are </a:t>
            </a:r>
            <a:r>
              <a:rPr lang="cs-CZ" sz="1600" dirty="0" err="1"/>
              <a:t>less</a:t>
            </a:r>
            <a:r>
              <a:rPr lang="cs-CZ" sz="1600" dirty="0"/>
              <a:t> </a:t>
            </a:r>
            <a:r>
              <a:rPr lang="cs-CZ" sz="1600" dirty="0" err="1"/>
              <a:t>significant</a:t>
            </a:r>
            <a:r>
              <a:rPr lang="cs-CZ" sz="1600" dirty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8" name="Zástupný text 27">
            <a:extLst>
              <a:ext uri="{FF2B5EF4-FFF2-40B4-BE49-F238E27FC236}">
                <a16:creationId xmlns:a16="http://schemas.microsoft.com/office/drawing/2014/main" id="{0EB6D312-C76D-4A9F-8477-D09119482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1395" y="5863348"/>
            <a:ext cx="3877207" cy="402304"/>
          </a:xfrm>
        </p:spPr>
        <p:txBody>
          <a:bodyPr/>
          <a:lstStyle/>
          <a:p>
            <a:r>
              <a:rPr lang="cs-CZ" sz="1400" dirty="0" err="1"/>
              <a:t>Somatic</a:t>
            </a:r>
            <a:r>
              <a:rPr lang="cs-CZ" sz="1400" dirty="0"/>
              <a:t> </a:t>
            </a:r>
            <a:r>
              <a:rPr lang="cs-CZ" sz="1400" dirty="0" err="1"/>
              <a:t>mutations</a:t>
            </a:r>
            <a:r>
              <a:rPr lang="cs-CZ" sz="1400" dirty="0"/>
              <a:t> versus </a:t>
            </a:r>
            <a:r>
              <a:rPr lang="cs-CZ" sz="1400" dirty="0" err="1"/>
              <a:t>tissue</a:t>
            </a:r>
            <a:r>
              <a:rPr lang="cs-CZ" sz="1400" dirty="0"/>
              <a:t> </a:t>
            </a:r>
            <a:r>
              <a:rPr lang="cs-CZ" sz="1400" dirty="0" err="1"/>
              <a:t>organization</a:t>
            </a:r>
            <a:endParaRPr lang="cs-CZ" sz="14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5CEEB6-D89D-4FA9-9A0A-59CD4EA5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4" y="219801"/>
            <a:ext cx="10753200" cy="451576"/>
          </a:xfrm>
        </p:spPr>
        <p:txBody>
          <a:bodyPr/>
          <a:lstStyle/>
          <a:p>
            <a:r>
              <a:rPr lang="en-US" sz="2800" b="1" dirty="0"/>
              <a:t>Theories of carcinogenesis</a:t>
            </a:r>
            <a:endParaRPr lang="cs-CZ" sz="2800" dirty="0"/>
          </a:p>
        </p:txBody>
      </p:sp>
      <p:pic>
        <p:nvPicPr>
          <p:cNvPr id="33" name="Zástupný obsah 32">
            <a:extLst>
              <a:ext uri="{FF2B5EF4-FFF2-40B4-BE49-F238E27FC236}">
                <a16:creationId xmlns:a16="http://schemas.microsoft.com/office/drawing/2014/main" id="{5F5BBBBE-5F18-424D-9AD0-0FBC8518E1A4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5" y="2486118"/>
            <a:ext cx="5855225" cy="30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3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84260-6A75-4AAF-8E46-7FD82C069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670" y="6512488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7CD47-81E4-41F9-BC07-6B942ECA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70" y="6512488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BCDD847-0AE0-E505-2F8C-937FBBF4B03D}"/>
              </a:ext>
            </a:extLst>
          </p:cNvPr>
          <p:cNvSpPr txBox="1"/>
          <p:nvPr/>
        </p:nvSpPr>
        <p:spPr>
          <a:xfrm>
            <a:off x="254195" y="1159036"/>
            <a:ext cx="38671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222222"/>
                </a:solidFill>
                <a:latin typeface="Harding"/>
              </a:rPr>
              <a:t>Non-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lytic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cell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death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,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apoptosis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(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the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integrity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of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plasma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membrane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is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 </a:t>
            </a:r>
            <a:r>
              <a:rPr lang="cs-CZ" sz="2000" b="1" dirty="0" err="1">
                <a:solidFill>
                  <a:srgbClr val="222222"/>
                </a:solidFill>
                <a:latin typeface="Harding"/>
              </a:rPr>
              <a:t>sustained</a:t>
            </a:r>
            <a:r>
              <a:rPr lang="cs-CZ" sz="2000" b="1" dirty="0">
                <a:solidFill>
                  <a:srgbClr val="222222"/>
                </a:solidFill>
                <a:latin typeface="Harding"/>
              </a:rPr>
              <a:t>).</a:t>
            </a:r>
            <a:endParaRPr lang="cs-CZ" sz="2000" b="1" dirty="0"/>
          </a:p>
          <a:p>
            <a:endParaRPr lang="cs-CZ" sz="2000" b="1" i="0" dirty="0">
              <a:solidFill>
                <a:srgbClr val="222222"/>
              </a:solidFill>
              <a:effectLst/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Plasma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membrane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rupture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(PMR)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is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the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final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cataclysmic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event in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lytic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cell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death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(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regulated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or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accidental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necrosis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222222"/>
              </a:solidFill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PMR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releases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intracellular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molecules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known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as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damage-associated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molecular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patterns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(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DAMPs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)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that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propagate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the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cs-CZ" sz="2000" b="1" i="0" dirty="0" err="1">
                <a:solidFill>
                  <a:srgbClr val="222222"/>
                </a:solidFill>
                <a:effectLst/>
                <a:latin typeface="Harding"/>
              </a:rPr>
              <a:t>inflammatory</a:t>
            </a:r>
            <a:r>
              <a:rPr lang="cs-CZ" sz="2000" b="1" i="0" dirty="0">
                <a:solidFill>
                  <a:srgbClr val="222222"/>
                </a:solidFill>
                <a:effectLst/>
                <a:latin typeface="Harding"/>
              </a:rPr>
              <a:t>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222222"/>
              </a:solidFill>
              <a:latin typeface="Harding"/>
            </a:endParaRPr>
          </a:p>
        </p:txBody>
      </p:sp>
      <p:pic>
        <p:nvPicPr>
          <p:cNvPr id="15" name="Picture 2" descr="Fig. 1">
            <a:extLst>
              <a:ext uri="{FF2B5EF4-FFF2-40B4-BE49-F238E27FC236}">
                <a16:creationId xmlns:a16="http://schemas.microsoft.com/office/drawing/2014/main" id="{2DE042F0-B464-7209-1A6F-62850773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29" y="1159036"/>
            <a:ext cx="7670976" cy="473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569B5EAA-6065-C03E-A6D5-CDDC7AAE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70" y="238417"/>
            <a:ext cx="10753200" cy="451576"/>
          </a:xfrm>
        </p:spPr>
        <p:txBody>
          <a:bodyPr/>
          <a:lstStyle/>
          <a:p>
            <a:r>
              <a: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Immunogenicity of different types of cell death</a:t>
            </a: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901D774-1FC0-8A78-92A8-F3E772866D79}"/>
              </a:ext>
            </a:extLst>
          </p:cNvPr>
          <p:cNvSpPr txBox="1"/>
          <p:nvPr/>
        </p:nvSpPr>
        <p:spPr>
          <a:xfrm>
            <a:off x="399670" y="6090098"/>
            <a:ext cx="127325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  <a:latin typeface="-apple-system"/>
              </a:rPr>
              <a:t>Bedoui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, S., Herold, M.J. &amp; Strasser, A. Emerging connectivity of programmed cell death pathways and its physiological implications.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-apple-system"/>
              </a:rPr>
              <a:t>Nat Rev Mol Cell Biol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900" b="1" i="0" dirty="0">
                <a:solidFill>
                  <a:srgbClr val="222222"/>
                </a:solidFill>
                <a:effectLst/>
                <a:latin typeface="-apple-system"/>
              </a:rPr>
              <a:t>21, 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678–695 (2020). https://doi.org/10.1038/s41580-020-0270-8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891516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387D1-D845-4AF5-9A7F-21B0770D4F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7036" y="6498785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7907E8-541B-4D06-8AE5-9904BA268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1036" y="6498785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C4FB4F-E2A5-4CA8-8117-8082E5DF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36" y="107215"/>
            <a:ext cx="10753200" cy="451576"/>
          </a:xfrm>
        </p:spPr>
        <p:txBody>
          <a:bodyPr/>
          <a:lstStyle/>
          <a:p>
            <a:r>
              <a: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Immunogenicity of different types of cell death</a:t>
            </a: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ACA57D-4F19-4E0D-AB23-2117D572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38" y="990666"/>
            <a:ext cx="11167200" cy="4139998"/>
          </a:xfrm>
        </p:spPr>
        <p:txBody>
          <a:bodyPr/>
          <a:lstStyle/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loss of plasma membrane integrity that occurs during regulated necrosis leads to the release of molecular damage-associated molecular patterns (DAMPs) into the extracellular space. </a:t>
            </a:r>
            <a:endParaRPr lang="cs-CZ" sz="1600" dirty="0"/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During necroptosis, anti-inflammatory cytokines (IL33) may be released in a specific context. IL33 promotes the recruitment of regulatory T-lymphocytes to the intestinal mucosa, which may limit immunogenic response in necroptosis. </a:t>
            </a:r>
            <a:endParaRPr lang="cs-CZ" sz="1600" dirty="0"/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contrast, during ferroptosis or MPT-driven necrosis, no active production of cytokines or immunomodulatory factors has been described that could attenuate the immunogenic effect of DAMPs. </a:t>
            </a:r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The most immunogenic form of regulated necrosis is </a:t>
            </a:r>
            <a:r>
              <a:rPr lang="en-US" sz="1600" b="1" dirty="0" err="1"/>
              <a:t>pyroptosis</a:t>
            </a:r>
            <a:r>
              <a:rPr lang="en-US" sz="1600" dirty="0"/>
              <a:t>, which involves the active production of pro-inflammatory cytokines (IL-1β, IL-18) leading to the systemic inflammatory response.</a:t>
            </a:r>
          </a:p>
          <a:p>
            <a:endParaRPr lang="cs-CZ" sz="3200" dirty="0"/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5A8B77F8-55EF-4608-94B4-27149B4FB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81" y="3571043"/>
            <a:ext cx="7465913" cy="2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3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E323A5-8C50-4D62-9609-7FC702A76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7847D5-4E18-47F0-B85E-7AA6D2444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F05231-B6DE-4649-A545-8E32770B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50" y="116052"/>
            <a:ext cx="10753200" cy="451576"/>
          </a:xfrm>
        </p:spPr>
        <p:txBody>
          <a:bodyPr/>
          <a:lstStyle/>
          <a:p>
            <a:r>
              <a:rPr lang="cs-CZ" sz="2800" dirty="0" err="1"/>
              <a:t>Resisting</a:t>
            </a:r>
            <a:r>
              <a:rPr lang="cs-CZ" sz="2800" dirty="0"/>
              <a:t> </a:t>
            </a:r>
            <a:r>
              <a:rPr lang="cs-CZ" sz="2800" dirty="0" err="1"/>
              <a:t>apoptosis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6CFE7C-A689-4ADF-80D4-28013D4C1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51" y="1327815"/>
            <a:ext cx="562425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Tumor </a:t>
            </a:r>
            <a:r>
              <a:rPr lang="cs-CZ" sz="2000" dirty="0" err="1"/>
              <a:t>cells</a:t>
            </a:r>
            <a:r>
              <a:rPr lang="cs-CZ" sz="2000" dirty="0"/>
              <a:t> </a:t>
            </a:r>
            <a:r>
              <a:rPr lang="cs-CZ" sz="2000" dirty="0" err="1"/>
              <a:t>evolve</a:t>
            </a:r>
            <a:r>
              <a:rPr lang="cs-CZ" sz="2000" dirty="0"/>
              <a:t> a variety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strategies</a:t>
            </a:r>
            <a:r>
              <a:rPr lang="cs-CZ" sz="2000" dirty="0"/>
              <a:t> to limit cell </a:t>
            </a:r>
            <a:r>
              <a:rPr lang="cs-CZ" sz="2000" dirty="0" err="1"/>
              <a:t>death</a:t>
            </a:r>
            <a:r>
              <a:rPr lang="cs-CZ" sz="2000" dirty="0"/>
              <a:t>. </a:t>
            </a:r>
          </a:p>
          <a:p>
            <a:pPr marL="72000" indent="0">
              <a:buNone/>
            </a:pPr>
            <a:r>
              <a:rPr lang="cs-CZ" sz="2000" dirty="0"/>
              <a:t>Most </a:t>
            </a:r>
            <a:r>
              <a:rPr lang="cs-CZ" sz="2000" dirty="0" err="1"/>
              <a:t>known</a:t>
            </a:r>
            <a:r>
              <a:rPr lang="cs-CZ" sz="2000" dirty="0"/>
              <a:t> are:</a:t>
            </a:r>
          </a:p>
          <a:p>
            <a:r>
              <a:rPr lang="cs-CZ" sz="2000" b="1" dirty="0" err="1"/>
              <a:t>increased</a:t>
            </a:r>
            <a:r>
              <a:rPr lang="cs-CZ" sz="2000" b="1" dirty="0"/>
              <a:t> </a:t>
            </a:r>
            <a:r>
              <a:rPr lang="cs-CZ" sz="2000" b="1" dirty="0" err="1"/>
              <a:t>expression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antiapoptotic</a:t>
            </a:r>
            <a:r>
              <a:rPr lang="cs-CZ" sz="2000" b="1" dirty="0"/>
              <a:t> </a:t>
            </a:r>
            <a:r>
              <a:rPr lang="cs-CZ" sz="2000" dirty="0" err="1"/>
              <a:t>regulators</a:t>
            </a:r>
            <a:r>
              <a:rPr lang="cs-CZ" sz="2000" dirty="0"/>
              <a:t> (Bcl-2, </a:t>
            </a:r>
            <a:r>
              <a:rPr lang="en-GB" sz="2000" dirty="0" err="1"/>
              <a:t>Bcl-xL</a:t>
            </a:r>
            <a:r>
              <a:rPr lang="cs-CZ" sz="2000" dirty="0"/>
              <a:t>) and </a:t>
            </a:r>
            <a:r>
              <a:rPr lang="cs-CZ" sz="2000" dirty="0" err="1"/>
              <a:t>survival</a:t>
            </a:r>
            <a:r>
              <a:rPr lang="cs-CZ" sz="2000" dirty="0"/>
              <a:t> </a:t>
            </a:r>
            <a:r>
              <a:rPr lang="cs-CZ" sz="2000" dirty="0" err="1"/>
              <a:t>signals</a:t>
            </a:r>
            <a:r>
              <a:rPr lang="cs-CZ" sz="2000" dirty="0"/>
              <a:t> (insulin-</a:t>
            </a:r>
            <a:r>
              <a:rPr lang="cs-CZ" sz="2000" dirty="0" err="1"/>
              <a:t>like</a:t>
            </a:r>
            <a:r>
              <a:rPr lang="cs-CZ" sz="2000" dirty="0"/>
              <a:t> </a:t>
            </a:r>
            <a:r>
              <a:rPr lang="cs-CZ" sz="2000" dirty="0" err="1"/>
              <a:t>growth</a:t>
            </a:r>
            <a:r>
              <a:rPr lang="cs-CZ" sz="2000" dirty="0"/>
              <a:t> </a:t>
            </a:r>
            <a:r>
              <a:rPr lang="cs-CZ" sz="2000" dirty="0" err="1"/>
              <a:t>factors</a:t>
            </a:r>
            <a:r>
              <a:rPr lang="cs-CZ" sz="2000" dirty="0"/>
              <a:t>; Igf1/2)</a:t>
            </a:r>
          </a:p>
          <a:p>
            <a:r>
              <a:rPr lang="en-GB" sz="2000" b="1" dirty="0"/>
              <a:t>downregulating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proapoptotic</a:t>
            </a:r>
            <a:r>
              <a:rPr lang="cs-CZ" sz="2000" b="1" dirty="0"/>
              <a:t> </a:t>
            </a:r>
            <a:r>
              <a:rPr lang="cs-CZ" sz="2000" dirty="0" err="1"/>
              <a:t>factors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Bax</a:t>
            </a:r>
            <a:r>
              <a:rPr lang="cs-CZ" sz="2000" dirty="0"/>
              <a:t>, </a:t>
            </a:r>
            <a:r>
              <a:rPr lang="cs-CZ" sz="2000" dirty="0" err="1"/>
              <a:t>Bim</a:t>
            </a:r>
            <a:r>
              <a:rPr lang="cs-CZ" sz="2000" dirty="0"/>
              <a:t>, Puma)</a:t>
            </a:r>
          </a:p>
          <a:p>
            <a:r>
              <a:rPr lang="cs-CZ" sz="2000" dirty="0" err="1"/>
              <a:t>loss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b="1" dirty="0"/>
              <a:t>p53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10242" name="Picture 2" descr="Apoptosis | Encyclopedia MDPI">
            <a:extLst>
              <a:ext uri="{FF2B5EF4-FFF2-40B4-BE49-F238E27FC236}">
                <a16:creationId xmlns:a16="http://schemas.microsoft.com/office/drawing/2014/main" id="{BDB3C6A3-5491-B92C-1379-305AFDB4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57135"/>
            <a:ext cx="5467847" cy="37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85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6F83DE-3330-4879-BEE4-23C3CD3A9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4791" y="6485456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09E117-4E46-49A6-98ED-BEC410EAF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791" y="6485456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626808-1E33-4F27-8694-14412809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91" y="39928"/>
            <a:ext cx="10753200" cy="451576"/>
          </a:xfrm>
        </p:spPr>
        <p:txBody>
          <a:bodyPr/>
          <a:lstStyle/>
          <a:p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Resisting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dirty="0" err="1"/>
              <a:t>apoptosis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EA2F7C-7A8A-4D81-AB19-0192A7BC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6" y="682797"/>
            <a:ext cx="10620945" cy="1339523"/>
          </a:xfrm>
        </p:spPr>
        <p:txBody>
          <a:bodyPr/>
          <a:lstStyle/>
          <a:p>
            <a:pPr marL="72000" indent="0">
              <a:buNone/>
            </a:pPr>
            <a:r>
              <a:rPr lang="en-US" sz="1600" b="1" dirty="0"/>
              <a:t>Chromosomal translocation associated with B-cell lymphomas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The Bcl-2 gene is translocated behind a potent immunoglobulin gene promoter. Increased e</a:t>
            </a:r>
            <a:r>
              <a:rPr lang="cs-CZ" sz="1600" dirty="0"/>
              <a:t>x</a:t>
            </a:r>
            <a:r>
              <a:rPr lang="en-US" sz="1600" dirty="0"/>
              <a:t>pression of Bcl-2 gene is associated with inhibition of apoptosis.</a:t>
            </a:r>
          </a:p>
          <a:p>
            <a:endParaRPr lang="cs-CZ" sz="3200" dirty="0"/>
          </a:p>
        </p:txBody>
      </p:sp>
      <p:pic>
        <p:nvPicPr>
          <p:cNvPr id="6" name="Picture 2" descr="C:\Users\Balvan\Desktop\MPPP\03_09.jpg">
            <a:extLst>
              <a:ext uri="{FF2B5EF4-FFF2-40B4-BE49-F238E27FC236}">
                <a16:creationId xmlns:a16="http://schemas.microsoft.com/office/drawing/2014/main" id="{6253B364-4A1B-417F-9489-2DB9EEE4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3" y="2325489"/>
            <a:ext cx="6973979" cy="3853123"/>
          </a:xfrm>
          <a:prstGeom prst="rect">
            <a:avLst/>
          </a:prstGeom>
        </p:spPr>
      </p:pic>
      <p:pic>
        <p:nvPicPr>
          <p:cNvPr id="11266" name="Picture 2" descr="NHL &amp; CLL Treatment Option | RIABNI™ (rituximab-arrx)">
            <a:extLst>
              <a:ext uri="{FF2B5EF4-FFF2-40B4-BE49-F238E27FC236}">
                <a16:creationId xmlns:a16="http://schemas.microsoft.com/office/drawing/2014/main" id="{C70389E4-BBD8-7EED-0C49-B8F0C429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94" y="2441244"/>
            <a:ext cx="3984841" cy="31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70A614-0838-76BA-2017-D21E901DD88A}"/>
              </a:ext>
            </a:extLst>
          </p:cNvPr>
          <p:cNvSpPr txBox="1"/>
          <p:nvPr/>
        </p:nvSpPr>
        <p:spPr>
          <a:xfrm>
            <a:off x="5737935" y="14512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https://www.youtube.com/watch?v=tzwaPWElklo&amp;t=4s&amp;ab_channel=WEHImovies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55055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13A365-7B05-4888-810F-107F0C64A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C8FE4-ED60-46E3-B8AB-835EB7DD6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34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777D6B-566D-4E2F-B239-4BFFD4C4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74" y="293871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Resisting</a:t>
            </a:r>
            <a:r>
              <a:rPr lang="cs-CZ" sz="2200" dirty="0"/>
              <a:t> cell </a:t>
            </a:r>
            <a:r>
              <a:rPr lang="cs-CZ" sz="2200" dirty="0" err="1"/>
              <a:t>death</a:t>
            </a:r>
            <a:r>
              <a:rPr lang="cs-CZ" sz="2200" dirty="0"/>
              <a:t> by cell </a:t>
            </a:r>
            <a:r>
              <a:rPr lang="cs-CZ" sz="2200" dirty="0" err="1"/>
              <a:t>fusion</a:t>
            </a:r>
            <a:endParaRPr lang="cs-CZ" sz="2200" dirty="0"/>
          </a:p>
        </p:txBody>
      </p:sp>
      <p:pic>
        <p:nvPicPr>
          <p:cNvPr id="6" name="crop_resize_720p" descr="Obsah obrázku světlo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4F6C2242-2777-4D67-B093-D43F9EACEA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20"/>
                  <p14:bmkLst>
                    <p14:bmk name="Záložka 1" time="30561.180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1416724"/>
            <a:ext cx="4813951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754EBB-5C9F-4817-BFC9-9AD9DD2794F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2002" y="1506196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opportunistic </a:t>
            </a:r>
            <a:r>
              <a:rPr lang="cs-CZ" dirty="0" err="1"/>
              <a:t>behavioral</a:t>
            </a:r>
            <a:r>
              <a:rPr lang="en-US" dirty="0"/>
              <a:t> patterns (cell fusion) 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433C2E-03FC-4C2B-AD75-471DF0B4F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FE675C-B07C-41FF-B229-7471AFD79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35</a:t>
            </a:fld>
            <a:endParaRPr lang="en-GB" altLang="cs-CZ" noProof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927847A-DF78-DF29-570D-B68BDFF6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85073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Resistance</a:t>
            </a:r>
            <a:r>
              <a:rPr lang="cs-CZ" sz="2200" dirty="0"/>
              <a:t> to </a:t>
            </a:r>
            <a:r>
              <a:rPr lang="cs-CZ" sz="2200" dirty="0" err="1"/>
              <a:t>anoikis</a:t>
            </a:r>
            <a:endParaRPr lang="en-US" sz="22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9F25145-359B-87C6-9C59-D18E50F1D3C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84983" y="1120433"/>
            <a:ext cx="5087118" cy="4139998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1800" b="1" dirty="0" err="1"/>
              <a:t>Anoikis</a:t>
            </a:r>
            <a:r>
              <a:rPr lang="en-US" sz="1800" dirty="0"/>
              <a:t> is a form of programmed cell death that occurs in anchorage-dependent cells when they detach from the surrounding extracellular matrix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 err="1"/>
              <a:t>barrier</a:t>
            </a:r>
            <a:r>
              <a:rPr lang="cs-CZ" sz="1800" dirty="0"/>
              <a:t> to </a:t>
            </a:r>
            <a:r>
              <a:rPr lang="cs-CZ" sz="1800" dirty="0" err="1"/>
              <a:t>metastasis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en-US" sz="1800" dirty="0"/>
              <a:t>circulating tumor cells are </a:t>
            </a:r>
            <a:r>
              <a:rPr lang="en-US" sz="1800" dirty="0" err="1"/>
              <a:t>anoikis</a:t>
            </a:r>
            <a:r>
              <a:rPr lang="en-US" sz="1800" dirty="0"/>
              <a:t> resistant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en-US" sz="1800" dirty="0" err="1"/>
              <a:t>TrkB</a:t>
            </a:r>
            <a:r>
              <a:rPr lang="cs-CZ" sz="1800" dirty="0"/>
              <a:t> (</a:t>
            </a:r>
            <a:r>
              <a:rPr lang="cs-CZ" sz="1800" dirty="0" err="1"/>
              <a:t>neurotrophic</a:t>
            </a:r>
            <a:r>
              <a:rPr lang="cs-CZ" sz="1800" dirty="0"/>
              <a:t> receptor)</a:t>
            </a:r>
            <a:r>
              <a:rPr lang="en-US" sz="1800" dirty="0"/>
              <a:t> overexpression protects disseminated, circulating tumor cells from undergoing</a:t>
            </a:r>
            <a:r>
              <a:rPr lang="cs-CZ" sz="1800" dirty="0"/>
              <a:t> </a:t>
            </a:r>
            <a:r>
              <a:rPr lang="cs-CZ" sz="1800" dirty="0" err="1"/>
              <a:t>anoikis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12294" name="Picture 6" descr="Anoikis molecular pathways and its role in cancer progression -  ScienceDirect">
            <a:extLst>
              <a:ext uri="{FF2B5EF4-FFF2-40B4-BE49-F238E27FC236}">
                <a16:creationId xmlns:a16="http://schemas.microsoft.com/office/drawing/2014/main" id="{72E893E1-7B7B-6224-529B-7582D337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980" y="1272833"/>
            <a:ext cx="6278039" cy="45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34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E16638-65B3-4654-AD0F-897F74E3D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234576-FC63-478F-A9AF-6D43947CF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36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30C99-8866-482E-853B-60BE4B65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3" y="127186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Inducing</a:t>
            </a:r>
            <a:r>
              <a:rPr lang="cs-CZ" sz="2200" dirty="0"/>
              <a:t> </a:t>
            </a:r>
            <a:r>
              <a:rPr lang="cs-CZ" sz="2200" dirty="0" err="1"/>
              <a:t>angiogenesis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8232D2-06D4-4009-8730-F88EEAF339F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74303" y="1021649"/>
            <a:ext cx="6014833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dirty="0" err="1"/>
              <a:t>Like</a:t>
            </a:r>
            <a:r>
              <a:rPr lang="cs-CZ" sz="1800" dirty="0"/>
              <a:t> </a:t>
            </a:r>
            <a:r>
              <a:rPr lang="cs-CZ" sz="1800" dirty="0" err="1"/>
              <a:t>normal</a:t>
            </a:r>
            <a:r>
              <a:rPr lang="cs-CZ" sz="1800" dirty="0"/>
              <a:t> </a:t>
            </a:r>
            <a:r>
              <a:rPr lang="cs-CZ" sz="1800" dirty="0" err="1"/>
              <a:t>tissues</a:t>
            </a:r>
            <a:r>
              <a:rPr lang="cs-CZ" sz="1800" dirty="0"/>
              <a:t>, </a:t>
            </a:r>
            <a:r>
              <a:rPr lang="cs-CZ" sz="1800" dirty="0" err="1"/>
              <a:t>tumors</a:t>
            </a:r>
            <a:r>
              <a:rPr lang="cs-CZ" sz="1800" dirty="0"/>
              <a:t> </a:t>
            </a:r>
            <a:r>
              <a:rPr lang="cs-CZ" sz="1800" dirty="0" err="1"/>
              <a:t>need</a:t>
            </a:r>
            <a:r>
              <a:rPr lang="cs-CZ" sz="1800" dirty="0"/>
              <a:t> </a:t>
            </a:r>
            <a:r>
              <a:rPr lang="cs-CZ" sz="1800" dirty="0" err="1"/>
              <a:t>nutrients</a:t>
            </a:r>
            <a:r>
              <a:rPr lang="cs-CZ" sz="1800" dirty="0"/>
              <a:t> and oxygen.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</a:t>
            </a:r>
            <a:r>
              <a:rPr lang="cs-CZ" sz="1800" dirty="0" err="1"/>
              <a:t>umor</a:t>
            </a:r>
            <a:r>
              <a:rPr lang="en-US" sz="1800" dirty="0"/>
              <a:t> without blood circulation grew to 1–2 mm</a:t>
            </a:r>
            <a:r>
              <a:rPr lang="en-US" sz="1800" baseline="30000" dirty="0"/>
              <a:t>3</a:t>
            </a:r>
            <a:r>
              <a:rPr lang="cs-CZ" sz="1800" dirty="0"/>
              <a:t>. </a:t>
            </a:r>
            <a:r>
              <a:rPr lang="en-US" sz="1800" dirty="0"/>
              <a:t>In the absence of vascular support, tumors may become necrotic</a:t>
            </a:r>
            <a:r>
              <a:rPr lang="cs-CZ" sz="1800" dirty="0"/>
              <a:t>.</a:t>
            </a:r>
            <a:r>
              <a:rPr lang="en-US" sz="1800" dirty="0"/>
              <a:t> 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U</a:t>
            </a:r>
            <a:r>
              <a:rPr lang="en-US" sz="1800" dirty="0"/>
              <a:t>p-regulation of the activity of angiogenic factors is not sufficient for angiogenesis of the neoplasm. Negative regulators of vessel growth need to be downregulated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</a:t>
            </a:r>
            <a:r>
              <a:rPr lang="en-US" sz="1800" dirty="0" err="1"/>
              <a:t>ew</a:t>
            </a:r>
            <a:r>
              <a:rPr lang="en-US" sz="1800" dirty="0"/>
              <a:t> vessels enable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en-US" sz="1800" dirty="0"/>
              <a:t>invasion of tumor</a:t>
            </a:r>
            <a:r>
              <a:rPr lang="cs-CZ" sz="1800" dirty="0"/>
              <a:t> </a:t>
            </a:r>
            <a:r>
              <a:rPr lang="en-US" sz="1800" dirty="0"/>
              <a:t>cells into circulation and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creation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en-US" sz="1800" dirty="0"/>
              <a:t> distant</a:t>
            </a:r>
            <a:r>
              <a:rPr lang="cs-CZ" sz="1800" dirty="0"/>
              <a:t> </a:t>
            </a:r>
            <a:r>
              <a:rPr lang="cs-CZ" sz="1800" dirty="0" err="1"/>
              <a:t>metastases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C873FF-69B4-4582-9EB4-3EEC9061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7" y="1541403"/>
            <a:ext cx="5486328" cy="3100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655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074631-F99B-4465-BE4F-7DD9FF9DF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A9831-02EE-41E6-8DF7-532B37F98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37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520607-8385-49AB-BA74-EF8EB633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69" y="39276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Inducing</a:t>
            </a:r>
            <a:r>
              <a:rPr lang="cs-CZ" sz="2200" dirty="0"/>
              <a:t> </a:t>
            </a:r>
            <a:r>
              <a:rPr lang="cs-CZ" sz="2200" dirty="0" err="1"/>
              <a:t>angiogenesis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E9D51F-10F8-4CF8-B0C5-09B2954F148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04825" y="1289427"/>
            <a:ext cx="4862850" cy="4139998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cs-CZ" sz="2000" dirty="0" err="1"/>
              <a:t>Cells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innate</a:t>
            </a:r>
            <a:r>
              <a:rPr lang="cs-CZ" sz="2000" dirty="0"/>
              <a:t> </a:t>
            </a:r>
            <a:r>
              <a:rPr lang="cs-CZ" sz="2000" dirty="0" err="1"/>
              <a:t>immune</a:t>
            </a:r>
            <a:r>
              <a:rPr lang="cs-CZ" sz="2000" dirty="0"/>
              <a:t> </a:t>
            </a:r>
            <a:r>
              <a:rPr lang="cs-CZ" sz="2000" dirty="0" err="1"/>
              <a:t>system</a:t>
            </a:r>
            <a:r>
              <a:rPr lang="cs-CZ" sz="2000" dirty="0"/>
              <a:t> (</a:t>
            </a:r>
            <a:r>
              <a:rPr lang="cs-CZ" sz="2000" dirty="0" err="1"/>
              <a:t>macrophages</a:t>
            </a:r>
            <a:r>
              <a:rPr lang="cs-CZ" sz="2000" dirty="0"/>
              <a:t>, </a:t>
            </a:r>
            <a:r>
              <a:rPr lang="cs-CZ" sz="2000" dirty="0" err="1"/>
              <a:t>neutrophils</a:t>
            </a:r>
            <a:r>
              <a:rPr lang="cs-CZ" sz="2000" dirty="0"/>
              <a:t>, mast </a:t>
            </a:r>
            <a:r>
              <a:rPr lang="cs-CZ" sz="2000" dirty="0" err="1"/>
              <a:t>cells</a:t>
            </a:r>
            <a:r>
              <a:rPr lang="cs-CZ" sz="2000" dirty="0"/>
              <a:t>, and </a:t>
            </a:r>
            <a:r>
              <a:rPr lang="cs-CZ" sz="2000" dirty="0" err="1"/>
              <a:t>myeloid</a:t>
            </a:r>
            <a:r>
              <a:rPr lang="cs-CZ" sz="2000" dirty="0"/>
              <a:t> </a:t>
            </a:r>
            <a:r>
              <a:rPr lang="cs-CZ" sz="2000" dirty="0" err="1"/>
              <a:t>progenitors</a:t>
            </a:r>
            <a:r>
              <a:rPr lang="cs-CZ" sz="2000" dirty="0"/>
              <a:t>)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infiltrate</a:t>
            </a:r>
            <a:r>
              <a:rPr lang="cs-CZ" sz="2000" dirty="0"/>
              <a:t> </a:t>
            </a:r>
            <a:r>
              <a:rPr lang="cs-CZ" sz="2000" dirty="0" err="1"/>
              <a:t>premalignant</a:t>
            </a:r>
            <a:r>
              <a:rPr lang="cs-CZ" sz="2000" dirty="0"/>
              <a:t> </a:t>
            </a:r>
            <a:r>
              <a:rPr lang="cs-CZ" sz="2000" dirty="0" err="1"/>
              <a:t>lesions</a:t>
            </a:r>
            <a:r>
              <a:rPr lang="cs-CZ" sz="2000" dirty="0"/>
              <a:t> and </a:t>
            </a:r>
            <a:r>
              <a:rPr lang="cs-CZ" sz="2000" dirty="0" err="1"/>
              <a:t>contribute</a:t>
            </a:r>
            <a:r>
              <a:rPr lang="cs-CZ" sz="2000" dirty="0"/>
              <a:t> to tumor </a:t>
            </a:r>
            <a:r>
              <a:rPr lang="cs-CZ" sz="2000" dirty="0" err="1"/>
              <a:t>angiogenesis</a:t>
            </a:r>
            <a:r>
              <a:rPr lang="cs-CZ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Vascular endothelial growth factor (VEGF) production by stromal fibroblasts plays an important role in tumor angiogenesis. </a:t>
            </a:r>
            <a:endParaRPr lang="cs-CZ" sz="2000" dirty="0"/>
          </a:p>
          <a:p>
            <a:pPr>
              <a:spcAft>
                <a:spcPts val="600"/>
              </a:spcAft>
            </a:pPr>
            <a:endParaRPr lang="cs-CZ" sz="2000" dirty="0"/>
          </a:p>
        </p:txBody>
      </p:sp>
      <p:pic>
        <p:nvPicPr>
          <p:cNvPr id="13318" name="Picture 6" descr="Frontiers | The Impact of the Immune System on Tumor: Angiogenesis and  Vascular Remodeling">
            <a:extLst>
              <a:ext uri="{FF2B5EF4-FFF2-40B4-BE49-F238E27FC236}">
                <a16:creationId xmlns:a16="http://schemas.microsoft.com/office/drawing/2014/main" id="{44E67B4D-3315-46F9-1330-4D2BC7BA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26464"/>
            <a:ext cx="6200775" cy="49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59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D614B2-0A8F-4958-90F6-85BCACD0BF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D9F36B-B353-423F-B02D-693583EB1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DDF8D6-F284-4E82-8A6C-F374D91B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50" y="152212"/>
            <a:ext cx="10753200" cy="451576"/>
          </a:xfrm>
        </p:spPr>
        <p:txBody>
          <a:bodyPr/>
          <a:lstStyle/>
          <a:p>
            <a:r>
              <a:rPr lang="cs-CZ" sz="3200" dirty="0" err="1"/>
              <a:t>Evading</a:t>
            </a:r>
            <a:r>
              <a:rPr lang="cs-CZ" sz="3200" dirty="0"/>
              <a:t> </a:t>
            </a:r>
            <a:r>
              <a:rPr lang="cs-CZ" sz="3200" dirty="0" err="1"/>
              <a:t>immune</a:t>
            </a:r>
            <a:r>
              <a:rPr lang="cs-CZ" sz="3200" dirty="0"/>
              <a:t> </a:t>
            </a:r>
            <a:r>
              <a:rPr lang="cs-CZ" sz="3200" dirty="0" err="1"/>
              <a:t>destruction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9596C0-9F09-457D-B85C-FAF3AC14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74" y="910951"/>
            <a:ext cx="5633175" cy="51755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b="1" dirty="0" err="1"/>
              <a:t>Defective</a:t>
            </a:r>
            <a:r>
              <a:rPr lang="cs-CZ" sz="1600" b="1" dirty="0"/>
              <a:t> antigen </a:t>
            </a:r>
            <a:r>
              <a:rPr lang="cs-CZ" sz="1600" b="1" dirty="0" err="1"/>
              <a:t>presentation</a:t>
            </a:r>
            <a:r>
              <a:rPr lang="cs-CZ" sz="1600" b="1" dirty="0"/>
              <a:t> </a:t>
            </a:r>
            <a:r>
              <a:rPr lang="cs-CZ" sz="1600" dirty="0" err="1"/>
              <a:t>due</a:t>
            </a:r>
            <a:r>
              <a:rPr lang="cs-CZ" sz="1600" dirty="0"/>
              <a:t> to </a:t>
            </a:r>
            <a:r>
              <a:rPr lang="cs-CZ" sz="1600" dirty="0" err="1"/>
              <a:t>down-modulating</a:t>
            </a:r>
            <a:r>
              <a:rPr lang="cs-CZ" sz="1600" dirty="0"/>
              <a:t> antigen-</a:t>
            </a:r>
            <a:r>
              <a:rPr lang="cs-CZ" sz="1600" dirty="0" err="1"/>
              <a:t>presenting</a:t>
            </a:r>
            <a:r>
              <a:rPr lang="cs-CZ" sz="1600" dirty="0"/>
              <a:t> </a:t>
            </a:r>
            <a:r>
              <a:rPr lang="cs-CZ" sz="1600" dirty="0" err="1"/>
              <a:t>machinery</a:t>
            </a:r>
            <a:r>
              <a:rPr lang="cs-CZ" sz="1600" dirty="0"/>
              <a:t> (↓ major </a:t>
            </a:r>
            <a:r>
              <a:rPr lang="cs-CZ" sz="1600" dirty="0" err="1"/>
              <a:t>histocompatibility</a:t>
            </a:r>
            <a:r>
              <a:rPr lang="cs-CZ" sz="1600" dirty="0"/>
              <a:t> </a:t>
            </a:r>
            <a:r>
              <a:rPr lang="cs-CZ" sz="1600" dirty="0" err="1"/>
              <a:t>complex</a:t>
            </a:r>
            <a:r>
              <a:rPr lang="cs-CZ" sz="1600" dirty="0"/>
              <a:t>, MHC).</a:t>
            </a:r>
          </a:p>
          <a:p>
            <a:pPr>
              <a:lnSpc>
                <a:spcPct val="150000"/>
              </a:lnSpc>
            </a:pPr>
            <a:r>
              <a:rPr lang="cs-CZ" sz="1600" b="1" dirty="0"/>
              <a:t>I</a:t>
            </a:r>
            <a:r>
              <a:rPr lang="en-US" sz="1600" b="1" dirty="0" err="1"/>
              <a:t>mmune</a:t>
            </a:r>
            <a:r>
              <a:rPr lang="en-US" sz="1600" b="1" dirty="0"/>
              <a:t> suppression </a:t>
            </a:r>
            <a:r>
              <a:rPr lang="en-US" sz="1600" dirty="0"/>
              <a:t>in the tumor microenvironment, mediated by CD4+CD25+ FoxP3+ regulatory T cells (</a:t>
            </a:r>
            <a:r>
              <a:rPr lang="en-US" sz="1600" b="1" dirty="0"/>
              <a:t>Tregs</a:t>
            </a:r>
            <a:r>
              <a:rPr lang="en-US" sz="1600" dirty="0"/>
              <a:t>), or other types of suppressive cells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r>
              <a:rPr lang="cs-CZ" sz="1600" b="1" dirty="0" err="1"/>
              <a:t>Paralyzing</a:t>
            </a:r>
            <a:r>
              <a:rPr lang="cs-CZ" sz="1600" b="1" dirty="0"/>
              <a:t> </a:t>
            </a:r>
            <a:r>
              <a:rPr lang="cs-CZ" sz="1600" b="1" dirty="0" err="1"/>
              <a:t>cytotoxic</a:t>
            </a:r>
            <a:r>
              <a:rPr lang="cs-CZ" sz="1600" b="1" dirty="0"/>
              <a:t> T </a:t>
            </a:r>
            <a:r>
              <a:rPr lang="cs-CZ" sz="1600" b="1" dirty="0" err="1"/>
              <a:t>lymphocytes</a:t>
            </a:r>
            <a:r>
              <a:rPr lang="cs-CZ" sz="1600" b="1" dirty="0"/>
              <a:t> (</a:t>
            </a:r>
            <a:r>
              <a:rPr lang="cs-CZ" sz="1600" b="1" dirty="0" err="1"/>
              <a:t>CTLs</a:t>
            </a:r>
            <a:r>
              <a:rPr lang="cs-CZ" sz="1600" b="1" dirty="0"/>
              <a:t>)</a:t>
            </a:r>
            <a:r>
              <a:rPr lang="cs-CZ" sz="1600" dirty="0"/>
              <a:t> </a:t>
            </a:r>
            <a:r>
              <a:rPr lang="cs-CZ" sz="1600" b="1" dirty="0"/>
              <a:t>and natural </a:t>
            </a:r>
            <a:r>
              <a:rPr lang="cs-CZ" sz="1600" b="1" dirty="0" err="1"/>
              <a:t>killer</a:t>
            </a:r>
            <a:r>
              <a:rPr lang="cs-CZ" sz="1600" b="1" dirty="0"/>
              <a:t> (NK) </a:t>
            </a:r>
            <a:r>
              <a:rPr lang="cs-CZ" sz="1600" b="1" dirty="0" err="1"/>
              <a:t>cells</a:t>
            </a:r>
            <a:r>
              <a:rPr lang="cs-CZ" sz="1600" dirty="0"/>
              <a:t> </a:t>
            </a:r>
            <a:r>
              <a:rPr lang="en-US" sz="1600" dirty="0"/>
              <a:t>via production of </a:t>
            </a:r>
            <a:r>
              <a:rPr lang="cs-CZ" sz="1600" dirty="0" err="1"/>
              <a:t>immuno-suppressive</a:t>
            </a:r>
            <a:r>
              <a:rPr lang="en-US" sz="1600" dirty="0"/>
              <a:t> cytokines</a:t>
            </a:r>
            <a:r>
              <a:rPr lang="cs-CZ" sz="1600" dirty="0"/>
              <a:t> (b</a:t>
            </a:r>
            <a:r>
              <a:rPr lang="en-US" sz="1600" dirty="0"/>
              <a:t>y the cancer cells or by the non-cancerous cells in the tumor microenvironment</a:t>
            </a:r>
            <a:r>
              <a:rPr lang="cs-CZ" sz="1600" dirty="0"/>
              <a:t>)</a:t>
            </a:r>
            <a:r>
              <a:rPr lang="en-US" sz="1600" dirty="0"/>
              <a:t>. TGF-β is a chief mediator of this a</a:t>
            </a:r>
            <a:r>
              <a:rPr lang="cs-CZ" sz="1600" dirty="0"/>
              <a:t>c</a:t>
            </a:r>
            <a:r>
              <a:rPr lang="en-US" sz="1600" dirty="0" err="1"/>
              <a:t>tivity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r>
              <a:rPr lang="cs-CZ" sz="1600" b="1" dirty="0"/>
              <a:t>D</a:t>
            </a:r>
            <a:r>
              <a:rPr lang="en-US" sz="1600" b="1" dirty="0"/>
              <a:t>own regulation of death receptors </a:t>
            </a:r>
            <a:r>
              <a:rPr lang="en-US" sz="1600" dirty="0"/>
              <a:t>prevents death ligand-mediated killing of tumor cells by both CTLs and NK</a:t>
            </a:r>
            <a:r>
              <a:rPr lang="cs-CZ" sz="1600" dirty="0"/>
              <a:t> </a:t>
            </a:r>
            <a:r>
              <a:rPr lang="en-US" sz="1600" dirty="0"/>
              <a:t>cells</a:t>
            </a:r>
            <a:r>
              <a:rPr lang="cs-CZ" sz="1600" dirty="0"/>
              <a:t>.</a:t>
            </a:r>
          </a:p>
          <a:p>
            <a:endParaRPr lang="cs-CZ" sz="3200" b="1" dirty="0"/>
          </a:p>
          <a:p>
            <a:endParaRPr lang="cs-CZ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7016F9-1904-441E-815B-2B814211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1" y="1568175"/>
            <a:ext cx="5633175" cy="388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6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39C1D7-A7DE-4E60-8DB5-B145337A03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CE6449-0CFE-4A5A-AC2B-6506F59AE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5B28B3-15B6-4B54-BE2D-BAA82054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50" y="253275"/>
            <a:ext cx="10753200" cy="451576"/>
          </a:xfrm>
        </p:spPr>
        <p:txBody>
          <a:bodyPr/>
          <a:lstStyle/>
          <a:p>
            <a:r>
              <a:rPr lang="cs-CZ" sz="2800" dirty="0" err="1"/>
              <a:t>Altered</a:t>
            </a:r>
            <a:r>
              <a:rPr lang="cs-CZ" sz="2800" dirty="0"/>
              <a:t> </a:t>
            </a:r>
            <a:r>
              <a:rPr lang="cs-CZ" sz="2800" dirty="0" err="1"/>
              <a:t>metabolism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cancer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2B069B-2BDC-46F6-8E05-5B9DD175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49077"/>
            <a:ext cx="10753200" cy="4139998"/>
          </a:xfrm>
        </p:spPr>
        <p:txBody>
          <a:bodyPr/>
          <a:lstStyle/>
          <a:p>
            <a:r>
              <a:rPr lang="en-US" sz="2400" dirty="0"/>
              <a:t>the ability to acquire necessary nutrients from a nutrient-poor</a:t>
            </a:r>
            <a:r>
              <a:rPr lang="cs-CZ" sz="2400" dirty="0"/>
              <a:t> (</a:t>
            </a:r>
            <a:r>
              <a:rPr lang="cs-CZ" sz="2400" dirty="0" err="1"/>
              <a:t>low</a:t>
            </a:r>
            <a:r>
              <a:rPr lang="cs-CZ" sz="2400" dirty="0"/>
              <a:t> </a:t>
            </a:r>
            <a:r>
              <a:rPr lang="cs-CZ" sz="2400" dirty="0" err="1"/>
              <a:t>glucosis</a:t>
            </a:r>
            <a:r>
              <a:rPr lang="cs-CZ" sz="2400" dirty="0"/>
              <a:t>) and</a:t>
            </a:r>
            <a:r>
              <a:rPr lang="en-US" sz="2400" dirty="0"/>
              <a:t> </a:t>
            </a:r>
            <a:r>
              <a:rPr lang="cs-CZ" sz="2400" dirty="0" err="1"/>
              <a:t>hostile</a:t>
            </a:r>
            <a:r>
              <a:rPr lang="cs-CZ" sz="2400" dirty="0"/>
              <a:t> (</a:t>
            </a:r>
            <a:r>
              <a:rPr lang="cs-CZ" sz="2400" dirty="0" err="1"/>
              <a:t>hypoxia</a:t>
            </a:r>
            <a:r>
              <a:rPr lang="cs-CZ" sz="2400" dirty="0"/>
              <a:t>, </a:t>
            </a:r>
            <a:r>
              <a:rPr lang="cs-CZ" sz="2400" dirty="0" err="1"/>
              <a:t>oxidative</a:t>
            </a:r>
            <a:r>
              <a:rPr lang="cs-CZ" sz="2400" dirty="0"/>
              <a:t> stress) </a:t>
            </a:r>
            <a:r>
              <a:rPr lang="en-US" sz="2400" dirty="0"/>
              <a:t>environment and utilize these nutrients to maintain viability and build new biomass.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cancer-associated metabolic reprogramming have profound effects on gene expression, cellular differentiation, and the tumor microenvironment.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These adaptations involve an ability to access normally inaccessible nutrient sources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315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09E0836-103D-4D15-83C0-81F665E5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437" b="-2"/>
          <a:stretch/>
        </p:blipFill>
        <p:spPr>
          <a:xfrm>
            <a:off x="6454066" y="778135"/>
            <a:ext cx="4468719" cy="5575866"/>
          </a:xfrm>
          <a:prstGeom prst="rect">
            <a:avLst/>
          </a:prstGeom>
          <a:noFill/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9B7D71F-1B2D-41C3-BAF2-563B5FF1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85" y="20056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Enabling</a:t>
            </a:r>
            <a:r>
              <a:rPr lang="cs-CZ" sz="3200" dirty="0"/>
              <a:t> </a:t>
            </a:r>
            <a:r>
              <a:rPr lang="cs-CZ" sz="3200" dirty="0" err="1"/>
              <a:t>characteristics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endParaRPr lang="cs-CZ" sz="3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2A0803-6518-41DC-9597-B7C807BB1F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ED1EBE-F048-4087-B7AE-FC354BB19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6A4616-7313-4F80-A5F8-69F897C62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824779"/>
            <a:ext cx="5598468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Genomic</a:t>
            </a:r>
            <a:r>
              <a:rPr lang="cs-CZ" dirty="0"/>
              <a:t> instability and </a:t>
            </a:r>
            <a:r>
              <a:rPr lang="cs-CZ" dirty="0" err="1"/>
              <a:t>nonmutational</a:t>
            </a:r>
            <a:r>
              <a:rPr lang="cs-CZ" dirty="0"/>
              <a:t> </a:t>
            </a:r>
            <a:r>
              <a:rPr lang="cs-CZ" dirty="0" err="1"/>
              <a:t>epigenetic</a:t>
            </a:r>
            <a:r>
              <a:rPr lang="cs-CZ" dirty="0"/>
              <a:t> </a:t>
            </a:r>
            <a:r>
              <a:rPr lang="cs-CZ" dirty="0" err="1"/>
              <a:t>reprogramming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Unlocking</a:t>
            </a:r>
            <a:r>
              <a:rPr lang="cs-CZ" dirty="0"/>
              <a:t> </a:t>
            </a:r>
            <a:r>
              <a:rPr lang="cs-CZ" dirty="0" err="1"/>
              <a:t>phenotypic</a:t>
            </a:r>
            <a:r>
              <a:rPr lang="cs-CZ" dirty="0"/>
              <a:t> plasticity</a:t>
            </a:r>
          </a:p>
          <a:p>
            <a:pPr>
              <a:spcAft>
                <a:spcPts val="600"/>
              </a:spcAft>
            </a:pPr>
            <a:r>
              <a:rPr lang="cs-CZ" dirty="0"/>
              <a:t>Tumor </a:t>
            </a:r>
            <a:r>
              <a:rPr lang="cs-CZ" dirty="0" err="1"/>
              <a:t>microenvironment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Polymorphic</a:t>
            </a:r>
            <a:r>
              <a:rPr lang="cs-CZ" dirty="0"/>
              <a:t> </a:t>
            </a:r>
            <a:r>
              <a:rPr lang="cs-CZ" dirty="0" err="1"/>
              <a:t>microbiomes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257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08F5EA-0105-49E9-9A2E-70BEE1B05A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442827"/>
            <a:ext cx="7920000" cy="252000"/>
          </a:xfrm>
        </p:spPr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DECC0-C0F3-45CC-BD65-B6321E6A1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425" y="6427576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5E86FA-0123-4AEA-93C7-A3AE180F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5" y="178424"/>
            <a:ext cx="10753200" cy="451576"/>
          </a:xfrm>
        </p:spPr>
        <p:txBody>
          <a:bodyPr/>
          <a:lstStyle/>
          <a:p>
            <a:r>
              <a:rPr lang="cs-CZ" sz="2800" dirty="0" err="1"/>
              <a:t>Hallmarks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cancer</a:t>
            </a:r>
            <a:r>
              <a:rPr lang="cs-CZ" sz="2800" dirty="0"/>
              <a:t> </a:t>
            </a:r>
            <a:r>
              <a:rPr lang="cs-CZ" sz="2800" dirty="0" err="1"/>
              <a:t>metabolism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AF890A-2C05-44FC-8D9D-4CD5CCC65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25" y="1032651"/>
            <a:ext cx="5929650" cy="413999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 err="1"/>
              <a:t>deregulated</a:t>
            </a:r>
            <a:r>
              <a:rPr lang="cs-CZ" sz="1800" dirty="0"/>
              <a:t> </a:t>
            </a:r>
            <a:r>
              <a:rPr lang="cs-CZ" sz="1800" dirty="0" err="1"/>
              <a:t>uptake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glucose</a:t>
            </a:r>
            <a:r>
              <a:rPr lang="cs-CZ" sz="1800" dirty="0"/>
              <a:t> and </a:t>
            </a:r>
            <a:r>
              <a:rPr lang="cs-CZ" sz="1800" dirty="0" err="1"/>
              <a:t>amino</a:t>
            </a:r>
            <a:r>
              <a:rPr lang="cs-CZ" sz="1800" dirty="0"/>
              <a:t> </a:t>
            </a:r>
            <a:r>
              <a:rPr lang="cs-CZ" sz="1800" dirty="0" err="1"/>
              <a:t>acids</a:t>
            </a:r>
            <a:r>
              <a:rPr lang="cs-CZ" sz="1800" dirty="0"/>
              <a:t> (</a:t>
            </a:r>
            <a:r>
              <a:rPr lang="cs-CZ" sz="1800" dirty="0" err="1"/>
              <a:t>Warburg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r>
              <a:rPr lang="cs-CZ" sz="1800" dirty="0"/>
              <a:t>, </a:t>
            </a:r>
            <a:r>
              <a:rPr lang="cs-CZ" sz="1800" dirty="0" err="1"/>
              <a:t>glutaminolysis</a:t>
            </a:r>
            <a:r>
              <a:rPr lang="cs-CZ" sz="1800" dirty="0"/>
              <a:t>)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/>
              <a:t>use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opportunistic</a:t>
            </a:r>
            <a:r>
              <a:rPr lang="cs-CZ" sz="1800" dirty="0"/>
              <a:t> </a:t>
            </a:r>
            <a:r>
              <a:rPr lang="cs-CZ" sz="1800" dirty="0" err="1"/>
              <a:t>modes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nutrient </a:t>
            </a:r>
            <a:r>
              <a:rPr lang="cs-CZ" sz="1800" dirty="0" err="1"/>
              <a:t>acquisition</a:t>
            </a:r>
            <a:r>
              <a:rPr lang="cs-CZ" sz="1800" dirty="0"/>
              <a:t> (</a:t>
            </a:r>
            <a:r>
              <a:rPr lang="cs-CZ" sz="1800" dirty="0" err="1"/>
              <a:t>cannibalism</a:t>
            </a:r>
            <a:r>
              <a:rPr lang="cs-CZ" sz="1800" dirty="0"/>
              <a:t>)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/>
              <a:t>use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glycolysis</a:t>
            </a:r>
            <a:r>
              <a:rPr lang="cs-CZ" sz="1800" dirty="0"/>
              <a:t>/TCA </a:t>
            </a:r>
            <a:r>
              <a:rPr lang="cs-CZ" sz="1800" dirty="0" err="1"/>
              <a:t>cycle</a:t>
            </a:r>
            <a:r>
              <a:rPr lang="cs-CZ" sz="1800" dirty="0"/>
              <a:t> </a:t>
            </a:r>
            <a:r>
              <a:rPr lang="cs-CZ" sz="1800" dirty="0" err="1"/>
              <a:t>intermediates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biosynthesis</a:t>
            </a:r>
            <a:r>
              <a:rPr lang="cs-CZ" sz="1800" dirty="0"/>
              <a:t> and NADPH </a:t>
            </a:r>
            <a:r>
              <a:rPr lang="cs-CZ" sz="1800" dirty="0" err="1"/>
              <a:t>production</a:t>
            </a:r>
            <a:endParaRPr lang="cs-CZ" sz="1800" dirty="0"/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 err="1"/>
              <a:t>increased</a:t>
            </a:r>
            <a:r>
              <a:rPr lang="cs-CZ" sz="1800" dirty="0"/>
              <a:t> </a:t>
            </a:r>
            <a:r>
              <a:rPr lang="cs-CZ" sz="1800" dirty="0" err="1"/>
              <a:t>demand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nitrogen</a:t>
            </a:r>
            <a:endParaRPr lang="cs-CZ" sz="1800" dirty="0"/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 err="1"/>
              <a:t>alterations</a:t>
            </a:r>
            <a:r>
              <a:rPr lang="cs-CZ" sz="1800" dirty="0"/>
              <a:t> in metabolite-</a:t>
            </a:r>
            <a:r>
              <a:rPr lang="cs-CZ" sz="1800" dirty="0" err="1"/>
              <a:t>driven</a:t>
            </a:r>
            <a:r>
              <a:rPr lang="cs-CZ" sz="1800" dirty="0"/>
              <a:t> gene </a:t>
            </a:r>
            <a:r>
              <a:rPr lang="cs-CZ" sz="1800" dirty="0" err="1"/>
              <a:t>regulation</a:t>
            </a:r>
            <a:r>
              <a:rPr lang="cs-CZ" sz="1800" dirty="0"/>
              <a:t> – </a:t>
            </a:r>
            <a:r>
              <a:rPr lang="cs-CZ" sz="1800" dirty="0" err="1"/>
              <a:t>metabolites</a:t>
            </a:r>
            <a:r>
              <a:rPr lang="cs-CZ" sz="1800" dirty="0"/>
              <a:t> influence </a:t>
            </a:r>
            <a:r>
              <a:rPr lang="cs-CZ" sz="1800" dirty="0" err="1"/>
              <a:t>enzymes</a:t>
            </a:r>
            <a:r>
              <a:rPr lang="cs-CZ" sz="1800" dirty="0"/>
              <a:t> </a:t>
            </a:r>
            <a:r>
              <a:rPr lang="cs-CZ" sz="1800" dirty="0" err="1"/>
              <a:t>involved</a:t>
            </a:r>
            <a:r>
              <a:rPr lang="cs-CZ" sz="1800" dirty="0"/>
              <a:t> in </a:t>
            </a:r>
            <a:r>
              <a:rPr lang="cs-CZ" sz="1800" dirty="0" err="1"/>
              <a:t>deposition</a:t>
            </a:r>
            <a:r>
              <a:rPr lang="cs-CZ" sz="1800" dirty="0"/>
              <a:t> and </a:t>
            </a:r>
            <a:r>
              <a:rPr lang="cs-CZ" sz="1800" dirty="0" err="1"/>
              <a:t>removal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epigenetic</a:t>
            </a:r>
            <a:r>
              <a:rPr lang="cs-CZ" sz="1800" dirty="0"/>
              <a:t> </a:t>
            </a:r>
            <a:r>
              <a:rPr lang="cs-CZ" sz="1800" dirty="0" err="1"/>
              <a:t>marks</a:t>
            </a:r>
            <a:r>
              <a:rPr lang="cs-CZ" sz="1800" dirty="0"/>
              <a:t>.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800" dirty="0" err="1"/>
              <a:t>metabolic</a:t>
            </a:r>
            <a:r>
              <a:rPr lang="cs-CZ" sz="1800" dirty="0"/>
              <a:t> </a:t>
            </a:r>
            <a:r>
              <a:rPr lang="cs-CZ" sz="1800" dirty="0" err="1"/>
              <a:t>interactions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microenvironment</a:t>
            </a:r>
            <a:r>
              <a:rPr lang="cs-CZ" sz="1800" dirty="0"/>
              <a:t> (</a:t>
            </a:r>
            <a:r>
              <a:rPr lang="cs-CZ" sz="1800" dirty="0" err="1"/>
              <a:t>lactate</a:t>
            </a:r>
            <a:r>
              <a:rPr lang="cs-CZ" sz="1800" dirty="0"/>
              <a:t>, </a:t>
            </a:r>
            <a:r>
              <a:rPr lang="cs-CZ" sz="1800" dirty="0" err="1"/>
              <a:t>tomor</a:t>
            </a:r>
            <a:r>
              <a:rPr lang="cs-CZ" sz="1800" dirty="0"/>
              <a:t> </a:t>
            </a:r>
            <a:r>
              <a:rPr lang="cs-CZ" sz="1800" dirty="0" err="1"/>
              <a:t>acidosis</a:t>
            </a:r>
            <a:r>
              <a:rPr lang="cs-CZ" sz="1800" dirty="0"/>
              <a:t>)</a:t>
            </a:r>
          </a:p>
          <a:p>
            <a:pPr>
              <a:lnSpc>
                <a:spcPct val="150000"/>
              </a:lnSpc>
            </a:pPr>
            <a:endParaRPr lang="cs-CZ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2CB9DD-1BE4-4B23-A991-52633651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1" y="862437"/>
            <a:ext cx="5233124" cy="49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7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F2D7EC4-FE66-4A9D-A8E3-11F4E626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0" y="-53266"/>
            <a:ext cx="10753200" cy="451576"/>
          </a:xfrm>
        </p:spPr>
        <p:txBody>
          <a:bodyPr/>
          <a:lstStyle/>
          <a:p>
            <a:r>
              <a:rPr lang="cs-CZ" sz="2800" dirty="0" err="1"/>
              <a:t>Altered</a:t>
            </a:r>
            <a:r>
              <a:rPr lang="cs-CZ" sz="2800" dirty="0"/>
              <a:t> </a:t>
            </a:r>
            <a:r>
              <a:rPr lang="cs-CZ" sz="2800" dirty="0" err="1"/>
              <a:t>metabolism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7A1E86-CB68-4CA5-8A12-AFB01CE0E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41" y="472622"/>
            <a:ext cx="12152625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Two principal nutrients that support survival and biosynthesis are </a:t>
            </a:r>
            <a:r>
              <a:rPr lang="en-US" sz="1600" b="1" dirty="0"/>
              <a:t>glucose</a:t>
            </a:r>
            <a:r>
              <a:rPr lang="en-US" sz="1600" dirty="0"/>
              <a:t> and </a:t>
            </a:r>
            <a:r>
              <a:rPr lang="en-US" sz="1600" b="1" dirty="0"/>
              <a:t>glutamine</a:t>
            </a:r>
            <a:r>
              <a:rPr lang="en-US" sz="1600" dirty="0"/>
              <a:t>. 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G</a:t>
            </a:r>
            <a:r>
              <a:rPr lang="en-US" sz="1600" dirty="0" err="1"/>
              <a:t>lutamine</a:t>
            </a:r>
            <a:r>
              <a:rPr lang="en-US" sz="1600" dirty="0"/>
              <a:t> provides the nitrogen required for the biosynthesis of purine and pyrimidine nucleotides</a:t>
            </a:r>
            <a:r>
              <a:rPr lang="cs-CZ" sz="1600" dirty="0"/>
              <a:t> </a:t>
            </a:r>
            <a:r>
              <a:rPr lang="en-US" sz="1600" dirty="0"/>
              <a:t>and nonessential amino acids.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b="1" dirty="0" err="1"/>
              <a:t>Warburg</a:t>
            </a:r>
            <a:r>
              <a:rPr lang="cs-CZ" sz="1600" b="1" dirty="0"/>
              <a:t> </a:t>
            </a:r>
            <a:r>
              <a:rPr lang="cs-CZ" sz="1600" b="1" dirty="0" err="1"/>
              <a:t>effect</a:t>
            </a:r>
            <a:r>
              <a:rPr lang="cs-CZ" sz="1600" b="1" dirty="0"/>
              <a:t> - </a:t>
            </a:r>
            <a:r>
              <a:rPr lang="cs-CZ" sz="1600" dirty="0"/>
              <a:t>a</a:t>
            </a:r>
            <a:r>
              <a:rPr lang="cs-CZ" sz="1600" b="1" dirty="0"/>
              <a:t> </a:t>
            </a:r>
            <a:r>
              <a:rPr lang="en-US" sz="1600" dirty="0"/>
              <a:t>markedly increased consumption of glucose by </a:t>
            </a:r>
            <a:r>
              <a:rPr lang="cs-CZ" sz="1600" dirty="0" err="1"/>
              <a:t>some</a:t>
            </a:r>
            <a:r>
              <a:rPr lang="cs-CZ" sz="1600" dirty="0"/>
              <a:t> </a:t>
            </a:r>
            <a:r>
              <a:rPr lang="en-US" sz="1600" dirty="0"/>
              <a:t>tumors in comparison to the nonproliferating normal tissues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Positron emission tomography </a:t>
            </a:r>
            <a:r>
              <a:rPr lang="en-US" sz="1600" dirty="0"/>
              <a:t>(PET)-based imaging of the uptake of a radioactive fluorine-labeled glucose analog, </a:t>
            </a:r>
            <a:r>
              <a:rPr lang="en-US" sz="1600" baseline="30000" dirty="0"/>
              <a:t>18</a:t>
            </a:r>
            <a:r>
              <a:rPr lang="en-US" sz="1600" dirty="0"/>
              <a:t>F-fluorodeoxyglucose (</a:t>
            </a:r>
            <a:r>
              <a:rPr lang="en-US" sz="1600" baseline="30000" dirty="0"/>
              <a:t>18</a:t>
            </a:r>
            <a:r>
              <a:rPr lang="en-US" sz="1600" dirty="0"/>
              <a:t>F-FDG) has been successfully used in the clinic for tumor diagnosis</a:t>
            </a:r>
            <a:r>
              <a:rPr lang="cs-CZ" sz="1600" dirty="0"/>
              <a:t>.</a:t>
            </a:r>
          </a:p>
          <a:p>
            <a:pPr marL="72000" indent="0">
              <a:buNone/>
            </a:pPr>
            <a:endParaRPr lang="cs-CZ" sz="3200" dirty="0"/>
          </a:p>
        </p:txBody>
      </p:sp>
      <p:pic>
        <p:nvPicPr>
          <p:cNvPr id="14340" name="Picture 4" descr="IJMS | Free Full-Text | Regulation of Cancer Metabolism by Deubiquitinating  Enzymes: The Warburg Effect">
            <a:extLst>
              <a:ext uri="{FF2B5EF4-FFF2-40B4-BE49-F238E27FC236}">
                <a16:creationId xmlns:a16="http://schemas.microsoft.com/office/drawing/2014/main" id="{863C0395-8BDB-B25D-89E1-7618C2BB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02181"/>
            <a:ext cx="5794292" cy="30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T/CT in oncology | RCP Journals">
            <a:extLst>
              <a:ext uri="{FF2B5EF4-FFF2-40B4-BE49-F238E27FC236}">
                <a16:creationId xmlns:a16="http://schemas.microsoft.com/office/drawing/2014/main" id="{A72889B8-A499-0FAF-86A9-ED20DFA5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0" y="3102181"/>
            <a:ext cx="5644370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21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524D5-37B6-42A4-8555-F415857CC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569E97-EA56-42E8-B606-439E21D01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8E8B13-2506-46FE-9D31-C2915381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84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Metabolic</a:t>
            </a:r>
            <a:r>
              <a:rPr lang="cs-CZ" sz="2200" dirty="0"/>
              <a:t> </a:t>
            </a:r>
            <a:r>
              <a:rPr lang="cs-CZ" sz="2200" dirty="0" err="1"/>
              <a:t>interactions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microenvironment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E1EAE3-3FCD-4792-9D30-E1CCB6BC399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20504" y="987277"/>
            <a:ext cx="5445314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Cancer cells alter the chemical composition of the extracellular milieu, which exerts </a:t>
            </a:r>
            <a:r>
              <a:rPr lang="en-US" sz="1800" b="1" dirty="0"/>
              <a:t>pleiotropic effects</a:t>
            </a:r>
            <a:r>
              <a:rPr lang="en-US" sz="1800" dirty="0"/>
              <a:t> on the phenotypes of normal cells that reside in the vicinity of the tumor. 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en-US" sz="1800" dirty="0"/>
              <a:t>Reciprocally, the microenvironment affects the metabolism and signaling responses of cancer cells.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metabolic</a:t>
            </a:r>
            <a:r>
              <a:rPr lang="cs-CZ" sz="1800" dirty="0"/>
              <a:t> </a:t>
            </a:r>
            <a:r>
              <a:rPr lang="cs-CZ" sz="1800" dirty="0" err="1"/>
              <a:t>demand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cancer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leads</a:t>
            </a:r>
            <a:r>
              <a:rPr lang="cs-CZ" sz="1800" dirty="0"/>
              <a:t> to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accumulation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H+ </a:t>
            </a:r>
            <a:r>
              <a:rPr lang="cs-CZ" sz="1800" dirty="0" err="1"/>
              <a:t>ions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TME– </a:t>
            </a:r>
            <a:r>
              <a:rPr lang="cs-CZ" sz="1800" b="1" dirty="0" err="1"/>
              <a:t>acidosis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459AD2-3D65-4881-8BE7-9501972C1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0" y="1119301"/>
            <a:ext cx="6038420" cy="4800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910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E367E6-37B2-4386-BF49-D6B1680E9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DDA52-168C-492A-BC04-A2FF0433C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241C5-D2D2-4F96-B8E7-B0BADD6E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52212"/>
            <a:ext cx="10753200" cy="451576"/>
          </a:xfrm>
        </p:spPr>
        <p:txBody>
          <a:bodyPr/>
          <a:lstStyle/>
          <a:p>
            <a:r>
              <a:rPr lang="cs-CZ" sz="2400" dirty="0" err="1"/>
              <a:t>Metabolic</a:t>
            </a:r>
            <a:r>
              <a:rPr lang="cs-CZ" sz="2400" dirty="0"/>
              <a:t> </a:t>
            </a:r>
            <a:r>
              <a:rPr lang="cs-CZ" sz="2400" dirty="0" err="1"/>
              <a:t>symbiosis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075412-8558-4FCB-8325-1A7AB104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287980"/>
            <a:ext cx="5418502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 dirty="0"/>
              <a:t>C</a:t>
            </a:r>
            <a:r>
              <a:rPr lang="en-US" sz="1800" dirty="0" err="1"/>
              <a:t>atabolic</a:t>
            </a:r>
            <a:r>
              <a:rPr lang="en-US" sz="1800" dirty="0"/>
              <a:t> fibroblasts a</a:t>
            </a:r>
            <a:r>
              <a:rPr lang="cs-CZ" sz="1800" dirty="0"/>
              <a:t>re</a:t>
            </a:r>
            <a:r>
              <a:rPr lang="en-US" sz="1800" dirty="0"/>
              <a:t> </a:t>
            </a:r>
            <a:r>
              <a:rPr lang="cs-CZ" sz="1800" dirty="0"/>
              <a:t>a </a:t>
            </a:r>
            <a:r>
              <a:rPr lang="en-US" sz="1800" dirty="0"/>
              <a:t>rich source of energy and biomass for the growth and survival of anabolic cancer cells.</a:t>
            </a:r>
            <a:endParaRPr lang="cs-CZ" sz="1800" dirty="0"/>
          </a:p>
          <a:p>
            <a:pPr>
              <a:lnSpc>
                <a:spcPct val="150000"/>
              </a:lnSpc>
            </a:pPr>
            <a:endParaRPr lang="cs-CZ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A linear path of clonal succession oversimplifies the</a:t>
            </a:r>
            <a:r>
              <a:rPr lang="cs-CZ" sz="1800" dirty="0"/>
              <a:t> </a:t>
            </a:r>
            <a:r>
              <a:rPr lang="en-US" sz="1800" dirty="0"/>
              <a:t>reality of cancer</a:t>
            </a:r>
            <a:r>
              <a:rPr lang="cs-CZ" sz="1800" dirty="0"/>
              <a:t>; a </a:t>
            </a:r>
            <a:r>
              <a:rPr lang="en-US" sz="1800" dirty="0"/>
              <a:t>number of </a:t>
            </a:r>
            <a:r>
              <a:rPr lang="en-US" sz="1800" b="1" dirty="0"/>
              <a:t>genetically distinct subclones </a:t>
            </a:r>
            <a:r>
              <a:rPr lang="en-US" sz="1800" dirty="0"/>
              <a:t>of cells coexist within a single tumor mass: intra-tumor heterogeneity</a:t>
            </a:r>
            <a:r>
              <a:rPr lang="cs-CZ" sz="1800" dirty="0"/>
              <a:t> - </a:t>
            </a:r>
            <a:r>
              <a:rPr lang="cs-CZ" sz="1800" dirty="0" err="1"/>
              <a:t>oxidative</a:t>
            </a:r>
            <a:r>
              <a:rPr lang="cs-CZ" sz="1800" dirty="0"/>
              <a:t> and </a:t>
            </a:r>
            <a:r>
              <a:rPr lang="cs-CZ" sz="1800" dirty="0" err="1"/>
              <a:t>glycolytic</a:t>
            </a:r>
            <a:r>
              <a:rPr lang="cs-CZ" sz="1800" dirty="0"/>
              <a:t> tumor </a:t>
            </a:r>
            <a:r>
              <a:rPr lang="cs-CZ" sz="1800" dirty="0" err="1"/>
              <a:t>cells</a:t>
            </a:r>
            <a:r>
              <a:rPr lang="cs-CZ" sz="1800" dirty="0"/>
              <a:t> in </a:t>
            </a:r>
            <a:r>
              <a:rPr lang="cs-CZ" sz="1800" dirty="0" err="1"/>
              <a:t>one</a:t>
            </a:r>
            <a:r>
              <a:rPr lang="cs-CZ" sz="1800" dirty="0"/>
              <a:t> tumor.</a:t>
            </a:r>
          </a:p>
          <a:p>
            <a:endParaRPr lang="cs-CZ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89D720-4FE3-45AF-98C3-6685EEC85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1" y="262546"/>
            <a:ext cx="3324317" cy="2858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D57C69-AA77-46FC-8BEC-C4049A21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99" y="3429000"/>
            <a:ext cx="3862638" cy="30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0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8AA0E2-0A3B-4937-9D7B-D9F7846C6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BE397F-7E63-4D84-A39F-3FA7C4F00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44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105785-3291-49F9-B6A0-5CA86A82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43" y="138971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Use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opportunistic</a:t>
            </a:r>
            <a:r>
              <a:rPr lang="cs-CZ" sz="2200" dirty="0"/>
              <a:t> </a:t>
            </a:r>
            <a:r>
              <a:rPr lang="cs-CZ" sz="2200" dirty="0" err="1"/>
              <a:t>modes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nutrient </a:t>
            </a:r>
            <a:r>
              <a:rPr lang="cs-CZ" sz="2200" dirty="0" err="1"/>
              <a:t>acquisition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E684CA-E5ED-449D-AD70-3B1BAF471B4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35617" y="1035680"/>
            <a:ext cx="5597628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Ras </a:t>
            </a:r>
            <a:r>
              <a:rPr lang="cs-CZ" sz="1800" dirty="0" err="1"/>
              <a:t>or</a:t>
            </a:r>
            <a:r>
              <a:rPr lang="cs-CZ" sz="1800" dirty="0"/>
              <a:t> c-</a:t>
            </a:r>
            <a:r>
              <a:rPr lang="cs-CZ" sz="1800" dirty="0" err="1"/>
              <a:t>Src</a:t>
            </a:r>
            <a:r>
              <a:rPr lang="cs-CZ" sz="1800" dirty="0"/>
              <a:t> </a:t>
            </a:r>
            <a:r>
              <a:rPr lang="cs-CZ" sz="1800" dirty="0" err="1"/>
              <a:t>oncogenes</a:t>
            </a:r>
            <a:r>
              <a:rPr lang="cs-CZ" sz="1800" dirty="0"/>
              <a:t> </a:t>
            </a:r>
            <a:r>
              <a:rPr lang="cs-CZ" sz="1800" dirty="0" err="1"/>
              <a:t>allow</a:t>
            </a:r>
            <a:r>
              <a:rPr lang="cs-CZ" sz="1800" dirty="0"/>
              <a:t> to </a:t>
            </a:r>
            <a:r>
              <a:rPr lang="cs-CZ" sz="1800" dirty="0" err="1"/>
              <a:t>recover</a:t>
            </a:r>
            <a:r>
              <a:rPr lang="cs-CZ" sz="1800" dirty="0"/>
              <a:t> free </a:t>
            </a:r>
            <a:r>
              <a:rPr lang="cs-CZ" sz="1800" dirty="0" err="1"/>
              <a:t>amino</a:t>
            </a:r>
            <a:r>
              <a:rPr lang="cs-CZ" sz="1800" dirty="0"/>
              <a:t> </a:t>
            </a:r>
            <a:r>
              <a:rPr lang="cs-CZ" sz="1800" dirty="0" err="1"/>
              <a:t>acids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lysosomal</a:t>
            </a:r>
            <a:r>
              <a:rPr lang="cs-CZ" sz="1800" b="1" dirty="0"/>
              <a:t> </a:t>
            </a:r>
            <a:r>
              <a:rPr lang="cs-CZ" sz="1800" b="1" dirty="0" err="1"/>
              <a:t>degradation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extracellular</a:t>
            </a:r>
            <a:r>
              <a:rPr lang="cs-CZ" sz="1800" b="1" dirty="0"/>
              <a:t> </a:t>
            </a:r>
            <a:r>
              <a:rPr lang="cs-CZ" sz="1800" b="1" dirty="0" err="1"/>
              <a:t>proteins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 err="1"/>
              <a:t>Macropinocytosis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M</a:t>
            </a:r>
            <a:r>
              <a:rPr lang="en-US" sz="1800" b="1" dirty="0" err="1"/>
              <a:t>acroautophagy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autophagy cannot supply cells with new biomass and thus cannot support proliferation in nutrient-poor conditions</a:t>
            </a:r>
            <a:r>
              <a:rPr lang="cs-CZ" sz="1800" dirty="0"/>
              <a:t>)</a:t>
            </a:r>
            <a:r>
              <a:rPr lang="en-US" sz="1800" dirty="0"/>
              <a:t>.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cs-CZ" sz="1800" b="1" dirty="0" err="1"/>
              <a:t>Phagocytosis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apoptotic</a:t>
            </a:r>
            <a:r>
              <a:rPr lang="cs-CZ" sz="1800" dirty="0"/>
              <a:t> </a:t>
            </a:r>
            <a:r>
              <a:rPr lang="cs-CZ" sz="1800" dirty="0" err="1"/>
              <a:t>cellular</a:t>
            </a:r>
            <a:r>
              <a:rPr lang="cs-CZ" sz="1800" dirty="0"/>
              <a:t> </a:t>
            </a:r>
            <a:r>
              <a:rPr lang="cs-CZ" sz="1800" dirty="0" err="1"/>
              <a:t>corpses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 err="1"/>
              <a:t>Cannibalism</a:t>
            </a:r>
            <a:r>
              <a:rPr lang="cs-CZ" sz="18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76980F-4614-40CC-9C43-7B297AEA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57" y="1035680"/>
            <a:ext cx="5597627" cy="4464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341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3589FA-795B-40E7-5100-1C1A57BE0A4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5DC7D1-6F94-4259-AFA0-F569BB9D8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45</a:t>
            </a:fld>
            <a:endParaRPr lang="en-GB" altLang="cs-CZ" noProof="0" dirty="0"/>
          </a:p>
        </p:txBody>
      </p:sp>
      <p:pic>
        <p:nvPicPr>
          <p:cNvPr id="6" name="1. Phagocytosis">
            <a:hlinkClick r:id="" action="ppaction://media"/>
            <a:extLst>
              <a:ext uri="{FF2B5EF4-FFF2-40B4-BE49-F238E27FC236}">
                <a16:creationId xmlns:a16="http://schemas.microsoft.com/office/drawing/2014/main" id="{2B868A74-54BF-4326-A611-15B5B527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2997" y="90996"/>
            <a:ext cx="6676008" cy="6676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99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161FAD6-5BD3-824D-BD84-A08F4718FA0E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S2_Video">
            <a:hlinkClick r:id="" action="ppaction://media"/>
            <a:extLst>
              <a:ext uri="{FF2B5EF4-FFF2-40B4-BE49-F238E27FC236}">
                <a16:creationId xmlns:a16="http://schemas.microsoft.com/office/drawing/2014/main" id="{C9953641-400F-4673-A0CB-BC494D75F0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7149"/>
            <a:ext cx="8991600" cy="6743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3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A18BCC-AEED-4326-9109-8064EE7DA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830" y="6606000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05C257-3CA7-49A5-BD8E-E0A8CEB3B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1830" y="6606000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0449EF-A519-4AD2-9940-59B568DC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30" y="0"/>
            <a:ext cx="10753200" cy="451576"/>
          </a:xfrm>
        </p:spPr>
        <p:txBody>
          <a:bodyPr/>
          <a:lstStyle/>
          <a:p>
            <a:r>
              <a:rPr lang="cs-CZ" sz="2800" dirty="0" err="1"/>
              <a:t>Invasion</a:t>
            </a:r>
            <a:r>
              <a:rPr lang="cs-CZ" sz="2800" dirty="0"/>
              <a:t> and </a:t>
            </a:r>
            <a:r>
              <a:rPr lang="cs-CZ" sz="2800" dirty="0" err="1"/>
              <a:t>metastasis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3D6023-E156-41D5-A226-240DAD0C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30" y="754601"/>
            <a:ext cx="6604077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 err="1"/>
              <a:t>Cancer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lose </a:t>
            </a:r>
            <a:r>
              <a:rPr lang="cs-CZ" sz="1600" b="1" dirty="0"/>
              <a:t>E-</a:t>
            </a:r>
            <a:r>
              <a:rPr lang="cs-CZ" sz="1600" b="1" dirty="0" err="1"/>
              <a:t>cadherin</a:t>
            </a:r>
            <a:r>
              <a:rPr lang="cs-CZ" sz="1600" b="1" dirty="0"/>
              <a:t>-</a:t>
            </a:r>
            <a:r>
              <a:rPr lang="cs-CZ" sz="1600" b="1" dirty="0" err="1"/>
              <a:t>dependent</a:t>
            </a:r>
            <a:r>
              <a:rPr lang="cs-CZ" sz="1600" dirty="0"/>
              <a:t>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adhesions</a:t>
            </a:r>
            <a:r>
              <a:rPr lang="cs-CZ" sz="1600" dirty="0"/>
              <a:t>, </a:t>
            </a:r>
            <a:r>
              <a:rPr lang="cs-CZ" sz="1600" dirty="0" err="1"/>
              <a:t>acquire</a:t>
            </a:r>
            <a:r>
              <a:rPr lang="cs-CZ" sz="1600" dirty="0"/>
              <a:t> a </a:t>
            </a:r>
            <a:r>
              <a:rPr lang="cs-CZ" sz="1600" b="1" dirty="0" err="1"/>
              <a:t>migratory</a:t>
            </a:r>
            <a:r>
              <a:rPr lang="cs-CZ" sz="1600" b="1" dirty="0"/>
              <a:t> </a:t>
            </a:r>
            <a:r>
              <a:rPr lang="cs-CZ" sz="1600" b="1" dirty="0" err="1"/>
              <a:t>phenotype</a:t>
            </a:r>
            <a:r>
              <a:rPr lang="cs-CZ" sz="1600" b="1" dirty="0"/>
              <a:t> </a:t>
            </a:r>
            <a:r>
              <a:rPr lang="en-US" altLang="cs-CZ" sz="1600" dirty="0"/>
              <a:t>(</a:t>
            </a:r>
            <a:r>
              <a:rPr lang="cs-CZ" altLang="cs-CZ" sz="1600" dirty="0" err="1"/>
              <a:t>anoikis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resistance</a:t>
            </a:r>
            <a:r>
              <a:rPr lang="cs-CZ" altLang="cs-CZ" sz="1600" dirty="0"/>
              <a:t>, </a:t>
            </a:r>
            <a:r>
              <a:rPr lang="en-GB" altLang="cs-CZ" sz="1600" dirty="0"/>
              <a:t>epithelial-mesenchymal transition</a:t>
            </a:r>
            <a:r>
              <a:rPr lang="cs-CZ" altLang="cs-CZ" sz="1600" dirty="0"/>
              <a:t>=</a:t>
            </a:r>
            <a:r>
              <a:rPr lang="en-GB" altLang="cs-CZ" sz="1600" dirty="0"/>
              <a:t>EMT</a:t>
            </a:r>
            <a:r>
              <a:rPr lang="en-US" altLang="cs-CZ" sz="1600" dirty="0"/>
              <a:t>)</a:t>
            </a:r>
            <a:r>
              <a:rPr lang="cs-CZ" sz="1600" dirty="0"/>
              <a:t>, </a:t>
            </a:r>
            <a:r>
              <a:rPr lang="cs-CZ" sz="1600" dirty="0" err="1"/>
              <a:t>penetrate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basement</a:t>
            </a:r>
            <a:r>
              <a:rPr lang="cs-CZ" sz="1600" dirty="0"/>
              <a:t> </a:t>
            </a:r>
            <a:r>
              <a:rPr lang="cs-CZ" sz="1600" dirty="0" err="1"/>
              <a:t>membrane</a:t>
            </a:r>
            <a:r>
              <a:rPr lang="cs-CZ" sz="1600" dirty="0"/>
              <a:t>, and </a:t>
            </a:r>
            <a:r>
              <a:rPr lang="cs-CZ" sz="1600" dirty="0" err="1"/>
              <a:t>invade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interstitial</a:t>
            </a:r>
            <a:r>
              <a:rPr lang="cs-CZ" sz="1600" dirty="0"/>
              <a:t> matrix (</a:t>
            </a:r>
            <a:r>
              <a:rPr lang="cs-CZ" sz="1600" dirty="0" err="1"/>
              <a:t>production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MMPs</a:t>
            </a:r>
            <a:r>
              <a:rPr lang="cs-CZ" sz="1600" dirty="0"/>
              <a:t>).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angiogenesis</a:t>
            </a:r>
            <a:r>
              <a:rPr lang="cs-CZ" sz="1600" dirty="0"/>
              <a:t> </a:t>
            </a:r>
            <a:r>
              <a:rPr lang="cs-CZ" sz="1600" dirty="0" err="1"/>
              <a:t>allows</a:t>
            </a:r>
            <a:r>
              <a:rPr lang="cs-CZ" sz="1600" dirty="0"/>
              <a:t> </a:t>
            </a:r>
            <a:r>
              <a:rPr lang="cs-CZ" sz="1600" dirty="0" err="1"/>
              <a:t>cancer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to enter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bloodstream</a:t>
            </a:r>
            <a:r>
              <a:rPr lang="cs-CZ" sz="1600" dirty="0"/>
              <a:t> (</a:t>
            </a:r>
            <a:r>
              <a:rPr lang="cs-CZ" sz="1600" dirty="0" err="1"/>
              <a:t>circulating</a:t>
            </a:r>
            <a:r>
              <a:rPr lang="cs-CZ" sz="1600" dirty="0"/>
              <a:t> tumor </a:t>
            </a:r>
            <a:r>
              <a:rPr lang="cs-CZ" sz="1600" dirty="0" err="1"/>
              <a:t>cells</a:t>
            </a:r>
            <a:r>
              <a:rPr lang="cs-CZ" sz="1600" dirty="0"/>
              <a:t>), </a:t>
            </a:r>
            <a:r>
              <a:rPr lang="cs-CZ" sz="1600" dirty="0" err="1"/>
              <a:t>either</a:t>
            </a:r>
            <a:r>
              <a:rPr lang="cs-CZ" sz="1600" dirty="0"/>
              <a:t> </a:t>
            </a:r>
            <a:r>
              <a:rPr lang="cs-CZ" sz="1600" dirty="0" err="1"/>
              <a:t>directly</a:t>
            </a:r>
            <a:r>
              <a:rPr lang="cs-CZ" sz="1600" dirty="0"/>
              <a:t> </a:t>
            </a:r>
            <a:r>
              <a:rPr lang="cs-CZ" sz="1600" dirty="0" err="1"/>
              <a:t>or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lymphatic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, by a </a:t>
            </a:r>
            <a:r>
              <a:rPr lang="cs-CZ" sz="1600" dirty="0" err="1"/>
              <a:t>process</a:t>
            </a:r>
            <a:r>
              <a:rPr lang="cs-CZ" sz="1600" dirty="0"/>
              <a:t> 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b="1" dirty="0" err="1"/>
              <a:t>intravasation</a:t>
            </a:r>
            <a:r>
              <a:rPr lang="cs-CZ" sz="1600" b="1" dirty="0"/>
              <a:t>.</a:t>
            </a:r>
          </a:p>
          <a:p>
            <a:pPr>
              <a:lnSpc>
                <a:spcPct val="150000"/>
              </a:lnSpc>
            </a:pPr>
            <a:endParaRPr lang="cs-CZ" sz="1600" b="1" dirty="0"/>
          </a:p>
          <a:p>
            <a:pPr>
              <a:lnSpc>
                <a:spcPct val="150000"/>
              </a:lnSpc>
            </a:pPr>
            <a:r>
              <a:rPr lang="cs-CZ" sz="1600" dirty="0"/>
              <a:t>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circulation</a:t>
            </a:r>
            <a:r>
              <a:rPr lang="cs-CZ" sz="1600" dirty="0"/>
              <a:t>, </a:t>
            </a:r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small</a:t>
            </a:r>
            <a:r>
              <a:rPr lang="cs-CZ" sz="1600" dirty="0"/>
              <a:t> </a:t>
            </a:r>
            <a:r>
              <a:rPr lang="cs-CZ" sz="1600" b="1" dirty="0" err="1"/>
              <a:t>aggregates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platelets</a:t>
            </a:r>
            <a:r>
              <a:rPr lang="cs-CZ" sz="1600" b="1" dirty="0"/>
              <a:t> and </a:t>
            </a:r>
            <a:r>
              <a:rPr lang="cs-CZ" sz="1600" b="1" dirty="0" err="1"/>
              <a:t>leukocytes</a:t>
            </a:r>
            <a:r>
              <a:rPr lang="cs-CZ" sz="1600" dirty="0"/>
              <a:t>.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stopping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microcirculation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target</a:t>
            </a:r>
            <a:r>
              <a:rPr lang="cs-CZ" sz="1600" dirty="0"/>
              <a:t> organ, </a:t>
            </a:r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exit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bloodstream</a:t>
            </a:r>
            <a:r>
              <a:rPr lang="cs-CZ" sz="1600" dirty="0"/>
              <a:t>, by a </a:t>
            </a:r>
            <a:r>
              <a:rPr lang="cs-CZ" sz="1600" dirty="0" err="1"/>
              <a:t>process</a:t>
            </a:r>
            <a:r>
              <a:rPr lang="cs-CZ" sz="1600" dirty="0"/>
              <a:t> 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b="1" dirty="0" err="1"/>
              <a:t>extravasation</a:t>
            </a:r>
            <a:r>
              <a:rPr lang="cs-CZ" sz="1600" dirty="0"/>
              <a:t>, and </a:t>
            </a:r>
            <a:r>
              <a:rPr lang="cs-CZ" sz="1600" dirty="0" err="1"/>
              <a:t>undergo</a:t>
            </a:r>
            <a:r>
              <a:rPr lang="cs-CZ" sz="1600" dirty="0"/>
              <a:t> </a:t>
            </a:r>
            <a:r>
              <a:rPr lang="cs-CZ" sz="1600" dirty="0" err="1"/>
              <a:t>local</a:t>
            </a:r>
            <a:r>
              <a:rPr lang="cs-CZ" sz="1600" dirty="0"/>
              <a:t> </a:t>
            </a:r>
            <a:r>
              <a:rPr lang="cs-CZ" sz="1600" dirty="0" err="1"/>
              <a:t>expansion</a:t>
            </a:r>
            <a:r>
              <a:rPr lang="cs-CZ" sz="1600" dirty="0"/>
              <a:t>.</a:t>
            </a:r>
          </a:p>
          <a:p>
            <a:endParaRPr lang="cs-CZ" sz="3200" dirty="0"/>
          </a:p>
        </p:txBody>
      </p:sp>
      <p:pic>
        <p:nvPicPr>
          <p:cNvPr id="6" name="Picture 8" descr="nrm1490-f1">
            <a:extLst>
              <a:ext uri="{FF2B5EF4-FFF2-40B4-BE49-F238E27FC236}">
                <a16:creationId xmlns:a16="http://schemas.microsoft.com/office/drawing/2014/main" id="{3961FD53-E46A-4C16-A3FE-C0363E1D9C1D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r="10176" b="2"/>
          <a:stretch/>
        </p:blipFill>
        <p:spPr bwMode="auto">
          <a:xfrm>
            <a:off x="7590407" y="754601"/>
            <a:ext cx="3752610" cy="52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61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A92EB6-352B-4B3F-BE41-3EFFC88E7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441" y="6606000"/>
            <a:ext cx="7920000" cy="252000"/>
          </a:xfrm>
        </p:spPr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C35486-1C56-4C9D-B537-183A1E90D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441" y="6606000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BC919C-3800-4C97-A13B-A81552F9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1" y="0"/>
            <a:ext cx="10753200" cy="451576"/>
          </a:xfrm>
        </p:spPr>
        <p:txBody>
          <a:bodyPr/>
          <a:lstStyle/>
          <a:p>
            <a:r>
              <a:rPr lang="cs-CZ" sz="2800" dirty="0" err="1"/>
              <a:t>Seed</a:t>
            </a:r>
            <a:r>
              <a:rPr lang="cs-CZ" sz="2800" dirty="0"/>
              <a:t> and </a:t>
            </a:r>
            <a:r>
              <a:rPr lang="cs-CZ" sz="2800" dirty="0" err="1"/>
              <a:t>soil</a:t>
            </a:r>
            <a:r>
              <a:rPr lang="cs-CZ" sz="2800" dirty="0"/>
              <a:t> </a:t>
            </a:r>
            <a:r>
              <a:rPr lang="cs-CZ" sz="2800" dirty="0" err="1"/>
              <a:t>hypothesis</a:t>
            </a:r>
            <a:r>
              <a:rPr lang="cs-CZ" sz="2800" dirty="0"/>
              <a:t> –</a:t>
            </a:r>
            <a:r>
              <a:rPr lang="cs-CZ" sz="2800" dirty="0" err="1"/>
              <a:t>permissive</a:t>
            </a:r>
            <a:r>
              <a:rPr lang="cs-CZ" sz="2800" dirty="0"/>
              <a:t> </a:t>
            </a:r>
            <a:r>
              <a:rPr lang="cs-CZ" sz="2800" dirty="0" err="1"/>
              <a:t>microenvironment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5C9031-32FB-4BA1-888B-DDCA7D817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41" y="931764"/>
            <a:ext cx="4988851" cy="49944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M</a:t>
            </a:r>
            <a:r>
              <a:rPr lang="en-US" sz="1600" dirty="0" err="1"/>
              <a:t>etastasis</a:t>
            </a:r>
            <a:r>
              <a:rPr lang="en-US" sz="1600" dirty="0"/>
              <a:t> is dependent on the interactions between 'seeds' (the cancer cells) and the 'soil' (the host microenvironment). 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Different cancers have preferential sites of metastasis</a:t>
            </a:r>
            <a:r>
              <a:rPr lang="cs-CZ" sz="1600" dirty="0"/>
              <a:t>=</a:t>
            </a:r>
            <a:r>
              <a:rPr lang="en-US" sz="1600" b="1" dirty="0"/>
              <a:t>organotropism</a:t>
            </a:r>
            <a:r>
              <a:rPr lang="cs-CZ" sz="1600" dirty="0"/>
              <a:t> (</a:t>
            </a:r>
            <a:r>
              <a:rPr lang="en-US" sz="1600" dirty="0"/>
              <a:t>prostate cancer</a:t>
            </a:r>
            <a:r>
              <a:rPr lang="cs-CZ" sz="1600" dirty="0"/>
              <a:t> - </a:t>
            </a:r>
            <a:r>
              <a:rPr lang="en-US" sz="1600" dirty="0"/>
              <a:t>the bone and the liver</a:t>
            </a:r>
            <a:r>
              <a:rPr lang="cs-CZ" sz="1600" dirty="0"/>
              <a:t>)</a:t>
            </a:r>
            <a:r>
              <a:rPr lang="en-US" sz="1600" dirty="0"/>
              <a:t>.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T</a:t>
            </a:r>
            <a:r>
              <a:rPr lang="en-US" sz="1600" dirty="0" err="1"/>
              <a:t>umour</a:t>
            </a:r>
            <a:r>
              <a:rPr lang="en-US" sz="1600" dirty="0"/>
              <a:t>-secreted factors and </a:t>
            </a:r>
            <a:r>
              <a:rPr lang="cs-CZ" sz="1600" dirty="0"/>
              <a:t>tumor-</a:t>
            </a:r>
            <a:r>
              <a:rPr lang="cs-CZ" sz="1600" dirty="0" err="1"/>
              <a:t>shed</a:t>
            </a:r>
            <a:r>
              <a:rPr lang="en-US" sz="1600" dirty="0"/>
              <a:t> extracellular vesicles enable the 'soil' at distant metastatic sites to encourage the outgrowth of incoming cancer cells</a:t>
            </a:r>
            <a:r>
              <a:rPr lang="cs-CZ" sz="1600" dirty="0"/>
              <a:t>.</a:t>
            </a:r>
          </a:p>
          <a:p>
            <a:endParaRPr lang="cs-CZ" sz="3200" dirty="0"/>
          </a:p>
        </p:txBody>
      </p:sp>
      <p:pic>
        <p:nvPicPr>
          <p:cNvPr id="15362" name="Picture 2" descr="Molecular principles of metastasis: a hallmark of cancer revisited | Signal  Transduction and Targeted Therapy">
            <a:extLst>
              <a:ext uri="{FF2B5EF4-FFF2-40B4-BE49-F238E27FC236}">
                <a16:creationId xmlns:a16="http://schemas.microsoft.com/office/drawing/2014/main" id="{1171337B-5CF6-0B4C-D895-26261ABB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11" y="1073100"/>
            <a:ext cx="6681948" cy="41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31857A-C53A-DEC6-9D06-505CCADC8C9B}"/>
              </a:ext>
            </a:extLst>
          </p:cNvPr>
          <p:cNvSpPr txBox="1"/>
          <p:nvPr/>
        </p:nvSpPr>
        <p:spPr>
          <a:xfrm>
            <a:off x="359441" y="5333993"/>
            <a:ext cx="10475388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 err="1">
                <a:latin typeface="+mn-lt"/>
              </a:rPr>
              <a:t>Pre-metastatic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niches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dirty="0">
                <a:latin typeface="+mn-lt"/>
              </a:rPr>
              <a:t>(</a:t>
            </a:r>
            <a:r>
              <a:rPr lang="en-US" sz="1600" dirty="0">
                <a:latin typeface="+mn-lt"/>
              </a:rPr>
              <a:t>PMNs</a:t>
            </a:r>
            <a:r>
              <a:rPr lang="cs-CZ" sz="1600" dirty="0">
                <a:latin typeface="+mn-lt"/>
              </a:rPr>
              <a:t>)</a:t>
            </a:r>
            <a:r>
              <a:rPr lang="en-US" sz="1600" dirty="0">
                <a:latin typeface="+mn-lt"/>
              </a:rPr>
              <a:t> are sites of immune deregulation, owing to the presence of a pro-tumorigenic, inflammatory milieu induced by </a:t>
            </a:r>
            <a:r>
              <a:rPr lang="cs-CZ" sz="1600" dirty="0">
                <a:latin typeface="+mn-lt"/>
              </a:rPr>
              <a:t>tumor-</a:t>
            </a:r>
            <a:r>
              <a:rPr lang="cs-CZ" sz="1600" dirty="0" err="1">
                <a:latin typeface="+mn-lt"/>
              </a:rPr>
              <a:t>secreted</a:t>
            </a:r>
            <a:r>
              <a:rPr lang="en-US" sz="1600" dirty="0">
                <a:latin typeface="+mn-lt"/>
              </a:rPr>
              <a:t> factors, which creates immunosuppression and coagulation disorders</a:t>
            </a:r>
            <a:r>
              <a:rPr lang="cs-CZ" sz="1600" dirty="0">
                <a:latin typeface="+mn-lt"/>
              </a:rPr>
              <a:t>.</a:t>
            </a:r>
          </a:p>
          <a:p>
            <a:pPr algn="l">
              <a:lnSpc>
                <a:spcPct val="150000"/>
              </a:lnSpc>
            </a:pPr>
            <a:endParaRPr lang="cs-CZ" sz="16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045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5C77F29-F0D1-4400-BBE2-A145AB259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04" y="3635234"/>
            <a:ext cx="5263937" cy="259248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06E262-FE0E-4FB0-85A2-42435050CD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9073" y="6461763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ABB243-5902-4B8F-9D71-AC22F6AB50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073" y="6461763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9936B1-1F8A-4C8E-AF77-7D076D2C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73" y="49868"/>
            <a:ext cx="10753200" cy="451576"/>
          </a:xfrm>
        </p:spPr>
        <p:txBody>
          <a:bodyPr/>
          <a:lstStyle/>
          <a:p>
            <a:r>
              <a:rPr lang="cs-CZ" sz="2800" dirty="0"/>
              <a:t>C</a:t>
            </a:r>
            <a:r>
              <a:rPr lang="en-US" sz="2800" dirty="0" err="1"/>
              <a:t>ancer</a:t>
            </a:r>
            <a:r>
              <a:rPr lang="en-US" sz="2800" dirty="0"/>
              <a:t> stem cell (CSC) hypothesis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164A99-DEEA-442F-AA1D-9F95FE71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9" y="871083"/>
            <a:ext cx="11553099" cy="22062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Cancer stem cells are rare </a:t>
            </a:r>
            <a:r>
              <a:rPr lang="en-US" sz="1800" b="1" dirty="0"/>
              <a:t>immortal</a:t>
            </a:r>
            <a:r>
              <a:rPr lang="en-US" sz="1800" dirty="0"/>
              <a:t> cells within a tumor that can both self-renew by dividing and give rise to many cell types that constitute the tumor.</a:t>
            </a:r>
            <a:endParaRPr lang="cs-CZ" sz="1800" dirty="0"/>
          </a:p>
          <a:p>
            <a:pPr>
              <a:lnSpc>
                <a:spcPct val="150000"/>
              </a:lnSpc>
            </a:pPr>
            <a:r>
              <a:rPr lang="cs-CZ" sz="1800" dirty="0" err="1"/>
              <a:t>CSCs</a:t>
            </a:r>
            <a:r>
              <a:rPr lang="cs-CZ" sz="1800" dirty="0"/>
              <a:t> are r</a:t>
            </a:r>
            <a:r>
              <a:rPr lang="en-US" sz="1800" dirty="0" err="1"/>
              <a:t>esponsible</a:t>
            </a:r>
            <a:r>
              <a:rPr lang="en-US" sz="1800" dirty="0"/>
              <a:t> for tumor initiation and growth</a:t>
            </a:r>
            <a:r>
              <a:rPr lang="cs-CZ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CSCs are associated with metastasis and </a:t>
            </a:r>
            <a:r>
              <a:rPr lang="cs-CZ" sz="1800" dirty="0"/>
              <a:t>relapse.</a:t>
            </a:r>
            <a:r>
              <a:rPr lang="en-US" sz="1800" dirty="0"/>
              <a:t> </a:t>
            </a:r>
            <a:endParaRPr lang="cs-CZ" sz="1800" dirty="0"/>
          </a:p>
          <a:p>
            <a:pPr>
              <a:lnSpc>
                <a:spcPct val="150000"/>
              </a:lnSpc>
            </a:pPr>
            <a:r>
              <a:rPr lang="en-GB" sz="1800" dirty="0"/>
              <a:t>Enhanced resistance to therapy and cell </a:t>
            </a:r>
            <a:r>
              <a:rPr lang="cs-CZ" sz="1800" dirty="0"/>
              <a:t>stress.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Such cells have been found in various types of human tumors and might be attractive targets for cancer t</a:t>
            </a:r>
            <a:r>
              <a:rPr lang="cs-CZ" sz="1800" dirty="0" err="1"/>
              <a:t>herapy</a:t>
            </a:r>
            <a:r>
              <a:rPr lang="en-US" sz="1800" dirty="0"/>
              <a:t>.</a:t>
            </a:r>
            <a:endParaRPr lang="cs-CZ" sz="1800" dirty="0"/>
          </a:p>
          <a:p>
            <a:endParaRPr lang="cs-CZ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F4B113-3980-4F13-B91A-B084FD29A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40" y="3823513"/>
            <a:ext cx="2019535" cy="24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74AC1F-DD65-46BC-9FCB-F620B5234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0938AC-5C40-4F8C-B306-22673E715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GB" altLang="cs-CZ" noProof="0" smtClean="0"/>
              <a:pPr>
                <a:spcAft>
                  <a:spcPts val="600"/>
                </a:spcAft>
              </a:pPr>
              <a:t>5</a:t>
            </a:fld>
            <a:endParaRPr lang="en-GB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C78F6-4D3A-46D1-84BB-F2CDBA8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39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 b="1" dirty="0"/>
              <a:t>Genomic instability and</a:t>
            </a:r>
            <a:r>
              <a:rPr lang="cs-CZ" sz="2200" b="1" dirty="0"/>
              <a:t> </a:t>
            </a:r>
            <a:r>
              <a:rPr lang="en-US" sz="2200" b="1" dirty="0"/>
              <a:t>non</a:t>
            </a:r>
            <a:r>
              <a:rPr lang="cs-CZ" sz="2200" b="1" dirty="0"/>
              <a:t>-</a:t>
            </a:r>
            <a:r>
              <a:rPr lang="en-US" sz="2200" b="1" dirty="0"/>
              <a:t>mutational epigenetic reprogramming</a:t>
            </a:r>
            <a:endParaRPr lang="cs-CZ" sz="2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D5A8DAF-F69D-4E58-A592-9A752F485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70" y="1646988"/>
            <a:ext cx="5055354" cy="3564024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8B7BC3-E043-4DCA-BDBE-3BC7542636D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14000" y="1025731"/>
            <a:ext cx="6139070" cy="458611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sz="1400" b="1" dirty="0" err="1"/>
              <a:t>Genetic</a:t>
            </a:r>
            <a:r>
              <a:rPr lang="cs-CZ" sz="1400" b="1" dirty="0"/>
              <a:t> </a:t>
            </a:r>
            <a:r>
              <a:rPr lang="cs-CZ" sz="1400" b="1" dirty="0" err="1"/>
              <a:t>alterations</a:t>
            </a:r>
            <a:r>
              <a:rPr lang="cs-CZ" sz="1400" b="1" dirty="0"/>
              <a:t> </a:t>
            </a:r>
            <a:r>
              <a:rPr lang="cs-CZ" sz="1400" dirty="0" err="1"/>
              <a:t>can</a:t>
            </a:r>
            <a:r>
              <a:rPr lang="cs-CZ" sz="1400" dirty="0"/>
              <a:t> </a:t>
            </a:r>
            <a:r>
              <a:rPr lang="cs-CZ" sz="1400" dirty="0" err="1"/>
              <a:t>appear</a:t>
            </a:r>
            <a:r>
              <a:rPr lang="cs-CZ" sz="1400" dirty="0"/>
              <a:t> </a:t>
            </a:r>
            <a:r>
              <a:rPr lang="en-US" sz="1400" dirty="0"/>
              <a:t>due to internal errors during DNA</a:t>
            </a:r>
            <a:r>
              <a:rPr lang="cs-CZ" sz="1400" dirty="0"/>
              <a:t> </a:t>
            </a:r>
            <a:r>
              <a:rPr lang="cs-CZ" sz="1400" dirty="0" err="1"/>
              <a:t>replication</a:t>
            </a:r>
            <a:r>
              <a:rPr lang="cs-CZ" sz="1400" dirty="0"/>
              <a:t> and cell </a:t>
            </a:r>
            <a:r>
              <a:rPr lang="cs-CZ" sz="1400" dirty="0" err="1"/>
              <a:t>division</a:t>
            </a:r>
            <a:r>
              <a:rPr lang="cs-CZ" sz="1400" dirty="0"/>
              <a:t> </a:t>
            </a:r>
            <a:r>
              <a:rPr lang="cs-CZ" sz="1400" dirty="0" err="1"/>
              <a:t>or</a:t>
            </a:r>
            <a:r>
              <a:rPr lang="en-US" sz="1400" dirty="0"/>
              <a:t> as a consequence of exposure to </a:t>
            </a:r>
            <a:r>
              <a:rPr lang="cs-CZ" sz="1400" dirty="0" err="1"/>
              <a:t>external</a:t>
            </a:r>
            <a:r>
              <a:rPr lang="cs-CZ" sz="1400" dirty="0"/>
              <a:t> </a:t>
            </a:r>
            <a:r>
              <a:rPr lang="cs-CZ" sz="1400" dirty="0" err="1"/>
              <a:t>factors</a:t>
            </a:r>
            <a:r>
              <a:rPr lang="cs-CZ" sz="1400" dirty="0"/>
              <a:t> (</a:t>
            </a:r>
            <a:r>
              <a:rPr lang="cs-CZ" sz="1400" b="1" dirty="0" err="1"/>
              <a:t>carcinogens</a:t>
            </a:r>
            <a:r>
              <a:rPr lang="cs-CZ" sz="1400" dirty="0"/>
              <a:t>)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physical – e.g. UV and </a:t>
            </a:r>
            <a:r>
              <a:rPr lang="cs-CZ" sz="1400" dirty="0" err="1"/>
              <a:t>ionizing</a:t>
            </a:r>
            <a:r>
              <a:rPr lang="en-US" sz="1400" dirty="0"/>
              <a:t> light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chemical – organic substances, toxins</a:t>
            </a:r>
            <a:r>
              <a:rPr lang="cs-CZ" sz="1400" dirty="0"/>
              <a:t>, </a:t>
            </a:r>
            <a:r>
              <a:rPr lang="cs-CZ" sz="1400" dirty="0" err="1"/>
              <a:t>heavy</a:t>
            </a:r>
            <a:r>
              <a:rPr lang="cs-CZ" sz="1400" dirty="0"/>
              <a:t> metals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biologic – some RNA and DNA viruses</a:t>
            </a:r>
            <a:endParaRPr lang="cs-CZ" sz="1400" dirty="0"/>
          </a:p>
          <a:p>
            <a:pPr marL="0" indent="0">
              <a:lnSpc>
                <a:spcPct val="200000"/>
              </a:lnSpc>
              <a:buNone/>
            </a:pPr>
            <a:r>
              <a:rPr lang="cs-CZ" sz="1400" b="1" dirty="0"/>
              <a:t>E</a:t>
            </a:r>
            <a:r>
              <a:rPr lang="en-US" sz="1400" b="1" dirty="0" err="1"/>
              <a:t>pigenetic</a:t>
            </a:r>
            <a:r>
              <a:rPr lang="en-US" sz="1400" b="1" dirty="0"/>
              <a:t> alterations </a:t>
            </a:r>
            <a:r>
              <a:rPr lang="en-US" sz="1400" dirty="0"/>
              <a:t>can contribute to the acquisition of hallmark capabilities during tumor development and malignant progression.</a:t>
            </a:r>
            <a:endParaRPr lang="cs-CZ" sz="1400" dirty="0"/>
          </a:p>
          <a:p>
            <a:pPr>
              <a:lnSpc>
                <a:spcPct val="200000"/>
              </a:lnSpc>
            </a:pPr>
            <a:r>
              <a:rPr lang="cs-CZ" sz="1400" dirty="0" err="1"/>
              <a:t>hypoxia-mediated</a:t>
            </a:r>
            <a:r>
              <a:rPr lang="cs-CZ" sz="1400" dirty="0"/>
              <a:t> </a:t>
            </a:r>
            <a:r>
              <a:rPr lang="cs-CZ" sz="1400" dirty="0" err="1"/>
              <a:t>epigenetic</a:t>
            </a:r>
            <a:r>
              <a:rPr lang="cs-CZ" sz="1400" dirty="0"/>
              <a:t> </a:t>
            </a:r>
            <a:r>
              <a:rPr lang="cs-CZ" sz="1400" dirty="0" err="1"/>
              <a:t>changes</a:t>
            </a:r>
            <a:endParaRPr lang="cs-CZ" sz="1400" dirty="0"/>
          </a:p>
          <a:p>
            <a:pPr>
              <a:lnSpc>
                <a:spcPct val="200000"/>
              </a:lnSpc>
            </a:pP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acidic</a:t>
            </a:r>
            <a:r>
              <a:rPr lang="cs-CZ" sz="1400" dirty="0"/>
              <a:t> tumor </a:t>
            </a:r>
            <a:r>
              <a:rPr lang="cs-CZ" sz="1400" dirty="0" err="1"/>
              <a:t>microenvironment-mediated</a:t>
            </a:r>
            <a:r>
              <a:rPr lang="cs-CZ" sz="1400" dirty="0"/>
              <a:t> </a:t>
            </a:r>
            <a:r>
              <a:rPr lang="cs-CZ" sz="1400" dirty="0" err="1"/>
              <a:t>epigenetic</a:t>
            </a:r>
            <a:r>
              <a:rPr lang="cs-CZ" sz="1400" dirty="0"/>
              <a:t> </a:t>
            </a:r>
            <a:r>
              <a:rPr lang="cs-CZ" sz="1400" dirty="0" err="1"/>
              <a:t>changes</a:t>
            </a:r>
            <a:endParaRPr lang="cs-CZ" sz="1400" dirty="0"/>
          </a:p>
          <a:p>
            <a:pPr>
              <a:lnSpc>
                <a:spcPct val="200000"/>
              </a:lnSpc>
            </a:pPr>
            <a:r>
              <a:rPr lang="cs-CZ" sz="1400" dirty="0" err="1"/>
              <a:t>extracellular</a:t>
            </a:r>
            <a:r>
              <a:rPr lang="cs-CZ" sz="1400" dirty="0"/>
              <a:t> matrix (ECM) </a:t>
            </a:r>
            <a:r>
              <a:rPr lang="cs-CZ" sz="1400" dirty="0" err="1"/>
              <a:t>motifs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14971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322E2C1-63EE-4D08-841F-C81E3A9C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04" y="1006139"/>
            <a:ext cx="5219998" cy="3914998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5D1EAC-5670-4D27-80A7-B65CECBA2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F4890D-9DE1-4F1B-8C73-05FC1809A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50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B8AB08-F920-44AE-A6EE-67D3FF87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03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Tumor </a:t>
            </a:r>
            <a:r>
              <a:rPr lang="en-GB" sz="2200" dirty="0" err="1"/>
              <a:t>clasification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8FEA18-FF2E-4801-B010-8CBA95EB252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50203" y="1189511"/>
            <a:ext cx="6851930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the most common human cancers are of epithelial origin—</a:t>
            </a:r>
            <a:r>
              <a:rPr lang="en-US" sz="1600" b="1" dirty="0"/>
              <a:t>carcinomas</a:t>
            </a:r>
            <a:r>
              <a:rPr lang="en-US" sz="1600" dirty="0"/>
              <a:t>. 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two </a:t>
            </a:r>
            <a:r>
              <a:rPr lang="cs-CZ" sz="1600" dirty="0" err="1"/>
              <a:t>main</a:t>
            </a:r>
            <a:r>
              <a:rPr lang="cs-CZ" sz="1600" dirty="0"/>
              <a:t> </a:t>
            </a:r>
            <a:r>
              <a:rPr lang="en-US" sz="1600" dirty="0"/>
              <a:t>categories</a:t>
            </a:r>
            <a:r>
              <a:rPr lang="en-US" sz="1600" b="1" dirty="0"/>
              <a:t>: squamous cell carcinomas </a:t>
            </a:r>
            <a:r>
              <a:rPr lang="cs-CZ" sz="1600" dirty="0"/>
              <a:t>(</a:t>
            </a:r>
            <a:r>
              <a:rPr lang="en-US" sz="1600" dirty="0"/>
              <a:t>from epithelia that form protective cell</a:t>
            </a:r>
            <a:r>
              <a:rPr lang="cs-CZ" sz="1600" dirty="0"/>
              <a:t> </a:t>
            </a:r>
            <a:r>
              <a:rPr lang="en-US" sz="1600" dirty="0"/>
              <a:t>layers</a:t>
            </a:r>
            <a:r>
              <a:rPr lang="cs-CZ" sz="1600" dirty="0"/>
              <a:t>) and </a:t>
            </a:r>
            <a:r>
              <a:rPr lang="en-US" sz="1600" b="1" dirty="0"/>
              <a:t>adenocarcinomas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en-US" sz="1600" dirty="0"/>
              <a:t>from secretory epithelia</a:t>
            </a:r>
            <a:r>
              <a:rPr lang="cs-CZ" sz="1600" dirty="0"/>
              <a:t>)</a:t>
            </a:r>
            <a:r>
              <a:rPr lang="en-US" sz="1600" dirty="0"/>
              <a:t>.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Nonepithelial malignant tumors include </a:t>
            </a:r>
            <a:r>
              <a:rPr lang="en-US" sz="1600" b="1" dirty="0"/>
              <a:t>sarcomas</a:t>
            </a:r>
            <a:r>
              <a:rPr lang="cs-CZ" sz="1600" dirty="0"/>
              <a:t> (</a:t>
            </a:r>
            <a:r>
              <a:rPr lang="en-US" sz="1600" dirty="0"/>
              <a:t>from mesenchymal cells</a:t>
            </a:r>
            <a:r>
              <a:rPr lang="cs-CZ" sz="1600" dirty="0"/>
              <a:t>); </a:t>
            </a:r>
            <a:r>
              <a:rPr lang="en-US" sz="1600" b="1" dirty="0"/>
              <a:t>hematopoietic cancers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en-US" sz="1600" dirty="0"/>
              <a:t>from the precursors of</a:t>
            </a:r>
            <a:r>
              <a:rPr lang="cs-CZ" sz="1600" dirty="0"/>
              <a:t> </a:t>
            </a:r>
            <a:r>
              <a:rPr lang="en-US" sz="1600" dirty="0"/>
              <a:t>blood cells</a:t>
            </a:r>
            <a:r>
              <a:rPr lang="cs-CZ" sz="1600" dirty="0"/>
              <a:t>)</a:t>
            </a:r>
            <a:r>
              <a:rPr lang="en-US" sz="1600" dirty="0"/>
              <a:t>; and </a:t>
            </a:r>
            <a:r>
              <a:rPr lang="en-US" sz="1600" b="1" dirty="0"/>
              <a:t>neuroectodermal tumors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en-US" sz="1600" dirty="0"/>
              <a:t>from components</a:t>
            </a:r>
            <a:r>
              <a:rPr lang="cs-CZ" sz="1600" dirty="0"/>
              <a:t> </a:t>
            </a:r>
            <a:r>
              <a:rPr lang="en-US" sz="1600" dirty="0"/>
              <a:t>of the nervous syst</a:t>
            </a:r>
            <a:r>
              <a:rPr lang="cs-CZ" sz="1600" dirty="0"/>
              <a:t>e</a:t>
            </a:r>
            <a:r>
              <a:rPr lang="en-US" sz="1600" dirty="0"/>
              <a:t>m</a:t>
            </a:r>
            <a:r>
              <a:rPr lang="cs-CZ" sz="1600" dirty="0"/>
              <a:t>)</a:t>
            </a:r>
            <a:r>
              <a:rPr lang="en-US" sz="1600" dirty="0"/>
              <a:t>. </a:t>
            </a:r>
            <a:endParaRPr lang="cs-CZ" sz="1600" dirty="0"/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26941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B7360E-DC8B-46E2-B412-F31E3E5FD2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000" y="6550147"/>
            <a:ext cx="7920000" cy="252000"/>
          </a:xfrm>
        </p:spPr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F4A3B4-0275-418A-BC0D-DFF10E39D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16000" y="6550147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9258D2-D7D8-4075-B81B-B8437A3C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55853"/>
            <a:ext cx="10753200" cy="451576"/>
          </a:xfrm>
        </p:spPr>
        <p:txBody>
          <a:bodyPr/>
          <a:lstStyle/>
          <a:p>
            <a:r>
              <a:rPr lang="cs-CZ" sz="2800" dirty="0"/>
              <a:t>Tumor </a:t>
            </a:r>
            <a:r>
              <a:rPr lang="en-GB" sz="2800" dirty="0" err="1"/>
              <a:t>clasification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A1F4D0-90D1-4A97-85C0-E6D5C688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791932"/>
            <a:ext cx="10753200" cy="4139998"/>
          </a:xfrm>
        </p:spPr>
        <p:txBody>
          <a:bodyPr/>
          <a:lstStyle/>
          <a:p>
            <a:r>
              <a:rPr lang="en-US" sz="1600" dirty="0"/>
              <a:t>If a tumor’s cells have dedifferentiated (lost all tissue-specific traits), its origin can</a:t>
            </a:r>
            <a:r>
              <a:rPr lang="cs-CZ" sz="1600" dirty="0"/>
              <a:t> </a:t>
            </a:r>
            <a:r>
              <a:rPr lang="en-US" sz="1600" dirty="0"/>
              <a:t>not be readily identified; such tumors are said to be </a:t>
            </a:r>
            <a:r>
              <a:rPr lang="en-US" sz="1600" b="1" dirty="0"/>
              <a:t>anaplastic</a:t>
            </a:r>
            <a:r>
              <a:rPr lang="en-US" sz="1600" dirty="0"/>
              <a:t>. </a:t>
            </a:r>
            <a:endParaRPr lang="cs-CZ" sz="1600" dirty="0"/>
          </a:p>
          <a:p>
            <a:endParaRPr lang="cs-CZ" sz="1600" dirty="0"/>
          </a:p>
          <a:p>
            <a:r>
              <a:rPr lang="en-US" sz="1600" dirty="0"/>
              <a:t>Benign tumors may be </a:t>
            </a:r>
            <a:r>
              <a:rPr lang="en-US" sz="1600" b="1" dirty="0"/>
              <a:t>hyperplastic</a:t>
            </a:r>
            <a:r>
              <a:rPr lang="en-US" sz="1600" dirty="0"/>
              <a:t> or </a:t>
            </a:r>
            <a:r>
              <a:rPr lang="en-US" sz="1600" b="1" dirty="0"/>
              <a:t>metaplastic</a:t>
            </a:r>
            <a:r>
              <a:rPr lang="en-US" sz="1600" dirty="0"/>
              <a:t>. Hyperplastic tissues </a:t>
            </a:r>
            <a:r>
              <a:rPr lang="cs-CZ" sz="1600" dirty="0"/>
              <a:t>are </a:t>
            </a:r>
            <a:r>
              <a:rPr lang="en-US" sz="1600" dirty="0"/>
              <a:t>normal except for an excessive number of cells, whereas metaplastic tissues show</a:t>
            </a:r>
            <a:r>
              <a:rPr lang="cs-CZ" sz="1600" dirty="0"/>
              <a:t> </a:t>
            </a:r>
            <a:r>
              <a:rPr lang="en-US" sz="1600" dirty="0"/>
              <a:t>displacement of normal cells by normal cell types not usually encountered at that</a:t>
            </a:r>
            <a:r>
              <a:rPr lang="cs-CZ" sz="1600" dirty="0"/>
              <a:t> </a:t>
            </a:r>
            <a:r>
              <a:rPr lang="en-US" sz="1600" dirty="0"/>
              <a:t>site. </a:t>
            </a:r>
            <a:endParaRPr lang="cs-CZ" sz="1600" dirty="0"/>
          </a:p>
          <a:p>
            <a:endParaRPr lang="cs-CZ" sz="1600" dirty="0"/>
          </a:p>
          <a:p>
            <a:r>
              <a:rPr lang="en-US" sz="1600" b="1" dirty="0"/>
              <a:t>Dysplastic tumors </a:t>
            </a:r>
            <a:r>
              <a:rPr lang="en-US" sz="1600" dirty="0"/>
              <a:t>contain cells that are cytologically abnormal. Dysplasia is a</a:t>
            </a:r>
            <a:r>
              <a:rPr lang="cs-CZ" sz="1600" dirty="0"/>
              <a:t> </a:t>
            </a:r>
            <a:r>
              <a:rPr lang="en-US" sz="1600" dirty="0"/>
              <a:t>transitional state between completely benign and premalignant. </a:t>
            </a:r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A</a:t>
            </a:r>
            <a:r>
              <a:rPr lang="en-US" sz="1600" b="1" dirty="0" err="1"/>
              <a:t>denomas</a:t>
            </a:r>
            <a:r>
              <a:rPr lang="en-US" sz="1600" b="1" dirty="0"/>
              <a:t>, polyps, </a:t>
            </a:r>
            <a:r>
              <a:rPr lang="en-US" sz="1600" b="1" dirty="0" err="1"/>
              <a:t>papillomas</a:t>
            </a:r>
            <a:r>
              <a:rPr lang="en-US" sz="1600" b="1" dirty="0"/>
              <a:t>, and warts </a:t>
            </a:r>
            <a:r>
              <a:rPr lang="en-US" sz="1600" dirty="0"/>
              <a:t>are dysplastic epithelial</a:t>
            </a:r>
            <a:r>
              <a:rPr lang="cs-CZ" sz="1600" dirty="0"/>
              <a:t> </a:t>
            </a:r>
            <a:r>
              <a:rPr lang="en-US" sz="1600" dirty="0"/>
              <a:t>tumors that are considered to be benign because they respect the boundary created by the basement membrane.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93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793CEB-E8BB-4937-847C-52ECE56565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35817B-61E5-4A6C-B8E3-499D910B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8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Tumor </a:t>
            </a:r>
            <a:r>
              <a:rPr lang="en-GB" sz="2200" dirty="0" err="1"/>
              <a:t>clasification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5EA018-365C-4951-B959-C0A02ED21C5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86467" y="893637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b="1" dirty="0" err="1"/>
              <a:t>typing</a:t>
            </a:r>
            <a:r>
              <a:rPr lang="cs-CZ" sz="1800" b="1" dirty="0"/>
              <a:t> </a:t>
            </a:r>
            <a:r>
              <a:rPr lang="cs-CZ" sz="1800" dirty="0"/>
              <a:t>= </a:t>
            </a:r>
            <a:r>
              <a:rPr lang="cs-CZ" sz="1800" dirty="0" err="1"/>
              <a:t>histological</a:t>
            </a:r>
            <a:r>
              <a:rPr lang="cs-CZ" sz="1800" dirty="0"/>
              <a:t> type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grading </a:t>
            </a:r>
            <a:r>
              <a:rPr lang="en-US" sz="1800" dirty="0"/>
              <a:t>= benign × malignant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cs-CZ" sz="1800" b="1" dirty="0" err="1"/>
              <a:t>staging</a:t>
            </a:r>
            <a:r>
              <a:rPr lang="cs-CZ" sz="1800" b="1" dirty="0"/>
              <a:t> </a:t>
            </a:r>
            <a:r>
              <a:rPr lang="cs-CZ" sz="1800" dirty="0"/>
              <a:t>= TNM </a:t>
            </a:r>
            <a:r>
              <a:rPr lang="cs-CZ" sz="1800" dirty="0" err="1"/>
              <a:t>classification</a:t>
            </a:r>
            <a:r>
              <a:rPr lang="cs-CZ" sz="1800" dirty="0"/>
              <a:t> (T = tumor, N = node, M =</a:t>
            </a:r>
            <a:r>
              <a:rPr lang="cs-CZ" sz="1800" dirty="0" err="1"/>
              <a:t>metastasis</a:t>
            </a:r>
            <a:r>
              <a:rPr lang="cs-CZ" sz="1800" dirty="0"/>
              <a:t>)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6" name="Picture 6" descr="gradula tumor development">
            <a:extLst>
              <a:ext uri="{FF2B5EF4-FFF2-40B4-BE49-F238E27FC236}">
                <a16:creationId xmlns:a16="http://schemas.microsoft.com/office/drawing/2014/main" id="{7E0C43D4-A064-472B-87B1-1442641D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67" y="2775843"/>
            <a:ext cx="9288966" cy="3929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435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ED70E-AA30-4C6F-A67E-51F971FE5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9CB25-6195-4CCC-8906-089436DE9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53</a:t>
            </a:fld>
            <a:endParaRPr lang="en-GB" altLang="cs-CZ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3B40B1C-6463-4032-8AE1-4588B0DEA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000" y="810002"/>
            <a:ext cx="10752138" cy="271576"/>
          </a:xfrm>
        </p:spPr>
        <p:txBody>
          <a:bodyPr/>
          <a:lstStyle/>
          <a:p>
            <a:r>
              <a:rPr lang="cs-CZ" sz="2000" b="1" dirty="0" err="1"/>
              <a:t>local</a:t>
            </a:r>
            <a:r>
              <a:rPr lang="cs-CZ" sz="2000" b="1" dirty="0"/>
              <a:t> </a:t>
            </a:r>
            <a:r>
              <a:rPr lang="cs-CZ" sz="2000" b="1" dirty="0" err="1"/>
              <a:t>effect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tumor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A14E66-772D-46A3-9CC2-909B64F9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1" y="152212"/>
            <a:ext cx="10753200" cy="451576"/>
          </a:xfrm>
        </p:spPr>
        <p:txBody>
          <a:bodyPr/>
          <a:lstStyle/>
          <a:p>
            <a:r>
              <a:rPr lang="en-US" sz="3200" b="1" dirty="0"/>
              <a:t>Interaction of tumor with the host</a:t>
            </a:r>
            <a:endParaRPr lang="cs-CZ" sz="32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3A10392-1F5A-45A5-A496-EF139C905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063" y="1062002"/>
            <a:ext cx="6277233" cy="5165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 err="1"/>
              <a:t>mechanical</a:t>
            </a:r>
            <a:r>
              <a:rPr lang="cs-CZ" sz="1600" dirty="0"/>
              <a:t> </a:t>
            </a:r>
            <a:r>
              <a:rPr lang="cs-CZ" sz="1600" dirty="0" err="1"/>
              <a:t>compression</a:t>
            </a:r>
            <a:r>
              <a:rPr lang="cs-CZ" sz="1600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eg</a:t>
            </a:r>
            <a:r>
              <a:rPr lang="cs-CZ" sz="1600" dirty="0"/>
              <a:t>.</a:t>
            </a:r>
            <a:r>
              <a:rPr lang="en-US" sz="1600" dirty="0"/>
              <a:t> </a:t>
            </a:r>
            <a:r>
              <a:rPr lang="cs-CZ" sz="1600" dirty="0"/>
              <a:t>b</a:t>
            </a:r>
            <a:r>
              <a:rPr lang="en-US" sz="1600" dirty="0"/>
              <a:t>rain</a:t>
            </a:r>
            <a:r>
              <a:rPr lang="cs-CZ" sz="1600" dirty="0"/>
              <a:t> </a:t>
            </a:r>
            <a:r>
              <a:rPr lang="cs-CZ" sz="1600" dirty="0" err="1"/>
              <a:t>tumors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obstruction</a:t>
            </a:r>
            <a:r>
              <a:rPr lang="cs-CZ" sz="1600" dirty="0"/>
              <a:t> (</a:t>
            </a:r>
            <a:r>
              <a:rPr lang="cs-CZ" sz="1600" dirty="0" err="1"/>
              <a:t>e.g</a:t>
            </a:r>
            <a:r>
              <a:rPr lang="cs-CZ" sz="1600" dirty="0"/>
              <a:t>. c</a:t>
            </a:r>
            <a:r>
              <a:rPr lang="en-US" sz="1600" dirty="0" err="1"/>
              <a:t>arcinoma</a:t>
            </a:r>
            <a:r>
              <a:rPr lang="en-US" sz="1600" dirty="0"/>
              <a:t> of the ductus </a:t>
            </a:r>
            <a:r>
              <a:rPr lang="en-US" sz="1600" dirty="0" err="1"/>
              <a:t>choledochus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bleeding</a:t>
            </a:r>
            <a:r>
              <a:rPr lang="cs-CZ" sz="1600" dirty="0"/>
              <a:t>, </a:t>
            </a:r>
            <a:r>
              <a:rPr lang="cs-CZ" sz="1600" dirty="0" err="1"/>
              <a:t>bruise</a:t>
            </a:r>
            <a:r>
              <a:rPr lang="cs-CZ" sz="1600" dirty="0"/>
              <a:t> (</a:t>
            </a:r>
            <a:r>
              <a:rPr lang="cs-CZ" sz="1600" dirty="0" err="1"/>
              <a:t>leukaemia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chronic blood losses into GIT</a:t>
            </a:r>
            <a:r>
              <a:rPr lang="cs-CZ" sz="1600" dirty="0"/>
              <a:t> (</a:t>
            </a:r>
            <a:r>
              <a:rPr lang="cs-CZ" sz="1600" dirty="0" err="1"/>
              <a:t>gastric</a:t>
            </a:r>
            <a:r>
              <a:rPr lang="cs-CZ" sz="1600" dirty="0"/>
              <a:t> and </a:t>
            </a:r>
            <a:r>
              <a:rPr lang="cs-CZ" sz="1600" dirty="0" err="1"/>
              <a:t>intestinal</a:t>
            </a:r>
            <a:r>
              <a:rPr lang="cs-CZ" sz="1600" dirty="0"/>
              <a:t> </a:t>
            </a:r>
            <a:r>
              <a:rPr lang="cs-CZ" sz="1600" dirty="0" err="1"/>
              <a:t>tumors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oedema</a:t>
            </a:r>
            <a:r>
              <a:rPr lang="cs-CZ" sz="1600" dirty="0"/>
              <a:t> (</a:t>
            </a:r>
            <a:r>
              <a:rPr lang="cs-CZ" sz="1600" dirty="0" err="1"/>
              <a:t>e.g</a:t>
            </a:r>
            <a:r>
              <a:rPr lang="cs-CZ" sz="1600" dirty="0"/>
              <a:t>. </a:t>
            </a:r>
            <a:r>
              <a:rPr lang="cs-CZ" sz="1600" dirty="0" err="1"/>
              <a:t>lymphomas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coughing (lung ca</a:t>
            </a:r>
            <a:r>
              <a:rPr lang="cs-CZ" sz="1600" dirty="0" err="1"/>
              <a:t>rcinoma</a:t>
            </a:r>
            <a:r>
              <a:rPr lang="en-US" sz="1600" dirty="0"/>
              <a:t>)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thromboses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difficult</a:t>
            </a:r>
            <a:r>
              <a:rPr lang="cs-CZ" sz="1600" dirty="0"/>
              <a:t> </a:t>
            </a:r>
            <a:r>
              <a:rPr lang="cs-CZ" sz="1600" dirty="0" err="1"/>
              <a:t>swallowing</a:t>
            </a:r>
            <a:r>
              <a:rPr lang="cs-CZ" sz="1600" dirty="0"/>
              <a:t> (</a:t>
            </a:r>
            <a:r>
              <a:rPr lang="cs-CZ" sz="1600" dirty="0" err="1"/>
              <a:t>oesophageal</a:t>
            </a:r>
            <a:r>
              <a:rPr lang="cs-CZ" sz="1600" dirty="0"/>
              <a:t> ca)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loss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vision (</a:t>
            </a:r>
            <a:r>
              <a:rPr lang="cs-CZ" sz="1600" dirty="0" err="1"/>
              <a:t>compression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optic</a:t>
            </a:r>
            <a:r>
              <a:rPr lang="cs-CZ" sz="1600" dirty="0"/>
              <a:t> nerve by </a:t>
            </a:r>
            <a:r>
              <a:rPr lang="cs-CZ" sz="1600" dirty="0" err="1"/>
              <a:t>hypophyseal</a:t>
            </a:r>
            <a:r>
              <a:rPr lang="cs-CZ" sz="1600" dirty="0"/>
              <a:t> </a:t>
            </a:r>
            <a:r>
              <a:rPr lang="cs-CZ" sz="1600" dirty="0" err="1"/>
              <a:t>adenoma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voice</a:t>
            </a:r>
            <a:r>
              <a:rPr lang="cs-CZ" sz="1600" dirty="0"/>
              <a:t> </a:t>
            </a:r>
            <a:r>
              <a:rPr lang="cs-CZ" sz="1600" dirty="0" err="1"/>
              <a:t>changes</a:t>
            </a:r>
            <a:r>
              <a:rPr lang="cs-CZ" sz="1600" dirty="0"/>
              <a:t> (</a:t>
            </a:r>
            <a:r>
              <a:rPr lang="cs-CZ" sz="1600" dirty="0" err="1"/>
              <a:t>laryngeal</a:t>
            </a:r>
            <a:r>
              <a:rPr lang="cs-CZ" sz="1600" dirty="0"/>
              <a:t> </a:t>
            </a:r>
            <a:r>
              <a:rPr lang="cs-CZ" sz="1600" dirty="0" err="1"/>
              <a:t>carcinoma</a:t>
            </a:r>
            <a:r>
              <a:rPr lang="cs-CZ" sz="1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pathological</a:t>
            </a:r>
            <a:r>
              <a:rPr lang="cs-CZ" sz="1600" dirty="0"/>
              <a:t> </a:t>
            </a:r>
            <a:r>
              <a:rPr lang="cs-CZ" sz="1600" dirty="0" err="1"/>
              <a:t>fractures</a:t>
            </a:r>
            <a:r>
              <a:rPr lang="cs-CZ" sz="1600" dirty="0"/>
              <a:t> (</a:t>
            </a:r>
            <a:r>
              <a:rPr lang="cs-CZ" sz="1600" dirty="0" err="1"/>
              <a:t>myeloma</a:t>
            </a:r>
            <a:r>
              <a:rPr lang="cs-CZ" sz="16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734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8AFAD7-681F-4DEA-9727-267AF068E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94477-C731-43EE-AB4D-CABBD0612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54</a:t>
            </a:fld>
            <a:endParaRPr lang="en-GB" altLang="cs-CZ" noProof="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2C4A15-1E25-4B19-9534-D9AEEA6F5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b="1" dirty="0" err="1"/>
              <a:t>systemic</a:t>
            </a:r>
            <a:r>
              <a:rPr lang="cs-CZ" sz="2000" b="1" dirty="0"/>
              <a:t> </a:t>
            </a:r>
            <a:r>
              <a:rPr lang="cs-CZ" sz="2000" b="1" dirty="0" err="1"/>
              <a:t>effects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tumor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F613583-96A5-43A4-B704-7EED4C05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9" y="71930"/>
            <a:ext cx="10753200" cy="451576"/>
          </a:xfrm>
        </p:spPr>
        <p:txBody>
          <a:bodyPr/>
          <a:lstStyle/>
          <a:p>
            <a:r>
              <a:rPr lang="en-US" sz="2800" b="1" dirty="0"/>
              <a:t>Interaction of tumor with the host</a:t>
            </a:r>
            <a:endParaRPr lang="cs-CZ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FAC4F4-D93E-4A7D-BD96-1579D8E2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err="1"/>
              <a:t>anemia</a:t>
            </a:r>
            <a:r>
              <a:rPr lang="cs-CZ" sz="2000" dirty="0"/>
              <a:t> (</a:t>
            </a:r>
            <a:r>
              <a:rPr lang="cs-CZ" sz="2000" dirty="0" err="1"/>
              <a:t>suppression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bone </a:t>
            </a:r>
            <a:r>
              <a:rPr lang="cs-CZ" sz="2000" dirty="0" err="1"/>
              <a:t>marrow</a:t>
            </a:r>
            <a:r>
              <a:rPr lang="cs-CZ" sz="2000" dirty="0"/>
              <a:t>) – </a:t>
            </a:r>
            <a:r>
              <a:rPr lang="cs-CZ" sz="2000" dirty="0" err="1"/>
              <a:t>effect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proinflammatory</a:t>
            </a:r>
            <a:r>
              <a:rPr lang="cs-CZ" sz="2000" dirty="0"/>
              <a:t> </a:t>
            </a:r>
            <a:r>
              <a:rPr lang="cs-CZ" sz="2000" dirty="0" err="1"/>
              <a:t>cytokines</a:t>
            </a:r>
            <a:endParaRPr lang="cs-CZ" sz="2000" dirty="0"/>
          </a:p>
          <a:p>
            <a:r>
              <a:rPr lang="cs-CZ" sz="2000" b="1" dirty="0" err="1"/>
              <a:t>fever</a:t>
            </a:r>
            <a:r>
              <a:rPr lang="cs-CZ" sz="2000" dirty="0"/>
              <a:t> - </a:t>
            </a:r>
            <a:r>
              <a:rPr lang="cs-CZ" sz="2000" dirty="0" err="1"/>
              <a:t>production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cytokines</a:t>
            </a:r>
            <a:r>
              <a:rPr lang="cs-CZ" sz="2000" dirty="0"/>
              <a:t> (</a:t>
            </a:r>
            <a:r>
              <a:rPr lang="cs-CZ" sz="2000" dirty="0" err="1"/>
              <a:t>pyrogens</a:t>
            </a:r>
            <a:r>
              <a:rPr lang="cs-CZ" sz="2000" dirty="0"/>
              <a:t>) by tumor (IL-1, TNF</a:t>
            </a:r>
            <a:r>
              <a:rPr lang="el-GR" sz="2000" dirty="0"/>
              <a:t>α)</a:t>
            </a:r>
          </a:p>
          <a:p>
            <a:r>
              <a:rPr lang="cs-CZ" sz="2000" b="1" dirty="0"/>
              <a:t>tumor </a:t>
            </a:r>
            <a:r>
              <a:rPr lang="cs-CZ" sz="2000" b="1" dirty="0" err="1"/>
              <a:t>cachexia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anorexic</a:t>
            </a:r>
            <a:r>
              <a:rPr lang="cs-CZ" sz="2000" dirty="0"/>
              <a:t> </a:t>
            </a:r>
            <a:r>
              <a:rPr lang="cs-CZ" sz="2000" dirty="0" err="1"/>
              <a:t>mediators</a:t>
            </a:r>
            <a:r>
              <a:rPr lang="cs-CZ" sz="2000" dirty="0"/>
              <a:t> (TNF</a:t>
            </a:r>
            <a:r>
              <a:rPr lang="el-GR" sz="2000" dirty="0"/>
              <a:t>α)</a:t>
            </a:r>
          </a:p>
          <a:p>
            <a:r>
              <a:rPr lang="cs-CZ" sz="2000" b="1" dirty="0" err="1"/>
              <a:t>paraneoplastic</a:t>
            </a:r>
            <a:r>
              <a:rPr lang="cs-CZ" sz="2000" b="1" dirty="0"/>
              <a:t> </a:t>
            </a:r>
            <a:r>
              <a:rPr lang="cs-CZ" sz="2000" b="1" dirty="0" err="1"/>
              <a:t>syndromes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some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  <a:r>
              <a:rPr lang="cs-CZ" sz="2000" dirty="0" err="1"/>
              <a:t>produce</a:t>
            </a:r>
            <a:r>
              <a:rPr lang="cs-CZ" sz="2000" dirty="0"/>
              <a:t> </a:t>
            </a:r>
            <a:r>
              <a:rPr lang="cs-CZ" sz="2000" dirty="0" err="1"/>
              <a:t>hormones</a:t>
            </a:r>
            <a:r>
              <a:rPr lang="cs-CZ" sz="2000" dirty="0"/>
              <a:t> (</a:t>
            </a:r>
            <a:r>
              <a:rPr lang="cs-CZ" sz="2000" dirty="0" err="1"/>
              <a:t>adenomas</a:t>
            </a:r>
            <a:r>
              <a:rPr lang="cs-CZ" sz="2000" dirty="0"/>
              <a:t>); </a:t>
            </a:r>
            <a:r>
              <a:rPr lang="cs-CZ" sz="2000" dirty="0" err="1"/>
              <a:t>important</a:t>
            </a:r>
            <a:r>
              <a:rPr lang="cs-CZ" sz="2000" dirty="0"/>
              <a:t> </a:t>
            </a:r>
            <a:r>
              <a:rPr lang="cs-CZ" sz="2000" dirty="0" err="1"/>
              <a:t>diagnostically</a:t>
            </a:r>
            <a:r>
              <a:rPr lang="cs-CZ" sz="2000" dirty="0"/>
              <a:t>!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/>
              <a:t>–pigmentation</a:t>
            </a:r>
          </a:p>
          <a:p>
            <a:pPr marL="0" indent="0">
              <a:buNone/>
            </a:pPr>
            <a:r>
              <a:rPr lang="cs-CZ" sz="2000" dirty="0"/>
              <a:t>	–</a:t>
            </a:r>
            <a:r>
              <a:rPr lang="cs-CZ" sz="2000" dirty="0" err="1"/>
              <a:t>endocrinopathy</a:t>
            </a:r>
            <a:r>
              <a:rPr lang="cs-CZ" sz="2000" dirty="0"/>
              <a:t> (</a:t>
            </a:r>
            <a:r>
              <a:rPr lang="cs-CZ" sz="2000" dirty="0" err="1"/>
              <a:t>Cushing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., </a:t>
            </a:r>
            <a:r>
              <a:rPr lang="cs-CZ" sz="2000" dirty="0" err="1"/>
              <a:t>hypercalcemia</a:t>
            </a:r>
            <a:r>
              <a:rPr lang="cs-CZ" sz="2000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6337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2F6030-193C-445C-9738-064CEDF5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932025-807E-4D84-8178-762810480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F75BFB-95EC-4453-93AC-504E55E4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Cancer</a:t>
            </a:r>
            <a:r>
              <a:rPr lang="cs-CZ" sz="3200" dirty="0"/>
              <a:t> </a:t>
            </a:r>
            <a:r>
              <a:rPr lang="cs-CZ" sz="3200" dirty="0" err="1"/>
              <a:t>biomarkers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BD26F8-A752-4408-BEAB-50087F663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Cancer</a:t>
            </a:r>
            <a:r>
              <a:rPr lang="en-US" sz="2400" dirty="0"/>
              <a:t> </a:t>
            </a:r>
            <a:r>
              <a:rPr lang="cs-CZ" sz="2400" dirty="0"/>
              <a:t>bio</a:t>
            </a:r>
            <a:r>
              <a:rPr lang="en-US" sz="2400" dirty="0"/>
              <a:t>markers are substances that are produced in response to cancer</a:t>
            </a:r>
            <a:r>
              <a:rPr lang="cs-CZ" sz="2400" dirty="0" err="1"/>
              <a:t>ogenesis</a:t>
            </a:r>
            <a:r>
              <a:rPr lang="en-GB" sz="2400" dirty="0"/>
              <a:t>.</a:t>
            </a:r>
          </a:p>
          <a:p>
            <a:r>
              <a:rPr lang="en-US" sz="2400" dirty="0"/>
              <a:t>These substances can be found in the tumor tissue</a:t>
            </a:r>
            <a:r>
              <a:rPr lang="cs-CZ" sz="2400" dirty="0"/>
              <a:t>, </a:t>
            </a:r>
            <a:r>
              <a:rPr lang="en-US" sz="2400" dirty="0"/>
              <a:t>stool</a:t>
            </a:r>
            <a:r>
              <a:rPr lang="cs-CZ" sz="2400" dirty="0"/>
              <a:t>, </a:t>
            </a:r>
            <a:r>
              <a:rPr lang="en-US" sz="2400" dirty="0"/>
              <a:t>blood, urine,</a:t>
            </a:r>
            <a:r>
              <a:rPr lang="cs-CZ" sz="2400" dirty="0"/>
              <a:t> </a:t>
            </a:r>
            <a:r>
              <a:rPr lang="en-US" sz="2400" dirty="0"/>
              <a:t>or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en-US" sz="2400" dirty="0"/>
              <a:t>bodily fluids</a:t>
            </a:r>
            <a:r>
              <a:rPr lang="cs-CZ" sz="2400" dirty="0"/>
              <a:t>.</a:t>
            </a:r>
          </a:p>
          <a:p>
            <a:r>
              <a:rPr lang="en-US" sz="2400" dirty="0"/>
              <a:t>Most </a:t>
            </a:r>
            <a:r>
              <a:rPr lang="cs-CZ" sz="2400" dirty="0" err="1"/>
              <a:t>cancer</a:t>
            </a:r>
            <a:r>
              <a:rPr lang="en-US" sz="2400" dirty="0"/>
              <a:t> </a:t>
            </a:r>
            <a:r>
              <a:rPr lang="cs-CZ" sz="2400" dirty="0"/>
              <a:t>bio</a:t>
            </a:r>
            <a:r>
              <a:rPr lang="en-US" sz="2400" dirty="0"/>
              <a:t>markers are proteins. However</a:t>
            </a:r>
            <a:r>
              <a:rPr lang="cs-CZ" sz="2400" dirty="0"/>
              <a:t>, </a:t>
            </a:r>
            <a:r>
              <a:rPr lang="en-US" sz="2400" dirty="0"/>
              <a:t>patterns of </a:t>
            </a:r>
            <a:r>
              <a:rPr lang="cs-CZ" sz="2400" dirty="0"/>
              <a:t>gene </a:t>
            </a:r>
            <a:r>
              <a:rPr lang="cs-CZ" sz="2400" dirty="0" err="1"/>
              <a:t>expression</a:t>
            </a:r>
            <a:r>
              <a:rPr lang="cs-CZ" sz="2400" dirty="0"/>
              <a:t> (mRNA, </a:t>
            </a:r>
            <a:r>
              <a:rPr lang="cs-CZ" sz="2400" dirty="0" err="1"/>
              <a:t>miRNA</a:t>
            </a:r>
            <a:r>
              <a:rPr lang="cs-CZ" sz="2400" dirty="0"/>
              <a:t>) </a:t>
            </a:r>
            <a:r>
              <a:rPr lang="en-US" sz="2400" dirty="0"/>
              <a:t>and changes </a:t>
            </a:r>
            <a:r>
              <a:rPr lang="cs-CZ" sz="2400" dirty="0"/>
              <a:t>in</a:t>
            </a:r>
            <a:r>
              <a:rPr lang="en-US" sz="2400" dirty="0"/>
              <a:t> DNA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en-US" sz="2400" dirty="0"/>
              <a:t>be used</a:t>
            </a:r>
            <a:r>
              <a:rPr lang="cs-CZ" sz="2400" dirty="0"/>
              <a:t> (</a:t>
            </a:r>
            <a:r>
              <a:rPr lang="cs-CZ" sz="2400" dirty="0" err="1"/>
              <a:t>SNPs</a:t>
            </a:r>
            <a:r>
              <a:rPr lang="cs-CZ" sz="2400" dirty="0"/>
              <a:t>, </a:t>
            </a:r>
            <a:r>
              <a:rPr lang="cs-CZ" sz="2400" dirty="0" err="1"/>
              <a:t>mutations</a:t>
            </a:r>
            <a:r>
              <a:rPr lang="cs-CZ" sz="2400" dirty="0"/>
              <a:t>)</a:t>
            </a:r>
            <a:r>
              <a:rPr lang="en-US" sz="2400" dirty="0"/>
              <a:t>.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919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80F75-5420-4C97-818F-D26F2A7E61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ADABD4-502D-40CE-B6B8-0F1D4A393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56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92277E-0F25-4CEC-9C24-DAB71F43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en-US" sz="3200" dirty="0"/>
              <a:t>Cancer biomarkers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130EA4-1025-4283-820D-D22D26A45C5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61358"/>
            <a:ext cx="6373527" cy="4339077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6400" dirty="0"/>
              <a:t>Cancer biomarkers can be classified into the categories based on their usage</a:t>
            </a:r>
            <a:r>
              <a:rPr lang="cs-CZ" sz="6400" dirty="0"/>
              <a:t>:</a:t>
            </a:r>
          </a:p>
          <a:p>
            <a:pPr>
              <a:spcAft>
                <a:spcPts val="600"/>
              </a:spcAft>
            </a:pPr>
            <a:r>
              <a:rPr lang="en-US" sz="5600" b="1" i="1" dirty="0"/>
              <a:t>Predictive biomarkers</a:t>
            </a:r>
            <a:r>
              <a:rPr lang="en-US" sz="5600" dirty="0"/>
              <a:t> predict response to specific therapeutic interventions </a:t>
            </a:r>
            <a:r>
              <a:rPr lang="cs-CZ" sz="5600" dirty="0"/>
              <a:t>(</a:t>
            </a:r>
            <a:r>
              <a:rPr lang="en-US" sz="5600" dirty="0"/>
              <a:t>positivity/activation of </a:t>
            </a:r>
            <a:r>
              <a:rPr lang="en-US" sz="5600" i="1" dirty="0"/>
              <a:t>HER2</a:t>
            </a:r>
            <a:r>
              <a:rPr lang="en-US" sz="5600" dirty="0"/>
              <a:t> that predicts response to trastuzumab in breast cancer</a:t>
            </a:r>
            <a:r>
              <a:rPr lang="cs-CZ" sz="5600" dirty="0"/>
              <a:t>).</a:t>
            </a:r>
          </a:p>
          <a:p>
            <a:pPr>
              <a:spcAft>
                <a:spcPts val="600"/>
              </a:spcAft>
            </a:pPr>
            <a:r>
              <a:rPr lang="en-US" sz="5600" b="1" i="1" dirty="0"/>
              <a:t>Prognostic biomarker</a:t>
            </a:r>
            <a:r>
              <a:rPr lang="cs-CZ" sz="5600" b="1" i="1" dirty="0"/>
              <a:t>s </a:t>
            </a:r>
            <a:r>
              <a:rPr lang="en-US" sz="5600" dirty="0"/>
              <a:t>aim to inform regarding the risk of clinical outcomes such as cancer recurrence or disease progression</a:t>
            </a:r>
            <a:r>
              <a:rPr lang="cs-CZ" sz="56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5600" b="1" i="1" dirty="0"/>
              <a:t>D</a:t>
            </a:r>
            <a:r>
              <a:rPr lang="en-US" sz="5600" b="1" i="1" dirty="0" err="1"/>
              <a:t>iagnostic</a:t>
            </a:r>
            <a:r>
              <a:rPr lang="en-US" sz="5600" b="1" i="1" dirty="0"/>
              <a:t> biomarker</a:t>
            </a:r>
            <a:r>
              <a:rPr lang="cs-CZ" sz="5600" b="1" i="1" dirty="0"/>
              <a:t>s </a:t>
            </a:r>
            <a:r>
              <a:rPr lang="cs-CZ" sz="5600" dirty="0"/>
              <a:t>are</a:t>
            </a:r>
            <a:r>
              <a:rPr lang="en-US" sz="5600" dirty="0"/>
              <a:t> used to identify whether a patient has a specific disease. </a:t>
            </a:r>
            <a:endParaRPr lang="cs-CZ" sz="5600" dirty="0"/>
          </a:p>
          <a:p>
            <a:pPr>
              <a:spcAft>
                <a:spcPts val="600"/>
              </a:spcAft>
            </a:pPr>
            <a:endParaRPr lang="cs-CZ" sz="1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82298E-A439-4B13-8271-F05BA462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44" y="1832456"/>
            <a:ext cx="4220733" cy="313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145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D414D0-BB33-436C-9C8D-68EB05068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9391BA-A036-4E2C-9128-9CEDAC230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1668A4-CA2D-4F64-8B5B-D087D564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Cancer biomarkers</a:t>
            </a:r>
            <a:r>
              <a:rPr lang="cs-CZ" sz="3200" dirty="0"/>
              <a:t> – </a:t>
            </a:r>
            <a:r>
              <a:rPr lang="cs-CZ" sz="3200" dirty="0" err="1"/>
              <a:t>clinically</a:t>
            </a:r>
            <a:r>
              <a:rPr lang="cs-CZ" sz="3200" dirty="0"/>
              <a:t> </a:t>
            </a:r>
            <a:r>
              <a:rPr lang="cs-CZ" sz="3200" dirty="0" err="1"/>
              <a:t>relevant</a:t>
            </a:r>
            <a:r>
              <a:rPr lang="cs-CZ" sz="3200" dirty="0"/>
              <a:t> </a:t>
            </a:r>
            <a:r>
              <a:rPr lang="en-GB" sz="3200" dirty="0"/>
              <a:t>examples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B6FAE6-A7F1-4752-993A-CADBC7B95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0110"/>
            <a:ext cx="10753200" cy="413999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Alpha-fetoprotein</a:t>
            </a:r>
            <a:r>
              <a:rPr lang="en-US" sz="1400" b="1" dirty="0"/>
              <a:t> (AFP</a:t>
            </a:r>
            <a:r>
              <a:rPr lang="cs-CZ" sz="1400" b="1" dirty="0"/>
              <a:t>)</a:t>
            </a:r>
            <a:endParaRPr lang="en-US" sz="1400" b="1" dirty="0"/>
          </a:p>
          <a:p>
            <a:pPr>
              <a:lnSpc>
                <a:spcPct val="150000"/>
              </a:lnSpc>
            </a:pPr>
            <a:r>
              <a:rPr lang="en-US" sz="1400" dirty="0"/>
              <a:t>Cancer types: Liver cancer and</a:t>
            </a:r>
            <a:r>
              <a:rPr lang="cs-CZ" sz="1400" dirty="0"/>
              <a:t> </a:t>
            </a:r>
            <a:r>
              <a:rPr lang="cs-CZ" sz="1400" dirty="0" err="1"/>
              <a:t>germ</a:t>
            </a:r>
            <a:r>
              <a:rPr lang="cs-CZ" sz="1400" dirty="0"/>
              <a:t> cell </a:t>
            </a:r>
            <a:r>
              <a:rPr lang="cs-CZ" sz="1400" dirty="0" err="1"/>
              <a:t>tumors</a:t>
            </a:r>
            <a:endParaRPr lang="cs-CZ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 Tissue analyzed: Blood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How used: To help diagnose liver cancer and follow response to treatment; to assess stage, prognosis, and response to treatment of germ cell tumors</a:t>
            </a:r>
            <a:endParaRPr lang="cs-CZ" sz="14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BCR-ABL </a:t>
            </a:r>
            <a:r>
              <a:rPr lang="cs-CZ" sz="14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fusion</a:t>
            </a:r>
            <a:r>
              <a:rPr lang="cs-CZ" sz="1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gene</a:t>
            </a:r>
            <a:r>
              <a:rPr lang="cs-CZ" sz="1400" b="1" dirty="0"/>
              <a:t> (</a:t>
            </a:r>
            <a:r>
              <a:rPr lang="cs-CZ" sz="1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Philadelphia chromosome</a:t>
            </a:r>
            <a:r>
              <a:rPr lang="cs-CZ" sz="1400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400" dirty="0" err="1"/>
              <a:t>Cancer</a:t>
            </a:r>
            <a:r>
              <a:rPr lang="cs-CZ" sz="1400" dirty="0"/>
              <a:t> type: </a:t>
            </a:r>
            <a:r>
              <a:rPr lang="cs-CZ" sz="1400" dirty="0" err="1"/>
              <a:t>Chronic</a:t>
            </a:r>
            <a:r>
              <a:rPr lang="cs-CZ" sz="1400" dirty="0"/>
              <a:t> </a:t>
            </a:r>
            <a:r>
              <a:rPr lang="cs-CZ" sz="1400" dirty="0" err="1"/>
              <a:t>myeloid</a:t>
            </a:r>
            <a:r>
              <a:rPr lang="cs-CZ" sz="1400" dirty="0"/>
              <a:t> </a:t>
            </a:r>
            <a:r>
              <a:rPr lang="cs-CZ" sz="1400" dirty="0" err="1"/>
              <a:t>lukemia</a:t>
            </a:r>
            <a:r>
              <a:rPr lang="cs-CZ" sz="1400" dirty="0"/>
              <a:t>, </a:t>
            </a:r>
            <a:r>
              <a:rPr lang="cs-CZ" sz="1400" dirty="0" err="1"/>
              <a:t>acute</a:t>
            </a:r>
            <a:r>
              <a:rPr lang="cs-CZ" sz="1400" dirty="0"/>
              <a:t> </a:t>
            </a:r>
            <a:r>
              <a:rPr lang="cs-CZ" sz="1400" dirty="0" err="1"/>
              <a:t>lymphoblastic</a:t>
            </a:r>
            <a:r>
              <a:rPr lang="cs-CZ" sz="1400" dirty="0"/>
              <a:t> </a:t>
            </a:r>
            <a:r>
              <a:rPr lang="cs-CZ" sz="1400" dirty="0" err="1"/>
              <a:t>leukemia</a:t>
            </a:r>
            <a:r>
              <a:rPr lang="cs-CZ" sz="1400" dirty="0"/>
              <a:t>, and </a:t>
            </a:r>
            <a:r>
              <a:rPr lang="cs-CZ" sz="1400" dirty="0" err="1"/>
              <a:t>acute</a:t>
            </a:r>
            <a:r>
              <a:rPr lang="cs-CZ" sz="1400" dirty="0"/>
              <a:t> </a:t>
            </a:r>
            <a:r>
              <a:rPr lang="cs-CZ" sz="1400" dirty="0" err="1"/>
              <a:t>myelogenous</a:t>
            </a:r>
            <a:r>
              <a:rPr lang="cs-CZ" sz="1400" dirty="0"/>
              <a:t> </a:t>
            </a:r>
            <a:r>
              <a:rPr lang="cs-CZ" sz="1400" dirty="0" err="1"/>
              <a:t>leukemia</a:t>
            </a:r>
            <a:endParaRPr lang="cs-CZ" sz="1400" dirty="0"/>
          </a:p>
          <a:p>
            <a:pPr>
              <a:lnSpc>
                <a:spcPct val="150000"/>
              </a:lnSpc>
            </a:pPr>
            <a:r>
              <a:rPr lang="cs-CZ" sz="1400" dirty="0" err="1"/>
              <a:t>Tissue</a:t>
            </a:r>
            <a:r>
              <a:rPr lang="cs-CZ" sz="1400" dirty="0"/>
              <a:t> </a:t>
            </a:r>
            <a:r>
              <a:rPr lang="cs-CZ" sz="1400" dirty="0" err="1"/>
              <a:t>analyzed</a:t>
            </a:r>
            <a:r>
              <a:rPr lang="cs-CZ" sz="1400" dirty="0"/>
              <a:t>: </a:t>
            </a:r>
            <a:r>
              <a:rPr lang="cs-CZ" sz="1400" dirty="0" err="1"/>
              <a:t>Blood</a:t>
            </a:r>
            <a:r>
              <a:rPr lang="cs-CZ" sz="1400" dirty="0"/>
              <a:t> and/</a:t>
            </a:r>
            <a:r>
              <a:rPr lang="cs-CZ" sz="1400" dirty="0" err="1"/>
              <a:t>or</a:t>
            </a:r>
            <a:r>
              <a:rPr lang="cs-CZ" sz="1400" dirty="0"/>
              <a:t> bone </a:t>
            </a:r>
            <a:r>
              <a:rPr lang="cs-CZ" sz="1400" dirty="0" err="1"/>
              <a:t>marrow</a:t>
            </a:r>
            <a:endParaRPr lang="cs-CZ" sz="1400" dirty="0"/>
          </a:p>
          <a:p>
            <a:pPr>
              <a:lnSpc>
                <a:spcPct val="150000"/>
              </a:lnSpc>
            </a:pPr>
            <a:r>
              <a:rPr lang="cs-CZ" sz="1400" dirty="0" err="1"/>
              <a:t>How</a:t>
            </a:r>
            <a:r>
              <a:rPr lang="cs-CZ" sz="1400" dirty="0"/>
              <a:t> </a:t>
            </a:r>
            <a:r>
              <a:rPr lang="cs-CZ" sz="1400" dirty="0" err="1"/>
              <a:t>used</a:t>
            </a:r>
            <a:r>
              <a:rPr lang="cs-CZ" sz="1400" dirty="0"/>
              <a:t>: To </a:t>
            </a:r>
            <a:r>
              <a:rPr lang="cs-CZ" sz="1400" dirty="0" err="1"/>
              <a:t>confirm</a:t>
            </a:r>
            <a:r>
              <a:rPr lang="cs-CZ" sz="1400" dirty="0"/>
              <a:t> </a:t>
            </a:r>
            <a:r>
              <a:rPr lang="cs-CZ" sz="1400" dirty="0" err="1"/>
              <a:t>diagnosis</a:t>
            </a:r>
            <a:r>
              <a:rPr lang="cs-CZ" sz="1400" dirty="0"/>
              <a:t>, </a:t>
            </a:r>
            <a:r>
              <a:rPr lang="cs-CZ" sz="1400" dirty="0" err="1"/>
              <a:t>predict</a:t>
            </a:r>
            <a:r>
              <a:rPr lang="cs-CZ" sz="1400" dirty="0"/>
              <a:t> response to </a:t>
            </a:r>
            <a:r>
              <a:rPr lang="cs-CZ" sz="1400" dirty="0" err="1"/>
              <a:t>targeted</a:t>
            </a:r>
            <a:r>
              <a:rPr lang="cs-CZ" sz="1400" dirty="0"/>
              <a:t> </a:t>
            </a:r>
            <a:r>
              <a:rPr lang="cs-CZ" sz="1400" dirty="0" err="1"/>
              <a:t>therapy</a:t>
            </a:r>
            <a:r>
              <a:rPr lang="cs-CZ" sz="1400" dirty="0"/>
              <a:t>, and monitor </a:t>
            </a:r>
            <a:r>
              <a:rPr lang="cs-CZ" sz="1400" dirty="0" err="1"/>
              <a:t>disease</a:t>
            </a:r>
            <a:r>
              <a:rPr lang="cs-CZ" sz="1400" dirty="0"/>
              <a:t> status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b="1" u="sng" dirty="0" err="1"/>
              <a:t>Cencer</a:t>
            </a:r>
            <a:r>
              <a:rPr lang="cs-CZ" sz="1400" b="1" u="sng" dirty="0"/>
              <a:t> antigen (CA) </a:t>
            </a:r>
            <a:r>
              <a:rPr lang="en-US" sz="1400" b="1" u="sng" dirty="0"/>
              <a:t>15-3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Cancer type: Breast cancer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Tissue analyzed: Blood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How used: To assess whether treatment is working or disease has recurred</a:t>
            </a:r>
          </a:p>
          <a:p>
            <a:pPr>
              <a:lnSpc>
                <a:spcPct val="150000"/>
              </a:lnSpc>
            </a:pP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526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30B761-4122-42F6-BBD6-D155F12BAA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A701CA-F9B0-46D5-9828-F900D8BDB0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35DA0B-F776-43A3-AB6E-DD73E524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Cancer biomarkers</a:t>
            </a:r>
            <a:r>
              <a:rPr lang="cs-CZ" sz="3200" dirty="0"/>
              <a:t> - </a:t>
            </a:r>
            <a:r>
              <a:rPr lang="en-GB" sz="3200" dirty="0"/>
              <a:t>examples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6D8C1A-0F95-463B-9C40-80FC5BE3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HER2/</a:t>
            </a:r>
            <a:r>
              <a:rPr lang="cs-CZ" sz="16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</a:t>
            </a:r>
            <a:r>
              <a:rPr lang="cs-CZ" sz="1600" b="1" dirty="0"/>
              <a:t> </a:t>
            </a:r>
            <a:r>
              <a:rPr lang="cs-CZ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 </a:t>
            </a:r>
            <a:r>
              <a:rPr lang="cs-CZ" sz="16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amplification</a:t>
            </a:r>
            <a:r>
              <a:rPr lang="cs-CZ" sz="1600" b="1" dirty="0"/>
              <a:t> </a:t>
            </a:r>
            <a:r>
              <a:rPr lang="cs-CZ" sz="1600" b="1" dirty="0" err="1"/>
              <a:t>or</a:t>
            </a:r>
            <a:r>
              <a:rPr lang="cs-CZ" sz="1600" b="1" dirty="0"/>
              <a:t> protein </a:t>
            </a:r>
            <a:r>
              <a:rPr lang="cs-CZ" sz="1600" b="1" dirty="0" err="1"/>
              <a:t>overexpression</a:t>
            </a:r>
            <a:endParaRPr lang="cs-CZ" sz="1600" b="1" dirty="0"/>
          </a:p>
          <a:p>
            <a:pPr>
              <a:lnSpc>
                <a:spcPct val="150000"/>
              </a:lnSpc>
            </a:pPr>
            <a:r>
              <a:rPr lang="cs-CZ" sz="1600" dirty="0" err="1"/>
              <a:t>Cancer</a:t>
            </a:r>
            <a:r>
              <a:rPr lang="cs-CZ" sz="1600" dirty="0"/>
              <a:t> </a:t>
            </a:r>
            <a:r>
              <a:rPr lang="cs-CZ" sz="1600" dirty="0" err="1"/>
              <a:t>types</a:t>
            </a:r>
            <a:r>
              <a:rPr lang="cs-CZ" sz="1600" dirty="0"/>
              <a:t>: </a:t>
            </a:r>
            <a:r>
              <a:rPr lang="cs-CZ" sz="1600" dirty="0" err="1"/>
              <a:t>Breast</a:t>
            </a:r>
            <a:r>
              <a:rPr lang="cs-CZ" sz="1600" dirty="0"/>
              <a:t> </a:t>
            </a:r>
            <a:r>
              <a:rPr lang="cs-CZ" sz="1600" dirty="0" err="1"/>
              <a:t>cancer</a:t>
            </a:r>
            <a:r>
              <a:rPr lang="cs-CZ" sz="1600" dirty="0"/>
              <a:t>, </a:t>
            </a:r>
            <a:r>
              <a:rPr lang="cs-CZ" sz="1600" dirty="0" err="1"/>
              <a:t>gastric</a:t>
            </a:r>
            <a:r>
              <a:rPr lang="cs-CZ" sz="1600" dirty="0"/>
              <a:t> </a:t>
            </a:r>
            <a:r>
              <a:rPr lang="cs-CZ" sz="1600" dirty="0" err="1"/>
              <a:t>cancer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err="1"/>
              <a:t>Tissue</a:t>
            </a:r>
            <a:r>
              <a:rPr lang="cs-CZ" sz="1600" dirty="0"/>
              <a:t> </a:t>
            </a:r>
            <a:r>
              <a:rPr lang="cs-CZ" sz="1600" dirty="0" err="1"/>
              <a:t>analyzed</a:t>
            </a:r>
            <a:r>
              <a:rPr lang="cs-CZ" sz="1600" dirty="0"/>
              <a:t>: Tumor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How</a:t>
            </a:r>
            <a:r>
              <a:rPr lang="cs-CZ" sz="1600" dirty="0"/>
              <a:t> </a:t>
            </a:r>
            <a:r>
              <a:rPr lang="cs-CZ" sz="1600" dirty="0" err="1"/>
              <a:t>used</a:t>
            </a:r>
            <a:r>
              <a:rPr lang="cs-CZ" sz="1600" dirty="0"/>
              <a:t>: To </a:t>
            </a:r>
            <a:r>
              <a:rPr lang="cs-CZ" sz="1600" dirty="0" err="1"/>
              <a:t>determine</a:t>
            </a:r>
            <a:r>
              <a:rPr lang="cs-CZ" sz="1600" dirty="0"/>
              <a:t> </a:t>
            </a:r>
            <a:r>
              <a:rPr lang="cs-CZ" sz="1600" dirty="0" err="1"/>
              <a:t>whether</a:t>
            </a:r>
            <a:r>
              <a:rPr lang="cs-CZ" sz="1600" dirty="0"/>
              <a:t> </a:t>
            </a:r>
            <a:r>
              <a:rPr lang="cs-CZ" sz="1600" dirty="0" err="1"/>
              <a:t>treatment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certain</a:t>
            </a:r>
            <a:r>
              <a:rPr lang="cs-CZ" sz="1600" dirty="0"/>
              <a:t> </a:t>
            </a:r>
            <a:r>
              <a:rPr lang="cs-CZ" sz="1600" dirty="0" err="1"/>
              <a:t>targeted</a:t>
            </a:r>
            <a:r>
              <a:rPr lang="cs-CZ" sz="1600" dirty="0"/>
              <a:t> </a:t>
            </a:r>
            <a:r>
              <a:rPr lang="cs-CZ" sz="1600" dirty="0" err="1"/>
              <a:t>therapies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appropriate</a:t>
            </a: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Prostate-specific antigen</a:t>
            </a:r>
            <a:r>
              <a:rPr lang="en-US" sz="1600" b="1" dirty="0"/>
              <a:t> (PSA)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Cancer type: Prostate cancer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Tissue analyzed: Blood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How used: To help in diagnosis, assess response to treatment, and look for recurrence</a:t>
            </a: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Carcinoembryonic antigen</a:t>
            </a:r>
            <a:r>
              <a:rPr lang="en-US" sz="1600" b="1" dirty="0"/>
              <a:t> (CEA)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Cancer types: Colorectal cancer and some other cancers</a:t>
            </a:r>
            <a:r>
              <a:rPr lang="cs-CZ" sz="1600" dirty="0"/>
              <a:t> (</a:t>
            </a:r>
            <a:r>
              <a:rPr lang="cs-CZ" sz="1600" dirty="0" err="1"/>
              <a:t>lung</a:t>
            </a:r>
            <a:r>
              <a:rPr lang="cs-CZ" sz="1600" dirty="0"/>
              <a:t>, </a:t>
            </a:r>
            <a:r>
              <a:rPr lang="cs-CZ" sz="1600" dirty="0" err="1"/>
              <a:t>breast</a:t>
            </a:r>
            <a:r>
              <a:rPr lang="cs-CZ" sz="1600" dirty="0"/>
              <a:t>)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Tissue analyzed: Blood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How used: </a:t>
            </a:r>
            <a:r>
              <a:rPr lang="cs-CZ" sz="1600" dirty="0"/>
              <a:t>To </a:t>
            </a:r>
            <a:r>
              <a:rPr lang="en-US" sz="1600" dirty="0"/>
              <a:t>assess response to treatment, and look for recurrence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9412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F120EF-4E71-42FA-913F-928D6F54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212" y="6022465"/>
            <a:ext cx="10377996" cy="451576"/>
          </a:xfrm>
        </p:spPr>
        <p:txBody>
          <a:bodyPr/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Thank you for your attention</a:t>
            </a:r>
            <a:endParaRPr lang="cs-CZ" sz="4400" dirty="0">
              <a:solidFill>
                <a:schemeClr val="accent1"/>
              </a:solidFill>
            </a:endParaRPr>
          </a:p>
        </p:txBody>
      </p:sp>
      <p:pic>
        <p:nvPicPr>
          <p:cNvPr id="8" name="Zástupný symbol pro obsah 9" descr="http://imgs.xkcd.com/comics/cells.png">
            <a:extLst>
              <a:ext uri="{FF2B5EF4-FFF2-40B4-BE49-F238E27FC236}">
                <a16:creationId xmlns:a16="http://schemas.microsoft.com/office/drawing/2014/main" id="{94B82FA5-C713-4B59-A423-1FEDEDA74A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5384" y="977875"/>
            <a:ext cx="3198333" cy="4649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8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VISION_CROP">
            <a:hlinkClick r:id="" action="ppaction://media"/>
            <a:extLst>
              <a:ext uri="{FF2B5EF4-FFF2-40B4-BE49-F238E27FC236}">
                <a16:creationId xmlns:a16="http://schemas.microsoft.com/office/drawing/2014/main" id="{BC1ABBA0-698C-43EB-AC40-CAF99F6FF3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" end="47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-942503" y="942502"/>
            <a:ext cx="6854571" cy="49695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15B81B-5B24-46C4-8178-ECE7050339D1}"/>
              </a:ext>
            </a:extLst>
          </p:cNvPr>
          <p:cNvSpPr txBox="1"/>
          <p:nvPr/>
        </p:nvSpPr>
        <p:spPr>
          <a:xfrm>
            <a:off x="0" y="0"/>
            <a:ext cx="3145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>
                <a:solidFill>
                  <a:schemeClr val="bg1"/>
                </a:solidFill>
                <a:latin typeface="+mj-lt"/>
              </a:rPr>
              <a:t>PC-3 prostate cells, quantitative phase imaging, 10X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B01E715-B66B-4210-A589-2A80822150AE}"/>
              </a:ext>
            </a:extLst>
          </p:cNvPr>
          <p:cNvSpPr txBox="1"/>
          <p:nvPr/>
        </p:nvSpPr>
        <p:spPr>
          <a:xfrm>
            <a:off x="5710008" y="6608348"/>
            <a:ext cx="187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sng">
                <a:solidFill>
                  <a:srgbClr val="777777"/>
                </a:solidFill>
                <a:effectLst/>
                <a:latin typeface="+mj-lt"/>
                <a:hlinkClick r:id="rId5"/>
              </a:rPr>
              <a:t>10.1089/ars.2010.3368</a:t>
            </a:r>
            <a:endParaRPr lang="cs-CZ" sz="800" b="0" i="0">
              <a:solidFill>
                <a:srgbClr val="777777"/>
              </a:solidFill>
              <a:effectLst/>
              <a:latin typeface="+mj-lt"/>
            </a:endParaRPr>
          </a:p>
        </p:txBody>
      </p:sp>
      <p:pic>
        <p:nvPicPr>
          <p:cNvPr id="2056" name="Picture 8" descr="Cell cycle arrest in plants « Botany One">
            <a:extLst>
              <a:ext uri="{FF2B5EF4-FFF2-40B4-BE49-F238E27FC236}">
                <a16:creationId xmlns:a16="http://schemas.microsoft.com/office/drawing/2014/main" id="{47134382-2F9C-4B61-B1AA-AE89DE92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59" y="152146"/>
            <a:ext cx="2952047" cy="2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F2C138F-BEB8-4DA5-B426-E644E377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3"/>
          <a:stretch/>
        </p:blipFill>
        <p:spPr bwMode="auto">
          <a:xfrm>
            <a:off x="5044142" y="2288630"/>
            <a:ext cx="2635308" cy="6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44A854-0F10-48C4-A7BE-4FF9F543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6" b="19622"/>
          <a:stretch/>
        </p:blipFill>
        <p:spPr bwMode="auto">
          <a:xfrm>
            <a:off x="9245103" y="2432847"/>
            <a:ext cx="2635308" cy="18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F245626-8751-4FB8-A9C2-01759108F9AA}"/>
              </a:ext>
            </a:extLst>
          </p:cNvPr>
          <p:cNvSpPr txBox="1"/>
          <p:nvPr/>
        </p:nvSpPr>
        <p:spPr>
          <a:xfrm>
            <a:off x="9519409" y="4342577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+mj-lt"/>
              </a:rPr>
              <a:t>single DNA strand break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659D63-7B3C-4470-A17E-4D264BF72487}"/>
              </a:ext>
            </a:extLst>
          </p:cNvPr>
          <p:cNvSpPr txBox="1"/>
          <p:nvPr/>
        </p:nvSpPr>
        <p:spPr>
          <a:xfrm>
            <a:off x="5310532" y="4342577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+mj-lt"/>
              </a:rPr>
              <a:t>double DNA strand break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B135007C-BB47-4648-AC66-AF0F7FC5A8B7}"/>
              </a:ext>
            </a:extLst>
          </p:cNvPr>
          <p:cNvCxnSpPr/>
          <p:nvPr/>
        </p:nvCxnSpPr>
        <p:spPr bwMode="auto">
          <a:xfrm flipH="1">
            <a:off x="8246378" y="4527243"/>
            <a:ext cx="115811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D385E4C-DFB5-4485-8728-452B4F8AFA28}"/>
              </a:ext>
            </a:extLst>
          </p:cNvPr>
          <p:cNvSpPr txBox="1"/>
          <p:nvPr/>
        </p:nvSpPr>
        <p:spPr>
          <a:xfrm>
            <a:off x="9833749" y="4715967"/>
            <a:ext cx="2206053" cy="461665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5000/cell cycle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02F0528-D16A-4B93-A98D-2667DA966BCD}"/>
              </a:ext>
            </a:extLst>
          </p:cNvPr>
          <p:cNvSpPr txBox="1"/>
          <p:nvPr/>
        </p:nvSpPr>
        <p:spPr>
          <a:xfrm>
            <a:off x="5644241" y="4715967"/>
            <a:ext cx="1863011" cy="461665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50/cell cycle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3B933F1-32F5-4598-AC82-722D22A464BF}"/>
              </a:ext>
            </a:extLst>
          </p:cNvPr>
          <p:cNvSpPr txBox="1"/>
          <p:nvPr/>
        </p:nvSpPr>
        <p:spPr>
          <a:xfrm>
            <a:off x="5890177" y="5480265"/>
            <a:ext cx="587051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+mj-lt"/>
              </a:rPr>
              <a:t>30 000 000 000 000 </a:t>
            </a:r>
            <a:r>
              <a:rPr lang="cs-CZ" dirty="0" err="1">
                <a:solidFill>
                  <a:srgbClr val="FF0000"/>
                </a:solidFill>
                <a:latin typeface="+mj-lt"/>
              </a:rPr>
              <a:t>breaks</a:t>
            </a:r>
            <a:r>
              <a:rPr lang="cs-CZ" dirty="0">
                <a:solidFill>
                  <a:srgbClr val="FF0000"/>
                </a:solidFill>
                <a:latin typeface="+mj-lt"/>
              </a:rPr>
              <a:t>/</a:t>
            </a:r>
            <a:r>
              <a:rPr lang="cs-CZ" dirty="0" err="1">
                <a:solidFill>
                  <a:srgbClr val="FF0000"/>
                </a:solidFill>
                <a:latin typeface="+mj-lt"/>
              </a:rPr>
              <a:t>day</a:t>
            </a:r>
            <a:r>
              <a:rPr lang="cs-CZ" dirty="0">
                <a:solidFill>
                  <a:srgbClr val="FF0000"/>
                </a:solidFill>
                <a:latin typeface="+mj-lt"/>
              </a:rPr>
              <a:t> in </a:t>
            </a:r>
            <a:r>
              <a:rPr lang="cs-CZ" dirty="0" err="1">
                <a:solidFill>
                  <a:srgbClr val="FF0000"/>
                </a:solidFill>
                <a:latin typeface="+mj-lt"/>
              </a:rPr>
              <a:t>human</a:t>
            </a:r>
            <a:endParaRPr lang="cs-CZ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1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F730DD0-D7B3-403C-82C5-3646CD134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99" b="48333"/>
          <a:stretch/>
        </p:blipFill>
        <p:spPr>
          <a:xfrm>
            <a:off x="90409" y="847288"/>
            <a:ext cx="6005591" cy="60107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AD43DC3-1374-4F62-8F2D-E7BA42CA5FB2}"/>
              </a:ext>
            </a:extLst>
          </p:cNvPr>
          <p:cNvSpPr txBox="1"/>
          <p:nvPr/>
        </p:nvSpPr>
        <p:spPr>
          <a:xfrm>
            <a:off x="209725" y="184558"/>
            <a:ext cx="711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Double strand breaks – most serious  DNA damage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91A887-B6DA-41AE-BE78-E3826FBD9219}"/>
              </a:ext>
            </a:extLst>
          </p:cNvPr>
          <p:cNvSpPr txBox="1"/>
          <p:nvPr/>
        </p:nvSpPr>
        <p:spPr>
          <a:xfrm>
            <a:off x="6644555" y="3169009"/>
            <a:ext cx="3927121" cy="830997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j-lt"/>
              </a:rPr>
              <a:t>repair</a:t>
            </a:r>
            <a:r>
              <a:rPr lang="cs-CZ" dirty="0">
                <a:latin typeface="+mj-lt"/>
              </a:rPr>
              <a:t> of 1 double </a:t>
            </a:r>
            <a:r>
              <a:rPr lang="cs-CZ" dirty="0" err="1">
                <a:latin typeface="+mj-lt"/>
              </a:rPr>
              <a:t>strand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break</a:t>
            </a:r>
            <a:r>
              <a:rPr lang="cs-CZ" dirty="0">
                <a:latin typeface="+mj-lt"/>
              </a:rPr>
              <a:t> = 10</a:t>
            </a:r>
            <a:r>
              <a:rPr lang="cs-CZ" baseline="30000" dirty="0">
                <a:latin typeface="+mj-lt"/>
              </a:rPr>
              <a:t>4</a:t>
            </a:r>
            <a:r>
              <a:rPr lang="cs-CZ" dirty="0">
                <a:latin typeface="+mj-lt"/>
              </a:rPr>
              <a:t> ATP </a:t>
            </a:r>
            <a:r>
              <a:rPr lang="cs-CZ" dirty="0" err="1">
                <a:latin typeface="+mj-lt"/>
              </a:rPr>
              <a:t>molecules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6650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A3E0BF-35CC-4928-B094-FC3389D401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4018" y="6523374"/>
            <a:ext cx="252000" cy="252000"/>
          </a:xfrm>
        </p:spPr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74E449-020C-4F74-A0AF-683207F8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2" y="59593"/>
            <a:ext cx="10753200" cy="451576"/>
          </a:xfrm>
        </p:spPr>
        <p:txBody>
          <a:bodyPr/>
          <a:lstStyle/>
          <a:p>
            <a:r>
              <a:rPr lang="cs-CZ" sz="2800" b="1" dirty="0"/>
              <a:t>DNA </a:t>
            </a:r>
            <a:r>
              <a:rPr lang="cs-CZ" sz="2800" b="1" dirty="0" err="1"/>
              <a:t>repair</a:t>
            </a:r>
            <a:r>
              <a:rPr lang="cs-CZ" sz="2800" b="1" dirty="0"/>
              <a:t> </a:t>
            </a:r>
            <a:r>
              <a:rPr lang="cs-CZ" sz="2800" b="1" dirty="0" err="1"/>
              <a:t>genes</a:t>
            </a:r>
            <a:r>
              <a:rPr lang="cs-CZ" sz="2800" b="1" dirty="0"/>
              <a:t>/</a:t>
            </a:r>
            <a:r>
              <a:rPr lang="cs-CZ" sz="2800" b="1" dirty="0" err="1"/>
              <a:t>proteins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6D7525F-F2B6-4F2D-8BDD-BC7EB824F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18" y="697144"/>
            <a:ext cx="8361856" cy="458048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MMR </a:t>
            </a:r>
            <a:r>
              <a:rPr lang="cs-CZ" sz="1800" b="1" dirty="0" err="1"/>
              <a:t>genes</a:t>
            </a:r>
            <a:r>
              <a:rPr lang="cs-CZ" sz="1800" b="1" dirty="0"/>
              <a:t>/</a:t>
            </a:r>
            <a:r>
              <a:rPr lang="cs-CZ" sz="1800" b="1" dirty="0" err="1"/>
              <a:t>proteins</a:t>
            </a:r>
            <a:r>
              <a:rPr lang="cs-CZ" sz="1800" b="1" dirty="0"/>
              <a:t> </a:t>
            </a:r>
            <a:r>
              <a:rPr lang="cs-CZ" sz="1800" dirty="0"/>
              <a:t>(“</a:t>
            </a:r>
            <a:r>
              <a:rPr lang="cs-CZ" sz="1800" dirty="0" err="1"/>
              <a:t>Mismatch</a:t>
            </a:r>
            <a:r>
              <a:rPr lang="cs-CZ" sz="1800" dirty="0"/>
              <a:t> </a:t>
            </a:r>
            <a:r>
              <a:rPr lang="cs-CZ" sz="1800" dirty="0" err="1"/>
              <a:t>repair</a:t>
            </a:r>
            <a:r>
              <a:rPr lang="cs-CZ" sz="1800" dirty="0"/>
              <a:t>”)</a:t>
            </a:r>
          </a:p>
          <a:p>
            <a:pPr marL="0" indent="0">
              <a:buNone/>
            </a:pPr>
            <a:r>
              <a:rPr lang="en-US" sz="1800" dirty="0"/>
              <a:t>defect in respective genes leads to the</a:t>
            </a:r>
            <a:r>
              <a:rPr lang="cs-CZ" sz="1800" dirty="0"/>
              <a:t> </a:t>
            </a:r>
            <a:r>
              <a:rPr lang="cs-CZ" sz="1800" dirty="0" err="1"/>
              <a:t>microsatellite</a:t>
            </a:r>
            <a:r>
              <a:rPr lang="cs-CZ" sz="1800" dirty="0"/>
              <a:t> instability (MSI). V</a:t>
            </a:r>
            <a:r>
              <a:rPr lang="en-US" sz="1800" dirty="0" err="1"/>
              <a:t>ariable</a:t>
            </a:r>
            <a:r>
              <a:rPr lang="en-US" sz="1800" dirty="0"/>
              <a:t> length of microsatellites (e.g. (CA)n repetition) leads to the DNA replication</a:t>
            </a:r>
            <a:r>
              <a:rPr lang="cs-CZ" sz="1800" dirty="0"/>
              <a:t> </a:t>
            </a:r>
            <a:r>
              <a:rPr lang="cs-CZ" sz="1800" dirty="0" err="1"/>
              <a:t>errors</a:t>
            </a:r>
            <a:r>
              <a:rPr lang="cs-CZ" sz="1800" dirty="0"/>
              <a:t>. </a:t>
            </a:r>
            <a:r>
              <a:rPr lang="en-US" sz="1800" dirty="0"/>
              <a:t>MSI is most prevalent </a:t>
            </a:r>
            <a:r>
              <a:rPr lang="cs-CZ" sz="1800" dirty="0"/>
              <a:t>in </a:t>
            </a:r>
            <a:r>
              <a:rPr lang="en-US" sz="1800" dirty="0"/>
              <a:t>colon cancers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 err="1"/>
              <a:t>Nucleotide</a:t>
            </a:r>
            <a:r>
              <a:rPr lang="cs-CZ" sz="1800" b="1" dirty="0"/>
              <a:t> e</a:t>
            </a:r>
            <a:r>
              <a:rPr lang="en-US" sz="1800" b="1" dirty="0" err="1"/>
              <a:t>xcision</a:t>
            </a:r>
            <a:r>
              <a:rPr lang="en-US" sz="1800" b="1" dirty="0"/>
              <a:t> repair</a:t>
            </a:r>
            <a:r>
              <a:rPr lang="cs-CZ" sz="1800" b="1" dirty="0"/>
              <a:t> </a:t>
            </a:r>
            <a:r>
              <a:rPr lang="cs-CZ" sz="1800" b="1" dirty="0" err="1"/>
              <a:t>genes</a:t>
            </a:r>
            <a:r>
              <a:rPr lang="cs-CZ" sz="1800" b="1" dirty="0"/>
              <a:t>/</a:t>
            </a:r>
            <a:r>
              <a:rPr lang="cs-CZ" sz="1800" b="1" dirty="0" err="1"/>
              <a:t>proteins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cs-CZ" sz="1800" dirty="0"/>
              <a:t>“</a:t>
            </a:r>
            <a:r>
              <a:rPr lang="en-US" sz="1800" dirty="0"/>
              <a:t>single strand break</a:t>
            </a:r>
            <a:r>
              <a:rPr lang="cs-CZ" sz="1800" dirty="0"/>
              <a:t> </a:t>
            </a:r>
            <a:r>
              <a:rPr lang="cs-CZ" sz="1800" dirty="0" err="1"/>
              <a:t>repair</a:t>
            </a:r>
            <a:r>
              <a:rPr lang="cs-CZ" sz="1800" dirty="0"/>
              <a:t>”</a:t>
            </a:r>
            <a:r>
              <a:rPr lang="en-US" sz="1800" dirty="0"/>
              <a:t>)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NER-</a:t>
            </a:r>
            <a:r>
              <a:rPr lang="cs-CZ" sz="1800" dirty="0" err="1"/>
              <a:t>defects</a:t>
            </a:r>
            <a:r>
              <a:rPr lang="cs-CZ" sz="1800" dirty="0"/>
              <a:t> cause </a:t>
            </a:r>
            <a:r>
              <a:rPr lang="cs-CZ" sz="1800" dirty="0" err="1"/>
              <a:t>xeroderma</a:t>
            </a:r>
            <a:r>
              <a:rPr lang="cs-CZ" sz="1800" dirty="0"/>
              <a:t> </a:t>
            </a:r>
            <a:r>
              <a:rPr lang="cs-CZ" sz="1800" dirty="0" err="1"/>
              <a:t>pigmentosum</a:t>
            </a:r>
            <a:r>
              <a:rPr lang="cs-CZ" sz="1800" dirty="0"/>
              <a:t> (XP). XP </a:t>
            </a:r>
            <a:r>
              <a:rPr lang="cs-CZ" sz="1800" dirty="0" err="1"/>
              <a:t>patients</a:t>
            </a:r>
            <a:r>
              <a:rPr lang="cs-CZ" sz="1800" dirty="0"/>
              <a:t> show severe sun sensitivity and </a:t>
            </a:r>
            <a:r>
              <a:rPr lang="cs-CZ" sz="1800" dirty="0" err="1"/>
              <a:t>develop</a:t>
            </a:r>
            <a:r>
              <a:rPr lang="cs-CZ" sz="1800" dirty="0"/>
              <a:t> skin </a:t>
            </a:r>
            <a:r>
              <a:rPr lang="cs-CZ" sz="1800" dirty="0" err="1"/>
              <a:t>cancers</a:t>
            </a:r>
            <a:r>
              <a:rPr lang="cs-CZ" sz="1800" dirty="0"/>
              <a:t> </a:t>
            </a: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childhood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Genes</a:t>
            </a:r>
            <a:r>
              <a:rPr lang="cs-CZ" sz="1800" b="1" dirty="0"/>
              <a:t>/</a:t>
            </a:r>
            <a:r>
              <a:rPr lang="cs-CZ" sz="1800" b="1" dirty="0" err="1"/>
              <a:t>proteins</a:t>
            </a:r>
            <a:r>
              <a:rPr lang="en-US" sz="1800" b="1" dirty="0"/>
              <a:t> of homologous recombination</a:t>
            </a:r>
            <a:r>
              <a:rPr lang="cs-CZ" sz="1800" b="1" dirty="0"/>
              <a:t> </a:t>
            </a:r>
            <a:r>
              <a:rPr lang="cs-CZ" sz="1800" dirty="0"/>
              <a:t>(“ double </a:t>
            </a:r>
            <a:r>
              <a:rPr lang="cs-CZ" sz="1800" dirty="0" err="1"/>
              <a:t>strand</a:t>
            </a:r>
            <a:r>
              <a:rPr lang="cs-CZ" sz="1800" dirty="0"/>
              <a:t> </a:t>
            </a:r>
            <a:r>
              <a:rPr lang="cs-CZ" sz="1800" dirty="0" err="1"/>
              <a:t>break</a:t>
            </a:r>
            <a:r>
              <a:rPr lang="cs-CZ" sz="1800" dirty="0"/>
              <a:t> </a:t>
            </a:r>
            <a:r>
              <a:rPr lang="cs-CZ" sz="1800" dirty="0" err="1"/>
              <a:t>repair</a:t>
            </a:r>
            <a:r>
              <a:rPr lang="cs-CZ" sz="1800" dirty="0"/>
              <a:t> ”) </a:t>
            </a:r>
            <a:endParaRPr lang="en-US" sz="1800" b="1" dirty="0"/>
          </a:p>
          <a:p>
            <a:r>
              <a:rPr lang="cs-CZ" sz="1800" b="1" dirty="0"/>
              <a:t>BRCA1 </a:t>
            </a:r>
            <a:r>
              <a:rPr lang="cs-CZ" sz="1800" dirty="0"/>
              <a:t>and </a:t>
            </a:r>
            <a:r>
              <a:rPr lang="cs-CZ" sz="1800" b="1" dirty="0"/>
              <a:t>BRCA2 </a:t>
            </a:r>
            <a:r>
              <a:rPr lang="cs-CZ" sz="1800" dirty="0"/>
              <a:t>"</a:t>
            </a:r>
            <a:r>
              <a:rPr lang="cs-CZ" sz="1800" dirty="0" err="1"/>
              <a:t>breast</a:t>
            </a:r>
            <a:r>
              <a:rPr lang="cs-CZ" sz="1800" dirty="0"/>
              <a:t> </a:t>
            </a:r>
            <a:r>
              <a:rPr lang="cs-CZ" sz="1800" dirty="0" err="1"/>
              <a:t>cancer</a:t>
            </a:r>
            <a:r>
              <a:rPr lang="cs-CZ" sz="1800" dirty="0"/>
              <a:t> susceptibility </a:t>
            </a:r>
            <a:r>
              <a:rPr lang="cs-CZ" sz="1800" dirty="0" err="1"/>
              <a:t>genes</a:t>
            </a:r>
            <a:r>
              <a:rPr lang="cs-CZ" sz="1800" dirty="0"/>
              <a:t>"</a:t>
            </a:r>
            <a:endParaRPr lang="cs-CZ" sz="1800" b="1" dirty="0"/>
          </a:p>
          <a:p>
            <a:r>
              <a:rPr lang="en-US" sz="1800" b="1" dirty="0"/>
              <a:t>ATM </a:t>
            </a:r>
            <a:r>
              <a:rPr lang="en-US" sz="1800" dirty="0"/>
              <a:t>and </a:t>
            </a:r>
            <a:r>
              <a:rPr lang="en-US" sz="1800" b="1" dirty="0"/>
              <a:t>ATR </a:t>
            </a:r>
            <a:r>
              <a:rPr lang="en-US" sz="1800" dirty="0"/>
              <a:t>(ATM-related) kinases</a:t>
            </a:r>
            <a:r>
              <a:rPr lang="cs-CZ" sz="1800" dirty="0"/>
              <a:t> ("</a:t>
            </a:r>
            <a:r>
              <a:rPr lang="cs-CZ" sz="1800" dirty="0" err="1"/>
              <a:t>mutated</a:t>
            </a:r>
            <a:r>
              <a:rPr lang="cs-CZ" sz="1800" dirty="0"/>
              <a:t> in </a:t>
            </a:r>
            <a:r>
              <a:rPr lang="cs-CZ" sz="1800" dirty="0" err="1"/>
              <a:t>ataxia-telangiectasia</a:t>
            </a:r>
            <a:r>
              <a:rPr lang="cs-CZ" sz="1800" dirty="0"/>
              <a:t>")</a:t>
            </a:r>
            <a:endParaRPr lang="en-US" sz="1800" dirty="0"/>
          </a:p>
          <a:p>
            <a:endParaRPr lang="cs-CZ" dirty="0"/>
          </a:p>
        </p:txBody>
      </p:sp>
      <p:pic>
        <p:nvPicPr>
          <p:cNvPr id="1026" name="Picture 2" descr="Xeroderma Pigmentosum Photograph by Us National Library Of Medicine/science  Photo Library - Fine Art America">
            <a:extLst>
              <a:ext uri="{FF2B5EF4-FFF2-40B4-BE49-F238E27FC236}">
                <a16:creationId xmlns:a16="http://schemas.microsoft.com/office/drawing/2014/main" id="{53B5A28E-7EB8-526E-7C3E-CE9F0851E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92" y="2262049"/>
            <a:ext cx="3107266" cy="23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ectal Cancer Pathogenesis">
            <a:extLst>
              <a:ext uri="{FF2B5EF4-FFF2-40B4-BE49-F238E27FC236}">
                <a16:creationId xmlns:a16="http://schemas.microsoft.com/office/drawing/2014/main" id="{5D15DD34-3095-AA7F-7A03-2CB84FA5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47" y="511169"/>
            <a:ext cx="2610036" cy="195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CA mutation - Wikipedia">
            <a:extLst>
              <a:ext uri="{FF2B5EF4-FFF2-40B4-BE49-F238E27FC236}">
                <a16:creationId xmlns:a16="http://schemas.microsoft.com/office/drawing/2014/main" id="{2A34AC8B-2987-7456-50DF-D72949D6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569" y="4493444"/>
            <a:ext cx="3471413" cy="21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84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Ã½sledek obrÃ¡zku pro parp inhibitors">
            <a:extLst>
              <a:ext uri="{FF2B5EF4-FFF2-40B4-BE49-F238E27FC236}">
                <a16:creationId xmlns:a16="http://schemas.microsoft.com/office/drawing/2014/main" id="{FEE5A492-9ECB-4186-9CC5-BF2272E1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36" y="476066"/>
            <a:ext cx="8014328" cy="548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0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alignant transformation_new_2022[2022100407003693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0CB9F257A8424B951BDB179C13ABB4" ma:contentTypeVersion="4" ma:contentTypeDescription="Vytvoří nový dokument" ma:contentTypeScope="" ma:versionID="67cccff6313f0c10df628067b80b3dcf">
  <xsd:schema xmlns:xsd="http://www.w3.org/2001/XMLSchema" xmlns:xs="http://www.w3.org/2001/XMLSchema" xmlns:p="http://schemas.microsoft.com/office/2006/metadata/properties" xmlns:ns2="46b62c22-b2fd-4ae5-8f12-81fc94c2a5fa" xmlns:ns3="1b7ccb33-f93b-4739-87f0-7d1b5a7c9ab3" targetNamespace="http://schemas.microsoft.com/office/2006/metadata/properties" ma:root="true" ma:fieldsID="c9448c2217bde5c8627e0e846de5a9fc" ns2:_="" ns3:_="">
    <xsd:import namespace="46b62c22-b2fd-4ae5-8f12-81fc94c2a5fa"/>
    <xsd:import namespace="1b7ccb33-f93b-4739-87f0-7d1b5a7c9a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b62c22-b2fd-4ae5-8f12-81fc94c2a5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ccb33-f93b-4739-87f0-7d1b5a7c9a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9B11F7-0D7A-4DC8-911C-66F7B7F537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BC5AAF-D066-41FA-951A-9369B9630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b62c22-b2fd-4ae5-8f12-81fc94c2a5fa"/>
    <ds:schemaRef ds:uri="1b7ccb33-f93b-4739-87f0-7d1b5a7c9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A54359-F41A-4E18-8C66-62A2F1C0E019}">
  <ds:schemaRefs>
    <ds:schemaRef ds:uri="http://purl.org/dc/elements/1.1/"/>
    <ds:schemaRef ds:uri="http://schemas.microsoft.com/office/2006/metadata/properties"/>
    <ds:schemaRef ds:uri="http://purl.org/dc/terms/"/>
    <ds:schemaRef ds:uri="46b62c22-b2fd-4ae5-8f12-81fc94c2a5fa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b7ccb33-f93b-4739-87f0-7d1b5a7c9ab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2475</TotalTime>
  <Words>4667</Words>
  <Application>Microsoft Office PowerPoint</Application>
  <PresentationFormat>Širokoúhlá obrazovka</PresentationFormat>
  <Paragraphs>448</Paragraphs>
  <Slides>59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-apple-system</vt:lpstr>
      <vt:lpstr>Arial</vt:lpstr>
      <vt:lpstr>Harding</vt:lpstr>
      <vt:lpstr>Tahoma</vt:lpstr>
      <vt:lpstr>Wingdings</vt:lpstr>
      <vt:lpstr>Presentation_MU_EN</vt:lpstr>
      <vt:lpstr>Malignant transformation</vt:lpstr>
      <vt:lpstr>Tumor development</vt:lpstr>
      <vt:lpstr>Theories of carcinogenesis</vt:lpstr>
      <vt:lpstr>Enabling characteristics of cancer</vt:lpstr>
      <vt:lpstr>Genomic instability and non-mutational epigenetic reprogramming</vt:lpstr>
      <vt:lpstr>Prezentace aplikace PowerPoint</vt:lpstr>
      <vt:lpstr>Prezentace aplikace PowerPoint</vt:lpstr>
      <vt:lpstr>DNA repair genes/proteins</vt:lpstr>
      <vt:lpstr>Prezentace aplikace PowerPoint</vt:lpstr>
      <vt:lpstr>Prezentace aplikace PowerPoint</vt:lpstr>
      <vt:lpstr>Tumor microenvironment</vt:lpstr>
      <vt:lpstr>Inflammation</vt:lpstr>
      <vt:lpstr>Inflammation and obesity</vt:lpstr>
      <vt:lpstr>Polymorphic microbiomes</vt:lpstr>
      <vt:lpstr>Hallmarks of cancer</vt:lpstr>
      <vt:lpstr>Cancer cell</vt:lpstr>
      <vt:lpstr>Oncogenes and tumor suppressors</vt:lpstr>
      <vt:lpstr>Oncogenes</vt:lpstr>
      <vt:lpstr>Uncontrolled growth - “GO” signals </vt:lpstr>
      <vt:lpstr>Contact inhibition and immortalization</vt:lpstr>
      <vt:lpstr>Uncontrolled growth – loss of “STOP” signals </vt:lpstr>
      <vt:lpstr>Tumor suppressors</vt:lpstr>
      <vt:lpstr>p53 – the guardian of the genome</vt:lpstr>
      <vt:lpstr>Rb protein–true tumor suppressor</vt:lpstr>
      <vt:lpstr>Percentage of tumors with mutated p53</vt:lpstr>
      <vt:lpstr>HPV and p53</vt:lpstr>
      <vt:lpstr>Cell death</vt:lpstr>
      <vt:lpstr>Apoptosis</vt:lpstr>
      <vt:lpstr>Apoptosis</vt:lpstr>
      <vt:lpstr>Immunogenicity of different types of cell death</vt:lpstr>
      <vt:lpstr>Immunogenicity of different types of cell death</vt:lpstr>
      <vt:lpstr>Resisting apoptosis</vt:lpstr>
      <vt:lpstr>Resisting apoptosis</vt:lpstr>
      <vt:lpstr>Resisting cell death by cell fusion</vt:lpstr>
      <vt:lpstr>Resistance to anoikis</vt:lpstr>
      <vt:lpstr>Inducing angiogenesis</vt:lpstr>
      <vt:lpstr>Inducing angiogenesis</vt:lpstr>
      <vt:lpstr>Evading immune destruction</vt:lpstr>
      <vt:lpstr>Altered metabolism of cancer cells</vt:lpstr>
      <vt:lpstr>Hallmarks of cancer metabolism</vt:lpstr>
      <vt:lpstr>Altered metabolism</vt:lpstr>
      <vt:lpstr>Metabolic interactions with the microenvironment</vt:lpstr>
      <vt:lpstr>Metabolic symbiosis</vt:lpstr>
      <vt:lpstr>Use of opportunistic modes of nutrient acquisition</vt:lpstr>
      <vt:lpstr>Prezentace aplikace PowerPoint</vt:lpstr>
      <vt:lpstr>Prezentace aplikace PowerPoint</vt:lpstr>
      <vt:lpstr>Invasion and metastasis</vt:lpstr>
      <vt:lpstr>Seed and soil hypothesis –permissive microenvironment</vt:lpstr>
      <vt:lpstr>Cancer stem cell (CSC) hypothesis</vt:lpstr>
      <vt:lpstr>Tumor clasification</vt:lpstr>
      <vt:lpstr>Tumor clasification</vt:lpstr>
      <vt:lpstr>Tumor clasification</vt:lpstr>
      <vt:lpstr>Interaction of tumor with the host</vt:lpstr>
      <vt:lpstr>Interaction of tumor with the host</vt:lpstr>
      <vt:lpstr>Cancer biomarkers</vt:lpstr>
      <vt:lpstr>Cancer biomarkers</vt:lpstr>
      <vt:lpstr>Cancer biomarkers – clinically relevant examples</vt:lpstr>
      <vt:lpstr>Cancer biomarkers - examples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 Raudenská</dc:creator>
  <cp:lastModifiedBy>Jan Balvan</cp:lastModifiedBy>
  <cp:revision>173</cp:revision>
  <cp:lastPrinted>1601-01-01T00:00:00Z</cp:lastPrinted>
  <dcterms:created xsi:type="dcterms:W3CDTF">2022-04-04T07:12:26Z</dcterms:created>
  <dcterms:modified xsi:type="dcterms:W3CDTF">2023-10-04T11:24:46Z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0x010100CC0CB9F257A8424B951BDB179C13ABB4</vt:lpwstr>
  </property>
</Properties>
</file>