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B8"/>
    <a:srgbClr val="F01928"/>
    <a:srgbClr val="FF716C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6" autoAdjust="0"/>
    <p:restoredTop sz="96754" autoAdjust="0"/>
  </p:normalViewPr>
  <p:slideViewPr>
    <p:cSldViewPr snapToGrid="0">
      <p:cViewPr>
        <p:scale>
          <a:sx n="147" d="100"/>
          <a:sy n="147" d="100"/>
        </p:scale>
        <p:origin x="2240" y="16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3BAA4-B809-DC4F-AAEC-5D4EAFD25C0A}" type="doc">
      <dgm:prSet loTypeId="urn:microsoft.com/office/officeart/2005/8/layout/pyramid1" loCatId="" qsTypeId="urn:microsoft.com/office/officeart/2005/8/quickstyle/simple1" qsCatId="simple" csTypeId="urn:microsoft.com/office/officeart/2005/8/colors/accent5_3" csCatId="accent5" phldr="1"/>
      <dgm:spPr/>
    </dgm:pt>
    <dgm:pt modelId="{4743D42E-1905-494F-803A-D101383F88F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600" dirty="0" err="1">
              <a:solidFill>
                <a:schemeClr val="bg1"/>
              </a:solidFill>
            </a:rPr>
            <a:t>oko</a:t>
          </a:r>
          <a:r>
            <a:rPr lang="en-GB" sz="1600" dirty="0">
              <a:solidFill>
                <a:schemeClr val="bg1"/>
              </a:solidFill>
            </a:rPr>
            <a:t> </a:t>
          </a:r>
        </a:p>
        <a:p>
          <a:r>
            <a:rPr lang="en-GB" sz="1600" dirty="0">
              <a:solidFill>
                <a:schemeClr val="bg1"/>
              </a:solidFill>
            </a:rPr>
            <a:t>0,2 mm</a:t>
          </a:r>
        </a:p>
      </dgm:t>
    </dgm:pt>
    <dgm:pt modelId="{66789D4C-7F79-6245-AA5A-372B6622A0D5}" type="parTrans" cxnId="{229F3359-D59D-AD49-B5DF-C05F6BABFF3C}">
      <dgm:prSet/>
      <dgm:spPr/>
      <dgm:t>
        <a:bodyPr/>
        <a:lstStyle/>
        <a:p>
          <a:endParaRPr lang="en-GB"/>
        </a:p>
      </dgm:t>
    </dgm:pt>
    <dgm:pt modelId="{FC80C86F-BB4E-E84F-8973-841050026862}" type="sibTrans" cxnId="{229F3359-D59D-AD49-B5DF-C05F6BABFF3C}">
      <dgm:prSet/>
      <dgm:spPr/>
      <dgm:t>
        <a:bodyPr/>
        <a:lstStyle/>
        <a:p>
          <a:endParaRPr lang="en-GB"/>
        </a:p>
      </dgm:t>
    </dgm:pt>
    <dgm:pt modelId="{A1C6A1E1-CA7A-FF4C-A966-CB75421D2ACE}">
      <dgm:prSet phldrT="[Text]" custT="1"/>
      <dgm:spPr>
        <a:solidFill>
          <a:srgbClr val="FF716C"/>
        </a:solidFill>
      </dgm:spPr>
      <dgm:t>
        <a:bodyPr/>
        <a:lstStyle/>
        <a:p>
          <a:r>
            <a:rPr lang="en-GB" sz="1800" b="1" dirty="0" err="1">
              <a:solidFill>
                <a:schemeClr val="bg1"/>
              </a:solidFill>
            </a:rPr>
            <a:t>Světelný</a:t>
          </a:r>
          <a:r>
            <a:rPr lang="en-GB" sz="1800" b="1" dirty="0">
              <a:solidFill>
                <a:schemeClr val="bg1"/>
              </a:solidFill>
            </a:rPr>
            <a:t> </a:t>
          </a:r>
          <a:r>
            <a:rPr lang="en-GB" sz="1800" b="1" dirty="0" err="1">
              <a:solidFill>
                <a:schemeClr val="bg1"/>
              </a:solidFill>
            </a:rPr>
            <a:t>mikroskop</a:t>
          </a:r>
          <a:r>
            <a:rPr lang="en-GB" sz="1800" b="1" dirty="0">
              <a:solidFill>
                <a:schemeClr val="bg1"/>
              </a:solidFill>
            </a:rPr>
            <a:t> (</a:t>
          </a:r>
          <a:r>
            <a:rPr lang="en-GB" sz="1800" b="1" dirty="0" err="1">
              <a:solidFill>
                <a:schemeClr val="bg1"/>
              </a:solidFill>
            </a:rPr>
            <a:t>až</a:t>
          </a:r>
          <a:r>
            <a:rPr lang="en-GB" sz="1800" b="1" dirty="0">
              <a:solidFill>
                <a:schemeClr val="bg1"/>
              </a:solidFill>
            </a:rPr>
            <a:t> 1000x vice)</a:t>
          </a:r>
        </a:p>
      </dgm:t>
    </dgm:pt>
    <dgm:pt modelId="{700B8067-7A7A-5247-9DD2-D1858DA3C0A9}" type="parTrans" cxnId="{C67D6DA0-105C-1841-9A04-E02ABA1A839C}">
      <dgm:prSet/>
      <dgm:spPr/>
      <dgm:t>
        <a:bodyPr/>
        <a:lstStyle/>
        <a:p>
          <a:endParaRPr lang="en-GB"/>
        </a:p>
      </dgm:t>
    </dgm:pt>
    <dgm:pt modelId="{49213168-AC66-644D-85C1-A5E50036124D}" type="sibTrans" cxnId="{C67D6DA0-105C-1841-9A04-E02ABA1A839C}">
      <dgm:prSet/>
      <dgm:spPr/>
      <dgm:t>
        <a:bodyPr/>
        <a:lstStyle/>
        <a:p>
          <a:endParaRPr lang="en-GB"/>
        </a:p>
      </dgm:t>
    </dgm:pt>
    <dgm:pt modelId="{9DB502C0-33B5-6443-9D0A-1AF48C50CCFB}">
      <dgm:prSet phldrT="[Text]" custT="1"/>
      <dgm:spPr>
        <a:solidFill>
          <a:srgbClr val="FEC2B8"/>
        </a:solidFill>
      </dgm:spPr>
      <dgm:t>
        <a:bodyPr/>
        <a:lstStyle/>
        <a:p>
          <a:r>
            <a:rPr lang="en-GB" sz="2400" dirty="0" err="1"/>
            <a:t>Elektronový</a:t>
          </a:r>
          <a:r>
            <a:rPr lang="en-GB" sz="2400" dirty="0"/>
            <a:t> </a:t>
          </a:r>
          <a:r>
            <a:rPr lang="en-GB" sz="2400" dirty="0" err="1"/>
            <a:t>mikroskop</a:t>
          </a:r>
          <a:r>
            <a:rPr lang="en-GB" sz="2400" dirty="0"/>
            <a:t> (</a:t>
          </a:r>
          <a:r>
            <a:rPr lang="en-GB" sz="2400" dirty="0" err="1"/>
            <a:t>až</a:t>
          </a:r>
          <a:r>
            <a:rPr lang="en-GB" sz="2400" dirty="0"/>
            <a:t> 1000000x vice)</a:t>
          </a:r>
        </a:p>
      </dgm:t>
    </dgm:pt>
    <dgm:pt modelId="{7E7C57F7-79FC-9D45-B153-63F73AE27096}" type="parTrans" cxnId="{E5B0932E-1574-FC46-8DB6-423292C6DE94}">
      <dgm:prSet/>
      <dgm:spPr/>
      <dgm:t>
        <a:bodyPr/>
        <a:lstStyle/>
        <a:p>
          <a:endParaRPr lang="en-GB"/>
        </a:p>
      </dgm:t>
    </dgm:pt>
    <dgm:pt modelId="{307E3865-9B49-B44F-AA45-2961CEFEB943}" type="sibTrans" cxnId="{E5B0932E-1574-FC46-8DB6-423292C6DE94}">
      <dgm:prSet/>
      <dgm:spPr/>
      <dgm:t>
        <a:bodyPr/>
        <a:lstStyle/>
        <a:p>
          <a:endParaRPr lang="en-GB"/>
        </a:p>
      </dgm:t>
    </dgm:pt>
    <dgm:pt modelId="{40F97FED-955A-E74A-A056-3FFD03EE47A7}" type="pres">
      <dgm:prSet presAssocID="{BC63BAA4-B809-DC4F-AAEC-5D4EAFD25C0A}" presName="Name0" presStyleCnt="0">
        <dgm:presLayoutVars>
          <dgm:dir/>
          <dgm:animLvl val="lvl"/>
          <dgm:resizeHandles val="exact"/>
        </dgm:presLayoutVars>
      </dgm:prSet>
      <dgm:spPr/>
    </dgm:pt>
    <dgm:pt modelId="{2B5AEE5F-8B03-B64B-8D0C-55AF6284E6F5}" type="pres">
      <dgm:prSet presAssocID="{4743D42E-1905-494F-803A-D101383F88FC}" presName="Name8" presStyleCnt="0"/>
      <dgm:spPr/>
    </dgm:pt>
    <dgm:pt modelId="{171EA7FA-114F-4C43-927E-53AFB68246E3}" type="pres">
      <dgm:prSet presAssocID="{4743D42E-1905-494F-803A-D101383F88FC}" presName="level" presStyleLbl="node1" presStyleIdx="0" presStyleCnt="3" custScaleY="62177">
        <dgm:presLayoutVars>
          <dgm:chMax val="1"/>
          <dgm:bulletEnabled val="1"/>
        </dgm:presLayoutVars>
      </dgm:prSet>
      <dgm:spPr/>
    </dgm:pt>
    <dgm:pt modelId="{18B18215-C186-694C-BE51-CAEF295D0CDF}" type="pres">
      <dgm:prSet presAssocID="{4743D42E-1905-494F-803A-D101383F88F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79CB1D-1B7A-054C-9F0D-8D2B2DA2F082}" type="pres">
      <dgm:prSet presAssocID="{A1C6A1E1-CA7A-FF4C-A966-CB75421D2ACE}" presName="Name8" presStyleCnt="0"/>
      <dgm:spPr/>
    </dgm:pt>
    <dgm:pt modelId="{D918BFBC-65BF-1048-8AF9-7190B0BD8492}" type="pres">
      <dgm:prSet presAssocID="{A1C6A1E1-CA7A-FF4C-A966-CB75421D2ACE}" presName="level" presStyleLbl="node1" presStyleIdx="1" presStyleCnt="3">
        <dgm:presLayoutVars>
          <dgm:chMax val="1"/>
          <dgm:bulletEnabled val="1"/>
        </dgm:presLayoutVars>
      </dgm:prSet>
      <dgm:spPr/>
    </dgm:pt>
    <dgm:pt modelId="{BC5D9C13-C825-7E47-AD29-F54248D230D7}" type="pres">
      <dgm:prSet presAssocID="{A1C6A1E1-CA7A-FF4C-A966-CB75421D2A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D6C366-8292-4C4E-A2FF-29AC0F6686A3}" type="pres">
      <dgm:prSet presAssocID="{9DB502C0-33B5-6443-9D0A-1AF48C50CCFB}" presName="Name8" presStyleCnt="0"/>
      <dgm:spPr/>
    </dgm:pt>
    <dgm:pt modelId="{99826D19-242B-A94E-9525-6B436314319B}" type="pres">
      <dgm:prSet presAssocID="{9DB502C0-33B5-6443-9D0A-1AF48C50CCFB}" presName="level" presStyleLbl="node1" presStyleIdx="2" presStyleCnt="3">
        <dgm:presLayoutVars>
          <dgm:chMax val="1"/>
          <dgm:bulletEnabled val="1"/>
        </dgm:presLayoutVars>
      </dgm:prSet>
      <dgm:spPr/>
    </dgm:pt>
    <dgm:pt modelId="{D8CCC28B-9276-324F-AA26-E9C3117E1798}" type="pres">
      <dgm:prSet presAssocID="{9DB502C0-33B5-6443-9D0A-1AF48C50CCF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CF08716-C642-A14C-9926-F10D7011C11E}" type="presOf" srcId="{4743D42E-1905-494F-803A-D101383F88FC}" destId="{18B18215-C186-694C-BE51-CAEF295D0CDF}" srcOrd="1" destOrd="0" presId="urn:microsoft.com/office/officeart/2005/8/layout/pyramid1"/>
    <dgm:cxn modelId="{70D13F1A-3679-E540-87BC-A6498948D654}" type="presOf" srcId="{9DB502C0-33B5-6443-9D0A-1AF48C50CCFB}" destId="{99826D19-242B-A94E-9525-6B436314319B}" srcOrd="0" destOrd="0" presId="urn:microsoft.com/office/officeart/2005/8/layout/pyramid1"/>
    <dgm:cxn modelId="{E5B0932E-1574-FC46-8DB6-423292C6DE94}" srcId="{BC63BAA4-B809-DC4F-AAEC-5D4EAFD25C0A}" destId="{9DB502C0-33B5-6443-9D0A-1AF48C50CCFB}" srcOrd="2" destOrd="0" parTransId="{7E7C57F7-79FC-9D45-B153-63F73AE27096}" sibTransId="{307E3865-9B49-B44F-AA45-2961CEFEB943}"/>
    <dgm:cxn modelId="{4B059B57-B138-494B-A85F-9ED29C50C5FD}" type="presOf" srcId="{9DB502C0-33B5-6443-9D0A-1AF48C50CCFB}" destId="{D8CCC28B-9276-324F-AA26-E9C3117E1798}" srcOrd="1" destOrd="0" presId="urn:microsoft.com/office/officeart/2005/8/layout/pyramid1"/>
    <dgm:cxn modelId="{229F3359-D59D-AD49-B5DF-C05F6BABFF3C}" srcId="{BC63BAA4-B809-DC4F-AAEC-5D4EAFD25C0A}" destId="{4743D42E-1905-494F-803A-D101383F88FC}" srcOrd="0" destOrd="0" parTransId="{66789D4C-7F79-6245-AA5A-372B6622A0D5}" sibTransId="{FC80C86F-BB4E-E84F-8973-841050026862}"/>
    <dgm:cxn modelId="{B55B4A69-5675-9240-AE79-E3445C40BC80}" type="presOf" srcId="{BC63BAA4-B809-DC4F-AAEC-5D4EAFD25C0A}" destId="{40F97FED-955A-E74A-A056-3FFD03EE47A7}" srcOrd="0" destOrd="0" presId="urn:microsoft.com/office/officeart/2005/8/layout/pyramid1"/>
    <dgm:cxn modelId="{AA90336B-0449-6441-8E82-B04C47FD2553}" type="presOf" srcId="{4743D42E-1905-494F-803A-D101383F88FC}" destId="{171EA7FA-114F-4C43-927E-53AFB68246E3}" srcOrd="0" destOrd="0" presId="urn:microsoft.com/office/officeart/2005/8/layout/pyramid1"/>
    <dgm:cxn modelId="{C67D6DA0-105C-1841-9A04-E02ABA1A839C}" srcId="{BC63BAA4-B809-DC4F-AAEC-5D4EAFD25C0A}" destId="{A1C6A1E1-CA7A-FF4C-A966-CB75421D2ACE}" srcOrd="1" destOrd="0" parTransId="{700B8067-7A7A-5247-9DD2-D1858DA3C0A9}" sibTransId="{49213168-AC66-644D-85C1-A5E50036124D}"/>
    <dgm:cxn modelId="{052864DB-74BE-3C40-83D6-CB7F7180633D}" type="presOf" srcId="{A1C6A1E1-CA7A-FF4C-A966-CB75421D2ACE}" destId="{D918BFBC-65BF-1048-8AF9-7190B0BD8492}" srcOrd="0" destOrd="0" presId="urn:microsoft.com/office/officeart/2005/8/layout/pyramid1"/>
    <dgm:cxn modelId="{81C8A6F6-BE9A-0647-80D1-DE73F324E4F5}" type="presOf" srcId="{A1C6A1E1-CA7A-FF4C-A966-CB75421D2ACE}" destId="{BC5D9C13-C825-7E47-AD29-F54248D230D7}" srcOrd="1" destOrd="0" presId="urn:microsoft.com/office/officeart/2005/8/layout/pyramid1"/>
    <dgm:cxn modelId="{4017419E-4805-3944-BFC4-B37557017D09}" type="presParOf" srcId="{40F97FED-955A-E74A-A056-3FFD03EE47A7}" destId="{2B5AEE5F-8B03-B64B-8D0C-55AF6284E6F5}" srcOrd="0" destOrd="0" presId="urn:microsoft.com/office/officeart/2005/8/layout/pyramid1"/>
    <dgm:cxn modelId="{77A42D92-57D9-714D-9F39-F19CC3FE24B9}" type="presParOf" srcId="{2B5AEE5F-8B03-B64B-8D0C-55AF6284E6F5}" destId="{171EA7FA-114F-4C43-927E-53AFB68246E3}" srcOrd="0" destOrd="0" presId="urn:microsoft.com/office/officeart/2005/8/layout/pyramid1"/>
    <dgm:cxn modelId="{FB4E5F37-3C67-E74F-962E-EFB43BBB6CE5}" type="presParOf" srcId="{2B5AEE5F-8B03-B64B-8D0C-55AF6284E6F5}" destId="{18B18215-C186-694C-BE51-CAEF295D0CDF}" srcOrd="1" destOrd="0" presId="urn:microsoft.com/office/officeart/2005/8/layout/pyramid1"/>
    <dgm:cxn modelId="{3A9A941D-B0A1-234C-B0EB-69731C711464}" type="presParOf" srcId="{40F97FED-955A-E74A-A056-3FFD03EE47A7}" destId="{D279CB1D-1B7A-054C-9F0D-8D2B2DA2F082}" srcOrd="1" destOrd="0" presId="urn:microsoft.com/office/officeart/2005/8/layout/pyramid1"/>
    <dgm:cxn modelId="{9B822343-0BAC-6544-80CE-32ED3D96D46F}" type="presParOf" srcId="{D279CB1D-1B7A-054C-9F0D-8D2B2DA2F082}" destId="{D918BFBC-65BF-1048-8AF9-7190B0BD8492}" srcOrd="0" destOrd="0" presId="urn:microsoft.com/office/officeart/2005/8/layout/pyramid1"/>
    <dgm:cxn modelId="{B453B090-8D23-EB42-B183-7F5301AE8FBB}" type="presParOf" srcId="{D279CB1D-1B7A-054C-9F0D-8D2B2DA2F082}" destId="{BC5D9C13-C825-7E47-AD29-F54248D230D7}" srcOrd="1" destOrd="0" presId="urn:microsoft.com/office/officeart/2005/8/layout/pyramid1"/>
    <dgm:cxn modelId="{29B87B90-0BF7-1D4C-9E8D-B2B3F0177176}" type="presParOf" srcId="{40F97FED-955A-E74A-A056-3FFD03EE47A7}" destId="{5ED6C366-8292-4C4E-A2FF-29AC0F6686A3}" srcOrd="2" destOrd="0" presId="urn:microsoft.com/office/officeart/2005/8/layout/pyramid1"/>
    <dgm:cxn modelId="{35F9A036-D12A-974F-A9DC-64B0ED1E39B1}" type="presParOf" srcId="{5ED6C366-8292-4C4E-A2FF-29AC0F6686A3}" destId="{99826D19-242B-A94E-9525-6B436314319B}" srcOrd="0" destOrd="0" presId="urn:microsoft.com/office/officeart/2005/8/layout/pyramid1"/>
    <dgm:cxn modelId="{C29AB587-6F76-D648-A440-8482BFE640AC}" type="presParOf" srcId="{5ED6C366-8292-4C4E-A2FF-29AC0F6686A3}" destId="{D8CCC28B-9276-324F-AA26-E9C3117E179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A7FA-114F-4C43-927E-53AFB68246E3}">
      <dsp:nvSpPr>
        <dsp:cNvPr id="0" name=""/>
        <dsp:cNvSpPr/>
      </dsp:nvSpPr>
      <dsp:spPr>
        <a:xfrm>
          <a:off x="1958086" y="0"/>
          <a:ext cx="1217479" cy="1150203"/>
        </a:xfrm>
        <a:prstGeom prst="trapezoid">
          <a:avLst>
            <a:gd name="adj" fmla="val 52925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bg1"/>
              </a:solidFill>
            </a:rPr>
            <a:t>oko</a:t>
          </a:r>
          <a:r>
            <a:rPr lang="en-GB" sz="1600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0,2 mm</a:t>
          </a:r>
        </a:p>
      </dsp:txBody>
      <dsp:txXfrm>
        <a:off x="1958086" y="0"/>
        <a:ext cx="1217479" cy="1150203"/>
      </dsp:txXfrm>
    </dsp:sp>
    <dsp:sp modelId="{D918BFBC-65BF-1048-8AF9-7190B0BD8492}">
      <dsp:nvSpPr>
        <dsp:cNvPr id="0" name=""/>
        <dsp:cNvSpPr/>
      </dsp:nvSpPr>
      <dsp:spPr>
        <a:xfrm>
          <a:off x="979043" y="1150203"/>
          <a:ext cx="3175566" cy="1849885"/>
        </a:xfrm>
        <a:prstGeom prst="trapezoid">
          <a:avLst>
            <a:gd name="adj" fmla="val 52925"/>
          </a:avLst>
        </a:prstGeom>
        <a:solidFill>
          <a:srgbClr val="FF71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chemeClr val="bg1"/>
              </a:solidFill>
            </a:rPr>
            <a:t>Světelný</a:t>
          </a:r>
          <a:r>
            <a:rPr lang="en-GB" sz="1800" b="1" kern="1200" dirty="0">
              <a:solidFill>
                <a:schemeClr val="bg1"/>
              </a:solidFill>
            </a:rPr>
            <a:t> </a:t>
          </a:r>
          <a:r>
            <a:rPr lang="en-GB" sz="1800" b="1" kern="1200" dirty="0" err="1">
              <a:solidFill>
                <a:schemeClr val="bg1"/>
              </a:solidFill>
            </a:rPr>
            <a:t>mikroskop</a:t>
          </a:r>
          <a:r>
            <a:rPr lang="en-GB" sz="1800" b="1" kern="1200" dirty="0">
              <a:solidFill>
                <a:schemeClr val="bg1"/>
              </a:solidFill>
            </a:rPr>
            <a:t> (</a:t>
          </a:r>
          <a:r>
            <a:rPr lang="en-GB" sz="1800" b="1" kern="1200" dirty="0" err="1">
              <a:solidFill>
                <a:schemeClr val="bg1"/>
              </a:solidFill>
            </a:rPr>
            <a:t>až</a:t>
          </a:r>
          <a:r>
            <a:rPr lang="en-GB" sz="1800" b="1" kern="1200" dirty="0">
              <a:solidFill>
                <a:schemeClr val="bg1"/>
              </a:solidFill>
            </a:rPr>
            <a:t> 1000x vice)</a:t>
          </a:r>
        </a:p>
      </dsp:txBody>
      <dsp:txXfrm>
        <a:off x="1534767" y="1150203"/>
        <a:ext cx="2064118" cy="1849885"/>
      </dsp:txXfrm>
    </dsp:sp>
    <dsp:sp modelId="{99826D19-242B-A94E-9525-6B436314319B}">
      <dsp:nvSpPr>
        <dsp:cNvPr id="0" name=""/>
        <dsp:cNvSpPr/>
      </dsp:nvSpPr>
      <dsp:spPr>
        <a:xfrm>
          <a:off x="0" y="3000088"/>
          <a:ext cx="5133653" cy="1849885"/>
        </a:xfrm>
        <a:prstGeom prst="trapezoid">
          <a:avLst>
            <a:gd name="adj" fmla="val 52925"/>
          </a:avLst>
        </a:prstGeom>
        <a:solidFill>
          <a:srgbClr val="FEC2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Elektronový</a:t>
          </a:r>
          <a:r>
            <a:rPr lang="en-GB" sz="2400" kern="1200" dirty="0"/>
            <a:t> </a:t>
          </a:r>
          <a:r>
            <a:rPr lang="en-GB" sz="2400" kern="1200" dirty="0" err="1"/>
            <a:t>mikroskop</a:t>
          </a:r>
          <a:r>
            <a:rPr lang="en-GB" sz="2400" kern="1200" dirty="0"/>
            <a:t> (</a:t>
          </a:r>
          <a:r>
            <a:rPr lang="en-GB" sz="2400" kern="1200" dirty="0" err="1"/>
            <a:t>až</a:t>
          </a:r>
          <a:r>
            <a:rPr lang="en-GB" sz="2400" kern="1200" dirty="0"/>
            <a:t> 1000000x vice)</a:t>
          </a:r>
        </a:p>
      </dsp:txBody>
      <dsp:txXfrm>
        <a:off x="898389" y="3000088"/>
        <a:ext cx="3336874" cy="184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06.09.2022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3244074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06.09.2022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9473994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06.09.2022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9018033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47442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06.09.2022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8658396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06.09.2022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1830522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06.09.2022</a:t>
            </a:fld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3410965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06.09.2022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363035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06.09.2022</a:t>
            </a:fld>
            <a:endParaRPr lang="en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33538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06.09.2022</a:t>
            </a:fld>
            <a:endParaRPr lang="en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5384123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06.09.2022</a:t>
            </a:fld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1134646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06.09.2022</a:t>
            </a:fld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5086643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8EAE-B216-114A-8154-DA95051463CE}" type="datetimeFigureOut">
              <a:rPr lang="en-CZ" smtClean="0"/>
              <a:t>06.09.2022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457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684" r:id="rId13"/>
    <p:sldLayoutId id="2147483685" r:id="rId14"/>
    <p:sldLayoutId id="2147483688" r:id="rId15"/>
    <p:sldLayoutId id="2147483674" r:id="rId16"/>
    <p:sldLayoutId id="2147483673" r:id="rId17"/>
    <p:sldLayoutId id="2147483676" r:id="rId18"/>
    <p:sldLayoutId id="2147483675" r:id="rId19"/>
    <p:sldLayoutId id="2147483677" r:id="rId20"/>
    <p:sldLayoutId id="2147483686" r:id="rId21"/>
    <p:sldLayoutId id="2147483691" r:id="rId22"/>
    <p:sldLayoutId id="2147483692" r:id="rId23"/>
    <p:sldLayoutId id="2147483693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270E-2875-86D9-FB8E-5DBA858C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0000"/>
                </a:solidFill>
              </a:rPr>
              <a:t>Mikroskopické techniky</a:t>
            </a:r>
            <a:endParaRPr lang="en-CZ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16C28-F645-7075-2A38-C4EE5C10B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23244"/>
            <a:ext cx="11361600" cy="698497"/>
          </a:xfrm>
        </p:spPr>
        <p:txBody>
          <a:bodyPr>
            <a:noAutofit/>
          </a:bodyPr>
          <a:lstStyle/>
          <a:p>
            <a:endParaRPr lang="en-CZ" sz="2000" b="1" dirty="0"/>
          </a:p>
          <a:p>
            <a:r>
              <a:rPr lang="en-CZ" sz="2000" dirty="0">
                <a:solidFill>
                  <a:srgbClr val="FF0000"/>
                </a:solidFill>
              </a:rPr>
              <a:t>MUDr. RNDr. Michal Řiháček, Ph.D.</a:t>
            </a:r>
          </a:p>
          <a:p>
            <a:endParaRPr lang="en-CZ" sz="2000" b="1" dirty="0"/>
          </a:p>
          <a:p>
            <a:r>
              <a:rPr lang="en-CZ" sz="2000" dirty="0"/>
              <a:t>Ústav laboratorní medicíny</a:t>
            </a:r>
          </a:p>
          <a:p>
            <a:r>
              <a:rPr lang="en-CZ" sz="2000" dirty="0"/>
              <a:t>Fakultní nemocnice Brno</a:t>
            </a:r>
          </a:p>
        </p:txBody>
      </p:sp>
    </p:spTree>
    <p:extLst>
      <p:ext uri="{BB962C8B-B14F-4D97-AF65-F5344CB8AC3E}">
        <p14:creationId xmlns:p14="http://schemas.microsoft.com/office/powerpoint/2010/main" val="240908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ptické přístroje VY_32_INOVACE_59_Optické přístroje - ppt stáhnout">
            <a:extLst>
              <a:ext uri="{FF2B5EF4-FFF2-40B4-BE49-F238E27FC236}">
                <a16:creationId xmlns:a16="http://schemas.microsoft.com/office/drawing/2014/main" id="{81EF4C5C-92BE-FF40-3812-17AC953D1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1"/>
          <a:stretch/>
        </p:blipFill>
        <p:spPr bwMode="auto">
          <a:xfrm>
            <a:off x="4457688" y="394706"/>
            <a:ext cx="7190362" cy="414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395304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Lupa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32927"/>
            <a:ext cx="6096891" cy="698497"/>
          </a:xfrm>
        </p:spPr>
        <p:txBody>
          <a:bodyPr>
            <a:noAutofit/>
          </a:bodyPr>
          <a:lstStyle/>
          <a:p>
            <a:r>
              <a:rPr lang="cs-CZ" altLang="cs-CZ" sz="1800" b="1" dirty="0"/>
              <a:t>Čočky</a:t>
            </a:r>
          </a:p>
          <a:p>
            <a:r>
              <a:rPr lang="cs-CZ" altLang="cs-CZ" sz="1800" dirty="0"/>
              <a:t>Nejjednodušší optické zařízení </a:t>
            </a:r>
          </a:p>
          <a:p>
            <a:r>
              <a:rPr lang="cs-CZ" altLang="cs-CZ" sz="1800" dirty="0"/>
              <a:t>1 nebo více čoček (nejčastěji 1 spojka = nejjednodušší)</a:t>
            </a:r>
          </a:p>
          <a:p>
            <a:r>
              <a:rPr lang="cs-CZ" altLang="cs-CZ" sz="1800" dirty="0"/>
              <a:t>Zvětšují zorný úhel</a:t>
            </a:r>
          </a:p>
          <a:p>
            <a:r>
              <a:rPr lang="cs-CZ" altLang="cs-CZ" sz="1800" dirty="0"/>
              <a:t>Obraz: neskutečný zvětšený a přímý</a:t>
            </a:r>
          </a:p>
          <a:p>
            <a:r>
              <a:rPr lang="cs-CZ" altLang="cs-CZ" sz="1800" dirty="0"/>
              <a:t>Zvětšení 5 – 12x (</a:t>
            </a:r>
            <a:r>
              <a:rPr lang="cs-CZ" altLang="cs-CZ" sz="1800" dirty="0" err="1"/>
              <a:t>spec</a:t>
            </a:r>
            <a:r>
              <a:rPr lang="cs-CZ" altLang="cs-CZ" sz="1800" dirty="0"/>
              <a:t>. až 30x)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7423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20537"/>
            <a:ext cx="5395304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Mikroskop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253099"/>
            <a:ext cx="6096891" cy="698497"/>
          </a:xfrm>
        </p:spPr>
        <p:txBody>
          <a:bodyPr>
            <a:noAutofit/>
          </a:bodyPr>
          <a:lstStyle/>
          <a:p>
            <a:r>
              <a:rPr lang="cs-CZ" altLang="cs-CZ" sz="1800" dirty="0"/>
              <a:t>2 optické části (několik čoček) na společné ose</a:t>
            </a:r>
          </a:p>
          <a:p>
            <a:r>
              <a:rPr lang="cs-CZ" altLang="cs-CZ" sz="1800" u="sng" dirty="0"/>
              <a:t>Objektiv</a:t>
            </a:r>
            <a:r>
              <a:rPr lang="cs-CZ" altLang="cs-CZ" sz="1800" dirty="0"/>
              <a:t> – hlavní, tvoří obraz předmětu</a:t>
            </a:r>
          </a:p>
          <a:p>
            <a:r>
              <a:rPr lang="cs-CZ" altLang="cs-CZ" sz="1800" dirty="0"/>
              <a:t>   skutečný zvětšený a převrácený</a:t>
            </a:r>
          </a:p>
          <a:p>
            <a:r>
              <a:rPr lang="cs-CZ" altLang="cs-CZ" sz="1800" dirty="0"/>
              <a:t>   čelní čočka, pouzdro se závitem (</a:t>
            </a:r>
            <a:r>
              <a:rPr lang="cs-CZ" altLang="cs-CZ" sz="1800" dirty="0" err="1"/>
              <a:t>revolver.měnič</a:t>
            </a:r>
            <a:r>
              <a:rPr lang="cs-CZ" altLang="cs-CZ" sz="1800" dirty="0"/>
              <a:t>)</a:t>
            </a:r>
          </a:p>
          <a:p>
            <a:r>
              <a:rPr lang="cs-CZ" altLang="cs-CZ" sz="1800" u="sng" dirty="0"/>
              <a:t>Okulár</a:t>
            </a:r>
            <a:r>
              <a:rPr lang="cs-CZ" altLang="cs-CZ" sz="1800" dirty="0"/>
              <a:t> – lupa </a:t>
            </a:r>
          </a:p>
          <a:p>
            <a:r>
              <a:rPr lang="cs-CZ" altLang="cs-CZ" sz="1800" dirty="0"/>
              <a:t>   zvětšuje obraz bez dalších detailů 5-25x</a:t>
            </a:r>
          </a:p>
          <a:p>
            <a:r>
              <a:rPr lang="cs-CZ" altLang="cs-CZ" sz="1800" dirty="0"/>
              <a:t>   vhodně koriguje optické vady čoček objektivu</a:t>
            </a:r>
          </a:p>
          <a:p>
            <a:r>
              <a:rPr lang="cs-CZ" altLang="cs-CZ" sz="1800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Graphic 6" descr="Microscope with solid fill">
            <a:extLst>
              <a:ext uri="{FF2B5EF4-FFF2-40B4-BE49-F238E27FC236}">
                <a16:creationId xmlns:a16="http://schemas.microsoft.com/office/drawing/2014/main" id="{FD001D3E-1DB5-68C9-44C3-F55162CAD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8196" y="1289484"/>
            <a:ext cx="4686886" cy="46868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91E667-0405-4AFB-EF37-299F1749EEDB}"/>
              </a:ext>
            </a:extLst>
          </p:cNvPr>
          <p:cNvSpPr txBox="1">
            <a:spLocks/>
          </p:cNvSpPr>
          <p:nvPr/>
        </p:nvSpPr>
        <p:spPr>
          <a:xfrm>
            <a:off x="9519287" y="691787"/>
            <a:ext cx="2185034" cy="346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Z" sz="2800" dirty="0">
                <a:solidFill>
                  <a:srgbClr val="FF0000"/>
                </a:solidFill>
              </a:rPr>
              <a:t>Objektiv</a:t>
            </a:r>
            <a:endParaRPr lang="en-CZ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611786-6CAF-A009-F66E-E6C4374DBC4A}"/>
              </a:ext>
            </a:extLst>
          </p:cNvPr>
          <p:cNvSpPr txBox="1">
            <a:spLocks/>
          </p:cNvSpPr>
          <p:nvPr/>
        </p:nvSpPr>
        <p:spPr>
          <a:xfrm>
            <a:off x="6239170" y="4111172"/>
            <a:ext cx="2185034" cy="346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Z" sz="2800" dirty="0">
                <a:solidFill>
                  <a:srgbClr val="FF0000"/>
                </a:solidFill>
              </a:rPr>
              <a:t>Okulár</a:t>
            </a:r>
            <a:endParaRPr lang="en-CZ" sz="2800" dirty="0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15F6AC8B-2AE6-CAC6-EE67-9538302D7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30" y="0"/>
            <a:ext cx="3784906" cy="29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81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20537"/>
            <a:ext cx="5395304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Vlastnosti objektivů</a:t>
            </a:r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9218" name="Picture 2" descr="40X-2500X LED Lab Binocular Compound Microscope w/ 3D Stage">
            <a:extLst>
              <a:ext uri="{FF2B5EF4-FFF2-40B4-BE49-F238E27FC236}">
                <a16:creationId xmlns:a16="http://schemas.microsoft.com/office/drawing/2014/main" id="{77CE1C5A-90AB-78F6-A423-AEDC28AB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981221"/>
            <a:ext cx="4895557" cy="48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7FD25B4-EE0B-C4C0-C133-B7946C0DC6EC}"/>
              </a:ext>
            </a:extLst>
          </p:cNvPr>
          <p:cNvSpPr txBox="1">
            <a:spLocks/>
          </p:cNvSpPr>
          <p:nvPr/>
        </p:nvSpPr>
        <p:spPr>
          <a:xfrm>
            <a:off x="398502" y="3253099"/>
            <a:ext cx="6096891" cy="6984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cs-CZ" sz="1800" b="1" dirty="0" err="1"/>
              <a:t>Ohnisková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vzdálenost</a:t>
            </a:r>
            <a:r>
              <a:rPr lang="en-GB" altLang="cs-CZ" sz="1800" b="1" dirty="0"/>
              <a:t>: </a:t>
            </a:r>
            <a:r>
              <a:rPr lang="en-GB" altLang="cs-CZ" sz="1800" dirty="0"/>
              <a:t>1,5(</a:t>
            </a:r>
            <a:r>
              <a:rPr lang="en-GB" altLang="cs-CZ" sz="1800" dirty="0" err="1"/>
              <a:t>silné</a:t>
            </a:r>
            <a:r>
              <a:rPr lang="en-GB" altLang="cs-CZ" sz="1800" dirty="0"/>
              <a:t>) - 20mm(</a:t>
            </a:r>
            <a:r>
              <a:rPr lang="en-GB" altLang="cs-CZ" sz="1800" dirty="0" err="1"/>
              <a:t>slabé</a:t>
            </a:r>
            <a:r>
              <a:rPr lang="en-GB" altLang="cs-CZ" sz="1800" dirty="0"/>
              <a:t>)</a:t>
            </a:r>
          </a:p>
          <a:p>
            <a:pPr>
              <a:lnSpc>
                <a:spcPct val="80000"/>
              </a:lnSpc>
            </a:pPr>
            <a:r>
              <a:rPr lang="en-GB" altLang="cs-CZ" sz="1800" b="1" dirty="0" err="1"/>
              <a:t>Zvětšení</a:t>
            </a:r>
            <a:r>
              <a:rPr lang="en-GB" altLang="cs-CZ" sz="1800" b="1" dirty="0"/>
              <a:t> </a:t>
            </a:r>
            <a:r>
              <a:rPr lang="en-GB" altLang="cs-CZ" sz="1800" dirty="0"/>
              <a:t>= 250/</a:t>
            </a:r>
            <a:r>
              <a:rPr lang="en-GB" altLang="cs-CZ" sz="1800" dirty="0" err="1"/>
              <a:t>ohnisk.vzdál</a:t>
            </a:r>
            <a:r>
              <a:rPr lang="en-GB" altLang="cs-CZ" sz="1800" dirty="0"/>
              <a:t>. (max.150x)</a:t>
            </a:r>
          </a:p>
          <a:p>
            <a:pPr>
              <a:lnSpc>
                <a:spcPct val="80000"/>
              </a:lnSpc>
            </a:pPr>
            <a:r>
              <a:rPr lang="en-GB" altLang="cs-CZ" sz="1800" b="1" dirty="0" err="1"/>
              <a:t>Světelnost</a:t>
            </a:r>
            <a:r>
              <a:rPr lang="en-GB" altLang="cs-CZ" sz="1800" dirty="0"/>
              <a:t> – </a:t>
            </a:r>
            <a:r>
              <a:rPr lang="en-GB" altLang="cs-CZ" sz="1800" dirty="0" err="1"/>
              <a:t>určuje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otvorový</a:t>
            </a:r>
            <a:r>
              <a:rPr lang="en-GB" altLang="cs-CZ" sz="1800" dirty="0"/>
              <a:t> </a:t>
            </a:r>
            <a:r>
              <a:rPr lang="en-GB" altLang="cs-CZ" sz="1800" dirty="0" err="1"/>
              <a:t>úhel</a:t>
            </a:r>
            <a:r>
              <a:rPr lang="en-GB" altLang="cs-CZ" sz="1800" dirty="0"/>
              <a:t>(2krajní </a:t>
            </a:r>
            <a:r>
              <a:rPr lang="en-GB" altLang="cs-CZ" sz="1800" dirty="0" err="1"/>
              <a:t>paprsky</a:t>
            </a:r>
            <a:r>
              <a:rPr lang="en-GB" altLang="cs-CZ" sz="1800" dirty="0"/>
              <a:t>) a</a:t>
            </a:r>
          </a:p>
          <a:p>
            <a:pPr>
              <a:lnSpc>
                <a:spcPct val="80000"/>
              </a:lnSpc>
            </a:pPr>
            <a:r>
              <a:rPr lang="en-GB" altLang="cs-CZ" sz="1800" b="1" dirty="0"/>
              <a:t>Index </a:t>
            </a:r>
            <a:r>
              <a:rPr lang="en-GB" altLang="cs-CZ" sz="1800" b="1" dirty="0" err="1"/>
              <a:t>lomu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prostředí</a:t>
            </a:r>
            <a:r>
              <a:rPr lang="en-GB" altLang="cs-CZ" sz="1800" b="1" dirty="0"/>
              <a:t>: </a:t>
            </a:r>
            <a:r>
              <a:rPr lang="en-GB" altLang="cs-CZ" sz="1800" dirty="0" err="1"/>
              <a:t>sklíčko-vzduch</a:t>
            </a:r>
            <a:r>
              <a:rPr lang="en-GB" altLang="cs-CZ" sz="1800" dirty="0"/>
              <a:t> n. </a:t>
            </a:r>
            <a:r>
              <a:rPr lang="en-GB" altLang="cs-CZ" sz="1800" dirty="0" err="1"/>
              <a:t>lépe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imerze</a:t>
            </a:r>
            <a:r>
              <a:rPr lang="en-GB" altLang="cs-CZ" sz="1800" dirty="0"/>
              <a:t> (</a:t>
            </a:r>
            <a:r>
              <a:rPr lang="en-GB" altLang="cs-CZ" sz="1800" dirty="0" err="1"/>
              <a:t>voda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olej</a:t>
            </a:r>
            <a:r>
              <a:rPr lang="en-GB" altLang="cs-CZ" sz="1800" dirty="0"/>
              <a:t>)</a:t>
            </a:r>
          </a:p>
          <a:p>
            <a:pPr>
              <a:lnSpc>
                <a:spcPct val="80000"/>
              </a:lnSpc>
            </a:pPr>
            <a:r>
              <a:rPr lang="en-GB" altLang="cs-CZ" sz="1800" b="1" dirty="0" err="1"/>
              <a:t>Numerická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apertura</a:t>
            </a:r>
            <a:r>
              <a:rPr lang="en-GB" altLang="cs-CZ" sz="1800" b="1" dirty="0"/>
              <a:t> </a:t>
            </a:r>
            <a:r>
              <a:rPr lang="en-GB" altLang="cs-CZ" sz="1800" dirty="0"/>
              <a:t>= </a:t>
            </a:r>
            <a:r>
              <a:rPr lang="en-GB" altLang="cs-CZ" sz="1800" dirty="0" err="1"/>
              <a:t>vztah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mezi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otvor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úhlem</a:t>
            </a:r>
            <a:r>
              <a:rPr lang="en-GB" altLang="cs-CZ" sz="1800" dirty="0"/>
              <a:t> a </a:t>
            </a:r>
            <a:r>
              <a:rPr lang="en-GB" altLang="cs-CZ" sz="1800" dirty="0" err="1"/>
              <a:t>lomivostí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čím</a:t>
            </a:r>
            <a:r>
              <a:rPr lang="en-GB" altLang="cs-CZ" sz="1800" dirty="0"/>
              <a:t> je </a:t>
            </a:r>
            <a:r>
              <a:rPr lang="en-GB" altLang="cs-CZ" sz="1800" dirty="0" err="1"/>
              <a:t>vyšší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tím</a:t>
            </a:r>
            <a:r>
              <a:rPr lang="en-GB" altLang="cs-CZ" sz="1800" dirty="0"/>
              <a:t> </a:t>
            </a:r>
            <a:r>
              <a:rPr lang="en-GB" altLang="cs-CZ" sz="1800" dirty="0" err="1"/>
              <a:t>lepší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rozliš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schopnost</a:t>
            </a:r>
            <a:r>
              <a:rPr lang="en-GB" altLang="cs-CZ" sz="1800" dirty="0"/>
              <a:t> (0,9 </a:t>
            </a:r>
            <a:r>
              <a:rPr lang="en-GB" altLang="cs-CZ" sz="1800" dirty="0" err="1"/>
              <a:t>vzduch</a:t>
            </a:r>
            <a:r>
              <a:rPr lang="en-GB" altLang="cs-CZ" sz="1800" dirty="0"/>
              <a:t>, 1,5 </a:t>
            </a:r>
            <a:r>
              <a:rPr lang="en-GB" altLang="cs-CZ" sz="1800" dirty="0" err="1"/>
              <a:t>olej</a:t>
            </a:r>
            <a:r>
              <a:rPr lang="en-GB" altLang="cs-CZ" sz="1800" dirty="0"/>
              <a:t>) </a:t>
            </a:r>
          </a:p>
          <a:p>
            <a:pPr>
              <a:lnSpc>
                <a:spcPct val="80000"/>
              </a:lnSpc>
            </a:pPr>
            <a:r>
              <a:rPr lang="en-GB" altLang="cs-CZ" sz="1800" b="1" dirty="0" err="1"/>
              <a:t>Penetrační</a:t>
            </a:r>
            <a:r>
              <a:rPr lang="en-GB" altLang="cs-CZ" sz="1800" b="1" dirty="0"/>
              <a:t> </a:t>
            </a:r>
            <a:r>
              <a:rPr lang="en-GB" altLang="cs-CZ" sz="2000" b="1" dirty="0"/>
              <a:t>(</a:t>
            </a:r>
            <a:r>
              <a:rPr lang="en-GB" altLang="cs-CZ" sz="1800" b="1" dirty="0" err="1"/>
              <a:t>hloubková</a:t>
            </a:r>
            <a:r>
              <a:rPr lang="en-GB" altLang="cs-CZ" sz="1800" b="1" dirty="0"/>
              <a:t>) </a:t>
            </a:r>
            <a:r>
              <a:rPr lang="en-GB" altLang="cs-CZ" sz="1800" b="1" dirty="0" err="1"/>
              <a:t>ostrost</a:t>
            </a:r>
            <a:r>
              <a:rPr lang="en-GB" altLang="cs-CZ" sz="1800" b="1" dirty="0"/>
              <a:t> </a:t>
            </a:r>
            <a:r>
              <a:rPr lang="en-GB" altLang="cs-CZ" sz="1800" dirty="0"/>
              <a:t>= </a:t>
            </a:r>
            <a:r>
              <a:rPr lang="en-GB" altLang="cs-CZ" sz="1800" dirty="0" err="1"/>
              <a:t>zobrazení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počtu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rovinných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vrstev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preparátu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nutnost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proostřování</a:t>
            </a:r>
            <a:endParaRPr lang="en-GB" altLang="cs-CZ" sz="1800" dirty="0"/>
          </a:p>
          <a:p>
            <a:pPr>
              <a:lnSpc>
                <a:spcPct val="80000"/>
              </a:lnSpc>
            </a:pPr>
            <a:r>
              <a:rPr lang="en-GB" altLang="cs-CZ" sz="1800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13259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20537"/>
            <a:ext cx="7746692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Mikroskop – další části konstrukce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253099"/>
            <a:ext cx="6096891" cy="698497"/>
          </a:xfrm>
        </p:spPr>
        <p:txBody>
          <a:bodyPr>
            <a:noAutofit/>
          </a:bodyPr>
          <a:lstStyle/>
          <a:p>
            <a:r>
              <a:rPr lang="cs-CZ" altLang="cs-CZ" sz="1800" u="sng" dirty="0"/>
              <a:t>Osvětlení</a:t>
            </a:r>
            <a:r>
              <a:rPr lang="cs-CZ" altLang="cs-CZ" sz="1800" dirty="0"/>
              <a:t> – žárovka, kondenzor (čočky k soustředění paprsků), clony (irisová), ev. zrcátko</a:t>
            </a:r>
          </a:p>
          <a:p>
            <a:r>
              <a:rPr lang="cs-CZ" altLang="cs-CZ" sz="1800" u="sng" dirty="0"/>
              <a:t>Mechanické</a:t>
            </a:r>
            <a:r>
              <a:rPr lang="cs-CZ" altLang="cs-CZ" sz="1800" dirty="0"/>
              <a:t> části </a:t>
            </a:r>
            <a:r>
              <a:rPr lang="cs-CZ" altLang="cs-CZ" sz="1800" b="1" dirty="0"/>
              <a:t>stativ, tubus</a:t>
            </a:r>
            <a:r>
              <a:rPr lang="cs-CZ" altLang="cs-CZ" sz="1800" dirty="0"/>
              <a:t> – spojuje objektiv (dole) a okulár, posun pomocí makro- a mikrometr. šroub, většinou binokulární (2 okuláry) s </a:t>
            </a:r>
            <a:r>
              <a:rPr lang="cs-CZ" altLang="cs-CZ" sz="1800" b="1" dirty="0"/>
              <a:t>oční korekcí</a:t>
            </a:r>
            <a:r>
              <a:rPr lang="cs-CZ" altLang="cs-CZ" sz="1800" dirty="0"/>
              <a:t>, </a:t>
            </a:r>
            <a:r>
              <a:rPr lang="cs-CZ" altLang="cs-CZ" sz="1800" b="1" dirty="0"/>
              <a:t>stolek s otvorem </a:t>
            </a:r>
            <a:r>
              <a:rPr lang="cs-CZ" altLang="cs-CZ" sz="1800" dirty="0"/>
              <a:t>a 2 pružinkami n. křížovým vodičem preparátu</a:t>
            </a:r>
          </a:p>
          <a:p>
            <a:r>
              <a:rPr lang="cs-CZ" altLang="cs-CZ" sz="1800" dirty="0"/>
              <a:t>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9218" name="Picture 2" descr="40X-2500X LED Lab Binocular Compound Microscope w/ 3D Stage">
            <a:extLst>
              <a:ext uri="{FF2B5EF4-FFF2-40B4-BE49-F238E27FC236}">
                <a16:creationId xmlns:a16="http://schemas.microsoft.com/office/drawing/2014/main" id="{77CE1C5A-90AB-78F6-A423-AEDC28AB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981221"/>
            <a:ext cx="4895557" cy="48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2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20537"/>
            <a:ext cx="7746692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Mikroskop – typy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253099"/>
            <a:ext cx="6096891" cy="698497"/>
          </a:xfrm>
        </p:spPr>
        <p:txBody>
          <a:bodyPr>
            <a:noAutofit/>
          </a:bodyPr>
          <a:lstStyle/>
          <a:p>
            <a:r>
              <a:rPr lang="cs-CZ" altLang="cs-CZ" sz="1800" b="1" u="sng" dirty="0"/>
              <a:t>Běžný</a:t>
            </a:r>
            <a:r>
              <a:rPr lang="cs-CZ" altLang="cs-CZ" sz="1800" dirty="0"/>
              <a:t> – metoda světlého pole v procházejícím světle (rovnoběžně s osou), ideální pro barevné preparáty</a:t>
            </a:r>
          </a:p>
          <a:p>
            <a:r>
              <a:rPr lang="cs-CZ" altLang="cs-CZ" sz="1800" b="1" u="sng" dirty="0" err="1"/>
              <a:t>Zástinový</a:t>
            </a:r>
            <a:r>
              <a:rPr lang="cs-CZ" altLang="cs-CZ" sz="1800" dirty="0"/>
              <a:t> – metoda temného pole, paprsky šikmé, odrážejí se od preparátu (výrazně zvýší kontrast – vhodné pro čiré nativní preparáty)</a:t>
            </a:r>
          </a:p>
          <a:p>
            <a:r>
              <a:rPr lang="cs-CZ" altLang="cs-CZ" sz="1800" b="1" u="sng" dirty="0" err="1"/>
              <a:t>Stereo</a:t>
            </a:r>
            <a:r>
              <a:rPr lang="cs-CZ" altLang="cs-CZ" sz="1800" b="1" dirty="0" err="1"/>
              <a:t>mikr</a:t>
            </a:r>
            <a:r>
              <a:rPr lang="cs-CZ" altLang="cs-CZ" sz="1800" b="1" dirty="0"/>
              <a:t>.(preparační) </a:t>
            </a:r>
            <a:r>
              <a:rPr lang="cs-CZ" altLang="cs-CZ" sz="1800" dirty="0"/>
              <a:t>– 2 mikroskopy s osami v ostrém úhlu, každý z jiné strany,  hranoly obracejí obraz na přímý, plastický</a:t>
            </a:r>
          </a:p>
          <a:p>
            <a:r>
              <a:rPr lang="cs-CZ" altLang="cs-CZ" sz="1800" b="1" u="sng" dirty="0"/>
              <a:t>Diskuzní</a:t>
            </a:r>
            <a:r>
              <a:rPr lang="cs-CZ" altLang="cs-CZ" sz="1800" dirty="0"/>
              <a:t> n. srovnávací - pro 2 osoby     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9218" name="Picture 2" descr="40X-2500X LED Lab Binocular Compound Microscope w/ 3D Stage">
            <a:extLst>
              <a:ext uri="{FF2B5EF4-FFF2-40B4-BE49-F238E27FC236}">
                <a16:creationId xmlns:a16="http://schemas.microsoft.com/office/drawing/2014/main" id="{77CE1C5A-90AB-78F6-A423-AEDC28AB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981221"/>
            <a:ext cx="4895557" cy="48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5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20537"/>
            <a:ext cx="7746692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Další podkategorie mikroskopů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253099"/>
            <a:ext cx="6096891" cy="698497"/>
          </a:xfrm>
        </p:spPr>
        <p:txBody>
          <a:bodyPr>
            <a:noAutofit/>
          </a:bodyPr>
          <a:lstStyle/>
          <a:p>
            <a:r>
              <a:rPr lang="cs-CZ" altLang="cs-CZ" sz="1800" b="1" u="sng" dirty="0"/>
              <a:t>Fázový kontrast</a:t>
            </a:r>
            <a:r>
              <a:rPr lang="cs-CZ" altLang="cs-CZ" sz="1800" b="1" dirty="0"/>
              <a:t> – na fázové destičce v obrazové rovině objektivu se ohybem paprsku vyvolá změna fáze </a:t>
            </a:r>
          </a:p>
          <a:p>
            <a:r>
              <a:rPr lang="cs-CZ" altLang="cs-CZ" sz="1800" b="1" dirty="0"/>
              <a:t>    použití: zvýraznění detailů (obrysů) nativních preparátů</a:t>
            </a:r>
          </a:p>
          <a:p>
            <a:r>
              <a:rPr lang="cs-CZ" altLang="cs-CZ" sz="1800" u="sng" dirty="0"/>
              <a:t>Polarizační</a:t>
            </a:r>
            <a:r>
              <a:rPr lang="cs-CZ" altLang="cs-CZ" sz="1800" dirty="0"/>
              <a:t> – kombinace s polarimetrem, přidány 2 polarizační </a:t>
            </a:r>
            <a:r>
              <a:rPr lang="cs-CZ" altLang="cs-CZ" sz="1800" dirty="0" err="1"/>
              <a:t>nikoly</a:t>
            </a:r>
            <a:r>
              <a:rPr lang="cs-CZ" altLang="cs-CZ" sz="1800" dirty="0"/>
              <a:t> (polarizátor u </a:t>
            </a:r>
            <a:r>
              <a:rPr lang="cs-CZ" altLang="cs-CZ" sz="1800" dirty="0" err="1"/>
              <a:t>světel.zdroje</a:t>
            </a:r>
            <a:r>
              <a:rPr lang="cs-CZ" altLang="cs-CZ" sz="1800" dirty="0"/>
              <a:t>, analyzátor za objektivem), otočný stolek s preparátem, 2-lomné struktury střídavě září a zhasínají – použití: mineralogie (dříve polarimetr – </a:t>
            </a:r>
            <a:r>
              <a:rPr lang="cs-CZ" altLang="cs-CZ" sz="1800" dirty="0" err="1"/>
              <a:t>anal</a:t>
            </a:r>
            <a:r>
              <a:rPr lang="cs-CZ" altLang="cs-CZ" sz="1800" dirty="0"/>
              <a:t>. AMK)</a:t>
            </a:r>
          </a:p>
          <a:p>
            <a:r>
              <a:rPr lang="cs-CZ" altLang="cs-CZ" sz="1800" u="sng" dirty="0"/>
              <a:t>Fluorescenční</a:t>
            </a:r>
            <a:r>
              <a:rPr lang="cs-CZ" altLang="cs-CZ" sz="1800" dirty="0"/>
              <a:t> (luminiscenční) – látky po absorpci UV-záření vydávají barevné viditelné záření, přírodní n. po navázání </a:t>
            </a:r>
            <a:r>
              <a:rPr lang="cs-CZ" altLang="cs-CZ" sz="1800" dirty="0" err="1"/>
              <a:t>fluorochromů</a:t>
            </a:r>
            <a:r>
              <a:rPr lang="cs-CZ" altLang="cs-CZ" sz="1800" dirty="0"/>
              <a:t> – použití: </a:t>
            </a:r>
            <a:r>
              <a:rPr lang="cs-CZ" altLang="cs-CZ" sz="1800" dirty="0" err="1"/>
              <a:t>imunocytochemie</a:t>
            </a:r>
            <a:endParaRPr lang="cs-CZ" altLang="cs-CZ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9218" name="Picture 2" descr="40X-2500X LED Lab Binocular Compound Microscope w/ 3D Stage">
            <a:extLst>
              <a:ext uri="{FF2B5EF4-FFF2-40B4-BE49-F238E27FC236}">
                <a16:creationId xmlns:a16="http://schemas.microsoft.com/office/drawing/2014/main" id="{77CE1C5A-90AB-78F6-A423-AEDC28AB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981221"/>
            <a:ext cx="4895557" cy="48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9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20537"/>
            <a:ext cx="7746692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Další podkategorie mikroskopů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253099"/>
            <a:ext cx="6096891" cy="69849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cs-CZ" sz="1800" u="sng" dirty="0"/>
              <a:t>Ultrafialový</a:t>
            </a:r>
            <a:r>
              <a:rPr lang="cs-CZ" altLang="cs-CZ" sz="1800" dirty="0"/>
              <a:t> – vyšší rozliš. schopnost UV světla, optika křemenná, záznam foto</a:t>
            </a:r>
          </a:p>
          <a:p>
            <a:pPr>
              <a:lnSpc>
                <a:spcPct val="80000"/>
              </a:lnSpc>
            </a:pPr>
            <a:r>
              <a:rPr lang="cs-CZ" altLang="cs-CZ" sz="1800" u="sng" dirty="0"/>
              <a:t>Infračervený</a:t>
            </a:r>
            <a:r>
              <a:rPr lang="cs-CZ" altLang="cs-CZ" sz="1800" dirty="0"/>
              <a:t> – snadněji proniká silnými preparáty,  záznam foto</a:t>
            </a:r>
          </a:p>
          <a:p>
            <a:pPr>
              <a:lnSpc>
                <a:spcPct val="80000"/>
              </a:lnSpc>
            </a:pPr>
            <a:r>
              <a:rPr lang="cs-CZ" altLang="cs-CZ" sz="1800" u="sng" dirty="0"/>
              <a:t>Elektronový</a:t>
            </a:r>
            <a:r>
              <a:rPr lang="cs-CZ" altLang="cs-CZ" sz="1800" dirty="0"/>
              <a:t> – místo světla(fotonů) je tok elektronů ve vakuu, místo optických jsou čočky elektromagnetické,  magnet. pole působí  jako lom- dráha elektronů po spirále, zvětšení až 1milion 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   </a:t>
            </a:r>
            <a:r>
              <a:rPr lang="cs-CZ" altLang="cs-CZ" sz="1800" b="1" dirty="0"/>
              <a:t>TEM (transmisní)</a:t>
            </a:r>
            <a:r>
              <a:rPr lang="cs-CZ" altLang="cs-CZ" sz="1800" dirty="0"/>
              <a:t>- elektrony přímo prostupují tenkým řezem (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) a jsou detekovány (vnitřní struktury, atomy)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   </a:t>
            </a:r>
            <a:r>
              <a:rPr lang="cs-CZ" altLang="cs-CZ" sz="1800" b="1" dirty="0"/>
              <a:t>REM</a:t>
            </a:r>
            <a:r>
              <a:rPr lang="cs-CZ" altLang="cs-CZ" sz="1800" dirty="0"/>
              <a:t>, </a:t>
            </a:r>
            <a:r>
              <a:rPr lang="cs-CZ" altLang="cs-CZ" sz="1800" b="1" dirty="0"/>
              <a:t>SEM</a:t>
            </a:r>
            <a:r>
              <a:rPr lang="cs-CZ" altLang="cs-CZ" sz="1800" dirty="0"/>
              <a:t> (rastr, </a:t>
            </a:r>
            <a:r>
              <a:rPr lang="cs-CZ" altLang="cs-CZ" sz="1800" dirty="0" err="1"/>
              <a:t>scan</a:t>
            </a:r>
            <a:r>
              <a:rPr lang="cs-CZ" altLang="cs-CZ" sz="1800" dirty="0"/>
              <a:t>)- povrch vzorku rastrován svazkem elektronů, detekce uvolněných sekund. elektronů </a:t>
            </a:r>
          </a:p>
          <a:p>
            <a:endParaRPr lang="cs-CZ" altLang="cs-CZ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9218" name="Picture 2" descr="40X-2500X LED Lab Binocular Compound Microscope w/ 3D Stage">
            <a:extLst>
              <a:ext uri="{FF2B5EF4-FFF2-40B4-BE49-F238E27FC236}">
                <a16:creationId xmlns:a16="http://schemas.microsoft.com/office/drawing/2014/main" id="{77CE1C5A-90AB-78F6-A423-AEDC28AB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981221"/>
            <a:ext cx="4895557" cy="48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1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Mikroskopické preparáty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11361600" cy="2527443"/>
          </a:xfrm>
        </p:spPr>
        <p:txBody>
          <a:bodyPr>
            <a:normAutofit lnSpcReduction="10000"/>
          </a:bodyPr>
          <a:lstStyle/>
          <a:p>
            <a:r>
              <a:rPr lang="cs-CZ" altLang="cs-CZ" u="sng" dirty="0"/>
              <a:t>Nativní</a:t>
            </a:r>
            <a:r>
              <a:rPr lang="cs-CZ" altLang="cs-CZ" dirty="0"/>
              <a:t> – fyziologické médium přirozené (sérum, moč, </a:t>
            </a:r>
            <a:r>
              <a:rPr lang="cs-CZ" altLang="cs-CZ" dirty="0" err="1"/>
              <a:t>likvor</a:t>
            </a:r>
            <a:r>
              <a:rPr lang="cs-CZ" altLang="cs-CZ" dirty="0"/>
              <a:t>) n. umělé (</a:t>
            </a:r>
            <a:r>
              <a:rPr lang="cs-CZ" altLang="cs-CZ" dirty="0" err="1"/>
              <a:t>fyziolog.roztok</a:t>
            </a:r>
            <a:r>
              <a:rPr lang="cs-CZ" altLang="cs-CZ" dirty="0"/>
              <a:t>)</a:t>
            </a:r>
          </a:p>
          <a:p>
            <a:r>
              <a:rPr lang="cs-CZ" altLang="cs-CZ" u="sng" dirty="0"/>
              <a:t>Vitální barvení</a:t>
            </a:r>
            <a:r>
              <a:rPr lang="cs-CZ" altLang="cs-CZ" dirty="0"/>
              <a:t> – b. bazická (</a:t>
            </a:r>
            <a:r>
              <a:rPr lang="cs-CZ" altLang="cs-CZ" dirty="0" err="1"/>
              <a:t>metyl.modř</a:t>
            </a:r>
            <a:r>
              <a:rPr lang="cs-CZ" altLang="cs-CZ" dirty="0"/>
              <a:t>), kyselá (</a:t>
            </a:r>
            <a:r>
              <a:rPr lang="cs-CZ" altLang="cs-CZ" dirty="0" err="1"/>
              <a:t>trypanová</a:t>
            </a:r>
            <a:r>
              <a:rPr lang="cs-CZ" altLang="cs-CZ" dirty="0"/>
              <a:t> modř), ostatní (</a:t>
            </a:r>
            <a:r>
              <a:rPr lang="cs-CZ" altLang="cs-CZ" dirty="0" err="1"/>
              <a:t>Sudan</a:t>
            </a:r>
            <a:r>
              <a:rPr lang="cs-CZ" altLang="cs-CZ" dirty="0"/>
              <a:t>)</a:t>
            </a:r>
          </a:p>
          <a:p>
            <a:r>
              <a:rPr lang="cs-CZ" altLang="cs-CZ" u="sng" dirty="0"/>
              <a:t>Trvalé preparáty</a:t>
            </a:r>
            <a:endParaRPr lang="cs-CZ" altLang="cs-CZ" dirty="0"/>
          </a:p>
          <a:p>
            <a:r>
              <a:rPr lang="cs-CZ" altLang="cs-CZ" dirty="0"/>
              <a:t>   fixace: fyzikální (teplo), chemická (</a:t>
            </a:r>
            <a:r>
              <a:rPr lang="cs-CZ" altLang="cs-CZ" dirty="0" err="1"/>
              <a:t>formol.páry</a:t>
            </a:r>
            <a:r>
              <a:rPr lang="cs-CZ" altLang="cs-CZ" dirty="0"/>
              <a:t>, </a:t>
            </a:r>
            <a:r>
              <a:rPr lang="cs-CZ" altLang="cs-CZ" dirty="0" err="1"/>
              <a:t>kys.octová</a:t>
            </a:r>
            <a:r>
              <a:rPr lang="cs-CZ" altLang="cs-CZ" dirty="0"/>
              <a:t>, formalin, etanol)</a:t>
            </a:r>
          </a:p>
          <a:p>
            <a:r>
              <a:rPr lang="cs-CZ" altLang="cs-CZ" dirty="0"/>
              <a:t>   zpracování: uzavírací média, nátěry, řezy</a:t>
            </a:r>
          </a:p>
          <a:p>
            <a:r>
              <a:rPr lang="cs-CZ" altLang="cs-CZ" dirty="0"/>
              <a:t>   barvení (selektivní zvýraznění): dle </a:t>
            </a:r>
            <a:r>
              <a:rPr lang="cs-CZ" altLang="cs-CZ" dirty="0" err="1"/>
              <a:t>Grama</a:t>
            </a:r>
            <a:r>
              <a:rPr lang="cs-CZ" altLang="cs-CZ" dirty="0"/>
              <a:t>, May-</a:t>
            </a:r>
            <a:r>
              <a:rPr lang="cs-CZ" altLang="cs-CZ" dirty="0" err="1"/>
              <a:t>Gr</a:t>
            </a:r>
            <a:r>
              <a:rPr lang="en-US" altLang="cs-CZ" dirty="0" err="1">
                <a:cs typeface="Arial" panose="020B0604020202020204" pitchFamily="34" charset="0"/>
              </a:rPr>
              <a:t>ü</a:t>
            </a:r>
            <a:r>
              <a:rPr lang="cs-CZ" altLang="cs-CZ" dirty="0" err="1">
                <a:cs typeface="Arial" panose="020B0604020202020204" pitchFamily="34" charset="0"/>
              </a:rPr>
              <a:t>nwalda</a:t>
            </a:r>
            <a:r>
              <a:rPr lang="cs-CZ" altLang="cs-CZ" dirty="0">
                <a:cs typeface="Arial" panose="020B0604020202020204" pitchFamily="34" charset="0"/>
              </a:rPr>
              <a:t> a </a:t>
            </a:r>
            <a:r>
              <a:rPr lang="cs-CZ" altLang="cs-CZ" dirty="0" err="1">
                <a:cs typeface="Arial" panose="020B0604020202020204" pitchFamily="34" charset="0"/>
              </a:rPr>
              <a:t>Giemsy</a:t>
            </a:r>
            <a:r>
              <a:rPr lang="cs-CZ" altLang="cs-CZ" dirty="0">
                <a:cs typeface="Arial" panose="020B0604020202020204" pitchFamily="34" charset="0"/>
              </a:rPr>
              <a:t>, </a:t>
            </a:r>
            <a:r>
              <a:rPr lang="cs-CZ" altLang="cs-CZ" dirty="0" err="1">
                <a:cs typeface="Arial" panose="020B0604020202020204" pitchFamily="34" charset="0"/>
              </a:rPr>
              <a:t>Pappenheima</a:t>
            </a:r>
            <a:endParaRPr lang="cs-CZ" altLang="cs-CZ" dirty="0"/>
          </a:p>
          <a:p>
            <a:endParaRPr lang="en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40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Vyšetření likvoru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5205129" cy="2527443"/>
          </a:xfrm>
        </p:spPr>
        <p:txBody>
          <a:bodyPr>
            <a:normAutofit/>
          </a:bodyPr>
          <a:lstStyle/>
          <a:p>
            <a:r>
              <a:rPr lang="cs-CZ" altLang="cs-CZ" u="sng" dirty="0"/>
              <a:t>Nativní</a:t>
            </a:r>
            <a:r>
              <a:rPr lang="cs-CZ" altLang="cs-CZ" dirty="0"/>
              <a:t> – počet elementů</a:t>
            </a:r>
          </a:p>
          <a:p>
            <a:r>
              <a:rPr lang="cs-CZ" altLang="cs-CZ" u="sng" dirty="0"/>
              <a:t>Vitální barvení</a:t>
            </a:r>
            <a:r>
              <a:rPr lang="cs-CZ" altLang="cs-CZ" dirty="0"/>
              <a:t> – počet jaderných elementů</a:t>
            </a:r>
          </a:p>
          <a:p>
            <a:r>
              <a:rPr lang="en-CZ" u="sng" dirty="0">
                <a:solidFill>
                  <a:srgbClr val="FF0000"/>
                </a:solidFill>
              </a:rPr>
              <a:t>Trvalý preparát </a:t>
            </a:r>
            <a:r>
              <a:rPr lang="en-CZ" dirty="0">
                <a:solidFill>
                  <a:srgbClr val="FF0000"/>
                </a:solidFill>
              </a:rPr>
              <a:t>– dif. 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CZ" dirty="0">
                <a:solidFill>
                  <a:srgbClr val="FF0000"/>
                </a:solidFill>
              </a:rPr>
              <a:t>ozpočet jaderných buněk leukocytů</a:t>
            </a:r>
          </a:p>
        </p:txBody>
      </p:sp>
      <p:pic>
        <p:nvPicPr>
          <p:cNvPr id="2" name="Picture 4" descr="obrázky k přednášce 014">
            <a:extLst>
              <a:ext uri="{FF2B5EF4-FFF2-40B4-BE49-F238E27FC236}">
                <a16:creationId xmlns:a16="http://schemas.microsoft.com/office/drawing/2014/main" id="{4C2225ED-0FD4-3709-043B-AF481DD5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30772" r="17317" b="20052"/>
          <a:stretch>
            <a:fillRect/>
          </a:stretch>
        </p:blipFill>
        <p:spPr bwMode="auto">
          <a:xfrm>
            <a:off x="7727046" y="261377"/>
            <a:ext cx="4286763" cy="2432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IMG_0271">
            <a:extLst>
              <a:ext uri="{FF2B5EF4-FFF2-40B4-BE49-F238E27FC236}">
                <a16:creationId xmlns:a16="http://schemas.microsoft.com/office/drawing/2014/main" id="{75356FFB-0837-676A-BE55-1C8E4E629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 r="4114"/>
          <a:stretch>
            <a:fillRect/>
          </a:stretch>
        </p:blipFill>
        <p:spPr bwMode="auto">
          <a:xfrm>
            <a:off x="5603631" y="4278014"/>
            <a:ext cx="3165436" cy="2375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G_0277">
            <a:extLst>
              <a:ext uri="{FF2B5EF4-FFF2-40B4-BE49-F238E27FC236}">
                <a16:creationId xmlns:a16="http://schemas.microsoft.com/office/drawing/2014/main" id="{0C690C36-4431-FF45-F7CD-71775337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24" y="2900365"/>
            <a:ext cx="3368585" cy="2527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G_0113">
            <a:extLst>
              <a:ext uri="{FF2B5EF4-FFF2-40B4-BE49-F238E27FC236}">
                <a16:creationId xmlns:a16="http://schemas.microsoft.com/office/drawing/2014/main" id="{9431BDA2-29CE-7EAF-A8D8-C1198DE7E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73" y="378654"/>
            <a:ext cx="3108927" cy="233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508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Vyšetření kostní dřeně cytologicky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5205129" cy="2527443"/>
          </a:xfrm>
        </p:spPr>
        <p:txBody>
          <a:bodyPr>
            <a:normAutofit/>
          </a:bodyPr>
          <a:lstStyle/>
          <a:p>
            <a:r>
              <a:rPr lang="en-CZ" dirty="0">
                <a:solidFill>
                  <a:srgbClr val="FF0000"/>
                </a:solidFill>
              </a:rPr>
              <a:t>+ speciální cytochemická barvení (např. PAS, POX) u akutní leukemie</a:t>
            </a:r>
          </a:p>
        </p:txBody>
      </p:sp>
      <p:pic>
        <p:nvPicPr>
          <p:cNvPr id="3" name="Picture 2" descr="A picture containing colorful&#10;&#10;Description automatically generated">
            <a:extLst>
              <a:ext uri="{FF2B5EF4-FFF2-40B4-BE49-F238E27FC236}">
                <a16:creationId xmlns:a16="http://schemas.microsoft.com/office/drawing/2014/main" id="{4C9365F7-EA78-ADA4-8AE5-7997D1F66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17" y="233365"/>
            <a:ext cx="3392085" cy="2226056"/>
          </a:xfrm>
          <a:prstGeom prst="rect">
            <a:avLst/>
          </a:prstGeom>
        </p:spPr>
      </p:pic>
      <p:pic>
        <p:nvPicPr>
          <p:cNvPr id="5" name="Picture 4" descr="A picture containing meatball, dessert&#10;&#10;Description automatically generated">
            <a:extLst>
              <a:ext uri="{FF2B5EF4-FFF2-40B4-BE49-F238E27FC236}">
                <a16:creationId xmlns:a16="http://schemas.microsoft.com/office/drawing/2014/main" id="{C3FF472E-51B0-BBF4-434C-C38E42388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71" y="3305557"/>
            <a:ext cx="3408417" cy="2547017"/>
          </a:xfrm>
          <a:prstGeom prst="rect">
            <a:avLst/>
          </a:prstGeom>
        </p:spPr>
      </p:pic>
      <p:pic>
        <p:nvPicPr>
          <p:cNvPr id="7" name="Picture 6" descr="A close up of water drops&#10;&#10;Description automatically generated with low confidence">
            <a:extLst>
              <a:ext uri="{FF2B5EF4-FFF2-40B4-BE49-F238E27FC236}">
                <a16:creationId xmlns:a16="http://schemas.microsoft.com/office/drawing/2014/main" id="{11EEA0DA-BA91-AFD2-9C83-167D6BBEB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87" y="307445"/>
            <a:ext cx="2954584" cy="22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2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Historie mikroskopu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11361600" cy="2527443"/>
          </a:xfrm>
        </p:spPr>
        <p:txBody>
          <a:bodyPr>
            <a:normAutofit lnSpcReduction="1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1590 – otec a syn Jansenovi (Holandsko)</a:t>
            </a:r>
          </a:p>
          <a:p>
            <a:r>
              <a:rPr lang="en-CZ" dirty="0">
                <a:solidFill>
                  <a:srgbClr val="FF0000"/>
                </a:solidFill>
              </a:rPr>
              <a:t>1665 – R. </a:t>
            </a:r>
            <a:r>
              <a:rPr lang="en-CZ" b="1" dirty="0">
                <a:solidFill>
                  <a:srgbClr val="FF0000"/>
                </a:solidFill>
              </a:rPr>
              <a:t>Hooke, </a:t>
            </a:r>
            <a:r>
              <a:rPr lang="en-CZ" dirty="0">
                <a:solidFill>
                  <a:srgbClr val="FF0000"/>
                </a:solidFill>
              </a:rPr>
              <a:t>složený mikroskop, L. Pasteur (kvasinky) / R. Koch (TBC, cholera)</a:t>
            </a:r>
          </a:p>
          <a:p>
            <a:r>
              <a:rPr lang="en-CZ" dirty="0">
                <a:solidFill>
                  <a:srgbClr val="FF0000"/>
                </a:solidFill>
              </a:rPr>
              <a:t>1670 – A. van </a:t>
            </a:r>
            <a:r>
              <a:rPr lang="en-CZ" b="1" dirty="0">
                <a:solidFill>
                  <a:srgbClr val="FF0000"/>
                </a:solidFill>
              </a:rPr>
              <a:t>Leeuwenhoek</a:t>
            </a:r>
            <a:r>
              <a:rPr lang="en-CZ" dirty="0">
                <a:solidFill>
                  <a:srgbClr val="FF0000"/>
                </a:solidFill>
              </a:rPr>
              <a:t> (Holandsko)</a:t>
            </a:r>
          </a:p>
          <a:p>
            <a:r>
              <a:rPr lang="en-CZ" dirty="0">
                <a:solidFill>
                  <a:srgbClr val="FF0000"/>
                </a:solidFill>
              </a:rPr>
              <a:t>1847 – C. </a:t>
            </a:r>
            <a:r>
              <a:rPr lang="en-CZ" b="1" dirty="0">
                <a:solidFill>
                  <a:srgbClr val="FF0000"/>
                </a:solidFill>
              </a:rPr>
              <a:t>Zeiss</a:t>
            </a:r>
            <a:r>
              <a:rPr lang="en-CZ" dirty="0">
                <a:solidFill>
                  <a:srgbClr val="FF0000"/>
                </a:solidFill>
              </a:rPr>
              <a:t>, 1. výrobce</a:t>
            </a:r>
          </a:p>
          <a:p>
            <a:r>
              <a:rPr lang="en-CZ" dirty="0">
                <a:solidFill>
                  <a:srgbClr val="FF0000"/>
                </a:solidFill>
              </a:rPr>
              <a:t>_____________________</a:t>
            </a:r>
          </a:p>
          <a:p>
            <a:r>
              <a:rPr lang="en-CZ" dirty="0">
                <a:solidFill>
                  <a:srgbClr val="FF0000"/>
                </a:solidFill>
              </a:rPr>
              <a:t>1873 – něm. fyzik </a:t>
            </a:r>
            <a:r>
              <a:rPr lang="en-CZ" b="1" dirty="0">
                <a:solidFill>
                  <a:srgbClr val="FF0000"/>
                </a:solidFill>
              </a:rPr>
              <a:t>Abbe</a:t>
            </a:r>
            <a:r>
              <a:rPr lang="en-CZ" dirty="0">
                <a:solidFill>
                  <a:srgbClr val="FF0000"/>
                </a:solidFill>
              </a:rPr>
              <a:t> (teorie opt. přístrojů), 1931 – něm. </a:t>
            </a:r>
            <a:r>
              <a:rPr lang="en-GB" dirty="0">
                <a:solidFill>
                  <a:srgbClr val="FF0000"/>
                </a:solidFill>
              </a:rPr>
              <a:t>f</a:t>
            </a:r>
            <a:r>
              <a:rPr lang="en-CZ" dirty="0">
                <a:solidFill>
                  <a:srgbClr val="FF0000"/>
                </a:solidFill>
              </a:rPr>
              <a:t>yzik E. </a:t>
            </a:r>
            <a:r>
              <a:rPr lang="en-CZ" b="1" dirty="0">
                <a:solidFill>
                  <a:srgbClr val="FF0000"/>
                </a:solidFill>
              </a:rPr>
              <a:t>Ruska</a:t>
            </a:r>
            <a:r>
              <a:rPr lang="en-CZ" dirty="0">
                <a:solidFill>
                  <a:srgbClr val="FF0000"/>
                </a:solidFill>
              </a:rPr>
              <a:t>, elektr. mikroskop</a:t>
            </a:r>
            <a:endParaRPr lang="en-CZ" b="1" dirty="0">
              <a:solidFill>
                <a:srgbClr val="FF0000"/>
              </a:solidFill>
            </a:endParaRPr>
          </a:p>
          <a:p>
            <a:endParaRPr lang="en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4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 err="1">
                <a:solidFill>
                  <a:srgbClr val="FF0000"/>
                </a:solidFill>
              </a:rPr>
              <a:t>Vyšetření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kostní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dřeně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 err="1">
                <a:solidFill>
                  <a:srgbClr val="FF0000"/>
                </a:solidFill>
              </a:rPr>
              <a:t>histologicky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75C4AB54-4D53-00C6-AC46-4ADD62861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  <a:ea typeface="+mn-ea"/>
                <a:cs typeface="+mn-cs"/>
              </a:rPr>
              <a:t>+ </a:t>
            </a:r>
            <a:r>
              <a:rPr lang="en-US" dirty="0" err="1">
                <a:latin typeface="+mn-lt"/>
                <a:ea typeface="+mn-ea"/>
                <a:cs typeface="+mn-cs"/>
              </a:rPr>
              <a:t>imunohistochemie</a:t>
            </a:r>
            <a:r>
              <a:rPr lang="en-US" dirty="0">
                <a:latin typeface="+mn-lt"/>
                <a:ea typeface="+mn-ea"/>
                <a:cs typeface="+mn-cs"/>
              </a:rPr>
              <a:t> (</a:t>
            </a:r>
            <a:r>
              <a:rPr lang="en-US" dirty="0" err="1">
                <a:latin typeface="+mn-lt"/>
                <a:ea typeface="+mn-ea"/>
                <a:cs typeface="+mn-cs"/>
              </a:rPr>
              <a:t>protilátky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proti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receptorům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značená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fluorescenční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značkou</a:t>
            </a:r>
            <a:r>
              <a:rPr lang="en-US" dirty="0">
                <a:latin typeface="+mn-lt"/>
                <a:ea typeface="+mn-ea"/>
                <a:cs typeface="+mn-cs"/>
              </a:rPr>
              <a:t>/</a:t>
            </a:r>
            <a:r>
              <a:rPr lang="en-US" dirty="0" err="1">
                <a:latin typeface="+mn-lt"/>
                <a:ea typeface="+mn-ea"/>
                <a:cs typeface="+mn-cs"/>
              </a:rPr>
              <a:t>barvou</a:t>
            </a:r>
            <a:r>
              <a:rPr lang="en-US" dirty="0"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6B0075-3773-B90F-0481-4B3ACE8F5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 r="2" b="476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22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6596624F-F0EC-12FD-981D-661C7A15F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842" y="716446"/>
            <a:ext cx="3769727" cy="3701599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Moderní buněčná optická analýza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5205129" cy="252744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CZ" dirty="0">
                <a:solidFill>
                  <a:srgbClr val="FF0000"/>
                </a:solidFill>
              </a:rPr>
              <a:t>růtoková cytometrie – rozdělení diferenciálního rozpočtu.</a:t>
            </a:r>
          </a:p>
          <a:p>
            <a:r>
              <a:rPr lang="en-CZ" dirty="0">
                <a:solidFill>
                  <a:srgbClr val="FF0000"/>
                </a:solidFill>
              </a:rPr>
              <a:t>Zlatý standard rutinní hematologie (vyšetření krevního obrazu).</a:t>
            </a:r>
          </a:p>
          <a:p>
            <a:endParaRPr lang="en-CZ" dirty="0">
              <a:solidFill>
                <a:srgbClr val="FF0000"/>
              </a:solidFill>
            </a:endParaRPr>
          </a:p>
          <a:p>
            <a:r>
              <a:rPr lang="en-CZ" dirty="0">
                <a:solidFill>
                  <a:srgbClr val="FF0000"/>
                </a:solidFill>
              </a:rPr>
              <a:t>Digitální mikroskopie…</a:t>
            </a:r>
          </a:p>
        </p:txBody>
      </p:sp>
      <p:grpSp>
        <p:nvGrpSpPr>
          <p:cNvPr id="4" name="Skupina 40">
            <a:extLst>
              <a:ext uri="{FF2B5EF4-FFF2-40B4-BE49-F238E27FC236}">
                <a16:creationId xmlns:a16="http://schemas.microsoft.com/office/drawing/2014/main" id="{24E34D27-B5CC-63AF-BABB-68F8017ECE40}"/>
              </a:ext>
            </a:extLst>
          </p:cNvPr>
          <p:cNvGrpSpPr>
            <a:grpSpLocks/>
          </p:cNvGrpSpPr>
          <p:nvPr/>
        </p:nvGrpSpPr>
        <p:grpSpPr bwMode="auto">
          <a:xfrm>
            <a:off x="10102679" y="2932356"/>
            <a:ext cx="781050" cy="724086"/>
            <a:chOff x="7433769" y="3224181"/>
            <a:chExt cx="781050" cy="7239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D964B1-6F69-8E6A-D4CA-BBAB89F78892}"/>
                </a:ext>
              </a:extLst>
            </p:cNvPr>
            <p:cNvSpPr/>
            <p:nvPr/>
          </p:nvSpPr>
          <p:spPr>
            <a:xfrm>
              <a:off x="7433769" y="3224181"/>
              <a:ext cx="781050" cy="723900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CE66A0-0B3F-A3F0-CD30-6B7F4D184A41}"/>
                </a:ext>
              </a:extLst>
            </p:cNvPr>
            <p:cNvSpPr/>
            <p:nvPr/>
          </p:nvSpPr>
          <p:spPr>
            <a:xfrm>
              <a:off x="7484569" y="3319431"/>
              <a:ext cx="432823" cy="539750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DDA414-FECE-EFC4-49F8-DDB0A26507B8}"/>
                </a:ext>
              </a:extLst>
            </p:cNvPr>
            <p:cNvSpPr/>
            <p:nvPr/>
          </p:nvSpPr>
          <p:spPr>
            <a:xfrm rot="5400000">
              <a:off x="7913835" y="3322990"/>
              <a:ext cx="154736" cy="147619"/>
            </a:xfrm>
            <a:prstGeom prst="ellipse">
              <a:avLst/>
            </a:prstGeom>
            <a:gradFill flip="none" rotWithShape="1">
              <a:gsLst>
                <a:gs pos="4000">
                  <a:schemeClr val="accent6">
                    <a:lumMod val="20000"/>
                    <a:lumOff val="80000"/>
                  </a:schemeClr>
                </a:gs>
                <a:gs pos="100000">
                  <a:srgbClr val="368954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EB3A64-3B69-A585-53DF-1D85C04BC56C}"/>
                </a:ext>
              </a:extLst>
            </p:cNvPr>
            <p:cNvSpPr/>
            <p:nvPr/>
          </p:nvSpPr>
          <p:spPr>
            <a:xfrm rot="5400000">
              <a:off x="7987644" y="3552759"/>
              <a:ext cx="154736" cy="147619"/>
            </a:xfrm>
            <a:prstGeom prst="ellipse">
              <a:avLst/>
            </a:prstGeom>
            <a:gradFill flip="none" rotWithShape="1">
              <a:gsLst>
                <a:gs pos="4000">
                  <a:schemeClr val="accent6">
                    <a:lumMod val="20000"/>
                    <a:lumOff val="80000"/>
                  </a:schemeClr>
                </a:gs>
                <a:gs pos="100000">
                  <a:srgbClr val="368954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C4EE3A-7B2E-CC34-3AFB-8C16056E4ACD}"/>
                </a:ext>
              </a:extLst>
            </p:cNvPr>
            <p:cNvSpPr/>
            <p:nvPr/>
          </p:nvSpPr>
          <p:spPr>
            <a:xfrm rot="5400000" flipH="1">
              <a:off x="7934287" y="3728455"/>
              <a:ext cx="77474" cy="183978"/>
            </a:xfrm>
            <a:prstGeom prst="ellipse">
              <a:avLst/>
            </a:prstGeom>
            <a:gradFill flip="none" rotWithShape="1">
              <a:gsLst>
                <a:gs pos="4000">
                  <a:schemeClr val="accent6">
                    <a:lumMod val="20000"/>
                    <a:lumOff val="80000"/>
                  </a:schemeClr>
                </a:gs>
                <a:gs pos="100000">
                  <a:srgbClr val="368954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6" name="Skupina 39">
            <a:extLst>
              <a:ext uri="{FF2B5EF4-FFF2-40B4-BE49-F238E27FC236}">
                <a16:creationId xmlns:a16="http://schemas.microsoft.com/office/drawing/2014/main" id="{FA2750DD-226E-6859-B56E-1A8052918BE3}"/>
              </a:ext>
            </a:extLst>
          </p:cNvPr>
          <p:cNvGrpSpPr>
            <a:grpSpLocks/>
          </p:cNvGrpSpPr>
          <p:nvPr/>
        </p:nvGrpSpPr>
        <p:grpSpPr bwMode="auto">
          <a:xfrm>
            <a:off x="9082482" y="3656442"/>
            <a:ext cx="781050" cy="723506"/>
            <a:chOff x="6421579" y="3163220"/>
            <a:chExt cx="781050" cy="7239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6D2CE0-2E5A-344A-C24D-2046608E3215}"/>
                </a:ext>
              </a:extLst>
            </p:cNvPr>
            <p:cNvSpPr/>
            <p:nvPr/>
          </p:nvSpPr>
          <p:spPr>
            <a:xfrm>
              <a:off x="6421579" y="3163220"/>
              <a:ext cx="781050" cy="723900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CC26E6CF-5D1C-72E1-D511-9653A53CE1EF}"/>
                </a:ext>
              </a:extLst>
            </p:cNvPr>
            <p:cNvSpPr/>
            <p:nvPr/>
          </p:nvSpPr>
          <p:spPr>
            <a:xfrm>
              <a:off x="6472379" y="3250850"/>
              <a:ext cx="544918" cy="577228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1" name="Skupina 88">
            <a:extLst>
              <a:ext uri="{FF2B5EF4-FFF2-40B4-BE49-F238E27FC236}">
                <a16:creationId xmlns:a16="http://schemas.microsoft.com/office/drawing/2014/main" id="{D18F4D3C-4EB5-0A65-AFE3-D4E01B1AF6DF}"/>
              </a:ext>
            </a:extLst>
          </p:cNvPr>
          <p:cNvGrpSpPr>
            <a:grpSpLocks/>
          </p:cNvGrpSpPr>
          <p:nvPr/>
        </p:nvGrpSpPr>
        <p:grpSpPr bwMode="auto">
          <a:xfrm>
            <a:off x="11095959" y="1359343"/>
            <a:ext cx="996950" cy="1028534"/>
            <a:chOff x="5718372" y="418090"/>
            <a:chExt cx="998017" cy="1028504"/>
          </a:xfrm>
        </p:grpSpPr>
        <p:sp>
          <p:nvSpPr>
            <p:cNvPr id="23" name="Volný tvar 89">
              <a:extLst>
                <a:ext uri="{FF2B5EF4-FFF2-40B4-BE49-F238E27FC236}">
                  <a16:creationId xmlns:a16="http://schemas.microsoft.com/office/drawing/2014/main" id="{541209E2-28E8-856C-69C8-890D207AFE8F}"/>
                </a:ext>
              </a:extLst>
            </p:cNvPr>
            <p:cNvSpPr/>
            <p:nvPr/>
          </p:nvSpPr>
          <p:spPr>
            <a:xfrm>
              <a:off x="5718372" y="418090"/>
              <a:ext cx="998017" cy="1028504"/>
            </a:xfrm>
            <a:custGeom>
              <a:avLst/>
              <a:gdLst>
                <a:gd name="connsiteX0" fmla="*/ 10789 w 2339946"/>
                <a:gd name="connsiteY0" fmla="*/ 690520 h 2411427"/>
                <a:gd name="connsiteX1" fmla="*/ 91709 w 2339946"/>
                <a:gd name="connsiteY1" fmla="*/ 520587 h 2411427"/>
                <a:gd name="connsiteX2" fmla="*/ 83617 w 2339946"/>
                <a:gd name="connsiteY2" fmla="*/ 383023 h 2411427"/>
                <a:gd name="connsiteX3" fmla="*/ 164538 w 2339946"/>
                <a:gd name="connsiteY3" fmla="*/ 366839 h 2411427"/>
                <a:gd name="connsiteX4" fmla="*/ 294010 w 2339946"/>
                <a:gd name="connsiteY4" fmla="*/ 399207 h 2411427"/>
                <a:gd name="connsiteX5" fmla="*/ 391115 w 2339946"/>
                <a:gd name="connsiteY5" fmla="*/ 374931 h 2411427"/>
                <a:gd name="connsiteX6" fmla="*/ 447759 w 2339946"/>
                <a:gd name="connsiteY6" fmla="*/ 342563 h 2411427"/>
                <a:gd name="connsiteX7" fmla="*/ 447759 w 2339946"/>
                <a:gd name="connsiteY7" fmla="*/ 302102 h 2411427"/>
                <a:gd name="connsiteX8" fmla="*/ 520587 w 2339946"/>
                <a:gd name="connsiteY8" fmla="*/ 277826 h 2411427"/>
                <a:gd name="connsiteX9" fmla="*/ 552956 w 2339946"/>
                <a:gd name="connsiteY9" fmla="*/ 310194 h 2411427"/>
                <a:gd name="connsiteX10" fmla="*/ 625784 w 2339946"/>
                <a:gd name="connsiteY10" fmla="*/ 310194 h 2411427"/>
                <a:gd name="connsiteX11" fmla="*/ 617692 w 2339946"/>
                <a:gd name="connsiteY11" fmla="*/ 253550 h 2411427"/>
                <a:gd name="connsiteX12" fmla="*/ 779532 w 2339946"/>
                <a:gd name="connsiteY12" fmla="*/ 172630 h 2411427"/>
                <a:gd name="connsiteX13" fmla="*/ 868545 w 2339946"/>
                <a:gd name="connsiteY13" fmla="*/ 180722 h 2411427"/>
                <a:gd name="connsiteX14" fmla="*/ 892821 w 2339946"/>
                <a:gd name="connsiteY14" fmla="*/ 140262 h 2411427"/>
                <a:gd name="connsiteX15" fmla="*/ 973741 w 2339946"/>
                <a:gd name="connsiteY15" fmla="*/ 148354 h 2411427"/>
                <a:gd name="connsiteX16" fmla="*/ 1030386 w 2339946"/>
                <a:gd name="connsiteY16" fmla="*/ 180722 h 2411427"/>
                <a:gd name="connsiteX17" fmla="*/ 1054662 w 2339946"/>
                <a:gd name="connsiteY17" fmla="*/ 124078 h 2411427"/>
                <a:gd name="connsiteX18" fmla="*/ 1200318 w 2339946"/>
                <a:gd name="connsiteY18" fmla="*/ 83617 h 2411427"/>
                <a:gd name="connsiteX19" fmla="*/ 1289331 w 2339946"/>
                <a:gd name="connsiteY19" fmla="*/ 67433 h 2411427"/>
                <a:gd name="connsiteX20" fmla="*/ 1297423 w 2339946"/>
                <a:gd name="connsiteY20" fmla="*/ 35065 h 2411427"/>
                <a:gd name="connsiteX21" fmla="*/ 1321699 w 2339946"/>
                <a:gd name="connsiteY21" fmla="*/ 2697 h 2411427"/>
                <a:gd name="connsiteX22" fmla="*/ 1499724 w 2339946"/>
                <a:gd name="connsiteY22" fmla="*/ 51249 h 2411427"/>
                <a:gd name="connsiteX23" fmla="*/ 1499724 w 2339946"/>
                <a:gd name="connsiteY23" fmla="*/ 107894 h 2411427"/>
                <a:gd name="connsiteX24" fmla="*/ 1548276 w 2339946"/>
                <a:gd name="connsiteY24" fmla="*/ 140262 h 2411427"/>
                <a:gd name="connsiteX25" fmla="*/ 1588736 w 2339946"/>
                <a:gd name="connsiteY25" fmla="*/ 107894 h 2411427"/>
                <a:gd name="connsiteX26" fmla="*/ 1693932 w 2339946"/>
                <a:gd name="connsiteY26" fmla="*/ 188814 h 2411427"/>
                <a:gd name="connsiteX27" fmla="*/ 1734393 w 2339946"/>
                <a:gd name="connsiteY27" fmla="*/ 269734 h 2411427"/>
                <a:gd name="connsiteX28" fmla="*/ 1791037 w 2339946"/>
                <a:gd name="connsiteY28" fmla="*/ 326378 h 2411427"/>
                <a:gd name="connsiteX29" fmla="*/ 1791037 w 2339946"/>
                <a:gd name="connsiteY29" fmla="*/ 488219 h 2411427"/>
                <a:gd name="connsiteX30" fmla="*/ 1863865 w 2339946"/>
                <a:gd name="connsiteY30" fmla="*/ 561048 h 2411427"/>
                <a:gd name="connsiteX31" fmla="*/ 1985246 w 2339946"/>
                <a:gd name="connsiteY31" fmla="*/ 666244 h 2411427"/>
                <a:gd name="connsiteX32" fmla="*/ 2082350 w 2339946"/>
                <a:gd name="connsiteY32" fmla="*/ 779532 h 2411427"/>
                <a:gd name="connsiteX33" fmla="*/ 2171363 w 2339946"/>
                <a:gd name="connsiteY33" fmla="*/ 973741 h 2411427"/>
                <a:gd name="connsiteX34" fmla="*/ 2244191 w 2339946"/>
                <a:gd name="connsiteY34" fmla="*/ 1192226 h 2411427"/>
                <a:gd name="connsiteX35" fmla="*/ 2268467 w 2339946"/>
                <a:gd name="connsiteY35" fmla="*/ 1297423 h 2411427"/>
                <a:gd name="connsiteX36" fmla="*/ 2333203 w 2339946"/>
                <a:gd name="connsiteY36" fmla="*/ 1580644 h 2411427"/>
                <a:gd name="connsiteX37" fmla="*/ 2308927 w 2339946"/>
                <a:gd name="connsiteY37" fmla="*/ 1718209 h 2411427"/>
                <a:gd name="connsiteX38" fmla="*/ 2292743 w 2339946"/>
                <a:gd name="connsiteY38" fmla="*/ 1750577 h 2411427"/>
                <a:gd name="connsiteX39" fmla="*/ 2292743 w 2339946"/>
                <a:gd name="connsiteY39" fmla="*/ 1823405 h 2411427"/>
                <a:gd name="connsiteX40" fmla="*/ 2317019 w 2339946"/>
                <a:gd name="connsiteY40" fmla="*/ 1839589 h 2411427"/>
                <a:gd name="connsiteX41" fmla="*/ 2325111 w 2339946"/>
                <a:gd name="connsiteY41" fmla="*/ 1896233 h 2411427"/>
                <a:gd name="connsiteX42" fmla="*/ 2292743 w 2339946"/>
                <a:gd name="connsiteY42" fmla="*/ 1928601 h 2411427"/>
                <a:gd name="connsiteX43" fmla="*/ 2292743 w 2339946"/>
                <a:gd name="connsiteY43" fmla="*/ 1985246 h 2411427"/>
                <a:gd name="connsiteX44" fmla="*/ 2260375 w 2339946"/>
                <a:gd name="connsiteY44" fmla="*/ 2033798 h 2411427"/>
                <a:gd name="connsiteX45" fmla="*/ 2292743 w 2339946"/>
                <a:gd name="connsiteY45" fmla="*/ 2114718 h 2411427"/>
                <a:gd name="connsiteX46" fmla="*/ 2308927 w 2339946"/>
                <a:gd name="connsiteY46" fmla="*/ 2147086 h 2411427"/>
                <a:gd name="connsiteX47" fmla="*/ 2260375 w 2339946"/>
                <a:gd name="connsiteY47" fmla="*/ 2163271 h 2411427"/>
                <a:gd name="connsiteX48" fmla="*/ 2260375 w 2339946"/>
                <a:gd name="connsiteY48" fmla="*/ 2228007 h 2411427"/>
                <a:gd name="connsiteX49" fmla="*/ 2203731 w 2339946"/>
                <a:gd name="connsiteY49" fmla="*/ 2308927 h 2411427"/>
                <a:gd name="connsiteX50" fmla="*/ 2074258 w 2339946"/>
                <a:gd name="connsiteY50" fmla="*/ 2365571 h 2411427"/>
                <a:gd name="connsiteX51" fmla="*/ 2017614 w 2339946"/>
                <a:gd name="connsiteY51" fmla="*/ 2406032 h 2411427"/>
                <a:gd name="connsiteX52" fmla="*/ 1936694 w 2339946"/>
                <a:gd name="connsiteY52" fmla="*/ 2397940 h 2411427"/>
                <a:gd name="connsiteX53" fmla="*/ 1896233 w 2339946"/>
                <a:gd name="connsiteY53" fmla="*/ 2341295 h 2411427"/>
                <a:gd name="connsiteX54" fmla="*/ 1831497 w 2339946"/>
                <a:gd name="connsiteY54" fmla="*/ 2333203 h 2411427"/>
                <a:gd name="connsiteX55" fmla="*/ 1799129 w 2339946"/>
                <a:gd name="connsiteY55" fmla="*/ 2349387 h 2411427"/>
                <a:gd name="connsiteX56" fmla="*/ 1774853 w 2339946"/>
                <a:gd name="connsiteY56" fmla="*/ 2292743 h 2411427"/>
                <a:gd name="connsiteX57" fmla="*/ 1766761 w 2339946"/>
                <a:gd name="connsiteY57" fmla="*/ 2252283 h 2411427"/>
                <a:gd name="connsiteX58" fmla="*/ 1702025 w 2339946"/>
                <a:gd name="connsiteY58" fmla="*/ 2122810 h 2411427"/>
                <a:gd name="connsiteX59" fmla="*/ 1637288 w 2339946"/>
                <a:gd name="connsiteY59" fmla="*/ 2058074 h 2411427"/>
                <a:gd name="connsiteX60" fmla="*/ 1556368 w 2339946"/>
                <a:gd name="connsiteY60" fmla="*/ 2058074 h 2411427"/>
                <a:gd name="connsiteX61" fmla="*/ 1515908 w 2339946"/>
                <a:gd name="connsiteY61" fmla="*/ 2074258 h 2411427"/>
                <a:gd name="connsiteX62" fmla="*/ 1515908 w 2339946"/>
                <a:gd name="connsiteY62" fmla="*/ 2163271 h 2411427"/>
                <a:gd name="connsiteX63" fmla="*/ 1467356 w 2339946"/>
                <a:gd name="connsiteY63" fmla="*/ 2179455 h 2411427"/>
                <a:gd name="connsiteX64" fmla="*/ 1378343 w 2339946"/>
                <a:gd name="connsiteY64" fmla="*/ 2130902 h 2411427"/>
                <a:gd name="connsiteX65" fmla="*/ 1378343 w 2339946"/>
                <a:gd name="connsiteY65" fmla="*/ 2090442 h 2411427"/>
                <a:gd name="connsiteX66" fmla="*/ 1329791 w 2339946"/>
                <a:gd name="connsiteY66" fmla="*/ 2033798 h 2411427"/>
                <a:gd name="connsiteX67" fmla="*/ 1248871 w 2339946"/>
                <a:gd name="connsiteY67" fmla="*/ 1993338 h 2411427"/>
                <a:gd name="connsiteX68" fmla="*/ 1135582 w 2339946"/>
                <a:gd name="connsiteY68" fmla="*/ 1985246 h 2411427"/>
                <a:gd name="connsiteX69" fmla="*/ 1014202 w 2339946"/>
                <a:gd name="connsiteY69" fmla="*/ 1936694 h 2411427"/>
                <a:gd name="connsiteX70" fmla="*/ 973741 w 2339946"/>
                <a:gd name="connsiteY70" fmla="*/ 1920509 h 2411427"/>
                <a:gd name="connsiteX71" fmla="*/ 925189 w 2339946"/>
                <a:gd name="connsiteY71" fmla="*/ 1888141 h 2411427"/>
                <a:gd name="connsiteX72" fmla="*/ 909005 w 2339946"/>
                <a:gd name="connsiteY72" fmla="*/ 1831497 h 2411427"/>
                <a:gd name="connsiteX73" fmla="*/ 884729 w 2339946"/>
                <a:gd name="connsiteY73" fmla="*/ 1831497 h 2411427"/>
                <a:gd name="connsiteX74" fmla="*/ 860453 w 2339946"/>
                <a:gd name="connsiteY74" fmla="*/ 1831497 h 2411427"/>
                <a:gd name="connsiteX75" fmla="*/ 779532 w 2339946"/>
                <a:gd name="connsiteY75" fmla="*/ 1774853 h 2411427"/>
                <a:gd name="connsiteX76" fmla="*/ 747164 w 2339946"/>
                <a:gd name="connsiteY76" fmla="*/ 1750577 h 2411427"/>
                <a:gd name="connsiteX77" fmla="*/ 650060 w 2339946"/>
                <a:gd name="connsiteY77" fmla="*/ 1742485 h 2411427"/>
                <a:gd name="connsiteX78" fmla="*/ 609600 w 2339946"/>
                <a:gd name="connsiteY78" fmla="*/ 1742485 h 2411427"/>
                <a:gd name="connsiteX79" fmla="*/ 569140 w 2339946"/>
                <a:gd name="connsiteY79" fmla="*/ 1702024 h 2411427"/>
                <a:gd name="connsiteX80" fmla="*/ 536771 w 2339946"/>
                <a:gd name="connsiteY80" fmla="*/ 1653472 h 2411427"/>
                <a:gd name="connsiteX81" fmla="*/ 480127 w 2339946"/>
                <a:gd name="connsiteY81" fmla="*/ 1645380 h 2411427"/>
                <a:gd name="connsiteX82" fmla="*/ 407299 w 2339946"/>
                <a:gd name="connsiteY82" fmla="*/ 1653472 h 2411427"/>
                <a:gd name="connsiteX83" fmla="*/ 391115 w 2339946"/>
                <a:gd name="connsiteY83" fmla="*/ 1653472 h 2411427"/>
                <a:gd name="connsiteX84" fmla="*/ 342563 w 2339946"/>
                <a:gd name="connsiteY84" fmla="*/ 1588736 h 2411427"/>
                <a:gd name="connsiteX85" fmla="*/ 342563 w 2339946"/>
                <a:gd name="connsiteY85" fmla="*/ 1556368 h 2411427"/>
                <a:gd name="connsiteX86" fmla="*/ 318286 w 2339946"/>
                <a:gd name="connsiteY86" fmla="*/ 1548276 h 2411427"/>
                <a:gd name="connsiteX87" fmla="*/ 277826 w 2339946"/>
                <a:gd name="connsiteY87" fmla="*/ 1540184 h 2411427"/>
                <a:gd name="connsiteX88" fmla="*/ 196906 w 2339946"/>
                <a:gd name="connsiteY88" fmla="*/ 1410711 h 2411427"/>
                <a:gd name="connsiteX89" fmla="*/ 172630 w 2339946"/>
                <a:gd name="connsiteY89" fmla="*/ 1394527 h 2411427"/>
                <a:gd name="connsiteX90" fmla="*/ 124078 w 2339946"/>
                <a:gd name="connsiteY90" fmla="*/ 1329791 h 2411427"/>
                <a:gd name="connsiteX91" fmla="*/ 91709 w 2339946"/>
                <a:gd name="connsiteY91" fmla="*/ 1216502 h 2411427"/>
                <a:gd name="connsiteX92" fmla="*/ 83617 w 2339946"/>
                <a:gd name="connsiteY92" fmla="*/ 1127490 h 2411427"/>
                <a:gd name="connsiteX93" fmla="*/ 67433 w 2339946"/>
                <a:gd name="connsiteY93" fmla="*/ 1062754 h 2411427"/>
                <a:gd name="connsiteX94" fmla="*/ 43157 w 2339946"/>
                <a:gd name="connsiteY94" fmla="*/ 900913 h 2411427"/>
                <a:gd name="connsiteX95" fmla="*/ 26973 w 2339946"/>
                <a:gd name="connsiteY95" fmla="*/ 787624 h 2411427"/>
                <a:gd name="connsiteX96" fmla="*/ 10789 w 2339946"/>
                <a:gd name="connsiteY96" fmla="*/ 690520 h 241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339946" h="2411427">
                  <a:moveTo>
                    <a:pt x="10789" y="690520"/>
                  </a:moveTo>
                  <a:cubicBezTo>
                    <a:pt x="21578" y="646014"/>
                    <a:pt x="79571" y="571836"/>
                    <a:pt x="91709" y="520587"/>
                  </a:cubicBezTo>
                  <a:cubicBezTo>
                    <a:pt x="103847" y="469338"/>
                    <a:pt x="71479" y="408648"/>
                    <a:pt x="83617" y="383023"/>
                  </a:cubicBezTo>
                  <a:cubicBezTo>
                    <a:pt x="95755" y="357398"/>
                    <a:pt x="129473" y="364142"/>
                    <a:pt x="164538" y="366839"/>
                  </a:cubicBezTo>
                  <a:cubicBezTo>
                    <a:pt x="199604" y="369536"/>
                    <a:pt x="256247" y="397858"/>
                    <a:pt x="294010" y="399207"/>
                  </a:cubicBezTo>
                  <a:cubicBezTo>
                    <a:pt x="331773" y="400556"/>
                    <a:pt x="365490" y="384372"/>
                    <a:pt x="391115" y="374931"/>
                  </a:cubicBezTo>
                  <a:cubicBezTo>
                    <a:pt x="416740" y="365490"/>
                    <a:pt x="438318" y="354701"/>
                    <a:pt x="447759" y="342563"/>
                  </a:cubicBezTo>
                  <a:cubicBezTo>
                    <a:pt x="457200" y="330425"/>
                    <a:pt x="435621" y="312892"/>
                    <a:pt x="447759" y="302102"/>
                  </a:cubicBezTo>
                  <a:cubicBezTo>
                    <a:pt x="459897" y="291312"/>
                    <a:pt x="503054" y="276477"/>
                    <a:pt x="520587" y="277826"/>
                  </a:cubicBezTo>
                  <a:cubicBezTo>
                    <a:pt x="538120" y="279175"/>
                    <a:pt x="535423" y="304799"/>
                    <a:pt x="552956" y="310194"/>
                  </a:cubicBezTo>
                  <a:cubicBezTo>
                    <a:pt x="570489" y="315589"/>
                    <a:pt x="614995" y="319635"/>
                    <a:pt x="625784" y="310194"/>
                  </a:cubicBezTo>
                  <a:cubicBezTo>
                    <a:pt x="636573" y="300753"/>
                    <a:pt x="592067" y="276477"/>
                    <a:pt x="617692" y="253550"/>
                  </a:cubicBezTo>
                  <a:cubicBezTo>
                    <a:pt x="643317" y="230623"/>
                    <a:pt x="737723" y="184768"/>
                    <a:pt x="779532" y="172630"/>
                  </a:cubicBezTo>
                  <a:cubicBezTo>
                    <a:pt x="821341" y="160492"/>
                    <a:pt x="849664" y="186117"/>
                    <a:pt x="868545" y="180722"/>
                  </a:cubicBezTo>
                  <a:cubicBezTo>
                    <a:pt x="887426" y="175327"/>
                    <a:pt x="875288" y="145657"/>
                    <a:pt x="892821" y="140262"/>
                  </a:cubicBezTo>
                  <a:cubicBezTo>
                    <a:pt x="910354" y="134867"/>
                    <a:pt x="950814" y="141611"/>
                    <a:pt x="973741" y="148354"/>
                  </a:cubicBezTo>
                  <a:cubicBezTo>
                    <a:pt x="996669" y="155097"/>
                    <a:pt x="1016899" y="184768"/>
                    <a:pt x="1030386" y="180722"/>
                  </a:cubicBezTo>
                  <a:cubicBezTo>
                    <a:pt x="1043873" y="176676"/>
                    <a:pt x="1026340" y="140262"/>
                    <a:pt x="1054662" y="124078"/>
                  </a:cubicBezTo>
                  <a:cubicBezTo>
                    <a:pt x="1082984" y="107894"/>
                    <a:pt x="1161207" y="93058"/>
                    <a:pt x="1200318" y="83617"/>
                  </a:cubicBezTo>
                  <a:cubicBezTo>
                    <a:pt x="1239429" y="74176"/>
                    <a:pt x="1273147" y="75525"/>
                    <a:pt x="1289331" y="67433"/>
                  </a:cubicBezTo>
                  <a:cubicBezTo>
                    <a:pt x="1305515" y="59341"/>
                    <a:pt x="1292028" y="45854"/>
                    <a:pt x="1297423" y="35065"/>
                  </a:cubicBezTo>
                  <a:cubicBezTo>
                    <a:pt x="1302818" y="24276"/>
                    <a:pt x="1287982" y="0"/>
                    <a:pt x="1321699" y="2697"/>
                  </a:cubicBezTo>
                  <a:cubicBezTo>
                    <a:pt x="1355416" y="5394"/>
                    <a:pt x="1470053" y="33716"/>
                    <a:pt x="1499724" y="51249"/>
                  </a:cubicBezTo>
                  <a:cubicBezTo>
                    <a:pt x="1529395" y="68782"/>
                    <a:pt x="1491632" y="93059"/>
                    <a:pt x="1499724" y="107894"/>
                  </a:cubicBezTo>
                  <a:cubicBezTo>
                    <a:pt x="1507816" y="122729"/>
                    <a:pt x="1533441" y="140262"/>
                    <a:pt x="1548276" y="140262"/>
                  </a:cubicBezTo>
                  <a:cubicBezTo>
                    <a:pt x="1563111" y="140262"/>
                    <a:pt x="1564460" y="99802"/>
                    <a:pt x="1588736" y="107894"/>
                  </a:cubicBezTo>
                  <a:cubicBezTo>
                    <a:pt x="1613012" y="115986"/>
                    <a:pt x="1669656" y="161841"/>
                    <a:pt x="1693932" y="188814"/>
                  </a:cubicBezTo>
                  <a:cubicBezTo>
                    <a:pt x="1718208" y="215787"/>
                    <a:pt x="1718209" y="246807"/>
                    <a:pt x="1734393" y="269734"/>
                  </a:cubicBezTo>
                  <a:cubicBezTo>
                    <a:pt x="1750577" y="292661"/>
                    <a:pt x="1781596" y="289964"/>
                    <a:pt x="1791037" y="326378"/>
                  </a:cubicBezTo>
                  <a:cubicBezTo>
                    <a:pt x="1800478" y="362792"/>
                    <a:pt x="1778899" y="449107"/>
                    <a:pt x="1791037" y="488219"/>
                  </a:cubicBezTo>
                  <a:cubicBezTo>
                    <a:pt x="1803175" y="527331"/>
                    <a:pt x="1831497" y="531377"/>
                    <a:pt x="1863865" y="561048"/>
                  </a:cubicBezTo>
                  <a:cubicBezTo>
                    <a:pt x="1896233" y="590719"/>
                    <a:pt x="1948832" y="629830"/>
                    <a:pt x="1985246" y="666244"/>
                  </a:cubicBezTo>
                  <a:cubicBezTo>
                    <a:pt x="2021660" y="702658"/>
                    <a:pt x="2051331" y="728283"/>
                    <a:pt x="2082350" y="779532"/>
                  </a:cubicBezTo>
                  <a:cubicBezTo>
                    <a:pt x="2113369" y="830781"/>
                    <a:pt x="2144390" y="904959"/>
                    <a:pt x="2171363" y="973741"/>
                  </a:cubicBezTo>
                  <a:cubicBezTo>
                    <a:pt x="2198336" y="1042523"/>
                    <a:pt x="2228007" y="1138279"/>
                    <a:pt x="2244191" y="1192226"/>
                  </a:cubicBezTo>
                  <a:cubicBezTo>
                    <a:pt x="2260375" y="1246173"/>
                    <a:pt x="2253632" y="1232687"/>
                    <a:pt x="2268467" y="1297423"/>
                  </a:cubicBezTo>
                  <a:cubicBezTo>
                    <a:pt x="2283302" y="1362159"/>
                    <a:pt x="2326460" y="1510513"/>
                    <a:pt x="2333203" y="1580644"/>
                  </a:cubicBezTo>
                  <a:cubicBezTo>
                    <a:pt x="2339946" y="1650775"/>
                    <a:pt x="2315670" y="1689887"/>
                    <a:pt x="2308927" y="1718209"/>
                  </a:cubicBezTo>
                  <a:cubicBezTo>
                    <a:pt x="2302184" y="1746531"/>
                    <a:pt x="2295440" y="1733044"/>
                    <a:pt x="2292743" y="1750577"/>
                  </a:cubicBezTo>
                  <a:cubicBezTo>
                    <a:pt x="2290046" y="1768110"/>
                    <a:pt x="2288697" y="1808570"/>
                    <a:pt x="2292743" y="1823405"/>
                  </a:cubicBezTo>
                  <a:cubicBezTo>
                    <a:pt x="2296789" y="1838240"/>
                    <a:pt x="2311624" y="1827451"/>
                    <a:pt x="2317019" y="1839589"/>
                  </a:cubicBezTo>
                  <a:cubicBezTo>
                    <a:pt x="2322414" y="1851727"/>
                    <a:pt x="2329157" y="1881398"/>
                    <a:pt x="2325111" y="1896233"/>
                  </a:cubicBezTo>
                  <a:cubicBezTo>
                    <a:pt x="2321065" y="1911068"/>
                    <a:pt x="2298138" y="1913766"/>
                    <a:pt x="2292743" y="1928601"/>
                  </a:cubicBezTo>
                  <a:cubicBezTo>
                    <a:pt x="2287348" y="1943436"/>
                    <a:pt x="2298138" y="1967713"/>
                    <a:pt x="2292743" y="1985246"/>
                  </a:cubicBezTo>
                  <a:cubicBezTo>
                    <a:pt x="2287348" y="2002779"/>
                    <a:pt x="2260375" y="2012219"/>
                    <a:pt x="2260375" y="2033798"/>
                  </a:cubicBezTo>
                  <a:cubicBezTo>
                    <a:pt x="2260375" y="2055377"/>
                    <a:pt x="2284651" y="2095837"/>
                    <a:pt x="2292743" y="2114718"/>
                  </a:cubicBezTo>
                  <a:cubicBezTo>
                    <a:pt x="2300835" y="2133599"/>
                    <a:pt x="2314322" y="2138994"/>
                    <a:pt x="2308927" y="2147086"/>
                  </a:cubicBezTo>
                  <a:cubicBezTo>
                    <a:pt x="2303532" y="2155178"/>
                    <a:pt x="2268467" y="2149784"/>
                    <a:pt x="2260375" y="2163271"/>
                  </a:cubicBezTo>
                  <a:cubicBezTo>
                    <a:pt x="2252283" y="2176758"/>
                    <a:pt x="2269816" y="2203731"/>
                    <a:pt x="2260375" y="2228007"/>
                  </a:cubicBezTo>
                  <a:cubicBezTo>
                    <a:pt x="2250934" y="2252283"/>
                    <a:pt x="2234750" y="2286000"/>
                    <a:pt x="2203731" y="2308927"/>
                  </a:cubicBezTo>
                  <a:cubicBezTo>
                    <a:pt x="2172712" y="2331854"/>
                    <a:pt x="2105278" y="2349387"/>
                    <a:pt x="2074258" y="2365571"/>
                  </a:cubicBezTo>
                  <a:cubicBezTo>
                    <a:pt x="2043239" y="2381755"/>
                    <a:pt x="2040541" y="2400637"/>
                    <a:pt x="2017614" y="2406032"/>
                  </a:cubicBezTo>
                  <a:cubicBezTo>
                    <a:pt x="1994687" y="2411427"/>
                    <a:pt x="1956924" y="2408730"/>
                    <a:pt x="1936694" y="2397940"/>
                  </a:cubicBezTo>
                  <a:cubicBezTo>
                    <a:pt x="1916464" y="2387151"/>
                    <a:pt x="1913766" y="2352084"/>
                    <a:pt x="1896233" y="2341295"/>
                  </a:cubicBezTo>
                  <a:cubicBezTo>
                    <a:pt x="1878700" y="2330506"/>
                    <a:pt x="1847681" y="2331854"/>
                    <a:pt x="1831497" y="2333203"/>
                  </a:cubicBezTo>
                  <a:cubicBezTo>
                    <a:pt x="1815313" y="2334552"/>
                    <a:pt x="1808570" y="2356130"/>
                    <a:pt x="1799129" y="2349387"/>
                  </a:cubicBezTo>
                  <a:cubicBezTo>
                    <a:pt x="1789688" y="2342644"/>
                    <a:pt x="1780248" y="2308927"/>
                    <a:pt x="1774853" y="2292743"/>
                  </a:cubicBezTo>
                  <a:cubicBezTo>
                    <a:pt x="1769458" y="2276559"/>
                    <a:pt x="1778899" y="2280605"/>
                    <a:pt x="1766761" y="2252283"/>
                  </a:cubicBezTo>
                  <a:cubicBezTo>
                    <a:pt x="1754623" y="2223961"/>
                    <a:pt x="1723604" y="2155178"/>
                    <a:pt x="1702025" y="2122810"/>
                  </a:cubicBezTo>
                  <a:cubicBezTo>
                    <a:pt x="1680446" y="2090442"/>
                    <a:pt x="1661564" y="2068863"/>
                    <a:pt x="1637288" y="2058074"/>
                  </a:cubicBezTo>
                  <a:cubicBezTo>
                    <a:pt x="1613012" y="2047285"/>
                    <a:pt x="1576598" y="2055377"/>
                    <a:pt x="1556368" y="2058074"/>
                  </a:cubicBezTo>
                  <a:cubicBezTo>
                    <a:pt x="1536138" y="2060771"/>
                    <a:pt x="1522651" y="2056725"/>
                    <a:pt x="1515908" y="2074258"/>
                  </a:cubicBezTo>
                  <a:cubicBezTo>
                    <a:pt x="1509165" y="2091791"/>
                    <a:pt x="1524000" y="2145738"/>
                    <a:pt x="1515908" y="2163271"/>
                  </a:cubicBezTo>
                  <a:cubicBezTo>
                    <a:pt x="1507816" y="2180804"/>
                    <a:pt x="1490283" y="2184850"/>
                    <a:pt x="1467356" y="2179455"/>
                  </a:cubicBezTo>
                  <a:cubicBezTo>
                    <a:pt x="1444429" y="2174060"/>
                    <a:pt x="1393178" y="2145737"/>
                    <a:pt x="1378343" y="2130902"/>
                  </a:cubicBezTo>
                  <a:cubicBezTo>
                    <a:pt x="1363508" y="2116067"/>
                    <a:pt x="1386435" y="2106626"/>
                    <a:pt x="1378343" y="2090442"/>
                  </a:cubicBezTo>
                  <a:cubicBezTo>
                    <a:pt x="1370251" y="2074258"/>
                    <a:pt x="1351370" y="2049982"/>
                    <a:pt x="1329791" y="2033798"/>
                  </a:cubicBezTo>
                  <a:cubicBezTo>
                    <a:pt x="1308212" y="2017614"/>
                    <a:pt x="1281239" y="2001430"/>
                    <a:pt x="1248871" y="1993338"/>
                  </a:cubicBezTo>
                  <a:cubicBezTo>
                    <a:pt x="1216503" y="1985246"/>
                    <a:pt x="1174694" y="1994687"/>
                    <a:pt x="1135582" y="1985246"/>
                  </a:cubicBezTo>
                  <a:cubicBezTo>
                    <a:pt x="1096471" y="1975805"/>
                    <a:pt x="1014202" y="1936694"/>
                    <a:pt x="1014202" y="1936694"/>
                  </a:cubicBezTo>
                  <a:cubicBezTo>
                    <a:pt x="987229" y="1925905"/>
                    <a:pt x="988577" y="1928601"/>
                    <a:pt x="973741" y="1920509"/>
                  </a:cubicBezTo>
                  <a:cubicBezTo>
                    <a:pt x="958906" y="1912417"/>
                    <a:pt x="935978" y="1902976"/>
                    <a:pt x="925189" y="1888141"/>
                  </a:cubicBezTo>
                  <a:cubicBezTo>
                    <a:pt x="914400" y="1873306"/>
                    <a:pt x="915748" y="1840938"/>
                    <a:pt x="909005" y="1831497"/>
                  </a:cubicBezTo>
                  <a:cubicBezTo>
                    <a:pt x="902262" y="1822056"/>
                    <a:pt x="884729" y="1831497"/>
                    <a:pt x="884729" y="1831497"/>
                  </a:cubicBezTo>
                  <a:cubicBezTo>
                    <a:pt x="876637" y="1831497"/>
                    <a:pt x="877986" y="1840938"/>
                    <a:pt x="860453" y="1831497"/>
                  </a:cubicBezTo>
                  <a:cubicBezTo>
                    <a:pt x="842920" y="1822056"/>
                    <a:pt x="798413" y="1788340"/>
                    <a:pt x="779532" y="1774853"/>
                  </a:cubicBezTo>
                  <a:cubicBezTo>
                    <a:pt x="760651" y="1761366"/>
                    <a:pt x="768743" y="1755972"/>
                    <a:pt x="747164" y="1750577"/>
                  </a:cubicBezTo>
                  <a:cubicBezTo>
                    <a:pt x="725585" y="1745182"/>
                    <a:pt x="672987" y="1743834"/>
                    <a:pt x="650060" y="1742485"/>
                  </a:cubicBezTo>
                  <a:cubicBezTo>
                    <a:pt x="627133" y="1741136"/>
                    <a:pt x="623087" y="1749228"/>
                    <a:pt x="609600" y="1742485"/>
                  </a:cubicBezTo>
                  <a:cubicBezTo>
                    <a:pt x="596113" y="1735742"/>
                    <a:pt x="581278" y="1716859"/>
                    <a:pt x="569140" y="1702024"/>
                  </a:cubicBezTo>
                  <a:cubicBezTo>
                    <a:pt x="557002" y="1687189"/>
                    <a:pt x="551606" y="1662913"/>
                    <a:pt x="536771" y="1653472"/>
                  </a:cubicBezTo>
                  <a:cubicBezTo>
                    <a:pt x="521936" y="1644031"/>
                    <a:pt x="501706" y="1645380"/>
                    <a:pt x="480127" y="1645380"/>
                  </a:cubicBezTo>
                  <a:cubicBezTo>
                    <a:pt x="458548" y="1645380"/>
                    <a:pt x="422134" y="1652123"/>
                    <a:pt x="407299" y="1653472"/>
                  </a:cubicBezTo>
                  <a:cubicBezTo>
                    <a:pt x="392464" y="1654821"/>
                    <a:pt x="401904" y="1664261"/>
                    <a:pt x="391115" y="1653472"/>
                  </a:cubicBezTo>
                  <a:cubicBezTo>
                    <a:pt x="380326" y="1642683"/>
                    <a:pt x="350655" y="1604920"/>
                    <a:pt x="342563" y="1588736"/>
                  </a:cubicBezTo>
                  <a:cubicBezTo>
                    <a:pt x="334471" y="1572552"/>
                    <a:pt x="346609" y="1563111"/>
                    <a:pt x="342563" y="1556368"/>
                  </a:cubicBezTo>
                  <a:cubicBezTo>
                    <a:pt x="338517" y="1549625"/>
                    <a:pt x="329075" y="1550973"/>
                    <a:pt x="318286" y="1548276"/>
                  </a:cubicBezTo>
                  <a:cubicBezTo>
                    <a:pt x="307497" y="1545579"/>
                    <a:pt x="298056" y="1563111"/>
                    <a:pt x="277826" y="1540184"/>
                  </a:cubicBezTo>
                  <a:cubicBezTo>
                    <a:pt x="257596" y="1517257"/>
                    <a:pt x="214439" y="1434987"/>
                    <a:pt x="196906" y="1410711"/>
                  </a:cubicBezTo>
                  <a:cubicBezTo>
                    <a:pt x="179373" y="1386435"/>
                    <a:pt x="184768" y="1408014"/>
                    <a:pt x="172630" y="1394527"/>
                  </a:cubicBezTo>
                  <a:cubicBezTo>
                    <a:pt x="160492" y="1381040"/>
                    <a:pt x="137565" y="1359462"/>
                    <a:pt x="124078" y="1329791"/>
                  </a:cubicBezTo>
                  <a:cubicBezTo>
                    <a:pt x="110591" y="1300120"/>
                    <a:pt x="98453" y="1250219"/>
                    <a:pt x="91709" y="1216502"/>
                  </a:cubicBezTo>
                  <a:cubicBezTo>
                    <a:pt x="84966" y="1182785"/>
                    <a:pt x="87663" y="1153115"/>
                    <a:pt x="83617" y="1127490"/>
                  </a:cubicBezTo>
                  <a:cubicBezTo>
                    <a:pt x="79571" y="1101865"/>
                    <a:pt x="74176" y="1100517"/>
                    <a:pt x="67433" y="1062754"/>
                  </a:cubicBezTo>
                  <a:cubicBezTo>
                    <a:pt x="60690" y="1024991"/>
                    <a:pt x="49900" y="946768"/>
                    <a:pt x="43157" y="900913"/>
                  </a:cubicBezTo>
                  <a:cubicBezTo>
                    <a:pt x="36414" y="855058"/>
                    <a:pt x="32368" y="819992"/>
                    <a:pt x="26973" y="787624"/>
                  </a:cubicBezTo>
                  <a:cubicBezTo>
                    <a:pt x="21578" y="755256"/>
                    <a:pt x="0" y="735026"/>
                    <a:pt x="10789" y="6905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4" name="Oval 7">
              <a:extLst>
                <a:ext uri="{FF2B5EF4-FFF2-40B4-BE49-F238E27FC236}">
                  <a16:creationId xmlns:a16="http://schemas.microsoft.com/office/drawing/2014/main" id="{FB84DCCE-FA67-1715-F485-6520BE731AFD}"/>
                </a:ext>
              </a:extLst>
            </p:cNvPr>
            <p:cNvSpPr/>
            <p:nvPr/>
          </p:nvSpPr>
          <p:spPr>
            <a:xfrm>
              <a:off x="5913084" y="594983"/>
              <a:ext cx="393206" cy="41652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E6327DC1-D591-8CD5-43BF-496834E5714F}"/>
                </a:ext>
              </a:extLst>
            </p:cNvPr>
            <p:cNvSpPr/>
            <p:nvPr/>
          </p:nvSpPr>
          <p:spPr>
            <a:xfrm>
              <a:off x="6525425" y="1026264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03491A99-0C5C-B92F-DA91-139D4F8F2A16}"/>
                </a:ext>
              </a:extLst>
            </p:cNvPr>
            <p:cNvSpPr/>
            <p:nvPr/>
          </p:nvSpPr>
          <p:spPr>
            <a:xfrm>
              <a:off x="5937256" y="564301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Oval 7">
              <a:extLst>
                <a:ext uri="{FF2B5EF4-FFF2-40B4-BE49-F238E27FC236}">
                  <a16:creationId xmlns:a16="http://schemas.microsoft.com/office/drawing/2014/main" id="{1E7C9A29-7EA9-61D5-F61B-2947D1EE57E0}"/>
                </a:ext>
              </a:extLst>
            </p:cNvPr>
            <p:cNvSpPr/>
            <p:nvPr/>
          </p:nvSpPr>
          <p:spPr>
            <a:xfrm rot="1260000" flipV="1">
              <a:off x="6623057" y="1059600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D76DCB7E-0453-D2A2-58EF-8028D061B83D}"/>
                </a:ext>
              </a:extLst>
            </p:cNvPr>
            <p:cNvSpPr/>
            <p:nvPr/>
          </p:nvSpPr>
          <p:spPr>
            <a:xfrm rot="1260000" flipV="1">
              <a:off x="6537332" y="1314395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Oval 7">
              <a:extLst>
                <a:ext uri="{FF2B5EF4-FFF2-40B4-BE49-F238E27FC236}">
                  <a16:creationId xmlns:a16="http://schemas.microsoft.com/office/drawing/2014/main" id="{457179BA-64CE-BEF3-FCDE-5FBC6BE0E06B}"/>
                </a:ext>
              </a:extLst>
            </p:cNvPr>
            <p:cNvSpPr/>
            <p:nvPr/>
          </p:nvSpPr>
          <p:spPr>
            <a:xfrm rot="-840000" flipV="1">
              <a:off x="5842009" y="626212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789D39E9-F3B3-B794-67B6-5EBC8EB2ED2A}"/>
                </a:ext>
              </a:extLst>
            </p:cNvPr>
            <p:cNvSpPr/>
            <p:nvPr/>
          </p:nvSpPr>
          <p:spPr>
            <a:xfrm rot="1260000" flipV="1">
              <a:off x="5858676" y="926249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49640647-33C1-D834-CC41-AB2C7ECB5C32}"/>
                </a:ext>
              </a:extLst>
            </p:cNvPr>
            <p:cNvSpPr/>
            <p:nvPr/>
          </p:nvSpPr>
          <p:spPr>
            <a:xfrm rot="1260000" flipV="1">
              <a:off x="6465895" y="1254864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7CCC7949-DFBE-9A10-4063-86F248B94523}"/>
                </a:ext>
              </a:extLst>
            </p:cNvPr>
            <p:cNvSpPr/>
            <p:nvPr/>
          </p:nvSpPr>
          <p:spPr>
            <a:xfrm rot="1260000" flipV="1">
              <a:off x="6561144" y="1152469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Oval 7">
              <a:extLst>
                <a:ext uri="{FF2B5EF4-FFF2-40B4-BE49-F238E27FC236}">
                  <a16:creationId xmlns:a16="http://schemas.microsoft.com/office/drawing/2014/main" id="{6D9A09D2-FDD2-1D34-0F82-0233117ADB1D}"/>
                </a:ext>
              </a:extLst>
            </p:cNvPr>
            <p:cNvSpPr/>
            <p:nvPr/>
          </p:nvSpPr>
          <p:spPr>
            <a:xfrm rot="1260000" flipV="1">
              <a:off x="6570672" y="933394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7F7EB993-930F-87CF-7607-87769E4FE84E}"/>
                </a:ext>
              </a:extLst>
            </p:cNvPr>
            <p:cNvSpPr/>
            <p:nvPr/>
          </p:nvSpPr>
          <p:spPr>
            <a:xfrm rot="1260000" flipV="1">
              <a:off x="6458749" y="952443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A2CC6646-8682-B65D-DE86-F3CF8A652BA3}"/>
                </a:ext>
              </a:extLst>
            </p:cNvPr>
            <p:cNvSpPr/>
            <p:nvPr/>
          </p:nvSpPr>
          <p:spPr>
            <a:xfrm rot="1260000" flipV="1">
              <a:off x="6615913" y="1142945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id="{8D5561D7-8328-9AB6-C2C2-22FF6512C322}"/>
                </a:ext>
              </a:extLst>
            </p:cNvPr>
            <p:cNvSpPr/>
            <p:nvPr/>
          </p:nvSpPr>
          <p:spPr>
            <a:xfrm rot="1260000" flipV="1">
              <a:off x="6505323" y="855724"/>
              <a:ext cx="77377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Oval 7">
              <a:extLst>
                <a:ext uri="{FF2B5EF4-FFF2-40B4-BE49-F238E27FC236}">
                  <a16:creationId xmlns:a16="http://schemas.microsoft.com/office/drawing/2014/main" id="{08B169B4-ADF0-EF16-6970-44E7ABCE5B51}"/>
                </a:ext>
              </a:extLst>
            </p:cNvPr>
            <p:cNvSpPr/>
            <p:nvPr/>
          </p:nvSpPr>
          <p:spPr>
            <a:xfrm rot="1260000" flipV="1">
              <a:off x="6082513" y="516676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1148AB55-7C4E-5FF7-8A50-698D306C6094}"/>
                </a:ext>
              </a:extLst>
            </p:cNvPr>
            <p:cNvSpPr/>
            <p:nvPr/>
          </p:nvSpPr>
          <p:spPr>
            <a:xfrm rot="1260000" flipV="1">
              <a:off x="6249041" y="964276"/>
              <a:ext cx="110724" cy="9593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Oval 7">
              <a:extLst>
                <a:ext uri="{FF2B5EF4-FFF2-40B4-BE49-F238E27FC236}">
                  <a16:creationId xmlns:a16="http://schemas.microsoft.com/office/drawing/2014/main" id="{ACBE6C37-7DC8-91DD-0FCA-14BCAE3F89B0}"/>
                </a:ext>
              </a:extLst>
            </p:cNvPr>
            <p:cNvSpPr/>
            <p:nvPr/>
          </p:nvSpPr>
          <p:spPr>
            <a:xfrm rot="1260000" flipV="1">
              <a:off x="6111089" y="1052458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Oval 7">
              <a:extLst>
                <a:ext uri="{FF2B5EF4-FFF2-40B4-BE49-F238E27FC236}">
                  <a16:creationId xmlns:a16="http://schemas.microsoft.com/office/drawing/2014/main" id="{B4E29E65-0FE2-2674-5101-E12FC19FBCDD}"/>
                </a:ext>
              </a:extLst>
            </p:cNvPr>
            <p:cNvSpPr/>
            <p:nvPr/>
          </p:nvSpPr>
          <p:spPr>
            <a:xfrm rot="1260000" flipV="1">
              <a:off x="5812855" y="794814"/>
              <a:ext cx="8818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Oval 7">
              <a:extLst>
                <a:ext uri="{FF2B5EF4-FFF2-40B4-BE49-F238E27FC236}">
                  <a16:creationId xmlns:a16="http://schemas.microsoft.com/office/drawing/2014/main" id="{C9FD0920-423B-DF9A-FC36-0407D7738A9B}"/>
                </a:ext>
              </a:extLst>
            </p:cNvPr>
            <p:cNvSpPr/>
            <p:nvPr/>
          </p:nvSpPr>
          <p:spPr>
            <a:xfrm rot="1260000" flipV="1">
              <a:off x="5972123" y="1010844"/>
              <a:ext cx="78621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Oval 7">
              <a:extLst>
                <a:ext uri="{FF2B5EF4-FFF2-40B4-BE49-F238E27FC236}">
                  <a16:creationId xmlns:a16="http://schemas.microsoft.com/office/drawing/2014/main" id="{97E0AAF1-BCF7-2578-FA7F-9912347F411F}"/>
                </a:ext>
              </a:extLst>
            </p:cNvPr>
            <p:cNvSpPr/>
            <p:nvPr/>
          </p:nvSpPr>
          <p:spPr>
            <a:xfrm rot="1260000" flipV="1">
              <a:off x="6499368" y="1208495"/>
              <a:ext cx="65283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B878CB01-293C-C4E8-D9F2-CDCC385ABAD5}"/>
                </a:ext>
              </a:extLst>
            </p:cNvPr>
            <p:cNvSpPr/>
            <p:nvPr/>
          </p:nvSpPr>
          <p:spPr>
            <a:xfrm rot="1260000" flipV="1">
              <a:off x="6376643" y="887847"/>
              <a:ext cx="73995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Oval 7">
              <a:extLst>
                <a:ext uri="{FF2B5EF4-FFF2-40B4-BE49-F238E27FC236}">
                  <a16:creationId xmlns:a16="http://schemas.microsoft.com/office/drawing/2014/main" id="{AF683EC7-8717-FD8A-AB13-DFC253878DC7}"/>
                </a:ext>
              </a:extLst>
            </p:cNvPr>
            <p:cNvSpPr/>
            <p:nvPr/>
          </p:nvSpPr>
          <p:spPr>
            <a:xfrm rot="1260000" flipV="1">
              <a:off x="6594395" y="1290032"/>
              <a:ext cx="75365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37CB7F7B-364D-1FC2-7469-06FD50F788C5}"/>
                </a:ext>
              </a:extLst>
            </p:cNvPr>
            <p:cNvSpPr/>
            <p:nvPr/>
          </p:nvSpPr>
          <p:spPr>
            <a:xfrm rot="1260000" flipV="1">
              <a:off x="6178020" y="1107092"/>
              <a:ext cx="99640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Oval 7">
              <a:extLst>
                <a:ext uri="{FF2B5EF4-FFF2-40B4-BE49-F238E27FC236}">
                  <a16:creationId xmlns:a16="http://schemas.microsoft.com/office/drawing/2014/main" id="{17ED81E4-01C8-5982-F220-0993F288AA14}"/>
                </a:ext>
              </a:extLst>
            </p:cNvPr>
            <p:cNvSpPr/>
            <p:nvPr/>
          </p:nvSpPr>
          <p:spPr>
            <a:xfrm rot="20088384" flipV="1">
              <a:off x="6259451" y="561397"/>
              <a:ext cx="110724" cy="140730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07319D8D-8E71-A08B-8F2F-F853A2F0754B}"/>
                </a:ext>
              </a:extLst>
            </p:cNvPr>
            <p:cNvSpPr/>
            <p:nvPr/>
          </p:nvSpPr>
          <p:spPr>
            <a:xfrm rot="21379258" flipV="1">
              <a:off x="6312355" y="716969"/>
              <a:ext cx="76876" cy="121018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Oval 7">
              <a:extLst>
                <a:ext uri="{FF2B5EF4-FFF2-40B4-BE49-F238E27FC236}">
                  <a16:creationId xmlns:a16="http://schemas.microsoft.com/office/drawing/2014/main" id="{1BBCE1E1-45E6-66DE-128A-7AD5031B8A45}"/>
                </a:ext>
              </a:extLst>
            </p:cNvPr>
            <p:cNvSpPr/>
            <p:nvPr/>
          </p:nvSpPr>
          <p:spPr>
            <a:xfrm rot="20088384" flipV="1">
              <a:off x="6368989" y="1099559"/>
              <a:ext cx="110724" cy="140730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DBD21C2F-26F0-9781-84C9-50709EE0E0A0}"/>
                </a:ext>
              </a:extLst>
            </p:cNvPr>
            <p:cNvSpPr/>
            <p:nvPr/>
          </p:nvSpPr>
          <p:spPr>
            <a:xfrm flipH="1" flipV="1">
              <a:off x="6288895" y="1094179"/>
              <a:ext cx="46086" cy="49211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Oval 7">
              <a:extLst>
                <a:ext uri="{FF2B5EF4-FFF2-40B4-BE49-F238E27FC236}">
                  <a16:creationId xmlns:a16="http://schemas.microsoft.com/office/drawing/2014/main" id="{F74875BD-7740-2A7C-392E-DB75999418B7}"/>
                </a:ext>
              </a:extLst>
            </p:cNvPr>
            <p:cNvSpPr/>
            <p:nvPr/>
          </p:nvSpPr>
          <p:spPr>
            <a:xfrm flipH="1" flipV="1">
              <a:off x="6350873" y="1225937"/>
              <a:ext cx="46087" cy="47624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Oval 7">
              <a:extLst>
                <a:ext uri="{FF2B5EF4-FFF2-40B4-BE49-F238E27FC236}">
                  <a16:creationId xmlns:a16="http://schemas.microsoft.com/office/drawing/2014/main" id="{3D88331B-A460-5C65-8176-83E4309C7163}"/>
                </a:ext>
              </a:extLst>
            </p:cNvPr>
            <p:cNvSpPr/>
            <p:nvPr/>
          </p:nvSpPr>
          <p:spPr>
            <a:xfrm flipH="1" flipV="1">
              <a:off x="5993304" y="548095"/>
              <a:ext cx="71513" cy="46036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Oval 7">
              <a:extLst>
                <a:ext uri="{FF2B5EF4-FFF2-40B4-BE49-F238E27FC236}">
                  <a16:creationId xmlns:a16="http://schemas.microsoft.com/office/drawing/2014/main" id="{313207D4-984C-408D-6566-6C11249F3A6B}"/>
                </a:ext>
              </a:extLst>
            </p:cNvPr>
            <p:cNvSpPr/>
            <p:nvPr/>
          </p:nvSpPr>
          <p:spPr>
            <a:xfrm flipH="1" flipV="1">
              <a:off x="6557469" y="1098941"/>
              <a:ext cx="46087" cy="49212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BB264500-1503-8661-C96A-B70448713434}"/>
                </a:ext>
              </a:extLst>
            </p:cNvPr>
            <p:cNvSpPr/>
            <p:nvPr/>
          </p:nvSpPr>
          <p:spPr>
            <a:xfrm flipH="1" flipV="1">
              <a:off x="6465296" y="733827"/>
              <a:ext cx="46087" cy="49212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Oval 7">
              <a:extLst>
                <a:ext uri="{FF2B5EF4-FFF2-40B4-BE49-F238E27FC236}">
                  <a16:creationId xmlns:a16="http://schemas.microsoft.com/office/drawing/2014/main" id="{966DCD0E-051F-EA8A-0E8C-990993F32E1B}"/>
                </a:ext>
              </a:extLst>
            </p:cNvPr>
            <p:cNvSpPr/>
            <p:nvPr/>
          </p:nvSpPr>
          <p:spPr>
            <a:xfrm flipH="1" flipV="1">
              <a:off x="5802600" y="886222"/>
              <a:ext cx="46086" cy="49212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Oval 7">
              <a:extLst>
                <a:ext uri="{FF2B5EF4-FFF2-40B4-BE49-F238E27FC236}">
                  <a16:creationId xmlns:a16="http://schemas.microsoft.com/office/drawing/2014/main" id="{E9814F87-09D5-0CDA-F065-025EF56E85D9}"/>
                </a:ext>
              </a:extLst>
            </p:cNvPr>
            <p:cNvSpPr/>
            <p:nvPr/>
          </p:nvSpPr>
          <p:spPr>
            <a:xfrm flipH="1" flipV="1">
              <a:off x="5786708" y="703666"/>
              <a:ext cx="46086" cy="47624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57" name="Group 42">
            <a:extLst>
              <a:ext uri="{FF2B5EF4-FFF2-40B4-BE49-F238E27FC236}">
                <a16:creationId xmlns:a16="http://schemas.microsoft.com/office/drawing/2014/main" id="{67839A87-661A-0609-E010-A90CC67EE054}"/>
              </a:ext>
            </a:extLst>
          </p:cNvPr>
          <p:cNvGrpSpPr>
            <a:grpSpLocks/>
          </p:cNvGrpSpPr>
          <p:nvPr/>
        </p:nvGrpSpPr>
        <p:grpSpPr bwMode="auto">
          <a:xfrm>
            <a:off x="10164859" y="545154"/>
            <a:ext cx="933450" cy="910672"/>
            <a:chOff x="2216150" y="2483294"/>
            <a:chExt cx="932422" cy="911072"/>
          </a:xfrm>
        </p:grpSpPr>
        <p:sp>
          <p:nvSpPr>
            <p:cNvPr id="59" name="Freeform 4">
              <a:extLst>
                <a:ext uri="{FF2B5EF4-FFF2-40B4-BE49-F238E27FC236}">
                  <a16:creationId xmlns:a16="http://schemas.microsoft.com/office/drawing/2014/main" id="{2C40166D-7ED3-0E57-8E7D-EE3E9417FC9F}"/>
                </a:ext>
              </a:extLst>
            </p:cNvPr>
            <p:cNvSpPr/>
            <p:nvPr/>
          </p:nvSpPr>
          <p:spPr>
            <a:xfrm>
              <a:off x="2216150" y="2483294"/>
              <a:ext cx="932422" cy="911072"/>
            </a:xfrm>
            <a:custGeom>
              <a:avLst/>
              <a:gdLst>
                <a:gd name="connsiteX0" fmla="*/ 96856 w 932422"/>
                <a:gd name="connsiteY0" fmla="*/ 444406 h 911072"/>
                <a:gd name="connsiteX1" fmla="*/ 12189 w 932422"/>
                <a:gd name="connsiteY1" fmla="*/ 325872 h 911072"/>
                <a:gd name="connsiteX2" fmla="*/ 62989 w 932422"/>
                <a:gd name="connsiteY2" fmla="*/ 266606 h 911072"/>
                <a:gd name="connsiteX3" fmla="*/ 164589 w 932422"/>
                <a:gd name="connsiteY3" fmla="*/ 122672 h 911072"/>
                <a:gd name="connsiteX4" fmla="*/ 283122 w 932422"/>
                <a:gd name="connsiteY4" fmla="*/ 71872 h 911072"/>
                <a:gd name="connsiteX5" fmla="*/ 300056 w 932422"/>
                <a:gd name="connsiteY5" fmla="*/ 12606 h 911072"/>
                <a:gd name="connsiteX6" fmla="*/ 367789 w 932422"/>
                <a:gd name="connsiteY6" fmla="*/ 12606 h 911072"/>
                <a:gd name="connsiteX7" fmla="*/ 443989 w 932422"/>
                <a:gd name="connsiteY7" fmla="*/ 148072 h 911072"/>
                <a:gd name="connsiteX8" fmla="*/ 477856 w 932422"/>
                <a:gd name="connsiteY8" fmla="*/ 148072 h 911072"/>
                <a:gd name="connsiteX9" fmla="*/ 570989 w 932422"/>
                <a:gd name="connsiteY9" fmla="*/ 54939 h 911072"/>
                <a:gd name="connsiteX10" fmla="*/ 613322 w 932422"/>
                <a:gd name="connsiteY10" fmla="*/ 46472 h 911072"/>
                <a:gd name="connsiteX11" fmla="*/ 672589 w 932422"/>
                <a:gd name="connsiteY11" fmla="*/ 139606 h 911072"/>
                <a:gd name="connsiteX12" fmla="*/ 748789 w 932422"/>
                <a:gd name="connsiteY12" fmla="*/ 165006 h 911072"/>
                <a:gd name="connsiteX13" fmla="*/ 791122 w 932422"/>
                <a:gd name="connsiteY13" fmla="*/ 139606 h 911072"/>
                <a:gd name="connsiteX14" fmla="*/ 833456 w 932422"/>
                <a:gd name="connsiteY14" fmla="*/ 207339 h 911072"/>
                <a:gd name="connsiteX15" fmla="*/ 850389 w 932422"/>
                <a:gd name="connsiteY15" fmla="*/ 266606 h 911072"/>
                <a:gd name="connsiteX16" fmla="*/ 875789 w 932422"/>
                <a:gd name="connsiteY16" fmla="*/ 325872 h 911072"/>
                <a:gd name="connsiteX17" fmla="*/ 926589 w 932422"/>
                <a:gd name="connsiteY17" fmla="*/ 368206 h 911072"/>
                <a:gd name="connsiteX18" fmla="*/ 926589 w 932422"/>
                <a:gd name="connsiteY18" fmla="*/ 402072 h 911072"/>
                <a:gd name="connsiteX19" fmla="*/ 884256 w 932422"/>
                <a:gd name="connsiteY19" fmla="*/ 478272 h 911072"/>
                <a:gd name="connsiteX20" fmla="*/ 858856 w 932422"/>
                <a:gd name="connsiteY20" fmla="*/ 546006 h 911072"/>
                <a:gd name="connsiteX21" fmla="*/ 884256 w 932422"/>
                <a:gd name="connsiteY21" fmla="*/ 605272 h 911072"/>
                <a:gd name="connsiteX22" fmla="*/ 884256 w 932422"/>
                <a:gd name="connsiteY22" fmla="*/ 664539 h 911072"/>
                <a:gd name="connsiteX23" fmla="*/ 858856 w 932422"/>
                <a:gd name="connsiteY23" fmla="*/ 664539 h 911072"/>
                <a:gd name="connsiteX24" fmla="*/ 791122 w 932422"/>
                <a:gd name="connsiteY24" fmla="*/ 681472 h 911072"/>
                <a:gd name="connsiteX25" fmla="*/ 791122 w 932422"/>
                <a:gd name="connsiteY25" fmla="*/ 757672 h 911072"/>
                <a:gd name="connsiteX26" fmla="*/ 782656 w 932422"/>
                <a:gd name="connsiteY26" fmla="*/ 825406 h 911072"/>
                <a:gd name="connsiteX27" fmla="*/ 748789 w 932422"/>
                <a:gd name="connsiteY27" fmla="*/ 850806 h 911072"/>
                <a:gd name="connsiteX28" fmla="*/ 697989 w 932422"/>
                <a:gd name="connsiteY28" fmla="*/ 867739 h 911072"/>
                <a:gd name="connsiteX29" fmla="*/ 613322 w 932422"/>
                <a:gd name="connsiteY29" fmla="*/ 816939 h 911072"/>
                <a:gd name="connsiteX30" fmla="*/ 579456 w 932422"/>
                <a:gd name="connsiteY30" fmla="*/ 867739 h 911072"/>
                <a:gd name="connsiteX31" fmla="*/ 537122 w 932422"/>
                <a:gd name="connsiteY31" fmla="*/ 910072 h 911072"/>
                <a:gd name="connsiteX32" fmla="*/ 469389 w 932422"/>
                <a:gd name="connsiteY32" fmla="*/ 893139 h 911072"/>
                <a:gd name="connsiteX33" fmla="*/ 443989 w 932422"/>
                <a:gd name="connsiteY33" fmla="*/ 842339 h 911072"/>
                <a:gd name="connsiteX34" fmla="*/ 410122 w 932422"/>
                <a:gd name="connsiteY34" fmla="*/ 842339 h 911072"/>
                <a:gd name="connsiteX35" fmla="*/ 325456 w 932422"/>
                <a:gd name="connsiteY35" fmla="*/ 884672 h 911072"/>
                <a:gd name="connsiteX36" fmla="*/ 300056 w 932422"/>
                <a:gd name="connsiteY36" fmla="*/ 884672 h 911072"/>
                <a:gd name="connsiteX37" fmla="*/ 223856 w 932422"/>
                <a:gd name="connsiteY37" fmla="*/ 800006 h 911072"/>
                <a:gd name="connsiteX38" fmla="*/ 173056 w 932422"/>
                <a:gd name="connsiteY38" fmla="*/ 749206 h 911072"/>
                <a:gd name="connsiteX39" fmla="*/ 139189 w 932422"/>
                <a:gd name="connsiteY39" fmla="*/ 749206 h 911072"/>
                <a:gd name="connsiteX40" fmla="*/ 130722 w 932422"/>
                <a:gd name="connsiteY40" fmla="*/ 689939 h 911072"/>
                <a:gd name="connsiteX41" fmla="*/ 71456 w 932422"/>
                <a:gd name="connsiteY41" fmla="*/ 664539 h 911072"/>
                <a:gd name="connsiteX42" fmla="*/ 20656 w 932422"/>
                <a:gd name="connsiteY42" fmla="*/ 647606 h 911072"/>
                <a:gd name="connsiteX43" fmla="*/ 3722 w 932422"/>
                <a:gd name="connsiteY43" fmla="*/ 579872 h 911072"/>
                <a:gd name="connsiteX44" fmla="*/ 88389 w 932422"/>
                <a:gd name="connsiteY44" fmla="*/ 503672 h 911072"/>
                <a:gd name="connsiteX45" fmla="*/ 96856 w 932422"/>
                <a:gd name="connsiteY45" fmla="*/ 444406 h 91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32422" h="911072">
                  <a:moveTo>
                    <a:pt x="96856" y="444406"/>
                  </a:moveTo>
                  <a:cubicBezTo>
                    <a:pt x="84156" y="414773"/>
                    <a:pt x="17833" y="355505"/>
                    <a:pt x="12189" y="325872"/>
                  </a:cubicBezTo>
                  <a:cubicBezTo>
                    <a:pt x="6545" y="296239"/>
                    <a:pt x="37589" y="300473"/>
                    <a:pt x="62989" y="266606"/>
                  </a:cubicBezTo>
                  <a:cubicBezTo>
                    <a:pt x="88389" y="232739"/>
                    <a:pt x="127900" y="155128"/>
                    <a:pt x="164589" y="122672"/>
                  </a:cubicBezTo>
                  <a:cubicBezTo>
                    <a:pt x="201278" y="90216"/>
                    <a:pt x="260544" y="90216"/>
                    <a:pt x="283122" y="71872"/>
                  </a:cubicBezTo>
                  <a:cubicBezTo>
                    <a:pt x="305700" y="53528"/>
                    <a:pt x="285945" y="22484"/>
                    <a:pt x="300056" y="12606"/>
                  </a:cubicBezTo>
                  <a:cubicBezTo>
                    <a:pt x="314167" y="2728"/>
                    <a:pt x="343800" y="-9972"/>
                    <a:pt x="367789" y="12606"/>
                  </a:cubicBezTo>
                  <a:cubicBezTo>
                    <a:pt x="391778" y="35184"/>
                    <a:pt x="425645" y="125494"/>
                    <a:pt x="443989" y="148072"/>
                  </a:cubicBezTo>
                  <a:cubicBezTo>
                    <a:pt x="462333" y="170650"/>
                    <a:pt x="456689" y="163594"/>
                    <a:pt x="477856" y="148072"/>
                  </a:cubicBezTo>
                  <a:cubicBezTo>
                    <a:pt x="499023" y="132550"/>
                    <a:pt x="548411" y="71872"/>
                    <a:pt x="570989" y="54939"/>
                  </a:cubicBezTo>
                  <a:cubicBezTo>
                    <a:pt x="593567" y="38006"/>
                    <a:pt x="596389" y="32361"/>
                    <a:pt x="613322" y="46472"/>
                  </a:cubicBezTo>
                  <a:cubicBezTo>
                    <a:pt x="630255" y="60583"/>
                    <a:pt x="650011" y="119850"/>
                    <a:pt x="672589" y="139606"/>
                  </a:cubicBezTo>
                  <a:cubicBezTo>
                    <a:pt x="695167" y="159362"/>
                    <a:pt x="729034" y="165006"/>
                    <a:pt x="748789" y="165006"/>
                  </a:cubicBezTo>
                  <a:cubicBezTo>
                    <a:pt x="768544" y="165006"/>
                    <a:pt x="777011" y="132551"/>
                    <a:pt x="791122" y="139606"/>
                  </a:cubicBezTo>
                  <a:cubicBezTo>
                    <a:pt x="805233" y="146661"/>
                    <a:pt x="823578" y="186172"/>
                    <a:pt x="833456" y="207339"/>
                  </a:cubicBezTo>
                  <a:cubicBezTo>
                    <a:pt x="843334" y="228506"/>
                    <a:pt x="843334" y="246850"/>
                    <a:pt x="850389" y="266606"/>
                  </a:cubicBezTo>
                  <a:cubicBezTo>
                    <a:pt x="857445" y="286361"/>
                    <a:pt x="863089" y="308939"/>
                    <a:pt x="875789" y="325872"/>
                  </a:cubicBezTo>
                  <a:cubicBezTo>
                    <a:pt x="888489" y="342805"/>
                    <a:pt x="918122" y="355506"/>
                    <a:pt x="926589" y="368206"/>
                  </a:cubicBezTo>
                  <a:cubicBezTo>
                    <a:pt x="935056" y="380906"/>
                    <a:pt x="933645" y="383728"/>
                    <a:pt x="926589" y="402072"/>
                  </a:cubicBezTo>
                  <a:cubicBezTo>
                    <a:pt x="919534" y="420416"/>
                    <a:pt x="895545" y="454283"/>
                    <a:pt x="884256" y="478272"/>
                  </a:cubicBezTo>
                  <a:cubicBezTo>
                    <a:pt x="872967" y="502261"/>
                    <a:pt x="858856" y="524839"/>
                    <a:pt x="858856" y="546006"/>
                  </a:cubicBezTo>
                  <a:cubicBezTo>
                    <a:pt x="858856" y="567173"/>
                    <a:pt x="880023" y="585517"/>
                    <a:pt x="884256" y="605272"/>
                  </a:cubicBezTo>
                  <a:cubicBezTo>
                    <a:pt x="888489" y="625028"/>
                    <a:pt x="888489" y="654661"/>
                    <a:pt x="884256" y="664539"/>
                  </a:cubicBezTo>
                  <a:cubicBezTo>
                    <a:pt x="880023" y="674417"/>
                    <a:pt x="874378" y="661717"/>
                    <a:pt x="858856" y="664539"/>
                  </a:cubicBezTo>
                  <a:cubicBezTo>
                    <a:pt x="843334" y="667361"/>
                    <a:pt x="802411" y="665950"/>
                    <a:pt x="791122" y="681472"/>
                  </a:cubicBezTo>
                  <a:cubicBezTo>
                    <a:pt x="779833" y="696994"/>
                    <a:pt x="792533" y="733683"/>
                    <a:pt x="791122" y="757672"/>
                  </a:cubicBezTo>
                  <a:cubicBezTo>
                    <a:pt x="789711" y="781661"/>
                    <a:pt x="789711" y="809884"/>
                    <a:pt x="782656" y="825406"/>
                  </a:cubicBezTo>
                  <a:cubicBezTo>
                    <a:pt x="775601" y="840928"/>
                    <a:pt x="762900" y="843751"/>
                    <a:pt x="748789" y="850806"/>
                  </a:cubicBezTo>
                  <a:cubicBezTo>
                    <a:pt x="734678" y="857861"/>
                    <a:pt x="720567" y="873383"/>
                    <a:pt x="697989" y="867739"/>
                  </a:cubicBezTo>
                  <a:cubicBezTo>
                    <a:pt x="675411" y="862095"/>
                    <a:pt x="633077" y="816939"/>
                    <a:pt x="613322" y="816939"/>
                  </a:cubicBezTo>
                  <a:cubicBezTo>
                    <a:pt x="593567" y="816939"/>
                    <a:pt x="592156" y="852217"/>
                    <a:pt x="579456" y="867739"/>
                  </a:cubicBezTo>
                  <a:cubicBezTo>
                    <a:pt x="566756" y="883261"/>
                    <a:pt x="555467" y="905839"/>
                    <a:pt x="537122" y="910072"/>
                  </a:cubicBezTo>
                  <a:cubicBezTo>
                    <a:pt x="518778" y="914305"/>
                    <a:pt x="484911" y="904428"/>
                    <a:pt x="469389" y="893139"/>
                  </a:cubicBezTo>
                  <a:cubicBezTo>
                    <a:pt x="453867" y="881850"/>
                    <a:pt x="453867" y="850805"/>
                    <a:pt x="443989" y="842339"/>
                  </a:cubicBezTo>
                  <a:cubicBezTo>
                    <a:pt x="434111" y="833873"/>
                    <a:pt x="429878" y="835284"/>
                    <a:pt x="410122" y="842339"/>
                  </a:cubicBezTo>
                  <a:cubicBezTo>
                    <a:pt x="390367" y="849395"/>
                    <a:pt x="343800" y="877617"/>
                    <a:pt x="325456" y="884672"/>
                  </a:cubicBezTo>
                  <a:cubicBezTo>
                    <a:pt x="307112" y="891728"/>
                    <a:pt x="316989" y="898783"/>
                    <a:pt x="300056" y="884672"/>
                  </a:cubicBezTo>
                  <a:cubicBezTo>
                    <a:pt x="283123" y="870561"/>
                    <a:pt x="245023" y="822584"/>
                    <a:pt x="223856" y="800006"/>
                  </a:cubicBezTo>
                  <a:cubicBezTo>
                    <a:pt x="202689" y="777428"/>
                    <a:pt x="187167" y="757673"/>
                    <a:pt x="173056" y="749206"/>
                  </a:cubicBezTo>
                  <a:cubicBezTo>
                    <a:pt x="158945" y="740739"/>
                    <a:pt x="146245" y="759084"/>
                    <a:pt x="139189" y="749206"/>
                  </a:cubicBezTo>
                  <a:cubicBezTo>
                    <a:pt x="132133" y="739328"/>
                    <a:pt x="142011" y="704050"/>
                    <a:pt x="130722" y="689939"/>
                  </a:cubicBezTo>
                  <a:cubicBezTo>
                    <a:pt x="119433" y="675828"/>
                    <a:pt x="89800" y="671595"/>
                    <a:pt x="71456" y="664539"/>
                  </a:cubicBezTo>
                  <a:cubicBezTo>
                    <a:pt x="53112" y="657484"/>
                    <a:pt x="31945" y="661717"/>
                    <a:pt x="20656" y="647606"/>
                  </a:cubicBezTo>
                  <a:cubicBezTo>
                    <a:pt x="9367" y="633495"/>
                    <a:pt x="-7567" y="603861"/>
                    <a:pt x="3722" y="579872"/>
                  </a:cubicBezTo>
                  <a:cubicBezTo>
                    <a:pt x="15011" y="555883"/>
                    <a:pt x="70044" y="524839"/>
                    <a:pt x="88389" y="503672"/>
                  </a:cubicBezTo>
                  <a:cubicBezTo>
                    <a:pt x="106734" y="482505"/>
                    <a:pt x="109556" y="474039"/>
                    <a:pt x="96856" y="44440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0" name="Group 22">
              <a:extLst>
                <a:ext uri="{FF2B5EF4-FFF2-40B4-BE49-F238E27FC236}">
                  <a16:creationId xmlns:a16="http://schemas.microsoft.com/office/drawing/2014/main" id="{CC28E0C3-FA09-A196-4EED-92B2A09C4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339" y="2671341"/>
              <a:ext cx="373828" cy="565073"/>
              <a:chOff x="2530339" y="2671341"/>
              <a:chExt cx="373828" cy="565073"/>
            </a:xfrm>
          </p:grpSpPr>
          <p:sp>
            <p:nvSpPr>
              <p:cNvPr id="78" name="Freeform 14">
                <a:extLst>
                  <a:ext uri="{FF2B5EF4-FFF2-40B4-BE49-F238E27FC236}">
                    <a16:creationId xmlns:a16="http://schemas.microsoft.com/office/drawing/2014/main" id="{33A3BBD2-C942-DA34-B3CE-940DA530E41A}"/>
                  </a:ext>
                </a:extLst>
              </p:cNvPr>
              <p:cNvSpPr/>
              <p:nvPr/>
            </p:nvSpPr>
            <p:spPr>
              <a:xfrm>
                <a:off x="2634789" y="2692383"/>
                <a:ext cx="228348" cy="208053"/>
              </a:xfrm>
              <a:custGeom>
                <a:avLst/>
                <a:gdLst>
                  <a:gd name="connsiteX0" fmla="*/ 23 w 228762"/>
                  <a:gd name="connsiteY0" fmla="*/ 9544 h 209466"/>
                  <a:gd name="connsiteX1" fmla="*/ 186290 w 228762"/>
                  <a:gd name="connsiteY1" fmla="*/ 18011 h 209466"/>
                  <a:gd name="connsiteX2" fmla="*/ 228623 w 228762"/>
                  <a:gd name="connsiteY2" fmla="*/ 178878 h 209466"/>
                  <a:gd name="connsiteX3" fmla="*/ 198990 w 228762"/>
                  <a:gd name="connsiteY3" fmla="*/ 200044 h 209466"/>
                  <a:gd name="connsiteX4" fmla="*/ 173590 w 228762"/>
                  <a:gd name="connsiteY4" fmla="*/ 68811 h 209466"/>
                  <a:gd name="connsiteX5" fmla="*/ 23 w 228762"/>
                  <a:gd name="connsiteY5" fmla="*/ 9544 h 20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762" h="209466">
                    <a:moveTo>
                      <a:pt x="23" y="9544"/>
                    </a:moveTo>
                    <a:cubicBezTo>
                      <a:pt x="2140" y="1077"/>
                      <a:pt x="148190" y="-10211"/>
                      <a:pt x="186290" y="18011"/>
                    </a:cubicBezTo>
                    <a:cubicBezTo>
                      <a:pt x="224390" y="46233"/>
                      <a:pt x="226506" y="148539"/>
                      <a:pt x="228623" y="178878"/>
                    </a:cubicBezTo>
                    <a:cubicBezTo>
                      <a:pt x="230740" y="209217"/>
                      <a:pt x="208162" y="218388"/>
                      <a:pt x="198990" y="200044"/>
                    </a:cubicBezTo>
                    <a:cubicBezTo>
                      <a:pt x="189818" y="181700"/>
                      <a:pt x="205340" y="95622"/>
                      <a:pt x="173590" y="68811"/>
                    </a:cubicBezTo>
                    <a:cubicBezTo>
                      <a:pt x="141840" y="42000"/>
                      <a:pt x="-2094" y="18011"/>
                      <a:pt x="23" y="9544"/>
                    </a:cubicBezTo>
                    <a:close/>
                  </a:path>
                </a:pathLst>
              </a:custGeom>
              <a:solidFill>
                <a:srgbClr val="00705B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Oval 13">
                <a:extLst>
                  <a:ext uri="{FF2B5EF4-FFF2-40B4-BE49-F238E27FC236}">
                    <a16:creationId xmlns:a16="http://schemas.microsoft.com/office/drawing/2014/main" id="{B3E356C3-8CF2-5881-1577-4D044DF5BC7E}"/>
                  </a:ext>
                </a:extLst>
              </p:cNvPr>
              <p:cNvSpPr/>
              <p:nvPr/>
            </p:nvSpPr>
            <p:spPr>
              <a:xfrm rot="5400000">
                <a:off x="2526781" y="2674899"/>
                <a:ext cx="154736" cy="147619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80" name="Group 20">
                <a:extLst>
                  <a:ext uri="{FF2B5EF4-FFF2-40B4-BE49-F238E27FC236}">
                    <a16:creationId xmlns:a16="http://schemas.microsoft.com/office/drawing/2014/main" id="{69AE07FC-696A-CC2F-8667-0863F49BB1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2530339" y="2976945"/>
                <a:ext cx="332728" cy="259469"/>
                <a:chOff x="3044606" y="3542610"/>
                <a:chExt cx="332728" cy="259469"/>
              </a:xfrm>
            </p:grpSpPr>
            <p:sp>
              <p:nvSpPr>
                <p:cNvPr id="82" name="Freeform 18">
                  <a:extLst>
                    <a:ext uri="{FF2B5EF4-FFF2-40B4-BE49-F238E27FC236}">
                      <a16:creationId xmlns:a16="http://schemas.microsoft.com/office/drawing/2014/main" id="{EAAD78CC-B071-B93D-6D8C-A6B79B8DF024}"/>
                    </a:ext>
                  </a:extLst>
                </p:cNvPr>
                <p:cNvSpPr/>
                <p:nvPr/>
              </p:nvSpPr>
              <p:spPr>
                <a:xfrm>
                  <a:off x="3149056" y="3575241"/>
                  <a:ext cx="228348" cy="208054"/>
                </a:xfrm>
                <a:custGeom>
                  <a:avLst/>
                  <a:gdLst>
                    <a:gd name="connsiteX0" fmla="*/ 23 w 228762"/>
                    <a:gd name="connsiteY0" fmla="*/ 9544 h 209466"/>
                    <a:gd name="connsiteX1" fmla="*/ 186290 w 228762"/>
                    <a:gd name="connsiteY1" fmla="*/ 18011 h 209466"/>
                    <a:gd name="connsiteX2" fmla="*/ 228623 w 228762"/>
                    <a:gd name="connsiteY2" fmla="*/ 178878 h 209466"/>
                    <a:gd name="connsiteX3" fmla="*/ 198990 w 228762"/>
                    <a:gd name="connsiteY3" fmla="*/ 200044 h 209466"/>
                    <a:gd name="connsiteX4" fmla="*/ 173590 w 228762"/>
                    <a:gd name="connsiteY4" fmla="*/ 68811 h 209466"/>
                    <a:gd name="connsiteX5" fmla="*/ 23 w 228762"/>
                    <a:gd name="connsiteY5" fmla="*/ 9544 h 209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762" h="209466">
                      <a:moveTo>
                        <a:pt x="23" y="9544"/>
                      </a:moveTo>
                      <a:cubicBezTo>
                        <a:pt x="2140" y="1077"/>
                        <a:pt x="148190" y="-10211"/>
                        <a:pt x="186290" y="18011"/>
                      </a:cubicBezTo>
                      <a:cubicBezTo>
                        <a:pt x="224390" y="46233"/>
                        <a:pt x="226506" y="148539"/>
                        <a:pt x="228623" y="178878"/>
                      </a:cubicBezTo>
                      <a:cubicBezTo>
                        <a:pt x="230740" y="209217"/>
                        <a:pt x="208162" y="218388"/>
                        <a:pt x="198990" y="200044"/>
                      </a:cubicBezTo>
                      <a:cubicBezTo>
                        <a:pt x="189818" y="181700"/>
                        <a:pt x="205340" y="95622"/>
                        <a:pt x="173590" y="68811"/>
                      </a:cubicBezTo>
                      <a:cubicBezTo>
                        <a:pt x="141840" y="42000"/>
                        <a:pt x="-2094" y="18011"/>
                        <a:pt x="23" y="9544"/>
                      </a:cubicBezTo>
                      <a:close/>
                    </a:path>
                  </a:pathLst>
                </a:custGeom>
                <a:solidFill>
                  <a:srgbClr val="00705B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3" name="Oval 19">
                  <a:extLst>
                    <a:ext uri="{FF2B5EF4-FFF2-40B4-BE49-F238E27FC236}">
                      <a16:creationId xmlns:a16="http://schemas.microsoft.com/office/drawing/2014/main" id="{43F76894-D893-2BC8-E603-154B3F04E163}"/>
                    </a:ext>
                  </a:extLst>
                </p:cNvPr>
                <p:cNvSpPr/>
                <p:nvPr/>
              </p:nvSpPr>
              <p:spPr>
                <a:xfrm rot="5400000">
                  <a:off x="3041048" y="3546168"/>
                  <a:ext cx="154736" cy="147619"/>
                </a:xfrm>
                <a:prstGeom prst="ellipse">
                  <a:avLst/>
                </a:prstGeom>
                <a:gradFill flip="none" rotWithShape="1">
                  <a:gsLst>
                    <a:gs pos="75000">
                      <a:schemeClr val="accent6">
                        <a:lumMod val="75000"/>
                      </a:schemeClr>
                    </a:gs>
                    <a:gs pos="0">
                      <a:srgbClr val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rgbClr val="800000">
                      <a:alpha val="9000"/>
                    </a:srgbClr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81" name="Oval 15">
                <a:extLst>
                  <a:ext uri="{FF2B5EF4-FFF2-40B4-BE49-F238E27FC236}">
                    <a16:creationId xmlns:a16="http://schemas.microsoft.com/office/drawing/2014/main" id="{D3E0896C-3C88-0F84-32BD-BC35DCC8295C}"/>
                  </a:ext>
                </a:extLst>
              </p:cNvPr>
              <p:cNvSpPr/>
              <p:nvPr/>
            </p:nvSpPr>
            <p:spPr>
              <a:xfrm rot="5400000">
                <a:off x="2752990" y="2857001"/>
                <a:ext cx="154736" cy="147619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1" name="Oval 23">
              <a:extLst>
                <a:ext uri="{FF2B5EF4-FFF2-40B4-BE49-F238E27FC236}">
                  <a16:creationId xmlns:a16="http://schemas.microsoft.com/office/drawing/2014/main" id="{2C69384B-C6D5-3E37-BF94-B20A62C37709}"/>
                </a:ext>
              </a:extLst>
            </p:cNvPr>
            <p:cNvSpPr/>
            <p:nvPr/>
          </p:nvSpPr>
          <p:spPr>
            <a:xfrm rot="5400000">
              <a:off x="2949264" y="2882875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2" name="Oval 24">
              <a:extLst>
                <a:ext uri="{FF2B5EF4-FFF2-40B4-BE49-F238E27FC236}">
                  <a16:creationId xmlns:a16="http://schemas.microsoft.com/office/drawing/2014/main" id="{6D95099F-7CE8-DCB8-79DD-7556B17D81DF}"/>
                </a:ext>
              </a:extLst>
            </p:cNvPr>
            <p:cNvSpPr/>
            <p:nvPr/>
          </p:nvSpPr>
          <p:spPr>
            <a:xfrm rot="5400000">
              <a:off x="2993714" y="3035275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3" name="Oval 27">
              <a:extLst>
                <a:ext uri="{FF2B5EF4-FFF2-40B4-BE49-F238E27FC236}">
                  <a16:creationId xmlns:a16="http://schemas.microsoft.com/office/drawing/2014/main" id="{14850B97-256C-5F2E-25E6-83C88B4EA308}"/>
                </a:ext>
              </a:extLst>
            </p:cNvPr>
            <p:cNvSpPr/>
            <p:nvPr/>
          </p:nvSpPr>
          <p:spPr>
            <a:xfrm rot="5400000">
              <a:off x="3013858" y="2805507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4" name="Oval 28">
              <a:extLst>
                <a:ext uri="{FF2B5EF4-FFF2-40B4-BE49-F238E27FC236}">
                  <a16:creationId xmlns:a16="http://schemas.microsoft.com/office/drawing/2014/main" id="{3A8626C7-7FE5-49F6-B852-2D06C78E706B}"/>
                </a:ext>
              </a:extLst>
            </p:cNvPr>
            <p:cNvSpPr/>
            <p:nvPr/>
          </p:nvSpPr>
          <p:spPr>
            <a:xfrm rot="5400000">
              <a:off x="2873202" y="2716501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5" name="Oval 29">
              <a:extLst>
                <a:ext uri="{FF2B5EF4-FFF2-40B4-BE49-F238E27FC236}">
                  <a16:creationId xmlns:a16="http://schemas.microsoft.com/office/drawing/2014/main" id="{D9D31D99-AD5E-D2EA-DBDC-339E688E2439}"/>
                </a:ext>
              </a:extLst>
            </p:cNvPr>
            <p:cNvSpPr/>
            <p:nvPr/>
          </p:nvSpPr>
          <p:spPr>
            <a:xfrm rot="5400000">
              <a:off x="2600163" y="2951869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6" name="Oval 30">
              <a:extLst>
                <a:ext uri="{FF2B5EF4-FFF2-40B4-BE49-F238E27FC236}">
                  <a16:creationId xmlns:a16="http://schemas.microsoft.com/office/drawing/2014/main" id="{C5067150-4246-15B7-62FE-AD72B6193705}"/>
                </a:ext>
              </a:extLst>
            </p:cNvPr>
            <p:cNvSpPr/>
            <p:nvPr/>
          </p:nvSpPr>
          <p:spPr>
            <a:xfrm rot="5400000">
              <a:off x="2482404" y="2851226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7" name="Oval 31">
              <a:extLst>
                <a:ext uri="{FF2B5EF4-FFF2-40B4-BE49-F238E27FC236}">
                  <a16:creationId xmlns:a16="http://schemas.microsoft.com/office/drawing/2014/main" id="{0E146E26-7C59-152C-2AAB-9B0601BF911A}"/>
                </a:ext>
              </a:extLst>
            </p:cNvPr>
            <p:cNvSpPr/>
            <p:nvPr/>
          </p:nvSpPr>
          <p:spPr>
            <a:xfrm rot="5400000">
              <a:off x="2496198" y="2610815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8" name="Oval 32">
              <a:extLst>
                <a:ext uri="{FF2B5EF4-FFF2-40B4-BE49-F238E27FC236}">
                  <a16:creationId xmlns:a16="http://schemas.microsoft.com/office/drawing/2014/main" id="{E59BE99C-F450-A4EF-A4D8-6E0C1459CDFD}"/>
                </a:ext>
              </a:extLst>
            </p:cNvPr>
            <p:cNvSpPr/>
            <p:nvPr/>
          </p:nvSpPr>
          <p:spPr>
            <a:xfrm rot="5400000">
              <a:off x="2898277" y="3176244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9" name="Oval 33">
              <a:extLst>
                <a:ext uri="{FF2B5EF4-FFF2-40B4-BE49-F238E27FC236}">
                  <a16:creationId xmlns:a16="http://schemas.microsoft.com/office/drawing/2014/main" id="{1B63DCEC-0CBE-CF8B-76CD-075109DFEF01}"/>
                </a:ext>
              </a:extLst>
            </p:cNvPr>
            <p:cNvSpPr/>
            <p:nvPr/>
          </p:nvSpPr>
          <p:spPr>
            <a:xfrm rot="5400000">
              <a:off x="2708613" y="3017416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0" name="Oval 34">
              <a:extLst>
                <a:ext uri="{FF2B5EF4-FFF2-40B4-BE49-F238E27FC236}">
                  <a16:creationId xmlns:a16="http://schemas.microsoft.com/office/drawing/2014/main" id="{ABFE1D8D-7973-E066-046D-3DB4557BB508}"/>
                </a:ext>
              </a:extLst>
            </p:cNvPr>
            <p:cNvSpPr/>
            <p:nvPr/>
          </p:nvSpPr>
          <p:spPr>
            <a:xfrm rot="5400000">
              <a:off x="2725582" y="3295625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1" name="Oval 35">
              <a:extLst>
                <a:ext uri="{FF2B5EF4-FFF2-40B4-BE49-F238E27FC236}">
                  <a16:creationId xmlns:a16="http://schemas.microsoft.com/office/drawing/2014/main" id="{344AF215-BCB0-D783-EEA4-292F34AD3E76}"/>
                </a:ext>
              </a:extLst>
            </p:cNvPr>
            <p:cNvSpPr/>
            <p:nvPr/>
          </p:nvSpPr>
          <p:spPr>
            <a:xfrm rot="5400000">
              <a:off x="2532555" y="3254557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2" name="Oval 36">
              <a:extLst>
                <a:ext uri="{FF2B5EF4-FFF2-40B4-BE49-F238E27FC236}">
                  <a16:creationId xmlns:a16="http://schemas.microsoft.com/office/drawing/2014/main" id="{E33A2830-B7A7-01A4-1764-6DD474181CF5}"/>
                </a:ext>
              </a:extLst>
            </p:cNvPr>
            <p:cNvSpPr/>
            <p:nvPr/>
          </p:nvSpPr>
          <p:spPr>
            <a:xfrm rot="5400000">
              <a:off x="2257114" y="3056602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3" name="Oval 37">
              <a:extLst>
                <a:ext uri="{FF2B5EF4-FFF2-40B4-BE49-F238E27FC236}">
                  <a16:creationId xmlns:a16="http://schemas.microsoft.com/office/drawing/2014/main" id="{FF10B478-DAAA-5B14-7965-04344F877EC2}"/>
                </a:ext>
              </a:extLst>
            </p:cNvPr>
            <p:cNvSpPr/>
            <p:nvPr/>
          </p:nvSpPr>
          <p:spPr>
            <a:xfrm rot="5400000">
              <a:off x="2432253" y="3080994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4" name="Oval 38">
              <a:extLst>
                <a:ext uri="{FF2B5EF4-FFF2-40B4-BE49-F238E27FC236}">
                  <a16:creationId xmlns:a16="http://schemas.microsoft.com/office/drawing/2014/main" id="{7EA3804F-E665-FA09-CD77-EBE86918FCD8}"/>
                </a:ext>
              </a:extLst>
            </p:cNvPr>
            <p:cNvSpPr/>
            <p:nvPr/>
          </p:nvSpPr>
          <p:spPr>
            <a:xfrm rot="5400000">
              <a:off x="2746712" y="2638731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5" name="Oval 39">
              <a:extLst>
                <a:ext uri="{FF2B5EF4-FFF2-40B4-BE49-F238E27FC236}">
                  <a16:creationId xmlns:a16="http://schemas.microsoft.com/office/drawing/2014/main" id="{BD52319A-BD1E-B5B0-6892-A200928D3BD8}"/>
                </a:ext>
              </a:extLst>
            </p:cNvPr>
            <p:cNvSpPr/>
            <p:nvPr/>
          </p:nvSpPr>
          <p:spPr>
            <a:xfrm rot="5400000">
              <a:off x="2382102" y="2716501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6" name="Oval 40">
              <a:extLst>
                <a:ext uri="{FF2B5EF4-FFF2-40B4-BE49-F238E27FC236}">
                  <a16:creationId xmlns:a16="http://schemas.microsoft.com/office/drawing/2014/main" id="{10CCF1FC-070C-6AB0-0CAE-AF43A853BEF7}"/>
                </a:ext>
              </a:extLst>
            </p:cNvPr>
            <p:cNvSpPr/>
            <p:nvPr/>
          </p:nvSpPr>
          <p:spPr>
            <a:xfrm rot="5400000">
              <a:off x="2327409" y="2828366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7" name="Oval 41">
              <a:extLst>
                <a:ext uri="{FF2B5EF4-FFF2-40B4-BE49-F238E27FC236}">
                  <a16:creationId xmlns:a16="http://schemas.microsoft.com/office/drawing/2014/main" id="{D17541B7-C3DF-5324-6879-C05F759A53C2}"/>
                </a:ext>
              </a:extLst>
            </p:cNvPr>
            <p:cNvSpPr/>
            <p:nvPr/>
          </p:nvSpPr>
          <p:spPr>
            <a:xfrm rot="5400000">
              <a:off x="2382102" y="2971697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92F6C3C6-26DD-9406-43A7-E7CCC4E7B753}"/>
              </a:ext>
            </a:extLst>
          </p:cNvPr>
          <p:cNvSpPr txBox="1"/>
          <p:nvPr/>
        </p:nvSpPr>
        <p:spPr>
          <a:xfrm>
            <a:off x="7376160" y="4559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Z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DB466847-9FCE-A4B5-3E43-E06D597A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183" y="106266"/>
            <a:ext cx="2736276" cy="273627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A610C5-29DF-616A-EED5-DB64DA849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219" y="4594943"/>
            <a:ext cx="3648582" cy="20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8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Mikroskopie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6978343" cy="252744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CZ" dirty="0">
                <a:solidFill>
                  <a:srgbClr val="FF0000"/>
                </a:solidFill>
              </a:rPr>
              <a:t>ozlišovací schopnost </a:t>
            </a:r>
            <a:r>
              <a:rPr lang="en-CZ" u="sng" dirty="0">
                <a:solidFill>
                  <a:srgbClr val="FF0000"/>
                </a:solidFill>
              </a:rPr>
              <a:t>oka</a:t>
            </a:r>
            <a:r>
              <a:rPr lang="en-CZ" dirty="0">
                <a:solidFill>
                  <a:srgbClr val="FF0000"/>
                </a:solidFill>
              </a:rPr>
              <a:t> je </a:t>
            </a:r>
            <a:r>
              <a:rPr lang="en-CZ" b="1" dirty="0">
                <a:solidFill>
                  <a:srgbClr val="FF0000"/>
                </a:solidFill>
              </a:rPr>
              <a:t>0,2 mm.</a:t>
            </a:r>
          </a:p>
          <a:p>
            <a:r>
              <a:rPr lang="en-CZ" b="1" dirty="0">
                <a:solidFill>
                  <a:srgbClr val="FF0000"/>
                </a:solidFill>
              </a:rPr>
              <a:t>Světelná mikroskopie rozlišuje 0,2 µm.</a:t>
            </a:r>
          </a:p>
          <a:p>
            <a:r>
              <a:rPr lang="en-CZ" dirty="0">
                <a:solidFill>
                  <a:srgbClr val="FF0000"/>
                </a:solidFill>
              </a:rPr>
              <a:t>Elektronová mikroskopie (1-0,2 nm).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A75EA9-8290-F1FC-1849-152CC2EE5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460675"/>
              </p:ext>
            </p:extLst>
          </p:nvPr>
        </p:nvGraphicFramePr>
        <p:xfrm>
          <a:off x="5322013" y="1253162"/>
          <a:ext cx="5133653" cy="484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733DB5BF-E23F-9482-2C82-D3E8A89DFC78}"/>
              </a:ext>
            </a:extLst>
          </p:cNvPr>
          <p:cNvSpPr/>
          <p:nvPr/>
        </p:nvSpPr>
        <p:spPr>
          <a:xfrm>
            <a:off x="10921430" y="1253162"/>
            <a:ext cx="636997" cy="4849974"/>
          </a:xfrm>
          <a:prstGeom prst="down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/>
              <a:t>Z</a:t>
            </a:r>
            <a:r>
              <a:rPr lang="en-CZ" dirty="0"/>
              <a:t>vyšující-se rozlišovací schopnost</a:t>
            </a:r>
          </a:p>
        </p:txBody>
      </p:sp>
    </p:spTree>
    <p:extLst>
      <p:ext uri="{BB962C8B-B14F-4D97-AF65-F5344CB8AC3E}">
        <p14:creationId xmlns:p14="http://schemas.microsoft.com/office/powerpoint/2010/main" val="197861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263377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Jaký typ pozorovacího zařízení použít pro…?: </a:t>
            </a:r>
          </a:p>
        </p:txBody>
      </p:sp>
      <p:pic>
        <p:nvPicPr>
          <p:cNvPr id="14" name="Graphic 13" descr="Germ with solid fill">
            <a:extLst>
              <a:ext uri="{FF2B5EF4-FFF2-40B4-BE49-F238E27FC236}">
                <a16:creationId xmlns:a16="http://schemas.microsoft.com/office/drawing/2014/main" id="{2A61BE4C-0C98-14AA-AA71-495E8A7F4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0898" y="3319796"/>
            <a:ext cx="1735656" cy="1735656"/>
          </a:xfrm>
          <a:prstGeom prst="rect">
            <a:avLst/>
          </a:prstGeom>
        </p:spPr>
      </p:pic>
      <p:pic>
        <p:nvPicPr>
          <p:cNvPr id="16" name="Graphic 15" descr="Germ outline">
            <a:extLst>
              <a:ext uri="{FF2B5EF4-FFF2-40B4-BE49-F238E27FC236}">
                <a16:creationId xmlns:a16="http://schemas.microsoft.com/office/drawing/2014/main" id="{8BF3521E-C330-1026-F635-EC769507A62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159" y="3375556"/>
            <a:ext cx="1583933" cy="1583933"/>
          </a:xfrm>
          <a:prstGeom prst="rect">
            <a:avLst/>
          </a:prstGeom>
        </p:spPr>
      </p:pic>
      <p:pic>
        <p:nvPicPr>
          <p:cNvPr id="1026" name="Picture 2" descr="What is folliculogenesis and what are its stages?">
            <a:extLst>
              <a:ext uri="{FF2B5EF4-FFF2-40B4-BE49-F238E27FC236}">
                <a16:creationId xmlns:a16="http://schemas.microsoft.com/office/drawing/2014/main" id="{0518C340-BA56-5A03-6446-1D22B591F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E6FA"/>
              </a:clrFrom>
              <a:clrTo>
                <a:srgbClr val="FFE6FA">
                  <a:alpha val="0"/>
                </a:srgbClr>
              </a:clrTo>
            </a:clrChange>
            <a:duotone>
              <a:prstClr val="black"/>
              <a:srgbClr val="0000D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6" t="19218" r="24755" b="36395"/>
          <a:stretch/>
        </p:blipFill>
        <p:spPr bwMode="auto">
          <a:xfrm>
            <a:off x="8553135" y="2858870"/>
            <a:ext cx="2843333" cy="25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F3788B6-11B4-4428-3B36-1015BC3CDB25}"/>
              </a:ext>
            </a:extLst>
          </p:cNvPr>
          <p:cNvGrpSpPr/>
          <p:nvPr/>
        </p:nvGrpSpPr>
        <p:grpSpPr>
          <a:xfrm>
            <a:off x="6012818" y="3273810"/>
            <a:ext cx="1742912" cy="1756568"/>
            <a:chOff x="5937717" y="3921971"/>
            <a:chExt cx="1742912" cy="1756568"/>
          </a:xfrm>
        </p:grpSpPr>
        <p:grpSp>
          <p:nvGrpSpPr>
            <p:cNvPr id="7" name="Skupina 39">
              <a:extLst>
                <a:ext uri="{FF2B5EF4-FFF2-40B4-BE49-F238E27FC236}">
                  <a16:creationId xmlns:a16="http://schemas.microsoft.com/office/drawing/2014/main" id="{C96AE4F0-00A7-5BB3-129E-57D9E0838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8330" y="4337860"/>
              <a:ext cx="474807" cy="439825"/>
              <a:chOff x="6421579" y="3163220"/>
              <a:chExt cx="781050" cy="7239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E0D0998-5BC9-73A9-2CA9-56639BD82A21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70614064-E757-DF9E-7019-9D5D32881B1D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17" name="Skupina 39">
              <a:extLst>
                <a:ext uri="{FF2B5EF4-FFF2-40B4-BE49-F238E27FC236}">
                  <a16:creationId xmlns:a16="http://schemas.microsoft.com/office/drawing/2014/main" id="{EA617358-AEAB-6A81-7AF0-959B9CE5B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2804" y="4521899"/>
              <a:ext cx="474807" cy="439825"/>
              <a:chOff x="6421579" y="3163220"/>
              <a:chExt cx="781050" cy="7239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D67356E-F276-F78B-B7AA-A0893C7CAFB3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Oval 7">
                <a:extLst>
                  <a:ext uri="{FF2B5EF4-FFF2-40B4-BE49-F238E27FC236}">
                    <a16:creationId xmlns:a16="http://schemas.microsoft.com/office/drawing/2014/main" id="{3F60D65B-9CD2-554D-8073-F2242E45CD4A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0" name="Skupina 39">
              <a:extLst>
                <a:ext uri="{FF2B5EF4-FFF2-40B4-BE49-F238E27FC236}">
                  <a16:creationId xmlns:a16="http://schemas.microsoft.com/office/drawing/2014/main" id="{036CCF4B-9728-888E-EAD0-D4000A746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8608" y="4117947"/>
              <a:ext cx="474807" cy="439825"/>
              <a:chOff x="6421579" y="3163220"/>
              <a:chExt cx="781050" cy="7239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F2DFF30-574C-559E-7A74-476EBC0DE2EC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8CC898E3-EA9F-5292-FE68-A6905F9FC924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3" name="Skupina 39">
              <a:extLst>
                <a:ext uri="{FF2B5EF4-FFF2-40B4-BE49-F238E27FC236}">
                  <a16:creationId xmlns:a16="http://schemas.microsoft.com/office/drawing/2014/main" id="{D1EEF9A6-C323-E2FB-957C-863C918B7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0515" y="5156652"/>
              <a:ext cx="474807" cy="439825"/>
              <a:chOff x="6421579" y="3163220"/>
              <a:chExt cx="781050" cy="7239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73180DD-253E-CEAE-0147-D285407D4C9B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Oval 7">
                <a:extLst>
                  <a:ext uri="{FF2B5EF4-FFF2-40B4-BE49-F238E27FC236}">
                    <a16:creationId xmlns:a16="http://schemas.microsoft.com/office/drawing/2014/main" id="{3F56E042-5037-EF91-6F65-3FDD261D8EF4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6EA045-936A-7F06-789A-5018627473EB}"/>
                </a:ext>
              </a:extLst>
            </p:cNvPr>
            <p:cNvGrpSpPr/>
            <p:nvPr/>
          </p:nvGrpSpPr>
          <p:grpSpPr>
            <a:xfrm>
              <a:off x="6800259" y="3972634"/>
              <a:ext cx="316566" cy="335153"/>
              <a:chOff x="5465996" y="5080664"/>
              <a:chExt cx="474807" cy="502685"/>
            </a:xfrm>
          </p:grpSpPr>
          <p:sp>
            <p:nvSpPr>
              <p:cNvPr id="27" name="Oval 7">
                <a:extLst>
                  <a:ext uri="{FF2B5EF4-FFF2-40B4-BE49-F238E27FC236}">
                    <a16:creationId xmlns:a16="http://schemas.microsoft.com/office/drawing/2014/main" id="{4A2FC95D-358A-DAFC-7BFC-BE14BA1819E1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18E61B7D-A52D-BE21-5457-7134878E490C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2AD307D-45FB-7787-0B99-7A42DFCAC500}"/>
                </a:ext>
              </a:extLst>
            </p:cNvPr>
            <p:cNvGrpSpPr/>
            <p:nvPr/>
          </p:nvGrpSpPr>
          <p:grpSpPr>
            <a:xfrm>
              <a:off x="7364063" y="4905995"/>
              <a:ext cx="316566" cy="335153"/>
              <a:chOff x="5465996" y="5080664"/>
              <a:chExt cx="474807" cy="502685"/>
            </a:xfrm>
          </p:grpSpPr>
          <p:sp>
            <p:nvSpPr>
              <p:cNvPr id="30" name="Oval 7">
                <a:extLst>
                  <a:ext uri="{FF2B5EF4-FFF2-40B4-BE49-F238E27FC236}">
                    <a16:creationId xmlns:a16="http://schemas.microsoft.com/office/drawing/2014/main" id="{82D3E647-D115-0A81-70E4-3B05D9F478B6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" name="Oval 7">
                <a:extLst>
                  <a:ext uri="{FF2B5EF4-FFF2-40B4-BE49-F238E27FC236}">
                    <a16:creationId xmlns:a16="http://schemas.microsoft.com/office/drawing/2014/main" id="{D5490607-506D-2714-03BD-46EF163ACB6B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ED7E914-E532-7A63-AE35-D107EF7565C9}"/>
                </a:ext>
              </a:extLst>
            </p:cNvPr>
            <p:cNvGrpSpPr/>
            <p:nvPr/>
          </p:nvGrpSpPr>
          <p:grpSpPr>
            <a:xfrm>
              <a:off x="6305652" y="5343386"/>
              <a:ext cx="316566" cy="335153"/>
              <a:chOff x="5465996" y="5080664"/>
              <a:chExt cx="474807" cy="502685"/>
            </a:xfrm>
          </p:grpSpPr>
          <p:sp>
            <p:nvSpPr>
              <p:cNvPr id="33" name="Oval 7">
                <a:extLst>
                  <a:ext uri="{FF2B5EF4-FFF2-40B4-BE49-F238E27FC236}">
                    <a16:creationId xmlns:a16="http://schemas.microsoft.com/office/drawing/2014/main" id="{6ADFEDB7-E1B0-1296-8598-9F1A46480712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Oval 7">
                <a:extLst>
                  <a:ext uri="{FF2B5EF4-FFF2-40B4-BE49-F238E27FC236}">
                    <a16:creationId xmlns:a16="http://schemas.microsoft.com/office/drawing/2014/main" id="{A1EB1A2E-6F07-0048-1042-C3B7ECCFA7A9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EE6F248-81B7-501D-EB7E-5358EE096F5F}"/>
                </a:ext>
              </a:extLst>
            </p:cNvPr>
            <p:cNvGrpSpPr/>
            <p:nvPr/>
          </p:nvGrpSpPr>
          <p:grpSpPr>
            <a:xfrm>
              <a:off x="6196510" y="4789082"/>
              <a:ext cx="316566" cy="335153"/>
              <a:chOff x="5465996" y="5080664"/>
              <a:chExt cx="474807" cy="502685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41D48505-F01D-997D-0B79-08467DC01540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C501333A-3754-D061-639C-64F7B107E606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FD7A2D5-CD9F-39F1-2067-8A5243F7403D}"/>
                </a:ext>
              </a:extLst>
            </p:cNvPr>
            <p:cNvGrpSpPr/>
            <p:nvPr/>
          </p:nvGrpSpPr>
          <p:grpSpPr>
            <a:xfrm>
              <a:off x="6553845" y="4972799"/>
              <a:ext cx="316566" cy="335153"/>
              <a:chOff x="5465996" y="5080664"/>
              <a:chExt cx="474807" cy="502685"/>
            </a:xfrm>
          </p:grpSpPr>
          <p:sp>
            <p:nvSpPr>
              <p:cNvPr id="39" name="Oval 7">
                <a:extLst>
                  <a:ext uri="{FF2B5EF4-FFF2-40B4-BE49-F238E27FC236}">
                    <a16:creationId xmlns:a16="http://schemas.microsoft.com/office/drawing/2014/main" id="{A741255B-7A35-5F10-57D6-66DAA150401C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0" name="Oval 7">
                <a:extLst>
                  <a:ext uri="{FF2B5EF4-FFF2-40B4-BE49-F238E27FC236}">
                    <a16:creationId xmlns:a16="http://schemas.microsoft.com/office/drawing/2014/main" id="{59B64C21-5AD3-C60D-20B9-BAB2CF647B2A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B53137D-1F30-7234-0375-F95CF95617BB}"/>
                </a:ext>
              </a:extLst>
            </p:cNvPr>
            <p:cNvGrpSpPr/>
            <p:nvPr/>
          </p:nvGrpSpPr>
          <p:grpSpPr>
            <a:xfrm>
              <a:off x="5937717" y="3995557"/>
              <a:ext cx="316566" cy="335153"/>
              <a:chOff x="5465996" y="5080664"/>
              <a:chExt cx="474807" cy="502685"/>
            </a:xfrm>
          </p:grpSpPr>
          <p:sp>
            <p:nvSpPr>
              <p:cNvPr id="42" name="Oval 7">
                <a:extLst>
                  <a:ext uri="{FF2B5EF4-FFF2-40B4-BE49-F238E27FC236}">
                    <a16:creationId xmlns:a16="http://schemas.microsoft.com/office/drawing/2014/main" id="{4D180F67-8149-C9BC-2744-E33637AA681B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3" name="Oval 7">
                <a:extLst>
                  <a:ext uri="{FF2B5EF4-FFF2-40B4-BE49-F238E27FC236}">
                    <a16:creationId xmlns:a16="http://schemas.microsoft.com/office/drawing/2014/main" id="{9E4F22AF-5540-CAD0-871D-9FE31FBC30A7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5447B91-18C6-CD01-8171-9E29237D68BF}"/>
                </a:ext>
              </a:extLst>
            </p:cNvPr>
            <p:cNvGrpSpPr/>
            <p:nvPr/>
          </p:nvGrpSpPr>
          <p:grpSpPr>
            <a:xfrm>
              <a:off x="6336066" y="3921971"/>
              <a:ext cx="316566" cy="335153"/>
              <a:chOff x="5465996" y="5080664"/>
              <a:chExt cx="474807" cy="502685"/>
            </a:xfrm>
          </p:grpSpPr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53F8FBD8-860D-F71E-16FC-C78DC058927A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6" name="Oval 7">
                <a:extLst>
                  <a:ext uri="{FF2B5EF4-FFF2-40B4-BE49-F238E27FC236}">
                    <a16:creationId xmlns:a16="http://schemas.microsoft.com/office/drawing/2014/main" id="{38579AE8-834B-1867-035D-1AAB9A4E202B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546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181176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Jaký typ pozorovacího zařízení použít pro…?: </a:t>
            </a:r>
          </a:p>
        </p:txBody>
      </p:sp>
      <p:pic>
        <p:nvPicPr>
          <p:cNvPr id="14" name="Graphic 13" descr="Germ with solid fill">
            <a:extLst>
              <a:ext uri="{FF2B5EF4-FFF2-40B4-BE49-F238E27FC236}">
                <a16:creationId xmlns:a16="http://schemas.microsoft.com/office/drawing/2014/main" id="{2A61BE4C-0C98-14AA-AA71-495E8A7F4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0350" y="3258143"/>
            <a:ext cx="1735656" cy="1735656"/>
          </a:xfrm>
          <a:prstGeom prst="rect">
            <a:avLst/>
          </a:prstGeom>
        </p:spPr>
      </p:pic>
      <p:pic>
        <p:nvPicPr>
          <p:cNvPr id="16" name="Graphic 15" descr="Germ outline">
            <a:extLst>
              <a:ext uri="{FF2B5EF4-FFF2-40B4-BE49-F238E27FC236}">
                <a16:creationId xmlns:a16="http://schemas.microsoft.com/office/drawing/2014/main" id="{8BF3521E-C330-1026-F635-EC769507A62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611" y="3313903"/>
            <a:ext cx="1583933" cy="1583933"/>
          </a:xfrm>
          <a:prstGeom prst="rect">
            <a:avLst/>
          </a:prstGeom>
        </p:spPr>
      </p:pic>
      <p:pic>
        <p:nvPicPr>
          <p:cNvPr id="1026" name="Picture 2" descr="What is folliculogenesis and what are its stages?">
            <a:extLst>
              <a:ext uri="{FF2B5EF4-FFF2-40B4-BE49-F238E27FC236}">
                <a16:creationId xmlns:a16="http://schemas.microsoft.com/office/drawing/2014/main" id="{0518C340-BA56-5A03-6446-1D22B591F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E6FA"/>
              </a:clrFrom>
              <a:clrTo>
                <a:srgbClr val="FFE6FA">
                  <a:alpha val="0"/>
                </a:srgbClr>
              </a:clrTo>
            </a:clrChange>
            <a:duotone>
              <a:prstClr val="black"/>
              <a:srgbClr val="0000D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6" t="19218" r="24755" b="36395"/>
          <a:stretch/>
        </p:blipFill>
        <p:spPr bwMode="auto">
          <a:xfrm>
            <a:off x="8532587" y="2797217"/>
            <a:ext cx="2843333" cy="25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F3788B6-11B4-4428-3B36-1015BC3CDB25}"/>
              </a:ext>
            </a:extLst>
          </p:cNvPr>
          <p:cNvGrpSpPr/>
          <p:nvPr/>
        </p:nvGrpSpPr>
        <p:grpSpPr>
          <a:xfrm>
            <a:off x="5992270" y="3212157"/>
            <a:ext cx="1742912" cy="1756568"/>
            <a:chOff x="5937717" y="3921971"/>
            <a:chExt cx="1742912" cy="1756568"/>
          </a:xfrm>
        </p:grpSpPr>
        <p:grpSp>
          <p:nvGrpSpPr>
            <p:cNvPr id="7" name="Skupina 39">
              <a:extLst>
                <a:ext uri="{FF2B5EF4-FFF2-40B4-BE49-F238E27FC236}">
                  <a16:creationId xmlns:a16="http://schemas.microsoft.com/office/drawing/2014/main" id="{C96AE4F0-00A7-5BB3-129E-57D9E0838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8330" y="4337860"/>
              <a:ext cx="474807" cy="439825"/>
              <a:chOff x="6421579" y="3163220"/>
              <a:chExt cx="781050" cy="7239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E0D0998-5BC9-73A9-2CA9-56639BD82A21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70614064-E757-DF9E-7019-9D5D32881B1D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17" name="Skupina 39">
              <a:extLst>
                <a:ext uri="{FF2B5EF4-FFF2-40B4-BE49-F238E27FC236}">
                  <a16:creationId xmlns:a16="http://schemas.microsoft.com/office/drawing/2014/main" id="{EA617358-AEAB-6A81-7AF0-959B9CE5B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2804" y="4521899"/>
              <a:ext cx="474807" cy="439825"/>
              <a:chOff x="6421579" y="3163220"/>
              <a:chExt cx="781050" cy="7239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D67356E-F276-F78B-B7AA-A0893C7CAFB3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Oval 7">
                <a:extLst>
                  <a:ext uri="{FF2B5EF4-FFF2-40B4-BE49-F238E27FC236}">
                    <a16:creationId xmlns:a16="http://schemas.microsoft.com/office/drawing/2014/main" id="{3F60D65B-9CD2-554D-8073-F2242E45CD4A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0" name="Skupina 39">
              <a:extLst>
                <a:ext uri="{FF2B5EF4-FFF2-40B4-BE49-F238E27FC236}">
                  <a16:creationId xmlns:a16="http://schemas.microsoft.com/office/drawing/2014/main" id="{036CCF4B-9728-888E-EAD0-D4000A746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8608" y="4117947"/>
              <a:ext cx="474807" cy="439825"/>
              <a:chOff x="6421579" y="3163220"/>
              <a:chExt cx="781050" cy="7239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F2DFF30-574C-559E-7A74-476EBC0DE2EC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8CC898E3-EA9F-5292-FE68-A6905F9FC924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3" name="Skupina 39">
              <a:extLst>
                <a:ext uri="{FF2B5EF4-FFF2-40B4-BE49-F238E27FC236}">
                  <a16:creationId xmlns:a16="http://schemas.microsoft.com/office/drawing/2014/main" id="{D1EEF9A6-C323-E2FB-957C-863C918B7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0515" y="5156652"/>
              <a:ext cx="474807" cy="439825"/>
              <a:chOff x="6421579" y="3163220"/>
              <a:chExt cx="781050" cy="7239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73180DD-253E-CEAE-0147-D285407D4C9B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Oval 7">
                <a:extLst>
                  <a:ext uri="{FF2B5EF4-FFF2-40B4-BE49-F238E27FC236}">
                    <a16:creationId xmlns:a16="http://schemas.microsoft.com/office/drawing/2014/main" id="{3F56E042-5037-EF91-6F65-3FDD261D8EF4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6EA045-936A-7F06-789A-5018627473EB}"/>
                </a:ext>
              </a:extLst>
            </p:cNvPr>
            <p:cNvGrpSpPr/>
            <p:nvPr/>
          </p:nvGrpSpPr>
          <p:grpSpPr>
            <a:xfrm>
              <a:off x="6800259" y="3972634"/>
              <a:ext cx="316566" cy="335153"/>
              <a:chOff x="5465996" y="5080664"/>
              <a:chExt cx="474807" cy="502685"/>
            </a:xfrm>
          </p:grpSpPr>
          <p:sp>
            <p:nvSpPr>
              <p:cNvPr id="27" name="Oval 7">
                <a:extLst>
                  <a:ext uri="{FF2B5EF4-FFF2-40B4-BE49-F238E27FC236}">
                    <a16:creationId xmlns:a16="http://schemas.microsoft.com/office/drawing/2014/main" id="{4A2FC95D-358A-DAFC-7BFC-BE14BA1819E1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18E61B7D-A52D-BE21-5457-7134878E490C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2AD307D-45FB-7787-0B99-7A42DFCAC500}"/>
                </a:ext>
              </a:extLst>
            </p:cNvPr>
            <p:cNvGrpSpPr/>
            <p:nvPr/>
          </p:nvGrpSpPr>
          <p:grpSpPr>
            <a:xfrm>
              <a:off x="7364063" y="4905995"/>
              <a:ext cx="316566" cy="335153"/>
              <a:chOff x="5465996" y="5080664"/>
              <a:chExt cx="474807" cy="502685"/>
            </a:xfrm>
          </p:grpSpPr>
          <p:sp>
            <p:nvSpPr>
              <p:cNvPr id="30" name="Oval 7">
                <a:extLst>
                  <a:ext uri="{FF2B5EF4-FFF2-40B4-BE49-F238E27FC236}">
                    <a16:creationId xmlns:a16="http://schemas.microsoft.com/office/drawing/2014/main" id="{82D3E647-D115-0A81-70E4-3B05D9F478B6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" name="Oval 7">
                <a:extLst>
                  <a:ext uri="{FF2B5EF4-FFF2-40B4-BE49-F238E27FC236}">
                    <a16:creationId xmlns:a16="http://schemas.microsoft.com/office/drawing/2014/main" id="{D5490607-506D-2714-03BD-46EF163ACB6B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ED7E914-E532-7A63-AE35-D107EF7565C9}"/>
                </a:ext>
              </a:extLst>
            </p:cNvPr>
            <p:cNvGrpSpPr/>
            <p:nvPr/>
          </p:nvGrpSpPr>
          <p:grpSpPr>
            <a:xfrm>
              <a:off x="6305652" y="5343386"/>
              <a:ext cx="316566" cy="335153"/>
              <a:chOff x="5465996" y="5080664"/>
              <a:chExt cx="474807" cy="502685"/>
            </a:xfrm>
          </p:grpSpPr>
          <p:sp>
            <p:nvSpPr>
              <p:cNvPr id="33" name="Oval 7">
                <a:extLst>
                  <a:ext uri="{FF2B5EF4-FFF2-40B4-BE49-F238E27FC236}">
                    <a16:creationId xmlns:a16="http://schemas.microsoft.com/office/drawing/2014/main" id="{6ADFEDB7-E1B0-1296-8598-9F1A46480712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Oval 7">
                <a:extLst>
                  <a:ext uri="{FF2B5EF4-FFF2-40B4-BE49-F238E27FC236}">
                    <a16:creationId xmlns:a16="http://schemas.microsoft.com/office/drawing/2014/main" id="{A1EB1A2E-6F07-0048-1042-C3B7ECCFA7A9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EE6F248-81B7-501D-EB7E-5358EE096F5F}"/>
                </a:ext>
              </a:extLst>
            </p:cNvPr>
            <p:cNvGrpSpPr/>
            <p:nvPr/>
          </p:nvGrpSpPr>
          <p:grpSpPr>
            <a:xfrm>
              <a:off x="6196510" y="4789082"/>
              <a:ext cx="316566" cy="335153"/>
              <a:chOff x="5465996" y="5080664"/>
              <a:chExt cx="474807" cy="502685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41D48505-F01D-997D-0B79-08467DC01540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C501333A-3754-D061-639C-64F7B107E606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FD7A2D5-CD9F-39F1-2067-8A5243F7403D}"/>
                </a:ext>
              </a:extLst>
            </p:cNvPr>
            <p:cNvGrpSpPr/>
            <p:nvPr/>
          </p:nvGrpSpPr>
          <p:grpSpPr>
            <a:xfrm>
              <a:off x="6553845" y="4972799"/>
              <a:ext cx="316566" cy="335153"/>
              <a:chOff x="5465996" y="5080664"/>
              <a:chExt cx="474807" cy="502685"/>
            </a:xfrm>
          </p:grpSpPr>
          <p:sp>
            <p:nvSpPr>
              <p:cNvPr id="39" name="Oval 7">
                <a:extLst>
                  <a:ext uri="{FF2B5EF4-FFF2-40B4-BE49-F238E27FC236}">
                    <a16:creationId xmlns:a16="http://schemas.microsoft.com/office/drawing/2014/main" id="{A741255B-7A35-5F10-57D6-66DAA150401C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0" name="Oval 7">
                <a:extLst>
                  <a:ext uri="{FF2B5EF4-FFF2-40B4-BE49-F238E27FC236}">
                    <a16:creationId xmlns:a16="http://schemas.microsoft.com/office/drawing/2014/main" id="{59B64C21-5AD3-C60D-20B9-BAB2CF647B2A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B53137D-1F30-7234-0375-F95CF95617BB}"/>
                </a:ext>
              </a:extLst>
            </p:cNvPr>
            <p:cNvGrpSpPr/>
            <p:nvPr/>
          </p:nvGrpSpPr>
          <p:grpSpPr>
            <a:xfrm>
              <a:off x="5937717" y="3995557"/>
              <a:ext cx="316566" cy="335153"/>
              <a:chOff x="5465996" y="5080664"/>
              <a:chExt cx="474807" cy="502685"/>
            </a:xfrm>
          </p:grpSpPr>
          <p:sp>
            <p:nvSpPr>
              <p:cNvPr id="42" name="Oval 7">
                <a:extLst>
                  <a:ext uri="{FF2B5EF4-FFF2-40B4-BE49-F238E27FC236}">
                    <a16:creationId xmlns:a16="http://schemas.microsoft.com/office/drawing/2014/main" id="{4D180F67-8149-C9BC-2744-E33637AA681B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3" name="Oval 7">
                <a:extLst>
                  <a:ext uri="{FF2B5EF4-FFF2-40B4-BE49-F238E27FC236}">
                    <a16:creationId xmlns:a16="http://schemas.microsoft.com/office/drawing/2014/main" id="{9E4F22AF-5540-CAD0-871D-9FE31FBC30A7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5447B91-18C6-CD01-8171-9E29237D68BF}"/>
                </a:ext>
              </a:extLst>
            </p:cNvPr>
            <p:cNvGrpSpPr/>
            <p:nvPr/>
          </p:nvGrpSpPr>
          <p:grpSpPr>
            <a:xfrm>
              <a:off x="6336066" y="3921971"/>
              <a:ext cx="316566" cy="335153"/>
              <a:chOff x="5465996" y="5080664"/>
              <a:chExt cx="474807" cy="502685"/>
            </a:xfrm>
          </p:grpSpPr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53F8FBD8-860D-F71E-16FC-C78DC058927A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6" name="Oval 7">
                <a:extLst>
                  <a:ext uri="{FF2B5EF4-FFF2-40B4-BE49-F238E27FC236}">
                    <a16:creationId xmlns:a16="http://schemas.microsoft.com/office/drawing/2014/main" id="{38579AE8-834B-1867-035D-1AAB9A4E202B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8FB5B7AC-9FF5-A0A7-35AC-AE711272D658}"/>
              </a:ext>
            </a:extLst>
          </p:cNvPr>
          <p:cNvSpPr txBox="1">
            <a:spLocks/>
          </p:cNvSpPr>
          <p:nvPr/>
        </p:nvSpPr>
        <p:spPr>
          <a:xfrm>
            <a:off x="92470" y="5156512"/>
            <a:ext cx="12102958" cy="11715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Z" sz="3600" dirty="0">
                <a:solidFill>
                  <a:srgbClr val="FF0000"/>
                </a:solidFill>
              </a:rPr>
              <a:t>	virus		     bakterie         	      buňky         	  sekundární oocyt</a:t>
            </a:r>
          </a:p>
          <a:p>
            <a:r>
              <a:rPr lang="en-CZ" sz="3600" dirty="0">
                <a:solidFill>
                  <a:srgbClr val="FF0000"/>
                </a:solidFill>
              </a:rPr>
              <a:t>     (20-250 nm) 	    (1-5 µm) 	         	 (7-20 µm)		     (100-250 µm)</a:t>
            </a:r>
          </a:p>
        </p:txBody>
      </p:sp>
    </p:spTree>
    <p:extLst>
      <p:ext uri="{BB962C8B-B14F-4D97-AF65-F5344CB8AC3E}">
        <p14:creationId xmlns:p14="http://schemas.microsoft.com/office/powerpoint/2010/main" val="217158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Optika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11361600" cy="2527443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Světlo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err="1">
                <a:solidFill>
                  <a:srgbClr val="FF0000"/>
                </a:solidFill>
              </a:rPr>
              <a:t>úzká</a:t>
            </a:r>
            <a:r>
              <a:rPr lang="en-GB" dirty="0">
                <a:solidFill>
                  <a:srgbClr val="FF0000"/>
                </a:solidFill>
              </a:rPr>
              <a:t> oblast </a:t>
            </a:r>
            <a:r>
              <a:rPr lang="en-GB" dirty="0" err="1">
                <a:solidFill>
                  <a:srgbClr val="FF0000"/>
                </a:solidFill>
              </a:rPr>
              <a:t>elektromagnetického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záření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viditelná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okem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vlnění</a:t>
            </a:r>
            <a:r>
              <a:rPr lang="en-GB" dirty="0">
                <a:solidFill>
                  <a:srgbClr val="FF0000"/>
                </a:solidFill>
              </a:rPr>
              <a:t>, 300 </a:t>
            </a:r>
            <a:r>
              <a:rPr lang="en-GB" dirty="0" err="1">
                <a:solidFill>
                  <a:srgbClr val="FF0000"/>
                </a:solidFill>
              </a:rPr>
              <a:t>tis.km</a:t>
            </a:r>
            <a:r>
              <a:rPr lang="en-GB" dirty="0">
                <a:solidFill>
                  <a:srgbClr val="FF0000"/>
                </a:solidFill>
              </a:rPr>
              <a:t>/s)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Vlnová délka </a:t>
            </a:r>
            <a:r>
              <a:rPr lang="cs-CZ" altLang="cs-CZ" dirty="0">
                <a:solidFill>
                  <a:srgbClr val="FF0000"/>
                </a:solidFill>
              </a:rPr>
              <a:t>(definuje různé druhy elektromagnetického vlnění/záření) 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- 380-780 </a:t>
            </a:r>
            <a:r>
              <a:rPr lang="cs-CZ" altLang="cs-CZ" dirty="0" err="1">
                <a:solidFill>
                  <a:srgbClr val="FF0000"/>
                </a:solidFill>
              </a:rPr>
              <a:t>nm</a:t>
            </a:r>
            <a:r>
              <a:rPr lang="cs-CZ" altLang="cs-CZ" dirty="0">
                <a:solidFill>
                  <a:srgbClr val="FF0000"/>
                </a:solidFill>
              </a:rPr>
              <a:t> (bílé/polychromatické světlo)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- </a:t>
            </a:r>
            <a:r>
              <a:rPr lang="cs-CZ" altLang="cs-CZ" b="1" dirty="0">
                <a:solidFill>
                  <a:srgbClr val="FF0000"/>
                </a:solidFill>
              </a:rPr>
              <a:t>barva: </a:t>
            </a:r>
            <a:r>
              <a:rPr lang="cs-CZ" altLang="cs-CZ" dirty="0">
                <a:solidFill>
                  <a:srgbClr val="FF0000"/>
                </a:solidFill>
              </a:rPr>
              <a:t>380nm fialová, 450nm modrá, 500nm zelená, 550nm žlutá, 600nm oranž., od 650nm červená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Vlny kratší </a:t>
            </a:r>
            <a:r>
              <a:rPr lang="cs-CZ" altLang="cs-CZ" dirty="0">
                <a:solidFill>
                  <a:srgbClr val="FF0000"/>
                </a:solidFill>
              </a:rPr>
              <a:t>- UV, RTG, </a:t>
            </a:r>
            <a:r>
              <a:rPr lang="el-GR" altLang="cs-CZ" dirty="0">
                <a:solidFill>
                  <a:srgbClr val="FF0000"/>
                </a:solidFill>
              </a:rPr>
              <a:t>γ</a:t>
            </a:r>
            <a:r>
              <a:rPr lang="cs-CZ" altLang="cs-CZ" dirty="0">
                <a:solidFill>
                  <a:srgbClr val="FF0000"/>
                </a:solidFill>
              </a:rPr>
              <a:t>                 </a:t>
            </a:r>
            <a:r>
              <a:rPr lang="cs-CZ" altLang="cs-CZ" b="1" dirty="0">
                <a:solidFill>
                  <a:srgbClr val="FF0000"/>
                </a:solidFill>
              </a:rPr>
              <a:t>Vlny delší </a:t>
            </a:r>
            <a:r>
              <a:rPr lang="cs-CZ" altLang="cs-CZ" dirty="0">
                <a:solidFill>
                  <a:srgbClr val="FF0000"/>
                </a:solidFill>
              </a:rPr>
              <a:t>- IR, rádiové vlny</a:t>
            </a:r>
            <a:endParaRPr lang="en-CZ" dirty="0">
              <a:solidFill>
                <a:srgbClr val="FF0000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E398D7F-CA24-F0F4-6595-AE980DDD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3827" y="378250"/>
            <a:ext cx="4363111" cy="31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14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Optika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11361600" cy="252744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Dle speciální teorie relativity je intenzita světla úměrná amplitudě vlnové délky světla.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Rozhraní 2 prostředí  </a:t>
            </a:r>
          </a:p>
          <a:p>
            <a:pPr>
              <a:lnSpc>
                <a:spcPct val="80000"/>
              </a:lnSpc>
            </a:pPr>
            <a:r>
              <a:rPr lang="cs-CZ" altLang="cs-CZ" u="sng" dirty="0"/>
              <a:t>Odraz:</a:t>
            </a:r>
            <a:r>
              <a:rPr lang="cs-CZ" altLang="cs-CZ" dirty="0"/>
              <a:t> úhel dopadu=úhlu odrazu, ve stejné rovině </a:t>
            </a:r>
          </a:p>
          <a:p>
            <a:pPr>
              <a:lnSpc>
                <a:spcPct val="80000"/>
              </a:lnSpc>
            </a:pPr>
            <a:r>
              <a:rPr lang="cs-CZ" altLang="cs-CZ" u="sng" dirty="0"/>
              <a:t>Lom</a:t>
            </a:r>
            <a:r>
              <a:rPr lang="cs-CZ" altLang="cs-CZ" dirty="0"/>
              <a:t>:  vychýlení ke kolmici dopadu (do prostředí hustšího od kolmice dopadu) (do prostředí řidšího) Index lomu N (</a:t>
            </a:r>
            <a:r>
              <a:rPr lang="cs-CZ" altLang="cs-CZ" dirty="0" err="1"/>
              <a:t>opt</a:t>
            </a:r>
            <a:r>
              <a:rPr lang="cs-CZ" altLang="cs-CZ" dirty="0"/>
              <a:t>. hustota  vzduch 1,0 - voda 1,33 - sklo 1,46 – olej 1,5 –  diamant 2,42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E398D7F-CA24-F0F4-6595-AE980DDD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3827" y="378250"/>
            <a:ext cx="4363111" cy="31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49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Optika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32927"/>
            <a:ext cx="11361600" cy="698497"/>
          </a:xfrm>
        </p:spPr>
        <p:txBody>
          <a:bodyPr>
            <a:noAutofit/>
          </a:bodyPr>
          <a:lstStyle/>
          <a:p>
            <a:r>
              <a:rPr lang="cs-CZ" altLang="cs-CZ" sz="1800" u="sng" dirty="0"/>
              <a:t>Disperze</a:t>
            </a:r>
            <a:r>
              <a:rPr lang="cs-CZ" altLang="cs-CZ" sz="1800" dirty="0"/>
              <a:t> (rozklad) - závislost indexu lomu na vlnové délce.</a:t>
            </a:r>
          </a:p>
          <a:p>
            <a:r>
              <a:rPr lang="cs-CZ" altLang="cs-CZ" sz="1800" dirty="0"/>
              <a:t>   Bílé světlo se hranolem rozloží dle vln. délky na jednotlivé barvy (duha).</a:t>
            </a:r>
          </a:p>
          <a:p>
            <a:r>
              <a:rPr lang="cs-CZ" altLang="cs-CZ" sz="1800" u="sng" dirty="0"/>
              <a:t>Interference </a:t>
            </a:r>
            <a:r>
              <a:rPr lang="cs-CZ" altLang="cs-CZ" sz="1800" dirty="0"/>
              <a:t>(skládání)</a:t>
            </a:r>
          </a:p>
          <a:p>
            <a:r>
              <a:rPr lang="cs-CZ" altLang="cs-CZ" sz="1800" dirty="0"/>
              <a:t>   Rozdělení a následné spojení 2 světelných toků.</a:t>
            </a:r>
            <a:endParaRPr lang="cs-CZ" altLang="cs-CZ" sz="1800" u="sng" dirty="0"/>
          </a:p>
          <a:p>
            <a:r>
              <a:rPr lang="cs-CZ" altLang="cs-CZ" sz="1800" dirty="0"/>
              <a:t>   Dle synchronizace je fáze vlnění stejná n. posunutá a intenzita +vyšší nebo – nižší, ale „</a:t>
            </a:r>
            <a:r>
              <a:rPr lang="cs-CZ" altLang="cs-CZ" sz="1800" b="1" dirty="0"/>
              <a:t>vlny se nerozcházejí“</a:t>
            </a:r>
            <a:endParaRPr lang="cs-CZ" altLang="cs-CZ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5122" name="Picture 2" descr="obrazek">
            <a:extLst>
              <a:ext uri="{FF2B5EF4-FFF2-40B4-BE49-F238E27FC236}">
                <a16:creationId xmlns:a16="http://schemas.microsoft.com/office/drawing/2014/main" id="{F8CE066E-06DA-7ADD-26A3-74AA8C54D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9" y="557070"/>
            <a:ext cx="4236268" cy="27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brazek">
            <a:extLst>
              <a:ext uri="{FF2B5EF4-FFF2-40B4-BE49-F238E27FC236}">
                <a16:creationId xmlns:a16="http://schemas.microsoft.com/office/drawing/2014/main" id="{26743152-31FF-7CB8-062A-7156C58E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56" y="832612"/>
            <a:ext cx="3245378" cy="24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FFF3DD-38E4-CB0B-9983-CD8CA2414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1246" y="3632927"/>
            <a:ext cx="1302856" cy="250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9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age13image486569552">
            <a:extLst>
              <a:ext uri="{FF2B5EF4-FFF2-40B4-BE49-F238E27FC236}">
                <a16:creationId xmlns:a16="http://schemas.microsoft.com/office/drawing/2014/main" id="{DE39172D-354B-80E9-F7D9-FC902DB0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90" y="965181"/>
            <a:ext cx="7586265" cy="25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Optika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32927"/>
            <a:ext cx="4982795" cy="698497"/>
          </a:xfrm>
        </p:spPr>
        <p:txBody>
          <a:bodyPr>
            <a:noAutofit/>
          </a:bodyPr>
          <a:lstStyle/>
          <a:p>
            <a:r>
              <a:rPr lang="cs-CZ" altLang="cs-CZ" sz="1800" b="1" dirty="0"/>
              <a:t>Čočky</a:t>
            </a:r>
          </a:p>
          <a:p>
            <a:r>
              <a:rPr lang="cs-CZ" altLang="cs-CZ" sz="1800" dirty="0"/>
              <a:t>   tvar: vypuklý/konvexní, </a:t>
            </a:r>
            <a:r>
              <a:rPr lang="cs-CZ" altLang="cs-CZ" sz="1800" u="sng" dirty="0"/>
              <a:t>spojky </a:t>
            </a:r>
            <a:r>
              <a:rPr lang="cs-CZ" altLang="cs-CZ" sz="1800" dirty="0"/>
              <a:t>- svazek sbíhavý</a:t>
            </a:r>
          </a:p>
          <a:p>
            <a:r>
              <a:rPr lang="cs-CZ" altLang="cs-CZ" sz="1800" dirty="0"/>
              <a:t>            vydutý/konkávní, </a:t>
            </a:r>
            <a:r>
              <a:rPr lang="cs-CZ" altLang="cs-CZ" sz="1800" u="sng" dirty="0"/>
              <a:t>rozptylky </a:t>
            </a:r>
            <a:r>
              <a:rPr lang="cs-CZ" altLang="cs-CZ" sz="1800" dirty="0"/>
              <a:t>- sv. rozbíhavý</a:t>
            </a:r>
          </a:p>
          <a:p>
            <a:r>
              <a:rPr lang="cs-CZ" altLang="cs-CZ" sz="1800" dirty="0"/>
              <a:t>   </a:t>
            </a:r>
            <a:r>
              <a:rPr lang="cs-CZ" altLang="cs-CZ" sz="1800" dirty="0" err="1"/>
              <a:t>opt</a:t>
            </a:r>
            <a:r>
              <a:rPr lang="cs-CZ" altLang="cs-CZ" sz="1800" dirty="0"/>
              <a:t>. střed O s osou, </a:t>
            </a:r>
            <a:r>
              <a:rPr lang="cs-CZ" altLang="cs-CZ" sz="1800" dirty="0" err="1"/>
              <a:t>hl.rovina</a:t>
            </a:r>
            <a:r>
              <a:rPr lang="cs-CZ" altLang="cs-CZ" sz="1800" dirty="0"/>
              <a:t> (kolmá na osu) </a:t>
            </a:r>
          </a:p>
          <a:p>
            <a:r>
              <a:rPr lang="cs-CZ" altLang="cs-CZ" sz="1800" dirty="0"/>
              <a:t>   ohnisko F </a:t>
            </a:r>
            <a:r>
              <a:rPr lang="cs-CZ" altLang="cs-CZ" sz="1800" dirty="0" err="1"/>
              <a:t>přední-obrazové</a:t>
            </a:r>
            <a:r>
              <a:rPr lang="cs-CZ" altLang="cs-CZ" sz="1800" dirty="0"/>
              <a:t>, F</a:t>
            </a:r>
            <a:r>
              <a:rPr lang="en-US" altLang="cs-CZ" sz="1800" dirty="0">
                <a:cs typeface="Arial" panose="020B0604020202020204" pitchFamily="34" charset="0"/>
              </a:rPr>
              <a:t>'</a:t>
            </a:r>
            <a:r>
              <a:rPr lang="cs-CZ" altLang="cs-CZ" sz="1800" dirty="0">
                <a:cs typeface="Arial" panose="020B0604020202020204" pitchFamily="34" charset="0"/>
              </a:rPr>
              <a:t> </a:t>
            </a:r>
            <a:r>
              <a:rPr lang="cs-CZ" altLang="cs-CZ" sz="1800" dirty="0"/>
              <a:t>zadní-předmět.</a:t>
            </a:r>
          </a:p>
          <a:p>
            <a:r>
              <a:rPr lang="cs-CZ" altLang="cs-CZ" sz="1800" b="1" dirty="0"/>
              <a:t>Hranoly </a:t>
            </a:r>
            <a:r>
              <a:rPr lang="cs-CZ" altLang="cs-CZ" sz="1800" dirty="0"/>
              <a:t>broušené pod </a:t>
            </a:r>
            <a:r>
              <a:rPr lang="cs-CZ" altLang="cs-CZ" sz="1800" dirty="0" err="1"/>
              <a:t>růz</a:t>
            </a:r>
            <a:r>
              <a:rPr lang="cs-CZ" altLang="cs-CZ" sz="1800" dirty="0"/>
              <a:t>. úhly- změna chodu paprsků</a:t>
            </a:r>
          </a:p>
          <a:p>
            <a:endParaRPr lang="cs-CZ" altLang="cs-CZ" sz="1800" dirty="0"/>
          </a:p>
          <a:p>
            <a:r>
              <a:rPr lang="cs-CZ" altLang="cs-CZ" sz="1800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7DFFA0-A596-9CF8-A9DA-67C0D1298397}"/>
              </a:ext>
            </a:extLst>
          </p:cNvPr>
          <p:cNvSpPr txBox="1">
            <a:spLocks/>
          </p:cNvSpPr>
          <p:nvPr/>
        </p:nvSpPr>
        <p:spPr>
          <a:xfrm>
            <a:off x="5374986" y="3632927"/>
            <a:ext cx="4982795" cy="6984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800" b="1" dirty="0" err="1"/>
              <a:t>Vady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optických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soustav</a:t>
            </a:r>
            <a:endParaRPr lang="en-GB" altLang="cs-CZ" sz="1800" b="1" dirty="0"/>
          </a:p>
          <a:p>
            <a:r>
              <a:rPr lang="cs-CZ" altLang="cs-CZ" sz="1600" dirty="0"/>
              <a:t>Chromatická(barevná) – různý lom dle </a:t>
            </a:r>
            <a:r>
              <a:rPr lang="cs-CZ" altLang="cs-CZ" sz="1600" dirty="0" err="1"/>
              <a:t>vln.délky</a:t>
            </a:r>
            <a:r>
              <a:rPr lang="cs-CZ" altLang="cs-CZ" sz="1600" dirty="0"/>
              <a:t> světla, vada polohy a velikosti</a:t>
            </a:r>
          </a:p>
          <a:p>
            <a:r>
              <a:rPr lang="cs-CZ" altLang="cs-CZ" sz="1600" dirty="0"/>
              <a:t>Sférická (kulová) – různý lom s křivostí č., body= překrývající se kruhy, nezřetelné</a:t>
            </a:r>
          </a:p>
          <a:p>
            <a:r>
              <a:rPr lang="cs-CZ" altLang="cs-CZ" sz="1600" dirty="0"/>
              <a:t>Astigmatická – paprsky dopad. šikmo se neprotínají, tvoří 2 linie</a:t>
            </a:r>
          </a:p>
          <a:p>
            <a:r>
              <a:rPr lang="cs-CZ" altLang="cs-CZ" sz="1600" dirty="0"/>
              <a:t>Vyklenutí – přímka z boku= oblouk, nelze dobře zaostřit</a:t>
            </a:r>
          </a:p>
          <a:p>
            <a:r>
              <a:rPr lang="en-GB" altLang="cs-CZ" sz="1800" dirty="0"/>
              <a:t>   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FF4E1A6E-95F8-E473-738F-1511F2F2B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490" y="3498528"/>
            <a:ext cx="2400630" cy="14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B159E2D8-3798-4365-D0D8-069FF665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852" y="5063986"/>
            <a:ext cx="2223518" cy="15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BE63675-3C03-C268-4EA8-835D636FBDA5}"/>
              </a:ext>
            </a:extLst>
          </p:cNvPr>
          <p:cNvSpPr/>
          <p:nvPr/>
        </p:nvSpPr>
        <p:spPr>
          <a:xfrm>
            <a:off x="4833257" y="1985554"/>
            <a:ext cx="348343" cy="357052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8C9B5A-1618-1FD5-8373-37B9A0BF2E42}"/>
              </a:ext>
            </a:extLst>
          </p:cNvPr>
          <p:cNvSpPr txBox="1">
            <a:spLocks/>
          </p:cNvSpPr>
          <p:nvPr/>
        </p:nvSpPr>
        <p:spPr>
          <a:xfrm>
            <a:off x="4836756" y="1377452"/>
            <a:ext cx="1206994" cy="6690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Z" sz="1600" dirty="0">
                <a:solidFill>
                  <a:srgbClr val="FF0000"/>
                </a:solidFill>
              </a:rPr>
              <a:t>ohnisko</a:t>
            </a:r>
            <a:endParaRPr lang="en-CZ" sz="1600" dirty="0"/>
          </a:p>
        </p:txBody>
      </p:sp>
    </p:spTree>
    <p:extLst>
      <p:ext uri="{BB962C8B-B14F-4D97-AF65-F5344CB8AC3E}">
        <p14:creationId xmlns:p14="http://schemas.microsoft.com/office/powerpoint/2010/main" val="9029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{54A7F5EF-33F1-D749-A59E-3D877DD92EC8}tf16401369</Template>
  <TotalTime>202</TotalTime>
  <Words>1337</Words>
  <Application>Microsoft Macintosh PowerPoint</Application>
  <PresentationFormat>Widescreen</PresentationFormat>
  <Paragraphs>145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Mikroskopické techniky</vt:lpstr>
      <vt:lpstr>Historie mikroskopu</vt:lpstr>
      <vt:lpstr>Mikroskopie</vt:lpstr>
      <vt:lpstr>Jaký typ pozorovacího zařízení použít pro…?: </vt:lpstr>
      <vt:lpstr>Jaký typ pozorovacího zařízení použít pro…?: </vt:lpstr>
      <vt:lpstr>Optika</vt:lpstr>
      <vt:lpstr>Optika</vt:lpstr>
      <vt:lpstr>Optika</vt:lpstr>
      <vt:lpstr>Optika</vt:lpstr>
      <vt:lpstr>Lupa</vt:lpstr>
      <vt:lpstr>Mikroskop</vt:lpstr>
      <vt:lpstr>Vlastnosti objektivů</vt:lpstr>
      <vt:lpstr>Mikroskop – další části konstrukce</vt:lpstr>
      <vt:lpstr>Mikroskop – typy</vt:lpstr>
      <vt:lpstr>Další podkategorie mikroskopů</vt:lpstr>
      <vt:lpstr>Další podkategorie mikroskopů</vt:lpstr>
      <vt:lpstr>Mikroskopické preparáty</vt:lpstr>
      <vt:lpstr>Vyšetření likvoru</vt:lpstr>
      <vt:lpstr>Vyšetření kostní dřeně cytologicky</vt:lpstr>
      <vt:lpstr>Vyšetření kostní dřeně  histologicky</vt:lpstr>
      <vt:lpstr>Moderní buněčná optická analýza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Mikroskopické techniky</dc:title>
  <dc:creator>Michal Řiháček</dc:creator>
  <cp:lastModifiedBy>Michal Řiháček</cp:lastModifiedBy>
  <cp:revision>9</cp:revision>
  <cp:lastPrinted>1601-01-01T00:00:00Z</cp:lastPrinted>
  <dcterms:created xsi:type="dcterms:W3CDTF">2022-09-05T18:32:52Z</dcterms:created>
  <dcterms:modified xsi:type="dcterms:W3CDTF">2022-09-06T09:13:23Z</dcterms:modified>
</cp:coreProperties>
</file>