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56"/>
  </p:notesMasterIdLst>
  <p:sldIdLst>
    <p:sldId id="450" r:id="rId5"/>
    <p:sldId id="480" r:id="rId6"/>
    <p:sldId id="481" r:id="rId7"/>
    <p:sldId id="482" r:id="rId8"/>
    <p:sldId id="483" r:id="rId9"/>
    <p:sldId id="485" r:id="rId10"/>
    <p:sldId id="471" r:id="rId11"/>
    <p:sldId id="443" r:id="rId12"/>
    <p:sldId id="449" r:id="rId13"/>
    <p:sldId id="459" r:id="rId14"/>
    <p:sldId id="462" r:id="rId15"/>
    <p:sldId id="463" r:id="rId16"/>
    <p:sldId id="465" r:id="rId17"/>
    <p:sldId id="296" r:id="rId18"/>
    <p:sldId id="340" r:id="rId19"/>
    <p:sldId id="418" r:id="rId20"/>
    <p:sldId id="341" r:id="rId21"/>
    <p:sldId id="334" r:id="rId22"/>
    <p:sldId id="434" r:id="rId23"/>
    <p:sldId id="432" r:id="rId24"/>
    <p:sldId id="472" r:id="rId25"/>
    <p:sldId id="473" r:id="rId26"/>
    <p:sldId id="475" r:id="rId27"/>
    <p:sldId id="476" r:id="rId28"/>
    <p:sldId id="478" r:id="rId29"/>
    <p:sldId id="479" r:id="rId30"/>
    <p:sldId id="455" r:id="rId31"/>
    <p:sldId id="421" r:id="rId32"/>
    <p:sldId id="423" r:id="rId33"/>
    <p:sldId id="424" r:id="rId34"/>
    <p:sldId id="335" r:id="rId35"/>
    <p:sldId id="425" r:id="rId36"/>
    <p:sldId id="344" r:id="rId37"/>
    <p:sldId id="345" r:id="rId38"/>
    <p:sldId id="381" r:id="rId39"/>
    <p:sldId id="386" r:id="rId40"/>
    <p:sldId id="385" r:id="rId41"/>
    <p:sldId id="382" r:id="rId42"/>
    <p:sldId id="470" r:id="rId43"/>
    <p:sldId id="486" r:id="rId44"/>
    <p:sldId id="467" r:id="rId45"/>
    <p:sldId id="468" r:id="rId46"/>
    <p:sldId id="456" r:id="rId47"/>
    <p:sldId id="461" r:id="rId48"/>
    <p:sldId id="393" r:id="rId49"/>
    <p:sldId id="395" r:id="rId50"/>
    <p:sldId id="397" r:id="rId51"/>
    <p:sldId id="402" r:id="rId52"/>
    <p:sldId id="400" r:id="rId53"/>
    <p:sldId id="406" r:id="rId54"/>
    <p:sldId id="474" r:id="rId5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CC66"/>
    <a:srgbClr val="99FFCC"/>
    <a:srgbClr val="F5B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640" autoAdjust="0"/>
  </p:normalViewPr>
  <p:slideViewPr>
    <p:cSldViewPr>
      <p:cViewPr varScale="1">
        <p:scale>
          <a:sx n="124" d="100"/>
          <a:sy n="124" d="100"/>
        </p:scale>
        <p:origin x="12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C3873-47A9-4F1F-ACB8-8EE979CCAA48}" type="datetimeFigureOut">
              <a:rPr lang="cs-CZ" smtClean="0"/>
              <a:t>02.05.2022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D9584-5534-4F13-8BEF-F50DA6AAB8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26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D9584-5534-4F13-8BEF-F50DA6AAB83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282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1C23A3-BCD3-437D-80FC-D8D05ECB146F}" type="slidenum">
              <a:rPr lang="cs-CZ" smtClean="0">
                <a:ea typeface="ＭＳ Ｐゴシック" pitchFamily="34" charset="-128"/>
              </a:rPr>
              <a:pPr/>
              <a:t>49</a:t>
            </a:fld>
            <a:endParaRPr lang="cs-CZ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2126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D9584-5534-4F13-8BEF-F50DA6AAB83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378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FB92C-B613-4F89-9382-8D92F44F86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9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7762" cy="3717925"/>
          </a:xfrm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The</a:t>
            </a:r>
            <a:r>
              <a:rPr lang="en-US" altLang="en-US" baseline="0" dirty="0">
                <a:ea typeface="ＭＳ Ｐゴシック" pitchFamily="34" charset="-128"/>
              </a:rPr>
              <a:t> CLINITEK Novus automated urine chemistry analyzer utilizes a reagent cassette, which is composed of 450 test sets inside. </a:t>
            </a:r>
            <a:r>
              <a:rPr lang="en-US" altLang="en-US" dirty="0">
                <a:ea typeface="ＭＳ Ｐゴシック" pitchFamily="34" charset="-128"/>
              </a:rPr>
              <a:t>As a daily procedure, loading the reagent is also very easy</a:t>
            </a:r>
            <a:r>
              <a:rPr lang="en-US" altLang="en-US" baseline="0" dirty="0">
                <a:ea typeface="ＭＳ Ｐゴシック" pitchFamily="34" charset="-128"/>
              </a:rPr>
              <a:t> – take less than a minute.</a:t>
            </a:r>
          </a:p>
          <a:p>
            <a:r>
              <a:rPr lang="en-US" altLang="en-US" baseline="0" dirty="0">
                <a:ea typeface="ＭＳ Ｐゴシック" pitchFamily="34" charset="-128"/>
              </a:rPr>
              <a:t>The cassette is RFID integrated, so the urine chemistry analyzer reads the cassette information (expiration date, lot #, etc.) from the RFID and incorporates into the system automatically, which saves the operator a lot of effort and prevents manual errors</a:t>
            </a:r>
          </a:p>
          <a:p>
            <a:r>
              <a:rPr lang="en-US" altLang="en-US" baseline="0" dirty="0">
                <a:ea typeface="ＭＳ Ｐゴシック" pitchFamily="34" charset="-128"/>
              </a:rPr>
              <a:t>There are no individual strips inside the cassette – instead we use reagent cards. This design greatly improves the sample dispense accuracy and reduces strip jams, which means higher reliability and less downtime for the end user.</a:t>
            </a: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9057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59350" cy="3719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solidFill>
                  <a:prstClr val="black"/>
                </a:solidFill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solidFill>
                  <a:prstClr val="black"/>
                </a:solidFill>
                <a:latin typeface="Arial" pitchFamily="34" charset="0"/>
              </a:rPr>
              <a:pPr/>
              <a:t>42</a:t>
            </a:fld>
            <a:endParaRPr lang="de-DE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546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5B1613-35C1-4A0E-BB82-5A71D371C2C3}" type="slidenum">
              <a:rPr lang="cs-CZ" smtClean="0">
                <a:ea typeface="ＭＳ Ｐゴシック" pitchFamily="34" charset="-128"/>
              </a:rPr>
              <a:pPr/>
              <a:t>45</a:t>
            </a:fld>
            <a:endParaRPr lang="cs-CZ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5533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D7C295-1600-439B-AC82-F9FAC29885CE}" type="slidenum">
              <a:rPr lang="cs-CZ" smtClean="0">
                <a:ea typeface="ＭＳ Ｐゴシック" pitchFamily="34" charset="-128"/>
              </a:rPr>
              <a:pPr/>
              <a:t>46</a:t>
            </a:fld>
            <a:endParaRPr lang="cs-CZ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9274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FC909B-AC40-47F7-A51A-0AB56758AFC0}" type="slidenum">
              <a:rPr lang="cs-CZ" smtClean="0"/>
              <a:pPr/>
              <a:t>47</a:t>
            </a:fld>
            <a:endParaRPr lang="cs-CZ" smtClean="0"/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85453" y="8686362"/>
            <a:ext cx="2972547" cy="4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5" tIns="45707" rIns="91415" bIns="45707" anchor="b"/>
          <a:lstStyle/>
          <a:p>
            <a:pPr algn="r" defTabSz="912688"/>
            <a:fld id="{2D402106-A69A-4C87-9AE8-6646609E1B3B}" type="slidenum">
              <a:rPr lang="cs-CZ" sz="1100"/>
              <a:pPr algn="r" defTabSz="912688"/>
              <a:t>47</a:t>
            </a:fld>
            <a:endParaRPr lang="cs-CZ" sz="1100" dirty="0"/>
          </a:p>
        </p:txBody>
      </p:sp>
      <p:sp>
        <p:nvSpPr>
          <p:cNvPr id="65540" name="Text Box 2"/>
          <p:cNvSpPr txBox="1">
            <a:spLocks noChangeArrowheads="1"/>
          </p:cNvSpPr>
          <p:nvPr/>
        </p:nvSpPr>
        <p:spPr bwMode="auto">
          <a:xfrm>
            <a:off x="2146128" y="694501"/>
            <a:ext cx="2570550" cy="343009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15" tIns="45707" rIns="91415" bIns="45707" anchor="ctr"/>
          <a:lstStyle/>
          <a:p>
            <a:pPr algn="ctr" defTabSz="912688">
              <a:spcBef>
                <a:spcPts val="706"/>
              </a:spcBef>
              <a:buClr>
                <a:srgbClr val="0000CC"/>
              </a:buClr>
            </a:pPr>
            <a:endParaRPr lang="cs-CZ" sz="1600" b="1" dirty="0">
              <a:solidFill>
                <a:srgbClr val="0000CC"/>
              </a:solidFill>
            </a:endParaRP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/>
          </p:nvPr>
        </p:nvSpPr>
        <p:spPr>
          <a:xfrm>
            <a:off x="685481" y="4342450"/>
            <a:ext cx="5483837" cy="4115824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697403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5B1613-35C1-4A0E-BB82-5A71D371C2C3}" type="slidenum">
              <a:rPr lang="cs-CZ" smtClean="0">
                <a:ea typeface="ＭＳ Ｐゴシック" pitchFamily="34" charset="-128"/>
              </a:rPr>
              <a:pPr/>
              <a:t>48</a:t>
            </a:fld>
            <a:endParaRPr lang="cs-CZ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9831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0D82AD-6552-42B4-8739-959612F833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D7DCB-0009-418D-B55C-03596D65C50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F18C0-74B9-408C-9005-5D58825AED9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D6993-3310-4EA1-9633-51DE606086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859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0817" y="288016"/>
            <a:ext cx="6881416" cy="461558"/>
          </a:xfrm>
        </p:spPr>
        <p:txBody>
          <a:bodyPr/>
          <a:lstStyle>
            <a:lvl1pPr>
              <a:defRPr sz="2999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7896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userDrawn="1">
  <p:cSld name="1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-2738" y="32"/>
            <a:ext cx="9146738" cy="6308725"/>
          </a:xfrm>
          <a:prstGeom prst="rect">
            <a:avLst/>
          </a:prstGeom>
          <a:solidFill>
            <a:srgbClr val="FAD9C0"/>
          </a:solidFill>
          <a:ln>
            <a:noFill/>
          </a:ln>
          <a:extLst/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z="1799" dirty="0" err="1"/>
          </a:p>
        </p:txBody>
      </p:sp>
      <p:sp>
        <p:nvSpPr>
          <p:cNvPr id="5" name="Freeform 11"/>
          <p:cNvSpPr>
            <a:spLocks/>
          </p:cNvSpPr>
          <p:nvPr userDrawn="1"/>
        </p:nvSpPr>
        <p:spPr bwMode="auto">
          <a:xfrm>
            <a:off x="-2739" y="47"/>
            <a:ext cx="9146739" cy="1606039"/>
          </a:xfrm>
          <a:custGeom>
            <a:avLst/>
            <a:gdLst>
              <a:gd name="T0" fmla="*/ 2 w 7684"/>
              <a:gd name="T1" fmla="*/ 964 h 964"/>
              <a:gd name="T2" fmla="*/ 2 w 7684"/>
              <a:gd name="T3" fmla="*/ 964 h 964"/>
              <a:gd name="T4" fmla="*/ 112 w 7684"/>
              <a:gd name="T5" fmla="*/ 954 h 964"/>
              <a:gd name="T6" fmla="*/ 394 w 7684"/>
              <a:gd name="T7" fmla="*/ 932 h 964"/>
              <a:gd name="T8" fmla="*/ 812 w 7684"/>
              <a:gd name="T9" fmla="*/ 896 h 964"/>
              <a:gd name="T10" fmla="*/ 1340 w 7684"/>
              <a:gd name="T11" fmla="*/ 854 h 964"/>
              <a:gd name="T12" fmla="*/ 1948 w 7684"/>
              <a:gd name="T13" fmla="*/ 808 h 964"/>
              <a:gd name="T14" fmla="*/ 2272 w 7684"/>
              <a:gd name="T15" fmla="*/ 784 h 964"/>
              <a:gd name="T16" fmla="*/ 2604 w 7684"/>
              <a:gd name="T17" fmla="*/ 762 h 964"/>
              <a:gd name="T18" fmla="*/ 2942 w 7684"/>
              <a:gd name="T19" fmla="*/ 740 h 964"/>
              <a:gd name="T20" fmla="*/ 3282 w 7684"/>
              <a:gd name="T21" fmla="*/ 720 h 964"/>
              <a:gd name="T22" fmla="*/ 3618 w 7684"/>
              <a:gd name="T23" fmla="*/ 702 h 964"/>
              <a:gd name="T24" fmla="*/ 3950 w 7684"/>
              <a:gd name="T25" fmla="*/ 686 h 964"/>
              <a:gd name="T26" fmla="*/ 3950 w 7684"/>
              <a:gd name="T27" fmla="*/ 686 h 964"/>
              <a:gd name="T28" fmla="*/ 4292 w 7684"/>
              <a:gd name="T29" fmla="*/ 672 h 964"/>
              <a:gd name="T30" fmla="*/ 4634 w 7684"/>
              <a:gd name="T31" fmla="*/ 660 h 964"/>
              <a:gd name="T32" fmla="*/ 5304 w 7684"/>
              <a:gd name="T33" fmla="*/ 638 h 964"/>
              <a:gd name="T34" fmla="*/ 5934 w 7684"/>
              <a:gd name="T35" fmla="*/ 620 h 964"/>
              <a:gd name="T36" fmla="*/ 6502 w 7684"/>
              <a:gd name="T37" fmla="*/ 606 h 964"/>
              <a:gd name="T38" fmla="*/ 6984 w 7684"/>
              <a:gd name="T39" fmla="*/ 598 h 964"/>
              <a:gd name="T40" fmla="*/ 7358 w 7684"/>
              <a:gd name="T41" fmla="*/ 590 h 964"/>
              <a:gd name="T42" fmla="*/ 7684 w 7684"/>
              <a:gd name="T43" fmla="*/ 586 h 964"/>
              <a:gd name="T44" fmla="*/ 7684 w 7684"/>
              <a:gd name="T45" fmla="*/ 0 h 964"/>
              <a:gd name="T46" fmla="*/ 0 w 7684"/>
              <a:gd name="T47" fmla="*/ 0 h 964"/>
              <a:gd name="T48" fmla="*/ 2 w 7684"/>
              <a:gd name="T49" fmla="*/ 964 h 964"/>
              <a:gd name="T50" fmla="*/ 2 w 7684"/>
              <a:gd name="T51" fmla="*/ 964 h 964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513 w 10000"/>
              <a:gd name="connsiteY2" fmla="*/ 9668 h 10000"/>
              <a:gd name="connsiteX3" fmla="*/ 1057 w 10000"/>
              <a:gd name="connsiteY3" fmla="*/ 9295 h 10000"/>
              <a:gd name="connsiteX4" fmla="*/ 1744 w 10000"/>
              <a:gd name="connsiteY4" fmla="*/ 8859 h 10000"/>
              <a:gd name="connsiteX5" fmla="*/ 2535 w 10000"/>
              <a:gd name="connsiteY5" fmla="*/ 8382 h 10000"/>
              <a:gd name="connsiteX6" fmla="*/ 2957 w 10000"/>
              <a:gd name="connsiteY6" fmla="*/ 8133 h 10000"/>
              <a:gd name="connsiteX7" fmla="*/ 3389 w 10000"/>
              <a:gd name="connsiteY7" fmla="*/ 7905 h 10000"/>
              <a:gd name="connsiteX8" fmla="*/ 3829 w 10000"/>
              <a:gd name="connsiteY8" fmla="*/ 7676 h 10000"/>
              <a:gd name="connsiteX9" fmla="*/ 4271 w 10000"/>
              <a:gd name="connsiteY9" fmla="*/ 7469 h 10000"/>
              <a:gd name="connsiteX10" fmla="*/ 4708 w 10000"/>
              <a:gd name="connsiteY10" fmla="*/ 7282 h 10000"/>
              <a:gd name="connsiteX11" fmla="*/ 5141 w 10000"/>
              <a:gd name="connsiteY11" fmla="*/ 7116 h 10000"/>
              <a:gd name="connsiteX12" fmla="*/ 5141 w 10000"/>
              <a:gd name="connsiteY12" fmla="*/ 7116 h 10000"/>
              <a:gd name="connsiteX13" fmla="*/ 5586 w 10000"/>
              <a:gd name="connsiteY13" fmla="*/ 6971 h 10000"/>
              <a:gd name="connsiteX14" fmla="*/ 6031 w 10000"/>
              <a:gd name="connsiteY14" fmla="*/ 6846 h 10000"/>
              <a:gd name="connsiteX15" fmla="*/ 6903 w 10000"/>
              <a:gd name="connsiteY15" fmla="*/ 6618 h 10000"/>
              <a:gd name="connsiteX16" fmla="*/ 7723 w 10000"/>
              <a:gd name="connsiteY16" fmla="*/ 6432 h 10000"/>
              <a:gd name="connsiteX17" fmla="*/ 8462 w 10000"/>
              <a:gd name="connsiteY17" fmla="*/ 6286 h 10000"/>
              <a:gd name="connsiteX18" fmla="*/ 9089 w 10000"/>
              <a:gd name="connsiteY18" fmla="*/ 6203 h 10000"/>
              <a:gd name="connsiteX19" fmla="*/ 9576 w 10000"/>
              <a:gd name="connsiteY19" fmla="*/ 6120 h 10000"/>
              <a:gd name="connsiteX20" fmla="*/ 10000 w 10000"/>
              <a:gd name="connsiteY20" fmla="*/ 6079 h 10000"/>
              <a:gd name="connsiteX21" fmla="*/ 10000 w 10000"/>
              <a:gd name="connsiteY21" fmla="*/ 0 h 10000"/>
              <a:gd name="connsiteX22" fmla="*/ 0 w 10000"/>
              <a:gd name="connsiteY22" fmla="*/ 0 h 10000"/>
              <a:gd name="connsiteX23" fmla="*/ 3 w 10000"/>
              <a:gd name="connsiteY23" fmla="*/ 10000 h 10000"/>
              <a:gd name="connsiteX24" fmla="*/ 3 w 10000"/>
              <a:gd name="connsiteY24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1057 w 10000"/>
              <a:gd name="connsiteY2" fmla="*/ 9295 h 10000"/>
              <a:gd name="connsiteX3" fmla="*/ 1744 w 10000"/>
              <a:gd name="connsiteY3" fmla="*/ 8859 h 10000"/>
              <a:gd name="connsiteX4" fmla="*/ 2535 w 10000"/>
              <a:gd name="connsiteY4" fmla="*/ 8382 h 10000"/>
              <a:gd name="connsiteX5" fmla="*/ 2957 w 10000"/>
              <a:gd name="connsiteY5" fmla="*/ 8133 h 10000"/>
              <a:gd name="connsiteX6" fmla="*/ 3389 w 10000"/>
              <a:gd name="connsiteY6" fmla="*/ 7905 h 10000"/>
              <a:gd name="connsiteX7" fmla="*/ 3829 w 10000"/>
              <a:gd name="connsiteY7" fmla="*/ 7676 h 10000"/>
              <a:gd name="connsiteX8" fmla="*/ 4271 w 10000"/>
              <a:gd name="connsiteY8" fmla="*/ 7469 h 10000"/>
              <a:gd name="connsiteX9" fmla="*/ 4708 w 10000"/>
              <a:gd name="connsiteY9" fmla="*/ 7282 h 10000"/>
              <a:gd name="connsiteX10" fmla="*/ 5141 w 10000"/>
              <a:gd name="connsiteY10" fmla="*/ 7116 h 10000"/>
              <a:gd name="connsiteX11" fmla="*/ 5141 w 10000"/>
              <a:gd name="connsiteY11" fmla="*/ 7116 h 10000"/>
              <a:gd name="connsiteX12" fmla="*/ 5586 w 10000"/>
              <a:gd name="connsiteY12" fmla="*/ 6971 h 10000"/>
              <a:gd name="connsiteX13" fmla="*/ 6031 w 10000"/>
              <a:gd name="connsiteY13" fmla="*/ 6846 h 10000"/>
              <a:gd name="connsiteX14" fmla="*/ 6903 w 10000"/>
              <a:gd name="connsiteY14" fmla="*/ 6618 h 10000"/>
              <a:gd name="connsiteX15" fmla="*/ 7723 w 10000"/>
              <a:gd name="connsiteY15" fmla="*/ 6432 h 10000"/>
              <a:gd name="connsiteX16" fmla="*/ 8462 w 10000"/>
              <a:gd name="connsiteY16" fmla="*/ 6286 h 10000"/>
              <a:gd name="connsiteX17" fmla="*/ 9089 w 10000"/>
              <a:gd name="connsiteY17" fmla="*/ 6203 h 10000"/>
              <a:gd name="connsiteX18" fmla="*/ 9576 w 10000"/>
              <a:gd name="connsiteY18" fmla="*/ 6120 h 10000"/>
              <a:gd name="connsiteX19" fmla="*/ 10000 w 10000"/>
              <a:gd name="connsiteY19" fmla="*/ 6079 h 10000"/>
              <a:gd name="connsiteX20" fmla="*/ 10000 w 10000"/>
              <a:gd name="connsiteY20" fmla="*/ 0 h 10000"/>
              <a:gd name="connsiteX21" fmla="*/ 0 w 10000"/>
              <a:gd name="connsiteY21" fmla="*/ 0 h 10000"/>
              <a:gd name="connsiteX22" fmla="*/ 3 w 10000"/>
              <a:gd name="connsiteY22" fmla="*/ 10000 h 10000"/>
              <a:gd name="connsiteX23" fmla="*/ 3 w 10000"/>
              <a:gd name="connsiteY23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1744 w 10000"/>
              <a:gd name="connsiteY2" fmla="*/ 8859 h 10000"/>
              <a:gd name="connsiteX3" fmla="*/ 2535 w 10000"/>
              <a:gd name="connsiteY3" fmla="*/ 8382 h 10000"/>
              <a:gd name="connsiteX4" fmla="*/ 2957 w 10000"/>
              <a:gd name="connsiteY4" fmla="*/ 8133 h 10000"/>
              <a:gd name="connsiteX5" fmla="*/ 3389 w 10000"/>
              <a:gd name="connsiteY5" fmla="*/ 7905 h 10000"/>
              <a:gd name="connsiteX6" fmla="*/ 3829 w 10000"/>
              <a:gd name="connsiteY6" fmla="*/ 7676 h 10000"/>
              <a:gd name="connsiteX7" fmla="*/ 4271 w 10000"/>
              <a:gd name="connsiteY7" fmla="*/ 7469 h 10000"/>
              <a:gd name="connsiteX8" fmla="*/ 4708 w 10000"/>
              <a:gd name="connsiteY8" fmla="*/ 7282 h 10000"/>
              <a:gd name="connsiteX9" fmla="*/ 5141 w 10000"/>
              <a:gd name="connsiteY9" fmla="*/ 7116 h 10000"/>
              <a:gd name="connsiteX10" fmla="*/ 5141 w 10000"/>
              <a:gd name="connsiteY10" fmla="*/ 7116 h 10000"/>
              <a:gd name="connsiteX11" fmla="*/ 5586 w 10000"/>
              <a:gd name="connsiteY11" fmla="*/ 6971 h 10000"/>
              <a:gd name="connsiteX12" fmla="*/ 6031 w 10000"/>
              <a:gd name="connsiteY12" fmla="*/ 6846 h 10000"/>
              <a:gd name="connsiteX13" fmla="*/ 6903 w 10000"/>
              <a:gd name="connsiteY13" fmla="*/ 6618 h 10000"/>
              <a:gd name="connsiteX14" fmla="*/ 7723 w 10000"/>
              <a:gd name="connsiteY14" fmla="*/ 6432 h 10000"/>
              <a:gd name="connsiteX15" fmla="*/ 8462 w 10000"/>
              <a:gd name="connsiteY15" fmla="*/ 6286 h 10000"/>
              <a:gd name="connsiteX16" fmla="*/ 9089 w 10000"/>
              <a:gd name="connsiteY16" fmla="*/ 6203 h 10000"/>
              <a:gd name="connsiteX17" fmla="*/ 9576 w 10000"/>
              <a:gd name="connsiteY17" fmla="*/ 6120 h 10000"/>
              <a:gd name="connsiteX18" fmla="*/ 10000 w 10000"/>
              <a:gd name="connsiteY18" fmla="*/ 6079 h 10000"/>
              <a:gd name="connsiteX19" fmla="*/ 10000 w 10000"/>
              <a:gd name="connsiteY19" fmla="*/ 0 h 10000"/>
              <a:gd name="connsiteX20" fmla="*/ 0 w 10000"/>
              <a:gd name="connsiteY20" fmla="*/ 0 h 10000"/>
              <a:gd name="connsiteX21" fmla="*/ 3 w 10000"/>
              <a:gd name="connsiteY21" fmla="*/ 10000 h 10000"/>
              <a:gd name="connsiteX22" fmla="*/ 3 w 10000"/>
              <a:gd name="connsiteY22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2535 w 10000"/>
              <a:gd name="connsiteY2" fmla="*/ 8382 h 10000"/>
              <a:gd name="connsiteX3" fmla="*/ 2957 w 10000"/>
              <a:gd name="connsiteY3" fmla="*/ 8133 h 10000"/>
              <a:gd name="connsiteX4" fmla="*/ 3389 w 10000"/>
              <a:gd name="connsiteY4" fmla="*/ 7905 h 10000"/>
              <a:gd name="connsiteX5" fmla="*/ 3829 w 10000"/>
              <a:gd name="connsiteY5" fmla="*/ 7676 h 10000"/>
              <a:gd name="connsiteX6" fmla="*/ 4271 w 10000"/>
              <a:gd name="connsiteY6" fmla="*/ 7469 h 10000"/>
              <a:gd name="connsiteX7" fmla="*/ 4708 w 10000"/>
              <a:gd name="connsiteY7" fmla="*/ 7282 h 10000"/>
              <a:gd name="connsiteX8" fmla="*/ 5141 w 10000"/>
              <a:gd name="connsiteY8" fmla="*/ 7116 h 10000"/>
              <a:gd name="connsiteX9" fmla="*/ 5141 w 10000"/>
              <a:gd name="connsiteY9" fmla="*/ 7116 h 10000"/>
              <a:gd name="connsiteX10" fmla="*/ 5586 w 10000"/>
              <a:gd name="connsiteY10" fmla="*/ 6971 h 10000"/>
              <a:gd name="connsiteX11" fmla="*/ 6031 w 10000"/>
              <a:gd name="connsiteY11" fmla="*/ 6846 h 10000"/>
              <a:gd name="connsiteX12" fmla="*/ 6903 w 10000"/>
              <a:gd name="connsiteY12" fmla="*/ 6618 h 10000"/>
              <a:gd name="connsiteX13" fmla="*/ 7723 w 10000"/>
              <a:gd name="connsiteY13" fmla="*/ 6432 h 10000"/>
              <a:gd name="connsiteX14" fmla="*/ 8462 w 10000"/>
              <a:gd name="connsiteY14" fmla="*/ 6286 h 10000"/>
              <a:gd name="connsiteX15" fmla="*/ 9089 w 10000"/>
              <a:gd name="connsiteY15" fmla="*/ 6203 h 10000"/>
              <a:gd name="connsiteX16" fmla="*/ 9576 w 10000"/>
              <a:gd name="connsiteY16" fmla="*/ 6120 h 10000"/>
              <a:gd name="connsiteX17" fmla="*/ 10000 w 10000"/>
              <a:gd name="connsiteY17" fmla="*/ 6079 h 10000"/>
              <a:gd name="connsiteX18" fmla="*/ 10000 w 10000"/>
              <a:gd name="connsiteY18" fmla="*/ 0 h 10000"/>
              <a:gd name="connsiteX19" fmla="*/ 0 w 10000"/>
              <a:gd name="connsiteY19" fmla="*/ 0 h 10000"/>
              <a:gd name="connsiteX20" fmla="*/ 3 w 10000"/>
              <a:gd name="connsiteY20" fmla="*/ 10000 h 10000"/>
              <a:gd name="connsiteX21" fmla="*/ 3 w 10000"/>
              <a:gd name="connsiteY21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2957 w 10000"/>
              <a:gd name="connsiteY2" fmla="*/ 8133 h 10000"/>
              <a:gd name="connsiteX3" fmla="*/ 3389 w 10000"/>
              <a:gd name="connsiteY3" fmla="*/ 7905 h 10000"/>
              <a:gd name="connsiteX4" fmla="*/ 3829 w 10000"/>
              <a:gd name="connsiteY4" fmla="*/ 7676 h 10000"/>
              <a:gd name="connsiteX5" fmla="*/ 4271 w 10000"/>
              <a:gd name="connsiteY5" fmla="*/ 7469 h 10000"/>
              <a:gd name="connsiteX6" fmla="*/ 4708 w 10000"/>
              <a:gd name="connsiteY6" fmla="*/ 7282 h 10000"/>
              <a:gd name="connsiteX7" fmla="*/ 5141 w 10000"/>
              <a:gd name="connsiteY7" fmla="*/ 7116 h 10000"/>
              <a:gd name="connsiteX8" fmla="*/ 5141 w 10000"/>
              <a:gd name="connsiteY8" fmla="*/ 7116 h 10000"/>
              <a:gd name="connsiteX9" fmla="*/ 5586 w 10000"/>
              <a:gd name="connsiteY9" fmla="*/ 6971 h 10000"/>
              <a:gd name="connsiteX10" fmla="*/ 6031 w 10000"/>
              <a:gd name="connsiteY10" fmla="*/ 6846 h 10000"/>
              <a:gd name="connsiteX11" fmla="*/ 6903 w 10000"/>
              <a:gd name="connsiteY11" fmla="*/ 6618 h 10000"/>
              <a:gd name="connsiteX12" fmla="*/ 7723 w 10000"/>
              <a:gd name="connsiteY12" fmla="*/ 6432 h 10000"/>
              <a:gd name="connsiteX13" fmla="*/ 8462 w 10000"/>
              <a:gd name="connsiteY13" fmla="*/ 6286 h 10000"/>
              <a:gd name="connsiteX14" fmla="*/ 9089 w 10000"/>
              <a:gd name="connsiteY14" fmla="*/ 6203 h 10000"/>
              <a:gd name="connsiteX15" fmla="*/ 9576 w 10000"/>
              <a:gd name="connsiteY15" fmla="*/ 6120 h 10000"/>
              <a:gd name="connsiteX16" fmla="*/ 10000 w 10000"/>
              <a:gd name="connsiteY16" fmla="*/ 6079 h 10000"/>
              <a:gd name="connsiteX17" fmla="*/ 10000 w 10000"/>
              <a:gd name="connsiteY17" fmla="*/ 0 h 10000"/>
              <a:gd name="connsiteX18" fmla="*/ 0 w 10000"/>
              <a:gd name="connsiteY18" fmla="*/ 0 h 10000"/>
              <a:gd name="connsiteX19" fmla="*/ 3 w 10000"/>
              <a:gd name="connsiteY19" fmla="*/ 10000 h 10000"/>
              <a:gd name="connsiteX20" fmla="*/ 3 w 10000"/>
              <a:gd name="connsiteY20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3389 w 10000"/>
              <a:gd name="connsiteY2" fmla="*/ 7905 h 10000"/>
              <a:gd name="connsiteX3" fmla="*/ 3829 w 10000"/>
              <a:gd name="connsiteY3" fmla="*/ 7676 h 10000"/>
              <a:gd name="connsiteX4" fmla="*/ 4271 w 10000"/>
              <a:gd name="connsiteY4" fmla="*/ 7469 h 10000"/>
              <a:gd name="connsiteX5" fmla="*/ 4708 w 10000"/>
              <a:gd name="connsiteY5" fmla="*/ 7282 h 10000"/>
              <a:gd name="connsiteX6" fmla="*/ 5141 w 10000"/>
              <a:gd name="connsiteY6" fmla="*/ 7116 h 10000"/>
              <a:gd name="connsiteX7" fmla="*/ 5141 w 10000"/>
              <a:gd name="connsiteY7" fmla="*/ 7116 h 10000"/>
              <a:gd name="connsiteX8" fmla="*/ 5586 w 10000"/>
              <a:gd name="connsiteY8" fmla="*/ 6971 h 10000"/>
              <a:gd name="connsiteX9" fmla="*/ 6031 w 10000"/>
              <a:gd name="connsiteY9" fmla="*/ 6846 h 10000"/>
              <a:gd name="connsiteX10" fmla="*/ 6903 w 10000"/>
              <a:gd name="connsiteY10" fmla="*/ 6618 h 10000"/>
              <a:gd name="connsiteX11" fmla="*/ 7723 w 10000"/>
              <a:gd name="connsiteY11" fmla="*/ 6432 h 10000"/>
              <a:gd name="connsiteX12" fmla="*/ 8462 w 10000"/>
              <a:gd name="connsiteY12" fmla="*/ 6286 h 10000"/>
              <a:gd name="connsiteX13" fmla="*/ 9089 w 10000"/>
              <a:gd name="connsiteY13" fmla="*/ 6203 h 10000"/>
              <a:gd name="connsiteX14" fmla="*/ 9576 w 10000"/>
              <a:gd name="connsiteY14" fmla="*/ 6120 h 10000"/>
              <a:gd name="connsiteX15" fmla="*/ 10000 w 10000"/>
              <a:gd name="connsiteY15" fmla="*/ 6079 h 10000"/>
              <a:gd name="connsiteX16" fmla="*/ 10000 w 10000"/>
              <a:gd name="connsiteY16" fmla="*/ 0 h 10000"/>
              <a:gd name="connsiteX17" fmla="*/ 0 w 10000"/>
              <a:gd name="connsiteY17" fmla="*/ 0 h 10000"/>
              <a:gd name="connsiteX18" fmla="*/ 3 w 10000"/>
              <a:gd name="connsiteY18" fmla="*/ 10000 h 10000"/>
              <a:gd name="connsiteX19" fmla="*/ 3 w 10000"/>
              <a:gd name="connsiteY19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3829 w 10000"/>
              <a:gd name="connsiteY2" fmla="*/ 7676 h 10000"/>
              <a:gd name="connsiteX3" fmla="*/ 4271 w 10000"/>
              <a:gd name="connsiteY3" fmla="*/ 7469 h 10000"/>
              <a:gd name="connsiteX4" fmla="*/ 4708 w 10000"/>
              <a:gd name="connsiteY4" fmla="*/ 7282 h 10000"/>
              <a:gd name="connsiteX5" fmla="*/ 5141 w 10000"/>
              <a:gd name="connsiteY5" fmla="*/ 7116 h 10000"/>
              <a:gd name="connsiteX6" fmla="*/ 5141 w 10000"/>
              <a:gd name="connsiteY6" fmla="*/ 7116 h 10000"/>
              <a:gd name="connsiteX7" fmla="*/ 5586 w 10000"/>
              <a:gd name="connsiteY7" fmla="*/ 6971 h 10000"/>
              <a:gd name="connsiteX8" fmla="*/ 6031 w 10000"/>
              <a:gd name="connsiteY8" fmla="*/ 6846 h 10000"/>
              <a:gd name="connsiteX9" fmla="*/ 6903 w 10000"/>
              <a:gd name="connsiteY9" fmla="*/ 6618 h 10000"/>
              <a:gd name="connsiteX10" fmla="*/ 7723 w 10000"/>
              <a:gd name="connsiteY10" fmla="*/ 6432 h 10000"/>
              <a:gd name="connsiteX11" fmla="*/ 8462 w 10000"/>
              <a:gd name="connsiteY11" fmla="*/ 6286 h 10000"/>
              <a:gd name="connsiteX12" fmla="*/ 9089 w 10000"/>
              <a:gd name="connsiteY12" fmla="*/ 6203 h 10000"/>
              <a:gd name="connsiteX13" fmla="*/ 9576 w 10000"/>
              <a:gd name="connsiteY13" fmla="*/ 6120 h 10000"/>
              <a:gd name="connsiteX14" fmla="*/ 10000 w 10000"/>
              <a:gd name="connsiteY14" fmla="*/ 6079 h 10000"/>
              <a:gd name="connsiteX15" fmla="*/ 10000 w 10000"/>
              <a:gd name="connsiteY15" fmla="*/ 0 h 10000"/>
              <a:gd name="connsiteX16" fmla="*/ 0 w 10000"/>
              <a:gd name="connsiteY16" fmla="*/ 0 h 10000"/>
              <a:gd name="connsiteX17" fmla="*/ 3 w 10000"/>
              <a:gd name="connsiteY17" fmla="*/ 10000 h 10000"/>
              <a:gd name="connsiteX18" fmla="*/ 3 w 10000"/>
              <a:gd name="connsiteY18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4271 w 10000"/>
              <a:gd name="connsiteY2" fmla="*/ 7469 h 10000"/>
              <a:gd name="connsiteX3" fmla="*/ 4708 w 10000"/>
              <a:gd name="connsiteY3" fmla="*/ 7282 h 10000"/>
              <a:gd name="connsiteX4" fmla="*/ 5141 w 10000"/>
              <a:gd name="connsiteY4" fmla="*/ 7116 h 10000"/>
              <a:gd name="connsiteX5" fmla="*/ 5141 w 10000"/>
              <a:gd name="connsiteY5" fmla="*/ 7116 h 10000"/>
              <a:gd name="connsiteX6" fmla="*/ 5586 w 10000"/>
              <a:gd name="connsiteY6" fmla="*/ 6971 h 10000"/>
              <a:gd name="connsiteX7" fmla="*/ 6031 w 10000"/>
              <a:gd name="connsiteY7" fmla="*/ 6846 h 10000"/>
              <a:gd name="connsiteX8" fmla="*/ 6903 w 10000"/>
              <a:gd name="connsiteY8" fmla="*/ 6618 h 10000"/>
              <a:gd name="connsiteX9" fmla="*/ 7723 w 10000"/>
              <a:gd name="connsiteY9" fmla="*/ 6432 h 10000"/>
              <a:gd name="connsiteX10" fmla="*/ 8462 w 10000"/>
              <a:gd name="connsiteY10" fmla="*/ 6286 h 10000"/>
              <a:gd name="connsiteX11" fmla="*/ 9089 w 10000"/>
              <a:gd name="connsiteY11" fmla="*/ 6203 h 10000"/>
              <a:gd name="connsiteX12" fmla="*/ 9576 w 10000"/>
              <a:gd name="connsiteY12" fmla="*/ 6120 h 10000"/>
              <a:gd name="connsiteX13" fmla="*/ 10000 w 10000"/>
              <a:gd name="connsiteY13" fmla="*/ 6079 h 10000"/>
              <a:gd name="connsiteX14" fmla="*/ 10000 w 10000"/>
              <a:gd name="connsiteY14" fmla="*/ 0 h 10000"/>
              <a:gd name="connsiteX15" fmla="*/ 0 w 10000"/>
              <a:gd name="connsiteY15" fmla="*/ 0 h 10000"/>
              <a:gd name="connsiteX16" fmla="*/ 3 w 10000"/>
              <a:gd name="connsiteY16" fmla="*/ 10000 h 10000"/>
              <a:gd name="connsiteX17" fmla="*/ 3 w 10000"/>
              <a:gd name="connsiteY17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4708 w 10000"/>
              <a:gd name="connsiteY2" fmla="*/ 7282 h 10000"/>
              <a:gd name="connsiteX3" fmla="*/ 5141 w 10000"/>
              <a:gd name="connsiteY3" fmla="*/ 7116 h 10000"/>
              <a:gd name="connsiteX4" fmla="*/ 5141 w 10000"/>
              <a:gd name="connsiteY4" fmla="*/ 7116 h 10000"/>
              <a:gd name="connsiteX5" fmla="*/ 5586 w 10000"/>
              <a:gd name="connsiteY5" fmla="*/ 6971 h 10000"/>
              <a:gd name="connsiteX6" fmla="*/ 6031 w 10000"/>
              <a:gd name="connsiteY6" fmla="*/ 6846 h 10000"/>
              <a:gd name="connsiteX7" fmla="*/ 6903 w 10000"/>
              <a:gd name="connsiteY7" fmla="*/ 6618 h 10000"/>
              <a:gd name="connsiteX8" fmla="*/ 7723 w 10000"/>
              <a:gd name="connsiteY8" fmla="*/ 6432 h 10000"/>
              <a:gd name="connsiteX9" fmla="*/ 8462 w 10000"/>
              <a:gd name="connsiteY9" fmla="*/ 6286 h 10000"/>
              <a:gd name="connsiteX10" fmla="*/ 9089 w 10000"/>
              <a:gd name="connsiteY10" fmla="*/ 6203 h 10000"/>
              <a:gd name="connsiteX11" fmla="*/ 9576 w 10000"/>
              <a:gd name="connsiteY11" fmla="*/ 6120 h 10000"/>
              <a:gd name="connsiteX12" fmla="*/ 10000 w 10000"/>
              <a:gd name="connsiteY12" fmla="*/ 6079 h 10000"/>
              <a:gd name="connsiteX13" fmla="*/ 10000 w 10000"/>
              <a:gd name="connsiteY13" fmla="*/ 0 h 10000"/>
              <a:gd name="connsiteX14" fmla="*/ 0 w 10000"/>
              <a:gd name="connsiteY14" fmla="*/ 0 h 10000"/>
              <a:gd name="connsiteX15" fmla="*/ 3 w 10000"/>
              <a:gd name="connsiteY15" fmla="*/ 10000 h 10000"/>
              <a:gd name="connsiteX16" fmla="*/ 3 w 10000"/>
              <a:gd name="connsiteY16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5141 w 10000"/>
              <a:gd name="connsiteY2" fmla="*/ 7116 h 10000"/>
              <a:gd name="connsiteX3" fmla="*/ 5141 w 10000"/>
              <a:gd name="connsiteY3" fmla="*/ 7116 h 10000"/>
              <a:gd name="connsiteX4" fmla="*/ 5586 w 10000"/>
              <a:gd name="connsiteY4" fmla="*/ 6971 h 10000"/>
              <a:gd name="connsiteX5" fmla="*/ 6031 w 10000"/>
              <a:gd name="connsiteY5" fmla="*/ 6846 h 10000"/>
              <a:gd name="connsiteX6" fmla="*/ 6903 w 10000"/>
              <a:gd name="connsiteY6" fmla="*/ 6618 h 10000"/>
              <a:gd name="connsiteX7" fmla="*/ 7723 w 10000"/>
              <a:gd name="connsiteY7" fmla="*/ 6432 h 10000"/>
              <a:gd name="connsiteX8" fmla="*/ 8462 w 10000"/>
              <a:gd name="connsiteY8" fmla="*/ 6286 h 10000"/>
              <a:gd name="connsiteX9" fmla="*/ 9089 w 10000"/>
              <a:gd name="connsiteY9" fmla="*/ 6203 h 10000"/>
              <a:gd name="connsiteX10" fmla="*/ 9576 w 10000"/>
              <a:gd name="connsiteY10" fmla="*/ 6120 h 10000"/>
              <a:gd name="connsiteX11" fmla="*/ 10000 w 10000"/>
              <a:gd name="connsiteY11" fmla="*/ 6079 h 10000"/>
              <a:gd name="connsiteX12" fmla="*/ 10000 w 10000"/>
              <a:gd name="connsiteY12" fmla="*/ 0 h 10000"/>
              <a:gd name="connsiteX13" fmla="*/ 0 w 10000"/>
              <a:gd name="connsiteY13" fmla="*/ 0 h 10000"/>
              <a:gd name="connsiteX14" fmla="*/ 3 w 10000"/>
              <a:gd name="connsiteY14" fmla="*/ 10000 h 10000"/>
              <a:gd name="connsiteX15" fmla="*/ 3 w 10000"/>
              <a:gd name="connsiteY15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5141 w 10000"/>
              <a:gd name="connsiteY2" fmla="*/ 7116 h 10000"/>
              <a:gd name="connsiteX3" fmla="*/ 5586 w 10000"/>
              <a:gd name="connsiteY3" fmla="*/ 6971 h 10000"/>
              <a:gd name="connsiteX4" fmla="*/ 6031 w 10000"/>
              <a:gd name="connsiteY4" fmla="*/ 6846 h 10000"/>
              <a:gd name="connsiteX5" fmla="*/ 6903 w 10000"/>
              <a:gd name="connsiteY5" fmla="*/ 6618 h 10000"/>
              <a:gd name="connsiteX6" fmla="*/ 7723 w 10000"/>
              <a:gd name="connsiteY6" fmla="*/ 6432 h 10000"/>
              <a:gd name="connsiteX7" fmla="*/ 8462 w 10000"/>
              <a:gd name="connsiteY7" fmla="*/ 6286 h 10000"/>
              <a:gd name="connsiteX8" fmla="*/ 9089 w 10000"/>
              <a:gd name="connsiteY8" fmla="*/ 6203 h 10000"/>
              <a:gd name="connsiteX9" fmla="*/ 9576 w 10000"/>
              <a:gd name="connsiteY9" fmla="*/ 6120 h 10000"/>
              <a:gd name="connsiteX10" fmla="*/ 10000 w 10000"/>
              <a:gd name="connsiteY10" fmla="*/ 6079 h 10000"/>
              <a:gd name="connsiteX11" fmla="*/ 10000 w 10000"/>
              <a:gd name="connsiteY11" fmla="*/ 0 h 10000"/>
              <a:gd name="connsiteX12" fmla="*/ 0 w 10000"/>
              <a:gd name="connsiteY12" fmla="*/ 0 h 10000"/>
              <a:gd name="connsiteX13" fmla="*/ 3 w 10000"/>
              <a:gd name="connsiteY13" fmla="*/ 10000 h 10000"/>
              <a:gd name="connsiteX14" fmla="*/ 3 w 10000"/>
              <a:gd name="connsiteY14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5141 w 10000"/>
              <a:gd name="connsiteY2" fmla="*/ 7116 h 10000"/>
              <a:gd name="connsiteX3" fmla="*/ 5586 w 10000"/>
              <a:gd name="connsiteY3" fmla="*/ 6971 h 10000"/>
              <a:gd name="connsiteX4" fmla="*/ 6031 w 10000"/>
              <a:gd name="connsiteY4" fmla="*/ 6846 h 10000"/>
              <a:gd name="connsiteX5" fmla="*/ 6903 w 10000"/>
              <a:gd name="connsiteY5" fmla="*/ 6618 h 10000"/>
              <a:gd name="connsiteX6" fmla="*/ 7723 w 10000"/>
              <a:gd name="connsiteY6" fmla="*/ 6432 h 10000"/>
              <a:gd name="connsiteX7" fmla="*/ 8462 w 10000"/>
              <a:gd name="connsiteY7" fmla="*/ 6286 h 10000"/>
              <a:gd name="connsiteX8" fmla="*/ 9576 w 10000"/>
              <a:gd name="connsiteY8" fmla="*/ 6120 h 10000"/>
              <a:gd name="connsiteX9" fmla="*/ 10000 w 10000"/>
              <a:gd name="connsiteY9" fmla="*/ 6079 h 10000"/>
              <a:gd name="connsiteX10" fmla="*/ 10000 w 10000"/>
              <a:gd name="connsiteY10" fmla="*/ 0 h 10000"/>
              <a:gd name="connsiteX11" fmla="*/ 0 w 10000"/>
              <a:gd name="connsiteY11" fmla="*/ 0 h 10000"/>
              <a:gd name="connsiteX12" fmla="*/ 3 w 10000"/>
              <a:gd name="connsiteY12" fmla="*/ 10000 h 10000"/>
              <a:gd name="connsiteX13" fmla="*/ 3 w 10000"/>
              <a:gd name="connsiteY13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5141 w 10000"/>
              <a:gd name="connsiteY2" fmla="*/ 7116 h 10000"/>
              <a:gd name="connsiteX3" fmla="*/ 5586 w 10000"/>
              <a:gd name="connsiteY3" fmla="*/ 6971 h 10000"/>
              <a:gd name="connsiteX4" fmla="*/ 6031 w 10000"/>
              <a:gd name="connsiteY4" fmla="*/ 6846 h 10000"/>
              <a:gd name="connsiteX5" fmla="*/ 6903 w 10000"/>
              <a:gd name="connsiteY5" fmla="*/ 6618 h 10000"/>
              <a:gd name="connsiteX6" fmla="*/ 7723 w 10000"/>
              <a:gd name="connsiteY6" fmla="*/ 6432 h 10000"/>
              <a:gd name="connsiteX7" fmla="*/ 9576 w 10000"/>
              <a:gd name="connsiteY7" fmla="*/ 6120 h 10000"/>
              <a:gd name="connsiteX8" fmla="*/ 10000 w 10000"/>
              <a:gd name="connsiteY8" fmla="*/ 6079 h 10000"/>
              <a:gd name="connsiteX9" fmla="*/ 10000 w 10000"/>
              <a:gd name="connsiteY9" fmla="*/ 0 h 10000"/>
              <a:gd name="connsiteX10" fmla="*/ 0 w 10000"/>
              <a:gd name="connsiteY10" fmla="*/ 0 h 10000"/>
              <a:gd name="connsiteX11" fmla="*/ 3 w 10000"/>
              <a:gd name="connsiteY11" fmla="*/ 10000 h 10000"/>
              <a:gd name="connsiteX12" fmla="*/ 3 w 10000"/>
              <a:gd name="connsiteY12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5141 w 10000"/>
              <a:gd name="connsiteY2" fmla="*/ 7116 h 10000"/>
              <a:gd name="connsiteX3" fmla="*/ 5586 w 10000"/>
              <a:gd name="connsiteY3" fmla="*/ 6971 h 10000"/>
              <a:gd name="connsiteX4" fmla="*/ 6031 w 10000"/>
              <a:gd name="connsiteY4" fmla="*/ 6846 h 10000"/>
              <a:gd name="connsiteX5" fmla="*/ 6903 w 10000"/>
              <a:gd name="connsiteY5" fmla="*/ 6618 h 10000"/>
              <a:gd name="connsiteX6" fmla="*/ 9576 w 10000"/>
              <a:gd name="connsiteY6" fmla="*/ 6120 h 10000"/>
              <a:gd name="connsiteX7" fmla="*/ 10000 w 10000"/>
              <a:gd name="connsiteY7" fmla="*/ 6079 h 10000"/>
              <a:gd name="connsiteX8" fmla="*/ 10000 w 10000"/>
              <a:gd name="connsiteY8" fmla="*/ 0 h 10000"/>
              <a:gd name="connsiteX9" fmla="*/ 0 w 10000"/>
              <a:gd name="connsiteY9" fmla="*/ 0 h 10000"/>
              <a:gd name="connsiteX10" fmla="*/ 3 w 10000"/>
              <a:gd name="connsiteY10" fmla="*/ 10000 h 10000"/>
              <a:gd name="connsiteX11" fmla="*/ 3 w 10000"/>
              <a:gd name="connsiteY11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5141 w 10000"/>
              <a:gd name="connsiteY2" fmla="*/ 7116 h 10000"/>
              <a:gd name="connsiteX3" fmla="*/ 5586 w 10000"/>
              <a:gd name="connsiteY3" fmla="*/ 6971 h 10000"/>
              <a:gd name="connsiteX4" fmla="*/ 6031 w 10000"/>
              <a:gd name="connsiteY4" fmla="*/ 6846 h 10000"/>
              <a:gd name="connsiteX5" fmla="*/ 9576 w 10000"/>
              <a:gd name="connsiteY5" fmla="*/ 6120 h 10000"/>
              <a:gd name="connsiteX6" fmla="*/ 10000 w 10000"/>
              <a:gd name="connsiteY6" fmla="*/ 6079 h 10000"/>
              <a:gd name="connsiteX7" fmla="*/ 10000 w 10000"/>
              <a:gd name="connsiteY7" fmla="*/ 0 h 10000"/>
              <a:gd name="connsiteX8" fmla="*/ 0 w 10000"/>
              <a:gd name="connsiteY8" fmla="*/ 0 h 10000"/>
              <a:gd name="connsiteX9" fmla="*/ 3 w 10000"/>
              <a:gd name="connsiteY9" fmla="*/ 10000 h 10000"/>
              <a:gd name="connsiteX10" fmla="*/ 3 w 10000"/>
              <a:gd name="connsiteY10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5141 w 10000"/>
              <a:gd name="connsiteY2" fmla="*/ 7116 h 10000"/>
              <a:gd name="connsiteX3" fmla="*/ 5586 w 10000"/>
              <a:gd name="connsiteY3" fmla="*/ 6971 h 10000"/>
              <a:gd name="connsiteX4" fmla="*/ 9576 w 10000"/>
              <a:gd name="connsiteY4" fmla="*/ 6120 h 10000"/>
              <a:gd name="connsiteX5" fmla="*/ 10000 w 10000"/>
              <a:gd name="connsiteY5" fmla="*/ 6079 h 10000"/>
              <a:gd name="connsiteX6" fmla="*/ 10000 w 10000"/>
              <a:gd name="connsiteY6" fmla="*/ 0 h 10000"/>
              <a:gd name="connsiteX7" fmla="*/ 0 w 10000"/>
              <a:gd name="connsiteY7" fmla="*/ 0 h 10000"/>
              <a:gd name="connsiteX8" fmla="*/ 3 w 10000"/>
              <a:gd name="connsiteY8" fmla="*/ 10000 h 10000"/>
              <a:gd name="connsiteX9" fmla="*/ 3 w 10000"/>
              <a:gd name="connsiteY9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432 w 10000"/>
              <a:gd name="connsiteY2" fmla="*/ 9646 h 10000"/>
              <a:gd name="connsiteX3" fmla="*/ 5586 w 10000"/>
              <a:gd name="connsiteY3" fmla="*/ 6971 h 10000"/>
              <a:gd name="connsiteX4" fmla="*/ 9576 w 10000"/>
              <a:gd name="connsiteY4" fmla="*/ 6120 h 10000"/>
              <a:gd name="connsiteX5" fmla="*/ 10000 w 10000"/>
              <a:gd name="connsiteY5" fmla="*/ 6079 h 10000"/>
              <a:gd name="connsiteX6" fmla="*/ 10000 w 10000"/>
              <a:gd name="connsiteY6" fmla="*/ 0 h 10000"/>
              <a:gd name="connsiteX7" fmla="*/ 0 w 10000"/>
              <a:gd name="connsiteY7" fmla="*/ 0 h 10000"/>
              <a:gd name="connsiteX8" fmla="*/ 3 w 10000"/>
              <a:gd name="connsiteY8" fmla="*/ 10000 h 10000"/>
              <a:gd name="connsiteX9" fmla="*/ 3 w 10000"/>
              <a:gd name="connsiteY9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397 w 10000"/>
              <a:gd name="connsiteY2" fmla="*/ 9646 h 10000"/>
              <a:gd name="connsiteX3" fmla="*/ 5586 w 10000"/>
              <a:gd name="connsiteY3" fmla="*/ 6971 h 10000"/>
              <a:gd name="connsiteX4" fmla="*/ 9576 w 10000"/>
              <a:gd name="connsiteY4" fmla="*/ 6120 h 10000"/>
              <a:gd name="connsiteX5" fmla="*/ 10000 w 10000"/>
              <a:gd name="connsiteY5" fmla="*/ 6079 h 10000"/>
              <a:gd name="connsiteX6" fmla="*/ 10000 w 10000"/>
              <a:gd name="connsiteY6" fmla="*/ 0 h 10000"/>
              <a:gd name="connsiteX7" fmla="*/ 0 w 10000"/>
              <a:gd name="connsiteY7" fmla="*/ 0 h 10000"/>
              <a:gd name="connsiteX8" fmla="*/ 3 w 10000"/>
              <a:gd name="connsiteY8" fmla="*/ 10000 h 10000"/>
              <a:gd name="connsiteX9" fmla="*/ 3 w 10000"/>
              <a:gd name="connsiteY9" fmla="*/ 10000 h 10000"/>
              <a:gd name="connsiteX0" fmla="*/ 3 w 10000"/>
              <a:gd name="connsiteY0" fmla="*/ 10000 h 10000"/>
              <a:gd name="connsiteX1" fmla="*/ 3 w 10000"/>
              <a:gd name="connsiteY1" fmla="*/ 10000 h 10000"/>
              <a:gd name="connsiteX2" fmla="*/ 397 w 10000"/>
              <a:gd name="connsiteY2" fmla="*/ 9646 h 10000"/>
              <a:gd name="connsiteX3" fmla="*/ 5586 w 10000"/>
              <a:gd name="connsiteY3" fmla="*/ 6971 h 10000"/>
              <a:gd name="connsiteX4" fmla="*/ 9576 w 10000"/>
              <a:gd name="connsiteY4" fmla="*/ 6120 h 10000"/>
              <a:gd name="connsiteX5" fmla="*/ 10000 w 10000"/>
              <a:gd name="connsiteY5" fmla="*/ 6079 h 10000"/>
              <a:gd name="connsiteX6" fmla="*/ 10000 w 10000"/>
              <a:gd name="connsiteY6" fmla="*/ 0 h 10000"/>
              <a:gd name="connsiteX7" fmla="*/ 0 w 10000"/>
              <a:gd name="connsiteY7" fmla="*/ 0 h 10000"/>
              <a:gd name="connsiteX8" fmla="*/ 3 w 10000"/>
              <a:gd name="connsiteY8" fmla="*/ 10000 h 10000"/>
              <a:gd name="connsiteX0" fmla="*/ 489 w 10000"/>
              <a:gd name="connsiteY0" fmla="*/ 10509 h 10509"/>
              <a:gd name="connsiteX1" fmla="*/ 3 w 10000"/>
              <a:gd name="connsiteY1" fmla="*/ 10000 h 10509"/>
              <a:gd name="connsiteX2" fmla="*/ 397 w 10000"/>
              <a:gd name="connsiteY2" fmla="*/ 9646 h 10509"/>
              <a:gd name="connsiteX3" fmla="*/ 5586 w 10000"/>
              <a:gd name="connsiteY3" fmla="*/ 6971 h 10509"/>
              <a:gd name="connsiteX4" fmla="*/ 9576 w 10000"/>
              <a:gd name="connsiteY4" fmla="*/ 6120 h 10509"/>
              <a:gd name="connsiteX5" fmla="*/ 10000 w 10000"/>
              <a:gd name="connsiteY5" fmla="*/ 6079 h 10509"/>
              <a:gd name="connsiteX6" fmla="*/ 10000 w 10000"/>
              <a:gd name="connsiteY6" fmla="*/ 0 h 10509"/>
              <a:gd name="connsiteX7" fmla="*/ 0 w 10000"/>
              <a:gd name="connsiteY7" fmla="*/ 0 h 10509"/>
              <a:gd name="connsiteX8" fmla="*/ 489 w 10000"/>
              <a:gd name="connsiteY8" fmla="*/ 10509 h 10509"/>
              <a:gd name="connsiteX0" fmla="*/ 754 w 10754"/>
              <a:gd name="connsiteY0" fmla="*/ 0 h 10000"/>
              <a:gd name="connsiteX1" fmla="*/ 757 w 10754"/>
              <a:gd name="connsiteY1" fmla="*/ 10000 h 10000"/>
              <a:gd name="connsiteX2" fmla="*/ 1151 w 10754"/>
              <a:gd name="connsiteY2" fmla="*/ 9646 h 10000"/>
              <a:gd name="connsiteX3" fmla="*/ 6340 w 10754"/>
              <a:gd name="connsiteY3" fmla="*/ 6971 h 10000"/>
              <a:gd name="connsiteX4" fmla="*/ 10330 w 10754"/>
              <a:gd name="connsiteY4" fmla="*/ 6120 h 10000"/>
              <a:gd name="connsiteX5" fmla="*/ 10754 w 10754"/>
              <a:gd name="connsiteY5" fmla="*/ 6079 h 10000"/>
              <a:gd name="connsiteX6" fmla="*/ 10754 w 10754"/>
              <a:gd name="connsiteY6" fmla="*/ 0 h 10000"/>
              <a:gd name="connsiteX7" fmla="*/ 754 w 10754"/>
              <a:gd name="connsiteY7" fmla="*/ 0 h 10000"/>
              <a:gd name="connsiteX0" fmla="*/ 754 w 10754"/>
              <a:gd name="connsiteY0" fmla="*/ 1019 h 11019"/>
              <a:gd name="connsiteX1" fmla="*/ 757 w 10754"/>
              <a:gd name="connsiteY1" fmla="*/ 11019 h 11019"/>
              <a:gd name="connsiteX2" fmla="*/ 1151 w 10754"/>
              <a:gd name="connsiteY2" fmla="*/ 10665 h 11019"/>
              <a:gd name="connsiteX3" fmla="*/ 6340 w 10754"/>
              <a:gd name="connsiteY3" fmla="*/ 7990 h 11019"/>
              <a:gd name="connsiteX4" fmla="*/ 10330 w 10754"/>
              <a:gd name="connsiteY4" fmla="*/ 7139 h 11019"/>
              <a:gd name="connsiteX5" fmla="*/ 10754 w 10754"/>
              <a:gd name="connsiteY5" fmla="*/ 7098 h 11019"/>
              <a:gd name="connsiteX6" fmla="*/ 10754 w 10754"/>
              <a:gd name="connsiteY6" fmla="*/ 1019 h 11019"/>
              <a:gd name="connsiteX7" fmla="*/ 754 w 10754"/>
              <a:gd name="connsiteY7" fmla="*/ 1019 h 11019"/>
              <a:gd name="connsiteX0" fmla="*/ 754 w 10754"/>
              <a:gd name="connsiteY0" fmla="*/ 451 h 10451"/>
              <a:gd name="connsiteX1" fmla="*/ 757 w 10754"/>
              <a:gd name="connsiteY1" fmla="*/ 10451 h 10451"/>
              <a:gd name="connsiteX2" fmla="*/ 1151 w 10754"/>
              <a:gd name="connsiteY2" fmla="*/ 10097 h 10451"/>
              <a:gd name="connsiteX3" fmla="*/ 6340 w 10754"/>
              <a:gd name="connsiteY3" fmla="*/ 7422 h 10451"/>
              <a:gd name="connsiteX4" fmla="*/ 10330 w 10754"/>
              <a:gd name="connsiteY4" fmla="*/ 6571 h 10451"/>
              <a:gd name="connsiteX5" fmla="*/ 10754 w 10754"/>
              <a:gd name="connsiteY5" fmla="*/ 6530 h 10451"/>
              <a:gd name="connsiteX6" fmla="*/ 10754 w 10754"/>
              <a:gd name="connsiteY6" fmla="*/ 451 h 10451"/>
              <a:gd name="connsiteX7" fmla="*/ 754 w 10754"/>
              <a:gd name="connsiteY7" fmla="*/ 451 h 10451"/>
              <a:gd name="connsiteX0" fmla="*/ 28 w 10028"/>
              <a:gd name="connsiteY0" fmla="*/ 451 h 10451"/>
              <a:gd name="connsiteX1" fmla="*/ 31 w 10028"/>
              <a:gd name="connsiteY1" fmla="*/ 10451 h 10451"/>
              <a:gd name="connsiteX2" fmla="*/ 425 w 10028"/>
              <a:gd name="connsiteY2" fmla="*/ 10097 h 10451"/>
              <a:gd name="connsiteX3" fmla="*/ 5614 w 10028"/>
              <a:gd name="connsiteY3" fmla="*/ 7422 h 10451"/>
              <a:gd name="connsiteX4" fmla="*/ 9604 w 10028"/>
              <a:gd name="connsiteY4" fmla="*/ 6571 h 10451"/>
              <a:gd name="connsiteX5" fmla="*/ 10028 w 10028"/>
              <a:gd name="connsiteY5" fmla="*/ 6530 h 10451"/>
              <a:gd name="connsiteX6" fmla="*/ 10028 w 10028"/>
              <a:gd name="connsiteY6" fmla="*/ 451 h 10451"/>
              <a:gd name="connsiteX7" fmla="*/ 28 w 10028"/>
              <a:gd name="connsiteY7" fmla="*/ 451 h 10451"/>
              <a:gd name="connsiteX0" fmla="*/ 1 w 10001"/>
              <a:gd name="connsiteY0" fmla="*/ 451 h 10451"/>
              <a:gd name="connsiteX1" fmla="*/ 4 w 10001"/>
              <a:gd name="connsiteY1" fmla="*/ 10451 h 10451"/>
              <a:gd name="connsiteX2" fmla="*/ 398 w 10001"/>
              <a:gd name="connsiteY2" fmla="*/ 10097 h 10451"/>
              <a:gd name="connsiteX3" fmla="*/ 5587 w 10001"/>
              <a:gd name="connsiteY3" fmla="*/ 7422 h 10451"/>
              <a:gd name="connsiteX4" fmla="*/ 9577 w 10001"/>
              <a:gd name="connsiteY4" fmla="*/ 6571 h 10451"/>
              <a:gd name="connsiteX5" fmla="*/ 10001 w 10001"/>
              <a:gd name="connsiteY5" fmla="*/ 6530 h 10451"/>
              <a:gd name="connsiteX6" fmla="*/ 10001 w 10001"/>
              <a:gd name="connsiteY6" fmla="*/ 451 h 10451"/>
              <a:gd name="connsiteX7" fmla="*/ 1 w 10001"/>
              <a:gd name="connsiteY7" fmla="*/ 451 h 10451"/>
              <a:gd name="connsiteX0" fmla="*/ 1 w 10001"/>
              <a:gd name="connsiteY0" fmla="*/ 451 h 10451"/>
              <a:gd name="connsiteX1" fmla="*/ 4 w 10001"/>
              <a:gd name="connsiteY1" fmla="*/ 10451 h 10451"/>
              <a:gd name="connsiteX2" fmla="*/ 398 w 10001"/>
              <a:gd name="connsiteY2" fmla="*/ 10097 h 10451"/>
              <a:gd name="connsiteX3" fmla="*/ 5587 w 10001"/>
              <a:gd name="connsiteY3" fmla="*/ 7422 h 10451"/>
              <a:gd name="connsiteX4" fmla="*/ 9577 w 10001"/>
              <a:gd name="connsiteY4" fmla="*/ 6571 h 10451"/>
              <a:gd name="connsiteX5" fmla="*/ 10001 w 10001"/>
              <a:gd name="connsiteY5" fmla="*/ 6530 h 10451"/>
              <a:gd name="connsiteX6" fmla="*/ 10001 w 10001"/>
              <a:gd name="connsiteY6" fmla="*/ 451 h 10451"/>
              <a:gd name="connsiteX7" fmla="*/ 1 w 10001"/>
              <a:gd name="connsiteY7" fmla="*/ 451 h 10451"/>
              <a:gd name="connsiteX0" fmla="*/ 1 w 10001"/>
              <a:gd name="connsiteY0" fmla="*/ 451 h 10451"/>
              <a:gd name="connsiteX1" fmla="*/ 4 w 10001"/>
              <a:gd name="connsiteY1" fmla="*/ 10451 h 10451"/>
              <a:gd name="connsiteX2" fmla="*/ 935 w 10001"/>
              <a:gd name="connsiteY2" fmla="*/ 9758 h 10451"/>
              <a:gd name="connsiteX3" fmla="*/ 5587 w 10001"/>
              <a:gd name="connsiteY3" fmla="*/ 7422 h 10451"/>
              <a:gd name="connsiteX4" fmla="*/ 9577 w 10001"/>
              <a:gd name="connsiteY4" fmla="*/ 6571 h 10451"/>
              <a:gd name="connsiteX5" fmla="*/ 10001 w 10001"/>
              <a:gd name="connsiteY5" fmla="*/ 6530 h 10451"/>
              <a:gd name="connsiteX6" fmla="*/ 10001 w 10001"/>
              <a:gd name="connsiteY6" fmla="*/ 451 h 10451"/>
              <a:gd name="connsiteX7" fmla="*/ 1 w 10001"/>
              <a:gd name="connsiteY7" fmla="*/ 451 h 10451"/>
              <a:gd name="connsiteX0" fmla="*/ 8 w 10008"/>
              <a:gd name="connsiteY0" fmla="*/ 451 h 9846"/>
              <a:gd name="connsiteX1" fmla="*/ 1 w 10008"/>
              <a:gd name="connsiteY1" fmla="*/ 9846 h 9846"/>
              <a:gd name="connsiteX2" fmla="*/ 942 w 10008"/>
              <a:gd name="connsiteY2" fmla="*/ 9758 h 9846"/>
              <a:gd name="connsiteX3" fmla="*/ 5594 w 10008"/>
              <a:gd name="connsiteY3" fmla="*/ 7422 h 9846"/>
              <a:gd name="connsiteX4" fmla="*/ 9584 w 10008"/>
              <a:gd name="connsiteY4" fmla="*/ 6571 h 9846"/>
              <a:gd name="connsiteX5" fmla="*/ 10008 w 10008"/>
              <a:gd name="connsiteY5" fmla="*/ 6530 h 9846"/>
              <a:gd name="connsiteX6" fmla="*/ 10008 w 10008"/>
              <a:gd name="connsiteY6" fmla="*/ 451 h 9846"/>
              <a:gd name="connsiteX7" fmla="*/ 8 w 10008"/>
              <a:gd name="connsiteY7" fmla="*/ 451 h 9846"/>
              <a:gd name="connsiteX0" fmla="*/ 7 w 9999"/>
              <a:gd name="connsiteY0" fmla="*/ 458 h 10000"/>
              <a:gd name="connsiteX1" fmla="*/ 0 w 9999"/>
              <a:gd name="connsiteY1" fmla="*/ 10000 h 10000"/>
              <a:gd name="connsiteX2" fmla="*/ 940 w 9999"/>
              <a:gd name="connsiteY2" fmla="*/ 9911 h 10000"/>
              <a:gd name="connsiteX3" fmla="*/ 5589 w 9999"/>
              <a:gd name="connsiteY3" fmla="*/ 7538 h 10000"/>
              <a:gd name="connsiteX4" fmla="*/ 9575 w 9999"/>
              <a:gd name="connsiteY4" fmla="*/ 6674 h 10000"/>
              <a:gd name="connsiteX5" fmla="*/ 9999 w 9999"/>
              <a:gd name="connsiteY5" fmla="*/ 6632 h 10000"/>
              <a:gd name="connsiteX6" fmla="*/ 9999 w 9999"/>
              <a:gd name="connsiteY6" fmla="*/ 458 h 10000"/>
              <a:gd name="connsiteX7" fmla="*/ 7 w 9999"/>
              <a:gd name="connsiteY7" fmla="*/ 458 h 10000"/>
              <a:gd name="connsiteX0" fmla="*/ 1 w 9994"/>
              <a:gd name="connsiteY0" fmla="*/ 458 h 10049"/>
              <a:gd name="connsiteX1" fmla="*/ 1 w 9994"/>
              <a:gd name="connsiteY1" fmla="*/ 10049 h 10049"/>
              <a:gd name="connsiteX2" fmla="*/ 934 w 9994"/>
              <a:gd name="connsiteY2" fmla="*/ 9911 h 10049"/>
              <a:gd name="connsiteX3" fmla="*/ 5584 w 9994"/>
              <a:gd name="connsiteY3" fmla="*/ 7538 h 10049"/>
              <a:gd name="connsiteX4" fmla="*/ 9570 w 9994"/>
              <a:gd name="connsiteY4" fmla="*/ 6674 h 10049"/>
              <a:gd name="connsiteX5" fmla="*/ 9994 w 9994"/>
              <a:gd name="connsiteY5" fmla="*/ 6632 h 10049"/>
              <a:gd name="connsiteX6" fmla="*/ 9994 w 9994"/>
              <a:gd name="connsiteY6" fmla="*/ 458 h 10049"/>
              <a:gd name="connsiteX7" fmla="*/ 1 w 9994"/>
              <a:gd name="connsiteY7" fmla="*/ 458 h 10049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937 w 10002"/>
              <a:gd name="connsiteY2" fmla="*/ 9863 h 10000"/>
              <a:gd name="connsiteX3" fmla="*/ 5589 w 10002"/>
              <a:gd name="connsiteY3" fmla="*/ 7501 h 10000"/>
              <a:gd name="connsiteX4" fmla="*/ 9578 w 10002"/>
              <a:gd name="connsiteY4" fmla="*/ 6641 h 10000"/>
              <a:gd name="connsiteX5" fmla="*/ 10002 w 10002"/>
              <a:gd name="connsiteY5" fmla="*/ 6600 h 10000"/>
              <a:gd name="connsiteX6" fmla="*/ 10002 w 10002"/>
              <a:gd name="connsiteY6" fmla="*/ 456 h 10000"/>
              <a:gd name="connsiteX7" fmla="*/ 3 w 10002"/>
              <a:gd name="connsiteY7" fmla="*/ 456 h 10000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937 w 10002"/>
              <a:gd name="connsiteY2" fmla="*/ 9863 h 10000"/>
              <a:gd name="connsiteX3" fmla="*/ 5589 w 10002"/>
              <a:gd name="connsiteY3" fmla="*/ 7501 h 10000"/>
              <a:gd name="connsiteX4" fmla="*/ 9578 w 10002"/>
              <a:gd name="connsiteY4" fmla="*/ 6641 h 10000"/>
              <a:gd name="connsiteX5" fmla="*/ 10002 w 10002"/>
              <a:gd name="connsiteY5" fmla="*/ 6600 h 10000"/>
              <a:gd name="connsiteX6" fmla="*/ 10002 w 10002"/>
              <a:gd name="connsiteY6" fmla="*/ 456 h 10000"/>
              <a:gd name="connsiteX7" fmla="*/ 3 w 10002"/>
              <a:gd name="connsiteY7" fmla="*/ 456 h 10000"/>
              <a:gd name="connsiteX0" fmla="*/ 3 w 10002"/>
              <a:gd name="connsiteY0" fmla="*/ 456 h 10262"/>
              <a:gd name="connsiteX1" fmla="*/ 3 w 10002"/>
              <a:gd name="connsiteY1" fmla="*/ 10000 h 10262"/>
              <a:gd name="connsiteX2" fmla="*/ 5589 w 10002"/>
              <a:gd name="connsiteY2" fmla="*/ 7501 h 10262"/>
              <a:gd name="connsiteX3" fmla="*/ 9578 w 10002"/>
              <a:gd name="connsiteY3" fmla="*/ 6641 h 10262"/>
              <a:gd name="connsiteX4" fmla="*/ 10002 w 10002"/>
              <a:gd name="connsiteY4" fmla="*/ 6600 h 10262"/>
              <a:gd name="connsiteX5" fmla="*/ 10002 w 10002"/>
              <a:gd name="connsiteY5" fmla="*/ 456 h 10262"/>
              <a:gd name="connsiteX6" fmla="*/ 3 w 10002"/>
              <a:gd name="connsiteY6" fmla="*/ 456 h 10262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5589 w 10002"/>
              <a:gd name="connsiteY2" fmla="*/ 7501 h 10000"/>
              <a:gd name="connsiteX3" fmla="*/ 9578 w 10002"/>
              <a:gd name="connsiteY3" fmla="*/ 6641 h 10000"/>
              <a:gd name="connsiteX4" fmla="*/ 10002 w 10002"/>
              <a:gd name="connsiteY4" fmla="*/ 6600 h 10000"/>
              <a:gd name="connsiteX5" fmla="*/ 10002 w 10002"/>
              <a:gd name="connsiteY5" fmla="*/ 456 h 10000"/>
              <a:gd name="connsiteX6" fmla="*/ 3 w 10002"/>
              <a:gd name="connsiteY6" fmla="*/ 456 h 10000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5589 w 10002"/>
              <a:gd name="connsiteY2" fmla="*/ 7501 h 10000"/>
              <a:gd name="connsiteX3" fmla="*/ 9578 w 10002"/>
              <a:gd name="connsiteY3" fmla="*/ 6641 h 10000"/>
              <a:gd name="connsiteX4" fmla="*/ 10002 w 10002"/>
              <a:gd name="connsiteY4" fmla="*/ 6600 h 10000"/>
              <a:gd name="connsiteX5" fmla="*/ 10002 w 10002"/>
              <a:gd name="connsiteY5" fmla="*/ 456 h 10000"/>
              <a:gd name="connsiteX6" fmla="*/ 3 w 10002"/>
              <a:gd name="connsiteY6" fmla="*/ 456 h 10000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5589 w 10002"/>
              <a:gd name="connsiteY2" fmla="*/ 7501 h 10000"/>
              <a:gd name="connsiteX3" fmla="*/ 9578 w 10002"/>
              <a:gd name="connsiteY3" fmla="*/ 6641 h 10000"/>
              <a:gd name="connsiteX4" fmla="*/ 10002 w 10002"/>
              <a:gd name="connsiteY4" fmla="*/ 6600 h 10000"/>
              <a:gd name="connsiteX5" fmla="*/ 10002 w 10002"/>
              <a:gd name="connsiteY5" fmla="*/ 456 h 10000"/>
              <a:gd name="connsiteX6" fmla="*/ 3 w 10002"/>
              <a:gd name="connsiteY6" fmla="*/ 456 h 10000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5589 w 10002"/>
              <a:gd name="connsiteY2" fmla="*/ 7501 h 10000"/>
              <a:gd name="connsiteX3" fmla="*/ 10002 w 10002"/>
              <a:gd name="connsiteY3" fmla="*/ 6600 h 10000"/>
              <a:gd name="connsiteX4" fmla="*/ 10002 w 10002"/>
              <a:gd name="connsiteY4" fmla="*/ 456 h 10000"/>
              <a:gd name="connsiteX5" fmla="*/ 3 w 10002"/>
              <a:gd name="connsiteY5" fmla="*/ 456 h 10000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5589 w 10002"/>
              <a:gd name="connsiteY2" fmla="*/ 7501 h 10000"/>
              <a:gd name="connsiteX3" fmla="*/ 10002 w 10002"/>
              <a:gd name="connsiteY3" fmla="*/ 7267 h 10000"/>
              <a:gd name="connsiteX4" fmla="*/ 10002 w 10002"/>
              <a:gd name="connsiteY4" fmla="*/ 456 h 10000"/>
              <a:gd name="connsiteX5" fmla="*/ 3 w 10002"/>
              <a:gd name="connsiteY5" fmla="*/ 456 h 10000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4967 w 10002"/>
              <a:gd name="connsiteY2" fmla="*/ 7809 h 10000"/>
              <a:gd name="connsiteX3" fmla="*/ 10002 w 10002"/>
              <a:gd name="connsiteY3" fmla="*/ 7267 h 10000"/>
              <a:gd name="connsiteX4" fmla="*/ 10002 w 10002"/>
              <a:gd name="connsiteY4" fmla="*/ 456 h 10000"/>
              <a:gd name="connsiteX5" fmla="*/ 3 w 10002"/>
              <a:gd name="connsiteY5" fmla="*/ 456 h 10000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4967 w 10002"/>
              <a:gd name="connsiteY2" fmla="*/ 7809 h 10000"/>
              <a:gd name="connsiteX3" fmla="*/ 10002 w 10002"/>
              <a:gd name="connsiteY3" fmla="*/ 7267 h 10000"/>
              <a:gd name="connsiteX4" fmla="*/ 10002 w 10002"/>
              <a:gd name="connsiteY4" fmla="*/ 456 h 10000"/>
              <a:gd name="connsiteX5" fmla="*/ 3 w 10002"/>
              <a:gd name="connsiteY5" fmla="*/ 456 h 10000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4967 w 10002"/>
              <a:gd name="connsiteY2" fmla="*/ 7809 h 10000"/>
              <a:gd name="connsiteX3" fmla="*/ 10002 w 10002"/>
              <a:gd name="connsiteY3" fmla="*/ 7267 h 10000"/>
              <a:gd name="connsiteX4" fmla="*/ 10002 w 10002"/>
              <a:gd name="connsiteY4" fmla="*/ 456 h 10000"/>
              <a:gd name="connsiteX5" fmla="*/ 3 w 10002"/>
              <a:gd name="connsiteY5" fmla="*/ 456 h 10000"/>
              <a:gd name="connsiteX0" fmla="*/ 3 w 10002"/>
              <a:gd name="connsiteY0" fmla="*/ 456 h 10305"/>
              <a:gd name="connsiteX1" fmla="*/ 3 w 10002"/>
              <a:gd name="connsiteY1" fmla="*/ 10000 h 10305"/>
              <a:gd name="connsiteX2" fmla="*/ 10002 w 10002"/>
              <a:gd name="connsiteY2" fmla="*/ 7267 h 10305"/>
              <a:gd name="connsiteX3" fmla="*/ 10002 w 10002"/>
              <a:gd name="connsiteY3" fmla="*/ 456 h 10305"/>
              <a:gd name="connsiteX4" fmla="*/ 3 w 10002"/>
              <a:gd name="connsiteY4" fmla="*/ 456 h 10305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10002 w 10002"/>
              <a:gd name="connsiteY2" fmla="*/ 7267 h 10000"/>
              <a:gd name="connsiteX3" fmla="*/ 10002 w 10002"/>
              <a:gd name="connsiteY3" fmla="*/ 456 h 10000"/>
              <a:gd name="connsiteX4" fmla="*/ 3 w 10002"/>
              <a:gd name="connsiteY4" fmla="*/ 456 h 10000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10002 w 10002"/>
              <a:gd name="connsiteY2" fmla="*/ 7267 h 10000"/>
              <a:gd name="connsiteX3" fmla="*/ 10002 w 10002"/>
              <a:gd name="connsiteY3" fmla="*/ 456 h 10000"/>
              <a:gd name="connsiteX4" fmla="*/ 3 w 10002"/>
              <a:gd name="connsiteY4" fmla="*/ 456 h 10000"/>
              <a:gd name="connsiteX0" fmla="*/ 3 w 10002"/>
              <a:gd name="connsiteY0" fmla="*/ 456 h 10000"/>
              <a:gd name="connsiteX1" fmla="*/ 3 w 10002"/>
              <a:gd name="connsiteY1" fmla="*/ 10000 h 10000"/>
              <a:gd name="connsiteX2" fmla="*/ 10002 w 10002"/>
              <a:gd name="connsiteY2" fmla="*/ 7267 h 10000"/>
              <a:gd name="connsiteX3" fmla="*/ 10002 w 10002"/>
              <a:gd name="connsiteY3" fmla="*/ 456 h 10000"/>
              <a:gd name="connsiteX4" fmla="*/ 3 w 10002"/>
              <a:gd name="connsiteY4" fmla="*/ 456 h 10000"/>
              <a:gd name="connsiteX0" fmla="*/ 3 w 10002"/>
              <a:gd name="connsiteY0" fmla="*/ 0 h 9544"/>
              <a:gd name="connsiteX1" fmla="*/ 3 w 10002"/>
              <a:gd name="connsiteY1" fmla="*/ 9544 h 9544"/>
              <a:gd name="connsiteX2" fmla="*/ 10002 w 10002"/>
              <a:gd name="connsiteY2" fmla="*/ 6811 h 9544"/>
              <a:gd name="connsiteX3" fmla="*/ 10002 w 10002"/>
              <a:gd name="connsiteY3" fmla="*/ 0 h 9544"/>
              <a:gd name="connsiteX4" fmla="*/ 3 w 10002"/>
              <a:gd name="connsiteY4" fmla="*/ 0 h 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9544">
                <a:moveTo>
                  <a:pt x="3" y="0"/>
                </a:moveTo>
                <a:cubicBezTo>
                  <a:pt x="2" y="9811"/>
                  <a:pt x="-5" y="6304"/>
                  <a:pt x="3" y="9544"/>
                </a:cubicBezTo>
                <a:cubicBezTo>
                  <a:pt x="3479" y="7296"/>
                  <a:pt x="7884" y="6761"/>
                  <a:pt x="10002" y="6811"/>
                </a:cubicBezTo>
                <a:lnTo>
                  <a:pt x="10002" y="0"/>
                </a:lnTo>
                <a:lnTo>
                  <a:pt x="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US" sz="1799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191" y="340610"/>
            <a:ext cx="1225162" cy="38332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50817" y="288000"/>
            <a:ext cx="6881416" cy="900000"/>
          </a:xfrm>
        </p:spPr>
        <p:txBody>
          <a:bodyPr/>
          <a:lstStyle>
            <a:lvl1pPr>
              <a:defRPr sz="3198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cdtContent Placeholder 9 Id10"/>
          <p:cNvSpPr>
            <a:spLocks noGrp="1"/>
          </p:cNvSpPr>
          <p:nvPr>
            <p:ph idx="1" hasCustomPrompt="1"/>
          </p:nvPr>
        </p:nvSpPr>
        <p:spPr>
          <a:xfrm>
            <a:off x="361762" y="1700786"/>
            <a:ext cx="2670453" cy="4607941"/>
          </a:xfrm>
        </p:spPr>
        <p:txBody>
          <a:bodyPr/>
          <a:lstStyle>
            <a:lvl1pPr>
              <a:defRPr sz="1999">
                <a:latin typeface="Calibri" panose="020F0502020204030204" pitchFamily="34" charset="0"/>
              </a:defRPr>
            </a:lvl1pPr>
          </a:lstStyle>
          <a:p>
            <a:r>
              <a:rPr lang="en-US" b="1" dirty="0"/>
              <a:t>Subhead, Calibri 20 </a:t>
            </a:r>
            <a:r>
              <a:rPr lang="en-US" b="1" dirty="0" err="1"/>
              <a:t>pt</a:t>
            </a:r>
            <a:endParaRPr lang="en-US" b="1" dirty="0"/>
          </a:p>
          <a:p>
            <a:r>
              <a:rPr lang="en-US" dirty="0"/>
              <a:t>Dolor situs cum </a:t>
            </a:r>
            <a:r>
              <a:rPr lang="en-US" dirty="0" err="1"/>
              <a:t>habilitarum</a:t>
            </a:r>
            <a:r>
              <a:rPr lang="en-US" dirty="0"/>
              <a:t> </a:t>
            </a:r>
            <a:r>
              <a:rPr lang="en-US" dirty="0" err="1"/>
              <a:t>itum</a:t>
            </a:r>
            <a:r>
              <a:rPr lang="en-US" dirty="0"/>
              <a:t> </a:t>
            </a:r>
            <a:r>
              <a:rPr lang="en-US" dirty="0" err="1"/>
              <a:t>alusi</a:t>
            </a:r>
            <a:r>
              <a:rPr lang="en-US" dirty="0"/>
              <a:t> </a:t>
            </a:r>
            <a:r>
              <a:rPr lang="en-US" dirty="0" err="1"/>
              <a:t>causticus</a:t>
            </a:r>
            <a:r>
              <a:rPr lang="en-US" dirty="0"/>
              <a:t> </a:t>
            </a:r>
            <a:r>
              <a:rPr lang="en-US" dirty="0" err="1"/>
              <a:t>imanenter</a:t>
            </a:r>
            <a:r>
              <a:rPr lang="en-US" dirty="0"/>
              <a:t> Status ex </a:t>
            </a:r>
            <a:r>
              <a:rPr lang="en-US" dirty="0" err="1"/>
              <a:t>landum</a:t>
            </a:r>
            <a:r>
              <a:rPr lang="en-US" dirty="0"/>
              <a:t> it </a:t>
            </a:r>
            <a:r>
              <a:rPr lang="en-US" dirty="0" err="1"/>
              <a:t>exus</a:t>
            </a:r>
            <a:r>
              <a:rPr lang="en-US" dirty="0"/>
              <a:t> </a:t>
            </a:r>
            <a:r>
              <a:rPr lang="en-US" dirty="0" err="1"/>
              <a:t>rius</a:t>
            </a:r>
            <a:r>
              <a:rPr lang="en-US" dirty="0"/>
              <a:t> laudanum ibis tum. Lorem et exit </a:t>
            </a:r>
            <a:r>
              <a:rPr lang="en-US" dirty="0" err="1"/>
              <a:t>vulnareus</a:t>
            </a:r>
            <a:r>
              <a:rPr lang="en-US" dirty="0"/>
              <a:t> plexus. </a:t>
            </a:r>
          </a:p>
        </p:txBody>
      </p:sp>
      <p:sp>
        <p:nvSpPr>
          <p:cNvPr id="16" name="cdtContent Placeholder 9 Id10"/>
          <p:cNvSpPr>
            <a:spLocks noGrp="1"/>
          </p:cNvSpPr>
          <p:nvPr>
            <p:ph idx="11" hasCustomPrompt="1"/>
          </p:nvPr>
        </p:nvSpPr>
        <p:spPr>
          <a:xfrm>
            <a:off x="6057449" y="1700786"/>
            <a:ext cx="2670453" cy="4607941"/>
          </a:xfrm>
        </p:spPr>
        <p:txBody>
          <a:bodyPr/>
          <a:lstStyle>
            <a:lvl1pPr>
              <a:defRPr sz="1999">
                <a:latin typeface="Calibri" panose="020F0502020204030204" pitchFamily="34" charset="0"/>
              </a:defRPr>
            </a:lvl1pPr>
          </a:lstStyle>
          <a:p>
            <a:r>
              <a:rPr lang="en-US" b="1" dirty="0"/>
              <a:t>Subhead, Calibri 20 </a:t>
            </a:r>
            <a:r>
              <a:rPr lang="en-US" b="1" dirty="0" err="1"/>
              <a:t>pt</a:t>
            </a:r>
            <a:endParaRPr lang="en-US" b="1" dirty="0"/>
          </a:p>
          <a:p>
            <a:r>
              <a:rPr lang="en-US" dirty="0"/>
              <a:t>Dolor situs cum </a:t>
            </a:r>
            <a:r>
              <a:rPr lang="en-US" dirty="0" err="1"/>
              <a:t>habilitarum</a:t>
            </a:r>
            <a:r>
              <a:rPr lang="en-US" dirty="0"/>
              <a:t> </a:t>
            </a:r>
            <a:r>
              <a:rPr lang="en-US" dirty="0" err="1"/>
              <a:t>itum</a:t>
            </a:r>
            <a:r>
              <a:rPr lang="en-US" dirty="0"/>
              <a:t> </a:t>
            </a:r>
            <a:r>
              <a:rPr lang="en-US" dirty="0" err="1"/>
              <a:t>alusi</a:t>
            </a:r>
            <a:r>
              <a:rPr lang="en-US" dirty="0"/>
              <a:t> </a:t>
            </a:r>
            <a:r>
              <a:rPr lang="en-US" dirty="0" err="1"/>
              <a:t>causticus</a:t>
            </a:r>
            <a:r>
              <a:rPr lang="en-US" dirty="0"/>
              <a:t> </a:t>
            </a:r>
            <a:r>
              <a:rPr lang="en-US" dirty="0" err="1"/>
              <a:t>imanenter</a:t>
            </a:r>
            <a:r>
              <a:rPr lang="en-US" dirty="0"/>
              <a:t> Status ex </a:t>
            </a:r>
            <a:r>
              <a:rPr lang="en-US" dirty="0" err="1"/>
              <a:t>landum</a:t>
            </a:r>
            <a:r>
              <a:rPr lang="en-US" dirty="0"/>
              <a:t> it </a:t>
            </a:r>
            <a:r>
              <a:rPr lang="en-US" dirty="0" err="1"/>
              <a:t>exus</a:t>
            </a:r>
            <a:r>
              <a:rPr lang="en-US" dirty="0"/>
              <a:t> </a:t>
            </a:r>
            <a:r>
              <a:rPr lang="en-US" dirty="0" err="1"/>
              <a:t>rius</a:t>
            </a:r>
            <a:r>
              <a:rPr lang="en-US" dirty="0"/>
              <a:t> laudanum ibis tum. Lorem et exit </a:t>
            </a:r>
            <a:r>
              <a:rPr lang="en-US" dirty="0" err="1"/>
              <a:t>vulnareus</a:t>
            </a:r>
            <a:r>
              <a:rPr lang="en-US" dirty="0"/>
              <a:t> plexus. </a:t>
            </a:r>
          </a:p>
        </p:txBody>
      </p:sp>
      <p:sp>
        <p:nvSpPr>
          <p:cNvPr id="17" name="cdtContent Placeholder 9 Id10"/>
          <p:cNvSpPr>
            <a:spLocks noGrp="1"/>
          </p:cNvSpPr>
          <p:nvPr>
            <p:ph idx="12" hasCustomPrompt="1"/>
          </p:nvPr>
        </p:nvSpPr>
        <p:spPr>
          <a:xfrm>
            <a:off x="3207235" y="1700786"/>
            <a:ext cx="2670453" cy="4607941"/>
          </a:xfrm>
        </p:spPr>
        <p:txBody>
          <a:bodyPr/>
          <a:lstStyle>
            <a:lvl1pPr>
              <a:defRPr sz="1999">
                <a:latin typeface="Calibri" panose="020F0502020204030204" pitchFamily="34" charset="0"/>
              </a:defRPr>
            </a:lvl1pPr>
          </a:lstStyle>
          <a:p>
            <a:r>
              <a:rPr lang="en-US" b="1" dirty="0"/>
              <a:t>Subhead, Calibri 20 </a:t>
            </a:r>
            <a:r>
              <a:rPr lang="en-US" b="1" dirty="0" err="1"/>
              <a:t>pt</a:t>
            </a:r>
            <a:endParaRPr lang="en-US" b="1" dirty="0"/>
          </a:p>
          <a:p>
            <a:r>
              <a:rPr lang="en-US" dirty="0"/>
              <a:t>Dolor situs cum </a:t>
            </a:r>
            <a:r>
              <a:rPr lang="en-US" dirty="0" err="1"/>
              <a:t>habilitarum</a:t>
            </a:r>
            <a:r>
              <a:rPr lang="en-US" dirty="0"/>
              <a:t> </a:t>
            </a:r>
            <a:r>
              <a:rPr lang="en-US" dirty="0" err="1"/>
              <a:t>itum</a:t>
            </a:r>
            <a:r>
              <a:rPr lang="en-US" dirty="0"/>
              <a:t> </a:t>
            </a:r>
            <a:r>
              <a:rPr lang="en-US" dirty="0" err="1"/>
              <a:t>alusi</a:t>
            </a:r>
            <a:r>
              <a:rPr lang="en-US" dirty="0"/>
              <a:t> </a:t>
            </a:r>
            <a:r>
              <a:rPr lang="en-US" dirty="0" err="1"/>
              <a:t>causticus</a:t>
            </a:r>
            <a:r>
              <a:rPr lang="en-US" dirty="0"/>
              <a:t> </a:t>
            </a:r>
            <a:r>
              <a:rPr lang="en-US" dirty="0" err="1"/>
              <a:t>imanenter</a:t>
            </a:r>
            <a:r>
              <a:rPr lang="en-US" dirty="0"/>
              <a:t> Status ex </a:t>
            </a:r>
            <a:r>
              <a:rPr lang="en-US" dirty="0" err="1"/>
              <a:t>landum</a:t>
            </a:r>
            <a:r>
              <a:rPr lang="en-US" dirty="0"/>
              <a:t> it </a:t>
            </a:r>
            <a:r>
              <a:rPr lang="en-US" dirty="0" err="1"/>
              <a:t>exus</a:t>
            </a:r>
            <a:r>
              <a:rPr lang="en-US" dirty="0"/>
              <a:t> </a:t>
            </a:r>
            <a:r>
              <a:rPr lang="en-US" dirty="0" err="1"/>
              <a:t>rius</a:t>
            </a:r>
            <a:r>
              <a:rPr lang="en-US" dirty="0"/>
              <a:t> laudanum ibis tum. Lorem et exit </a:t>
            </a:r>
            <a:r>
              <a:rPr lang="en-US" dirty="0" err="1"/>
              <a:t>vulnareus</a:t>
            </a:r>
            <a:r>
              <a:rPr lang="en-US" dirty="0"/>
              <a:t> plexus. 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80662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7AC29-532E-4D3E-9D22-682C288C8B1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97EC9-1F1F-49F8-9275-9E306C87BF9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5E434-F2AC-466B-92B3-2A230438797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D5158-C69F-405C-A7AB-C30C145516B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064CB-785D-4A8C-A35E-8418DC639B6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21F5A-8E3D-4BB0-92E1-AF106006544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31659-8E8C-47DA-9CC7-2933432CCD7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4E118-CD3B-4442-9097-18E9074516D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04B5AAE-0456-4F9B-BFA9-8B90E4C9C7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6" r:id="rId13"/>
    <p:sldLayoutId id="2147483677" r:id="rId14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CAcQjRxqFQoTCPuu-6OO6MgCFYrUGgodUfsNxg&amp;url=http://apkfun.co/iris-iq-200.html&amp;psig=AFQjCNHzlG4MSzf19JKU8Aye-IOzUhmBUA&amp;ust=144622288664764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google.cz/url?sa=i&amp;rct=j&amp;q=&amp;esrc=s&amp;source=images&amp;cd=&amp;ved=0CAcQjRxqFQoTCJqx2b2P6MgCFciGGgod1BAIyQ&amp;url=https://www.mojemedicina.cz/pro-lekare/praxe/laboratorni-medicina/cobas-6500-automaticka-mocova-linka/&amp;bvm=bv.106130839,d.d2s&amp;psig=AFQjCNFemvN0chah4JnEDiKm34zpcdIjNQ&amp;ust=144622305648807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google.com/url?sa=i&amp;source=images&amp;cd=&amp;cad=rja&amp;uact=8&amp;ved=2ahUKEwiGxaDHzq_bAhXUhKYKHQOHBKkQjRx6BAgBEAU&amp;url=https://www.healthcare.siemens.com/urinalysis/systems/atellica-1500-automated-urinalysis-system&amp;psig=AOvVaw2RhPGyIMDSsc_sn9p2IKZ_&amp;ust=1527844532746572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4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675383"/>
          </a:xfrm>
        </p:spPr>
        <p:txBody>
          <a:bodyPr/>
          <a:lstStyle/>
          <a:p>
            <a:r>
              <a:rPr lang="cs-CZ" sz="5400" dirty="0" smtClean="0"/>
              <a:t>Současné možnosti automatizace močové analýzy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572344"/>
          </a:xfrm>
        </p:spPr>
        <p:txBody>
          <a:bodyPr>
            <a:normAutofit/>
          </a:bodyPr>
          <a:lstStyle/>
          <a:p>
            <a:pPr algn="just"/>
            <a:r>
              <a:rPr lang="cs-CZ" sz="2000" b="1" dirty="0" smtClean="0">
                <a:solidFill>
                  <a:schemeClr val="tx2"/>
                </a:solidFill>
              </a:rPr>
              <a:t>                                           Miroslava Beňovská</a:t>
            </a:r>
          </a:p>
          <a:p>
            <a:pPr algn="just"/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smtClean="0">
                <a:solidFill>
                  <a:schemeClr val="tx2"/>
                </a:solidFill>
              </a:rPr>
              <a:t>                   </a:t>
            </a:r>
            <a:endParaRPr lang="cs-CZ" sz="1800" b="1" i="1" dirty="0">
              <a:solidFill>
                <a:schemeClr val="tx1"/>
              </a:solidFill>
            </a:endParaRPr>
          </a:p>
        </p:txBody>
      </p:sp>
      <p:pic>
        <p:nvPicPr>
          <p:cNvPr id="4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715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7150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2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sz="3600" b="1" dirty="0" smtClean="0"/>
              <a:t>UF-5000/4000</a:t>
            </a:r>
            <a:r>
              <a:rPr lang="cs-CZ" sz="3600" b="1" dirty="0"/>
              <a:t> </a:t>
            </a:r>
            <a:r>
              <a:rPr lang="cs-CZ" sz="3600" b="1" dirty="0" smtClean="0"/>
              <a:t>- </a:t>
            </a:r>
            <a:r>
              <a:rPr lang="cs-CZ" sz="3600" b="1" dirty="0" err="1" smtClean="0"/>
              <a:t>scattergram</a:t>
            </a:r>
            <a:endParaRPr lang="cs-CZ" sz="3600" dirty="0"/>
          </a:p>
        </p:txBody>
      </p:sp>
      <p:pic>
        <p:nvPicPr>
          <p:cNvPr id="1026" name="Picture 2" descr="C:\Users\27232\AppData\Local\Microsoft\Windows\Temporary Internet Files\Content.Outlook\YXZ4HDAN\Dr Ben UF5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1707"/>
            <a:ext cx="7974659" cy="599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V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560" y="75213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7" y="77594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86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txBody>
          <a:bodyPr/>
          <a:lstStyle/>
          <a:p>
            <a:r>
              <a:rPr lang="cs-CZ" sz="3600" b="1" dirty="0" smtClean="0"/>
              <a:t>UD-10, </a:t>
            </a:r>
            <a:r>
              <a:rPr lang="cs-CZ" sz="3600" b="1" dirty="0" err="1"/>
              <a:t>Sysmex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2815"/>
            <a:ext cx="8435280" cy="4353347"/>
          </a:xfrm>
        </p:spPr>
        <p:txBody>
          <a:bodyPr>
            <a:normAutofit lnSpcReduction="10000"/>
          </a:bodyPr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Přístroj k digitálnímu zobrazení močových elementů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Metoda skenování polí pomocí CCD kamery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Využívá </a:t>
            </a:r>
            <a:r>
              <a:rPr lang="cs-CZ" sz="2000" b="1" dirty="0" smtClean="0">
                <a:solidFill>
                  <a:schemeClr val="tx2"/>
                </a:solidFill>
              </a:rPr>
              <a:t>přirozenou sedimentaci účinkem gravitace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Používá se </a:t>
            </a:r>
            <a:r>
              <a:rPr lang="cs-CZ" sz="2000" b="1" dirty="0" smtClean="0">
                <a:solidFill>
                  <a:schemeClr val="tx2"/>
                </a:solidFill>
              </a:rPr>
              <a:t>vždy v kombinaci s UF-5000/4000 </a:t>
            </a:r>
            <a:r>
              <a:rPr lang="cs-CZ" sz="2000" b="1" dirty="0" smtClean="0">
                <a:solidFill>
                  <a:schemeClr val="tx1"/>
                </a:solidFill>
              </a:rPr>
              <a:t>pro kompletní analýzu elementů v moči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Uživatelsky nastavitelná </a:t>
            </a:r>
            <a:r>
              <a:rPr lang="cs-CZ" sz="2000" b="1" dirty="0" smtClean="0">
                <a:solidFill>
                  <a:schemeClr val="tx2"/>
                </a:solidFill>
              </a:rPr>
              <a:t>pravidla 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smtClean="0">
                <a:solidFill>
                  <a:schemeClr val="tx2"/>
                </a:solidFill>
              </a:rPr>
              <a:t>    výběru vzorku k analýze na UD-10</a:t>
            </a:r>
            <a:r>
              <a:rPr lang="cs-CZ" sz="2000" b="1" dirty="0" smtClean="0">
                <a:solidFill>
                  <a:schemeClr val="tx1"/>
                </a:solidFill>
              </a:rPr>
              <a:t> (potvrzení 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    typu válce, krystalu, renální </a:t>
            </a:r>
            <a:r>
              <a:rPr lang="cs-CZ" sz="2000" b="1" dirty="0" err="1" smtClean="0">
                <a:solidFill>
                  <a:schemeClr val="tx1"/>
                </a:solidFill>
              </a:rPr>
              <a:t>epitelie</a:t>
            </a:r>
            <a:r>
              <a:rPr lang="cs-CZ" sz="20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Funkce </a:t>
            </a:r>
            <a:r>
              <a:rPr lang="cs-CZ" sz="2000" b="1" dirty="0">
                <a:solidFill>
                  <a:schemeClr val="tx2"/>
                </a:solidFill>
              </a:rPr>
              <a:t>z</a:t>
            </a:r>
            <a:r>
              <a:rPr lang="cs-CZ" sz="2000" b="1" dirty="0" smtClean="0">
                <a:solidFill>
                  <a:schemeClr val="tx2"/>
                </a:solidFill>
              </a:rPr>
              <a:t>oom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Rutinní mód 50 vzorků/hod.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                          40 polí/vzorek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1,6 ml moče (</a:t>
            </a:r>
            <a:r>
              <a:rPr lang="cs-CZ" sz="2000" b="1" dirty="0" err="1" smtClean="0">
                <a:solidFill>
                  <a:schemeClr val="tx1"/>
                </a:solidFill>
              </a:rPr>
              <a:t>statim</a:t>
            </a:r>
            <a:r>
              <a:rPr lang="cs-CZ" sz="2000" b="1" dirty="0" smtClean="0">
                <a:solidFill>
                  <a:schemeClr val="tx1"/>
                </a:solidFill>
              </a:rPr>
              <a:t> 0,6 ml)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 smtClean="0">
              <a:solidFill>
                <a:schemeClr val="tx1"/>
              </a:solidFill>
            </a:endParaRPr>
          </a:p>
          <a:p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Mirka\Documents\Nová složka\UD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62" y="3284984"/>
            <a:ext cx="2437756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UD10 Sysmex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2520280" cy="16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" y="3009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V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4624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547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0137"/>
          </a:xfrm>
        </p:spPr>
        <p:txBody>
          <a:bodyPr/>
          <a:lstStyle/>
          <a:p>
            <a:r>
              <a:rPr lang="cs-CZ" sz="3600" b="1" dirty="0" smtClean="0"/>
              <a:t>UN 3000, </a:t>
            </a:r>
            <a:r>
              <a:rPr lang="cs-CZ" sz="3600" b="1" dirty="0" err="1" smtClean="0"/>
              <a:t>Sysmex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 marL="0" indent="0" fontAlgn="base">
              <a:buNone/>
            </a:pPr>
            <a:r>
              <a:rPr lang="cs-CZ" b="1" dirty="0" smtClean="0">
                <a:solidFill>
                  <a:schemeClr val="tx1"/>
                </a:solidFill>
              </a:rPr>
              <a:t>UN3000-111WS  </a:t>
            </a:r>
            <a:r>
              <a:rPr lang="cs-CZ" b="1" dirty="0" smtClean="0">
                <a:solidFill>
                  <a:schemeClr val="tx2"/>
                </a:solidFill>
              </a:rPr>
              <a:t>Kompletní močová analýza</a:t>
            </a:r>
            <a:endParaRPr lang="cs-CZ" dirty="0" smtClean="0">
              <a:solidFill>
                <a:schemeClr val="tx2"/>
              </a:solidFill>
            </a:endParaRPr>
          </a:p>
          <a:p>
            <a:pPr marL="0" indent="0" fontAlgn="base">
              <a:buNone/>
            </a:pPr>
            <a:endParaRPr lang="cs-CZ" sz="2000" b="1" dirty="0" smtClean="0">
              <a:solidFill>
                <a:schemeClr val="tx2"/>
              </a:solidFill>
            </a:endParaRPr>
          </a:p>
          <a:p>
            <a:pPr marL="0" indent="0" fontAlgn="base">
              <a:buNone/>
            </a:pPr>
            <a:r>
              <a:rPr lang="cs-CZ" sz="2000" b="1" dirty="0" smtClean="0">
                <a:solidFill>
                  <a:schemeClr val="tx2"/>
                </a:solidFill>
              </a:rPr>
              <a:t>Složeno z:</a:t>
            </a:r>
          </a:p>
          <a:p>
            <a:pPr fontAlgn="base"/>
            <a:r>
              <a:rPr lang="cs-CZ" sz="2000" b="1" dirty="0" smtClean="0">
                <a:solidFill>
                  <a:schemeClr val="tx1"/>
                </a:solidFill>
              </a:rPr>
              <a:t>UC-3500</a:t>
            </a:r>
            <a:endParaRPr lang="cs-CZ" sz="2000" b="1" dirty="0">
              <a:solidFill>
                <a:schemeClr val="tx1"/>
              </a:solidFill>
            </a:endParaRPr>
          </a:p>
          <a:p>
            <a:pPr fontAlgn="base"/>
            <a:r>
              <a:rPr lang="cs-CZ" sz="2000" b="1" dirty="0">
                <a:solidFill>
                  <a:schemeClr val="tx1"/>
                </a:solidFill>
              </a:rPr>
              <a:t>UF-5000/4000</a:t>
            </a:r>
          </a:p>
          <a:p>
            <a:pPr fontAlgn="base"/>
            <a:r>
              <a:rPr lang="cs-CZ" sz="2000" b="1" dirty="0">
                <a:solidFill>
                  <a:schemeClr val="tx1"/>
                </a:solidFill>
              </a:rPr>
              <a:t>UD-10</a:t>
            </a:r>
          </a:p>
          <a:p>
            <a:pPr fontAlgn="base"/>
            <a:r>
              <a:rPr lang="cs-CZ" sz="2000" dirty="0" smtClean="0">
                <a:solidFill>
                  <a:schemeClr val="tx1"/>
                </a:solidFill>
              </a:rPr>
              <a:t>Dráhy pro vstup</a:t>
            </a:r>
          </a:p>
          <a:p>
            <a:pPr marL="0" indent="0" fontAlgn="base">
              <a:buNone/>
            </a:pP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   a výstup vzorků</a:t>
            </a:r>
          </a:p>
          <a:p>
            <a:pPr fontAlgn="base"/>
            <a:r>
              <a:rPr lang="cs-CZ" sz="2000" dirty="0" smtClean="0">
                <a:solidFill>
                  <a:schemeClr val="tx1"/>
                </a:solidFill>
              </a:rPr>
              <a:t>Podstavce s </a:t>
            </a:r>
          </a:p>
          <a:p>
            <a:pPr marL="0" indent="0" fontAlgn="base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     úložným prostorem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5640735" cy="389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" y="35741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715" y="35741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5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8025"/>
          </a:xfrm>
        </p:spPr>
        <p:txBody>
          <a:bodyPr/>
          <a:lstStyle/>
          <a:p>
            <a:r>
              <a:rPr lang="cs-CZ" sz="3600" b="1" dirty="0"/>
              <a:t>UN </a:t>
            </a:r>
            <a:r>
              <a:rPr lang="cs-CZ" sz="3600" b="1" dirty="0" smtClean="0"/>
              <a:t>3000</a:t>
            </a:r>
            <a:endParaRPr lang="cs-CZ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7" y="708025"/>
            <a:ext cx="8863012" cy="614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4" y="44624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4624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080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078144" cy="32403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600" b="1" dirty="0" smtClean="0"/>
              <a:t>Digitální mikroskopie</a:t>
            </a:r>
            <a:br>
              <a:rPr lang="cs-CZ" altLang="cs-CZ" sz="3600" b="1" dirty="0" smtClean="0"/>
            </a:br>
            <a:r>
              <a:rPr lang="cs-CZ" altLang="cs-CZ" sz="2400" b="1" dirty="0" smtClean="0"/>
              <a:t>nekoncentrované moče </a:t>
            </a:r>
            <a:br>
              <a:rPr lang="cs-CZ" altLang="cs-CZ" sz="2400" b="1" dirty="0" smtClean="0"/>
            </a:br>
            <a:endParaRPr lang="cs-CZ" altLang="cs-CZ" sz="3600" b="1" dirty="0" smtClean="0"/>
          </a:p>
        </p:txBody>
      </p:sp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715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4" y="57150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838" y="44624"/>
            <a:ext cx="8943974" cy="1152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b="1" dirty="0" err="1" smtClean="0"/>
              <a:t>iRICELL</a:t>
            </a:r>
            <a:r>
              <a:rPr lang="cs-CZ" sz="2800" b="1" dirty="0" smtClean="0"/>
              <a:t> 3000plus</a:t>
            </a:r>
            <a:br>
              <a:rPr lang="cs-CZ" sz="2800" b="1" dirty="0" smtClean="0"/>
            </a:br>
            <a:r>
              <a:rPr lang="cs-CZ" sz="2800" b="1" dirty="0" smtClean="0"/>
              <a:t>IQ 200 SPRINT + </a:t>
            </a:r>
            <a:r>
              <a:rPr lang="cs-CZ" sz="2800" b="1" dirty="0" err="1" smtClean="0"/>
              <a:t>ichemVelocity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Beckman</a:t>
            </a:r>
            <a:endParaRPr lang="en-US" sz="2800" b="1" dirty="0"/>
          </a:p>
        </p:txBody>
      </p:sp>
      <p:pic>
        <p:nvPicPr>
          <p:cNvPr id="4100" name="Picture 4" descr="http://www.axonlab.com/var/em_plain_site/storage/images/media/bilder/axonlab-schweiz/produkte/urindiagnostik/iricell-2000-3000_2/4971-1-ger-CH/iRICELL-2000-3000_2_lightbox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61753"/>
            <a:ext cx="816292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43608" y="1340768"/>
            <a:ext cx="7093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+mj-lt"/>
              </a:rPr>
              <a:t>Automatická mikroskopie + chemická analýza moče</a:t>
            </a:r>
          </a:p>
          <a:p>
            <a:r>
              <a:rPr lang="cs-CZ" b="1" dirty="0" smtClean="0">
                <a:latin typeface="+mj-lt"/>
              </a:rPr>
              <a:t>                                                                      100 testů/hod.</a:t>
            </a:r>
            <a:endParaRPr lang="cs-CZ" b="1" dirty="0">
              <a:latin typeface="+mj-lt"/>
            </a:endParaRPr>
          </a:p>
        </p:txBody>
      </p:sp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715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V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57150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2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2204864"/>
          </a:xfrm>
        </p:spPr>
        <p:txBody>
          <a:bodyPr/>
          <a:lstStyle/>
          <a:p>
            <a:r>
              <a:rPr lang="cs-CZ" sz="3200" b="1" dirty="0" err="1"/>
              <a:t>iRICELL</a:t>
            </a:r>
            <a:r>
              <a:rPr lang="cs-CZ" sz="3200" b="1" dirty="0"/>
              <a:t> 3000plus =IQ 200 </a:t>
            </a:r>
            <a:r>
              <a:rPr lang="cs-CZ" sz="3200" b="1" dirty="0" smtClean="0"/>
              <a:t>SPRINT</a:t>
            </a:r>
            <a:br>
              <a:rPr lang="cs-CZ" sz="3200" b="1" dirty="0" smtClean="0"/>
            </a:br>
            <a:r>
              <a:rPr lang="cs-CZ" sz="3200" b="1" dirty="0" smtClean="0"/>
              <a:t>+  </a:t>
            </a:r>
            <a:r>
              <a:rPr lang="cs-CZ" sz="3200" b="1" dirty="0" err="1" smtClean="0"/>
              <a:t>ichemVelocity</a:t>
            </a:r>
            <a:r>
              <a:rPr lang="cs-CZ" sz="3200" b="1" dirty="0"/>
              <a:t>, </a:t>
            </a:r>
            <a:r>
              <a:rPr lang="cs-CZ" sz="3200" b="1" dirty="0" err="1" smtClean="0"/>
              <a:t>Beckman</a:t>
            </a:r>
            <a:r>
              <a:rPr lang="cs-CZ" sz="3200" b="1" dirty="0" smtClean="0"/>
              <a:t> 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IQ </a:t>
            </a:r>
            <a:r>
              <a:rPr lang="cs-CZ" sz="2000" b="1" dirty="0">
                <a:solidFill>
                  <a:schemeClr val="tx1"/>
                </a:solidFill>
              </a:rPr>
              <a:t>200 </a:t>
            </a:r>
            <a:r>
              <a:rPr lang="cs-CZ" sz="2000" b="1" dirty="0" smtClean="0">
                <a:solidFill>
                  <a:schemeClr val="tx1"/>
                </a:solidFill>
              </a:rPr>
              <a:t>SPRINT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100 testů/hod.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12 základních a </a:t>
            </a:r>
            <a:r>
              <a:rPr lang="cs-CZ" sz="2000" dirty="0">
                <a:solidFill>
                  <a:schemeClr val="tx1"/>
                </a:solidFill>
              </a:rPr>
              <a:t>27 předem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      definovaných podkategorií</a:t>
            </a: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b="1" dirty="0" err="1" smtClean="0">
                <a:solidFill>
                  <a:schemeClr val="tx1"/>
                </a:solidFill>
              </a:rPr>
              <a:t>ichemVelocity</a:t>
            </a:r>
            <a:r>
              <a:rPr lang="cs-CZ" sz="20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Minim. Objem 2 ml moče</a:t>
            </a:r>
          </a:p>
          <a:p>
            <a:r>
              <a:rPr lang="cs-CZ" sz="2000" dirty="0">
                <a:solidFill>
                  <a:schemeClr val="tx1"/>
                </a:solidFill>
              </a:rPr>
              <a:t>240 vzorků / </a:t>
            </a:r>
            <a:r>
              <a:rPr lang="cs-CZ" sz="2000" dirty="0" smtClean="0">
                <a:solidFill>
                  <a:schemeClr val="tx1"/>
                </a:solidFill>
              </a:rPr>
              <a:t>hodinu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13 </a:t>
            </a:r>
            <a:r>
              <a:rPr lang="cs-CZ" sz="2000" dirty="0">
                <a:solidFill>
                  <a:schemeClr val="tx1"/>
                </a:solidFill>
              </a:rPr>
              <a:t>metod včetně hustoty, barvy a </a:t>
            </a:r>
            <a:r>
              <a:rPr lang="cs-CZ" sz="2000" dirty="0" smtClean="0">
                <a:solidFill>
                  <a:schemeClr val="tx1"/>
                </a:solidFill>
              </a:rPr>
              <a:t>zákalu (askorbová)</a:t>
            </a:r>
            <a:endParaRPr lang="cs-CZ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/>
            </a:r>
            <a:br>
              <a:rPr lang="cs-CZ" sz="2000" b="1" dirty="0">
                <a:solidFill>
                  <a:schemeClr val="tx1"/>
                </a:solidFill>
              </a:rPr>
            </a:b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8434" name="Picture 2" descr="C:\Users\Mirka\Documents\Nová složka\stažený soub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3457748" cy="193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irka\Documents\Nová složka\UNC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6839"/>
            <a:ext cx="1448002" cy="3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47529" cy="37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V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65934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190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75224\Documents\Vzdělávání\E-learning\Mocky\IQ\My Pictures\Granulvalce\granulovane valc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715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4" y="57150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2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863947"/>
          </a:xfrm>
        </p:spPr>
        <p:txBody>
          <a:bodyPr/>
          <a:lstStyle/>
          <a:p>
            <a:pPr eaLnBrk="1" hangingPunct="1"/>
            <a:r>
              <a:rPr lang="cs-CZ" altLang="cs-CZ" sz="3600" b="1" dirty="0" smtClean="0"/>
              <a:t>FUS-2000, DIRUI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0824" y="1772816"/>
            <a:ext cx="439318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cs-CZ" b="1" dirty="0">
                <a:latin typeface="+mj-lt"/>
              </a:rPr>
              <a:t>Přístroj je 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hybridní močový analyzátor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cs-CZ" b="1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b="1" dirty="0">
                <a:latin typeface="+mj-lt"/>
              </a:rPr>
              <a:t>Provádí chemickou analýzu i </a:t>
            </a:r>
            <a:r>
              <a:rPr lang="cs-CZ" b="1" dirty="0" smtClean="0">
                <a:latin typeface="+mj-lt"/>
              </a:rPr>
              <a:t>digitální zobrazovací </a:t>
            </a:r>
            <a:r>
              <a:rPr lang="cs-CZ" b="1" dirty="0">
                <a:latin typeface="+mj-lt"/>
              </a:rPr>
              <a:t>vyšetření moče</a:t>
            </a:r>
          </a:p>
          <a:p>
            <a:pPr>
              <a:defRPr/>
            </a:pPr>
            <a:endParaRPr lang="cs-CZ" b="1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b="1" dirty="0">
                <a:latin typeface="+mj-lt"/>
              </a:rPr>
              <a:t>Pro obě metodiky je využit </a:t>
            </a:r>
            <a:endParaRPr lang="cs-CZ" b="1" dirty="0" smtClean="0">
              <a:latin typeface="+mj-lt"/>
            </a:endParaRPr>
          </a:p>
          <a:p>
            <a:pPr>
              <a:defRPr/>
            </a:pPr>
            <a:r>
              <a:rPr lang="cs-CZ" b="1" dirty="0">
                <a:latin typeface="+mj-lt"/>
              </a:rPr>
              <a:t> </a:t>
            </a:r>
            <a:r>
              <a:rPr lang="cs-CZ" b="1" dirty="0" smtClean="0">
                <a:latin typeface="+mj-lt"/>
              </a:rPr>
              <a:t>    jeden </a:t>
            </a:r>
            <a:r>
              <a:rPr lang="cs-CZ" b="1" dirty="0" err="1">
                <a:latin typeface="+mj-lt"/>
              </a:rPr>
              <a:t>pipetor</a:t>
            </a:r>
            <a:endParaRPr lang="cs-CZ" b="1" dirty="0">
              <a:latin typeface="+mj-lt"/>
            </a:endParaRPr>
          </a:p>
          <a:p>
            <a:pPr>
              <a:defRPr/>
            </a:pPr>
            <a:endParaRPr lang="cs-CZ" b="1" dirty="0">
              <a:latin typeface="+mj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021" y="3361327"/>
            <a:ext cx="54292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715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4624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63885"/>
          </a:xfrm>
        </p:spPr>
        <p:txBody>
          <a:bodyPr/>
          <a:lstStyle/>
          <a:p>
            <a:r>
              <a:rPr lang="en-US" altLang="cs-CZ" sz="3600" b="1" dirty="0" smtClean="0"/>
              <a:t>FUS-2000</a:t>
            </a:r>
            <a:endParaRPr lang="cs-CZ" altLang="cs-CZ" sz="3600" b="1" dirty="0" smtClean="0"/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cs-CZ" altLang="cs-CZ" sz="2000" b="1" dirty="0" smtClean="0">
                <a:solidFill>
                  <a:schemeClr val="tx2"/>
                </a:solidFill>
                <a:ea typeface="宋体" pitchFamily="2" charset="-122"/>
                <a:cs typeface="Arial" charset="0"/>
              </a:rPr>
              <a:t>Výkon</a:t>
            </a:r>
            <a:r>
              <a:rPr lang="en-US" altLang="cs-CZ" sz="2000" b="1" dirty="0" smtClean="0">
                <a:solidFill>
                  <a:schemeClr val="tx2"/>
                </a:solidFill>
                <a:ea typeface="宋体" pitchFamily="2" charset="-122"/>
                <a:cs typeface="Arial" charset="0"/>
              </a:rPr>
              <a:t>:</a:t>
            </a:r>
            <a:r>
              <a:rPr lang="en-US" altLang="cs-CZ" sz="2000" b="1" dirty="0" smtClean="0">
                <a:ea typeface="宋体" pitchFamily="2" charset="-122"/>
                <a:cs typeface="Arial" charset="0"/>
              </a:rPr>
              <a:t> </a:t>
            </a:r>
            <a:r>
              <a:rPr lang="en-US" altLang="cs-CZ" sz="2000" b="1" dirty="0" smtClean="0">
                <a:solidFill>
                  <a:schemeClr val="tx1"/>
                </a:solidFill>
                <a:ea typeface="宋体" pitchFamily="2" charset="-122"/>
                <a:cs typeface="Arial" charset="0"/>
              </a:rPr>
              <a:t>120 tests/hour</a:t>
            </a:r>
          </a:p>
          <a:p>
            <a:r>
              <a:rPr lang="en-US" altLang="cs-CZ" sz="2000" b="1" dirty="0" smtClean="0">
                <a:solidFill>
                  <a:schemeClr val="tx1"/>
                </a:solidFill>
                <a:ea typeface="宋体" pitchFamily="2" charset="-122"/>
                <a:cs typeface="Arial" charset="0"/>
              </a:rPr>
              <a:t>Minim</a:t>
            </a:r>
            <a:r>
              <a:rPr lang="cs-CZ" altLang="cs-CZ" sz="2000" b="1" dirty="0" err="1" smtClean="0">
                <a:solidFill>
                  <a:schemeClr val="tx1"/>
                </a:solidFill>
                <a:ea typeface="宋体" pitchFamily="2" charset="-122"/>
                <a:cs typeface="Arial" charset="0"/>
              </a:rPr>
              <a:t>ální</a:t>
            </a:r>
            <a:r>
              <a:rPr lang="cs-CZ" altLang="cs-CZ" sz="2000" b="1" dirty="0" smtClean="0">
                <a:solidFill>
                  <a:schemeClr val="tx1"/>
                </a:solidFill>
                <a:ea typeface="宋体" pitchFamily="2" charset="-122"/>
                <a:cs typeface="Arial" charset="0"/>
              </a:rPr>
              <a:t> objem</a:t>
            </a:r>
            <a:r>
              <a:rPr lang="en-US" altLang="cs-CZ" sz="2000" b="1" dirty="0" smtClean="0">
                <a:solidFill>
                  <a:schemeClr val="tx1"/>
                </a:solidFill>
                <a:ea typeface="宋体" pitchFamily="2" charset="-122"/>
                <a:cs typeface="Arial" charset="0"/>
              </a:rPr>
              <a:t> – 3 m</a:t>
            </a:r>
            <a:r>
              <a:rPr lang="cs-CZ" altLang="cs-CZ" sz="2000" b="1" dirty="0" smtClean="0">
                <a:solidFill>
                  <a:schemeClr val="tx1"/>
                </a:solidFill>
                <a:ea typeface="宋体" pitchFamily="2" charset="-122"/>
                <a:cs typeface="Arial" charset="0"/>
              </a:rPr>
              <a:t>L</a:t>
            </a:r>
          </a:p>
          <a:p>
            <a:r>
              <a:rPr lang="cs-CZ" altLang="cs-CZ" sz="2000" b="1" dirty="0" smtClean="0">
                <a:solidFill>
                  <a:schemeClr val="tx2"/>
                </a:solidFill>
                <a:ea typeface="宋体" pitchFamily="2" charset="-122"/>
                <a:cs typeface="Arial" charset="0"/>
              </a:rPr>
              <a:t>Doba analýzy - 100s</a:t>
            </a:r>
          </a:p>
          <a:p>
            <a:r>
              <a:rPr lang="cs-CZ" altLang="cs-CZ" sz="2000" b="1" dirty="0" smtClean="0">
                <a:solidFill>
                  <a:schemeClr val="tx1"/>
                </a:solidFill>
                <a:ea typeface="宋体" pitchFamily="2" charset="-122"/>
                <a:cs typeface="Arial" charset="0"/>
              </a:rPr>
              <a:t>Při nedostatku materiálu se provede pouze mikroskopie</a:t>
            </a:r>
          </a:p>
          <a:p>
            <a:r>
              <a:rPr lang="cs-CZ" altLang="cs-CZ" sz="2000" b="1" dirty="0" smtClean="0">
                <a:solidFill>
                  <a:schemeClr val="tx1"/>
                </a:solidFill>
                <a:ea typeface="宋体" pitchFamily="2" charset="-122"/>
                <a:cs typeface="Arial" charset="0"/>
              </a:rPr>
              <a:t>Možnost zvětšení částic</a:t>
            </a:r>
          </a:p>
          <a:p>
            <a:r>
              <a:rPr lang="cs-CZ" altLang="cs-CZ" sz="2000" b="1" dirty="0" smtClean="0">
                <a:solidFill>
                  <a:schemeClr val="tx2"/>
                </a:solidFill>
                <a:ea typeface="宋体" pitchFamily="2" charset="-122"/>
                <a:cs typeface="Arial" charset="0"/>
              </a:rPr>
              <a:t>Speciální mytí po hustých</a:t>
            </a:r>
          </a:p>
          <a:p>
            <a:pPr marL="0" indent="0">
              <a:buNone/>
            </a:pPr>
            <a:r>
              <a:rPr lang="cs-CZ" altLang="cs-CZ" sz="2000" b="1" dirty="0">
                <a:solidFill>
                  <a:schemeClr val="tx2"/>
                </a:solidFill>
                <a:ea typeface="宋体" pitchFamily="2" charset="-122"/>
                <a:cs typeface="Arial" charset="0"/>
              </a:rPr>
              <a:t> </a:t>
            </a:r>
            <a:r>
              <a:rPr lang="cs-CZ" altLang="cs-CZ" sz="2000" b="1" dirty="0" smtClean="0">
                <a:solidFill>
                  <a:schemeClr val="tx2"/>
                </a:solidFill>
                <a:ea typeface="宋体" pitchFamily="2" charset="-122"/>
                <a:cs typeface="Arial" charset="0"/>
              </a:rPr>
              <a:t>   vzorcích</a:t>
            </a:r>
          </a:p>
          <a:p>
            <a:r>
              <a:rPr lang="cs-CZ" altLang="cs-CZ" sz="2000" b="1" dirty="0" smtClean="0">
                <a:solidFill>
                  <a:schemeClr val="tx1"/>
                </a:solidFill>
                <a:ea typeface="宋体" pitchFamily="2" charset="-122"/>
                <a:cs typeface="Arial" charset="0"/>
              </a:rPr>
              <a:t>Tichý chod přístroje</a:t>
            </a:r>
          </a:p>
          <a:p>
            <a:r>
              <a:rPr lang="cs-CZ" altLang="cs-CZ" sz="2000" b="1" dirty="0" smtClean="0">
                <a:solidFill>
                  <a:schemeClr val="tx2"/>
                </a:solidFill>
                <a:ea typeface="宋体" pitchFamily="2" charset="-122"/>
                <a:cs typeface="Arial" charset="0"/>
              </a:rPr>
              <a:t>Big </a:t>
            </a:r>
            <a:r>
              <a:rPr lang="cs-CZ" altLang="cs-CZ" sz="2000" b="1" dirty="0" err="1" smtClean="0">
                <a:solidFill>
                  <a:schemeClr val="tx2"/>
                </a:solidFill>
                <a:ea typeface="宋体" pitchFamily="2" charset="-122"/>
                <a:cs typeface="Arial" charset="0"/>
              </a:rPr>
              <a:t>picture</a:t>
            </a:r>
            <a:r>
              <a:rPr lang="cs-CZ" altLang="cs-CZ" sz="2000" b="1" dirty="0" smtClean="0">
                <a:solidFill>
                  <a:schemeClr val="tx2"/>
                </a:solidFill>
                <a:ea typeface="宋体" pitchFamily="2" charset="-122"/>
                <a:cs typeface="Arial" charset="0"/>
              </a:rPr>
              <a:t> </a:t>
            </a:r>
            <a:r>
              <a:rPr lang="cs-CZ" altLang="cs-CZ" sz="2000" b="1" dirty="0" smtClean="0">
                <a:solidFill>
                  <a:schemeClr val="tx1"/>
                </a:solidFill>
                <a:ea typeface="宋体" pitchFamily="2" charset="-122"/>
                <a:cs typeface="Arial" charset="0"/>
              </a:rPr>
              <a:t>– odpovídá</a:t>
            </a:r>
          </a:p>
          <a:p>
            <a:pPr marL="0" indent="0">
              <a:buNone/>
            </a:pPr>
            <a:r>
              <a:rPr lang="cs-CZ" altLang="cs-CZ" sz="2000" b="1" dirty="0" smtClean="0">
                <a:solidFill>
                  <a:schemeClr val="tx1"/>
                </a:solidFill>
                <a:ea typeface="宋体" pitchFamily="2" charset="-122"/>
                <a:cs typeface="Arial" charset="0"/>
              </a:rPr>
              <a:t>    mikroskopickému poli</a:t>
            </a:r>
            <a:endParaRPr lang="en-US" altLang="cs-CZ" sz="2000" b="1" dirty="0" smtClean="0">
              <a:solidFill>
                <a:schemeClr val="tx1"/>
              </a:solidFill>
              <a:ea typeface="宋体" pitchFamily="2" charset="-122"/>
              <a:cs typeface="Arial" charset="0"/>
            </a:endParaRPr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378" y="3573016"/>
            <a:ext cx="306252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715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61913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1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dirty="0" smtClean="0"/>
              <a:t>Automatizovaná analýza moče</a:t>
            </a: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cs-CZ" altLang="cs-CZ" sz="2800" b="1" dirty="0" smtClean="0"/>
              <a:t>Chemická analýza moče</a:t>
            </a:r>
            <a:endParaRPr lang="cs-CZ" altLang="cs-CZ" sz="2800" b="1" dirty="0"/>
          </a:p>
          <a:p>
            <a:pPr marL="0" indent="0">
              <a:spcBef>
                <a:spcPts val="300"/>
              </a:spcBef>
              <a:buNone/>
            </a:pPr>
            <a:r>
              <a:rPr lang="cs-CZ" altLang="cs-CZ" sz="2800" b="1" dirty="0" smtClean="0"/>
              <a:t>   +</a:t>
            </a:r>
          </a:p>
          <a:p>
            <a:pPr>
              <a:spcBef>
                <a:spcPts val="300"/>
              </a:spcBef>
            </a:pPr>
            <a:r>
              <a:rPr lang="cs-CZ" altLang="cs-CZ" sz="2800" b="1" dirty="0" smtClean="0"/>
              <a:t>Automatická morfologická analýza moče</a:t>
            </a: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29681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altLang="cs-CZ" sz="3600" b="1" dirty="0" err="1" smtClean="0"/>
              <a:t>Uric</a:t>
            </a:r>
            <a:r>
              <a:rPr lang="cs-CZ" altLang="cs-CZ" sz="3600" b="1" dirty="0" smtClean="0"/>
              <a:t> acid</a:t>
            </a:r>
          </a:p>
        </p:txBody>
      </p:sp>
      <p:pic>
        <p:nvPicPr>
          <p:cNvPr id="1026" name="Picture 2" descr="G:\Screenshots\KM masivn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0" r="21753" b="40951"/>
          <a:stretch/>
        </p:blipFill>
        <p:spPr bwMode="auto">
          <a:xfrm>
            <a:off x="1" y="980728"/>
            <a:ext cx="9144000" cy="56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56644"/>
            <a:ext cx="11525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2" y="39181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2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DIRUI FUS-3000Plus</a:t>
            </a:r>
          </a:p>
        </p:txBody>
      </p:sp>
      <p:sp>
        <p:nvSpPr>
          <p:cNvPr id="51216" name="Rectangle 1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dirty="0">
                <a:solidFill>
                  <a:schemeClr val="accent2"/>
                </a:solidFill>
              </a:rPr>
              <a:t>Technická vylepšení: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Sledování teploty a vlhkosti proužků v zásobníku, stabilita 3 dny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Integrovaný promývací roztok, vylepšené promývání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Funkce síta vzorků - </a:t>
            </a:r>
            <a:r>
              <a:rPr lang="cs-CZ" altLang="cs-CZ" sz="2000" dirty="0" err="1">
                <a:solidFill>
                  <a:schemeClr val="tx1"/>
                </a:solidFill>
              </a:rPr>
              <a:t>gating</a:t>
            </a:r>
            <a:endParaRPr lang="cs-CZ" altLang="cs-CZ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Měření kontrol v jednom stojanu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Vylepšená správa reagencií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Snížení aspirovaného množství vzorku </a:t>
            </a:r>
            <a:r>
              <a:rPr lang="cs-CZ" altLang="cs-CZ" sz="2000" b="1" dirty="0">
                <a:solidFill>
                  <a:schemeClr val="tx1"/>
                </a:solidFill>
              </a:rPr>
              <a:t>pro chemické vyšetření - 0.4ml</a:t>
            </a:r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dirty="0">
                <a:solidFill>
                  <a:schemeClr val="accent2"/>
                </a:solidFill>
              </a:rPr>
              <a:t>Vylepšení měřených parametrů:</a:t>
            </a:r>
          </a:p>
          <a:p>
            <a:pPr>
              <a:lnSpc>
                <a:spcPct val="90000"/>
              </a:lnSpc>
            </a:pPr>
            <a:endParaRPr lang="cs-CZ" altLang="cs-CZ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000" b="1" dirty="0">
                <a:solidFill>
                  <a:schemeClr val="tx1"/>
                </a:solidFill>
              </a:rPr>
              <a:t>Zvětšení elementů odpovídá HPF – 400x</a:t>
            </a:r>
          </a:p>
          <a:p>
            <a:pPr>
              <a:lnSpc>
                <a:spcPct val="90000"/>
              </a:lnSpc>
            </a:pPr>
            <a:r>
              <a:rPr lang="cs-CZ" altLang="cs-CZ" sz="2000" b="1" dirty="0">
                <a:solidFill>
                  <a:schemeClr val="tx1"/>
                </a:solidFill>
              </a:rPr>
              <a:t>4 násobné navýšení počtu snímků zorných polí oproti předchozímu modelu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Rozdělení erytrocytů do 5 kategorií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Rozdělení bakterií do 2 kategorií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Měření konduktivity vzorku</a:t>
            </a:r>
          </a:p>
        </p:txBody>
      </p:sp>
    </p:spTree>
    <p:extLst>
      <p:ext uri="{BB962C8B-B14F-4D97-AF65-F5344CB8AC3E}">
        <p14:creationId xmlns:p14="http://schemas.microsoft.com/office/powerpoint/2010/main" val="34769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DIRUI FUS-1000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b="1" dirty="0">
                <a:solidFill>
                  <a:srgbClr val="A50021"/>
                </a:solidFill>
              </a:rPr>
              <a:t>Technická vylepšení: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Sledování teploty a vlhkosti proužků v zásobníku, stabilita 3 dny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Funkce síta vzorků - „</a:t>
            </a:r>
            <a:r>
              <a:rPr lang="cs-CZ" altLang="cs-CZ" sz="2000" dirty="0" err="1">
                <a:solidFill>
                  <a:schemeClr val="tx1"/>
                </a:solidFill>
              </a:rPr>
              <a:t>gating</a:t>
            </a:r>
            <a:r>
              <a:rPr lang="cs-CZ" altLang="cs-CZ" sz="2000" dirty="0">
                <a:solidFill>
                  <a:schemeClr val="tx1"/>
                </a:solidFill>
              </a:rPr>
              <a:t>“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Měření kontrol v jednom stojanu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Vylepšená správa reagencií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000" b="1" dirty="0">
                <a:solidFill>
                  <a:srgbClr val="A50021"/>
                </a:solidFill>
              </a:rPr>
              <a:t>Vylepšení měřených parametrů:</a:t>
            </a:r>
          </a:p>
          <a:p>
            <a:pPr>
              <a:lnSpc>
                <a:spcPct val="90000"/>
              </a:lnSpc>
            </a:pPr>
            <a:endParaRPr lang="cs-CZ" altLang="cs-CZ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000" b="1" dirty="0">
                <a:solidFill>
                  <a:schemeClr val="tx1"/>
                </a:solidFill>
              </a:rPr>
              <a:t>Nejmenší hybridní močový analyzátor na světe</a:t>
            </a:r>
          </a:p>
          <a:p>
            <a:pPr>
              <a:lnSpc>
                <a:spcPct val="90000"/>
              </a:lnSpc>
            </a:pPr>
            <a:r>
              <a:rPr lang="cs-CZ" altLang="cs-CZ" sz="2000" b="1" dirty="0">
                <a:solidFill>
                  <a:schemeClr val="tx1"/>
                </a:solidFill>
              </a:rPr>
              <a:t>Zvětšení elementů odpovídá HPF – 400x, stejně jako FUS-3000Plus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solidFill>
                  <a:schemeClr val="tx1"/>
                </a:solidFill>
              </a:rPr>
              <a:t>Rychlost 60 </a:t>
            </a:r>
            <a:r>
              <a:rPr lang="cs-CZ" altLang="cs-CZ" sz="2000" dirty="0" err="1">
                <a:solidFill>
                  <a:schemeClr val="tx1"/>
                </a:solidFill>
              </a:rPr>
              <a:t>vz</a:t>
            </a:r>
            <a:r>
              <a:rPr lang="cs-CZ" altLang="cs-CZ" sz="2000" dirty="0">
                <a:solidFill>
                  <a:schemeClr val="tx1"/>
                </a:solidFill>
              </a:rPr>
              <a:t>./hod.</a:t>
            </a:r>
            <a:endParaRPr lang="en-US" altLang="cs-CZ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cs-CZ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cs-CZ" sz="2000" dirty="0" err="1">
                <a:solidFill>
                  <a:schemeClr val="tx1"/>
                </a:solidFill>
              </a:rPr>
              <a:t>Oproti</a:t>
            </a:r>
            <a:r>
              <a:rPr lang="en-US" altLang="cs-CZ" sz="2000" dirty="0">
                <a:solidFill>
                  <a:schemeClr val="tx1"/>
                </a:solidFill>
              </a:rPr>
              <a:t> FUS-3000 </a:t>
            </a:r>
            <a:r>
              <a:rPr lang="cs-CZ" altLang="cs-CZ" sz="2000" dirty="0">
                <a:solidFill>
                  <a:schemeClr val="tx1"/>
                </a:solidFill>
              </a:rPr>
              <a:t>postrádá</a:t>
            </a:r>
            <a:endParaRPr lang="en-US" altLang="cs-CZ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000" dirty="0">
                <a:solidFill>
                  <a:schemeClr val="tx1"/>
                </a:solidFill>
              </a:rPr>
              <a:t>(x) Rozdělení </a:t>
            </a:r>
            <a:r>
              <a:rPr lang="cs-CZ" altLang="cs-CZ" sz="1000" dirty="0" err="1">
                <a:solidFill>
                  <a:schemeClr val="tx1"/>
                </a:solidFill>
              </a:rPr>
              <a:t>ery</a:t>
            </a:r>
            <a:r>
              <a:rPr lang="cs-CZ" altLang="cs-CZ" sz="1000" dirty="0">
                <a:solidFill>
                  <a:schemeClr val="tx1"/>
                </a:solidFill>
              </a:rPr>
              <a:t> do 5 skupin</a:t>
            </a:r>
          </a:p>
          <a:p>
            <a:pPr>
              <a:lnSpc>
                <a:spcPct val="90000"/>
              </a:lnSpc>
            </a:pPr>
            <a:r>
              <a:rPr lang="cs-CZ" altLang="cs-CZ" sz="1000" dirty="0">
                <a:solidFill>
                  <a:schemeClr val="tx1"/>
                </a:solidFill>
              </a:rPr>
              <a:t>(x) Rozdělení bakterií do 2 skupin</a:t>
            </a:r>
          </a:p>
          <a:p>
            <a:pPr>
              <a:lnSpc>
                <a:spcPct val="90000"/>
              </a:lnSpc>
            </a:pPr>
            <a:r>
              <a:rPr lang="cs-CZ" altLang="cs-CZ" sz="1000" dirty="0">
                <a:solidFill>
                  <a:schemeClr val="tx1"/>
                </a:solidFill>
              </a:rPr>
              <a:t>(x) Měření konduktivity vzorku</a:t>
            </a:r>
          </a:p>
          <a:p>
            <a:pPr>
              <a:lnSpc>
                <a:spcPct val="90000"/>
              </a:lnSpc>
            </a:pPr>
            <a:r>
              <a:rPr lang="cs-CZ" altLang="cs-CZ" sz="1000" dirty="0">
                <a:solidFill>
                  <a:schemeClr val="tx1"/>
                </a:solidFill>
              </a:rPr>
              <a:t>(x) Vysoká rychlost</a:t>
            </a:r>
          </a:p>
          <a:p>
            <a:pPr>
              <a:lnSpc>
                <a:spcPct val="90000"/>
              </a:lnSpc>
            </a:pPr>
            <a:r>
              <a:rPr lang="cs-CZ" altLang="cs-CZ" sz="1000" dirty="0">
                <a:solidFill>
                  <a:schemeClr val="tx1"/>
                </a:solidFill>
              </a:rPr>
              <a:t>(x) Kapacitní podavač stojánků</a:t>
            </a:r>
          </a:p>
          <a:p>
            <a:pPr>
              <a:lnSpc>
                <a:spcPct val="90000"/>
              </a:lnSpc>
            </a:pPr>
            <a:endParaRPr lang="cs-CZ" altLang="cs-CZ" sz="1000" b="1" dirty="0"/>
          </a:p>
          <a:p>
            <a:pPr>
              <a:lnSpc>
                <a:spcPct val="90000"/>
              </a:lnSpc>
            </a:pP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2894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Simulace zorného pole</a:t>
            </a:r>
          </a:p>
        </p:txBody>
      </p:sp>
      <p:pic>
        <p:nvPicPr>
          <p:cNvPr id="6147" name="Picture 5" descr="Big Picture (2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600200"/>
            <a:ext cx="804703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4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ERY - </a:t>
            </a:r>
            <a:r>
              <a:rPr lang="cs-CZ" altLang="cs-CZ" dirty="0" err="1" smtClean="0"/>
              <a:t>akantocyty</a:t>
            </a:r>
            <a:endParaRPr lang="cs-CZ" altLang="cs-CZ" dirty="0" smtClean="0"/>
          </a:p>
        </p:txBody>
      </p:sp>
      <p:pic>
        <p:nvPicPr>
          <p:cNvPr id="9219" name="Picture 4" descr="ARBC (2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600200"/>
            <a:ext cx="804703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486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Spermie</a:t>
            </a:r>
          </a:p>
        </p:txBody>
      </p:sp>
      <p:pic>
        <p:nvPicPr>
          <p:cNvPr id="26627" name="Picture 4" descr="SPRM (3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600200"/>
            <a:ext cx="804703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150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/>
              <a:t>Tripelfosfáty</a:t>
            </a:r>
            <a:endParaRPr lang="cs-CZ" altLang="cs-CZ" dirty="0" smtClean="0"/>
          </a:p>
        </p:txBody>
      </p:sp>
      <p:pic>
        <p:nvPicPr>
          <p:cNvPr id="32771" name="Picture 4" descr="MAPH (1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600200"/>
            <a:ext cx="804703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59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6450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b="1" dirty="0"/>
              <a:t>Automatická analýza močového </a:t>
            </a:r>
            <a:r>
              <a:rPr lang="cs-CZ" sz="3600" b="1" dirty="0" smtClean="0"/>
              <a:t>sedimentu </a:t>
            </a:r>
            <a:r>
              <a:rPr lang="cs-CZ" sz="2400" b="1" dirty="0" smtClean="0"/>
              <a:t>– </a:t>
            </a:r>
            <a:r>
              <a:rPr lang="cs-CZ" sz="2400" b="1" dirty="0" smtClean="0">
                <a:solidFill>
                  <a:schemeClr val="tx1"/>
                </a:solidFill>
              </a:rPr>
              <a:t>s centrifugací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3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1" y="76992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V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30956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438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1247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2800" b="1" dirty="0" smtClean="0"/>
              <a:t>LabUMat2 </a:t>
            </a:r>
            <a:r>
              <a:rPr lang="cs-CZ" altLang="cs-CZ" sz="2800" b="1" dirty="0"/>
              <a:t>and </a:t>
            </a:r>
            <a:r>
              <a:rPr lang="cs-CZ" altLang="cs-CZ" sz="2800" b="1" dirty="0" smtClean="0"/>
              <a:t>UriSed3 </a:t>
            </a:r>
            <a:r>
              <a:rPr lang="cs-CZ" altLang="cs-CZ" sz="2800" b="1" dirty="0"/>
              <a:t>, </a:t>
            </a:r>
            <a:r>
              <a:rPr lang="cs-CZ" altLang="cs-CZ" sz="2800" b="1" dirty="0" smtClean="0"/>
              <a:t>77 </a:t>
            </a:r>
            <a:r>
              <a:rPr lang="cs-CZ" altLang="cs-CZ" sz="2800" dirty="0" smtClean="0"/>
              <a:t>Elektronika </a:t>
            </a:r>
            <a:br>
              <a:rPr lang="cs-CZ" altLang="cs-CZ" sz="2800" dirty="0" smtClean="0"/>
            </a:br>
            <a:r>
              <a:rPr lang="cs-CZ" altLang="cs-CZ" sz="2800" dirty="0" smtClean="0"/>
              <a:t>(dodává </a:t>
            </a:r>
            <a:r>
              <a:rPr lang="cs-CZ" altLang="cs-CZ" sz="2800" dirty="0" err="1" smtClean="0"/>
              <a:t>Biovendor</a:t>
            </a:r>
            <a:r>
              <a:rPr lang="cs-CZ" altLang="cs-CZ" sz="2800" dirty="0" smtClean="0"/>
              <a:t>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Kompletní systém na analýzu moče</a:t>
            </a:r>
          </a:p>
        </p:txBody>
      </p:sp>
      <p:pic>
        <p:nvPicPr>
          <p:cNvPr id="20483" name="Picture 3" descr="C:\Users\Mirka\Documents\Nová složka\urised3_pc_labumat2_front_kic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46" y="2564904"/>
            <a:ext cx="9022877" cy="337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" y="44624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188" y="44624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8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400" b="1" dirty="0" smtClean="0"/>
              <a:t>LabUMat2, 77 Elektronika</a:t>
            </a:r>
            <a:br>
              <a:rPr lang="cs-CZ" sz="4400" b="1" dirty="0" smtClean="0"/>
            </a:br>
            <a:r>
              <a:rPr lang="cs-CZ" sz="3200" b="1" dirty="0" smtClean="0"/>
              <a:t>dodává </a:t>
            </a:r>
            <a:r>
              <a:rPr lang="cs-CZ" sz="3200" b="1" dirty="0" err="1" smtClean="0"/>
              <a:t>Biovendor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Chemická analýza moče pomocí diagnostických proužků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240 tests/hour</a:t>
            </a: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Možno vložit až 100 vzorků</a:t>
            </a: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Stačí 2 ml  moče</a:t>
            </a: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2"/>
                </a:solidFill>
              </a:rPr>
              <a:t>Automatizované</a:t>
            </a:r>
            <a:r>
              <a:rPr lang="en-US" sz="2000" b="1" dirty="0" smtClean="0">
                <a:solidFill>
                  <a:schemeClr val="tx2"/>
                </a:solidFill>
              </a:rPr>
              <a:t> QC</a:t>
            </a:r>
            <a:endParaRPr lang="en-US" sz="2000" b="1" dirty="0">
              <a:solidFill>
                <a:schemeClr val="tx2"/>
              </a:solidFill>
            </a:endParaRPr>
          </a:p>
          <a:p>
            <a:endParaRPr lang="cs-CZ" dirty="0"/>
          </a:p>
        </p:txBody>
      </p:sp>
      <p:pic>
        <p:nvPicPr>
          <p:cNvPr id="22530" name="Picture 2" descr="C:\Users\Mirka\Documents\Nová složka\labumat2_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1008"/>
            <a:ext cx="2710541" cy="253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1" y="24074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669" y="43174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15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Chemická analýza moče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automatizace od 80. let minulého století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přístroje využívají stanovení parametrů pomocí diagnostických proužků (suchá chemie)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 smtClean="0"/>
              <a:t>semikvantitativní</a:t>
            </a:r>
            <a:r>
              <a:rPr lang="cs-CZ" altLang="cs-CZ" sz="2400" dirty="0" smtClean="0"/>
              <a:t> stanovení </a:t>
            </a:r>
            <a:r>
              <a:rPr lang="cs-CZ" altLang="cs-CZ" sz="2400" b="1" dirty="0" smtClean="0"/>
              <a:t>bilirubinu, </a:t>
            </a:r>
            <a:r>
              <a:rPr lang="cs-CZ" altLang="cs-CZ" sz="2400" b="1" dirty="0" err="1" smtClean="0"/>
              <a:t>urobilinogenu</a:t>
            </a:r>
            <a:r>
              <a:rPr lang="cs-CZ" altLang="cs-CZ" sz="2400" b="1" dirty="0" smtClean="0"/>
              <a:t>, bílkoviny, ketonů, hemoglobinu, leukocytů, dusitanů, pH, glukosy a specifické hmotnosti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standardizace měřící procedury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namáčení proužků x pipetování na jednotlivé reakční zóny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analýza  na principu </a:t>
            </a:r>
            <a:r>
              <a:rPr lang="cs-CZ" altLang="cs-CZ" b="1" dirty="0" smtClean="0"/>
              <a:t>reflexní fotometrie </a:t>
            </a:r>
            <a:r>
              <a:rPr lang="cs-CZ" altLang="cs-CZ" dirty="0" smtClean="0"/>
              <a:t>(případně </a:t>
            </a:r>
            <a:r>
              <a:rPr lang="cs-CZ" altLang="cs-CZ" b="1" dirty="0" smtClean="0"/>
              <a:t>digitální fotografie </a:t>
            </a:r>
            <a:r>
              <a:rPr lang="cs-CZ" altLang="cs-CZ" dirty="0" smtClean="0"/>
              <a:t>diagnostického proužku s vyvinutým zbarvením - </a:t>
            </a:r>
            <a:r>
              <a:rPr lang="cs-CZ" altLang="cs-CZ" dirty="0" err="1" smtClean="0"/>
              <a:t>Atellica</a:t>
            </a:r>
            <a:r>
              <a:rPr lang="cs-CZ" altLang="cs-CZ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453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cs-CZ" sz="3600" b="1" dirty="0" err="1" smtClean="0"/>
              <a:t>Urised</a:t>
            </a:r>
            <a:r>
              <a:rPr lang="cs-CZ" sz="3600" b="1" dirty="0" smtClean="0"/>
              <a:t> </a:t>
            </a:r>
            <a:r>
              <a:rPr lang="cs-CZ" sz="3600" b="1" dirty="0"/>
              <a:t>3, 77 Elektronika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15</a:t>
            </a:r>
            <a:r>
              <a:rPr lang="cs-CZ" sz="1800" b="1" dirty="0" smtClean="0">
                <a:solidFill>
                  <a:schemeClr val="tx1"/>
                </a:solidFill>
              </a:rPr>
              <a:t> obrazů</a:t>
            </a:r>
            <a:r>
              <a:rPr lang="en-US" sz="1800" b="1" dirty="0">
                <a:solidFill>
                  <a:schemeClr val="tx1"/>
                </a:solidFill>
              </a:rPr>
              <a:t>/</a:t>
            </a:r>
            <a:r>
              <a:rPr lang="cs-CZ" sz="1800" b="1" dirty="0">
                <a:solidFill>
                  <a:schemeClr val="tx1"/>
                </a:solidFill>
              </a:rPr>
              <a:t>vzorek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endParaRPr lang="cs-CZ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endParaRPr lang="cs-CZ" sz="1800" b="1" dirty="0">
              <a:solidFill>
                <a:schemeClr val="tx1"/>
              </a:solidFill>
            </a:endParaRPr>
          </a:p>
          <a:p>
            <a:r>
              <a:rPr lang="cs-CZ" altLang="cs-CZ" sz="1800" b="1" dirty="0">
                <a:solidFill>
                  <a:schemeClr val="tx1"/>
                </a:solidFill>
              </a:rPr>
              <a:t>Výkon </a:t>
            </a:r>
            <a:r>
              <a:rPr lang="cs-CZ" altLang="cs-CZ" sz="1800" b="1" dirty="0">
                <a:solidFill>
                  <a:schemeClr val="tx2"/>
                </a:solidFill>
              </a:rPr>
              <a:t>120 vzorků/hod</a:t>
            </a:r>
            <a:r>
              <a:rPr lang="cs-CZ" altLang="cs-CZ" sz="1800" b="1" dirty="0" smtClean="0">
                <a:solidFill>
                  <a:schemeClr val="tx2"/>
                </a:solidFill>
              </a:rPr>
              <a:t>.</a:t>
            </a:r>
          </a:p>
          <a:p>
            <a:endParaRPr lang="cs-CZ" altLang="cs-CZ" sz="1800" b="1" dirty="0" smtClean="0">
              <a:solidFill>
                <a:schemeClr val="tx1"/>
              </a:solidFill>
            </a:endParaRPr>
          </a:p>
          <a:p>
            <a:r>
              <a:rPr lang="cs-CZ" sz="1800" b="1" dirty="0" err="1">
                <a:solidFill>
                  <a:schemeClr val="tx2"/>
                </a:solidFill>
              </a:rPr>
              <a:t>Zakoncentrování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en-US" sz="1800" b="1" dirty="0">
                <a:solidFill>
                  <a:schemeClr val="tx2"/>
                </a:solidFill>
              </a:rPr>
              <a:t>20×</a:t>
            </a:r>
            <a:r>
              <a:rPr lang="cs-CZ" sz="1800" b="1" dirty="0">
                <a:solidFill>
                  <a:schemeClr val="tx1"/>
                </a:solidFill>
              </a:rPr>
              <a:t> (Evropské doporučení pro močovou analýzu</a:t>
            </a:r>
            <a:r>
              <a:rPr lang="cs-CZ" sz="1800" b="1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cs-CZ" sz="1800" b="1" dirty="0" smtClean="0">
              <a:solidFill>
                <a:schemeClr val="tx1"/>
              </a:solidFill>
            </a:endParaRPr>
          </a:p>
          <a:p>
            <a:r>
              <a:rPr lang="cs-CZ" sz="1800" b="1" dirty="0" smtClean="0">
                <a:solidFill>
                  <a:schemeClr val="accent1"/>
                </a:solidFill>
              </a:rPr>
              <a:t>Manuální </a:t>
            </a:r>
            <a:r>
              <a:rPr lang="en-US" sz="1800" b="1" dirty="0" smtClean="0">
                <a:solidFill>
                  <a:schemeClr val="accent1"/>
                </a:solidFill>
              </a:rPr>
              <a:t> mi</a:t>
            </a:r>
            <a:r>
              <a:rPr lang="cs-CZ" sz="1800" b="1" dirty="0" smtClean="0">
                <a:solidFill>
                  <a:schemeClr val="accent1"/>
                </a:solidFill>
              </a:rPr>
              <a:t>k</a:t>
            </a:r>
            <a:r>
              <a:rPr lang="en-US" sz="1800" b="1" dirty="0" err="1" smtClean="0">
                <a:solidFill>
                  <a:schemeClr val="accent1"/>
                </a:solidFill>
              </a:rPr>
              <a:t>ros</a:t>
            </a:r>
            <a:r>
              <a:rPr lang="cs-CZ" sz="1800" b="1" dirty="0" err="1" smtClean="0">
                <a:solidFill>
                  <a:schemeClr val="accent1"/>
                </a:solidFill>
              </a:rPr>
              <a:t>kopický</a:t>
            </a:r>
            <a:r>
              <a:rPr lang="en-US" sz="1800" b="1" dirty="0" smtClean="0">
                <a:solidFill>
                  <a:schemeClr val="accent1"/>
                </a:solidFill>
              </a:rPr>
              <a:t> m</a:t>
            </a:r>
            <a:r>
              <a:rPr lang="cs-CZ" sz="1800" b="1" dirty="0" smtClean="0">
                <a:solidFill>
                  <a:schemeClr val="accent1"/>
                </a:solidFill>
              </a:rPr>
              <a:t>ó</a:t>
            </a:r>
            <a:r>
              <a:rPr lang="en-US" sz="1800" b="1" dirty="0" smtClean="0">
                <a:solidFill>
                  <a:schemeClr val="accent1"/>
                </a:solidFill>
              </a:rPr>
              <a:t>d: </a:t>
            </a:r>
            <a:r>
              <a:rPr lang="cs-CZ" sz="1800" b="1" dirty="0" smtClean="0">
                <a:solidFill>
                  <a:schemeClr val="accent1"/>
                </a:solidFill>
              </a:rPr>
              <a:t>Možnost prohlédnout kterékoliv pole v kyvetě tak, že jsou vidět i pohybující se mikroorganizmy</a:t>
            </a:r>
          </a:p>
          <a:p>
            <a:endParaRPr lang="cs-CZ" sz="1800" b="1" dirty="0" smtClean="0">
              <a:solidFill>
                <a:schemeClr val="tx1"/>
              </a:solidFill>
            </a:endParaRPr>
          </a:p>
          <a:p>
            <a:r>
              <a:rPr lang="cs-CZ" sz="1800" b="1" dirty="0" smtClean="0">
                <a:solidFill>
                  <a:schemeClr val="tx1"/>
                </a:solidFill>
              </a:rPr>
              <a:t>Funkce zoom </a:t>
            </a:r>
            <a:r>
              <a:rPr lang="en-US" sz="1800" b="1" dirty="0">
                <a:solidFill>
                  <a:schemeClr val="tx1"/>
                </a:solidFill>
              </a:rPr>
              <a:t/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 </a:t>
            </a:r>
            <a:endParaRPr lang="cs-CZ" sz="1800" b="1" dirty="0" smtClean="0">
              <a:solidFill>
                <a:schemeClr val="tx1"/>
              </a:solidFill>
            </a:endParaRPr>
          </a:p>
          <a:p>
            <a:r>
              <a:rPr lang="cs-CZ" sz="1800" b="1" dirty="0">
                <a:solidFill>
                  <a:schemeClr val="tx2"/>
                </a:solidFill>
              </a:rPr>
              <a:t>Automatizované</a:t>
            </a:r>
            <a:r>
              <a:rPr lang="en-US" sz="1800" b="1" dirty="0">
                <a:solidFill>
                  <a:schemeClr val="tx2"/>
                </a:solidFill>
              </a:rPr>
              <a:t> QC</a:t>
            </a:r>
          </a:p>
          <a:p>
            <a:endParaRPr lang="cs-CZ" sz="1800" b="1" dirty="0" smtClean="0">
              <a:solidFill>
                <a:schemeClr val="tx1"/>
              </a:solidFill>
            </a:endParaRPr>
          </a:p>
          <a:p>
            <a:r>
              <a:rPr lang="cs-CZ" sz="1800" b="1" dirty="0" smtClean="0">
                <a:solidFill>
                  <a:schemeClr val="tx2"/>
                </a:solidFill>
              </a:rPr>
              <a:t>Bez </a:t>
            </a:r>
            <a:r>
              <a:rPr lang="en-US" sz="1800" b="1" dirty="0" smtClean="0">
                <a:solidFill>
                  <a:schemeClr val="tx2"/>
                </a:solidFill>
              </a:rPr>
              <a:t>carry</a:t>
            </a:r>
            <a:r>
              <a:rPr lang="cs-CZ" sz="1800" b="1" dirty="0" smtClean="0">
                <a:solidFill>
                  <a:schemeClr val="tx2"/>
                </a:solidFill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</a:rPr>
              <a:t>over</a:t>
            </a:r>
            <a:endParaRPr lang="cs-CZ" sz="1800" b="1" dirty="0" smtClean="0">
              <a:solidFill>
                <a:schemeClr val="tx2"/>
              </a:solidFill>
            </a:endParaRPr>
          </a:p>
          <a:p>
            <a:endParaRPr lang="cs-CZ" sz="1800" b="1" dirty="0" smtClean="0">
              <a:solidFill>
                <a:schemeClr val="tx1"/>
              </a:solidFill>
            </a:endParaRPr>
          </a:p>
          <a:p>
            <a:r>
              <a:rPr lang="cs-CZ" sz="1800" b="1" dirty="0" smtClean="0">
                <a:solidFill>
                  <a:schemeClr val="tx1"/>
                </a:solidFill>
              </a:rPr>
              <a:t>Vyhodnocovací modul rozeznává </a:t>
            </a:r>
            <a:r>
              <a:rPr lang="cs-CZ" sz="1800" b="1" dirty="0" smtClean="0">
                <a:solidFill>
                  <a:schemeClr val="tx2"/>
                </a:solidFill>
              </a:rPr>
              <a:t>zvlášť koky a tyčkové bakterie</a:t>
            </a:r>
            <a:endParaRPr lang="cs-CZ" sz="1800" b="1" dirty="0">
              <a:solidFill>
                <a:schemeClr val="tx2"/>
              </a:solidFill>
            </a:endParaRPr>
          </a:p>
          <a:p>
            <a:endParaRPr lang="cs-CZ" sz="2000" dirty="0"/>
          </a:p>
        </p:txBody>
      </p:sp>
      <p:pic>
        <p:nvPicPr>
          <p:cNvPr id="23554" name="Picture 2" descr="C:\Users\Mirka\Documents\Nová složka\urised_3_sideview_kic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16" y="3932006"/>
            <a:ext cx="2506457" cy="198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62684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842" y="90953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7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cs-CZ" altLang="cs-CZ" sz="3600" b="1" dirty="0" err="1" smtClean="0"/>
              <a:t>Urised</a:t>
            </a:r>
            <a:r>
              <a:rPr lang="cs-CZ" altLang="cs-CZ" sz="3600" b="1" dirty="0" smtClean="0"/>
              <a:t> 3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733256"/>
          </a:xfrm>
        </p:spPr>
        <p:txBody>
          <a:bodyPr>
            <a:normAutofit/>
          </a:bodyPr>
          <a:lstStyle/>
          <a:p>
            <a:r>
              <a:rPr lang="cs-CZ" altLang="cs-CZ" b="1" dirty="0" smtClean="0">
                <a:solidFill>
                  <a:schemeClr val="tx1"/>
                </a:solidFill>
              </a:rPr>
              <a:t>Vybaven</a:t>
            </a:r>
            <a:r>
              <a:rPr lang="cs-CZ" altLang="cs-CZ" b="1" dirty="0" smtClean="0">
                <a:solidFill>
                  <a:schemeClr val="accent1"/>
                </a:solidFill>
              </a:rPr>
              <a:t> </a:t>
            </a:r>
            <a:r>
              <a:rPr lang="cs-CZ" altLang="cs-CZ" b="1" dirty="0" smtClean="0">
                <a:solidFill>
                  <a:schemeClr val="tx2"/>
                </a:solidFill>
              </a:rPr>
              <a:t>fázovým kontrastem</a:t>
            </a:r>
          </a:p>
          <a:p>
            <a:endParaRPr lang="cs-CZ" altLang="cs-CZ" b="1" dirty="0" smtClean="0"/>
          </a:p>
          <a:p>
            <a:r>
              <a:rPr lang="cs-CZ" altLang="cs-CZ" b="1" dirty="0" smtClean="0">
                <a:solidFill>
                  <a:schemeClr val="tx1"/>
                </a:solidFill>
              </a:rPr>
              <a:t>Speciální kombinace 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chemeClr val="tx1"/>
                </a:solidFill>
              </a:rPr>
              <a:t> </a:t>
            </a:r>
            <a:r>
              <a:rPr lang="cs-CZ" altLang="cs-CZ" b="1" dirty="0" smtClean="0">
                <a:solidFill>
                  <a:schemeClr val="tx1"/>
                </a:solidFill>
              </a:rPr>
              <a:t>   světelné mikroskopie</a:t>
            </a:r>
          </a:p>
          <a:p>
            <a:pPr marL="0" indent="0">
              <a:buNone/>
            </a:pPr>
            <a:r>
              <a:rPr lang="cs-CZ" altLang="cs-CZ" b="1" dirty="0">
                <a:solidFill>
                  <a:schemeClr val="tx1"/>
                </a:solidFill>
              </a:rPr>
              <a:t> </a:t>
            </a:r>
            <a:r>
              <a:rPr lang="cs-CZ" altLang="cs-CZ" b="1" dirty="0" smtClean="0">
                <a:solidFill>
                  <a:schemeClr val="tx1"/>
                </a:solidFill>
              </a:rPr>
              <a:t>   a fázového kontrastu</a:t>
            </a:r>
          </a:p>
          <a:p>
            <a:endParaRPr lang="cs-CZ" altLang="cs-CZ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altLang="cs-CZ" b="1" dirty="0" smtClean="0">
              <a:solidFill>
                <a:schemeClr val="tx1"/>
              </a:solidFill>
            </a:endParaRPr>
          </a:p>
          <a:p>
            <a:r>
              <a:rPr lang="cs-CZ" altLang="cs-CZ" b="1" dirty="0" smtClean="0">
                <a:solidFill>
                  <a:schemeClr val="tx1"/>
                </a:solidFill>
              </a:rPr>
              <a:t>Sledováno trojnásobné množství vzorku v porovnání s </a:t>
            </a:r>
            <a:r>
              <a:rPr lang="cs-CZ" altLang="cs-CZ" b="1" dirty="0" err="1" smtClean="0">
                <a:solidFill>
                  <a:schemeClr val="tx1"/>
                </a:solidFill>
              </a:rPr>
              <a:t>UriSed</a:t>
            </a:r>
            <a:r>
              <a:rPr lang="cs-CZ" altLang="cs-CZ" b="1" dirty="0" smtClean="0">
                <a:solidFill>
                  <a:schemeClr val="tx1"/>
                </a:solidFill>
              </a:rPr>
              <a:t> 2</a:t>
            </a:r>
          </a:p>
          <a:p>
            <a:endParaRPr lang="cs-CZ" altLang="cs-CZ" b="1" dirty="0" smtClean="0">
              <a:solidFill>
                <a:schemeClr val="tx1"/>
              </a:solidFill>
            </a:endParaRPr>
          </a:p>
          <a:p>
            <a:r>
              <a:rPr lang="cs-CZ" altLang="cs-CZ" b="1" dirty="0" smtClean="0">
                <a:solidFill>
                  <a:schemeClr val="tx1"/>
                </a:solidFill>
              </a:rPr>
              <a:t>Kompatibilita s </a:t>
            </a:r>
            <a:r>
              <a:rPr lang="cs-CZ" altLang="cs-CZ" b="1" dirty="0" err="1" smtClean="0">
                <a:solidFill>
                  <a:schemeClr val="tx1"/>
                </a:solidFill>
              </a:rPr>
              <a:t>LabUMat</a:t>
            </a:r>
            <a:r>
              <a:rPr lang="cs-CZ" altLang="cs-CZ" b="1" dirty="0" smtClean="0">
                <a:solidFill>
                  <a:schemeClr val="tx1"/>
                </a:solidFill>
              </a:rPr>
              <a:t> 2, </a:t>
            </a:r>
            <a:r>
              <a:rPr lang="cs-CZ" altLang="cs-CZ" dirty="0">
                <a:solidFill>
                  <a:schemeClr val="tx1"/>
                </a:solidFill>
              </a:rPr>
              <a:t>porovnání výsledků s chemickou analýzou </a:t>
            </a:r>
          </a:p>
          <a:p>
            <a:endParaRPr lang="cs-CZ" altLang="cs-CZ" b="1" dirty="0" smtClean="0"/>
          </a:p>
          <a:p>
            <a:endParaRPr lang="cs-CZ" altLang="cs-CZ" b="1" dirty="0" smtClean="0"/>
          </a:p>
        </p:txBody>
      </p:sp>
      <p:pic>
        <p:nvPicPr>
          <p:cNvPr id="9220" name="Picture 4" descr="https://www.novolab-labware.com/media/catalog/product/cache/3/thumbnail/555x361/9df78eab33525d08d6e5fb8d27136e95/U/r/Urised_3+PC%20laye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032448" cy="262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1" y="45528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30956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altLang="cs-CZ" sz="3600" b="1" dirty="0" err="1"/>
              <a:t>Urised</a:t>
            </a:r>
            <a:r>
              <a:rPr lang="cs-CZ" altLang="cs-CZ" sz="3600" b="1" dirty="0"/>
              <a:t> 3</a:t>
            </a:r>
            <a:endParaRPr lang="cs-CZ" sz="3600" dirty="0"/>
          </a:p>
        </p:txBody>
      </p:sp>
      <p:pic>
        <p:nvPicPr>
          <p:cNvPr id="24578" name="Picture 2" descr="Composit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71183"/>
            <a:ext cx="3276172" cy="24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Bright-fiel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166864" cy="237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Phase contras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1844823"/>
            <a:ext cx="3166863" cy="237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548582" y="4211782"/>
            <a:ext cx="259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Fázový kontrast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4219973"/>
            <a:ext cx="225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Světelný mikroskop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732240" y="638132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Složený obraz</a:t>
            </a:r>
            <a:endParaRPr lang="cs-CZ" dirty="0"/>
          </a:p>
        </p:txBody>
      </p:sp>
      <p:pic>
        <p:nvPicPr>
          <p:cNvPr id="9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2" y="46036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V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6036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23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:\kuku images\s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-24971"/>
            <a:ext cx="8652229" cy="6921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07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5265"/>
            <a:ext cx="8063880" cy="1600200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3600" b="1" dirty="0" err="1" smtClean="0"/>
              <a:t>cobas</a:t>
            </a:r>
            <a:r>
              <a:rPr lang="cs-CZ" sz="3600" b="1" dirty="0" smtClean="0"/>
              <a:t> 6500, </a:t>
            </a:r>
            <a:r>
              <a:rPr lang="cs-CZ" sz="3600" b="1" dirty="0" err="1" smtClean="0"/>
              <a:t>Roche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2400" b="1" dirty="0" smtClean="0"/>
              <a:t>močový sediment + </a:t>
            </a:r>
            <a:r>
              <a:rPr lang="cs-CZ" sz="2400" b="1" dirty="0" err="1" smtClean="0"/>
              <a:t>chem</a:t>
            </a:r>
            <a:r>
              <a:rPr lang="cs-CZ" sz="2400" b="1" dirty="0" smtClean="0"/>
              <a:t>. analýza</a:t>
            </a:r>
            <a:endParaRPr lang="en-US" sz="2400" b="1" dirty="0"/>
          </a:p>
        </p:txBody>
      </p:sp>
      <p:pic>
        <p:nvPicPr>
          <p:cNvPr id="7170" name="Picture 2" descr="https://www.mojemedicina.cz/files/videos/2014_11_27_CB_DGN_Ferdova-cobas-6500/slides/slide_03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8" b="10693"/>
          <a:stretch/>
        </p:blipFill>
        <p:spPr bwMode="auto">
          <a:xfrm>
            <a:off x="484875" y="2348880"/>
            <a:ext cx="79629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www.cobas.com/content/internet/product/cobas/en/home/product/urinalysis-testing/cobas-6500-urine-analyzer-series/_jcr_content/mainParsys/tabs/tabsParsys/tabitem/firstProductDetailsParsys/image/image.img.jpg/14321221950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08" y="980728"/>
            <a:ext cx="2546647" cy="146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3" y="44624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775" y="44624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94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1152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600" b="1" dirty="0" err="1" smtClean="0"/>
              <a:t>cobas</a:t>
            </a:r>
            <a:r>
              <a:rPr lang="cs-CZ" altLang="cs-CZ" sz="3600" b="1" dirty="0" smtClean="0"/>
              <a:t> 6500 - automatický systém na močovou analýzu</a:t>
            </a:r>
            <a:endParaRPr lang="cs-CZ" altLang="cs-CZ" sz="3600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1484784"/>
            <a:ext cx="8964612" cy="5373216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buNone/>
              <a:defRPr/>
            </a:pPr>
            <a:endParaRPr lang="cs-CZ" sz="2000" b="1" dirty="0">
              <a:solidFill>
                <a:schemeClr val="tx1"/>
              </a:solidFill>
            </a:endParaRPr>
          </a:p>
          <a:p>
            <a:pPr indent="0">
              <a:spcBef>
                <a:spcPts val="0"/>
              </a:spcBef>
              <a:buNone/>
              <a:defRPr/>
            </a:pPr>
            <a:r>
              <a:rPr lang="cs-CZ" sz="2000" b="1" dirty="0" smtClean="0">
                <a:solidFill>
                  <a:schemeClr val="tx1"/>
                </a:solidFill>
              </a:rPr>
              <a:t>Spojením modulů </a:t>
            </a:r>
            <a:r>
              <a:rPr lang="cs-CZ" sz="2000" b="1" dirty="0" err="1">
                <a:solidFill>
                  <a:schemeClr val="tx1"/>
                </a:solidFill>
              </a:rPr>
              <a:t>cobas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u</a:t>
            </a:r>
            <a:r>
              <a:rPr lang="cs-CZ" sz="2000" b="1" dirty="0">
                <a:solidFill>
                  <a:schemeClr val="tx1"/>
                </a:solidFill>
              </a:rPr>
              <a:t> 601 </a:t>
            </a:r>
            <a:r>
              <a:rPr lang="cs-CZ" sz="2000" b="1" dirty="0" smtClean="0">
                <a:solidFill>
                  <a:schemeClr val="tx1"/>
                </a:solidFill>
              </a:rPr>
              <a:t>a </a:t>
            </a:r>
            <a:r>
              <a:rPr lang="cs-CZ" sz="2000" b="1" dirty="0" err="1" smtClean="0">
                <a:solidFill>
                  <a:schemeClr val="tx1"/>
                </a:solidFill>
              </a:rPr>
              <a:t>cobas</a:t>
            </a:r>
            <a:r>
              <a:rPr lang="cs-CZ" sz="2000" b="1" dirty="0" smtClean="0">
                <a:solidFill>
                  <a:schemeClr val="tx1"/>
                </a:solidFill>
              </a:rPr>
              <a:t> u 701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    vzniká </a:t>
            </a:r>
            <a:r>
              <a:rPr lang="cs-CZ" sz="2000" b="1" dirty="0" smtClean="0">
                <a:solidFill>
                  <a:schemeClr val="tx2"/>
                </a:solidFill>
              </a:rPr>
              <a:t>platforma </a:t>
            </a:r>
            <a:r>
              <a:rPr lang="cs-CZ" sz="2000" b="1" dirty="0">
                <a:solidFill>
                  <a:schemeClr val="tx2"/>
                </a:solidFill>
              </a:rPr>
              <a:t>s automatickým </a:t>
            </a:r>
            <a:endParaRPr lang="cs-CZ" sz="2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2"/>
                </a:solidFill>
              </a:rPr>
              <a:t> </a:t>
            </a:r>
            <a:r>
              <a:rPr lang="cs-CZ" sz="2000" b="1" dirty="0" smtClean="0">
                <a:solidFill>
                  <a:schemeClr val="tx2"/>
                </a:solidFill>
              </a:rPr>
              <a:t>    transportem </a:t>
            </a:r>
            <a:r>
              <a:rPr lang="cs-CZ" sz="2000" b="1" dirty="0">
                <a:solidFill>
                  <a:schemeClr val="tx2"/>
                </a:solidFill>
              </a:rPr>
              <a:t>vzorků celým </a:t>
            </a:r>
            <a:r>
              <a:rPr lang="cs-CZ" sz="2000" b="1" dirty="0" smtClean="0">
                <a:solidFill>
                  <a:schemeClr val="tx2"/>
                </a:solidFill>
              </a:rPr>
              <a:t>systémem</a:t>
            </a:r>
          </a:p>
          <a:p>
            <a:pPr marL="0" indent="0">
              <a:buNone/>
            </a:pPr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Analýza diagnostickým proužkem první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>
                <a:solidFill>
                  <a:schemeClr val="tx1"/>
                </a:solidFill>
              </a:rPr>
              <a:t>Možnost vyšetření sedimentu jen </a:t>
            </a:r>
            <a:r>
              <a:rPr lang="cs-CZ" sz="2000" b="1" dirty="0" smtClean="0">
                <a:solidFill>
                  <a:schemeClr val="tx1"/>
                </a:solidFill>
              </a:rPr>
              <a:t>u pozitivních výsledků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>
                <a:solidFill>
                  <a:schemeClr val="tx1"/>
                </a:solidFill>
              </a:rPr>
              <a:t>Uživatel může nastavit pravidla křížové kontroly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    a validace</a:t>
            </a:r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FontTx/>
              <a:buNone/>
              <a:defRPr/>
            </a:pPr>
            <a:endParaRPr lang="cs-CZ" sz="2400" b="1" dirty="0" smtClean="0"/>
          </a:p>
          <a:p>
            <a:pPr>
              <a:defRPr/>
            </a:pPr>
            <a:endParaRPr lang="cs-CZ" sz="2400" b="1" dirty="0" smtClean="0"/>
          </a:p>
        </p:txBody>
      </p:sp>
      <p:pic>
        <p:nvPicPr>
          <p:cNvPr id="5" name="Picture 2" descr="http://www.cobas.com/content/internet/product/cobas/en/home/product/urinalysis-testing/cobas-6500-urine-analyzer-series/_jcr_content/mainParsys/tabs/tabsParsys/tabitem/firstProductDetailsParsys/image/image.img.jpg/1432122195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378977"/>
            <a:ext cx="2376264" cy="136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32856"/>
            <a:ext cx="1951484" cy="167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" y="46036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V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6036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27089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b="1" dirty="0"/>
              <a:t>Modul </a:t>
            </a:r>
            <a:r>
              <a:rPr lang="cs-CZ" sz="3600" b="1" dirty="0" err="1"/>
              <a:t>cobas</a:t>
            </a:r>
            <a:r>
              <a:rPr lang="cs-CZ" sz="3600" b="1" dirty="0"/>
              <a:t> u </a:t>
            </a:r>
            <a:r>
              <a:rPr lang="cs-CZ" sz="3600" b="1" dirty="0" smtClean="0"/>
              <a:t>601</a:t>
            </a:r>
            <a:r>
              <a:rPr lang="cs-CZ" sz="2400" dirty="0" smtClean="0"/>
              <a:t>-</a:t>
            </a:r>
            <a:r>
              <a:rPr lang="cs-CZ" sz="2400" dirty="0"/>
              <a:t>analýza moči pomocí testovacích proužků</a:t>
            </a:r>
            <a:br>
              <a:rPr lang="cs-CZ" sz="2400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37322"/>
            <a:ext cx="8229600" cy="5112568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Kapacita </a:t>
            </a:r>
            <a:r>
              <a:rPr lang="cs-CZ" sz="2000" b="1" dirty="0">
                <a:solidFill>
                  <a:schemeClr val="tx1"/>
                </a:solidFill>
              </a:rPr>
              <a:t>až 240 </a:t>
            </a:r>
            <a:r>
              <a:rPr lang="cs-CZ" sz="2000" b="1" dirty="0" smtClean="0">
                <a:solidFill>
                  <a:schemeClr val="tx1"/>
                </a:solidFill>
              </a:rPr>
              <a:t>vzorků/ hod.</a:t>
            </a:r>
            <a:endParaRPr lang="cs-CZ" sz="2000" b="1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400 </a:t>
            </a:r>
            <a:r>
              <a:rPr lang="cs-CZ" sz="2000" b="1" dirty="0">
                <a:solidFill>
                  <a:schemeClr val="tx1"/>
                </a:solidFill>
              </a:rPr>
              <a:t>proužků v kazetě </a:t>
            </a:r>
            <a:r>
              <a:rPr lang="cs-CZ" sz="2000" b="1" dirty="0" smtClean="0">
                <a:solidFill>
                  <a:schemeClr val="tx1"/>
                </a:solidFill>
              </a:rPr>
              <a:t>se </a:t>
            </a:r>
            <a:r>
              <a:rPr lang="cs-CZ" sz="2000" b="1" dirty="0" smtClean="0">
                <a:solidFill>
                  <a:schemeClr val="tx2"/>
                </a:solidFill>
              </a:rPr>
              <a:t>značením RFID</a:t>
            </a:r>
            <a:endParaRPr lang="cs-CZ" sz="2000" b="1" dirty="0">
              <a:solidFill>
                <a:schemeClr val="tx2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Obrazový </a:t>
            </a:r>
            <a:r>
              <a:rPr lang="cs-CZ" sz="2000" b="1" dirty="0">
                <a:solidFill>
                  <a:schemeClr val="tx1"/>
                </a:solidFill>
              </a:rPr>
              <a:t>senzor (kamerový čip) </a:t>
            </a:r>
            <a:endParaRPr lang="cs-CZ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   provádí fotometrická měření 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O</a:t>
            </a:r>
            <a:r>
              <a:rPr lang="cs-CZ" sz="2000" b="1" dirty="0" smtClean="0">
                <a:solidFill>
                  <a:schemeClr val="tx1"/>
                </a:solidFill>
              </a:rPr>
              <a:t>dlišení </a:t>
            </a:r>
            <a:r>
              <a:rPr lang="cs-CZ" sz="2000" b="1" dirty="0">
                <a:solidFill>
                  <a:schemeClr val="tx1"/>
                </a:solidFill>
              </a:rPr>
              <a:t>intaktních </a:t>
            </a:r>
            <a:r>
              <a:rPr lang="cs-CZ" sz="2000" b="1" dirty="0" smtClean="0">
                <a:solidFill>
                  <a:schemeClr val="tx1"/>
                </a:solidFill>
              </a:rPr>
              <a:t>a </a:t>
            </a:r>
            <a:r>
              <a:rPr lang="cs-CZ" sz="2000" b="1" dirty="0" err="1" smtClean="0">
                <a:solidFill>
                  <a:schemeClr val="tx1"/>
                </a:solidFill>
              </a:rPr>
              <a:t>lyzovaných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erytrocytů 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    </a:t>
            </a:r>
            <a:r>
              <a:rPr lang="cs-CZ" sz="1600" dirty="0" smtClean="0">
                <a:solidFill>
                  <a:schemeClr val="tx1"/>
                </a:solidFill>
              </a:rPr>
              <a:t>(do </a:t>
            </a:r>
            <a:r>
              <a:rPr lang="cs-CZ" sz="1600" dirty="0">
                <a:solidFill>
                  <a:schemeClr val="tx1"/>
                </a:solidFill>
              </a:rPr>
              <a:t>50 </a:t>
            </a:r>
            <a:r>
              <a:rPr lang="cs-CZ" sz="1600" dirty="0" smtClean="0">
                <a:solidFill>
                  <a:schemeClr val="tx1"/>
                </a:solidFill>
              </a:rPr>
              <a:t>Ery/</a:t>
            </a:r>
            <a:r>
              <a:rPr lang="el-GR" sz="1600" dirty="0">
                <a:solidFill>
                  <a:schemeClr val="tx1"/>
                </a:solidFill>
              </a:rPr>
              <a:t>μ</a:t>
            </a:r>
            <a:r>
              <a:rPr lang="cs-CZ" sz="1600" dirty="0" smtClean="0">
                <a:solidFill>
                  <a:schemeClr val="tx1"/>
                </a:solidFill>
              </a:rPr>
              <a:t>L)</a:t>
            </a:r>
          </a:p>
          <a:p>
            <a:pPr marL="0" indent="0">
              <a:buNone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2"/>
                </a:solidFill>
              </a:rPr>
              <a:t>12 </a:t>
            </a:r>
            <a:r>
              <a:rPr lang="cs-CZ" sz="2000" b="1" dirty="0">
                <a:solidFill>
                  <a:schemeClr val="tx2"/>
                </a:solidFill>
              </a:rPr>
              <a:t>parametrů: </a:t>
            </a:r>
            <a:r>
              <a:rPr lang="cs-CZ" sz="2000" b="1" dirty="0">
                <a:solidFill>
                  <a:schemeClr val="tx1"/>
                </a:solidFill>
              </a:rPr>
              <a:t>pH, leukocyty, dusitany, bílkovina,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     glukóza</a:t>
            </a:r>
            <a:r>
              <a:rPr lang="cs-CZ" sz="2000" b="1" dirty="0">
                <a:solidFill>
                  <a:schemeClr val="tx1"/>
                </a:solidFill>
              </a:rPr>
              <a:t>, ketolátky, </a:t>
            </a:r>
            <a:r>
              <a:rPr lang="cs-CZ" sz="2000" b="1" dirty="0" err="1">
                <a:solidFill>
                  <a:schemeClr val="tx1"/>
                </a:solidFill>
              </a:rPr>
              <a:t>urobilinogen</a:t>
            </a:r>
            <a:r>
              <a:rPr lang="cs-CZ" sz="2000" b="1" dirty="0">
                <a:solidFill>
                  <a:schemeClr val="tx1"/>
                </a:solidFill>
              </a:rPr>
              <a:t>, bilirubin, </a:t>
            </a:r>
            <a:r>
              <a:rPr lang="cs-CZ" sz="2000" b="1" dirty="0" smtClean="0">
                <a:solidFill>
                  <a:schemeClr val="tx1"/>
                </a:solidFill>
              </a:rPr>
              <a:t>   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    erytrocyty, hustota</a:t>
            </a:r>
            <a:r>
              <a:rPr lang="cs-CZ" sz="2000" b="1" dirty="0">
                <a:solidFill>
                  <a:schemeClr val="tx1"/>
                </a:solidFill>
              </a:rPr>
              <a:t>, barva a </a:t>
            </a:r>
            <a:r>
              <a:rPr lang="cs-CZ" sz="2000" b="1" dirty="0" smtClean="0">
                <a:solidFill>
                  <a:schemeClr val="tx1"/>
                </a:solidFill>
              </a:rPr>
              <a:t>zákal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 Proužky </a:t>
            </a:r>
            <a:r>
              <a:rPr lang="cs-CZ" sz="2000" b="1" dirty="0">
                <a:solidFill>
                  <a:schemeClr val="tx1"/>
                </a:solidFill>
              </a:rPr>
              <a:t>s rezistencí vůči kyselině askorbové</a:t>
            </a:r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702" y="2060848"/>
            <a:ext cx="2304256" cy="135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21364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202" y="6329289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0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552" y="404664"/>
            <a:ext cx="9112448" cy="27363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b="1" dirty="0"/>
              <a:t>Modul </a:t>
            </a:r>
            <a:r>
              <a:rPr lang="cs-CZ" sz="3600" b="1" dirty="0" err="1"/>
              <a:t>cobas</a:t>
            </a:r>
            <a:r>
              <a:rPr lang="cs-CZ" sz="3600" b="1" dirty="0"/>
              <a:t> u </a:t>
            </a:r>
            <a:r>
              <a:rPr lang="cs-CZ" sz="3600" b="1" dirty="0" smtClean="0"/>
              <a:t>701 </a:t>
            </a:r>
            <a:r>
              <a:rPr lang="cs-CZ" sz="4400" dirty="0" smtClean="0"/>
              <a:t>– </a:t>
            </a:r>
            <a:r>
              <a:rPr lang="cs-CZ" sz="2400" dirty="0" smtClean="0"/>
              <a:t>automatizované mikroskopické vyšetření</a:t>
            </a:r>
            <a:r>
              <a:rPr lang="cs-CZ" sz="2400" dirty="0"/>
              <a:t> </a:t>
            </a:r>
            <a:r>
              <a:rPr lang="cs-CZ" sz="2400" dirty="0" smtClean="0"/>
              <a:t>močového </a:t>
            </a:r>
            <a:r>
              <a:rPr lang="cs-CZ" sz="2400" dirty="0"/>
              <a:t>sedimentu.</a:t>
            </a:r>
            <a:br>
              <a:rPr lang="cs-CZ" sz="2400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229200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Kapacita </a:t>
            </a:r>
            <a:r>
              <a:rPr lang="cs-CZ" sz="2000" b="1" dirty="0">
                <a:solidFill>
                  <a:schemeClr val="tx1"/>
                </a:solidFill>
              </a:rPr>
              <a:t>až 116 </a:t>
            </a:r>
            <a:r>
              <a:rPr lang="cs-CZ" sz="2000" b="1" dirty="0" smtClean="0">
                <a:solidFill>
                  <a:schemeClr val="tx1"/>
                </a:solidFill>
              </a:rPr>
              <a:t>vzorků/hod.</a:t>
            </a:r>
            <a:endParaRPr lang="cs-CZ" sz="2000" b="1" dirty="0">
              <a:solidFill>
                <a:schemeClr val="tx1"/>
              </a:solidFill>
            </a:endParaRPr>
          </a:p>
          <a:p>
            <a:r>
              <a:rPr lang="pl-PL" sz="2000" b="1" dirty="0" smtClean="0">
                <a:solidFill>
                  <a:schemeClr val="tx1"/>
                </a:solidFill>
              </a:rPr>
              <a:t>Koncepce </a:t>
            </a:r>
            <a:r>
              <a:rPr lang="pl-PL" sz="2000" b="1" dirty="0">
                <a:solidFill>
                  <a:schemeClr val="tx1"/>
                </a:solidFill>
              </a:rPr>
              <a:t>bez reagencií </a:t>
            </a:r>
            <a:endParaRPr lang="pl-PL" sz="2000" b="1" dirty="0" smtClean="0">
              <a:solidFill>
                <a:schemeClr val="tx1"/>
              </a:solidFill>
            </a:endParaRPr>
          </a:p>
          <a:p>
            <a:r>
              <a:rPr lang="cs-CZ" sz="2000" b="1" dirty="0">
                <a:solidFill>
                  <a:schemeClr val="tx1"/>
                </a:solidFill>
              </a:rPr>
              <a:t>J</a:t>
            </a:r>
            <a:r>
              <a:rPr lang="cs-CZ" sz="2000" b="1" dirty="0" smtClean="0">
                <a:solidFill>
                  <a:schemeClr val="tx1"/>
                </a:solidFill>
              </a:rPr>
              <a:t>ednorázové </a:t>
            </a:r>
            <a:r>
              <a:rPr lang="cs-CZ" sz="2000" b="1" dirty="0">
                <a:solidFill>
                  <a:schemeClr val="tx1"/>
                </a:solidFill>
              </a:rPr>
              <a:t>kyvety (</a:t>
            </a:r>
            <a:r>
              <a:rPr lang="cs-CZ" sz="2000" b="1" dirty="0" smtClean="0">
                <a:solidFill>
                  <a:schemeClr val="tx1"/>
                </a:solidFill>
              </a:rPr>
              <a:t>400 </a:t>
            </a:r>
            <a:r>
              <a:rPr lang="cs-CZ" sz="2000" b="1" dirty="0">
                <a:solidFill>
                  <a:schemeClr val="tx1"/>
                </a:solidFill>
              </a:rPr>
              <a:t>kyvet v kazetě se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     značením RFID)</a:t>
            </a:r>
          </a:p>
          <a:p>
            <a:pPr marL="0" indent="0">
              <a:buNone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2"/>
                </a:solidFill>
              </a:rPr>
              <a:t>Postup:</a:t>
            </a:r>
          </a:p>
          <a:p>
            <a:r>
              <a:rPr lang="cs-CZ" sz="2000" b="1" dirty="0" err="1" smtClean="0">
                <a:solidFill>
                  <a:schemeClr val="tx1"/>
                </a:solidFill>
              </a:rPr>
              <a:t>Resuspendace</a:t>
            </a:r>
            <a:r>
              <a:rPr lang="cs-CZ" sz="2000" b="1" dirty="0" smtClean="0">
                <a:solidFill>
                  <a:schemeClr val="tx1"/>
                </a:solidFill>
              </a:rPr>
              <a:t> vzorku</a:t>
            </a:r>
            <a:endParaRPr lang="cs-CZ" sz="2000" b="1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Pipetování vzorku </a:t>
            </a:r>
            <a:r>
              <a:rPr lang="cs-CZ" sz="2000" b="1" dirty="0">
                <a:solidFill>
                  <a:schemeClr val="tx1"/>
                </a:solidFill>
              </a:rPr>
              <a:t>do </a:t>
            </a:r>
            <a:r>
              <a:rPr lang="cs-CZ" sz="2000" b="1" dirty="0" smtClean="0">
                <a:solidFill>
                  <a:schemeClr val="tx1"/>
                </a:solidFill>
              </a:rPr>
              <a:t>kyvet</a:t>
            </a:r>
            <a:endParaRPr lang="cs-CZ" sz="2000" b="1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Centrifugace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Zachycení, uchování </a:t>
            </a:r>
            <a:r>
              <a:rPr lang="cs-CZ" sz="2000" b="1" dirty="0">
                <a:solidFill>
                  <a:schemeClr val="tx1"/>
                </a:solidFill>
              </a:rPr>
              <a:t>a </a:t>
            </a:r>
            <a:r>
              <a:rPr lang="cs-CZ" sz="2000" b="1" dirty="0" smtClean="0">
                <a:solidFill>
                  <a:schemeClr val="tx1"/>
                </a:solidFill>
              </a:rPr>
              <a:t>zobrazení </a:t>
            </a:r>
            <a:r>
              <a:rPr lang="cs-CZ" sz="2000" b="1" dirty="0">
                <a:solidFill>
                  <a:schemeClr val="tx1"/>
                </a:solidFill>
              </a:rPr>
              <a:t>až 15 snímků z </a:t>
            </a:r>
            <a:r>
              <a:rPr lang="cs-CZ" sz="2000" b="1" dirty="0" smtClean="0">
                <a:solidFill>
                  <a:schemeClr val="tx1"/>
                </a:solidFill>
              </a:rPr>
              <a:t>centrifugovaného vzorku</a:t>
            </a:r>
            <a:endParaRPr lang="cs-CZ" sz="2000" b="1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Funkce </a:t>
            </a:r>
            <a:r>
              <a:rPr lang="cs-CZ" sz="2000" b="1" dirty="0" err="1">
                <a:solidFill>
                  <a:schemeClr val="tx1"/>
                </a:solidFill>
              </a:rPr>
              <a:t>reklasifikace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umožňuje přehodnotit určení </a:t>
            </a:r>
            <a:r>
              <a:rPr lang="cs-CZ" sz="2000" b="1" dirty="0">
                <a:solidFill>
                  <a:schemeClr val="tx1"/>
                </a:solidFill>
              </a:rPr>
              <a:t>každé </a:t>
            </a:r>
            <a:r>
              <a:rPr lang="cs-CZ" sz="2000" b="1" dirty="0" smtClean="0">
                <a:solidFill>
                  <a:schemeClr val="tx1"/>
                </a:solidFill>
              </a:rPr>
              <a:t>částice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538" y="2852936"/>
            <a:ext cx="204210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1" y="82102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4624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4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620688"/>
          </a:xfrm>
        </p:spPr>
        <p:txBody>
          <a:bodyPr/>
          <a:lstStyle/>
          <a:p>
            <a:r>
              <a:rPr lang="cs-CZ" altLang="cs-CZ" sz="3600" b="1" dirty="0" err="1" smtClean="0"/>
              <a:t>cobas</a:t>
            </a:r>
            <a:r>
              <a:rPr lang="cs-CZ" altLang="cs-CZ" sz="3600" b="1" dirty="0" smtClean="0"/>
              <a:t> 6500 – image z modulu </a:t>
            </a:r>
            <a:r>
              <a:rPr lang="cs-CZ" altLang="cs-CZ" sz="3600" b="1" dirty="0" err="1" smtClean="0"/>
              <a:t>cobas</a:t>
            </a:r>
            <a:r>
              <a:rPr lang="cs-CZ" altLang="cs-CZ" sz="3600" b="1" dirty="0" smtClean="0"/>
              <a:t> u701</a:t>
            </a:r>
            <a:endParaRPr lang="cs-CZ" altLang="cs-CZ" sz="36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16620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5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err="1"/>
              <a:t>Atellica</a:t>
            </a:r>
            <a:r>
              <a:rPr lang="cs-CZ" sz="3600" b="1" dirty="0"/>
              <a:t> 1500, Siemens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b="1" dirty="0" smtClean="0"/>
          </a:p>
          <a:p>
            <a:endParaRPr lang="cs-CZ" sz="2000" b="1" dirty="0"/>
          </a:p>
          <a:p>
            <a:endParaRPr lang="cs-CZ" sz="2000" b="1" dirty="0" smtClean="0"/>
          </a:p>
          <a:p>
            <a:r>
              <a:rPr lang="cs-CZ" sz="2000" b="1" dirty="0" smtClean="0">
                <a:solidFill>
                  <a:schemeClr val="tx1"/>
                </a:solidFill>
              </a:rPr>
              <a:t>Uvedení na trh 10/2017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Bez fázového kontrastu</a:t>
            </a:r>
          </a:p>
          <a:p>
            <a:endParaRPr lang="cs-CZ" sz="2000" b="1" dirty="0" smtClean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Rozlišuje přímo </a:t>
            </a:r>
            <a:r>
              <a:rPr lang="cs-CZ" sz="2000" b="1" dirty="0" smtClean="0">
                <a:solidFill>
                  <a:schemeClr val="accent1"/>
                </a:solidFill>
              </a:rPr>
              <a:t>10 druhů krystalů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</a:rPr>
              <a:t> </a:t>
            </a:r>
            <a:r>
              <a:rPr lang="cs-CZ" sz="2000" b="1" dirty="0" smtClean="0">
                <a:solidFill>
                  <a:schemeClr val="accent1"/>
                </a:solidFill>
              </a:rPr>
              <a:t>                               bakterie - koky x tyčky</a:t>
            </a:r>
            <a:endParaRPr lang="cs-CZ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50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pPr eaLnBrk="1" hangingPunct="1"/>
            <a:r>
              <a:rPr lang="cs-CZ" altLang="cs-CZ" sz="3600" b="1" smtClean="0">
                <a:cs typeface="Arial" charset="0"/>
              </a:rPr>
              <a:t>Chemická analýza moče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800" b="1" smtClean="0"/>
              <a:t>Reflexní fotometrie:</a:t>
            </a:r>
          </a:p>
          <a:p>
            <a:pPr eaLnBrk="1" hangingPunct="1"/>
            <a:r>
              <a:rPr lang="cs-CZ" altLang="cs-CZ" sz="2400" smtClean="0"/>
              <a:t>zdroj světla - </a:t>
            </a:r>
            <a:r>
              <a:rPr lang="cs-CZ" altLang="cs-CZ" sz="2400" b="1" smtClean="0">
                <a:solidFill>
                  <a:srgbClr val="C00000"/>
                </a:solidFill>
              </a:rPr>
              <a:t>světlo emitující diody</a:t>
            </a:r>
          </a:p>
          <a:p>
            <a:pPr eaLnBrk="1" hangingPunct="1"/>
            <a:r>
              <a:rPr lang="cs-CZ" altLang="cs-CZ" sz="2400" smtClean="0"/>
              <a:t>emitují světlo o různých přesně definovaných vlnových délkách – světlo pak dopadá v různých úhlech na reagenční zóny diagnostického proužku </a:t>
            </a:r>
          </a:p>
          <a:p>
            <a:pPr eaLnBrk="1" hangingPunct="1"/>
            <a:r>
              <a:rPr lang="cs-CZ" altLang="cs-CZ" sz="2400" b="1" smtClean="0">
                <a:solidFill>
                  <a:srgbClr val="C00000"/>
                </a:solidFill>
              </a:rPr>
              <a:t>světlo je odráženo na fotodiodu</a:t>
            </a:r>
            <a:r>
              <a:rPr lang="cs-CZ" altLang="cs-CZ" sz="2400" smtClean="0"/>
              <a:t>, která slouží jako detektor</a:t>
            </a:r>
          </a:p>
          <a:p>
            <a:pPr eaLnBrk="1" hangingPunct="1"/>
            <a:r>
              <a:rPr lang="cs-CZ" altLang="cs-CZ" sz="2400" smtClean="0"/>
              <a:t>intenzita odraženého světla závisí na vybarvení reakční zóny (od bílé zóny se odráží prakticky 100%, čím tmavší zóna, tím víc světla je absorbováno)</a:t>
            </a:r>
          </a:p>
        </p:txBody>
      </p:sp>
    </p:spTree>
    <p:extLst>
      <p:ext uri="{BB962C8B-B14F-4D97-AF65-F5344CB8AC3E}">
        <p14:creationId xmlns:p14="http://schemas.microsoft.com/office/powerpoint/2010/main" val="21090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sz="3600" b="1" dirty="0" err="1"/>
              <a:t>Atellica</a:t>
            </a:r>
            <a:r>
              <a:rPr lang="cs-CZ" sz="3600" b="1" dirty="0"/>
              <a:t> 1500, Siemens</a:t>
            </a:r>
            <a:endParaRPr lang="cs-CZ" sz="3600" dirty="0"/>
          </a:p>
        </p:txBody>
      </p:sp>
      <p:sp>
        <p:nvSpPr>
          <p:cNvPr id="4" name="AutoShape 4" descr="Resultat d'imatges de atellica 1500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797" y="-2185987"/>
            <a:ext cx="4128291" cy="309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4101" name="Picture 5" descr="\\fnbrno.cz\tree\Home\27232\My Pictures\Atellica 15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780245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9236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6" descr="H_DX_CLINITEKNovus_LoadCartridge_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642" y="1673902"/>
            <a:ext cx="3085432" cy="286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28643" y="4773715"/>
            <a:ext cx="2976269" cy="95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799" b="1" dirty="0">
                <a:solidFill>
                  <a:schemeClr val="accent3"/>
                </a:solidFill>
                <a:latin typeface="Calibri" panose="020F0502020204030204" pitchFamily="34" charset="0"/>
              </a:rPr>
              <a:t>Cassette Loading</a:t>
            </a:r>
          </a:p>
          <a:p>
            <a:pPr>
              <a:spcAft>
                <a:spcPts val="600"/>
              </a:spcAft>
            </a:pPr>
            <a:r>
              <a:rPr lang="en-US" altLang="en-US" sz="1399" dirty="0">
                <a:latin typeface="Calibri" panose="020F0502020204030204" pitchFamily="34" charset="0"/>
              </a:rPr>
              <a:t>RFID tagged cassette</a:t>
            </a:r>
          </a:p>
          <a:p>
            <a:pPr>
              <a:spcAft>
                <a:spcPts val="600"/>
              </a:spcAft>
            </a:pPr>
            <a:r>
              <a:rPr lang="en-US" altLang="en-US" sz="1399" dirty="0" smtClean="0">
                <a:latin typeface="Calibri" panose="020F0502020204030204" pitchFamily="34" charset="0"/>
              </a:rPr>
              <a:t>14 </a:t>
            </a:r>
            <a:r>
              <a:rPr lang="en-US" altLang="en-US" sz="1399" dirty="0">
                <a:latin typeface="Calibri" panose="020F0502020204030204" pitchFamily="34" charset="0"/>
              </a:rPr>
              <a:t>days onboard stability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51520" y="188640"/>
            <a:ext cx="8643278" cy="89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ctr"/>
            <a:r>
              <a:rPr lang="cs-CZ" sz="3600" dirty="0" smtClean="0">
                <a:latin typeface="+mn-lt"/>
              </a:rPr>
              <a:t>Reagenční karty v kazetě místo diagnostických proužků</a:t>
            </a:r>
            <a:r>
              <a:rPr lang="en-US" sz="3600" dirty="0">
                <a:latin typeface="+mn-lt"/>
              </a:rPr>
              <a:t/>
            </a:r>
            <a:br>
              <a:rPr lang="en-US" sz="3600" dirty="0">
                <a:latin typeface="+mn-lt"/>
              </a:rPr>
            </a:br>
            <a:endParaRPr lang="en-US" sz="3600" kern="0" dirty="0">
              <a:latin typeface="+mn-lt"/>
            </a:endParaRPr>
          </a:p>
        </p:txBody>
      </p:sp>
      <p:pic>
        <p:nvPicPr>
          <p:cNvPr id="13" name="Picture 2" descr="D:\Market materials\Novus\Novus Uptodate\Images and video\CN_Cardhandler_640x480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9479" y="1673902"/>
            <a:ext cx="2863332" cy="286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008415" y="4773484"/>
            <a:ext cx="2844397" cy="876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1799" b="1" dirty="0">
                <a:solidFill>
                  <a:schemeClr val="accent3"/>
                </a:solidFill>
                <a:latin typeface="Calibri" panose="020F0502020204030204" pitchFamily="34" charset="0"/>
              </a:rPr>
              <a:t>Reagent cards</a:t>
            </a:r>
          </a:p>
          <a:p>
            <a:pPr>
              <a:spcAft>
                <a:spcPts val="600"/>
              </a:spcAft>
            </a:pPr>
            <a:r>
              <a:rPr lang="en-US" altLang="en-US" sz="1399" dirty="0" smtClean="0">
                <a:latin typeface="Calibri" panose="020F0502020204030204" pitchFamily="34" charset="0"/>
              </a:rPr>
              <a:t>Prevent </a:t>
            </a:r>
            <a:r>
              <a:rPr lang="en-US" altLang="en-US" sz="1399" dirty="0">
                <a:latin typeface="Calibri" panose="020F0502020204030204" pitchFamily="34" charset="0"/>
              </a:rPr>
              <a:t>strip jamming and improves downtime</a:t>
            </a: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5455" y="3828280"/>
            <a:ext cx="561813" cy="70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58"/>
          <p:cNvSpPr txBox="1">
            <a:spLocks noChangeArrowheads="1"/>
          </p:cNvSpPr>
          <p:nvPr/>
        </p:nvSpPr>
        <p:spPr bwMode="auto">
          <a:xfrm>
            <a:off x="5316944" y="6367818"/>
            <a:ext cx="3427215" cy="12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800" b="1" dirty="0">
                <a:solidFill>
                  <a:schemeClr val="accent1"/>
                </a:solidFill>
                <a:cs typeface="Arial" charset="0"/>
              </a:rPr>
              <a:t>Not available for sale in the U.S. Product availability varies by country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1520" y="5650262"/>
            <a:ext cx="8643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b="1" dirty="0" smtClean="0"/>
              <a:t>Princip </a:t>
            </a:r>
            <a:r>
              <a:rPr lang="cs-CZ" altLang="cs-CZ" b="1" dirty="0" err="1" smtClean="0"/>
              <a:t>chem</a:t>
            </a:r>
            <a:r>
              <a:rPr lang="cs-CZ" altLang="cs-CZ" b="1" dirty="0" smtClean="0"/>
              <a:t>. analýzy: Digitální </a:t>
            </a:r>
            <a:r>
              <a:rPr lang="cs-CZ" altLang="cs-CZ" b="1" dirty="0"/>
              <a:t>fotografie </a:t>
            </a:r>
            <a:r>
              <a:rPr lang="cs-CZ" altLang="cs-CZ" dirty="0"/>
              <a:t>diagnostického proužku s vyvinutým zbarvením </a:t>
            </a:r>
            <a:endParaRPr lang="cs-CZ" altLang="cs-CZ" dirty="0" smtClean="0"/>
          </a:p>
          <a:p>
            <a:r>
              <a:rPr lang="cs-CZ" dirty="0" smtClean="0"/>
              <a:t>Vychází z chemického analyzátoru </a:t>
            </a:r>
            <a:r>
              <a:rPr lang="cs-CZ" dirty="0" err="1" smtClean="0"/>
              <a:t>Clinitek</a:t>
            </a:r>
            <a:r>
              <a:rPr lang="cs-CZ" dirty="0" smtClean="0"/>
              <a:t> </a:t>
            </a:r>
            <a:r>
              <a:rPr lang="cs-CZ" dirty="0" err="1" smtClean="0"/>
              <a:t>Novus</a:t>
            </a:r>
            <a:endParaRPr lang="cs-CZ" dirty="0" smtClean="0"/>
          </a:p>
          <a:p>
            <a:r>
              <a:rPr lang="cs-CZ" dirty="0" smtClean="0"/>
              <a:t>Výkon – </a:t>
            </a:r>
            <a:r>
              <a:rPr lang="cs-CZ" dirty="0" err="1" smtClean="0"/>
              <a:t>chem.vyšetření</a:t>
            </a:r>
            <a:r>
              <a:rPr lang="cs-CZ" dirty="0" smtClean="0"/>
              <a:t>: 200 vzorků/hod.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41874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5" y="3389"/>
          <a:ext cx="1190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5" y="3389"/>
                        <a:ext cx="1190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816" y="0"/>
            <a:ext cx="7677567" cy="13407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799" dirty="0">
                <a:latin typeface="Calibri" panose="020F0502020204030204" pitchFamily="34" charset="0"/>
              </a:rPr>
              <a:t/>
            </a:r>
            <a:br>
              <a:rPr lang="en-US" sz="2799" dirty="0">
                <a:latin typeface="Calibri" panose="020F0502020204030204" pitchFamily="34" charset="0"/>
              </a:rPr>
            </a:br>
            <a:r>
              <a:rPr lang="cs-CZ" sz="3600" dirty="0" err="1"/>
              <a:t>Atellica</a:t>
            </a:r>
            <a:r>
              <a:rPr lang="cs-CZ" sz="3600" dirty="0"/>
              <a:t> 1500, </a:t>
            </a:r>
            <a:r>
              <a:rPr lang="cs-CZ" sz="3600" dirty="0" smtClean="0"/>
              <a:t>Siemens</a:t>
            </a:r>
            <a:br>
              <a:rPr lang="cs-CZ" sz="3600" dirty="0" smtClean="0"/>
            </a:br>
            <a:r>
              <a:rPr lang="cs-CZ" sz="2400" b="0" dirty="0" smtClean="0"/>
              <a:t>Automatická mikroskopie po centrifugaci –</a:t>
            </a:r>
            <a:br>
              <a:rPr lang="cs-CZ" sz="2400" b="0" dirty="0" smtClean="0"/>
            </a:br>
            <a:r>
              <a:rPr lang="cs-CZ" sz="2400" b="0" dirty="0" smtClean="0"/>
              <a:t>vychází z 77 Elektronika (100 vzorků/hod.)</a:t>
            </a:r>
            <a:endParaRPr lang="cs-CZ" sz="2400" b="0" dirty="0"/>
          </a:p>
        </p:txBody>
      </p:sp>
      <p:pic>
        <p:nvPicPr>
          <p:cNvPr id="8" name="Picture 6" descr="D:\Seuss launch\Marketing collaterals\Image library\Image for Michelle-UCSF\Images with annotation\EPI-NEC-WBC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18" y="1686849"/>
            <a:ext cx="4026977" cy="402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0" name="Picture 40" descr="D:\Seuss launch\Marketing collaterals\Image library\Image library\160607_10_42_33_S0022-1_-_08_b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7208" y="1652034"/>
            <a:ext cx="4027910" cy="402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3298" y="5853793"/>
            <a:ext cx="5096395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88415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rgbClr val="EC6602"/>
                </a:solidFill>
                <a:latin typeface="Calibri" panose="020F0502020204030204" pitchFamily="34" charset="0"/>
              </a:rPr>
              <a:t>Clear “In-focus” Images from </a:t>
            </a:r>
            <a:r>
              <a:rPr lang="en-US" b="1" dirty="0" err="1">
                <a:solidFill>
                  <a:srgbClr val="EC6602"/>
                </a:solidFill>
                <a:latin typeface="Calibri" panose="020F0502020204030204" pitchFamily="34" charset="0"/>
              </a:rPr>
              <a:t>Atellica</a:t>
            </a:r>
            <a:r>
              <a:rPr lang="en-US" b="1" dirty="0">
                <a:solidFill>
                  <a:srgbClr val="EC6602"/>
                </a:solidFill>
                <a:latin typeface="Calibri" panose="020F0502020204030204" pitchFamily="34" charset="0"/>
              </a:rPr>
              <a:t> 1500 UA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1493" y="5882290"/>
            <a:ext cx="1824667" cy="290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088415">
              <a:lnSpc>
                <a:spcPct val="90000"/>
              </a:lnSpc>
              <a:spcAft>
                <a:spcPts val="600"/>
              </a:spcAft>
            </a:pPr>
            <a:r>
              <a:rPr lang="en-US" sz="2099" b="1" dirty="0">
                <a:solidFill>
                  <a:srgbClr val="EC6602"/>
                </a:solidFill>
                <a:latin typeface="Calibri" panose="020F0502020204030204" pitchFamily="34" charset="0"/>
              </a:rPr>
              <a:t>“</a:t>
            </a:r>
            <a:r>
              <a:rPr lang="en-US" b="1" dirty="0">
                <a:solidFill>
                  <a:srgbClr val="EC6602"/>
                </a:solidFill>
                <a:latin typeface="Calibri" panose="020F0502020204030204" pitchFamily="34" charset="0"/>
              </a:rPr>
              <a:t>Off-focus” Images</a:t>
            </a:r>
          </a:p>
        </p:txBody>
      </p:sp>
      <p:sp>
        <p:nvSpPr>
          <p:cNvPr id="10" name="TextBox 158"/>
          <p:cNvSpPr txBox="1">
            <a:spLocks noChangeArrowheads="1"/>
          </p:cNvSpPr>
          <p:nvPr/>
        </p:nvSpPr>
        <p:spPr bwMode="auto">
          <a:xfrm>
            <a:off x="5307903" y="6388099"/>
            <a:ext cx="3427215" cy="12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800" b="1" dirty="0">
                <a:solidFill>
                  <a:schemeClr val="accent1"/>
                </a:solidFill>
                <a:cs typeface="Arial" charset="0"/>
              </a:rPr>
              <a:t>Not available for sale in the U.S. Product availability varies by country</a:t>
            </a:r>
          </a:p>
        </p:txBody>
      </p:sp>
    </p:spTree>
    <p:extLst>
      <p:ext uri="{BB962C8B-B14F-4D97-AF65-F5344CB8AC3E}">
        <p14:creationId xmlns:p14="http://schemas.microsoft.com/office/powerpoint/2010/main" val="28717674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6450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b="1" dirty="0"/>
              <a:t>Automatická analýza močového </a:t>
            </a:r>
            <a:r>
              <a:rPr lang="cs-CZ" sz="3600" b="1" dirty="0" smtClean="0"/>
              <a:t>sedimentu </a:t>
            </a:r>
            <a:r>
              <a:rPr lang="cs-CZ" sz="2400" b="1" dirty="0" smtClean="0"/>
              <a:t>– s využitím </a:t>
            </a:r>
            <a:r>
              <a:rPr lang="cs-CZ" sz="2400" b="1" dirty="0" smtClean="0">
                <a:solidFill>
                  <a:schemeClr val="tx1"/>
                </a:solidFill>
              </a:rPr>
              <a:t>sedimentace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3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128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V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606" y="48275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292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txBody>
          <a:bodyPr/>
          <a:lstStyle/>
          <a:p>
            <a:r>
              <a:rPr lang="cs-CZ" sz="3600" b="1" dirty="0" smtClean="0"/>
              <a:t>UD-10, </a:t>
            </a:r>
            <a:r>
              <a:rPr lang="cs-CZ" sz="3600" b="1" dirty="0" err="1"/>
              <a:t>Sysmex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2815"/>
            <a:ext cx="8435280" cy="4353347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Využívá </a:t>
            </a:r>
            <a:r>
              <a:rPr lang="cs-CZ" sz="2000" b="1" dirty="0" smtClean="0">
                <a:solidFill>
                  <a:schemeClr val="tx2"/>
                </a:solidFill>
              </a:rPr>
              <a:t>přirozenou sedimentaci účinkem gravitace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     (viz výše)</a:t>
            </a:r>
          </a:p>
          <a:p>
            <a:pPr marL="0" indent="0">
              <a:buNone/>
            </a:pPr>
            <a:endParaRPr lang="cs-CZ" sz="2000" b="1" dirty="0" smtClean="0">
              <a:solidFill>
                <a:schemeClr val="tx1"/>
              </a:solidFill>
            </a:endParaRPr>
          </a:p>
          <a:p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Mirka\Documents\Nová složka\UD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48880"/>
            <a:ext cx="2437756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UD10 Sysmex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2520280" cy="16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" y="3009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V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4624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9292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GB" sz="3600" b="1" dirty="0" smtClean="0"/>
              <a:t>LAURA </a:t>
            </a:r>
            <a:r>
              <a:rPr lang="cs-CZ" sz="3600" b="1" dirty="0" smtClean="0"/>
              <a:t>XL, Erba </a:t>
            </a:r>
            <a:r>
              <a:rPr lang="cs-CZ" sz="3600" b="1" dirty="0" err="1" smtClean="0"/>
              <a:t>Lachema</a:t>
            </a:r>
            <a:endParaRPr lang="en-GB" sz="3600" b="1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250584" y="1196752"/>
            <a:ext cx="8758615" cy="5661248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buNone/>
            </a:pPr>
            <a:endParaRPr lang="cs-CZ" sz="2800" b="1" dirty="0" smtClean="0"/>
          </a:p>
          <a:p>
            <a:pPr>
              <a:spcBef>
                <a:spcPts val="400"/>
              </a:spcBef>
              <a:buNone/>
            </a:pPr>
            <a:endParaRPr lang="cs-CZ" sz="2800" b="1" dirty="0"/>
          </a:p>
          <a:p>
            <a:pPr>
              <a:spcBef>
                <a:spcPts val="400"/>
              </a:spcBef>
              <a:buNone/>
            </a:pPr>
            <a:endParaRPr lang="cs-CZ" sz="2800" b="1" dirty="0" smtClean="0"/>
          </a:p>
          <a:p>
            <a:pPr>
              <a:spcBef>
                <a:spcPts val="400"/>
              </a:spcBef>
              <a:buNone/>
            </a:pPr>
            <a:endParaRPr lang="cs-CZ" sz="2800" b="1" dirty="0" smtClean="0"/>
          </a:p>
          <a:p>
            <a:pPr>
              <a:spcBef>
                <a:spcPts val="400"/>
              </a:spcBef>
              <a:buNone/>
            </a:pPr>
            <a:endParaRPr lang="cs-CZ" sz="2800" b="1" dirty="0"/>
          </a:p>
          <a:p>
            <a:pPr>
              <a:spcBef>
                <a:spcPts val="400"/>
              </a:spcBef>
              <a:buNone/>
            </a:pPr>
            <a:endParaRPr lang="en-GB" sz="2800" b="1" dirty="0" smtClean="0"/>
          </a:p>
          <a:p>
            <a:pPr>
              <a:spcBef>
                <a:spcPts val="400"/>
              </a:spcBef>
            </a:pPr>
            <a:r>
              <a:rPr lang="en-GB" sz="2000" b="1" dirty="0" smtClean="0">
                <a:solidFill>
                  <a:schemeClr val="tx1"/>
                </a:solidFill>
              </a:rPr>
              <a:t>Hybrid</a:t>
            </a:r>
            <a:r>
              <a:rPr lang="cs-CZ" sz="2000" b="1" dirty="0" smtClean="0">
                <a:solidFill>
                  <a:schemeClr val="tx1"/>
                </a:solidFill>
              </a:rPr>
              <a:t>ní koncept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: </a:t>
            </a:r>
            <a:r>
              <a:rPr lang="cs-CZ" sz="2000" b="1" dirty="0" smtClean="0">
                <a:solidFill>
                  <a:schemeClr val="tx2"/>
                </a:solidFill>
              </a:rPr>
              <a:t>analýza diagnostickými proužky a  vyšetření močového sedimentu </a:t>
            </a:r>
            <a:r>
              <a:rPr lang="cs-CZ" sz="2000" dirty="0" smtClean="0">
                <a:solidFill>
                  <a:schemeClr val="tx1"/>
                </a:solidFill>
              </a:rPr>
              <a:t>v jedné skříni</a:t>
            </a:r>
            <a:endParaRPr lang="en-GB" sz="2000" dirty="0" smtClean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</a:pPr>
            <a:r>
              <a:rPr lang="cs-CZ" sz="2000" b="1" dirty="0" err="1" smtClean="0">
                <a:solidFill>
                  <a:schemeClr val="tx1"/>
                </a:solidFill>
              </a:rPr>
              <a:t>Zakoncentrování</a:t>
            </a:r>
            <a:r>
              <a:rPr lang="cs-CZ" sz="2000" b="1" dirty="0" smtClean="0">
                <a:solidFill>
                  <a:schemeClr val="tx1"/>
                </a:solidFill>
              </a:rPr>
              <a:t> moče a tvorba sedimentu bez centrifugace </a:t>
            </a:r>
          </a:p>
          <a:p>
            <a:pPr>
              <a:spcBef>
                <a:spcPts val="400"/>
              </a:spcBef>
            </a:pPr>
            <a:r>
              <a:rPr lang="cs-CZ" sz="2000" b="1" dirty="0" smtClean="0">
                <a:solidFill>
                  <a:schemeClr val="tx1"/>
                </a:solidFill>
              </a:rPr>
              <a:t>Určování částic </a:t>
            </a:r>
            <a:r>
              <a:rPr lang="cs-CZ" sz="2000" dirty="0" smtClean="0">
                <a:solidFill>
                  <a:schemeClr val="tx1"/>
                </a:solidFill>
              </a:rPr>
              <a:t>v sedimentu s využitím softwaru</a:t>
            </a:r>
            <a:r>
              <a:rPr lang="cs-CZ" sz="2000" b="1" dirty="0" smtClean="0">
                <a:solidFill>
                  <a:schemeClr val="tx1"/>
                </a:solidFill>
              </a:rPr>
              <a:t> s umělou inteligencí</a:t>
            </a:r>
            <a:endParaRPr lang="en-GB" sz="2000" dirty="0" smtClean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</a:pPr>
            <a:r>
              <a:rPr lang="cs-CZ" sz="2000" b="1" dirty="0" smtClean="0">
                <a:solidFill>
                  <a:schemeClr val="tx1"/>
                </a:solidFill>
              </a:rPr>
              <a:t>Automatické turbidimetrické měření fyzikálních parametrů </a:t>
            </a:r>
            <a:r>
              <a:rPr lang="en-GB" sz="2000" dirty="0" smtClean="0">
                <a:solidFill>
                  <a:schemeClr val="tx1"/>
                </a:solidFill>
              </a:rPr>
              <a:t>(</a:t>
            </a:r>
            <a:r>
              <a:rPr lang="cs-CZ" sz="2000" dirty="0" smtClean="0">
                <a:solidFill>
                  <a:schemeClr val="tx1"/>
                </a:solidFill>
              </a:rPr>
              <a:t>barva a zákal moče</a:t>
            </a:r>
            <a:r>
              <a:rPr lang="en-GB" sz="2000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7" name="Picture 4" descr="Laura_XL_Def5883_m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908720"/>
            <a:ext cx="5904656" cy="3114706"/>
          </a:xfrm>
          <a:prstGeom prst="rect">
            <a:avLst/>
          </a:prstGeom>
        </p:spPr>
      </p:pic>
      <p:pic>
        <p:nvPicPr>
          <p:cNvPr id="5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72541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4979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7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Zástupný symbol pro obsah 10"/>
          <p:cNvSpPr>
            <a:spLocks noGrp="1"/>
          </p:cNvSpPr>
          <p:nvPr>
            <p:ph idx="1"/>
          </p:nvPr>
        </p:nvSpPr>
        <p:spPr>
          <a:xfrm>
            <a:off x="250825" y="1484784"/>
            <a:ext cx="8713663" cy="4949250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endParaRPr lang="cs-CZ" sz="800" dirty="0" smtClean="0">
              <a:latin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cs-CZ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Měřící módy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:</a:t>
            </a: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Hybrid</a:t>
            </a:r>
            <a:r>
              <a:rPr lang="en-GB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(1</a:t>
            </a:r>
            <a:r>
              <a:rPr lang="cs-CZ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0</a:t>
            </a:r>
            <a:r>
              <a:rPr lang="en-GB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0 </a:t>
            </a:r>
            <a:r>
              <a:rPr lang="cs-CZ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vzorků/hod.</a:t>
            </a:r>
            <a:r>
              <a:rPr lang="en-GB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)</a:t>
            </a: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Chemie (</a:t>
            </a:r>
            <a:r>
              <a:rPr lang="cs-CZ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240 vzorků/hod.)</a:t>
            </a:r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Sediment </a:t>
            </a:r>
            <a:r>
              <a:rPr lang="cs-CZ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(180 </a:t>
            </a:r>
            <a:r>
              <a:rPr lang="cs-CZ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vzorků/hod.)</a:t>
            </a:r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en-GB" sz="20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Identifi</a:t>
            </a:r>
            <a:r>
              <a:rPr lang="cs-CZ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  <a:r>
              <a:rPr lang="cs-CZ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ce</a:t>
            </a:r>
            <a:r>
              <a:rPr lang="cs-CZ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spotřebního materiálu - RFID</a:t>
            </a:r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cs-CZ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Analýza sedimentu – </a:t>
            </a:r>
            <a:r>
              <a:rPr lang="cs-CZ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sedimentace s využitím gravitace</a:t>
            </a:r>
            <a:r>
              <a:rPr lang="cs-CZ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(5 min.)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cs-CZ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                 14 kyvet vedle sebe současně</a:t>
            </a:r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cs-CZ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Minimální objem 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– 2,0 ml</a:t>
            </a:r>
          </a:p>
          <a:p>
            <a:pPr>
              <a:spcBef>
                <a:spcPts val="300"/>
              </a:spcBef>
            </a:pPr>
            <a:r>
              <a:rPr lang="cs-CZ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Aspirovaný objem 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– </a:t>
            </a:r>
            <a:r>
              <a:rPr lang="cs-CZ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0,8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ml</a:t>
            </a:r>
          </a:p>
          <a:p>
            <a:pPr>
              <a:spcBef>
                <a:spcPts val="300"/>
              </a:spcBef>
            </a:pPr>
            <a:r>
              <a:rPr lang="cs-CZ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Spotřební materiál chemie: 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d</a:t>
            </a:r>
            <a:r>
              <a:rPr lang="cs-CZ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</a:t>
            </a:r>
            <a:r>
              <a:rPr lang="en-GB" sz="20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stil</a:t>
            </a:r>
            <a:r>
              <a:rPr lang="cs-CZ" sz="20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ovaná</a:t>
            </a:r>
            <a:r>
              <a:rPr lang="cs-CZ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voda, diagnostické proužky </a:t>
            </a:r>
          </a:p>
          <a:p>
            <a:pPr>
              <a:spcBef>
                <a:spcPts val="300"/>
              </a:spcBef>
            </a:pPr>
            <a:r>
              <a:rPr lang="cs-CZ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Spotřební materiál 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sediment: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d</a:t>
            </a:r>
            <a:r>
              <a:rPr lang="cs-CZ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e</a:t>
            </a:r>
            <a:r>
              <a:rPr lang="en-GB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stil</a:t>
            </a:r>
            <a:r>
              <a:rPr lang="cs-CZ" sz="2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ovaná</a:t>
            </a:r>
            <a:r>
              <a:rPr lang="cs-CZ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voda</a:t>
            </a:r>
            <a:r>
              <a:rPr lang="en-GB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cs-CZ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roztok </a:t>
            </a:r>
            <a:r>
              <a:rPr lang="cs-CZ" sz="20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Opti</a:t>
            </a:r>
            <a:r>
              <a:rPr lang="cs-CZ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-sol XL</a:t>
            </a:r>
            <a:endParaRPr lang="en-GB" sz="2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Nadpis 10"/>
          <p:cNvSpPr txBox="1">
            <a:spLocks/>
          </p:cNvSpPr>
          <p:nvPr/>
        </p:nvSpPr>
        <p:spPr>
          <a:xfrm>
            <a:off x="457200" y="19269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tx2"/>
                </a:solidFill>
              </a:rPr>
              <a:t>LAURA </a:t>
            </a:r>
            <a:r>
              <a:rPr lang="cs-CZ" b="1" dirty="0" smtClean="0">
                <a:solidFill>
                  <a:schemeClr val="tx2"/>
                </a:solidFill>
              </a:rPr>
              <a:t>XL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4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3" y="72866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4624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2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AU" sz="14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700"/>
              </a:spcBef>
              <a:buClr>
                <a:srgbClr val="0000CC"/>
              </a:buClr>
              <a:buFont typeface="FuturaSCTCEBoo" pitchFamily="2" charset="0"/>
              <a:buNone/>
            </a:pPr>
            <a:endParaRPr lang="cs-CZ" sz="1600" b="1">
              <a:solidFill>
                <a:srgbClr val="0000CC"/>
              </a:solidFill>
            </a:endParaRPr>
          </a:p>
        </p:txBody>
      </p:sp>
      <p:sp>
        <p:nvSpPr>
          <p:cNvPr id="15365" name="Rectangle 12"/>
          <p:cNvSpPr>
            <a:spLocks noChangeArrowheads="1"/>
          </p:cNvSpPr>
          <p:nvPr/>
        </p:nvSpPr>
        <p:spPr bwMode="auto">
          <a:xfrm>
            <a:off x="251521" y="1114520"/>
            <a:ext cx="8640959" cy="348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8138" indent="-338138" defTabSz="449263">
              <a:spcBef>
                <a:spcPct val="200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8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marL="338138" indent="-338138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b="1" dirty="0" smtClean="0">
              <a:latin typeface="Century Gothic" panose="020B0502020202020204" pitchFamily="34" charset="0"/>
            </a:endParaRPr>
          </a:p>
          <a:p>
            <a:pPr marL="338138" indent="-338138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b="1" dirty="0" smtClean="0">
                <a:latin typeface="Century Gothic" panose="020B0502020202020204" pitchFamily="34" charset="0"/>
              </a:rPr>
              <a:t>Měřící princip</a:t>
            </a:r>
            <a:r>
              <a:rPr lang="en-GB" b="1" dirty="0" smtClean="0">
                <a:latin typeface="Century Gothic" panose="020B0502020202020204" pitchFamily="34" charset="0"/>
              </a:rPr>
              <a:t>: </a:t>
            </a:r>
            <a:r>
              <a:rPr lang="cs-CZ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digitální </a:t>
            </a:r>
            <a:r>
              <a:rPr lang="en-GB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micros</a:t>
            </a:r>
            <a:r>
              <a:rPr lang="cs-CZ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k</a:t>
            </a:r>
            <a:r>
              <a:rPr lang="en-GB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op</a:t>
            </a:r>
            <a:r>
              <a:rPr lang="cs-CZ" b="1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ie</a:t>
            </a:r>
            <a:r>
              <a:rPr lang="cs-CZ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cs-CZ" b="1" dirty="0">
                <a:latin typeface="Century Gothic" panose="020B0502020202020204" pitchFamily="34" charset="0"/>
              </a:rPr>
              <a:t>– </a:t>
            </a:r>
            <a:r>
              <a:rPr lang="cs-CZ" b="1" dirty="0" smtClean="0">
                <a:latin typeface="Century Gothic" panose="020B0502020202020204" pitchFamily="34" charset="0"/>
              </a:rPr>
              <a:t>automatizovaná světelná mikroskopie </a:t>
            </a:r>
          </a:p>
          <a:p>
            <a:pPr defTabSz="449263">
              <a:spcBef>
                <a:spcPct val="200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b="1" dirty="0"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latin typeface="Century Gothic" panose="020B0502020202020204" pitchFamily="34" charset="0"/>
              </a:rPr>
              <a:t>     </a:t>
            </a:r>
            <a:r>
              <a:rPr lang="en-GB" b="1" dirty="0" smtClean="0">
                <a:latin typeface="Century Gothic" panose="020B0502020202020204" pitchFamily="34" charset="0"/>
              </a:rPr>
              <a:t>(</a:t>
            </a:r>
            <a:r>
              <a:rPr lang="cs-CZ" b="1" dirty="0">
                <a:latin typeface="Century Gothic" panose="020B0502020202020204" pitchFamily="34" charset="0"/>
              </a:rPr>
              <a:t>15 </a:t>
            </a:r>
            <a:r>
              <a:rPr lang="cs-CZ" b="1" dirty="0" smtClean="0">
                <a:latin typeface="Century Gothic" panose="020B0502020202020204" pitchFamily="34" charset="0"/>
              </a:rPr>
              <a:t>obrázků/vzorek, celé pole</a:t>
            </a:r>
            <a:r>
              <a:rPr lang="en-GB" b="1" dirty="0" smtClean="0">
                <a:latin typeface="Century Gothic" panose="020B0502020202020204" pitchFamily="34" charset="0"/>
              </a:rPr>
              <a:t>)</a:t>
            </a:r>
            <a:r>
              <a:rPr lang="cs-CZ" b="1" dirty="0" smtClean="0">
                <a:latin typeface="Century Gothic" panose="020B0502020202020204" pitchFamily="34" charset="0"/>
              </a:rPr>
              <a:t> </a:t>
            </a:r>
            <a:endParaRPr lang="cs-CZ" b="1" dirty="0">
              <a:latin typeface="Century Gothic" panose="020B0502020202020204" pitchFamily="34" charset="0"/>
            </a:endParaRPr>
          </a:p>
          <a:p>
            <a:pPr marL="338138" indent="-338138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b="1" dirty="0" smtClean="0">
                <a:latin typeface="Century Gothic" panose="020B0502020202020204" pitchFamily="34" charset="0"/>
              </a:rPr>
              <a:t>Sofistikovaný software</a:t>
            </a:r>
            <a:endParaRPr lang="cs-CZ" b="1" dirty="0">
              <a:latin typeface="Century Gothic" panose="020B0502020202020204" pitchFamily="34" charset="0"/>
            </a:endParaRPr>
          </a:p>
          <a:p>
            <a:pPr marL="338138" indent="-338138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b="1" dirty="0" smtClean="0">
                <a:latin typeface="Century Gothic" panose="020B0502020202020204" pitchFamily="34" charset="0"/>
              </a:rPr>
              <a:t>Zobrazení elementů podobné jako pod světelným mikroskopem</a:t>
            </a:r>
            <a:endParaRPr lang="en-GB" b="1" dirty="0">
              <a:latin typeface="Century Gothic" panose="020B0502020202020204" pitchFamily="34" charset="0"/>
            </a:endParaRPr>
          </a:p>
          <a:p>
            <a:pPr marL="338138" indent="-338138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b="1" dirty="0" smtClean="0">
                <a:latin typeface="Century Gothic" panose="020B0502020202020204" pitchFamily="34" charset="0"/>
              </a:rPr>
              <a:t>Automatické vyhodnocení + možnost manuálního přeřazení uživatelem</a:t>
            </a:r>
            <a:endParaRPr lang="cs-CZ" b="1" dirty="0">
              <a:latin typeface="Century Gothic" panose="020B0502020202020204" pitchFamily="34" charset="0"/>
            </a:endParaRPr>
          </a:p>
          <a:p>
            <a:pPr marL="338138" indent="-338138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b="1" dirty="0">
                <a:solidFill>
                  <a:schemeClr val="tx2"/>
                </a:solidFill>
                <a:latin typeface="Century Gothic" panose="020B0502020202020204" pitchFamily="34" charset="0"/>
              </a:rPr>
              <a:t>16 </a:t>
            </a:r>
            <a:r>
              <a:rPr lang="cs-CZ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automatických/16 manuálních kategorií</a:t>
            </a:r>
            <a:endParaRPr lang="cs-CZ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38138" indent="-338138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b="1" dirty="0" err="1" smtClean="0">
                <a:latin typeface="Century Gothic" panose="020B0502020202020204" pitchFamily="34" charset="0"/>
              </a:rPr>
              <a:t>Zakoncentrování</a:t>
            </a:r>
            <a:r>
              <a:rPr lang="cs-CZ" b="1" dirty="0" smtClean="0">
                <a:latin typeface="Century Gothic" panose="020B0502020202020204" pitchFamily="34" charset="0"/>
              </a:rPr>
              <a:t> moče </a:t>
            </a:r>
            <a:r>
              <a:rPr lang="cs-CZ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bez centrifugace</a:t>
            </a:r>
            <a:endParaRPr lang="en-GB" b="1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defTabSz="449263">
              <a:spcBef>
                <a:spcPct val="200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b="1" dirty="0">
                <a:latin typeface="Century Gothic" panose="020B0502020202020204" pitchFamily="34" charset="0"/>
              </a:rPr>
              <a:t> </a:t>
            </a:r>
            <a:r>
              <a:rPr lang="cs-CZ" b="1" dirty="0" smtClean="0">
                <a:latin typeface="Century Gothic" panose="020B0502020202020204" pitchFamily="34" charset="0"/>
              </a:rPr>
              <a:t>     </a:t>
            </a:r>
            <a:r>
              <a:rPr lang="en-GB" b="1" dirty="0" smtClean="0">
                <a:latin typeface="Century Gothic" panose="020B0502020202020204" pitchFamily="34" charset="0"/>
              </a:rPr>
              <a:t>(</a:t>
            </a:r>
            <a:r>
              <a:rPr lang="cs-CZ" b="1" dirty="0" smtClean="0">
                <a:latin typeface="Century Gothic" panose="020B0502020202020204" pitchFamily="34" charset="0"/>
              </a:rPr>
              <a:t>centrifugace může vést k degradaci elementů</a:t>
            </a:r>
            <a:r>
              <a:rPr lang="en-GB" b="1" dirty="0" smtClean="0">
                <a:latin typeface="Century Gothic" panose="020B0502020202020204" pitchFamily="34" charset="0"/>
              </a:rPr>
              <a:t>)</a:t>
            </a:r>
            <a:endParaRPr lang="cs-CZ" b="1" dirty="0" smtClean="0">
              <a:latin typeface="Century Gothic" panose="020B0502020202020204" pitchFamily="34" charset="0"/>
            </a:endParaRPr>
          </a:p>
        </p:txBody>
      </p:sp>
      <p:pic>
        <p:nvPicPr>
          <p:cNvPr id="15371" name="Picture 2"/>
          <p:cNvPicPr>
            <a:picLocks noChangeAspect="1" noChangeArrowheads="1"/>
          </p:cNvPicPr>
          <p:nvPr/>
        </p:nvPicPr>
        <p:blipFill>
          <a:blip r:embed="rId3" cstate="print"/>
          <a:srcRect l="25731" t="25220" r="52686" b="34422"/>
          <a:stretch>
            <a:fillRect/>
          </a:stretch>
        </p:blipFill>
        <p:spPr bwMode="auto">
          <a:xfrm>
            <a:off x="6019800" y="4598551"/>
            <a:ext cx="2016224" cy="206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Nadpis 10"/>
          <p:cNvSpPr txBox="1">
            <a:spLocks/>
          </p:cNvSpPr>
          <p:nvPr/>
        </p:nvSpPr>
        <p:spPr>
          <a:xfrm>
            <a:off x="457200" y="411162"/>
            <a:ext cx="8229600" cy="128964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tx2"/>
                </a:solidFill>
                <a:latin typeface="+mn-lt"/>
              </a:rPr>
              <a:t>LAURA </a:t>
            </a:r>
            <a:r>
              <a:rPr lang="cs-CZ" sz="3600" b="1" dirty="0" smtClean="0">
                <a:solidFill>
                  <a:schemeClr val="tx2"/>
                </a:solidFill>
                <a:latin typeface="+mn-lt"/>
              </a:rPr>
              <a:t>XL – analýza sedimentu </a:t>
            </a:r>
            <a:endParaRPr lang="en-GB" sz="36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6036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V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79" y="46036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9331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250585" y="764198"/>
            <a:ext cx="8569887" cy="6093802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buNone/>
            </a:pPr>
            <a:r>
              <a:rPr lang="cs-CZ" sz="2200" b="1" dirty="0" smtClean="0">
                <a:solidFill>
                  <a:schemeClr val="tx1"/>
                </a:solidFill>
              </a:rPr>
              <a:t>Močový sediment</a:t>
            </a:r>
            <a:r>
              <a:rPr lang="en-GB" sz="2200" b="1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900" b="1" dirty="0" smtClean="0">
                <a:solidFill>
                  <a:schemeClr val="tx2"/>
                </a:solidFill>
              </a:rPr>
              <a:t>       Automatické rozlišení následujících kategorií</a:t>
            </a:r>
            <a:r>
              <a:rPr lang="en-GB" sz="1900" b="1" dirty="0" smtClean="0">
                <a:solidFill>
                  <a:schemeClr val="tx2"/>
                </a:solidFill>
              </a:rPr>
              <a:t>:</a:t>
            </a: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2100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Leukocyty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Shluky leukocytů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Erytrocyty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Dlaždicové </a:t>
            </a:r>
            <a:r>
              <a:rPr lang="cs-CZ" sz="1800" b="1" dirty="0" err="1" smtClean="0">
                <a:solidFill>
                  <a:schemeClr val="tx1"/>
                </a:solidFill>
              </a:rPr>
              <a:t>epitelie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Jiné </a:t>
            </a:r>
            <a:r>
              <a:rPr lang="cs-CZ" sz="1800" b="1" dirty="0" err="1" smtClean="0">
                <a:solidFill>
                  <a:schemeClr val="tx1"/>
                </a:solidFill>
              </a:rPr>
              <a:t>epitelie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Hyalinní válce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Patologické válce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2"/>
                </a:solidFill>
              </a:rPr>
              <a:t>Oxalát vápenatý</a:t>
            </a:r>
            <a:endParaRPr lang="en-GB" sz="1800" b="1" dirty="0" smtClean="0">
              <a:solidFill>
                <a:schemeClr val="tx2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2"/>
                </a:solidFill>
              </a:rPr>
              <a:t>Tripel fosfát</a:t>
            </a:r>
            <a:endParaRPr lang="en-GB" sz="1800" b="1" dirty="0" smtClean="0">
              <a:solidFill>
                <a:schemeClr val="tx2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2"/>
                </a:solidFill>
              </a:rPr>
              <a:t> </a:t>
            </a:r>
            <a:r>
              <a:rPr lang="cs-CZ" sz="1800" b="1" dirty="0" smtClean="0">
                <a:solidFill>
                  <a:schemeClr val="tx2"/>
                </a:solidFill>
              </a:rPr>
              <a:t>Kyselina močová</a:t>
            </a:r>
            <a:endParaRPr lang="en-GB" sz="1800" b="1" dirty="0" smtClean="0">
              <a:solidFill>
                <a:schemeClr val="tx2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Bakterie - tyčky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Ba</a:t>
            </a:r>
            <a:r>
              <a:rPr lang="cs-CZ" sz="1800" b="1" dirty="0" smtClean="0">
                <a:solidFill>
                  <a:schemeClr val="tx1"/>
                </a:solidFill>
              </a:rPr>
              <a:t>k</a:t>
            </a:r>
            <a:r>
              <a:rPr lang="en-GB" sz="1800" b="1" dirty="0" err="1" smtClean="0">
                <a:solidFill>
                  <a:schemeClr val="tx1"/>
                </a:solidFill>
              </a:rPr>
              <a:t>teri</a:t>
            </a:r>
            <a:r>
              <a:rPr lang="cs-CZ" sz="1800" b="1" dirty="0" smtClean="0">
                <a:solidFill>
                  <a:schemeClr val="tx1"/>
                </a:solidFill>
              </a:rPr>
              <a:t>e</a:t>
            </a: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– koky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Kvasinky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Hlen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Sperm</a:t>
            </a:r>
            <a:r>
              <a:rPr lang="cs-CZ" sz="1800" b="1" dirty="0" err="1" smtClean="0">
                <a:solidFill>
                  <a:schemeClr val="tx1"/>
                </a:solidFill>
              </a:rPr>
              <a:t>ie</a:t>
            </a:r>
            <a:r>
              <a:rPr lang="en-GB" sz="1800" b="1" dirty="0" smtClean="0">
                <a:solidFill>
                  <a:schemeClr val="tx1"/>
                </a:solidFill>
              </a:rPr>
              <a:t> </a:t>
            </a: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Neklasifikované buňky</a:t>
            </a:r>
          </a:p>
          <a:p>
            <a:pPr marL="914400" lvl="2" indent="0">
              <a:spcBef>
                <a:spcPts val="0"/>
              </a:spcBef>
              <a:buSzPct val="75000"/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914400" lvl="2" indent="0">
              <a:spcBef>
                <a:spcPts val="0"/>
              </a:spcBef>
              <a:buSzPct val="75000"/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Do dalších připravených kategorií možno přeřadit částice manuálně</a:t>
            </a:r>
            <a:endParaRPr lang="cs-CZ" sz="1800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buSzPct val="75000"/>
              <a:buFont typeface="Wingdings" panose="05000000000000000000" pitchFamily="2" charset="2"/>
              <a:buChar char="§"/>
            </a:pPr>
            <a:endParaRPr lang="cs-CZ" sz="1800" dirty="0"/>
          </a:p>
          <a:p>
            <a:pPr marL="0" lvl="2" indent="0">
              <a:spcBef>
                <a:spcPts val="0"/>
              </a:spcBef>
              <a:buSzPct val="75000"/>
              <a:buNone/>
            </a:pPr>
            <a:endParaRPr lang="cs-CZ" sz="1100" dirty="0" smtClean="0"/>
          </a:p>
        </p:txBody>
      </p:sp>
      <p:sp>
        <p:nvSpPr>
          <p:cNvPr id="14" name="Nadpis 10"/>
          <p:cNvSpPr txBox="1">
            <a:spLocks/>
          </p:cNvSpPr>
          <p:nvPr/>
        </p:nvSpPr>
        <p:spPr>
          <a:xfrm>
            <a:off x="457200" y="19269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tx2"/>
                </a:solidFill>
                <a:latin typeface="+mn-lt"/>
              </a:rPr>
              <a:t>LAURA </a:t>
            </a:r>
            <a:r>
              <a:rPr lang="cs-CZ" sz="3600" b="1" dirty="0" smtClean="0">
                <a:solidFill>
                  <a:schemeClr val="tx2"/>
                </a:solidFill>
                <a:latin typeface="+mn-lt"/>
              </a:rPr>
              <a:t>XL</a:t>
            </a:r>
            <a:endParaRPr lang="en-GB" sz="36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153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660" y="44623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9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083" y="1528396"/>
            <a:ext cx="8327835" cy="477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10"/>
          <p:cNvSpPr txBox="1">
            <a:spLocks/>
          </p:cNvSpPr>
          <p:nvPr/>
        </p:nvSpPr>
        <p:spPr>
          <a:xfrm>
            <a:off x="457200" y="19269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tx2"/>
                </a:solidFill>
                <a:latin typeface="+mn-lt"/>
              </a:rPr>
              <a:t>LAURA </a:t>
            </a:r>
            <a:r>
              <a:rPr lang="cs-CZ" sz="3600" b="1" dirty="0">
                <a:solidFill>
                  <a:schemeClr val="tx2"/>
                </a:solidFill>
                <a:latin typeface="+mn-lt"/>
              </a:rPr>
              <a:t>XL – </a:t>
            </a:r>
            <a:r>
              <a:rPr lang="cs-CZ" sz="2000" b="1" dirty="0">
                <a:solidFill>
                  <a:schemeClr val="tx2"/>
                </a:solidFill>
                <a:latin typeface="+mn-lt"/>
              </a:rPr>
              <a:t>jednotlivé částice </a:t>
            </a:r>
            <a:r>
              <a:rPr lang="cs-CZ" sz="2000" b="1" dirty="0" smtClean="0">
                <a:solidFill>
                  <a:schemeClr val="tx2"/>
                </a:solidFill>
                <a:latin typeface="+mn-lt"/>
              </a:rPr>
              <a:t>(ZOOM)</a:t>
            </a:r>
            <a:endParaRPr lang="en-GB" sz="20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3" y="109777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V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040" y="63739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8229600" cy="1125537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Chemická analýza moče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cs-CZ" altLang="cs-CZ" b="1" dirty="0" smtClean="0"/>
              <a:t>Příklady analyzátorů</a:t>
            </a:r>
          </a:p>
          <a:p>
            <a:pPr eaLnBrk="1" hangingPunct="1">
              <a:defRPr/>
            </a:pPr>
            <a:r>
              <a:rPr lang="cs-CZ" altLang="cs-CZ" sz="2000" b="1" dirty="0" smtClean="0"/>
              <a:t>menší - často poloautomaty: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b="1" dirty="0" smtClean="0"/>
              <a:t>   </a:t>
            </a:r>
            <a:r>
              <a:rPr lang="cs-CZ" altLang="cs-CZ" sz="2000" b="1" dirty="0" err="1" smtClean="0"/>
              <a:t>Urisys</a:t>
            </a:r>
            <a:r>
              <a:rPr lang="cs-CZ" altLang="cs-CZ" sz="2000" b="1" dirty="0" smtClean="0"/>
              <a:t> 1800 (</a:t>
            </a:r>
            <a:r>
              <a:rPr lang="cs-CZ" altLang="cs-CZ" sz="2000" b="1" dirty="0" err="1" smtClean="0"/>
              <a:t>Roche</a:t>
            </a:r>
            <a:r>
              <a:rPr lang="cs-CZ" altLang="cs-CZ" sz="2000" b="1" dirty="0" smtClean="0"/>
              <a:t>  </a:t>
            </a:r>
            <a:r>
              <a:rPr lang="cs-CZ" altLang="cs-CZ" sz="2000" b="1" dirty="0" err="1" smtClean="0"/>
              <a:t>Diagnostic</a:t>
            </a:r>
            <a:r>
              <a:rPr lang="cs-CZ" altLang="cs-CZ" sz="2000" b="1" dirty="0" smtClean="0"/>
              <a:t>)                                                              </a:t>
            </a:r>
          </a:p>
          <a:p>
            <a:pPr>
              <a:buFontTx/>
              <a:buNone/>
              <a:defRPr/>
            </a:pPr>
            <a:r>
              <a:rPr lang="cs-CZ" altLang="cs-CZ" sz="2000" b="1" dirty="0" smtClean="0"/>
              <a:t>   </a:t>
            </a:r>
            <a:r>
              <a:rPr lang="cs-CZ" altLang="cs-CZ" sz="2000" b="1" dirty="0" err="1" smtClean="0"/>
              <a:t>Aution</a:t>
            </a:r>
            <a:r>
              <a:rPr lang="cs-CZ" altLang="cs-CZ" sz="2000" b="1" dirty="0" smtClean="0"/>
              <a:t> JET (</a:t>
            </a:r>
            <a:r>
              <a:rPr lang="cs-CZ" altLang="cs-CZ" sz="2000" b="1" dirty="0" err="1" smtClean="0"/>
              <a:t>Arkray</a:t>
            </a:r>
            <a:r>
              <a:rPr lang="cs-CZ" altLang="cs-CZ" sz="2000" b="1" dirty="0" smtClean="0"/>
              <a:t>)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sz="2000" b="1" dirty="0" smtClean="0"/>
              <a:t>   </a:t>
            </a:r>
            <a:r>
              <a:rPr lang="cs-CZ" altLang="cs-CZ" sz="2000" b="1" dirty="0" err="1" smtClean="0"/>
              <a:t>Clinitek</a:t>
            </a:r>
            <a:r>
              <a:rPr lang="cs-CZ" altLang="cs-CZ" sz="2000" b="1" dirty="0" smtClean="0"/>
              <a:t> STATUS (Siemens)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sz="2000" b="1" dirty="0" smtClean="0"/>
          </a:p>
          <a:p>
            <a:pPr marL="0" indent="0" eaLnBrk="1" hangingPunct="1">
              <a:buFontTx/>
              <a:buNone/>
              <a:defRPr/>
            </a:pPr>
            <a:endParaRPr lang="cs-CZ" altLang="cs-CZ" sz="2000" b="1" dirty="0" smtClean="0"/>
          </a:p>
          <a:p>
            <a:pPr>
              <a:defRPr/>
            </a:pPr>
            <a:r>
              <a:rPr lang="cs-CZ" altLang="cs-CZ" sz="2000" b="1" dirty="0" smtClean="0"/>
              <a:t>vysokokapacitní :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b="1" dirty="0" smtClean="0"/>
              <a:t>   </a:t>
            </a:r>
            <a:r>
              <a:rPr lang="cs-CZ" altLang="cs-CZ" sz="2000" b="1" dirty="0" err="1" smtClean="0"/>
              <a:t>Urisys</a:t>
            </a:r>
            <a:r>
              <a:rPr lang="cs-CZ" altLang="cs-CZ" sz="2000" b="1" dirty="0" smtClean="0"/>
              <a:t> 2400 (</a:t>
            </a:r>
            <a:r>
              <a:rPr lang="cs-CZ" altLang="cs-CZ" sz="2000" b="1" dirty="0" err="1" smtClean="0"/>
              <a:t>Roche</a:t>
            </a:r>
            <a:r>
              <a:rPr lang="cs-CZ" altLang="cs-CZ" sz="2000" b="1" dirty="0" smtClean="0"/>
              <a:t> </a:t>
            </a:r>
            <a:r>
              <a:rPr lang="cs-CZ" altLang="cs-CZ" sz="2000" b="1" dirty="0" err="1" smtClean="0"/>
              <a:t>Diagnostic</a:t>
            </a:r>
            <a:r>
              <a:rPr lang="cs-CZ" altLang="cs-CZ" sz="2000" b="1" dirty="0" smtClean="0"/>
              <a:t>)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b="1" dirty="0" smtClean="0"/>
              <a:t>   </a:t>
            </a:r>
            <a:r>
              <a:rPr lang="cs-CZ" altLang="cs-CZ" sz="2000" b="1" dirty="0" err="1" smtClean="0"/>
              <a:t>Aution</a:t>
            </a:r>
            <a:r>
              <a:rPr lang="cs-CZ" altLang="cs-CZ" sz="2000" b="1" dirty="0" smtClean="0"/>
              <a:t> Max AX -4030 (</a:t>
            </a:r>
            <a:r>
              <a:rPr lang="cs-CZ" altLang="cs-CZ" sz="2000" b="1" dirty="0" err="1" smtClean="0"/>
              <a:t>Arkray</a:t>
            </a:r>
            <a:r>
              <a:rPr lang="cs-CZ" altLang="cs-CZ" sz="2000" b="1" dirty="0" smtClean="0"/>
              <a:t>)</a:t>
            </a:r>
          </a:p>
        </p:txBody>
      </p:sp>
      <p:pic>
        <p:nvPicPr>
          <p:cNvPr id="59396" name="Picture 2" descr="C:\Users\Mirka\Documents\Nová složka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52738"/>
            <a:ext cx="24003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715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4" descr="V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93663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70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0"/>
          <p:cNvSpPr txBox="1">
            <a:spLocks/>
          </p:cNvSpPr>
          <p:nvPr/>
        </p:nvSpPr>
        <p:spPr>
          <a:xfrm>
            <a:off x="457200" y="0"/>
            <a:ext cx="8229600" cy="8367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tx2"/>
                </a:solidFill>
              </a:rPr>
              <a:t>LAURA </a:t>
            </a:r>
            <a:r>
              <a:rPr lang="cs-CZ" sz="3600" b="1" dirty="0">
                <a:solidFill>
                  <a:schemeClr val="tx2"/>
                </a:solidFill>
              </a:rPr>
              <a:t>XL</a:t>
            </a:r>
            <a:endParaRPr lang="en-GB" sz="3600" b="1" dirty="0">
              <a:solidFill>
                <a:schemeClr val="tx2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457201" y="692696"/>
            <a:ext cx="8135814" cy="6165304"/>
            <a:chOff x="958645" y="1000174"/>
            <a:chExt cx="7202709" cy="5395136"/>
          </a:xfrm>
        </p:grpSpPr>
        <p:pic>
          <p:nvPicPr>
            <p:cNvPr id="23" name="Obrázek 5" descr="bunecny_valec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58646" y="1000174"/>
              <a:ext cx="3605206" cy="2707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ovéPole 2"/>
            <p:cNvSpPr txBox="1"/>
            <p:nvPr/>
          </p:nvSpPr>
          <p:spPr>
            <a:xfrm>
              <a:off x="1056527" y="1122189"/>
              <a:ext cx="1211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Gran CAST</a:t>
              </a:r>
              <a:endParaRPr lang="cs-CZ" b="1" dirty="0"/>
            </a:p>
          </p:txBody>
        </p:sp>
        <p:pic>
          <p:nvPicPr>
            <p:cNvPr id="24" name="Obrázek 5" descr="hlen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63853" y="1000174"/>
              <a:ext cx="3597501" cy="2707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ovéPole 15"/>
            <p:cNvSpPr txBox="1"/>
            <p:nvPr/>
          </p:nvSpPr>
          <p:spPr>
            <a:xfrm>
              <a:off x="4670970" y="1127294"/>
              <a:ext cx="6939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MUC</a:t>
              </a:r>
              <a:endParaRPr lang="cs-CZ" b="1" dirty="0"/>
            </a:p>
          </p:txBody>
        </p:sp>
        <p:pic>
          <p:nvPicPr>
            <p:cNvPr id="25" name="Obrázek 5" descr="ROD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8645" y="3708118"/>
              <a:ext cx="3606170" cy="2687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ovéPole 16"/>
            <p:cNvSpPr txBox="1"/>
            <p:nvPr/>
          </p:nvSpPr>
          <p:spPr>
            <a:xfrm>
              <a:off x="1069731" y="3897421"/>
              <a:ext cx="923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BACR</a:t>
              </a:r>
              <a:endParaRPr lang="cs-CZ" b="1" dirty="0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62125" y="3692831"/>
              <a:ext cx="3599229" cy="2702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ovéPole 17"/>
            <p:cNvSpPr txBox="1"/>
            <p:nvPr/>
          </p:nvSpPr>
          <p:spPr>
            <a:xfrm>
              <a:off x="4670970" y="3897421"/>
              <a:ext cx="1415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YST</a:t>
              </a:r>
              <a:endParaRPr lang="cs-CZ" b="1" dirty="0"/>
            </a:p>
          </p:txBody>
        </p:sp>
      </p:grpSp>
      <p:pic>
        <p:nvPicPr>
          <p:cNvPr id="12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8" y="46036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V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8901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099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a nevýhody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Přístroje využívající sedimentaci a centrifugaci – </a:t>
            </a:r>
            <a:r>
              <a:rPr lang="cs-CZ" b="1" dirty="0" smtClean="0">
                <a:solidFill>
                  <a:schemeClr val="tx1"/>
                </a:solidFill>
              </a:rPr>
              <a:t>potíže s hustými vzorky </a:t>
            </a:r>
            <a:r>
              <a:rPr lang="cs-CZ" dirty="0" smtClean="0">
                <a:solidFill>
                  <a:schemeClr val="tx1"/>
                </a:solidFill>
              </a:rPr>
              <a:t>(některé je třeba dělat pod mikroskopem, některé částice se musí označit)</a:t>
            </a:r>
          </a:p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Velké zvětšení – </a:t>
            </a:r>
            <a:r>
              <a:rPr lang="cs-CZ" dirty="0" smtClean="0">
                <a:solidFill>
                  <a:schemeClr val="tx1"/>
                </a:solidFill>
              </a:rPr>
              <a:t>pěkně vidět </a:t>
            </a:r>
            <a:r>
              <a:rPr lang="cs-CZ" b="1" dirty="0" smtClean="0">
                <a:solidFill>
                  <a:schemeClr val="tx1"/>
                </a:solidFill>
              </a:rPr>
              <a:t>(Laura, </a:t>
            </a:r>
            <a:r>
              <a:rPr lang="cs-CZ" b="1" dirty="0" err="1">
                <a:solidFill>
                  <a:schemeClr val="tx1"/>
                </a:solidFill>
              </a:rPr>
              <a:t>A</a:t>
            </a:r>
            <a:r>
              <a:rPr lang="cs-CZ" b="1" dirty="0" err="1" smtClean="0">
                <a:solidFill>
                  <a:schemeClr val="tx1"/>
                </a:solidFill>
              </a:rPr>
              <a:t>tellica</a:t>
            </a:r>
            <a:r>
              <a:rPr lang="cs-CZ" b="1" dirty="0" smtClean="0">
                <a:solidFill>
                  <a:schemeClr val="tx1"/>
                </a:solidFill>
              </a:rPr>
              <a:t>, </a:t>
            </a:r>
            <a:r>
              <a:rPr lang="cs-CZ" b="1" dirty="0" err="1" smtClean="0">
                <a:solidFill>
                  <a:schemeClr val="tx1"/>
                </a:solidFill>
              </a:rPr>
              <a:t>cobas</a:t>
            </a:r>
            <a:r>
              <a:rPr lang="cs-CZ" b="1" dirty="0" smtClean="0">
                <a:solidFill>
                  <a:schemeClr val="tx1"/>
                </a:solidFill>
              </a:rPr>
              <a:t>)</a:t>
            </a:r>
          </a:p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Rychlost prvního vzorku </a:t>
            </a:r>
            <a:r>
              <a:rPr lang="cs-CZ" dirty="0" smtClean="0">
                <a:solidFill>
                  <a:schemeClr val="tx1"/>
                </a:solidFill>
              </a:rPr>
              <a:t>– výhodné pro jednotlivé </a:t>
            </a:r>
            <a:r>
              <a:rPr lang="cs-CZ" b="1" dirty="0" err="1" smtClean="0">
                <a:solidFill>
                  <a:schemeClr val="tx1"/>
                </a:solidFill>
              </a:rPr>
              <a:t>statimy</a:t>
            </a:r>
            <a:r>
              <a:rPr lang="cs-CZ" b="1" dirty="0" smtClean="0">
                <a:solidFill>
                  <a:schemeClr val="tx1"/>
                </a:solidFill>
              </a:rPr>
              <a:t> (FUS)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Rozdíly v kvalitě a pružnosti software</a:t>
            </a:r>
          </a:p>
          <a:p>
            <a:endParaRPr lang="cs-CZ" b="1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03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107950" y="71438"/>
            <a:ext cx="8928100" cy="1125537"/>
          </a:xfrm>
        </p:spPr>
        <p:txBody>
          <a:bodyPr/>
          <a:lstStyle/>
          <a:p>
            <a:r>
              <a:rPr lang="cs-CZ" altLang="cs-CZ" sz="3600" b="1" smtClean="0"/>
              <a:t>Automatická morfologická analýza moče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268413"/>
            <a:ext cx="8640763" cy="5589587"/>
          </a:xfrm>
        </p:spPr>
        <p:txBody>
          <a:bodyPr>
            <a:normAutofit fontScale="62500" lnSpcReduction="20000"/>
          </a:bodyPr>
          <a:lstStyle/>
          <a:p>
            <a:pPr marL="0" indent="0">
              <a:buFontTx/>
              <a:buNone/>
              <a:defRPr/>
            </a:pPr>
            <a:r>
              <a:rPr lang="cs-CZ" sz="3800" b="1" dirty="0" smtClean="0"/>
              <a:t>Techniky:</a:t>
            </a:r>
          </a:p>
          <a:p>
            <a:pPr marL="0" indent="0">
              <a:buFontTx/>
              <a:buNone/>
              <a:defRPr/>
            </a:pPr>
            <a:r>
              <a:rPr lang="cs-CZ" sz="3800" b="1" dirty="0" smtClean="0">
                <a:solidFill>
                  <a:schemeClr val="accent1"/>
                </a:solidFill>
              </a:rPr>
              <a:t>     </a:t>
            </a:r>
            <a:r>
              <a:rPr lang="cs-CZ" sz="3800" b="1" dirty="0" err="1" smtClean="0">
                <a:solidFill>
                  <a:schemeClr val="tx2"/>
                </a:solidFill>
              </a:rPr>
              <a:t>Flow</a:t>
            </a:r>
            <a:r>
              <a:rPr lang="cs-CZ" sz="3800" b="1" dirty="0" smtClean="0">
                <a:solidFill>
                  <a:schemeClr val="tx2"/>
                </a:solidFill>
              </a:rPr>
              <a:t> </a:t>
            </a:r>
            <a:r>
              <a:rPr lang="cs-CZ" sz="3800" b="1" dirty="0" err="1" smtClean="0">
                <a:solidFill>
                  <a:schemeClr val="tx2"/>
                </a:solidFill>
              </a:rPr>
              <a:t>cytometrie</a:t>
            </a:r>
            <a:endParaRPr lang="cs-CZ" sz="3800" b="1" dirty="0" smtClean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endParaRPr lang="cs-CZ" sz="3800" b="1" dirty="0" smtClean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cs-CZ" sz="3800" b="1" dirty="0" smtClean="0">
                <a:solidFill>
                  <a:schemeClr val="tx2"/>
                </a:solidFill>
              </a:rPr>
              <a:t>     </a:t>
            </a:r>
            <a:r>
              <a:rPr lang="cs-CZ" sz="3800" b="1" dirty="0">
                <a:solidFill>
                  <a:schemeClr val="tx2"/>
                </a:solidFill>
              </a:rPr>
              <a:t>D</a:t>
            </a:r>
            <a:r>
              <a:rPr lang="cs-CZ" sz="3800" b="1" dirty="0" smtClean="0">
                <a:solidFill>
                  <a:schemeClr val="tx2"/>
                </a:solidFill>
              </a:rPr>
              <a:t>igitální zobrazení (mikroskopie) močových částic  </a:t>
            </a:r>
          </a:p>
          <a:p>
            <a:pPr marL="0" indent="0">
              <a:buFontTx/>
              <a:buNone/>
              <a:defRPr/>
            </a:pPr>
            <a:r>
              <a:rPr lang="cs-CZ" sz="3800" b="1" dirty="0" smtClean="0"/>
              <a:t>          využívá se CCD kamera, </a:t>
            </a:r>
            <a:r>
              <a:rPr lang="cs-CZ" sz="3800" b="1" dirty="0"/>
              <a:t>mikroskopický </a:t>
            </a:r>
            <a:r>
              <a:rPr lang="cs-CZ" sz="3800" b="1" dirty="0" smtClean="0"/>
              <a:t>objektiv</a:t>
            </a:r>
          </a:p>
          <a:p>
            <a:pPr marL="0" indent="0">
              <a:buFontTx/>
              <a:buNone/>
              <a:defRPr/>
            </a:pPr>
            <a:r>
              <a:rPr lang="cs-CZ" sz="3800" b="1" dirty="0" smtClean="0"/>
              <a:t>            </a:t>
            </a:r>
            <a:r>
              <a:rPr lang="cs-CZ" sz="3800" b="1" dirty="0" smtClean="0">
                <a:solidFill>
                  <a:schemeClr val="tx2"/>
                </a:solidFill>
              </a:rPr>
              <a:t>- Průtoková cela, průběžné snímání, </a:t>
            </a:r>
          </a:p>
          <a:p>
            <a:pPr marL="0" indent="0">
              <a:buFontTx/>
              <a:buNone/>
              <a:defRPr/>
            </a:pPr>
            <a:r>
              <a:rPr lang="cs-CZ" sz="3800" b="1" dirty="0">
                <a:solidFill>
                  <a:schemeClr val="tx2"/>
                </a:solidFill>
              </a:rPr>
              <a:t> </a:t>
            </a:r>
            <a:r>
              <a:rPr lang="cs-CZ" sz="3800" b="1" dirty="0" smtClean="0">
                <a:solidFill>
                  <a:schemeClr val="tx2"/>
                </a:solidFill>
              </a:rPr>
              <a:t>              nekoncentrovaná moč</a:t>
            </a:r>
          </a:p>
          <a:p>
            <a:pPr marL="0" indent="0">
              <a:buFontTx/>
              <a:buNone/>
              <a:defRPr/>
            </a:pPr>
            <a:r>
              <a:rPr lang="cs-CZ" sz="3800" b="1" dirty="0">
                <a:solidFill>
                  <a:schemeClr val="tx2"/>
                </a:solidFill>
              </a:rPr>
              <a:t> </a:t>
            </a:r>
            <a:r>
              <a:rPr lang="cs-CZ" sz="3800" b="1" dirty="0" smtClean="0">
                <a:solidFill>
                  <a:schemeClr val="tx2"/>
                </a:solidFill>
              </a:rPr>
              <a:t>           - Automatická analýza močového sedimentu</a:t>
            </a:r>
          </a:p>
          <a:p>
            <a:pPr marL="0" indent="0">
              <a:buFontTx/>
              <a:buNone/>
              <a:defRPr/>
            </a:pPr>
            <a:r>
              <a:rPr lang="cs-CZ" sz="3800" b="1" dirty="0">
                <a:solidFill>
                  <a:schemeClr val="tx2"/>
                </a:solidFill>
              </a:rPr>
              <a:t> </a:t>
            </a:r>
            <a:r>
              <a:rPr lang="cs-CZ" sz="3800" b="1" dirty="0" smtClean="0">
                <a:solidFill>
                  <a:schemeClr val="tx2"/>
                </a:solidFill>
              </a:rPr>
              <a:t>                               S centrifugací</a:t>
            </a:r>
          </a:p>
          <a:p>
            <a:pPr marL="0" indent="0">
              <a:buFontTx/>
              <a:buNone/>
              <a:defRPr/>
            </a:pPr>
            <a:r>
              <a:rPr lang="cs-CZ" sz="3800" b="1" dirty="0">
                <a:solidFill>
                  <a:schemeClr val="tx2"/>
                </a:solidFill>
              </a:rPr>
              <a:t> </a:t>
            </a:r>
            <a:r>
              <a:rPr lang="cs-CZ" sz="3800" b="1" dirty="0" smtClean="0">
                <a:solidFill>
                  <a:schemeClr val="tx2"/>
                </a:solidFill>
              </a:rPr>
              <a:t>                               S využitím sedimentace</a:t>
            </a:r>
          </a:p>
          <a:p>
            <a:pPr marL="0" indent="0">
              <a:buFontTx/>
              <a:buNone/>
              <a:defRPr/>
            </a:pPr>
            <a:endParaRPr lang="cs-CZ" sz="1900" b="1" dirty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endParaRPr lang="cs-CZ" sz="1900" b="1" dirty="0" smtClean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endParaRPr lang="cs-CZ" sz="1900" b="1" dirty="0" smtClean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cs-CZ" altLang="cs-CZ" sz="4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Kompletní systém močové </a:t>
            </a:r>
            <a:r>
              <a:rPr lang="cs-CZ" altLang="cs-CZ" sz="4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analýzy – diagnostické proužky + morfologie</a:t>
            </a:r>
            <a:endParaRPr lang="cs-CZ" sz="3000" b="1" dirty="0">
              <a:solidFill>
                <a:schemeClr val="tx2"/>
              </a:solidFill>
            </a:endParaRPr>
          </a:p>
        </p:txBody>
      </p:sp>
      <p:pic>
        <p:nvPicPr>
          <p:cNvPr id="61444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715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" descr="V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57150"/>
            <a:ext cx="6111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92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896" cy="435334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                          </a:t>
            </a:r>
            <a:r>
              <a:rPr lang="cs-CZ" sz="3200" b="1" dirty="0" err="1" smtClean="0">
                <a:solidFill>
                  <a:schemeClr val="tx1"/>
                </a:solidFill>
              </a:rPr>
              <a:t>Flow</a:t>
            </a:r>
            <a:r>
              <a:rPr lang="cs-CZ" sz="3200" b="1" dirty="0" smtClean="0">
                <a:solidFill>
                  <a:schemeClr val="tx1"/>
                </a:solidFill>
              </a:rPr>
              <a:t> </a:t>
            </a:r>
            <a:r>
              <a:rPr lang="cs-CZ" sz="3200" b="1" dirty="0" err="1" smtClean="0">
                <a:solidFill>
                  <a:schemeClr val="tx1"/>
                </a:solidFill>
              </a:rPr>
              <a:t>cytometrie</a:t>
            </a:r>
            <a:endParaRPr lang="cs-CZ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49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sz="3600" b="1" dirty="0" smtClean="0">
                <a:effectLst/>
              </a:rPr>
              <a:t>UN-</a:t>
            </a:r>
            <a:r>
              <a:rPr lang="cs-CZ" sz="3600" b="1" dirty="0" err="1" smtClean="0">
                <a:effectLst/>
              </a:rPr>
              <a:t>Series</a:t>
            </a:r>
            <a:r>
              <a:rPr lang="cs-CZ" sz="3600" b="1" dirty="0" smtClean="0">
                <a:effectLst/>
              </a:rPr>
              <a:t>, </a:t>
            </a:r>
            <a:r>
              <a:rPr lang="cs-CZ" sz="3600" b="1" dirty="0" err="1" smtClean="0">
                <a:effectLst/>
              </a:rPr>
              <a:t>Sysmex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Nově na trhu:</a:t>
            </a:r>
          </a:p>
          <a:p>
            <a:pPr marL="0" indent="0">
              <a:buNone/>
            </a:pPr>
            <a:endParaRPr lang="cs-CZ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b="1" dirty="0" smtClean="0"/>
              <a:t>            UN3000-111</a:t>
            </a:r>
            <a:endParaRPr lang="cs-CZ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1800" b="1" dirty="0" smtClean="0">
                <a:solidFill>
                  <a:schemeClr val="tx1"/>
                </a:solidFill>
              </a:rPr>
              <a:t>    </a:t>
            </a:r>
          </a:p>
          <a:p>
            <a:pPr marL="0" indent="0">
              <a:buNone/>
            </a:pPr>
            <a:r>
              <a:rPr lang="cs-CZ" sz="1800" b="1" dirty="0" smtClean="0">
                <a:solidFill>
                  <a:schemeClr val="tx2"/>
                </a:solidFill>
              </a:rPr>
              <a:t>      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b="1" dirty="0" smtClean="0">
                <a:solidFill>
                  <a:schemeClr val="tx2"/>
                </a:solidFill>
              </a:rPr>
              <a:t>     UC-3500 + UF-5000/4000 + UD-10</a:t>
            </a:r>
          </a:p>
          <a:p>
            <a:pPr marL="0" indent="0">
              <a:buNone/>
            </a:pPr>
            <a:r>
              <a:rPr lang="cs-CZ" sz="1800" b="1" dirty="0" smtClean="0">
                <a:solidFill>
                  <a:schemeClr val="tx1"/>
                </a:solidFill>
              </a:rPr>
              <a:t>      (Chemická analýza + </a:t>
            </a:r>
            <a:r>
              <a:rPr lang="cs-CZ" sz="1800" b="1" dirty="0" err="1" smtClean="0">
                <a:solidFill>
                  <a:schemeClr val="tx1"/>
                </a:solidFill>
              </a:rPr>
              <a:t>Flow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err="1" smtClean="0">
                <a:solidFill>
                  <a:schemeClr val="tx1"/>
                </a:solidFill>
              </a:rPr>
              <a:t>cytometrie</a:t>
            </a:r>
            <a:r>
              <a:rPr lang="cs-CZ" sz="1800" b="1" dirty="0" smtClean="0">
                <a:solidFill>
                  <a:schemeClr val="tx1"/>
                </a:solidFill>
              </a:rPr>
              <a:t> + digitální zobrazení elementů)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      </a:t>
            </a:r>
          </a:p>
          <a:p>
            <a:pPr marL="0" indent="0">
              <a:buNone/>
            </a:pPr>
            <a:r>
              <a:rPr lang="cs-CZ" sz="1800" b="1" dirty="0" smtClean="0">
                <a:solidFill>
                  <a:schemeClr val="tx1"/>
                </a:solidFill>
              </a:rPr>
              <a:t>       Modulární koncept</a:t>
            </a:r>
            <a:endParaRPr lang="cs-CZ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715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V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601" y="57150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235" y="908720"/>
            <a:ext cx="5969829" cy="339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004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2008"/>
            <a:ext cx="8229600" cy="1052736"/>
          </a:xfrm>
        </p:spPr>
        <p:txBody>
          <a:bodyPr/>
          <a:lstStyle/>
          <a:p>
            <a:r>
              <a:rPr lang="cs-CZ" sz="3600" b="1" dirty="0" smtClean="0"/>
              <a:t>UF-5000/4000, </a:t>
            </a:r>
            <a:r>
              <a:rPr lang="cs-CZ" sz="3600" b="1" dirty="0" err="1" smtClean="0"/>
              <a:t>Sysmex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200" b="1" dirty="0" err="1" smtClean="0">
                <a:solidFill>
                  <a:schemeClr val="tx1"/>
                </a:solidFill>
              </a:rPr>
              <a:t>Flow</a:t>
            </a:r>
            <a:r>
              <a:rPr lang="cs-CZ" sz="2200" b="1" dirty="0" smtClean="0">
                <a:solidFill>
                  <a:schemeClr val="tx1"/>
                </a:solidFill>
              </a:rPr>
              <a:t> </a:t>
            </a:r>
            <a:r>
              <a:rPr lang="cs-CZ" sz="2200" b="1" dirty="0" err="1" smtClean="0">
                <a:solidFill>
                  <a:schemeClr val="tx1"/>
                </a:solidFill>
              </a:rPr>
              <a:t>cytometr</a:t>
            </a:r>
            <a:r>
              <a:rPr lang="cs-CZ" sz="2200" b="1" dirty="0" smtClean="0">
                <a:solidFill>
                  <a:schemeClr val="tx1"/>
                </a:solidFill>
              </a:rPr>
              <a:t> – </a:t>
            </a:r>
            <a:r>
              <a:rPr lang="cs-CZ" sz="2200" b="1" dirty="0" smtClean="0">
                <a:solidFill>
                  <a:schemeClr val="tx2"/>
                </a:solidFill>
              </a:rPr>
              <a:t>28 parametrů</a:t>
            </a:r>
          </a:p>
          <a:p>
            <a:r>
              <a:rPr lang="cs-CZ" sz="2200" b="1" dirty="0" smtClean="0">
                <a:solidFill>
                  <a:schemeClr val="tx1"/>
                </a:solidFill>
              </a:rPr>
              <a:t>2 ml moče</a:t>
            </a:r>
          </a:p>
          <a:p>
            <a:r>
              <a:rPr lang="cs-CZ" sz="2200" b="1" dirty="0" smtClean="0">
                <a:solidFill>
                  <a:schemeClr val="tx1"/>
                </a:solidFill>
              </a:rPr>
              <a:t>105/80 vzorků moče/hod.</a:t>
            </a:r>
          </a:p>
          <a:p>
            <a:endParaRPr lang="cs-CZ" sz="2200" b="1" dirty="0" smtClean="0">
              <a:solidFill>
                <a:schemeClr val="tx1"/>
              </a:solidFill>
            </a:endParaRPr>
          </a:p>
          <a:p>
            <a:endParaRPr lang="cs-CZ" sz="2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200" b="1" dirty="0" err="1">
                <a:solidFill>
                  <a:schemeClr val="tx1"/>
                </a:solidFill>
              </a:rPr>
              <a:t>Flow</a:t>
            </a:r>
            <a:r>
              <a:rPr lang="cs-CZ" sz="2200" b="1" dirty="0">
                <a:solidFill>
                  <a:schemeClr val="tx1"/>
                </a:solidFill>
              </a:rPr>
              <a:t> </a:t>
            </a:r>
            <a:r>
              <a:rPr lang="cs-CZ" sz="2200" b="1" dirty="0" err="1" smtClean="0">
                <a:solidFill>
                  <a:schemeClr val="tx1"/>
                </a:solidFill>
              </a:rPr>
              <a:t>cytometrie</a:t>
            </a:r>
            <a:endParaRPr lang="cs-CZ" sz="2200" b="1" dirty="0" smtClean="0">
              <a:solidFill>
                <a:schemeClr val="tx1"/>
              </a:solidFill>
            </a:endParaRPr>
          </a:p>
          <a:p>
            <a:r>
              <a:rPr lang="cs-CZ" sz="2200" b="1" dirty="0">
                <a:solidFill>
                  <a:schemeClr val="tx1"/>
                </a:solidFill>
              </a:rPr>
              <a:t>Výkonný </a:t>
            </a:r>
            <a:r>
              <a:rPr lang="cs-CZ" sz="2200" b="1" dirty="0">
                <a:solidFill>
                  <a:schemeClr val="tx2"/>
                </a:solidFill>
              </a:rPr>
              <a:t>modrý </a:t>
            </a:r>
            <a:r>
              <a:rPr lang="cs-CZ" sz="2200" b="1" dirty="0" smtClean="0">
                <a:solidFill>
                  <a:schemeClr val="tx2"/>
                </a:solidFill>
              </a:rPr>
              <a:t>laser</a:t>
            </a:r>
            <a:endParaRPr lang="cs-CZ" sz="2200" b="1" dirty="0">
              <a:solidFill>
                <a:schemeClr val="tx2"/>
              </a:solidFill>
            </a:endParaRPr>
          </a:p>
          <a:p>
            <a:r>
              <a:rPr lang="cs-CZ" sz="2200" b="1" dirty="0" smtClean="0">
                <a:solidFill>
                  <a:schemeClr val="tx1"/>
                </a:solidFill>
              </a:rPr>
              <a:t>Po </a:t>
            </a:r>
            <a:r>
              <a:rPr lang="cs-CZ" sz="2200" b="1" dirty="0">
                <a:solidFill>
                  <a:schemeClr val="tx1"/>
                </a:solidFill>
              </a:rPr>
              <a:t>nasátí </a:t>
            </a:r>
            <a:r>
              <a:rPr lang="cs-CZ" sz="2200" b="1" dirty="0" smtClean="0">
                <a:solidFill>
                  <a:schemeClr val="tx1"/>
                </a:solidFill>
              </a:rPr>
              <a:t>proces </a:t>
            </a:r>
            <a:r>
              <a:rPr lang="cs-CZ" sz="2200" b="1" dirty="0">
                <a:solidFill>
                  <a:schemeClr val="tx1"/>
                </a:solidFill>
              </a:rPr>
              <a:t>značení </a:t>
            </a:r>
            <a:r>
              <a:rPr lang="cs-CZ" sz="2200" b="1" dirty="0" smtClean="0">
                <a:solidFill>
                  <a:schemeClr val="tx1"/>
                </a:solidFill>
              </a:rPr>
              <a:t>fluorescenční značkou</a:t>
            </a:r>
          </a:p>
          <a:p>
            <a:r>
              <a:rPr lang="cs-CZ" sz="2200" b="1" dirty="0" smtClean="0">
                <a:solidFill>
                  <a:schemeClr val="tx1"/>
                </a:solidFill>
              </a:rPr>
              <a:t>Dva měřící kanály (buňky se značeným jádrem nebo povrchem)</a:t>
            </a:r>
            <a:endParaRPr lang="cs-CZ" sz="2200" b="1" dirty="0">
              <a:solidFill>
                <a:schemeClr val="tx1"/>
              </a:solidFill>
            </a:endParaRPr>
          </a:p>
          <a:p>
            <a:r>
              <a:rPr lang="cs-CZ" sz="2200" b="1" dirty="0">
                <a:solidFill>
                  <a:schemeClr val="tx1"/>
                </a:solidFill>
              </a:rPr>
              <a:t>Laserová technologie detekce částic umožňuje </a:t>
            </a:r>
            <a:r>
              <a:rPr lang="cs-CZ" sz="2200" b="1" dirty="0">
                <a:solidFill>
                  <a:schemeClr val="tx2"/>
                </a:solidFill>
              </a:rPr>
              <a:t>každý element odlišit podle specifických signálů</a:t>
            </a:r>
            <a:r>
              <a:rPr lang="cs-CZ" sz="2200" b="1" dirty="0">
                <a:solidFill>
                  <a:schemeClr val="tx1"/>
                </a:solidFill>
              </a:rPr>
              <a:t> charakterizujících velikost, </a:t>
            </a:r>
            <a:r>
              <a:rPr lang="cs-CZ" sz="2200" b="1" dirty="0" smtClean="0">
                <a:solidFill>
                  <a:schemeClr val="tx1"/>
                </a:solidFill>
              </a:rPr>
              <a:t>tvar, </a:t>
            </a:r>
            <a:r>
              <a:rPr lang="cs-CZ" sz="2200" b="1" dirty="0">
                <a:solidFill>
                  <a:schemeClr val="tx1"/>
                </a:solidFill>
              </a:rPr>
              <a:t>vnitřní </a:t>
            </a:r>
            <a:r>
              <a:rPr lang="cs-CZ" sz="2200" b="1" dirty="0" smtClean="0">
                <a:solidFill>
                  <a:schemeClr val="tx1"/>
                </a:solidFill>
              </a:rPr>
              <a:t>strukturu, polarizační vlastnosti</a:t>
            </a:r>
          </a:p>
          <a:p>
            <a:r>
              <a:rPr lang="cs-CZ" sz="2200" b="1" dirty="0" smtClean="0">
                <a:solidFill>
                  <a:schemeClr val="tx2"/>
                </a:solidFill>
              </a:rPr>
              <a:t>QC pro 5 parametrů </a:t>
            </a:r>
            <a:r>
              <a:rPr lang="cs-CZ" sz="2200" b="1" dirty="0" smtClean="0">
                <a:solidFill>
                  <a:schemeClr val="tx1"/>
                </a:solidFill>
              </a:rPr>
              <a:t>– </a:t>
            </a:r>
            <a:r>
              <a:rPr lang="cs-CZ" sz="2200" b="1" dirty="0" err="1" smtClean="0">
                <a:solidFill>
                  <a:schemeClr val="tx1"/>
                </a:solidFill>
              </a:rPr>
              <a:t>ery</a:t>
            </a:r>
            <a:r>
              <a:rPr lang="cs-CZ" sz="2200" b="1" dirty="0" smtClean="0">
                <a:solidFill>
                  <a:schemeClr val="tx1"/>
                </a:solidFill>
              </a:rPr>
              <a:t>, </a:t>
            </a:r>
            <a:r>
              <a:rPr lang="cs-CZ" sz="2200" b="1" dirty="0" err="1" smtClean="0">
                <a:solidFill>
                  <a:schemeClr val="tx1"/>
                </a:solidFill>
              </a:rPr>
              <a:t>leu</a:t>
            </a:r>
            <a:r>
              <a:rPr lang="cs-CZ" sz="2200" b="1" dirty="0" smtClean="0">
                <a:solidFill>
                  <a:schemeClr val="tx1"/>
                </a:solidFill>
              </a:rPr>
              <a:t>, </a:t>
            </a:r>
            <a:r>
              <a:rPr lang="cs-CZ" sz="2200" b="1" dirty="0" err="1" smtClean="0">
                <a:solidFill>
                  <a:schemeClr val="tx1"/>
                </a:solidFill>
              </a:rPr>
              <a:t>epitelie</a:t>
            </a:r>
            <a:r>
              <a:rPr lang="cs-CZ" sz="2200" b="1" dirty="0" smtClean="0">
                <a:solidFill>
                  <a:schemeClr val="tx1"/>
                </a:solidFill>
              </a:rPr>
              <a:t>, válce, bakterie </a:t>
            </a:r>
            <a:endParaRPr lang="cs-CZ" sz="2200" b="1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Analýza jiných tělních tekutin – </a:t>
            </a:r>
            <a:r>
              <a:rPr lang="cs-CZ" b="1" dirty="0" err="1">
                <a:solidFill>
                  <a:schemeClr val="tx2"/>
                </a:solidFill>
              </a:rPr>
              <a:t>likvory</a:t>
            </a:r>
            <a:r>
              <a:rPr lang="cs-CZ" b="1" dirty="0">
                <a:solidFill>
                  <a:schemeClr val="tx2"/>
                </a:solidFill>
              </a:rPr>
              <a:t>, punktáty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5" descr="C:\Users\27232\AppData\Local\Microsoft\Windows\Temporary Internet Files\Content.IE5\FRFIS4VM\fn-brno-barva-pozit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57150"/>
            <a:ext cx="11525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V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7150"/>
            <a:ext cx="6111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F-5000 fully automated analyzer of formed elements in ur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030" y="1142788"/>
            <a:ext cx="3451995" cy="230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6881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4ppTags>
  <Name>Title (big bar down)</Name>
  <PpLayout>1</PpLayout>
  <Index>1</Index>
</p4ppTags>
</file>

<file path=customXml/item2.xml><?xml version="1.0" encoding="utf-8"?>
<p4ppTags>
  <Name>Free Content</Name>
  <PpLayout>11</PpLayout>
  <Index>9</Index>
</p4ppTags>
</file>

<file path=customXml/item3.xml><?xml version="1.0" encoding="utf-8"?>
<p4ppTags>
  <Name>Free Content</Name>
  <PpLayout>11</PpLayout>
  <Index>9</Index>
</p4ppTags>
</file>

<file path=customXml/itemProps1.xml><?xml version="1.0" encoding="utf-8"?>
<ds:datastoreItem xmlns:ds="http://schemas.openxmlformats.org/officeDocument/2006/customXml" ds:itemID="{3308563B-83E2-48B7-9834-69CBDA6FBDE0}">
  <ds:schemaRefs/>
</ds:datastoreItem>
</file>

<file path=customXml/itemProps2.xml><?xml version="1.0" encoding="utf-8"?>
<ds:datastoreItem xmlns:ds="http://schemas.openxmlformats.org/officeDocument/2006/customXml" ds:itemID="{8D5861A2-F110-45DF-AD75-2C8C71AD9355}">
  <ds:schemaRefs/>
</ds:datastoreItem>
</file>

<file path=customXml/itemProps3.xml><?xml version="1.0" encoding="utf-8"?>
<ds:datastoreItem xmlns:ds="http://schemas.openxmlformats.org/officeDocument/2006/customXml" ds:itemID="{2955EDC1-E95D-440F-8092-821C1BF4E6A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6605</TotalTime>
  <Words>1801</Words>
  <Application>Microsoft Office PowerPoint</Application>
  <PresentationFormat>Předvádění na obrazovce (4:3)</PresentationFormat>
  <Paragraphs>373</Paragraphs>
  <Slides>51</Slides>
  <Notes>10</Notes>
  <HiddenSlides>0</HiddenSlides>
  <MMClips>0</MMClips>
  <ScaleCrop>false</ScaleCrop>
  <HeadingPairs>
    <vt:vector size="8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64" baseType="lpstr">
      <vt:lpstr>ＭＳ Ｐゴシック</vt:lpstr>
      <vt:lpstr>宋体</vt:lpstr>
      <vt:lpstr>Arial</vt:lpstr>
      <vt:lpstr>Arial Unicode MS</vt:lpstr>
      <vt:lpstr>Calibri</vt:lpstr>
      <vt:lpstr>Century Gothic</vt:lpstr>
      <vt:lpstr>Courier New</vt:lpstr>
      <vt:lpstr>FuturaSCTCEBoo</vt:lpstr>
      <vt:lpstr>Palatino Linotype</vt:lpstr>
      <vt:lpstr>Times New Roman</vt:lpstr>
      <vt:lpstr>Wingdings</vt:lpstr>
      <vt:lpstr>Exekutivní</vt:lpstr>
      <vt:lpstr>think-cell Slide</vt:lpstr>
      <vt:lpstr>Současné možnosti automatizace močové analýzy</vt:lpstr>
      <vt:lpstr>Automatizovaná analýza moče</vt:lpstr>
      <vt:lpstr>Chemická analýza moče</vt:lpstr>
      <vt:lpstr>Chemická analýza moče</vt:lpstr>
      <vt:lpstr>Chemická analýza moče</vt:lpstr>
      <vt:lpstr>Automatická morfologická analýza moče</vt:lpstr>
      <vt:lpstr>Prezentace aplikace PowerPoint</vt:lpstr>
      <vt:lpstr>UN-Series, Sysmex</vt:lpstr>
      <vt:lpstr>UF-5000/4000, Sysmex</vt:lpstr>
      <vt:lpstr>UF-5000/4000 - scattergram</vt:lpstr>
      <vt:lpstr>UD-10, Sysmex </vt:lpstr>
      <vt:lpstr>UN 3000, Sysmex</vt:lpstr>
      <vt:lpstr>UN 3000</vt:lpstr>
      <vt:lpstr>Digitální mikroskopie nekoncentrované moče  </vt:lpstr>
      <vt:lpstr>iRICELL 3000plus IQ 200 SPRINT + ichemVelocity, Beckman</vt:lpstr>
      <vt:lpstr>iRICELL 3000plus =IQ 200 SPRINT +  ichemVelocity, Beckman  </vt:lpstr>
      <vt:lpstr>Prezentace aplikace PowerPoint</vt:lpstr>
      <vt:lpstr>FUS-2000, DIRUI</vt:lpstr>
      <vt:lpstr>FUS-2000</vt:lpstr>
      <vt:lpstr>Uric acid</vt:lpstr>
      <vt:lpstr>DIRUI FUS-3000Plus</vt:lpstr>
      <vt:lpstr>DIRUI FUS-1000</vt:lpstr>
      <vt:lpstr>Simulace zorného pole</vt:lpstr>
      <vt:lpstr>ERY - akantocyty</vt:lpstr>
      <vt:lpstr>Spermie</vt:lpstr>
      <vt:lpstr>Tripelfosfáty</vt:lpstr>
      <vt:lpstr>Automatická analýza močového sedimentu – s centrifugací</vt:lpstr>
      <vt:lpstr>LabUMat2 and UriSed3 , 77 Elektronika  (dodává Biovendor)</vt:lpstr>
      <vt:lpstr>LabUMat2, 77 Elektronika dodává Biovendor</vt:lpstr>
      <vt:lpstr>Urised 3, 77 Elektronika</vt:lpstr>
      <vt:lpstr>Urised 3</vt:lpstr>
      <vt:lpstr>Urised 3</vt:lpstr>
      <vt:lpstr>Prezentace aplikace PowerPoint</vt:lpstr>
      <vt:lpstr> cobas 6500, Roche močový sediment + chem. analýza</vt:lpstr>
      <vt:lpstr>cobas 6500 - automatický systém na močovou analýzu</vt:lpstr>
      <vt:lpstr>Modul cobas u 601-analýza moči pomocí testovacích proužků  </vt:lpstr>
      <vt:lpstr>Modul cobas u 701 – automatizované mikroskopické vyšetření močového sedimentu.  </vt:lpstr>
      <vt:lpstr>cobas 6500 – image z modulu cobas u701</vt:lpstr>
      <vt:lpstr>Atellica 1500, Siemens</vt:lpstr>
      <vt:lpstr>Atellica 1500, Siemens</vt:lpstr>
      <vt:lpstr>Prezentace aplikace PowerPoint</vt:lpstr>
      <vt:lpstr> Atellica 1500, Siemens Automatická mikroskopie po centrifugaci – vychází z 77 Elektronika (100 vzorků/hod.)</vt:lpstr>
      <vt:lpstr>Automatická analýza močového sedimentu – s využitím sedimentace</vt:lpstr>
      <vt:lpstr>UD-10, Sysmex </vt:lpstr>
      <vt:lpstr>LAURA XL, Erba Lachema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Výhody a nevýhody</vt:lpstr>
    </vt:vector>
  </TitlesOfParts>
  <Company>Fakultni Nemocnice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Elescys (Roche)</dc:title>
  <dc:creator>okbhfnb</dc:creator>
  <cp:lastModifiedBy>Beňovská Miroslava</cp:lastModifiedBy>
  <cp:revision>354</cp:revision>
  <dcterms:created xsi:type="dcterms:W3CDTF">2006-04-01T12:34:12Z</dcterms:created>
  <dcterms:modified xsi:type="dcterms:W3CDTF">2022-05-02T11:48:13Z</dcterms:modified>
</cp:coreProperties>
</file>