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97" r:id="rId2"/>
    <p:sldId id="285" r:id="rId3"/>
    <p:sldId id="287" r:id="rId4"/>
    <p:sldId id="270" r:id="rId5"/>
    <p:sldId id="286" r:id="rId6"/>
    <p:sldId id="258" r:id="rId7"/>
    <p:sldId id="259" r:id="rId8"/>
    <p:sldId id="261" r:id="rId9"/>
    <p:sldId id="271" r:id="rId10"/>
    <p:sldId id="262" r:id="rId11"/>
    <p:sldId id="263" r:id="rId12"/>
    <p:sldId id="272" r:id="rId13"/>
    <p:sldId id="264" r:id="rId14"/>
    <p:sldId id="265" r:id="rId15"/>
    <p:sldId id="288" r:id="rId16"/>
    <p:sldId id="266" r:id="rId17"/>
    <p:sldId id="276" r:id="rId18"/>
    <p:sldId id="279" r:id="rId19"/>
    <p:sldId id="284" r:id="rId20"/>
    <p:sldId id="280" r:id="rId21"/>
    <p:sldId id="278" r:id="rId22"/>
    <p:sldId id="277" r:id="rId23"/>
    <p:sldId id="281" r:id="rId24"/>
    <p:sldId id="291" r:id="rId25"/>
    <p:sldId id="295" r:id="rId26"/>
    <p:sldId id="289" r:id="rId27"/>
    <p:sldId id="256" r:id="rId28"/>
    <p:sldId id="257" r:id="rId29"/>
    <p:sldId id="282" r:id="rId30"/>
    <p:sldId id="260" r:id="rId31"/>
    <p:sldId id="290" r:id="rId32"/>
    <p:sldId id="296" r:id="rId3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4" autoAdjust="0"/>
    <p:restoredTop sz="94660"/>
  </p:normalViewPr>
  <p:slideViewPr>
    <p:cSldViewPr>
      <p:cViewPr varScale="1">
        <p:scale>
          <a:sx n="84" d="100"/>
          <a:sy n="84" d="100"/>
        </p:scale>
        <p:origin x="36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745A0-99F4-4F6F-A6FF-F1F22AF5E4E3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52C47-2CB0-4385-97E4-3FDD8C82A8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3198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11581-A328-43CD-8AF5-68E1BBA3D6D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1374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578BB-78E1-49A9-9000-7ACE266BB84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06941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23DA7-9923-4581-880E-51869F31AF4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9460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FDFD1-C99A-41D3-8DF2-4407F6FE46F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46011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DD308-0264-4132-888C-EC4B6735C8C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77864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C426C-E9B0-49EB-B4B3-8AC404C72AA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8263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A264A7-9E12-449F-B138-6ACDFABEF06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1772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3A034-64F8-41F1-A5F5-5BFCA486EC1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6886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EFC69-9FFF-46DC-8122-CF4E382F03D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20477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5E5A8-6A31-438A-9C0F-75E2921E1FA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887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E6803-8126-4E6F-A774-15AAEDC89FB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87138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48AF9E9-5723-4332-B300-44F5D849B3BB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772400" cy="1827634"/>
          </a:xfrm>
        </p:spPr>
        <p:txBody>
          <a:bodyPr/>
          <a:lstStyle/>
          <a:p>
            <a:r>
              <a:rPr lang="cs-CZ" altLang="cs-CZ" sz="3600" b="1" dirty="0"/>
              <a:t>Parametry metod automatické fotometrické analýzy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707904" y="4221088"/>
            <a:ext cx="4064496" cy="1417712"/>
          </a:xfrm>
        </p:spPr>
        <p:txBody>
          <a:bodyPr/>
          <a:lstStyle/>
          <a:p>
            <a:r>
              <a:rPr lang="cs-CZ" altLang="cs-CZ" sz="2800" i="1" dirty="0"/>
              <a:t>Miroslava Beňovská</a:t>
            </a:r>
          </a:p>
          <a:p>
            <a:r>
              <a:rPr lang="cs-CZ" sz="2800" i="1" dirty="0" smtClean="0"/>
              <a:t>KLM LF MU</a:t>
            </a:r>
            <a:endParaRPr lang="cs-CZ" sz="2800" i="1" dirty="0"/>
          </a:p>
        </p:txBody>
      </p:sp>
    </p:spTree>
    <p:extLst>
      <p:ext uri="{BB962C8B-B14F-4D97-AF65-F5344CB8AC3E}">
        <p14:creationId xmlns:p14="http://schemas.microsoft.com/office/powerpoint/2010/main" val="371176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sz="2800" dirty="0"/>
              <a:t>                         Typy měření:</a:t>
            </a:r>
            <a:br>
              <a:rPr lang="cs-CZ" altLang="cs-CZ" sz="2800" dirty="0"/>
            </a:br>
            <a:r>
              <a:rPr lang="cs-CZ" altLang="cs-CZ" sz="2000" b="1" dirty="0"/>
              <a:t>End point – jednobodové (měří se absorbance na konci reakce)</a:t>
            </a:r>
          </a:p>
        </p:txBody>
      </p:sp>
      <p:pic>
        <p:nvPicPr>
          <p:cNvPr id="8197" name="Picture 5" descr="sejmout001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620838"/>
            <a:ext cx="5832475" cy="4429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sz="4000" dirty="0"/>
              <a:t> </a:t>
            </a:r>
            <a:r>
              <a:rPr lang="cs-CZ" altLang="cs-CZ" sz="4000" dirty="0" smtClean="0"/>
              <a:t>    </a:t>
            </a:r>
            <a:r>
              <a:rPr lang="cs-CZ" altLang="cs-CZ" sz="2400" b="1" dirty="0" smtClean="0"/>
              <a:t>End </a:t>
            </a:r>
            <a:r>
              <a:rPr lang="cs-CZ" altLang="cs-CZ" sz="2400" b="1" dirty="0"/>
              <a:t>point  - dvojbodové (</a:t>
            </a:r>
            <a:r>
              <a:rPr lang="cs-CZ" altLang="cs-CZ" sz="2400" b="1" dirty="0" err="1"/>
              <a:t>blank</a:t>
            </a:r>
            <a:r>
              <a:rPr lang="cs-CZ" altLang="cs-CZ" sz="2400" b="1" dirty="0"/>
              <a:t> + konec reakce) </a:t>
            </a:r>
          </a:p>
        </p:txBody>
      </p:sp>
      <p:pic>
        <p:nvPicPr>
          <p:cNvPr id="9220" name="Picture 4" descr="sejmout001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387475"/>
            <a:ext cx="5903913" cy="48339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971550" y="1989138"/>
            <a:ext cx="7488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cs-CZ" altLang="cs-CZ" sz="2800" dirty="0"/>
              <a:t>End point  - tříbodové (např. pro ISE)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sz="2400"/>
              <a:t>Kinetické (rate) – měří se změna absorbance za časovou jednotku</a:t>
            </a:r>
            <a:br>
              <a:rPr lang="cs-CZ" altLang="cs-CZ" sz="2400"/>
            </a:br>
            <a:r>
              <a:rPr lang="cs-CZ" altLang="cs-CZ" sz="2400"/>
              <a:t>Při reakci dochází k nárůstu (stanovení CK) či poklesu absorbance (stanovení ALT, AST)</a:t>
            </a:r>
          </a:p>
        </p:txBody>
      </p:sp>
      <p:pic>
        <p:nvPicPr>
          <p:cNvPr id="10244" name="Picture 4" descr="sejmout001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1773238"/>
            <a:ext cx="5184775" cy="4300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sejmout0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0"/>
            <a:ext cx="5038725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:\Roche\Export\Screenshots\cobas c 8000 DM 2015-09-30T1927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580"/>
            <a:ext cx="11548864" cy="721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403648" y="6453336"/>
            <a:ext cx="5544616" cy="404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Kinetické měření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45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 dirty="0"/>
              <a:t>Způsoby </a:t>
            </a:r>
            <a:r>
              <a:rPr lang="cs-CZ" altLang="cs-CZ" sz="2800" b="1" dirty="0" smtClean="0"/>
              <a:t>kalibrace</a:t>
            </a:r>
            <a:r>
              <a:rPr lang="cs-CZ" altLang="cs-CZ" sz="2800" b="1" dirty="0"/>
              <a:t/>
            </a:r>
            <a:br>
              <a:rPr lang="cs-CZ" altLang="cs-CZ" sz="2800" b="1" dirty="0"/>
            </a:br>
            <a:endParaRPr lang="cs-CZ" altLang="cs-CZ" sz="2800" b="1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b="1" dirty="0"/>
              <a:t>Automatické analyzátory umožňují např. tyto typy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b="1" dirty="0"/>
              <a:t>kalibrace</a:t>
            </a:r>
            <a:r>
              <a:rPr lang="cs-CZ" altLang="cs-CZ" sz="2400" b="1" dirty="0" smtClean="0"/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400" dirty="0" smtClean="0"/>
          </a:p>
          <a:p>
            <a:pPr>
              <a:lnSpc>
                <a:spcPct val="80000"/>
              </a:lnSpc>
              <a:buFontTx/>
              <a:buNone/>
            </a:pP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/>
              <a:t>Lineární dvoubodovou – pro fotometrické metody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Nelineární </a:t>
            </a:r>
            <a:r>
              <a:rPr lang="cs-CZ" altLang="cs-CZ" sz="2400" dirty="0" smtClean="0"/>
              <a:t>– pro turbidimetrické, </a:t>
            </a:r>
            <a:r>
              <a:rPr lang="cs-CZ" altLang="cs-CZ" sz="2400" dirty="0" err="1" smtClean="0"/>
              <a:t>imunoturbidimetrické</a:t>
            </a:r>
            <a:r>
              <a:rPr lang="cs-CZ" altLang="cs-CZ" sz="2400" dirty="0" smtClean="0"/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dirty="0" smtClean="0"/>
              <a:t>                         metody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dirty="0" smtClean="0"/>
              <a:t>    Příklady: </a:t>
            </a:r>
            <a:r>
              <a:rPr lang="cs-CZ" altLang="cs-CZ" sz="2400" dirty="0" err="1" smtClean="0"/>
              <a:t>Spline</a:t>
            </a:r>
            <a:endParaRPr lang="cs-CZ" altLang="cs-CZ" sz="2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dirty="0"/>
              <a:t> </a:t>
            </a:r>
            <a:r>
              <a:rPr lang="cs-CZ" altLang="cs-CZ" sz="2400" dirty="0" smtClean="0"/>
              <a:t>                  </a:t>
            </a:r>
            <a:r>
              <a:rPr lang="cs-CZ" altLang="cs-CZ" sz="2400" dirty="0" err="1"/>
              <a:t>Logit</a:t>
            </a:r>
            <a:r>
              <a:rPr lang="cs-CZ" altLang="cs-CZ" sz="2400" dirty="0"/>
              <a:t>-log </a:t>
            </a:r>
            <a:r>
              <a:rPr lang="cs-CZ" altLang="cs-CZ" sz="2400" dirty="0" smtClean="0"/>
              <a:t>5P</a:t>
            </a:r>
            <a:endParaRPr lang="cs-CZ" altLang="cs-CZ" sz="2400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dirty="0"/>
              <a:t> </a:t>
            </a:r>
            <a:r>
              <a:rPr lang="cs-CZ" altLang="cs-CZ" sz="2400" dirty="0" smtClean="0"/>
              <a:t>                  RCM2T2 exponenciální funkce</a:t>
            </a:r>
            <a:endParaRPr lang="cs-CZ" altLang="cs-CZ" sz="2400" dirty="0"/>
          </a:p>
          <a:p>
            <a:pPr marL="0" indent="0">
              <a:lnSpc>
                <a:spcPct val="80000"/>
              </a:lnSpc>
              <a:buNone/>
            </a:pPr>
            <a:endParaRPr lang="cs-CZ" alt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 dirty="0"/>
              <a:t>Ověření integrity </a:t>
            </a:r>
            <a:r>
              <a:rPr lang="cs-CZ" altLang="cs-CZ" sz="2800" b="1" dirty="0" smtClean="0"/>
              <a:t>výsledku</a:t>
            </a:r>
            <a:r>
              <a:rPr lang="cs-CZ" altLang="cs-CZ" sz="2800" dirty="0"/>
              <a:t/>
            </a:r>
            <a:br>
              <a:rPr lang="cs-CZ" altLang="cs-CZ" sz="2800" dirty="0"/>
            </a:br>
            <a:endParaRPr lang="cs-CZ" altLang="cs-CZ" sz="28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400"/>
              <a:t>Aby  se  zabránilo  vydání   nesprávného  výsledku  při extrémní koncentraci, analyzátory automaticky provádí zkoušky na ověření správnosti výsledku </a:t>
            </a:r>
          </a:p>
          <a:p>
            <a:endParaRPr lang="cs-CZ" altLang="cs-CZ" sz="2400"/>
          </a:p>
          <a:p>
            <a:r>
              <a:rPr lang="cs-CZ" altLang="cs-CZ" sz="2400"/>
              <a:t>Není-li výsledek po technické stránce v pořádku, je označen chybovým hlášením a ve většině  případů automaticky naředěn</a:t>
            </a:r>
          </a:p>
          <a:p>
            <a:endParaRPr lang="cs-CZ" altLang="cs-CZ" sz="2400"/>
          </a:p>
          <a:p>
            <a:r>
              <a:rPr lang="cs-CZ" altLang="cs-CZ" sz="2400"/>
              <a:t>Používají  se  následující  zkoušky:  </a:t>
            </a:r>
            <a:r>
              <a:rPr lang="cs-CZ" altLang="cs-CZ" sz="2400" b="1"/>
              <a:t>test  na   linearitu</a:t>
            </a:r>
            <a:r>
              <a:rPr lang="cs-CZ" altLang="cs-CZ" sz="2400"/>
              <a:t>, </a:t>
            </a:r>
          </a:p>
          <a:p>
            <a:pPr>
              <a:buFontTx/>
              <a:buNone/>
            </a:pPr>
            <a:r>
              <a:rPr lang="cs-CZ" altLang="cs-CZ" sz="2400"/>
              <a:t>    test    na   dodržení   absorbančního   limitu,    test    na  kontrolu vyčerpání substrátu, test detekující </a:t>
            </a:r>
            <a:r>
              <a:rPr lang="cs-CZ" altLang="cs-CZ" sz="2400" b="1"/>
              <a:t>Hook efekt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64531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/>
              <a:t>Test na linearitu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Je prováděn automaticky u všech kinetických metod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Linearita je kontrolována pomocí lineární regresní analýzy. Není-li splněna, vzorek je označen chybovým hlášením (př. Lin.)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/>
              <a:t>Test na dodržení absorbančního limitu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Naměřená absorbance vzorku je tak vysoká, že nelze zajistit spolehlivé výsledky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U vzorků se objeví chybové hlášení  a musí se ředit 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Integrita výsledku je zajištěna nastavením absorbančního limitu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/>
              <a:t>Test na kontrolu vyčerpání substrátu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Uplatňuje se absorpční limit i kontrola linearity 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Není-li reakce lineární, do výpočtu jsou zahrnuty pouze body z lineární oblasti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sejmout0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52600"/>
            <a:ext cx="8281987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 dirty="0"/>
              <a:t>Parametry metod automatické fotometrické analýzy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54451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1400" dirty="0"/>
              <a:t>	</a:t>
            </a:r>
            <a:r>
              <a:rPr lang="cs-CZ" altLang="cs-CZ" sz="1800" b="1" dirty="0" smtClean="0"/>
              <a:t>aplikační kód (</a:t>
            </a:r>
            <a:r>
              <a:rPr lang="cs-CZ" altLang="cs-CZ" sz="1800" b="1" dirty="0" smtClean="0">
                <a:solidFill>
                  <a:srgbClr val="C00000"/>
                </a:solidFill>
              </a:rPr>
              <a:t>jednoznačná definice metody</a:t>
            </a:r>
            <a:r>
              <a:rPr lang="cs-CZ" altLang="cs-CZ" sz="1800" b="1" dirty="0" smtClean="0"/>
              <a:t>)</a:t>
            </a:r>
            <a:endParaRPr lang="cs-CZ" altLang="cs-CZ" sz="1800" b="1" dirty="0"/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         název metody 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	biologický materiál (sérum, plazma, moč…) 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	typ měření změn absorbance (end-point, kinetické měření) 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	délka inkubace – doba trvání reakce ( do 10 min)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	měřící body reakce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	vlnová délka 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	objem pipetovaného vzorku,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	objem pipetovaných reagencií (R1, R2, R3…)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	podmínky při opakování analýzy s menším, stejným nebo větším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b="1" dirty="0"/>
              <a:t>              objemem vzorku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	způsob/typ  kalibrace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	parametry pro zajištění validní kalibrace (limity pro citlivost a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b="1" dirty="0"/>
              <a:t>              opakovatelnost)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	pracovní rozsah metody a další parametry  k ověření integrity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b="1" dirty="0"/>
              <a:t>              výsledku (</a:t>
            </a:r>
            <a:r>
              <a:rPr lang="cs-CZ" altLang="cs-CZ" sz="1800" b="1" dirty="0" err="1"/>
              <a:t>absorbanční</a:t>
            </a:r>
            <a:r>
              <a:rPr lang="cs-CZ" altLang="cs-CZ" sz="1800" b="1" dirty="0"/>
              <a:t> limit, limit pro kontrolu linearity průběhu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b="1" dirty="0"/>
              <a:t>              reakce)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sejmout0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1925"/>
            <a:ext cx="8459787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cs-CZ" altLang="cs-CZ" sz="2800" b="1" dirty="0"/>
              <a:t>Test detekující </a:t>
            </a:r>
            <a:r>
              <a:rPr lang="cs-CZ" altLang="cs-CZ" sz="2800" b="1" dirty="0" err="1"/>
              <a:t>Hook</a:t>
            </a:r>
            <a:r>
              <a:rPr lang="cs-CZ" altLang="cs-CZ" sz="2800" b="1" dirty="0"/>
              <a:t> efekt</a:t>
            </a:r>
            <a:r>
              <a:rPr lang="cs-CZ" altLang="cs-CZ" sz="2800" dirty="0"/>
              <a:t> </a:t>
            </a:r>
            <a:br>
              <a:rPr lang="cs-CZ" altLang="cs-CZ" sz="2800" dirty="0"/>
            </a:br>
            <a:endParaRPr lang="cs-CZ" altLang="cs-CZ" sz="28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688"/>
            <a:ext cx="8229600" cy="62373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000" b="1" dirty="0"/>
              <a:t>Objevuje se u </a:t>
            </a:r>
            <a:r>
              <a:rPr lang="cs-CZ" altLang="cs-CZ" sz="2000" b="1" dirty="0" err="1"/>
              <a:t>imunoturbidimetrických</a:t>
            </a:r>
            <a:r>
              <a:rPr lang="cs-CZ" altLang="cs-CZ" sz="2000" b="1" dirty="0"/>
              <a:t> </a:t>
            </a:r>
            <a:r>
              <a:rPr lang="cs-CZ" altLang="cs-CZ" sz="2000" b="1" dirty="0" smtClean="0"/>
              <a:t>stanovení</a:t>
            </a:r>
          </a:p>
          <a:p>
            <a:pPr>
              <a:lnSpc>
                <a:spcPct val="90000"/>
              </a:lnSpc>
            </a:pPr>
            <a:endParaRPr lang="cs-CZ" altLang="cs-CZ" sz="2000" b="1" dirty="0"/>
          </a:p>
          <a:p>
            <a:pPr>
              <a:lnSpc>
                <a:spcPct val="90000"/>
              </a:lnSpc>
            </a:pPr>
            <a:r>
              <a:rPr lang="cs-CZ" altLang="cs-CZ" sz="2000" b="1" dirty="0" smtClean="0"/>
              <a:t>Koncentrace stanovovaného analytu </a:t>
            </a:r>
            <a:r>
              <a:rPr lang="cs-CZ" altLang="cs-CZ" sz="2000" b="1" dirty="0"/>
              <a:t>ve vzorku vysoká </a:t>
            </a:r>
            <a:endParaRPr lang="cs-CZ" altLang="cs-CZ" sz="2000" b="1" dirty="0" smtClean="0"/>
          </a:p>
          <a:p>
            <a:pPr>
              <a:lnSpc>
                <a:spcPct val="90000"/>
              </a:lnSpc>
            </a:pPr>
            <a:endParaRPr lang="cs-CZ" altLang="cs-CZ" sz="2000" b="1" dirty="0"/>
          </a:p>
          <a:p>
            <a:pPr>
              <a:lnSpc>
                <a:spcPct val="90000"/>
              </a:lnSpc>
            </a:pPr>
            <a:r>
              <a:rPr lang="cs-CZ" altLang="cs-CZ" sz="2000" b="1" dirty="0"/>
              <a:t>Leží na pravé straně </a:t>
            </a:r>
            <a:r>
              <a:rPr lang="cs-CZ" altLang="cs-CZ" sz="2000" b="1" dirty="0" err="1" smtClean="0"/>
              <a:t>Heidelbergovy</a:t>
            </a:r>
            <a:r>
              <a:rPr lang="cs-CZ" altLang="cs-CZ" sz="2000" b="1" dirty="0" smtClean="0"/>
              <a:t> křivky</a:t>
            </a:r>
          </a:p>
          <a:p>
            <a:pPr>
              <a:lnSpc>
                <a:spcPct val="90000"/>
              </a:lnSpc>
            </a:pPr>
            <a:endParaRPr lang="cs-CZ" altLang="cs-CZ" sz="2000" b="1" dirty="0"/>
          </a:p>
          <a:p>
            <a:pPr>
              <a:lnSpc>
                <a:spcPct val="90000"/>
              </a:lnSpc>
            </a:pPr>
            <a:r>
              <a:rPr lang="cs-CZ" altLang="cs-CZ" sz="2000" b="1" dirty="0"/>
              <a:t>Chybně stanovená nízká koncentrace měřením absorbance je s využitím </a:t>
            </a:r>
            <a:r>
              <a:rPr lang="cs-CZ" altLang="cs-CZ" sz="2000" b="1" dirty="0" err="1"/>
              <a:t>Prozone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Check</a:t>
            </a:r>
            <a:r>
              <a:rPr lang="cs-CZ" altLang="cs-CZ" sz="2000" b="1" dirty="0"/>
              <a:t> detekována a označena chybovým hlášením </a:t>
            </a:r>
          </a:p>
          <a:p>
            <a:pPr>
              <a:lnSpc>
                <a:spcPct val="90000"/>
              </a:lnSpc>
            </a:pPr>
            <a:r>
              <a:rPr lang="cs-CZ" altLang="cs-CZ" sz="2000" b="1" dirty="0"/>
              <a:t>Stanovení je pak znovu provedeno z menšího objemu nebo z naředěného </a:t>
            </a:r>
            <a:r>
              <a:rPr lang="cs-CZ" altLang="cs-CZ" sz="2000" b="1" dirty="0" smtClean="0"/>
              <a:t>vzorku</a:t>
            </a:r>
          </a:p>
          <a:p>
            <a:pPr>
              <a:lnSpc>
                <a:spcPct val="90000"/>
              </a:lnSpc>
            </a:pPr>
            <a:endParaRPr lang="cs-CZ" altLang="cs-CZ" sz="2000" b="1" dirty="0"/>
          </a:p>
          <a:p>
            <a:pPr>
              <a:lnSpc>
                <a:spcPct val="90000"/>
              </a:lnSpc>
            </a:pPr>
            <a:r>
              <a:rPr lang="cs-CZ" altLang="cs-CZ" sz="2000" b="1" dirty="0" err="1">
                <a:solidFill>
                  <a:srgbClr val="C00000"/>
                </a:solidFill>
              </a:rPr>
              <a:t>Prozone</a:t>
            </a:r>
            <a:r>
              <a:rPr lang="cs-CZ" altLang="cs-CZ" sz="2000" b="1" dirty="0">
                <a:solidFill>
                  <a:srgbClr val="C00000"/>
                </a:solidFill>
              </a:rPr>
              <a:t> </a:t>
            </a:r>
            <a:r>
              <a:rPr lang="cs-CZ" altLang="cs-CZ" sz="2000" b="1" dirty="0" err="1">
                <a:solidFill>
                  <a:srgbClr val="C00000"/>
                </a:solidFill>
              </a:rPr>
              <a:t>Check</a:t>
            </a:r>
            <a:r>
              <a:rPr lang="cs-CZ" altLang="cs-CZ" sz="2000" b="1" dirty="0">
                <a:solidFill>
                  <a:srgbClr val="C00000"/>
                </a:solidFill>
              </a:rPr>
              <a:t> </a:t>
            </a:r>
            <a:r>
              <a:rPr lang="cs-CZ" altLang="cs-CZ" sz="2000" b="1" dirty="0"/>
              <a:t>je nejčastěji proveden následovně: Po skončení reakce se stoupající směrnicí absorbance je přidán další definovaný objem antigenu. Absorbance je měřena před i po přidání antigenu (viz 1-Point </a:t>
            </a:r>
            <a:r>
              <a:rPr lang="cs-CZ" altLang="cs-CZ" sz="2000" b="1" dirty="0" err="1"/>
              <a:t>Assay</a:t>
            </a:r>
            <a:r>
              <a:rPr lang="cs-CZ" altLang="cs-CZ" sz="2000" b="1" dirty="0" smtClean="0"/>
              <a:t>)</a:t>
            </a:r>
          </a:p>
          <a:p>
            <a:pPr>
              <a:lnSpc>
                <a:spcPct val="90000"/>
              </a:lnSpc>
            </a:pPr>
            <a:endParaRPr lang="cs-CZ" altLang="cs-CZ" sz="2000" b="1" dirty="0"/>
          </a:p>
          <a:p>
            <a:pPr>
              <a:lnSpc>
                <a:spcPct val="90000"/>
              </a:lnSpc>
            </a:pPr>
            <a:r>
              <a:rPr lang="cs-CZ" altLang="cs-CZ" sz="2000" b="1" dirty="0" smtClean="0"/>
              <a:t>Používá se výjimečně </a:t>
            </a:r>
            <a:r>
              <a:rPr lang="cs-CZ" altLang="cs-CZ" sz="2000" b="1" dirty="0"/>
              <a:t>– </a:t>
            </a:r>
            <a:r>
              <a:rPr lang="cs-CZ" altLang="cs-CZ" sz="2000" b="1" dirty="0" smtClean="0"/>
              <a:t>postup je zpravidla nahrazen automatickým ředěním již od nižších koncentrací</a:t>
            </a:r>
            <a:endParaRPr lang="cs-CZ" altLang="cs-CZ" sz="20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18487" cy="2663825"/>
          </a:xfrm>
        </p:spPr>
        <p:txBody>
          <a:bodyPr/>
          <a:lstStyle/>
          <a:p>
            <a:pPr algn="l"/>
            <a:r>
              <a:rPr lang="cs-CZ" altLang="cs-CZ" sz="2800" b="1" dirty="0"/>
              <a:t>Test detekující </a:t>
            </a:r>
            <a:r>
              <a:rPr lang="cs-CZ" altLang="cs-CZ" sz="2800" b="1" dirty="0" err="1"/>
              <a:t>Hook</a:t>
            </a:r>
            <a:r>
              <a:rPr lang="cs-CZ" altLang="cs-CZ" sz="2800" b="1" dirty="0"/>
              <a:t> efekt</a:t>
            </a:r>
            <a:r>
              <a:rPr lang="cs-CZ" altLang="cs-CZ" sz="2400" dirty="0"/>
              <a:t> </a:t>
            </a:r>
            <a:br>
              <a:rPr lang="cs-CZ" altLang="cs-CZ" sz="2400" dirty="0"/>
            </a:br>
            <a:r>
              <a:rPr lang="cs-CZ" altLang="cs-CZ" sz="2400" dirty="0"/>
              <a:t/>
            </a:r>
            <a:br>
              <a:rPr lang="cs-CZ" altLang="cs-CZ" sz="2400" dirty="0"/>
            </a:br>
            <a:r>
              <a:rPr lang="cs-CZ" altLang="cs-CZ" sz="2400" dirty="0" smtClean="0"/>
              <a:t>- </a:t>
            </a:r>
            <a:r>
              <a:rPr lang="cs-CZ" altLang="cs-CZ" sz="2000" b="1" dirty="0" smtClean="0"/>
              <a:t>při </a:t>
            </a:r>
            <a:r>
              <a:rPr lang="cs-CZ" altLang="cs-CZ" sz="2000" b="1" dirty="0"/>
              <a:t>nadbytku antigenu u </a:t>
            </a:r>
            <a:r>
              <a:rPr lang="cs-CZ" altLang="cs-CZ" sz="2000" b="1" dirty="0" err="1"/>
              <a:t>imunoturbidimetrických</a:t>
            </a:r>
            <a:r>
              <a:rPr lang="cs-CZ" altLang="cs-CZ" sz="2000" b="1" dirty="0"/>
              <a:t> stanovení </a:t>
            </a:r>
            <a:r>
              <a:rPr lang="cs-CZ" altLang="cs-CZ" sz="2000" b="1" dirty="0" smtClean="0"/>
              <a:t> </a:t>
            </a:r>
            <a:br>
              <a:rPr lang="cs-CZ" altLang="cs-CZ" sz="2000" b="1" dirty="0" smtClean="0"/>
            </a:br>
            <a:r>
              <a:rPr lang="cs-CZ" altLang="cs-CZ" sz="2000" b="1" dirty="0"/>
              <a:t> </a:t>
            </a:r>
            <a:r>
              <a:rPr lang="cs-CZ" altLang="cs-CZ" sz="2000" b="1" dirty="0" smtClean="0"/>
              <a:t>  (</a:t>
            </a:r>
            <a:r>
              <a:rPr lang="cs-CZ" altLang="cs-CZ" sz="2000" b="1" dirty="0" err="1"/>
              <a:t>Prozone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Check</a:t>
            </a:r>
            <a:r>
              <a:rPr lang="cs-CZ" altLang="cs-CZ" sz="2000" b="1" dirty="0"/>
              <a:t>) </a:t>
            </a:r>
            <a:r>
              <a:rPr lang="cs-CZ" altLang="cs-CZ" sz="2000" b="1" dirty="0" smtClean="0"/>
              <a:t/>
            </a:r>
            <a:br>
              <a:rPr lang="cs-CZ" altLang="cs-CZ" sz="2000" b="1" dirty="0" smtClean="0"/>
            </a:br>
            <a:r>
              <a:rPr lang="cs-CZ" altLang="cs-CZ" sz="2000" b="1" dirty="0"/>
              <a:t/>
            </a:r>
            <a:br>
              <a:rPr lang="cs-CZ" altLang="cs-CZ" sz="2000" b="1" dirty="0"/>
            </a:br>
            <a:r>
              <a:rPr lang="cs-CZ" altLang="cs-CZ" sz="2000" b="1" dirty="0" smtClean="0"/>
              <a:t>- koncentrace </a:t>
            </a:r>
            <a:r>
              <a:rPr lang="cs-CZ" altLang="cs-CZ" sz="2000" b="1" dirty="0"/>
              <a:t>antigenu je tak vysoká, že dochází   </a:t>
            </a:r>
            <a:br>
              <a:rPr lang="cs-CZ" altLang="cs-CZ" sz="2000" b="1" dirty="0"/>
            </a:br>
            <a:r>
              <a:rPr lang="cs-CZ" altLang="cs-CZ" sz="2000" b="1" dirty="0"/>
              <a:t> k rozpouštění precipitátu</a:t>
            </a:r>
            <a:br>
              <a:rPr lang="cs-CZ" altLang="cs-CZ" sz="2000" b="1" dirty="0"/>
            </a:br>
            <a:endParaRPr lang="cs-CZ" altLang="cs-CZ" sz="2000" b="1" dirty="0"/>
          </a:p>
        </p:txBody>
      </p:sp>
      <p:pic>
        <p:nvPicPr>
          <p:cNvPr id="24580" name="Picture 4" descr="sejmout002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2852738"/>
            <a:ext cx="4464050" cy="34909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/>
          <a:lstStyle/>
          <a:p>
            <a:pPr algn="l"/>
            <a:r>
              <a:rPr lang="cs-CZ" altLang="cs-CZ" sz="2000" b="1" dirty="0" smtClean="0"/>
              <a:t>Pracovní rozsah (</a:t>
            </a:r>
            <a:r>
              <a:rPr lang="cs-CZ" altLang="cs-CZ" sz="2000" b="1" dirty="0" smtClean="0">
                <a:solidFill>
                  <a:srgbClr val="C00000"/>
                </a:solidFill>
              </a:rPr>
              <a:t>technický </a:t>
            </a:r>
            <a:r>
              <a:rPr lang="cs-CZ" altLang="cs-CZ" sz="2000" b="1" dirty="0">
                <a:solidFill>
                  <a:srgbClr val="C00000"/>
                </a:solidFill>
              </a:rPr>
              <a:t>limit</a:t>
            </a:r>
            <a:r>
              <a:rPr lang="cs-CZ" altLang="cs-CZ" sz="2000" dirty="0">
                <a:solidFill>
                  <a:srgbClr val="C00000"/>
                </a:solidFill>
              </a:rPr>
              <a:t> </a:t>
            </a:r>
            <a:r>
              <a:rPr lang="cs-CZ" altLang="cs-CZ" sz="2000" dirty="0" smtClean="0"/>
              <a:t>)– </a:t>
            </a:r>
            <a:r>
              <a:rPr lang="cs-CZ" altLang="cs-CZ" sz="2000" dirty="0"/>
              <a:t>výsledky, které leží mimo technický limit jsou označeny chybovým hlášením a nesmí být vydány dokud nejsou </a:t>
            </a:r>
            <a:r>
              <a:rPr lang="cs-CZ" altLang="cs-CZ" sz="2000" dirty="0" smtClean="0"/>
              <a:t>změřeny bez chybového hlášení  </a:t>
            </a:r>
            <a:r>
              <a:rPr lang="cs-CZ" altLang="cs-CZ" sz="2000" dirty="0"/>
              <a:t>- nejčastěji po </a:t>
            </a:r>
            <a:r>
              <a:rPr lang="cs-CZ" altLang="cs-CZ" sz="2000" dirty="0" smtClean="0"/>
              <a:t>naředění – souvisí s rozsahem kalibrace</a:t>
            </a:r>
            <a:r>
              <a:rPr lang="cs-CZ" altLang="cs-CZ" sz="2000" b="1" dirty="0" smtClean="0"/>
              <a:t/>
            </a:r>
            <a:br>
              <a:rPr lang="cs-CZ" altLang="cs-CZ" sz="2000" b="1" dirty="0" smtClean="0"/>
            </a:br>
            <a:r>
              <a:rPr lang="cs-CZ" altLang="cs-CZ" sz="2000" b="1" dirty="0"/>
              <a:t/>
            </a:r>
            <a:br>
              <a:rPr lang="cs-CZ" altLang="cs-CZ" sz="2000" b="1" dirty="0"/>
            </a:br>
            <a:r>
              <a:rPr lang="cs-CZ" altLang="cs-CZ" sz="2000" b="1" dirty="0" err="1" smtClean="0"/>
              <a:t>Repeat</a:t>
            </a:r>
            <a:r>
              <a:rPr lang="cs-CZ" altLang="cs-CZ" sz="2000" b="1" dirty="0" smtClean="0"/>
              <a:t> </a:t>
            </a:r>
            <a:r>
              <a:rPr lang="cs-CZ" altLang="cs-CZ" sz="2000" b="1" dirty="0"/>
              <a:t>limit</a:t>
            </a:r>
            <a:r>
              <a:rPr lang="cs-CZ" altLang="cs-CZ" sz="2000" dirty="0"/>
              <a:t> – </a:t>
            </a:r>
            <a:r>
              <a:rPr lang="cs-CZ" altLang="cs-CZ" sz="2000" dirty="0" smtClean="0"/>
              <a:t>výsledky mimo  </a:t>
            </a:r>
            <a:r>
              <a:rPr lang="cs-CZ" altLang="cs-CZ" sz="2000" dirty="0" err="1" smtClean="0"/>
              <a:t>repeat</a:t>
            </a:r>
            <a:r>
              <a:rPr lang="cs-CZ" altLang="cs-CZ" sz="2000" dirty="0" smtClean="0"/>
              <a:t> limit </a:t>
            </a:r>
            <a:r>
              <a:rPr lang="cs-CZ" altLang="cs-CZ" sz="2000" dirty="0"/>
              <a:t>jsou technicky správně, jsou pouze mimo limit zvolený laboratoří pro </a:t>
            </a:r>
            <a:r>
              <a:rPr lang="cs-CZ" altLang="cs-CZ" sz="2000" dirty="0" smtClean="0"/>
              <a:t>opakování (silně patologické hodnoty)</a:t>
            </a:r>
            <a:endParaRPr lang="cs-CZ" altLang="cs-CZ" sz="2000" dirty="0"/>
          </a:p>
        </p:txBody>
      </p:sp>
      <p:pic>
        <p:nvPicPr>
          <p:cNvPr id="28680" name="Picture 8" descr="sejmout000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3728" y="2276872"/>
            <a:ext cx="5329237" cy="4271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Instalace metod jiného dodavatele </a:t>
            </a:r>
            <a:br>
              <a:rPr lang="cs-CZ" sz="3200" b="1" dirty="0" smtClean="0"/>
            </a:br>
            <a:r>
              <a:rPr lang="cs-CZ" sz="3200" b="1" dirty="0" smtClean="0"/>
              <a:t>(než dodavatel analyzátoru)</a:t>
            </a:r>
            <a:endParaRPr lang="cs-CZ" sz="3200" b="1" dirty="0"/>
          </a:p>
        </p:txBody>
      </p:sp>
      <p:pic>
        <p:nvPicPr>
          <p:cNvPr id="1026" name="Picture 2" descr="G:\Roche\Export\Screenshots\cobas c 8000 DM 2018-11-23T12112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50" b="10400"/>
          <a:stretch/>
        </p:blipFill>
        <p:spPr bwMode="auto">
          <a:xfrm>
            <a:off x="34250" y="1341131"/>
            <a:ext cx="6553692" cy="549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Roche\Export\Screenshots\cobas c 8000 DM 2018-11-23T12114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1" t="30179" r="42001" b="39400"/>
          <a:stretch/>
        </p:blipFill>
        <p:spPr bwMode="auto">
          <a:xfrm>
            <a:off x="6587942" y="3140968"/>
            <a:ext cx="249381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68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Vkládání reagencií od jiného </a:t>
            </a:r>
            <a:r>
              <a:rPr lang="cs-CZ" sz="3200" b="1" dirty="0"/>
              <a:t>dodavatele </a:t>
            </a:r>
            <a:br>
              <a:rPr lang="cs-CZ" sz="3200" b="1" dirty="0"/>
            </a:br>
            <a:r>
              <a:rPr lang="cs-CZ" sz="3200" b="1" dirty="0"/>
              <a:t>(než </a:t>
            </a:r>
            <a:r>
              <a:rPr lang="cs-CZ" sz="3200" b="1" dirty="0" smtClean="0"/>
              <a:t>dodavatel analyzátoru)</a:t>
            </a:r>
            <a:endParaRPr lang="cs-CZ" sz="3200" dirty="0"/>
          </a:p>
        </p:txBody>
      </p:sp>
      <p:pic>
        <p:nvPicPr>
          <p:cNvPr id="2051" name="Picture 3" descr="G:\Roche\Export\Screenshots\cobas c 8000 DM 2018-11-23T12132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50" b="27800"/>
          <a:stretch/>
        </p:blipFill>
        <p:spPr bwMode="auto">
          <a:xfrm>
            <a:off x="1755686" y="1377248"/>
            <a:ext cx="5568272" cy="549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50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cs-CZ" altLang="cs-CZ" sz="3600" b="1" dirty="0" smtClean="0"/>
              <a:t>Mez stanovitelnosti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b="1" dirty="0" smtClean="0"/>
              <a:t>Spodní hranice pracovního rozsahu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800" b="1" dirty="0" smtClean="0"/>
              <a:t> (Chemiluminiscenční </a:t>
            </a:r>
            <a:r>
              <a:rPr lang="cs-CZ" altLang="cs-CZ" sz="2800" b="1" dirty="0"/>
              <a:t>a fluorescenční techniky patří k nejcitlivějším </a:t>
            </a:r>
            <a:r>
              <a:rPr lang="cs-CZ" altLang="cs-CZ" sz="2800" b="1" dirty="0" smtClean="0"/>
              <a:t>metodikám - </a:t>
            </a:r>
            <a:r>
              <a:rPr lang="cs-CZ" altLang="cs-CZ" sz="2800" b="1" dirty="0"/>
              <a:t>ř</a:t>
            </a:r>
            <a:r>
              <a:rPr lang="cs-CZ" altLang="cs-CZ" sz="2800" b="1" dirty="0" smtClean="0"/>
              <a:t>ádově  </a:t>
            </a:r>
            <a:r>
              <a:rPr lang="cs-CZ" altLang="cs-CZ" sz="2800" b="1" dirty="0" err="1"/>
              <a:t>fento</a:t>
            </a:r>
            <a:r>
              <a:rPr lang="cs-CZ" altLang="cs-CZ" sz="2800" b="1" dirty="0"/>
              <a:t> až </a:t>
            </a:r>
            <a:r>
              <a:rPr lang="cs-CZ" altLang="cs-CZ" sz="2800" b="1" dirty="0" err="1"/>
              <a:t>zeptomoly</a:t>
            </a:r>
            <a:r>
              <a:rPr lang="cs-CZ" altLang="cs-CZ" sz="2800" b="1" dirty="0"/>
              <a:t> (10</a:t>
            </a:r>
            <a:r>
              <a:rPr lang="cs-CZ" altLang="cs-CZ" sz="2800" b="1" baseline="30000" dirty="0"/>
              <a:t>-15 </a:t>
            </a:r>
            <a:r>
              <a:rPr lang="cs-CZ" altLang="cs-CZ" sz="2800" b="1" dirty="0"/>
              <a:t>až 10</a:t>
            </a:r>
            <a:r>
              <a:rPr lang="cs-CZ" altLang="cs-CZ" sz="2800" b="1" baseline="30000" dirty="0"/>
              <a:t>-21</a:t>
            </a:r>
            <a:r>
              <a:rPr lang="cs-CZ" altLang="cs-CZ" sz="2800" b="1" dirty="0"/>
              <a:t> molu)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724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cs-CZ" altLang="cs-CZ" sz="2800" b="1" dirty="0"/>
              <a:t>Vybrané charakteristiky automatických </a:t>
            </a:r>
            <a:r>
              <a:rPr lang="cs-CZ" altLang="cs-CZ" sz="2800" b="1" dirty="0" smtClean="0"/>
              <a:t>metod</a:t>
            </a:r>
            <a:endParaRPr lang="cs-CZ" altLang="cs-CZ" sz="2800" b="1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5"/>
            <a:ext cx="8229600" cy="471338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b="1" dirty="0"/>
              <a:t>Minimální reakční objem: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Významná </a:t>
            </a:r>
            <a:r>
              <a:rPr lang="cs-CZ" altLang="cs-CZ" sz="2000" dirty="0"/>
              <a:t>charakteristika analyzátoru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Dříve se od něho odvíjela cena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V současnosti asi100 </a:t>
            </a:r>
            <a:r>
              <a:rPr lang="cs-CZ" altLang="cs-CZ" sz="2000" dirty="0" err="1" smtClean="0"/>
              <a:t>ul</a:t>
            </a:r>
            <a:r>
              <a:rPr lang="cs-CZ" altLang="cs-CZ" sz="2000" dirty="0" smtClean="0"/>
              <a:t>  - šetrné k životnímu prostředí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Některé </a:t>
            </a:r>
            <a:r>
              <a:rPr lang="cs-CZ" altLang="cs-CZ" sz="2000" dirty="0"/>
              <a:t>stroje reagencie </a:t>
            </a:r>
            <a:r>
              <a:rPr lang="cs-CZ" altLang="cs-CZ" sz="2000" dirty="0" err="1"/>
              <a:t>předřeďují</a:t>
            </a:r>
            <a:r>
              <a:rPr lang="cs-CZ" altLang="cs-CZ" sz="2000" dirty="0"/>
              <a:t>. Pracují pak s menším objemem </a:t>
            </a:r>
            <a:r>
              <a:rPr lang="cs-CZ" altLang="cs-CZ" sz="2000" dirty="0" smtClean="0"/>
              <a:t>(</a:t>
            </a:r>
            <a:r>
              <a:rPr lang="cs-CZ" altLang="cs-CZ" sz="2000" dirty="0"/>
              <a:t>Avia 1650, Siemens)</a:t>
            </a:r>
          </a:p>
          <a:p>
            <a:pPr>
              <a:lnSpc>
                <a:spcPct val="80000"/>
              </a:lnSpc>
            </a:pPr>
            <a:endParaRPr lang="cs-CZ" altLang="cs-CZ" sz="2000" b="1" dirty="0" smtClean="0"/>
          </a:p>
          <a:p>
            <a:pPr>
              <a:lnSpc>
                <a:spcPct val="80000"/>
              </a:lnSpc>
            </a:pPr>
            <a:endParaRPr lang="cs-CZ" altLang="cs-CZ" sz="20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b="1" dirty="0"/>
              <a:t>Minimální </a:t>
            </a:r>
            <a:r>
              <a:rPr lang="cs-CZ" altLang="cs-CZ" sz="2000" b="1" dirty="0" err="1"/>
              <a:t>pipetovací</a:t>
            </a:r>
            <a:r>
              <a:rPr lang="cs-CZ" altLang="cs-CZ" sz="2000" b="1" dirty="0"/>
              <a:t> objem</a:t>
            </a:r>
            <a:r>
              <a:rPr lang="cs-CZ" altLang="cs-CZ" sz="2000" dirty="0"/>
              <a:t> – </a:t>
            </a:r>
            <a:r>
              <a:rPr lang="cs-CZ" altLang="cs-CZ" sz="2000" dirty="0" smtClean="0"/>
              <a:t>1 </a:t>
            </a:r>
            <a:r>
              <a:rPr lang="cs-CZ" altLang="cs-CZ" sz="2000" dirty="0" err="1"/>
              <a:t>ul</a:t>
            </a:r>
            <a:r>
              <a:rPr lang="cs-CZ" altLang="cs-CZ" sz="2000" dirty="0"/>
              <a:t>: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Minimální   objem  se   týká  vzorku, kontrolních   a   kalibračních materiálů 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Reagencie  jsou   pipetovány  proti   vzorku  většinou   minimálně v desetinásobném nadbytku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Při potřebě provést analýzu z menšího objemu vzorku </a:t>
            </a:r>
            <a:r>
              <a:rPr lang="cs-CZ" altLang="cs-CZ" sz="2000" dirty="0" smtClean="0"/>
              <a:t>než 1 </a:t>
            </a:r>
            <a:r>
              <a:rPr lang="cs-CZ" altLang="cs-CZ" sz="2000" dirty="0" err="1" smtClean="0"/>
              <a:t>ul</a:t>
            </a:r>
            <a:r>
              <a:rPr lang="cs-CZ" altLang="cs-CZ" sz="2000" dirty="0" smtClean="0"/>
              <a:t> se </a:t>
            </a:r>
            <a:r>
              <a:rPr lang="cs-CZ" altLang="cs-CZ" sz="2000" dirty="0"/>
              <a:t>vzorek </a:t>
            </a:r>
            <a:r>
              <a:rPr lang="cs-CZ" altLang="cs-CZ" sz="2000" dirty="0" err="1"/>
              <a:t>předředí</a:t>
            </a:r>
            <a:r>
              <a:rPr lang="cs-CZ" altLang="cs-CZ" sz="2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cs-CZ" altLang="cs-CZ" sz="2800" b="1" dirty="0"/>
              <a:t>Příklady parametrů používaných u automatické </a:t>
            </a:r>
            <a:r>
              <a:rPr lang="cs-CZ" altLang="cs-CZ" sz="2800" b="1" dirty="0" smtClean="0"/>
              <a:t>analýzy</a:t>
            </a:r>
            <a:r>
              <a:rPr lang="cs-CZ" altLang="cs-CZ" sz="2800" dirty="0"/>
              <a:t/>
            </a:r>
            <a:br>
              <a:rPr lang="cs-CZ" altLang="cs-CZ" sz="2800" dirty="0"/>
            </a:br>
            <a:endParaRPr lang="cs-CZ" altLang="cs-CZ" sz="28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b="1" dirty="0"/>
              <a:t>Analyzátor na klinickou chemii: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Minimální reakční objem: </a:t>
            </a:r>
            <a:r>
              <a:rPr lang="cs-CZ" altLang="cs-CZ" sz="1800" b="1" dirty="0" smtClean="0"/>
              <a:t>100 </a:t>
            </a:r>
            <a:r>
              <a:rPr lang="cs-CZ" altLang="cs-CZ" sz="1800" b="1" dirty="0"/>
              <a:t>µl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Objem vzorku: </a:t>
            </a:r>
            <a:r>
              <a:rPr lang="cs-CZ" altLang="cs-CZ" sz="1800" b="1" dirty="0" smtClean="0"/>
              <a:t>2 </a:t>
            </a:r>
            <a:r>
              <a:rPr lang="cs-CZ" altLang="cs-CZ" sz="1800" b="1" dirty="0"/>
              <a:t>– </a:t>
            </a:r>
            <a:r>
              <a:rPr lang="cs-CZ" altLang="cs-CZ" sz="1800" b="1" dirty="0" smtClean="0"/>
              <a:t>25 </a:t>
            </a:r>
            <a:r>
              <a:rPr lang="cs-CZ" altLang="cs-CZ" sz="1800" b="1" dirty="0"/>
              <a:t>µl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Vlnové délky: 340, 376, 415, 450, 480, 505, 546, 570, 600, 660, 700, 800 </a:t>
            </a:r>
            <a:r>
              <a:rPr lang="cs-CZ" altLang="cs-CZ" sz="1800" b="1" dirty="0" err="1"/>
              <a:t>nm</a:t>
            </a:r>
            <a:endParaRPr lang="cs-CZ" altLang="cs-CZ" sz="1800" b="1" dirty="0"/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Reakční teplota: 37°C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Reakční čas: 1, 2, 3, 4, 5, 6, 7, 8, 9, 10 minut</a:t>
            </a:r>
          </a:p>
          <a:p>
            <a:pPr>
              <a:lnSpc>
                <a:spcPct val="80000"/>
              </a:lnSpc>
            </a:pPr>
            <a:endParaRPr lang="cs-CZ" altLang="cs-CZ" sz="1800" b="1" dirty="0"/>
          </a:p>
          <a:p>
            <a:pPr>
              <a:lnSpc>
                <a:spcPct val="80000"/>
              </a:lnSpc>
            </a:pPr>
            <a:endParaRPr lang="cs-CZ" altLang="cs-CZ" sz="18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b="1" dirty="0"/>
              <a:t>Stanovení ISE: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Metody: Na, K, Cl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Objem vzorku: 15 µl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Objem </a:t>
            </a:r>
            <a:r>
              <a:rPr lang="cs-CZ" altLang="cs-CZ" sz="1800" b="1" dirty="0" err="1"/>
              <a:t>diluentu</a:t>
            </a:r>
            <a:r>
              <a:rPr lang="cs-CZ" altLang="cs-CZ" sz="1800" b="1" dirty="0"/>
              <a:t>:: 450ul/vzorek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Ředění: 1 : 31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Objem vnitřního standardu: 1050 </a:t>
            </a:r>
            <a:r>
              <a:rPr lang="cs-CZ" altLang="cs-CZ" sz="1800" b="1" dirty="0" err="1"/>
              <a:t>ul</a:t>
            </a:r>
            <a:r>
              <a:rPr lang="cs-CZ" altLang="cs-CZ" sz="1800" b="1" dirty="0"/>
              <a:t>/vzorek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Referenční roztok: 130 </a:t>
            </a:r>
            <a:r>
              <a:rPr lang="cs-CZ" altLang="cs-CZ" sz="1800" b="1" dirty="0" err="1"/>
              <a:t>ul</a:t>
            </a:r>
            <a:r>
              <a:rPr lang="cs-CZ" altLang="cs-CZ" sz="1800" b="1" dirty="0"/>
              <a:t>/vzorek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88841"/>
            <a:ext cx="8569325" cy="4319884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b="1" dirty="0"/>
              <a:t>Možnost korekce na nespecifické </a:t>
            </a:r>
            <a:r>
              <a:rPr lang="cs-CZ" altLang="cs-CZ" b="1" dirty="0" smtClean="0"/>
              <a:t>výsledky</a:t>
            </a:r>
          </a:p>
          <a:p>
            <a:pPr>
              <a:buFontTx/>
              <a:buNone/>
            </a:pPr>
            <a:endParaRPr lang="cs-CZ" altLang="cs-CZ" b="1" dirty="0"/>
          </a:p>
          <a:p>
            <a:r>
              <a:rPr lang="cs-CZ" altLang="cs-CZ" sz="2400" dirty="0"/>
              <a:t>Existuje možnost vložit korekční faktory – např. pro kreatinin, kdy se u </a:t>
            </a:r>
            <a:r>
              <a:rPr lang="cs-CZ" altLang="cs-CZ" sz="2400" dirty="0" err="1" smtClean="0"/>
              <a:t>Jaffého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metody projevuje vliv reakce proteinů </a:t>
            </a:r>
          </a:p>
          <a:p>
            <a:pPr marL="0" indent="0">
              <a:buNone/>
            </a:pPr>
            <a:endParaRPr lang="cs-CZ" altLang="cs-CZ" sz="2400" dirty="0"/>
          </a:p>
          <a:p>
            <a:pPr marL="0" indent="0">
              <a:buNone/>
            </a:pPr>
            <a:endParaRPr lang="cs-CZ" alt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cs-CZ" altLang="cs-CZ" sz="3200" b="1" dirty="0" smtClean="0"/>
              <a:t>Parametry metod automatické imunochemické analýzy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r>
              <a:rPr lang="cs-CZ" sz="2400" dirty="0" smtClean="0"/>
              <a:t>Obdobné</a:t>
            </a:r>
          </a:p>
          <a:p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Některé parametry jako </a:t>
            </a:r>
            <a:r>
              <a:rPr lang="cs-CZ" altLang="cs-CZ" sz="2400" b="1" dirty="0" smtClean="0"/>
              <a:t>typ měření, měřící body reakce, vlnová délka </a:t>
            </a:r>
            <a:r>
              <a:rPr lang="cs-CZ" altLang="cs-CZ" sz="2400" dirty="0" smtClean="0"/>
              <a:t>atd. jsou</a:t>
            </a:r>
            <a:r>
              <a:rPr lang="cs-CZ" altLang="cs-CZ" sz="2400" dirty="0"/>
              <a:t> </a:t>
            </a:r>
            <a:r>
              <a:rPr lang="cs-CZ" sz="2400" dirty="0" smtClean="0"/>
              <a:t>vynechané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222427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 dirty="0"/>
              <a:t>Pořadí přidávání reakčních </a:t>
            </a:r>
            <a:r>
              <a:rPr lang="cs-CZ" altLang="cs-CZ" sz="2800" b="1" dirty="0" smtClean="0"/>
              <a:t>komponent</a:t>
            </a:r>
            <a:r>
              <a:rPr lang="cs-CZ" altLang="cs-CZ" sz="2800" dirty="0"/>
              <a:t/>
            </a:r>
            <a:br>
              <a:rPr lang="cs-CZ" altLang="cs-CZ" sz="2800" dirty="0"/>
            </a:br>
            <a:endParaRPr lang="cs-CZ" altLang="cs-CZ" sz="28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b="1" dirty="0"/>
              <a:t>Existují dva typy pipetování </a:t>
            </a:r>
            <a:endParaRPr lang="cs-CZ" altLang="cs-CZ" sz="24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400" dirty="0"/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000" b="1" dirty="0"/>
              <a:t>1. Nejdříve se pipetuje vzorek (jehla se musí dotknout dna)  a  potom  činidlo - př.  </a:t>
            </a:r>
            <a:r>
              <a:rPr lang="cs-CZ" altLang="cs-CZ" sz="2000" b="1" dirty="0" smtClean="0"/>
              <a:t>analyzátory  </a:t>
            </a:r>
            <a:r>
              <a:rPr lang="cs-CZ" altLang="cs-CZ" sz="2000" b="1" dirty="0"/>
              <a:t>řady </a:t>
            </a:r>
            <a:r>
              <a:rPr lang="cs-CZ" altLang="cs-CZ" sz="2000" b="1" dirty="0" err="1"/>
              <a:t>Cobas</a:t>
            </a:r>
            <a:r>
              <a:rPr lang="cs-CZ" altLang="cs-CZ" sz="2000" b="1" dirty="0"/>
              <a:t>, </a:t>
            </a:r>
            <a:r>
              <a:rPr lang="cs-CZ" altLang="cs-CZ" sz="2000" b="1" dirty="0" err="1"/>
              <a:t>Roche</a:t>
            </a:r>
            <a:endParaRPr lang="cs-CZ" altLang="cs-CZ" sz="2000" b="1" dirty="0"/>
          </a:p>
          <a:p>
            <a:pPr>
              <a:lnSpc>
                <a:spcPct val="90000"/>
              </a:lnSpc>
            </a:pPr>
            <a:endParaRPr lang="cs-CZ" altLang="cs-CZ" sz="2000" b="1" dirty="0" smtClean="0"/>
          </a:p>
          <a:p>
            <a:pPr>
              <a:lnSpc>
                <a:spcPct val="90000"/>
              </a:lnSpc>
            </a:pPr>
            <a:endParaRPr lang="cs-CZ" altLang="cs-CZ" sz="2000" b="1" dirty="0"/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000" b="1" dirty="0"/>
              <a:t>2. Nejprve  se  pipetuje činidlo (výplach  jehly  vodou), potom vzorek – př. analyzátory </a:t>
            </a:r>
            <a:r>
              <a:rPr lang="cs-CZ" altLang="cs-CZ" sz="2000" b="1" dirty="0" err="1"/>
              <a:t>Integra</a:t>
            </a:r>
            <a:r>
              <a:rPr lang="cs-CZ" altLang="cs-CZ" sz="2000" b="1" dirty="0"/>
              <a:t>, </a:t>
            </a:r>
            <a:r>
              <a:rPr lang="cs-CZ" altLang="cs-CZ" sz="2000" b="1" dirty="0" err="1"/>
              <a:t>Roche</a:t>
            </a:r>
            <a:endParaRPr lang="cs-CZ" altLang="cs-CZ" sz="2000" b="1" dirty="0"/>
          </a:p>
          <a:p>
            <a:pPr marL="0" indent="0">
              <a:lnSpc>
                <a:spcPct val="90000"/>
              </a:lnSpc>
              <a:buNone/>
            </a:pPr>
            <a:endParaRPr lang="cs-CZ" altLang="cs-CZ" sz="2000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/>
              <a:t>Chyba přenosem – </a:t>
            </a:r>
            <a:r>
              <a:rPr lang="cs-CZ" sz="2800" b="1" dirty="0" err="1" smtClean="0"/>
              <a:t>carry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over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cs-CZ" sz="2000" b="1" dirty="0" smtClean="0"/>
              <a:t>Chybové hlášení u vzorku s nízkou koncentrací po vzorku s vysokou koncentrací </a:t>
            </a:r>
            <a:r>
              <a:rPr lang="cs-CZ" sz="2000" dirty="0" smtClean="0"/>
              <a:t>(automatické opakování </a:t>
            </a:r>
            <a:r>
              <a:rPr lang="cs-CZ" sz="2000" smtClean="0"/>
              <a:t>u imunochemických analyzátorů</a:t>
            </a:r>
            <a:r>
              <a:rPr lang="cs-CZ" sz="2000" dirty="0" smtClean="0"/>
              <a:t>)</a:t>
            </a:r>
          </a:p>
          <a:p>
            <a:endParaRPr lang="cs-CZ" dirty="0" smtClean="0"/>
          </a:p>
          <a:p>
            <a:r>
              <a:rPr lang="cs-CZ" sz="2000" b="1" dirty="0" smtClean="0"/>
              <a:t>Test na tuto chybu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59015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Močový mikroskopický analyzátor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sz="2800" dirty="0" smtClean="0"/>
              <a:t>Výběr jednotek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/>
              <a:t> </a:t>
            </a:r>
            <a:r>
              <a:rPr lang="cs-CZ" dirty="0" smtClean="0"/>
              <a:t>                   </a:t>
            </a:r>
            <a:r>
              <a:rPr lang="cs-CZ" sz="2400" dirty="0" smtClean="0"/>
              <a:t>- </a:t>
            </a:r>
            <a:r>
              <a:rPr lang="cs-CZ" sz="2400" dirty="0" smtClean="0">
                <a:cs typeface="Aharoni"/>
              </a:rPr>
              <a:t>µl/ml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>
                <a:cs typeface="Aharoni"/>
              </a:rPr>
              <a:t> </a:t>
            </a:r>
            <a:r>
              <a:rPr lang="cs-CZ" sz="2400" dirty="0" smtClean="0">
                <a:cs typeface="Aharoni"/>
              </a:rPr>
              <a:t>                          - na zorné pole (není doporučeno)</a:t>
            </a:r>
            <a:endParaRPr lang="cs-CZ" dirty="0">
              <a:cs typeface="Aharoni"/>
            </a:endParaRPr>
          </a:p>
          <a:p>
            <a:pPr>
              <a:spcBef>
                <a:spcPts val="0"/>
              </a:spcBef>
            </a:pPr>
            <a:endParaRPr lang="cs-CZ" sz="2800" dirty="0" smtClean="0">
              <a:cs typeface="Aharoni"/>
            </a:endParaRPr>
          </a:p>
          <a:p>
            <a:pPr>
              <a:spcBef>
                <a:spcPts val="0"/>
              </a:spcBef>
            </a:pPr>
            <a:r>
              <a:rPr lang="cs-CZ" sz="2800" dirty="0" smtClean="0">
                <a:cs typeface="Aharoni"/>
              </a:rPr>
              <a:t>Založení kategorie od určitého počtu elementů – </a:t>
            </a:r>
            <a:r>
              <a:rPr lang="cs-CZ" sz="2400" dirty="0" smtClean="0">
                <a:cs typeface="Aharoni"/>
              </a:rPr>
              <a:t>např. kvasinky &gt; 5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 smtClean="0"/>
              <a:t>             spermie  </a:t>
            </a:r>
            <a:r>
              <a:rPr lang="cs-CZ" sz="2400" dirty="0">
                <a:cs typeface="Aharoni"/>
              </a:rPr>
              <a:t>&gt; </a:t>
            </a:r>
            <a:r>
              <a:rPr lang="cs-CZ" sz="2400" dirty="0" smtClean="0">
                <a:cs typeface="Aharoni"/>
              </a:rPr>
              <a:t>3</a:t>
            </a:r>
          </a:p>
          <a:p>
            <a:pPr marL="0" indent="0">
              <a:spcBef>
                <a:spcPts val="0"/>
              </a:spcBef>
              <a:buNone/>
            </a:pPr>
            <a:endParaRPr lang="cs-CZ" sz="2400" dirty="0" smtClean="0">
              <a:cs typeface="Aharoni"/>
            </a:endParaRPr>
          </a:p>
          <a:p>
            <a:pPr>
              <a:spcBef>
                <a:spcPts val="0"/>
              </a:spcBef>
            </a:pPr>
            <a:r>
              <a:rPr lang="cs-CZ" sz="2800" dirty="0" smtClean="0">
                <a:cs typeface="Aharoni"/>
              </a:rPr>
              <a:t>Instalace jednotlivých šarží kontrol a </a:t>
            </a:r>
            <a:r>
              <a:rPr lang="cs-CZ" sz="2800" dirty="0" err="1" smtClean="0">
                <a:cs typeface="Aharoni"/>
              </a:rPr>
              <a:t>kalibrátorů</a:t>
            </a:r>
            <a:r>
              <a:rPr lang="cs-CZ" sz="2800" smtClean="0">
                <a:cs typeface="Aharoni"/>
              </a:rPr>
              <a:t> </a:t>
            </a:r>
          </a:p>
          <a:p>
            <a:pPr>
              <a:spcBef>
                <a:spcPts val="0"/>
              </a:spcBef>
            </a:pPr>
            <a:endParaRPr lang="cs-CZ" sz="2800" dirty="0" smtClean="0">
              <a:cs typeface="Aharoni"/>
            </a:endParaRPr>
          </a:p>
          <a:p>
            <a:pPr>
              <a:spcBef>
                <a:spcPts val="0"/>
              </a:spcBef>
            </a:pPr>
            <a:r>
              <a:rPr lang="cs-CZ" sz="2800" dirty="0" smtClean="0">
                <a:cs typeface="Aharoni"/>
              </a:rPr>
              <a:t>Chybová hlášení</a:t>
            </a:r>
            <a:endParaRPr lang="cs-CZ" sz="28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582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647700"/>
          </a:xfrm>
        </p:spPr>
        <p:txBody>
          <a:bodyPr/>
          <a:lstStyle/>
          <a:p>
            <a:r>
              <a:rPr lang="cs-CZ" altLang="cs-CZ" sz="2800" b="1" dirty="0"/>
              <a:t>Parametry metod automatické analýzy</a:t>
            </a:r>
            <a:r>
              <a:rPr lang="cs-CZ" altLang="cs-CZ" sz="2800" dirty="0"/>
              <a:t/>
            </a:r>
            <a:br>
              <a:rPr lang="cs-CZ" altLang="cs-CZ" sz="2800" dirty="0"/>
            </a:br>
            <a:endParaRPr lang="cs-CZ" altLang="cs-CZ" sz="28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2000" b="1" dirty="0" smtClean="0"/>
              <a:t>Způsoby zadávání:</a:t>
            </a:r>
            <a:endParaRPr lang="cs-CZ" altLang="cs-CZ" sz="2000" b="1" dirty="0"/>
          </a:p>
          <a:p>
            <a:pPr>
              <a:lnSpc>
                <a:spcPct val="90000"/>
              </a:lnSpc>
              <a:buFontTx/>
              <a:buNone/>
            </a:pPr>
            <a:endParaRPr lang="cs-CZ" altLang="cs-CZ" sz="2000" b="1" dirty="0"/>
          </a:p>
          <a:p>
            <a:pPr>
              <a:lnSpc>
                <a:spcPct val="90000"/>
              </a:lnSpc>
            </a:pPr>
            <a:r>
              <a:rPr lang="cs-CZ" altLang="cs-CZ" sz="2000" b="1" dirty="0"/>
              <a:t>Kompletní  aplikace  od  výrobce  –  instalace </a:t>
            </a:r>
            <a:r>
              <a:rPr lang="cs-CZ" altLang="cs-CZ" sz="2000" b="1" dirty="0" smtClean="0"/>
              <a:t>přes  </a:t>
            </a:r>
            <a:r>
              <a:rPr lang="cs-CZ" altLang="cs-CZ" sz="2000" b="1" dirty="0"/>
              <a:t>web </a:t>
            </a:r>
            <a:r>
              <a:rPr lang="cs-CZ" altLang="cs-CZ" sz="2000" b="1" dirty="0" smtClean="0"/>
              <a:t>nebo </a:t>
            </a:r>
            <a:r>
              <a:rPr lang="cs-CZ" altLang="cs-CZ" sz="2000" b="1" dirty="0"/>
              <a:t>pomocí čárového  </a:t>
            </a:r>
            <a:r>
              <a:rPr lang="cs-CZ" altLang="cs-CZ" sz="2000" b="1" dirty="0" smtClean="0"/>
              <a:t>kódu, </a:t>
            </a:r>
            <a:r>
              <a:rPr lang="cs-CZ" altLang="cs-CZ" sz="2000" b="1" dirty="0"/>
              <a:t>možnost úpravy </a:t>
            </a:r>
            <a:r>
              <a:rPr lang="cs-CZ" altLang="cs-CZ" sz="2000" b="1" dirty="0" smtClean="0"/>
              <a:t>pouze </a:t>
            </a:r>
            <a:r>
              <a:rPr lang="cs-CZ" altLang="cs-CZ" sz="2000" b="1" dirty="0"/>
              <a:t>některých </a:t>
            </a:r>
            <a:r>
              <a:rPr lang="cs-CZ" altLang="cs-CZ" sz="2000" b="1" dirty="0" smtClean="0"/>
              <a:t>parametrů</a:t>
            </a:r>
          </a:p>
          <a:p>
            <a:pPr>
              <a:lnSpc>
                <a:spcPct val="90000"/>
              </a:lnSpc>
            </a:pPr>
            <a:endParaRPr lang="cs-CZ" altLang="cs-CZ" sz="2000" b="1" dirty="0" smtClean="0"/>
          </a:p>
          <a:p>
            <a:pPr>
              <a:lnSpc>
                <a:spcPct val="90000"/>
              </a:lnSpc>
            </a:pPr>
            <a:r>
              <a:rPr lang="cs-CZ" altLang="cs-CZ" sz="2000" b="1" dirty="0" smtClean="0"/>
              <a:t>Manuální vkládání jednotlivých parametrů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000" b="1" dirty="0" smtClean="0"/>
              <a:t>    (ustupuje, možnost chyby, používá se u </a:t>
            </a:r>
            <a:r>
              <a:rPr lang="cs-CZ" altLang="cs-CZ" sz="2000" b="1" dirty="0" smtClean="0"/>
              <a:t>metod a reagenciemi </a:t>
            </a:r>
            <a:r>
              <a:rPr lang="cs-CZ" altLang="cs-CZ" sz="2000" b="1" dirty="0" smtClean="0"/>
              <a:t>jiného výrobce než je </a:t>
            </a:r>
            <a:r>
              <a:rPr lang="cs-CZ" altLang="cs-CZ" sz="2000" b="1" dirty="0" smtClean="0"/>
              <a:t>výrobce analyzátoru)</a:t>
            </a:r>
            <a:endParaRPr lang="cs-CZ" altLang="cs-CZ" sz="2000" b="1" dirty="0" smtClean="0"/>
          </a:p>
          <a:p>
            <a:pPr>
              <a:lnSpc>
                <a:spcPct val="90000"/>
              </a:lnSpc>
            </a:pPr>
            <a:endParaRPr lang="cs-CZ" altLang="cs-CZ" sz="2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9275"/>
            <a:ext cx="8229600" cy="2232025"/>
          </a:xfrm>
        </p:spPr>
        <p:txBody>
          <a:bodyPr/>
          <a:lstStyle/>
          <a:p>
            <a:r>
              <a:rPr lang="cs-CZ" altLang="cs-CZ" sz="3600" b="1" dirty="0"/>
              <a:t>Popis významných parametrů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2506290"/>
          </a:xfrm>
        </p:spPr>
        <p:txBody>
          <a:bodyPr/>
          <a:lstStyle/>
          <a:p>
            <a:pPr algn="l"/>
            <a:r>
              <a:rPr lang="cs-CZ" altLang="cs-CZ" sz="2400" b="1" dirty="0"/>
              <a:t>Vlnové délky, bichromatické </a:t>
            </a:r>
            <a:r>
              <a:rPr lang="cs-CZ" altLang="cs-CZ" sz="2400" b="1" dirty="0" smtClean="0"/>
              <a:t>měření</a:t>
            </a:r>
            <a:r>
              <a:rPr lang="cs-CZ" altLang="cs-CZ" sz="2400" b="1" dirty="0"/>
              <a:t/>
            </a:r>
            <a:br>
              <a:rPr lang="cs-CZ" altLang="cs-CZ" sz="2400" b="1" dirty="0"/>
            </a:br>
            <a:r>
              <a:rPr lang="cs-CZ" altLang="cs-CZ" sz="2400" b="1" dirty="0" smtClean="0"/>
              <a:t/>
            </a:r>
            <a:br>
              <a:rPr lang="cs-CZ" altLang="cs-CZ" sz="2400" b="1" dirty="0" smtClean="0"/>
            </a:br>
            <a:r>
              <a:rPr lang="cs-CZ" altLang="cs-CZ" sz="2400" b="1" dirty="0"/>
              <a:t/>
            </a:r>
            <a:br>
              <a:rPr lang="cs-CZ" altLang="cs-CZ" sz="2400" b="1" dirty="0"/>
            </a:br>
            <a:r>
              <a:rPr lang="cs-CZ" altLang="cs-CZ" sz="2000" dirty="0"/>
              <a:t>Všechny testy pro klinickou chemii jsou v současné době měřeny simultánně při dvou vlnových délkách – hlavní a </a:t>
            </a:r>
            <a:r>
              <a:rPr lang="cs-CZ" altLang="cs-CZ" sz="2000" dirty="0" smtClean="0"/>
              <a:t>vedlejší</a:t>
            </a:r>
            <a:r>
              <a:rPr lang="cs-CZ" altLang="cs-CZ" sz="4000" dirty="0" smtClean="0"/>
              <a:t> </a:t>
            </a:r>
            <a:endParaRPr lang="cs-CZ" altLang="cs-CZ" sz="4000" dirty="0"/>
          </a:p>
        </p:txBody>
      </p:sp>
      <p:pic>
        <p:nvPicPr>
          <p:cNvPr id="4100" name="Picture 4" descr="sejmout001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832" y="3212976"/>
            <a:ext cx="3186113" cy="2432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altLang="cs-CZ" sz="2800" b="1" dirty="0"/>
              <a:t>Bichromatické měření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229600" cy="51403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b="1" dirty="0"/>
              <a:t>Koncentrace se počítá  z rozdílu absorbance obou měření.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b="1" dirty="0"/>
              <a:t>Výhodné, neboť kompenzuje :</a:t>
            </a:r>
          </a:p>
          <a:p>
            <a:pPr>
              <a:lnSpc>
                <a:spcPct val="80000"/>
              </a:lnSpc>
            </a:pPr>
            <a:r>
              <a:rPr lang="cs-CZ" altLang="cs-CZ" sz="2000" b="1" dirty="0"/>
              <a:t>variace světelné emise fotometru</a:t>
            </a:r>
          </a:p>
          <a:p>
            <a:pPr>
              <a:lnSpc>
                <a:spcPct val="80000"/>
              </a:lnSpc>
            </a:pPr>
            <a:r>
              <a:rPr lang="cs-CZ" altLang="cs-CZ" sz="2000" b="1" dirty="0"/>
              <a:t>citlivost fotodiod</a:t>
            </a:r>
          </a:p>
          <a:p>
            <a:pPr>
              <a:lnSpc>
                <a:spcPct val="80000"/>
              </a:lnSpc>
            </a:pPr>
            <a:r>
              <a:rPr lang="cs-CZ" altLang="cs-CZ" sz="2000" b="1" dirty="0"/>
              <a:t>bublinky nebo částečky v cestě světla</a:t>
            </a:r>
          </a:p>
          <a:p>
            <a:pPr>
              <a:lnSpc>
                <a:spcPct val="80000"/>
              </a:lnSpc>
            </a:pPr>
            <a:endParaRPr lang="cs-CZ" altLang="cs-CZ" sz="2000" b="1" dirty="0" smtClean="0"/>
          </a:p>
          <a:p>
            <a:pPr>
              <a:lnSpc>
                <a:spcPct val="80000"/>
              </a:lnSpc>
            </a:pPr>
            <a:endParaRPr lang="cs-CZ" altLang="cs-CZ" sz="20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b="1" dirty="0"/>
              <a:t>Hlavní vlnová délka je dána absorpčním maximem reakce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b="1" dirty="0"/>
              <a:t>Vedlejší vlnová délka je zvolena tak, aby </a:t>
            </a:r>
          </a:p>
          <a:p>
            <a:pPr>
              <a:lnSpc>
                <a:spcPct val="80000"/>
              </a:lnSpc>
            </a:pPr>
            <a:r>
              <a:rPr lang="cs-CZ" altLang="cs-CZ" sz="2000" b="1" dirty="0"/>
              <a:t>rozdíl absorbancí mezi hlavní a vedlejší  λ byl co největší</a:t>
            </a:r>
          </a:p>
          <a:p>
            <a:pPr>
              <a:lnSpc>
                <a:spcPct val="80000"/>
              </a:lnSpc>
            </a:pPr>
            <a:r>
              <a:rPr lang="cs-CZ" altLang="cs-CZ" sz="2000" b="1" dirty="0"/>
              <a:t>současně se při ní musí minimálně uplatňovat interference</a:t>
            </a:r>
          </a:p>
          <a:p>
            <a:pPr>
              <a:lnSpc>
                <a:spcPct val="80000"/>
              </a:lnSpc>
            </a:pPr>
            <a:r>
              <a:rPr lang="cs-CZ" altLang="cs-CZ" sz="2000" b="1" dirty="0"/>
              <a:t>současně má být co nejblíže k hlavní λ</a:t>
            </a:r>
          </a:p>
          <a:p>
            <a:pPr>
              <a:lnSpc>
                <a:spcPct val="80000"/>
              </a:lnSpc>
            </a:pPr>
            <a:endParaRPr lang="cs-CZ" altLang="cs-CZ" sz="2000" b="1" dirty="0" smtClean="0"/>
          </a:p>
          <a:p>
            <a:pPr>
              <a:lnSpc>
                <a:spcPct val="80000"/>
              </a:lnSpc>
            </a:pPr>
            <a:endParaRPr lang="cs-CZ" altLang="cs-CZ" sz="20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b="1" dirty="0"/>
              <a:t>Na analyzátorech bývá běžně možnost využívat pro různé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b="1" dirty="0"/>
              <a:t>metody </a:t>
            </a:r>
            <a:r>
              <a:rPr lang="cs-CZ" altLang="cs-CZ" sz="2000" b="1" dirty="0" smtClean="0"/>
              <a:t>12-14 </a:t>
            </a:r>
            <a:r>
              <a:rPr lang="cs-CZ" altLang="cs-CZ" sz="2000" b="1" dirty="0"/>
              <a:t>vlnových délek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 dirty="0"/>
              <a:t>Měřící body </a:t>
            </a:r>
            <a:r>
              <a:rPr lang="cs-CZ" altLang="cs-CZ" sz="2800" b="1" dirty="0" smtClean="0"/>
              <a:t>reakce</a:t>
            </a:r>
            <a:r>
              <a:rPr lang="cs-CZ" altLang="cs-CZ" sz="2800" dirty="0"/>
              <a:t/>
            </a:r>
            <a:br>
              <a:rPr lang="cs-CZ" altLang="cs-CZ" sz="2800" dirty="0"/>
            </a:br>
            <a:endParaRPr lang="cs-CZ" altLang="cs-CZ" sz="28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88840"/>
            <a:ext cx="8229600" cy="4392910"/>
          </a:xfrm>
        </p:spPr>
        <p:txBody>
          <a:bodyPr/>
          <a:lstStyle/>
          <a:p>
            <a:r>
              <a:rPr lang="cs-CZ" altLang="cs-CZ" sz="2000" b="1" dirty="0"/>
              <a:t>Absorbance  reakčních roztoků  v  kyvetě  je periodicky měřena po každém cyklu přístroje (kolem 20s)  během reakčního  času </a:t>
            </a:r>
            <a:r>
              <a:rPr lang="cs-CZ" altLang="cs-CZ" sz="2000" b="1" dirty="0" smtClean="0"/>
              <a:t>(10 </a:t>
            </a:r>
            <a:r>
              <a:rPr lang="cs-CZ" altLang="cs-CZ" sz="2000" b="1" dirty="0"/>
              <a:t>minut)</a:t>
            </a:r>
          </a:p>
          <a:p>
            <a:endParaRPr lang="cs-CZ" altLang="cs-CZ" sz="2000" b="1" dirty="0"/>
          </a:p>
          <a:p>
            <a:r>
              <a:rPr lang="cs-CZ" altLang="cs-CZ" sz="2000" b="1" dirty="0"/>
              <a:t>Přístroje jsou schopny přidávat vzorky a činidla v určité fázi reakčního času dle typu prováděného měření</a:t>
            </a:r>
          </a:p>
          <a:p>
            <a:endParaRPr lang="cs-CZ" altLang="cs-CZ" sz="2000" b="1" dirty="0"/>
          </a:p>
          <a:p>
            <a:r>
              <a:rPr lang="cs-CZ" altLang="cs-CZ" sz="2000" b="1" dirty="0"/>
              <a:t>Přesná specifikace měřícím bodem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sejmout0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00113"/>
            <a:ext cx="6264275" cy="548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1240</Words>
  <Application>Microsoft Office PowerPoint</Application>
  <PresentationFormat>Předvádění na obrazovce (4:3)</PresentationFormat>
  <Paragraphs>164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Aharoni</vt:lpstr>
      <vt:lpstr>Arial</vt:lpstr>
      <vt:lpstr>Calibri</vt:lpstr>
      <vt:lpstr>Výchozí návrh</vt:lpstr>
      <vt:lpstr>Parametry metod automatické fotometrické analýzy</vt:lpstr>
      <vt:lpstr>Parametry metod automatické fotometrické analýzy</vt:lpstr>
      <vt:lpstr>Parametry metod automatické imunochemické analýzy</vt:lpstr>
      <vt:lpstr>Parametry metod automatické analýzy </vt:lpstr>
      <vt:lpstr>Popis významných parametrů</vt:lpstr>
      <vt:lpstr>Vlnové délky, bichromatické měření   Všechny testy pro klinickou chemii jsou v současné době měřeny simultánně při dvou vlnových délkách – hlavní a vedlejší </vt:lpstr>
      <vt:lpstr>Bichromatické měření</vt:lpstr>
      <vt:lpstr>Měřící body reakce </vt:lpstr>
      <vt:lpstr>Prezentace aplikace PowerPoint</vt:lpstr>
      <vt:lpstr>                         Typy měření: End point – jednobodové (měří se absorbance na konci reakce)</vt:lpstr>
      <vt:lpstr>     End point  - dvojbodové (blank + konec reakce) </vt:lpstr>
      <vt:lpstr>Prezentace aplikace PowerPoint</vt:lpstr>
      <vt:lpstr>Kinetické (rate) – měří se změna absorbance za časovou jednotku Při reakci dochází k nárůstu (stanovení CK) či poklesu absorbance (stanovení ALT, AST)</vt:lpstr>
      <vt:lpstr>Prezentace aplikace PowerPoint</vt:lpstr>
      <vt:lpstr>Prezentace aplikace PowerPoint</vt:lpstr>
      <vt:lpstr>Způsoby kalibrace </vt:lpstr>
      <vt:lpstr>Ověření integrity výsledku </vt:lpstr>
      <vt:lpstr>Prezentace aplikace PowerPoint</vt:lpstr>
      <vt:lpstr>Prezentace aplikace PowerPoint</vt:lpstr>
      <vt:lpstr>Prezentace aplikace PowerPoint</vt:lpstr>
      <vt:lpstr>Test detekující Hook efekt  </vt:lpstr>
      <vt:lpstr>Test detekující Hook efekt   - při nadbytku antigenu u imunoturbidimetrických stanovení      (Prozone Check)   - koncentrace antigenu je tak vysoká, že dochází     k rozpouštění precipitátu </vt:lpstr>
      <vt:lpstr>Pracovní rozsah (technický limit )– výsledky, které leží mimo technický limit jsou označeny chybovým hlášením a nesmí být vydány dokud nejsou změřeny bez chybového hlášení  - nejčastěji po naředění – souvisí s rozsahem kalibrace  Repeat limit – výsledky mimo  repeat limit jsou technicky správně, jsou pouze mimo limit zvolený laboratoří pro opakování (silně patologické hodnoty)</vt:lpstr>
      <vt:lpstr>Instalace metod jiného dodavatele  (než dodavatel analyzátoru)</vt:lpstr>
      <vt:lpstr>Vkládání reagencií od jiného dodavatele  (než dodavatel analyzátoru)</vt:lpstr>
      <vt:lpstr>Mez stanovitelnosti</vt:lpstr>
      <vt:lpstr>Vybrané charakteristiky automatických metod</vt:lpstr>
      <vt:lpstr>Příklady parametrů používaných u automatické analýzy </vt:lpstr>
      <vt:lpstr>Prezentace aplikace PowerPoint</vt:lpstr>
      <vt:lpstr>Pořadí přidávání reakčních komponent </vt:lpstr>
      <vt:lpstr>Chyba přenosem – carry over</vt:lpstr>
      <vt:lpstr>Močový mikroskopický analyzátor</vt:lpstr>
    </vt:vector>
  </TitlesOfParts>
  <Company>Fakultni Nemocnice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benovskam</dc:creator>
  <cp:lastModifiedBy>Beňovská Miroslava</cp:lastModifiedBy>
  <cp:revision>53</cp:revision>
  <dcterms:created xsi:type="dcterms:W3CDTF">2006-12-19T13:38:48Z</dcterms:created>
  <dcterms:modified xsi:type="dcterms:W3CDTF">2020-10-12T07:27:39Z</dcterms:modified>
</cp:coreProperties>
</file>