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60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1" r:id="rId12"/>
    <p:sldId id="270" r:id="rId13"/>
    <p:sldId id="272" r:id="rId14"/>
    <p:sldId id="273" r:id="rId15"/>
    <p:sldId id="276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</p:sldIdLst>
  <p:sldSz cx="12192000" cy="6858000"/>
  <p:notesSz cx="6858000" cy="9144000"/>
  <p:embeddedFontLst>
    <p:embeddedFont>
      <p:font typeface="Arial Unicode MS" panose="020B0604020202020204" pitchFamily="34" charset="-128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Muni Bold" pitchFamily="2" charset="0"/>
      <p:regular r:id="rId37"/>
      <p:bold r:id="rId38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148"/>
    <a:srgbClr val="F01928"/>
    <a:srgbClr val="0000DC"/>
    <a:srgbClr val="4BC8FF"/>
    <a:srgbClr val="91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49" autoAdjust="0"/>
    <p:restoredTop sz="94660"/>
  </p:normalViewPr>
  <p:slideViewPr>
    <p:cSldViewPr snapToGrid="0" showGuides="1">
      <p:cViewPr>
        <p:scale>
          <a:sx n="71" d="100"/>
          <a:sy n="71" d="100"/>
        </p:scale>
        <p:origin x="704" y="17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AF06A-D04C-4DCC-BF4E-4D3E9E88732A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B656A-029A-4088-9405-F16CBA0EAD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08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E05DC23B-0ACB-437F-8CAD-711B943E8CC6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699E10-FBB6-4892-8D01-B53078B1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75702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/>
            </a:lvl1pPr>
          </a:lstStyle>
          <a:p>
            <a:r>
              <a:rPr lang="cs-CZ" dirty="0"/>
              <a:t>Zde bude hlavní nadpis prezentace.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34C6EA-92BC-4AE1-AECB-5B89F09765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4136"/>
            <a:ext cx="75702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D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prezentace, který může mít několik řádků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0D9C729-91FA-4006-B1FB-18BC1E52E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4AD3A0D-E0B6-4459-9ECD-F8425210A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F4EED4B-4BA5-7742-A836-7E632C776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491" y="659428"/>
            <a:ext cx="1724399" cy="11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A8854EB-10EE-4BAB-B628-2235B50B13BD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4E4A2ABB-7047-44E5-9371-26DEDFEF50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EF68A76-9EA3-4769-89CC-3E3242CA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48270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bude nadpis nové kapitoly</a:t>
            </a:r>
            <a:br>
              <a:rPr lang="cs-CZ" dirty="0"/>
            </a:br>
            <a:endParaRPr lang="cs-CZ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6EC5477C-5035-4DF7-B956-67C193255C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2437"/>
            <a:ext cx="48270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nové kapitoly</a:t>
            </a:r>
          </a:p>
        </p:txBody>
      </p:sp>
    </p:spTree>
    <p:extLst>
      <p:ext uri="{BB962C8B-B14F-4D97-AF65-F5344CB8AC3E}">
        <p14:creationId xmlns:p14="http://schemas.microsoft.com/office/powerpoint/2010/main" val="192857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3FE1988-DEB1-4659-B14F-004B8C3C2FD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455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EE420-7DDB-44FD-BE8E-B6FB397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94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86B44EB-9E47-4BA0-B80C-E3B970D42D0D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000ACD-3285-4D87-B507-B75492EDE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8729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C16B7-93C4-421D-9DB3-6F370AE6C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5181600" cy="44889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CAE875-615F-49A4-85FB-11CDBD04F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4301"/>
            <a:ext cx="5181600" cy="44889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997956-04A4-492B-865C-089159D74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3D511B-B5A7-408E-B07D-E9AB4EA07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14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A59724A-8142-41A6-AE78-E1F6281040A0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5630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82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123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A6AA7C-22FA-456B-AEF3-841F0E099B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432" y="577850"/>
            <a:ext cx="4797212" cy="270854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E6EF555B-D212-4788-B60C-9E0C3C1857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6472" y="577850"/>
            <a:ext cx="6043404" cy="52536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obrázku 2">
            <a:extLst>
              <a:ext uri="{FF2B5EF4-FFF2-40B4-BE49-F238E27FC236}">
                <a16:creationId xmlns:a16="http://schemas.microsoft.com/office/drawing/2014/main" id="{B43D41BB-3863-4EFD-AAC0-EE36CF1B30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433" y="3422920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7" name="Zástupný symbol obrázku 2">
            <a:extLst>
              <a:ext uri="{FF2B5EF4-FFF2-40B4-BE49-F238E27FC236}">
                <a16:creationId xmlns:a16="http://schemas.microsoft.com/office/drawing/2014/main" id="{CF5BB52A-669D-47D6-9E5B-000EB13491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952" y="3422919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428673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9A91CFD-230F-5A4C-8607-39E00DD3B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17" y="2717010"/>
            <a:ext cx="4977364" cy="14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ymbol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5F3C532-C204-974E-A15B-38C06FDA4C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67" y="977741"/>
            <a:ext cx="3623735" cy="49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1BF1FC-03B7-4A0B-ABC8-C4894B3F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3FC6D6-A20F-4CBD-B0B5-BCBAF4FB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2BEF99-0ECB-4CB0-A7C8-9CB0CAF1F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74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BB64C3-505F-4769-86D8-D266149F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00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0" r:id="rId3"/>
    <p:sldLayoutId id="2147483652" r:id="rId4"/>
    <p:sldLayoutId id="2147483660" r:id="rId5"/>
    <p:sldLayoutId id="2147483653" r:id="rId6"/>
    <p:sldLayoutId id="2147483663" r:id="rId7"/>
    <p:sldLayoutId id="2147483661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00DC"/>
        </a:buClr>
        <a:buFont typeface="Arial" panose="020B060402020202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C967B-9A5D-2249-9F0F-7D947C1D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865673"/>
            <a:ext cx="10405355" cy="1309512"/>
          </a:xfrm>
        </p:spPr>
        <p:txBody>
          <a:bodyPr>
            <a:normAutofit/>
          </a:bodyPr>
          <a:lstStyle/>
          <a:p>
            <a:r>
              <a:rPr lang="cs-CZ" sz="3600" dirty="0"/>
              <a:t>Bilirubin, hemoglobin, porfyriny, VNM, HIOK, léky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978E3C-7EAE-4942-BA07-E698111E5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4135"/>
            <a:ext cx="7570278" cy="1512601"/>
          </a:xfrm>
        </p:spPr>
        <p:txBody>
          <a:bodyPr>
            <a:normAutofit/>
          </a:bodyPr>
          <a:lstStyle/>
          <a:p>
            <a:r>
              <a:rPr lang="cs-CZ" b="1" dirty="0"/>
              <a:t>MUDr. RNDr. Michal Řiháček, Ph.D.</a:t>
            </a:r>
          </a:p>
          <a:p>
            <a:r>
              <a:rPr lang="cs-CZ" dirty="0"/>
              <a:t>Ústav laboratorní medicíny a Ústav biochemie</a:t>
            </a:r>
          </a:p>
          <a:p>
            <a:r>
              <a:rPr lang="cs-CZ" dirty="0"/>
              <a:t>Fakultní nemocnice Brno a LF MU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0B49109-7820-2A4D-BC20-C81254608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3" y="6356350"/>
            <a:ext cx="6157092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D38B4CD-23AE-A446-8EEB-8A94170CC4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38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5. Vznik </a:t>
            </a:r>
            <a:r>
              <a:rPr lang="cs-CZ" sz="3600" dirty="0" err="1"/>
              <a:t>koproporfyrinogenu</a:t>
            </a:r>
            <a:r>
              <a:rPr lang="cs-CZ" sz="3600" dirty="0"/>
              <a:t> III 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/>
          </a:bodyPr>
          <a:lstStyle/>
          <a:p>
            <a:r>
              <a:rPr lang="cs-CZ" dirty="0"/>
              <a:t>dekarboxylace acetátových skupin na methylové zbytky</a:t>
            </a:r>
          </a:p>
          <a:p>
            <a:r>
              <a:rPr lang="cs-CZ" dirty="0"/>
              <a:t>katalýza: </a:t>
            </a:r>
            <a:r>
              <a:rPr lang="cs-CZ" b="1" dirty="0" err="1"/>
              <a:t>uroporfyrinogendekarboxylasa</a:t>
            </a:r>
            <a:r>
              <a:rPr lang="cs-CZ" b="1" dirty="0"/>
              <a:t> (UROD)</a:t>
            </a:r>
            <a:endParaRPr lang="cs-CZ" dirty="0"/>
          </a:p>
          <a:p>
            <a:r>
              <a:rPr lang="cs-CZ" dirty="0"/>
              <a:t>lokalizace: cytosol</a:t>
            </a:r>
          </a:p>
          <a:p>
            <a:r>
              <a:rPr lang="cs-CZ" b="1" dirty="0"/>
              <a:t>uvolnění 4 molekul CO</a:t>
            </a:r>
            <a:r>
              <a:rPr lang="cs-CZ" b="1" baseline="-25000" dirty="0"/>
              <a:t>2</a:t>
            </a:r>
            <a:endParaRPr lang="cs-CZ" b="1" dirty="0"/>
          </a:p>
          <a:p>
            <a:endParaRPr lang="cs-CZ" dirty="0"/>
          </a:p>
          <a:p>
            <a:r>
              <a:rPr lang="cs-CZ" b="1" dirty="0"/>
              <a:t>choroby: </a:t>
            </a:r>
            <a:r>
              <a:rPr lang="cs-CZ" b="1" dirty="0" err="1">
                <a:solidFill>
                  <a:srgbClr val="F01928"/>
                </a:solidFill>
              </a:rPr>
              <a:t>porphyria</a:t>
            </a:r>
            <a:r>
              <a:rPr lang="cs-CZ" b="1" dirty="0">
                <a:solidFill>
                  <a:srgbClr val="F01928"/>
                </a:solidFill>
              </a:rPr>
              <a:t> </a:t>
            </a:r>
            <a:r>
              <a:rPr lang="cs-CZ" b="1" dirty="0" err="1">
                <a:solidFill>
                  <a:srgbClr val="F01928"/>
                </a:solidFill>
              </a:rPr>
              <a:t>cutanea</a:t>
            </a:r>
            <a:r>
              <a:rPr lang="cs-CZ" b="1" dirty="0">
                <a:solidFill>
                  <a:srgbClr val="F01928"/>
                </a:solidFill>
              </a:rPr>
              <a:t> </a:t>
            </a:r>
            <a:r>
              <a:rPr lang="cs-CZ" b="1" dirty="0" err="1">
                <a:solidFill>
                  <a:srgbClr val="F01928"/>
                </a:solidFill>
              </a:rPr>
              <a:t>tarda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795206A-9957-4BA4-34EF-A9580D718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92" y="974785"/>
            <a:ext cx="4123499" cy="3823208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CC8D1C6-CFA6-C899-3315-2678A6125084}"/>
              </a:ext>
            </a:extLst>
          </p:cNvPr>
          <p:cNvSpPr/>
          <p:nvPr/>
        </p:nvSpPr>
        <p:spPr>
          <a:xfrm>
            <a:off x="8287657" y="3207657"/>
            <a:ext cx="508000" cy="508000"/>
          </a:xfrm>
          <a:prstGeom prst="ellipse">
            <a:avLst/>
          </a:prstGeom>
          <a:noFill/>
          <a:ln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315A8A0A-0F27-D8A6-F29A-5684F2CDD3C1}"/>
              </a:ext>
            </a:extLst>
          </p:cNvPr>
          <p:cNvSpPr/>
          <p:nvPr/>
        </p:nvSpPr>
        <p:spPr>
          <a:xfrm>
            <a:off x="10067924" y="3715657"/>
            <a:ext cx="508000" cy="508000"/>
          </a:xfrm>
          <a:prstGeom prst="ellipse">
            <a:avLst/>
          </a:prstGeom>
          <a:noFill/>
          <a:ln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0120A726-1CCD-A35E-4465-FE84680D0929}"/>
              </a:ext>
            </a:extLst>
          </p:cNvPr>
          <p:cNvSpPr/>
          <p:nvPr/>
        </p:nvSpPr>
        <p:spPr>
          <a:xfrm>
            <a:off x="10575924" y="1903300"/>
            <a:ext cx="508000" cy="508000"/>
          </a:xfrm>
          <a:prstGeom prst="ellipse">
            <a:avLst/>
          </a:prstGeom>
          <a:noFill/>
          <a:ln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C3A40BBF-B392-94B8-3454-5979C2627D05}"/>
              </a:ext>
            </a:extLst>
          </p:cNvPr>
          <p:cNvSpPr/>
          <p:nvPr/>
        </p:nvSpPr>
        <p:spPr>
          <a:xfrm>
            <a:off x="8714879" y="1538724"/>
            <a:ext cx="508000" cy="508000"/>
          </a:xfrm>
          <a:prstGeom prst="ellipse">
            <a:avLst/>
          </a:prstGeom>
          <a:noFill/>
          <a:ln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933B6F90-8510-843D-A945-EC73636280DF}"/>
              </a:ext>
            </a:extLst>
          </p:cNvPr>
          <p:cNvSpPr txBox="1">
            <a:spLocks/>
          </p:cNvSpPr>
          <p:nvPr/>
        </p:nvSpPr>
        <p:spPr>
          <a:xfrm>
            <a:off x="10834458" y="678978"/>
            <a:ext cx="924614" cy="553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4CO</a:t>
            </a:r>
            <a:r>
              <a:rPr lang="cs-CZ" sz="2000" baseline="-25000" dirty="0"/>
              <a:t>2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99528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AFB1D22D-B764-7E30-2BC2-0F4F4131E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67" y="1244734"/>
            <a:ext cx="3918419" cy="371127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6. Vznik </a:t>
            </a:r>
            <a:r>
              <a:rPr lang="cs-CZ" sz="3600" dirty="0" err="1"/>
              <a:t>protoporfyrinogenu</a:t>
            </a:r>
            <a:r>
              <a:rPr lang="cs-CZ" sz="3600" dirty="0"/>
              <a:t> IX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/>
          </a:bodyPr>
          <a:lstStyle/>
          <a:p>
            <a:r>
              <a:rPr lang="cs-CZ" dirty="0"/>
              <a:t>oxidativní dekarboxylace propionátů na vinylové zbytky</a:t>
            </a:r>
          </a:p>
          <a:p>
            <a:r>
              <a:rPr lang="cs-CZ" dirty="0"/>
              <a:t>katalýza: </a:t>
            </a:r>
            <a:r>
              <a:rPr lang="cs-CZ" b="1" dirty="0" err="1"/>
              <a:t>koproporfyrinogenoxidasa</a:t>
            </a:r>
            <a:r>
              <a:rPr lang="cs-CZ" b="1" dirty="0"/>
              <a:t> (CPO) </a:t>
            </a:r>
          </a:p>
          <a:p>
            <a:r>
              <a:rPr lang="cs-CZ" dirty="0"/>
              <a:t>lokalizace: mitochondrie</a:t>
            </a:r>
          </a:p>
          <a:p>
            <a:r>
              <a:rPr lang="cs-CZ" b="1" dirty="0"/>
              <a:t>uvolnění 2 molekul CO</a:t>
            </a:r>
            <a:r>
              <a:rPr lang="cs-CZ" b="1" baseline="-25000" dirty="0"/>
              <a:t>2 </a:t>
            </a:r>
            <a:r>
              <a:rPr lang="cs-CZ" b="1" dirty="0"/>
              <a:t>a 2H</a:t>
            </a:r>
            <a:r>
              <a:rPr lang="cs-CZ" b="1" baseline="30000" dirty="0"/>
              <a:t>+</a:t>
            </a:r>
            <a:endParaRPr lang="cs-CZ" b="1" dirty="0"/>
          </a:p>
          <a:p>
            <a:endParaRPr lang="cs-CZ" dirty="0"/>
          </a:p>
          <a:p>
            <a:r>
              <a:rPr lang="cs-CZ" b="1" dirty="0"/>
              <a:t>choroby: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hereditární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koproporfyrie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b="1" dirty="0">
                <a:solidFill>
                  <a:srgbClr val="FF0000"/>
                </a:solidFill>
              </a:rPr>
              <a:t>otrava olovem !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C3A40BBF-B392-94B8-3454-5979C2627D05}"/>
              </a:ext>
            </a:extLst>
          </p:cNvPr>
          <p:cNvSpPr/>
          <p:nvPr/>
        </p:nvSpPr>
        <p:spPr>
          <a:xfrm>
            <a:off x="7869835" y="1433133"/>
            <a:ext cx="872576" cy="872576"/>
          </a:xfrm>
          <a:prstGeom prst="ellipse">
            <a:avLst/>
          </a:prstGeom>
          <a:noFill/>
          <a:ln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933B6F90-8510-843D-A945-EC73636280DF}"/>
              </a:ext>
            </a:extLst>
          </p:cNvPr>
          <p:cNvSpPr txBox="1">
            <a:spLocks/>
          </p:cNvSpPr>
          <p:nvPr/>
        </p:nvSpPr>
        <p:spPr>
          <a:xfrm>
            <a:off x="11020102" y="678978"/>
            <a:ext cx="942170" cy="53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2CO</a:t>
            </a:r>
            <a:r>
              <a:rPr lang="cs-CZ" sz="2000" baseline="-25000" dirty="0"/>
              <a:t>2</a:t>
            </a:r>
          </a:p>
          <a:p>
            <a:pPr marL="0" indent="0">
              <a:buNone/>
            </a:pPr>
            <a:endParaRPr lang="cs-CZ" sz="2000" b="1" baseline="-25000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8C831BF9-920E-F5D0-F7B7-30307EB259AE}"/>
              </a:ext>
            </a:extLst>
          </p:cNvPr>
          <p:cNvSpPr/>
          <p:nvPr/>
        </p:nvSpPr>
        <p:spPr>
          <a:xfrm>
            <a:off x="10044936" y="965864"/>
            <a:ext cx="872576" cy="872576"/>
          </a:xfrm>
          <a:prstGeom prst="ellipse">
            <a:avLst/>
          </a:prstGeom>
          <a:noFill/>
          <a:ln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5460C2C1-ED09-F159-6B84-7152795F6480}"/>
              </a:ext>
            </a:extLst>
          </p:cNvPr>
          <p:cNvSpPr txBox="1">
            <a:spLocks/>
          </p:cNvSpPr>
          <p:nvPr/>
        </p:nvSpPr>
        <p:spPr>
          <a:xfrm>
            <a:off x="11020102" y="979690"/>
            <a:ext cx="942170" cy="53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2H</a:t>
            </a:r>
            <a:r>
              <a:rPr lang="cs-CZ" sz="2000" baseline="30000" dirty="0"/>
              <a:t>+</a:t>
            </a:r>
            <a:endParaRPr lang="cs-CZ" sz="2000" baseline="-25000" dirty="0"/>
          </a:p>
          <a:p>
            <a:pPr marL="0" indent="0">
              <a:buNone/>
            </a:pPr>
            <a:endParaRPr lang="cs-CZ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val="648646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8B348A73-5F22-69F0-F938-FAAA3D715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683" y="1925032"/>
            <a:ext cx="3765112" cy="339424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7. Vznik </a:t>
            </a:r>
            <a:r>
              <a:rPr lang="cs-CZ" sz="3600" dirty="0" err="1"/>
              <a:t>protoporfyrinu</a:t>
            </a:r>
            <a:r>
              <a:rPr lang="cs-CZ" sz="3600" dirty="0"/>
              <a:t> IX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/>
          </a:bodyPr>
          <a:lstStyle/>
          <a:p>
            <a:r>
              <a:rPr lang="cs-CZ" dirty="0"/>
              <a:t>přeměna </a:t>
            </a:r>
            <a:r>
              <a:rPr lang="cs-CZ" dirty="0" err="1"/>
              <a:t>methylenu</a:t>
            </a:r>
            <a:r>
              <a:rPr lang="cs-CZ" dirty="0"/>
              <a:t> na </a:t>
            </a:r>
            <a:r>
              <a:rPr lang="cs-CZ" dirty="0" err="1"/>
              <a:t>methin</a:t>
            </a:r>
            <a:r>
              <a:rPr lang="cs-CZ" dirty="0"/>
              <a:t> a vznik konjugovaných </a:t>
            </a:r>
            <a:r>
              <a:rPr lang="cs-CZ" b="1" dirty="0"/>
              <a:t>π-vazeb</a:t>
            </a:r>
            <a:r>
              <a:rPr lang="cs-CZ" dirty="0"/>
              <a:t> (zabarvení)</a:t>
            </a:r>
          </a:p>
          <a:p>
            <a:r>
              <a:rPr lang="cs-CZ" dirty="0"/>
              <a:t>katalýza: </a:t>
            </a:r>
            <a:r>
              <a:rPr lang="cs-CZ" b="1" dirty="0" err="1"/>
              <a:t>protoporfyrinogenoxidasa</a:t>
            </a:r>
            <a:r>
              <a:rPr lang="cs-CZ" b="1" dirty="0"/>
              <a:t> (PPO) + O</a:t>
            </a:r>
            <a:r>
              <a:rPr lang="cs-CZ" b="1" baseline="-25000" dirty="0"/>
              <a:t>2</a:t>
            </a:r>
            <a:r>
              <a:rPr lang="cs-CZ" b="1" dirty="0"/>
              <a:t> </a:t>
            </a:r>
            <a:r>
              <a:rPr lang="cs-CZ" dirty="0"/>
              <a:t>za vzniku vody</a:t>
            </a:r>
            <a:endParaRPr lang="cs-CZ" b="1" dirty="0"/>
          </a:p>
          <a:p>
            <a:r>
              <a:rPr lang="cs-CZ" dirty="0"/>
              <a:t>lokalizace: vnitřní mitochondriální membrána</a:t>
            </a:r>
          </a:p>
          <a:p>
            <a:r>
              <a:rPr lang="cs-CZ" dirty="0"/>
              <a:t>uvolnění 6H</a:t>
            </a:r>
            <a:r>
              <a:rPr lang="cs-CZ" baseline="30000" dirty="0"/>
              <a:t>+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choroby: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variegátní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porfyrie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C3A40BBF-B392-94B8-3454-5979C2627D05}"/>
              </a:ext>
            </a:extLst>
          </p:cNvPr>
          <p:cNvSpPr/>
          <p:nvPr/>
        </p:nvSpPr>
        <p:spPr>
          <a:xfrm>
            <a:off x="8313337" y="2846252"/>
            <a:ext cx="872576" cy="872576"/>
          </a:xfrm>
          <a:prstGeom prst="ellipse">
            <a:avLst/>
          </a:prstGeom>
          <a:noFill/>
          <a:ln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933B6F90-8510-843D-A945-EC73636280DF}"/>
              </a:ext>
            </a:extLst>
          </p:cNvPr>
          <p:cNvSpPr txBox="1">
            <a:spLocks/>
          </p:cNvSpPr>
          <p:nvPr/>
        </p:nvSpPr>
        <p:spPr>
          <a:xfrm>
            <a:off x="11037658" y="678978"/>
            <a:ext cx="924614" cy="553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6H</a:t>
            </a:r>
            <a:r>
              <a:rPr lang="cs-CZ" sz="2000" baseline="30000" dirty="0"/>
              <a:t>+</a:t>
            </a:r>
            <a:endParaRPr lang="cs-CZ" sz="2000" b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B6E256C-A9BE-06EC-BC75-3A7ED99FD44C}"/>
              </a:ext>
            </a:extLst>
          </p:cNvPr>
          <p:cNvSpPr/>
          <p:nvPr/>
        </p:nvSpPr>
        <p:spPr>
          <a:xfrm>
            <a:off x="9103430" y="3789746"/>
            <a:ext cx="872576" cy="872576"/>
          </a:xfrm>
          <a:prstGeom prst="ellipse">
            <a:avLst/>
          </a:prstGeom>
          <a:noFill/>
          <a:ln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DF36BBF-9A4F-6AAE-DD9F-DC7B1297B551}"/>
              </a:ext>
            </a:extLst>
          </p:cNvPr>
          <p:cNvSpPr/>
          <p:nvPr/>
        </p:nvSpPr>
        <p:spPr>
          <a:xfrm>
            <a:off x="9942566" y="2885910"/>
            <a:ext cx="872576" cy="872576"/>
          </a:xfrm>
          <a:prstGeom prst="ellipse">
            <a:avLst/>
          </a:prstGeom>
          <a:noFill/>
          <a:ln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8C831BF9-920E-F5D0-F7B7-30307EB259AE}"/>
              </a:ext>
            </a:extLst>
          </p:cNvPr>
          <p:cNvSpPr/>
          <p:nvPr/>
        </p:nvSpPr>
        <p:spPr>
          <a:xfrm>
            <a:off x="9121243" y="2051123"/>
            <a:ext cx="872576" cy="872576"/>
          </a:xfrm>
          <a:prstGeom prst="ellipse">
            <a:avLst/>
          </a:prstGeom>
          <a:noFill/>
          <a:ln>
            <a:solidFill>
              <a:srgbClr val="F0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57510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včelí plástev&#10;&#10;Popis byl vytvořen automaticky">
            <a:extLst>
              <a:ext uri="{FF2B5EF4-FFF2-40B4-BE49-F238E27FC236}">
                <a16:creationId xmlns:a16="http://schemas.microsoft.com/office/drawing/2014/main" id="{501861AB-836F-7519-20D9-82E12ED83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14" y="1232783"/>
            <a:ext cx="4591680" cy="44873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8. Vznik hemu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vestavba Fe</a:t>
            </a:r>
            <a:r>
              <a:rPr lang="cs-CZ" baseline="30000" dirty="0"/>
              <a:t>2+</a:t>
            </a:r>
          </a:p>
          <a:p>
            <a:r>
              <a:rPr lang="cs-CZ" dirty="0"/>
              <a:t>katalýza: </a:t>
            </a:r>
            <a:r>
              <a:rPr lang="cs-CZ" b="1" dirty="0" err="1"/>
              <a:t>ferrochelatasa</a:t>
            </a:r>
            <a:r>
              <a:rPr lang="cs-CZ" b="1" dirty="0"/>
              <a:t> (</a:t>
            </a:r>
            <a:r>
              <a:rPr lang="cs-CZ" b="1" dirty="0" err="1"/>
              <a:t>hemsynthasa</a:t>
            </a:r>
            <a:r>
              <a:rPr lang="cs-CZ" b="1" dirty="0"/>
              <a:t>) </a:t>
            </a:r>
            <a:r>
              <a:rPr lang="cs-CZ" dirty="0"/>
              <a:t>a proteinové molekuly s [2Fe – 2S] klastrem </a:t>
            </a:r>
            <a:endParaRPr lang="cs-CZ" b="1" dirty="0"/>
          </a:p>
          <a:p>
            <a:r>
              <a:rPr lang="cs-CZ" dirty="0"/>
              <a:t>lokalizace: vnitřní mitochondriální membrána</a:t>
            </a:r>
          </a:p>
          <a:p>
            <a:r>
              <a:rPr lang="cs-CZ" dirty="0"/>
              <a:t>uvolnění 2H</a:t>
            </a:r>
            <a:r>
              <a:rPr lang="cs-CZ" baseline="30000" dirty="0"/>
              <a:t>+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choroby: </a:t>
            </a:r>
            <a:r>
              <a:rPr lang="cs-CZ" b="1" dirty="0" err="1">
                <a:solidFill>
                  <a:srgbClr val="FF0000"/>
                </a:solidFill>
              </a:rPr>
              <a:t>erytropoetická</a:t>
            </a:r>
            <a:r>
              <a:rPr lang="cs-CZ" b="1" dirty="0">
                <a:solidFill>
                  <a:srgbClr val="FF0000"/>
                </a:solidFill>
              </a:rPr>
              <a:t> porfyrie, otrava olovem !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933B6F90-8510-843D-A945-EC73636280DF}"/>
              </a:ext>
            </a:extLst>
          </p:cNvPr>
          <p:cNvSpPr txBox="1">
            <a:spLocks/>
          </p:cNvSpPr>
          <p:nvPr/>
        </p:nvSpPr>
        <p:spPr>
          <a:xfrm>
            <a:off x="11037658" y="678978"/>
            <a:ext cx="924614" cy="553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2H</a:t>
            </a:r>
            <a:r>
              <a:rPr lang="cs-CZ" sz="2000" baseline="30000" dirty="0"/>
              <a:t>+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326695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Dělení porfyrií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B030F09-F852-03AC-BBC2-10F938300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218" y="46037"/>
            <a:ext cx="5293105" cy="649287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EDA324D4-F4FE-5AC1-FDEA-A05E88C1092E}"/>
              </a:ext>
            </a:extLst>
          </p:cNvPr>
          <p:cNvSpPr txBox="1"/>
          <p:nvPr/>
        </p:nvSpPr>
        <p:spPr>
          <a:xfrm>
            <a:off x="418513" y="1187608"/>
            <a:ext cx="629070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u="none" strike="noStrike" dirty="0">
                <a:solidFill>
                  <a:srgbClr val="212529"/>
                </a:solidFill>
                <a:effectLst/>
                <a:latin typeface="-apple-system"/>
              </a:rPr>
              <a:t>nejvíce postižených orgánů produkujících porfyriny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400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hepatální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– AIP, PCT, HCP, VP, ADP;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400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erytropoetické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– CEP;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400" b="0" i="0" u="none" strike="noStrike" dirty="0" err="1">
                <a:solidFill>
                  <a:srgbClr val="212529"/>
                </a:solidFill>
                <a:effectLst/>
                <a:latin typeface="-apple-system"/>
              </a:rPr>
              <a:t>erytrohepatální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 – EPP;</a:t>
            </a:r>
          </a:p>
          <a:p>
            <a:pPr algn="l"/>
            <a:r>
              <a:rPr lang="cs-CZ" sz="2400" b="1" i="0" u="none" strike="noStrike" dirty="0">
                <a:solidFill>
                  <a:srgbClr val="212529"/>
                </a:solidFill>
                <a:effectLst/>
                <a:latin typeface="-apple-system"/>
              </a:rPr>
              <a:t>projevů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kožní – PCT, EPP, CEP; 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jaterní – AIP, ADP, VP, HCP;</a:t>
            </a:r>
          </a:p>
          <a:p>
            <a:pPr lvl="1"/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(VP a HCP také způsobují kožní projevy)</a:t>
            </a:r>
          </a:p>
          <a:p>
            <a:pPr algn="l"/>
            <a:r>
              <a:rPr lang="cs-CZ" sz="2400" b="1" i="0" u="none" strike="noStrike" dirty="0">
                <a:solidFill>
                  <a:srgbClr val="212529"/>
                </a:solidFill>
                <a:effectLst/>
                <a:latin typeface="-apple-system"/>
              </a:rPr>
              <a:t>průběhu</a:t>
            </a: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akutní – AIP, VP, HCP, ADP;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400" b="0" i="0" u="none" strike="noStrike" dirty="0">
                <a:solidFill>
                  <a:srgbClr val="212529"/>
                </a:solidFill>
                <a:effectLst/>
                <a:latin typeface="-apple-system"/>
              </a:rPr>
              <a:t>chronické – PCT, EPP, CEP;</a:t>
            </a:r>
          </a:p>
        </p:txBody>
      </p:sp>
    </p:spTree>
    <p:extLst>
      <p:ext uri="{BB962C8B-B14F-4D97-AF65-F5344CB8AC3E}">
        <p14:creationId xmlns:p14="http://schemas.microsoft.com/office/powerpoint/2010/main" val="699063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Akutní intermitentní porfyrie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CED5CB8-2477-85E3-3533-AA691E71F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/>
          </a:bodyPr>
          <a:lstStyle/>
          <a:p>
            <a:r>
              <a:rPr lang="cs-CZ" dirty="0"/>
              <a:t>defekt 3. kroku = vznik </a:t>
            </a:r>
            <a:r>
              <a:rPr lang="cs-CZ" dirty="0" err="1"/>
              <a:t>hydroxymethylbilanu</a:t>
            </a:r>
            <a:endParaRPr lang="cs-CZ" dirty="0"/>
          </a:p>
          <a:p>
            <a:r>
              <a:rPr lang="cs-CZ" b="1" dirty="0"/>
              <a:t>AD onemocnění</a:t>
            </a:r>
          </a:p>
          <a:p>
            <a:r>
              <a:rPr lang="cs-CZ" dirty="0"/>
              <a:t>akutní ataka po zátěži </a:t>
            </a:r>
            <a:r>
              <a:rPr lang="cs-CZ" dirty="0" err="1"/>
              <a:t>chem</a:t>
            </a:r>
            <a:r>
              <a:rPr lang="cs-CZ" dirty="0"/>
              <a:t>. Látkami (léky, alkohol, steroidy)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01928"/>
                </a:solidFill>
              </a:rPr>
              <a:t>bolest břicha, zácpa, zvracení, neurologické příznaky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léčba: glukóza </a:t>
            </a:r>
            <a:r>
              <a:rPr lang="cs-CZ" b="1" dirty="0" err="1">
                <a:solidFill>
                  <a:srgbClr val="00B050"/>
                </a:solidFill>
              </a:rPr>
              <a:t>i.v</a:t>
            </a:r>
            <a:r>
              <a:rPr lang="cs-CZ" b="1" dirty="0">
                <a:solidFill>
                  <a:srgbClr val="00B050"/>
                </a:solidFill>
              </a:rPr>
              <a:t>. – inhibice ALAS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ástupný obsah 2">
                <a:extLst>
                  <a:ext uri="{FF2B5EF4-FFF2-40B4-BE49-F238E27FC236}">
                    <a16:creationId xmlns:a16="http://schemas.microsoft.com/office/drawing/2014/main" id="{4EB00353-D0C1-21BD-A888-E91DE74CF1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5877" y="3969217"/>
                <a:ext cx="4320591" cy="16340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457200" indent="-4572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145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cs-CZ" b="1" dirty="0">
                    <a:solidFill>
                      <a:srgbClr val="FFC000"/>
                    </a:solidFill>
                  </a:rPr>
                  <a:t>dg. </a:t>
                </a: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↑↑</m:t>
                    </m:r>
                  </m:oMath>
                </a14:m>
                <a:r>
                  <a:rPr lang="cs-CZ" b="1" dirty="0">
                    <a:solidFill>
                      <a:srgbClr val="FFC000"/>
                    </a:solidFill>
                  </a:rPr>
                  <a:t>ALA a PBG v moči</a:t>
                </a:r>
              </a:p>
            </p:txBody>
          </p:sp>
        </mc:Choice>
        <mc:Fallback>
          <p:sp>
            <p:nvSpPr>
              <p:cNvPr id="7" name="Zástupný obsah 2">
                <a:extLst>
                  <a:ext uri="{FF2B5EF4-FFF2-40B4-BE49-F238E27FC236}">
                    <a16:creationId xmlns:a16="http://schemas.microsoft.com/office/drawing/2014/main" id="{4EB00353-D0C1-21BD-A888-E91DE74CF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877" y="3969217"/>
                <a:ext cx="4320591" cy="1634002"/>
              </a:xfrm>
              <a:prstGeom prst="rect">
                <a:avLst/>
              </a:prstGeom>
              <a:blipFill>
                <a:blip r:embed="rId2"/>
                <a:stretch>
                  <a:fillRect l="-3226" t="-6154" r="-146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ázek 7">
            <a:extLst>
              <a:ext uri="{FF2B5EF4-FFF2-40B4-BE49-F238E27FC236}">
                <a16:creationId xmlns:a16="http://schemas.microsoft.com/office/drawing/2014/main" id="{81340889-9F84-827C-4BED-A797D03F6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45" y="1092086"/>
            <a:ext cx="3894855" cy="23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64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Porfyria </a:t>
            </a:r>
            <a:r>
              <a:rPr lang="cs-CZ" sz="3600" dirty="0" err="1"/>
              <a:t>cutanea</a:t>
            </a:r>
            <a:r>
              <a:rPr lang="cs-CZ" sz="3600" dirty="0"/>
              <a:t> </a:t>
            </a:r>
            <a:r>
              <a:rPr lang="cs-CZ" sz="3600" dirty="0" err="1"/>
              <a:t>tarda</a:t>
            </a:r>
            <a:r>
              <a:rPr lang="cs-CZ" sz="3600" dirty="0"/>
              <a:t> (PCT)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E5E15AC-05B7-C0E8-E9A5-0482A6BB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696" y="1395891"/>
            <a:ext cx="3675302" cy="2060917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CED5CB8-2477-85E3-3533-AA691E71F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defekt 5. kroku = dekarboxylace acetátů na methylové zbytky</a:t>
            </a:r>
          </a:p>
          <a:p>
            <a:r>
              <a:rPr lang="cs-CZ" b="1" dirty="0"/>
              <a:t>AD onemocnění</a:t>
            </a:r>
          </a:p>
          <a:p>
            <a:r>
              <a:rPr lang="cs-CZ" dirty="0"/>
              <a:t>hromadí se </a:t>
            </a:r>
            <a:r>
              <a:rPr lang="cs-CZ" b="1" dirty="0" err="1"/>
              <a:t>uroporfyrinogen</a:t>
            </a:r>
            <a:r>
              <a:rPr lang="cs-CZ" b="1" dirty="0"/>
              <a:t> III,</a:t>
            </a:r>
            <a:r>
              <a:rPr lang="cs-CZ" dirty="0"/>
              <a:t> který se ukládá do kůže a zvyšuje </a:t>
            </a:r>
            <a:r>
              <a:rPr lang="cs-CZ" b="1" dirty="0" err="1">
                <a:solidFill>
                  <a:srgbClr val="FF0000"/>
                </a:solidFill>
              </a:rPr>
              <a:t>fotosenzitivitu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b="1" dirty="0"/>
              <a:t>hlavně muži středního věku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léčba: venepunkce, chininové preparáty, ochrana před sluncem, jaterní dieta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ástupný obsah 2">
                <a:extLst>
                  <a:ext uri="{FF2B5EF4-FFF2-40B4-BE49-F238E27FC236}">
                    <a16:creationId xmlns:a16="http://schemas.microsoft.com/office/drawing/2014/main" id="{D3D0F3B4-9914-4745-9EEE-548E1BAB74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5877" y="3969217"/>
                <a:ext cx="4320591" cy="16340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457200" indent="-4572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145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smtClean="0">
                          <a:solidFill>
                            <a:srgbClr val="FFC000"/>
                          </a:solidFill>
                        </a:rPr>
                        <m:t>↑</m:t>
                      </m:r>
                      <m:r>
                        <a:rPr lang="cs-CZ" b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𝐮𝐫𝐨𝐩𝐨𝐟𝐲𝐫𝐢𝐧𝐨𝐠𝐞𝐧</m:t>
                      </m:r>
                      <m:r>
                        <a:rPr lang="cs-CZ" b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b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cs-CZ" b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b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𝐦𝐨</m:t>
                      </m:r>
                      <m:r>
                        <a:rPr lang="cs-CZ" b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č</m:t>
                      </m:r>
                      <m:r>
                        <a:rPr lang="cs-CZ" b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𝐢</m:t>
                      </m:r>
                    </m:oMath>
                  </m:oMathPara>
                </a14:m>
                <a:endParaRPr lang="cs-CZ" b="1" dirty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r>
                  <a:rPr lang="cs-CZ" b="1" dirty="0">
                    <a:solidFill>
                      <a:srgbClr val="C00000"/>
                    </a:solidFill>
                  </a:rPr>
                  <a:t>↑</a:t>
                </a:r>
                <a:r>
                  <a:rPr lang="cs-CZ" b="1" dirty="0" err="1">
                    <a:solidFill>
                      <a:srgbClr val="C00000"/>
                    </a:solidFill>
                  </a:rPr>
                  <a:t>koproporfyrin</a:t>
                </a:r>
                <a:r>
                  <a:rPr lang="cs-CZ" b="1" dirty="0">
                    <a:solidFill>
                      <a:srgbClr val="C00000"/>
                    </a:solidFill>
                  </a:rPr>
                  <a:t> ve stolici</a:t>
                </a:r>
              </a:p>
            </p:txBody>
          </p:sp>
        </mc:Choice>
        <mc:Fallback>
          <p:sp>
            <p:nvSpPr>
              <p:cNvPr id="7" name="Zástupný obsah 2">
                <a:extLst>
                  <a:ext uri="{FF2B5EF4-FFF2-40B4-BE49-F238E27FC236}">
                    <a16:creationId xmlns:a16="http://schemas.microsoft.com/office/drawing/2014/main" id="{D3D0F3B4-9914-4745-9EEE-548E1BAB7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877" y="3969217"/>
                <a:ext cx="4320591" cy="1634002"/>
              </a:xfrm>
              <a:prstGeom prst="rect">
                <a:avLst/>
              </a:prstGeom>
              <a:blipFill>
                <a:blip r:embed="rId3"/>
                <a:stretch>
                  <a:fillRect l="-3226" t="-769" r="-263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14A8E993-4B97-3592-9C47-57D3C6B65F59}"/>
              </a:ext>
            </a:extLst>
          </p:cNvPr>
          <p:cNvSpPr txBox="1">
            <a:spLocks/>
          </p:cNvSpPr>
          <p:nvPr/>
        </p:nvSpPr>
        <p:spPr>
          <a:xfrm>
            <a:off x="2805712" y="-2521685"/>
            <a:ext cx="7031635" cy="44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8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err="1"/>
              <a:t>Erytropoetická</a:t>
            </a:r>
            <a:r>
              <a:rPr lang="cs-CZ" sz="3600" dirty="0"/>
              <a:t> porfyrie (EPP)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CED5CB8-2477-85E3-3533-AA691E71F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/>
          </a:bodyPr>
          <a:lstStyle/>
          <a:p>
            <a:r>
              <a:rPr lang="cs-CZ" dirty="0"/>
              <a:t>defekt 8. kroku = </a:t>
            </a:r>
            <a:r>
              <a:rPr lang="cs-CZ" dirty="0" err="1"/>
              <a:t>ferrochelatasy</a:t>
            </a:r>
            <a:endParaRPr lang="cs-CZ" dirty="0"/>
          </a:p>
          <a:p>
            <a:r>
              <a:rPr lang="cs-CZ" b="1" dirty="0"/>
              <a:t>AD onemocnění</a:t>
            </a:r>
          </a:p>
          <a:p>
            <a:r>
              <a:rPr lang="cs-CZ" dirty="0"/>
              <a:t>hromadí se </a:t>
            </a:r>
            <a:r>
              <a:rPr lang="cs-CZ" b="1" dirty="0" err="1"/>
              <a:t>protoporfyrinu</a:t>
            </a:r>
            <a:r>
              <a:rPr lang="cs-CZ" b="1" dirty="0"/>
              <a:t> IX </a:t>
            </a:r>
            <a:r>
              <a:rPr lang="cs-CZ" dirty="0"/>
              <a:t>v játrech, kůži a kostní dřeni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01928"/>
                </a:solidFill>
              </a:rPr>
              <a:t>zarudnutí, svědění a otok kůže, </a:t>
            </a:r>
            <a:r>
              <a:rPr lang="cs-CZ" dirty="0">
                <a:solidFill>
                  <a:srgbClr val="F01928"/>
                </a:solidFill>
              </a:rPr>
              <a:t>výjimečně jaterní postižení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léčba: beta-karoten, antihistaminika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ástupný obsah 2">
                <a:extLst>
                  <a:ext uri="{FF2B5EF4-FFF2-40B4-BE49-F238E27FC236}">
                    <a16:creationId xmlns:a16="http://schemas.microsoft.com/office/drawing/2014/main" id="{75ADEC17-10B9-5889-EF04-E328E7D5AD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5877" y="3969217"/>
                <a:ext cx="4320591" cy="16340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457200" indent="-4572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145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0000DC"/>
                  </a:buClr>
                  <a:buFont typeface="Arial" panose="020B0604020202020204" pitchFamily="34" charset="0"/>
                  <a:buChar char="̶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cs-CZ" b="1" i="0" smtClean="0">
                        <a:solidFill>
                          <a:srgbClr val="FF0000"/>
                        </a:solidFill>
                        <a:latin typeface="+mj-lt"/>
                      </a:rPr>
                      <m:t>𝐩𝐫𝐨𝐭𝐨𝐩𝐨𝐫𝐟𝐲𝐫𝐢𝐧</m:t>
                    </m:r>
                    <m:r>
                      <a:rPr lang="cs-CZ" b="1" i="0" smtClean="0">
                        <a:solidFill>
                          <a:srgbClr val="FF0000"/>
                        </a:solidFill>
                        <a:latin typeface="+mj-lt"/>
                      </a:rPr>
                      <m:t> </m:t>
                    </m:r>
                    <m:r>
                      <a:rPr lang="cs-CZ" b="1" i="0" smtClean="0">
                        <a:solidFill>
                          <a:srgbClr val="FF0000"/>
                        </a:solidFill>
                        <a:latin typeface="+mj-lt"/>
                      </a:rPr>
                      <m:t>𝐯</m:t>
                    </m:r>
                    <m:r>
                      <a:rPr lang="cs-CZ" b="1" i="0" smtClean="0">
                        <a:solidFill>
                          <a:srgbClr val="FF0000"/>
                        </a:solidFill>
                        <a:latin typeface="+mj-lt"/>
                      </a:rPr>
                      <m:t> </m:t>
                    </m:r>
                    <m:r>
                      <a:rPr lang="cs-CZ" b="1" i="0" smtClean="0">
                        <a:solidFill>
                          <a:srgbClr val="FF0000"/>
                        </a:solidFill>
                        <a:latin typeface="+mj-lt"/>
                      </a:rPr>
                      <m:t>𝐤𝐫𝐯𝐢𝐧𝐤</m:t>
                    </m:r>
                    <m:r>
                      <a:rPr lang="cs-CZ" b="1" i="0" smtClean="0">
                        <a:solidFill>
                          <a:srgbClr val="FF0000"/>
                        </a:solidFill>
                        <a:latin typeface="+mj-lt"/>
                      </a:rPr>
                      <m:t>á</m:t>
                    </m:r>
                    <m:r>
                      <a:rPr lang="cs-CZ" b="1" i="0" smtClean="0">
                        <a:solidFill>
                          <a:srgbClr val="FF0000"/>
                        </a:solidFill>
                        <a:latin typeface="+mj-lt"/>
                      </a:rPr>
                      <m:t>𝐜𝐡</m:t>
                    </m:r>
                    <m:r>
                      <a:rPr lang="cs-CZ" b="1" i="0" smtClean="0">
                        <a:solidFill>
                          <a:srgbClr val="FF0000"/>
                        </a:solidFill>
                        <a:latin typeface="+mj-lt"/>
                      </a:rPr>
                      <m:t> </m:t>
                    </m:r>
                  </m:oMath>
                </a14:m>
                <a:r>
                  <a:rPr lang="cs-CZ" b="1" dirty="0">
                    <a:solidFill>
                      <a:srgbClr val="C00000"/>
                    </a:solidFill>
                    <a:latin typeface="+mj-lt"/>
                  </a:rPr>
                  <a:t>a ve stolici (vzácně)</a:t>
                </a:r>
              </a:p>
            </p:txBody>
          </p:sp>
        </mc:Choice>
        <mc:Fallback>
          <p:sp>
            <p:nvSpPr>
              <p:cNvPr id="7" name="Zástupný obsah 2">
                <a:extLst>
                  <a:ext uri="{FF2B5EF4-FFF2-40B4-BE49-F238E27FC236}">
                    <a16:creationId xmlns:a16="http://schemas.microsoft.com/office/drawing/2014/main" id="{75ADEC17-10B9-5889-EF04-E328E7D5A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877" y="3969217"/>
                <a:ext cx="4320591" cy="1634002"/>
              </a:xfrm>
              <a:prstGeom prst="rect">
                <a:avLst/>
              </a:prstGeom>
              <a:blipFill>
                <a:blip r:embed="rId2"/>
                <a:stretch>
                  <a:fillRect l="-2639" t="-769" r="-263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ázek 7">
            <a:extLst>
              <a:ext uri="{FF2B5EF4-FFF2-40B4-BE49-F238E27FC236}">
                <a16:creationId xmlns:a16="http://schemas.microsoft.com/office/drawing/2014/main" id="{5BA76273-0D2F-DAE7-1235-6A8E4FDC3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131" y="717401"/>
            <a:ext cx="3767697" cy="2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28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Diagnostika – iniciální screening z moči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9784AA3-6E25-6500-7DA3-7776D6845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730753" cy="448732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dirty="0" err="1"/>
              <a:t>Charakteristicke</a:t>
            </a:r>
            <a:r>
              <a:rPr lang="cs-CZ" dirty="0"/>
              <a:t>́ </a:t>
            </a:r>
            <a:r>
              <a:rPr lang="cs-CZ" dirty="0" err="1"/>
              <a:t>absorbčni</a:t>
            </a:r>
            <a:r>
              <a:rPr lang="cs-CZ" dirty="0"/>
              <a:t>́ spektrum – </a:t>
            </a:r>
            <a:r>
              <a:rPr lang="cs-CZ" b="1" dirty="0" err="1"/>
              <a:t>Soretův</a:t>
            </a:r>
            <a:r>
              <a:rPr lang="cs-CZ" b="1" dirty="0"/>
              <a:t> </a:t>
            </a:r>
            <a:r>
              <a:rPr lang="cs-CZ" b="1" dirty="0" err="1"/>
              <a:t>pás</a:t>
            </a:r>
            <a:r>
              <a:rPr lang="cs-CZ" dirty="0"/>
              <a:t>, s maximem okolo 400 </a:t>
            </a:r>
            <a:r>
              <a:rPr lang="cs-CZ" dirty="0" err="1"/>
              <a:t>nm</a:t>
            </a:r>
            <a:r>
              <a:rPr lang="cs-CZ" dirty="0"/>
              <a:t> </a:t>
            </a:r>
          </a:p>
          <a:p>
            <a:pPr>
              <a:lnSpc>
                <a:spcPct val="100000"/>
              </a:lnSpc>
            </a:pPr>
            <a:r>
              <a:rPr lang="cs-CZ" dirty="0" err="1"/>
              <a:t>Materiál</a:t>
            </a:r>
            <a:r>
              <a:rPr lang="cs-CZ" dirty="0"/>
              <a:t>: </a:t>
            </a:r>
            <a:r>
              <a:rPr lang="cs-CZ" b="1" dirty="0"/>
              <a:t>okyselená (H2SO4) </a:t>
            </a:r>
            <a:r>
              <a:rPr lang="cs-CZ" b="1" dirty="0" err="1"/>
              <a:t>jednorázova</a:t>
            </a:r>
            <a:r>
              <a:rPr lang="cs-CZ" b="1" dirty="0"/>
              <a:t>́ moč, </a:t>
            </a:r>
            <a:r>
              <a:rPr lang="cs-CZ" b="1" dirty="0" err="1"/>
              <a:t>chráněna</a:t>
            </a:r>
            <a:r>
              <a:rPr lang="cs-CZ" b="1" dirty="0"/>
              <a:t>́ </a:t>
            </a:r>
            <a:r>
              <a:rPr lang="cs-CZ" b="1" dirty="0" err="1"/>
              <a:t>před</a:t>
            </a:r>
            <a:r>
              <a:rPr lang="cs-CZ" b="1" dirty="0"/>
              <a:t> </a:t>
            </a:r>
            <a:r>
              <a:rPr lang="cs-CZ" b="1" dirty="0" err="1"/>
              <a:t>světlem</a:t>
            </a:r>
            <a:endParaRPr lang="cs-CZ" b="1" dirty="0"/>
          </a:p>
          <a:p>
            <a:pPr>
              <a:lnSpc>
                <a:spcPct val="100000"/>
              </a:lnSpc>
            </a:pPr>
            <a:r>
              <a:rPr lang="cs-CZ" dirty="0" err="1"/>
              <a:t>Referenčni</a:t>
            </a:r>
            <a:r>
              <a:rPr lang="cs-CZ" dirty="0"/>
              <a:t>́ rozmezí: do 144 </a:t>
            </a:r>
            <a:r>
              <a:rPr lang="el-GR" dirty="0"/>
              <a:t>μ</a:t>
            </a:r>
            <a:r>
              <a:rPr lang="cs-CZ" dirty="0"/>
              <a:t>g/l (0,22 </a:t>
            </a:r>
            <a:r>
              <a:rPr lang="el-GR" dirty="0"/>
              <a:t>μ</a:t>
            </a:r>
            <a:r>
              <a:rPr lang="cs-CZ" dirty="0"/>
              <a:t>mol/l) </a:t>
            </a:r>
          </a:p>
          <a:p>
            <a:pPr>
              <a:lnSpc>
                <a:spcPct val="100000"/>
              </a:lnSpc>
            </a:pPr>
            <a:r>
              <a:rPr lang="cs-CZ" dirty="0"/>
              <a:t>V </a:t>
            </a:r>
            <a:r>
              <a:rPr lang="cs-CZ" dirty="0" err="1"/>
              <a:t>případe</a:t>
            </a:r>
            <a:r>
              <a:rPr lang="cs-CZ" dirty="0"/>
              <a:t>̌ pozitivity </a:t>
            </a:r>
            <a:r>
              <a:rPr lang="cs-CZ" b="1" dirty="0" err="1"/>
              <a:t>následuje</a:t>
            </a:r>
            <a:r>
              <a:rPr lang="cs-CZ" b="1" dirty="0"/>
              <a:t> </a:t>
            </a:r>
            <a:r>
              <a:rPr lang="cs-CZ" b="1" dirty="0" err="1"/>
              <a:t>dalši</a:t>
            </a:r>
            <a:r>
              <a:rPr lang="cs-CZ" b="1" dirty="0"/>
              <a:t>́ </a:t>
            </a:r>
            <a:r>
              <a:rPr lang="cs-CZ" b="1" dirty="0" err="1"/>
              <a:t>vyšetřeni</a:t>
            </a:r>
            <a:r>
              <a:rPr lang="cs-CZ" b="1" dirty="0"/>
              <a:t>́ </a:t>
            </a:r>
            <a:r>
              <a:rPr lang="cs-CZ" b="1" dirty="0" err="1"/>
              <a:t>moče</a:t>
            </a:r>
            <a:r>
              <a:rPr lang="cs-CZ" b="1" dirty="0"/>
              <a:t> </a:t>
            </a:r>
            <a:r>
              <a:rPr lang="cs-CZ" dirty="0"/>
              <a:t>– stanovení </a:t>
            </a:r>
            <a:r>
              <a:rPr lang="cs-CZ" dirty="0" err="1"/>
              <a:t>jednotlivých</a:t>
            </a:r>
            <a:r>
              <a:rPr lang="cs-CZ" dirty="0"/>
              <a:t> porfyrinů, stanovení prekurzorů porfyrinů (ALA, PBG), a </a:t>
            </a:r>
            <a:r>
              <a:rPr lang="cs-CZ" dirty="0" err="1"/>
              <a:t>případne</a:t>
            </a:r>
            <a:r>
              <a:rPr lang="cs-CZ" dirty="0"/>
              <a:t>̌ i enzymů v krvi </a:t>
            </a:r>
            <a:r>
              <a:rPr lang="cs-CZ" dirty="0" err="1"/>
              <a:t>podílejících</a:t>
            </a:r>
            <a:r>
              <a:rPr lang="cs-CZ" dirty="0"/>
              <a:t> se na </a:t>
            </a:r>
            <a:r>
              <a:rPr lang="cs-CZ" dirty="0" err="1"/>
              <a:t>tvorbe</a:t>
            </a:r>
            <a:r>
              <a:rPr lang="cs-CZ" dirty="0"/>
              <a:t>̌ a </a:t>
            </a:r>
            <a:r>
              <a:rPr lang="cs-CZ" dirty="0" err="1"/>
              <a:t>přeměne</a:t>
            </a:r>
            <a:r>
              <a:rPr lang="cs-CZ" dirty="0"/>
              <a:t>̌ porfyrinů (</a:t>
            </a:r>
            <a:r>
              <a:rPr lang="cs-CZ" dirty="0" err="1"/>
              <a:t>výjimečne</a:t>
            </a:r>
            <a:r>
              <a:rPr lang="cs-CZ" dirty="0"/>
              <a:t>̌). </a:t>
            </a:r>
          </a:p>
          <a:p>
            <a:pPr>
              <a:lnSpc>
                <a:spcPct val="100000"/>
              </a:lnSpc>
            </a:pPr>
            <a:r>
              <a:rPr lang="cs-CZ" dirty="0" err="1"/>
              <a:t>Méne</a:t>
            </a:r>
            <a:r>
              <a:rPr lang="cs-CZ" dirty="0"/>
              <a:t>̌ </a:t>
            </a:r>
            <a:r>
              <a:rPr lang="cs-CZ" dirty="0" err="1"/>
              <a:t>často</a:t>
            </a:r>
            <a:r>
              <a:rPr lang="cs-CZ" dirty="0"/>
              <a:t> </a:t>
            </a:r>
            <a:r>
              <a:rPr lang="cs-CZ" dirty="0" err="1"/>
              <a:t>možnost</a:t>
            </a:r>
            <a:r>
              <a:rPr lang="cs-CZ" dirty="0"/>
              <a:t> stanovení porfyrinů ve stolici, erytrocytech </a:t>
            </a:r>
            <a:r>
              <a:rPr lang="cs-CZ" dirty="0" err="1"/>
              <a:t>či</a:t>
            </a:r>
            <a:r>
              <a:rPr lang="cs-CZ" dirty="0"/>
              <a:t> plazmě</a:t>
            </a:r>
          </a:p>
        </p:txBody>
      </p:sp>
    </p:spTree>
    <p:extLst>
      <p:ext uri="{BB962C8B-B14F-4D97-AF65-F5344CB8AC3E}">
        <p14:creationId xmlns:p14="http://schemas.microsoft.com/office/powerpoint/2010/main" val="2625739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Diagnostika – stanovení jednotlivých porfyrinů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83245A0-C506-C99D-647C-D7248E88C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 </a:t>
            </a:r>
            <a:r>
              <a:rPr lang="cs-CZ" b="1" dirty="0" err="1"/>
              <a:t>kyselém</a:t>
            </a:r>
            <a:r>
              <a:rPr lang="cs-CZ" b="1" dirty="0"/>
              <a:t> </a:t>
            </a:r>
            <a:r>
              <a:rPr lang="cs-CZ" b="1" dirty="0" err="1"/>
              <a:t>prostředi</a:t>
            </a:r>
            <a:r>
              <a:rPr lang="cs-CZ" dirty="0"/>
              <a:t>́ po </a:t>
            </a:r>
            <a:r>
              <a:rPr lang="cs-CZ" dirty="0" err="1"/>
              <a:t>ozářeni</a:t>
            </a:r>
            <a:r>
              <a:rPr lang="cs-CZ" dirty="0"/>
              <a:t>́ </a:t>
            </a:r>
            <a:r>
              <a:rPr lang="cs-CZ" b="1" dirty="0"/>
              <a:t>UV </a:t>
            </a:r>
            <a:r>
              <a:rPr lang="cs-CZ" b="1" dirty="0" err="1"/>
              <a:t>světlem</a:t>
            </a:r>
            <a:r>
              <a:rPr lang="cs-CZ" b="1" dirty="0"/>
              <a:t> (400 </a:t>
            </a:r>
            <a:r>
              <a:rPr lang="cs-CZ" b="1" dirty="0" err="1"/>
              <a:t>nm</a:t>
            </a:r>
            <a:r>
              <a:rPr lang="cs-CZ" b="1" dirty="0"/>
              <a:t>) </a:t>
            </a:r>
            <a:r>
              <a:rPr lang="cs-CZ" dirty="0" err="1"/>
              <a:t>silne</a:t>
            </a:r>
            <a:r>
              <a:rPr lang="cs-CZ" dirty="0"/>
              <a:t>̌ </a:t>
            </a:r>
            <a:r>
              <a:rPr lang="cs-CZ" b="1" dirty="0"/>
              <a:t>fluoreskují v </a:t>
            </a:r>
            <a:r>
              <a:rPr lang="cs-CZ" b="1" dirty="0" err="1"/>
              <a:t>červene</a:t>
            </a:r>
            <a:r>
              <a:rPr lang="cs-CZ" b="1" dirty="0"/>
              <a:t>́ oblasti (550-650 </a:t>
            </a:r>
            <a:r>
              <a:rPr lang="cs-CZ" b="1" dirty="0" err="1"/>
              <a:t>nm</a:t>
            </a:r>
            <a:r>
              <a:rPr lang="cs-CZ" b="1" dirty="0"/>
              <a:t>) </a:t>
            </a:r>
          </a:p>
          <a:p>
            <a:r>
              <a:rPr lang="cs-CZ" b="1" dirty="0"/>
              <a:t>HPLC na </a:t>
            </a:r>
            <a:r>
              <a:rPr lang="cs-CZ" b="1" dirty="0" err="1"/>
              <a:t>reverzni</a:t>
            </a:r>
            <a:r>
              <a:rPr lang="cs-CZ" b="1" dirty="0"/>
              <a:t>́ </a:t>
            </a:r>
            <a:r>
              <a:rPr lang="cs-CZ" b="1" dirty="0" err="1"/>
              <a:t>fázi</a:t>
            </a:r>
            <a:r>
              <a:rPr lang="cs-CZ" b="1" dirty="0"/>
              <a:t> s </a:t>
            </a:r>
            <a:r>
              <a:rPr lang="cs-CZ" b="1" dirty="0" err="1"/>
              <a:t>fluorescenčni</a:t>
            </a:r>
            <a:r>
              <a:rPr lang="cs-CZ" b="1" dirty="0"/>
              <a:t>́ detekcí </a:t>
            </a:r>
          </a:p>
          <a:p>
            <a:r>
              <a:rPr lang="cs-CZ" dirty="0" err="1"/>
              <a:t>Materiál</a:t>
            </a:r>
            <a:r>
              <a:rPr lang="cs-CZ" dirty="0"/>
              <a:t>: </a:t>
            </a:r>
            <a:r>
              <a:rPr lang="cs-CZ" b="1" dirty="0" err="1"/>
              <a:t>konzervovana</a:t>
            </a:r>
            <a:r>
              <a:rPr lang="cs-CZ" b="1" dirty="0"/>
              <a:t>́ (Na2CO3) </a:t>
            </a:r>
            <a:r>
              <a:rPr lang="cs-CZ" b="1" dirty="0" err="1"/>
              <a:t>sbírana</a:t>
            </a:r>
            <a:r>
              <a:rPr lang="cs-CZ" b="1" dirty="0"/>
              <a:t>́ moč (24 h)</a:t>
            </a:r>
            <a:r>
              <a:rPr lang="cs-CZ" dirty="0"/>
              <a:t>, </a:t>
            </a:r>
            <a:r>
              <a:rPr lang="cs-CZ" dirty="0" err="1"/>
              <a:t>chráněna</a:t>
            </a:r>
            <a:r>
              <a:rPr lang="cs-CZ" dirty="0"/>
              <a:t>́ </a:t>
            </a:r>
            <a:r>
              <a:rPr lang="cs-CZ" dirty="0" err="1"/>
              <a:t>před</a:t>
            </a:r>
            <a:r>
              <a:rPr lang="cs-CZ" dirty="0"/>
              <a:t> </a:t>
            </a:r>
            <a:r>
              <a:rPr lang="cs-CZ" dirty="0" err="1"/>
              <a:t>světlem</a:t>
            </a:r>
            <a:r>
              <a:rPr lang="cs-CZ" dirty="0"/>
              <a:t> </a:t>
            </a:r>
          </a:p>
          <a:p>
            <a:r>
              <a:rPr lang="cs-CZ" dirty="0" err="1"/>
              <a:t>Referenčni</a:t>
            </a:r>
            <a:r>
              <a:rPr lang="cs-CZ" dirty="0"/>
              <a:t>́ </a:t>
            </a:r>
            <a:r>
              <a:rPr lang="cs-CZ" dirty="0" err="1"/>
              <a:t>rozmezi</a:t>
            </a:r>
            <a:r>
              <a:rPr lang="cs-CZ" dirty="0"/>
              <a:t>́:</a:t>
            </a:r>
          </a:p>
          <a:p>
            <a:pPr marL="0" indent="0">
              <a:buNone/>
            </a:pPr>
            <a:r>
              <a:rPr lang="cs-CZ" sz="1900" dirty="0"/>
              <a:t>		URO: do 0,050 </a:t>
            </a:r>
            <a:r>
              <a:rPr lang="el-GR" sz="1900" dirty="0"/>
              <a:t>μ</a:t>
            </a:r>
            <a:r>
              <a:rPr lang="cs-CZ" sz="1900" dirty="0"/>
              <a:t>mol/24h </a:t>
            </a:r>
          </a:p>
          <a:p>
            <a:pPr marL="0" indent="0">
              <a:buNone/>
            </a:pPr>
            <a:r>
              <a:rPr lang="cs-CZ" sz="1900" dirty="0"/>
              <a:t>		KOPRO: do 0,280 </a:t>
            </a:r>
            <a:r>
              <a:rPr lang="el-GR" sz="1900" dirty="0"/>
              <a:t>μ</a:t>
            </a:r>
            <a:r>
              <a:rPr lang="cs-CZ" sz="1900" dirty="0"/>
              <a:t>mol/24h </a:t>
            </a:r>
          </a:p>
          <a:p>
            <a:pPr marL="0" indent="0">
              <a:buNone/>
            </a:pPr>
            <a:r>
              <a:rPr lang="cs-CZ" sz="1900" dirty="0"/>
              <a:t>		HEPTA: do 0,014 </a:t>
            </a:r>
            <a:r>
              <a:rPr lang="el-GR" sz="1900" dirty="0"/>
              <a:t>μ</a:t>
            </a:r>
            <a:r>
              <a:rPr lang="cs-CZ" sz="1900" dirty="0"/>
              <a:t>mol/24h </a:t>
            </a:r>
          </a:p>
          <a:p>
            <a:pPr marL="0" indent="0">
              <a:buNone/>
            </a:pPr>
            <a:r>
              <a:rPr lang="cs-CZ" sz="1900" dirty="0"/>
              <a:t>		HEXA: do 0,006 </a:t>
            </a:r>
            <a:r>
              <a:rPr lang="el-GR" sz="1900" dirty="0"/>
              <a:t>μ</a:t>
            </a:r>
            <a:r>
              <a:rPr lang="cs-CZ" sz="1900" dirty="0"/>
              <a:t>mol/24h </a:t>
            </a:r>
          </a:p>
          <a:p>
            <a:pPr marL="0" indent="0">
              <a:buNone/>
            </a:pPr>
            <a:r>
              <a:rPr lang="cs-CZ" sz="1900" dirty="0"/>
              <a:t>		PENTA: do 0,005 </a:t>
            </a:r>
            <a:r>
              <a:rPr lang="el-GR" sz="1900" dirty="0"/>
              <a:t>μ</a:t>
            </a:r>
            <a:r>
              <a:rPr lang="cs-CZ" sz="1900" dirty="0"/>
              <a:t>mol/24h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3388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72F60FD-374A-6072-97EB-FA225295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barviva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2ACC5CF-5267-D128-3F9F-AADBFB51C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97339"/>
            <a:ext cx="4827078" cy="2715326"/>
          </a:xfrm>
        </p:spPr>
        <p:txBody>
          <a:bodyPr>
            <a:normAutofit/>
          </a:bodyPr>
          <a:lstStyle/>
          <a:p>
            <a:r>
              <a:rPr lang="cs-CZ" sz="2400" dirty="0"/>
              <a:t>porfyriny, </a:t>
            </a:r>
          </a:p>
          <a:p>
            <a:r>
              <a:rPr lang="cs-CZ" sz="2400" dirty="0"/>
              <a:t>hemoglobin a jeho deriváty,</a:t>
            </a:r>
          </a:p>
          <a:p>
            <a:r>
              <a:rPr lang="cs-CZ" sz="2400" dirty="0"/>
              <a:t>bilirubin</a:t>
            </a:r>
          </a:p>
        </p:txBody>
      </p:sp>
    </p:spTree>
    <p:extLst>
      <p:ext uri="{BB962C8B-B14F-4D97-AF65-F5344CB8AC3E}">
        <p14:creationId xmlns:p14="http://schemas.microsoft.com/office/powerpoint/2010/main" val="1131473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Diagnostika – HPLC-FLD porfyriny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4F6C267-6A10-5E01-68D9-AA939385A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>
          <a:xfrm>
            <a:off x="3759287" y="1069675"/>
            <a:ext cx="4851313" cy="48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25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Diagnostika – HPLC-FLD porfyriny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094662D-BE5B-353B-1B83-CC92CF138C8E}"/>
              </a:ext>
            </a:extLst>
          </p:cNvPr>
          <p:cNvSpPr txBox="1"/>
          <p:nvPr/>
        </p:nvSpPr>
        <p:spPr>
          <a:xfrm>
            <a:off x="838200" y="1127689"/>
            <a:ext cx="107979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Pacient byl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přijat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pro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podezřeni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na porfyrii (poruchu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syntézy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hemu). Poslední dva roky se mu objevovaly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pigmentove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skvrny na rukou, byl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vyšetřen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na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kožni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klinice, kde na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základe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̌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kožn</a:t>
            </a:r>
            <a:r>
              <a:rPr lang="cs-CZ" sz="24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í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biopsie vzniklo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podezření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na porfyrii.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Laboratorne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̌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měl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pacient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opakovane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̌ pozitivní porfyriny v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moči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. Za hospitalizace byla provedena jaterní biopsie a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laboratorni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diagnostika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protilátek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, pacient byl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nadále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sledován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ambulantne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̌. Byla mu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doporučena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abstinence a nevystavovat se </a:t>
            </a:r>
            <a:r>
              <a:rPr lang="cs-CZ" sz="24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přímému</a:t>
            </a:r>
            <a:r>
              <a:rPr lang="cs-CZ" sz="24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slunci.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54466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Diagnostika – HPLC-FLD porfyriny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9" name="Obrázek 8" descr="Obsah obrázku stůl&#10;&#10;Popis byl vytvořen automaticky">
            <a:extLst>
              <a:ext uri="{FF2B5EF4-FFF2-40B4-BE49-F238E27FC236}">
                <a16:creationId xmlns:a16="http://schemas.microsoft.com/office/drawing/2014/main" id="{25F0C4C7-CC43-EB57-02B1-A7D8C392F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75" y="1069675"/>
            <a:ext cx="7321243" cy="50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Hemoglobin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9784AA3-6E25-6500-7DA3-7776D6845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730753" cy="44873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Transportni</a:t>
            </a:r>
            <a:r>
              <a:rPr lang="cs-CZ" dirty="0"/>
              <a:t>́ </a:t>
            </a:r>
            <a:r>
              <a:rPr lang="cs-CZ" dirty="0" err="1"/>
              <a:t>metaloprotein</a:t>
            </a:r>
            <a:r>
              <a:rPr lang="cs-CZ" dirty="0"/>
              <a:t> v </a:t>
            </a:r>
            <a:r>
              <a:rPr lang="cs-CZ" dirty="0" err="1"/>
              <a:t>červených</a:t>
            </a:r>
            <a:r>
              <a:rPr lang="cs-CZ" dirty="0"/>
              <a:t> </a:t>
            </a:r>
            <a:r>
              <a:rPr lang="cs-CZ" dirty="0" err="1"/>
              <a:t>krvinkách</a:t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Přenos</a:t>
            </a:r>
            <a:r>
              <a:rPr lang="cs-CZ" dirty="0"/>
              <a:t> </a:t>
            </a:r>
            <a:r>
              <a:rPr lang="cs-CZ" dirty="0" err="1"/>
              <a:t>krevních</a:t>
            </a:r>
            <a:r>
              <a:rPr lang="cs-CZ" dirty="0"/>
              <a:t> plynů - </a:t>
            </a:r>
            <a:r>
              <a:rPr lang="cs-CZ" dirty="0" err="1"/>
              <a:t>především</a:t>
            </a:r>
            <a:r>
              <a:rPr lang="cs-CZ" dirty="0"/>
              <a:t> O2 z plic do </a:t>
            </a:r>
            <a:r>
              <a:rPr lang="cs-CZ" dirty="0" err="1"/>
              <a:t>periferních</a:t>
            </a:r>
            <a:r>
              <a:rPr lang="cs-CZ" dirty="0"/>
              <a:t> </a:t>
            </a:r>
            <a:r>
              <a:rPr lang="cs-CZ" dirty="0" err="1"/>
              <a:t>tkání</a:t>
            </a:r>
            <a:r>
              <a:rPr lang="cs-CZ" dirty="0"/>
              <a:t>, ale i </a:t>
            </a:r>
            <a:r>
              <a:rPr lang="cs-CZ" dirty="0" err="1"/>
              <a:t>části</a:t>
            </a:r>
            <a:r>
              <a:rPr lang="cs-CZ" dirty="0"/>
              <a:t> CO2 v </a:t>
            </a:r>
            <a:r>
              <a:rPr lang="cs-CZ" dirty="0" err="1"/>
              <a:t>opačném</a:t>
            </a:r>
            <a:r>
              <a:rPr lang="cs-CZ" dirty="0"/>
              <a:t> </a:t>
            </a:r>
            <a:r>
              <a:rPr lang="cs-CZ" dirty="0" err="1"/>
              <a:t>směru</a:t>
            </a:r>
            <a:br>
              <a:rPr lang="cs-CZ" dirty="0"/>
            </a:br>
            <a:r>
              <a:rPr lang="cs-CZ" dirty="0"/>
              <a:t>- </a:t>
            </a:r>
            <a:r>
              <a:rPr lang="cs-CZ" dirty="0" err="1"/>
              <a:t>Důležity</a:t>
            </a:r>
            <a:r>
              <a:rPr lang="cs-CZ" dirty="0"/>
              <a:t>́ </a:t>
            </a:r>
            <a:r>
              <a:rPr lang="cs-CZ" dirty="0" err="1"/>
              <a:t>pufračni</a:t>
            </a:r>
            <a:r>
              <a:rPr lang="cs-CZ" dirty="0"/>
              <a:t>́ </a:t>
            </a:r>
            <a:r>
              <a:rPr lang="cs-CZ" dirty="0" err="1"/>
              <a:t>systém</a:t>
            </a:r>
            <a:r>
              <a:rPr lang="cs-CZ" dirty="0"/>
              <a:t> krve – vazba H</a:t>
            </a:r>
            <a:r>
              <a:rPr lang="cs-CZ" baseline="30000" dirty="0"/>
              <a:t>+</a:t>
            </a:r>
            <a:r>
              <a:rPr lang="cs-CZ" dirty="0"/>
              <a:t> na </a:t>
            </a:r>
            <a:r>
              <a:rPr lang="cs-CZ" dirty="0" err="1"/>
              <a:t>postranni</a:t>
            </a:r>
            <a:r>
              <a:rPr lang="cs-CZ" dirty="0"/>
              <a:t>́ </a:t>
            </a:r>
            <a:r>
              <a:rPr lang="cs-CZ" dirty="0" err="1"/>
              <a:t>řetězce</a:t>
            </a:r>
            <a:r>
              <a:rPr lang="cs-CZ" dirty="0"/>
              <a:t> His (</a:t>
            </a:r>
            <a:r>
              <a:rPr lang="cs-CZ" dirty="0" err="1"/>
              <a:t>především</a:t>
            </a:r>
            <a:r>
              <a:rPr lang="cs-CZ" dirty="0"/>
              <a:t> v </a:t>
            </a:r>
            <a:r>
              <a:rPr lang="cs-CZ" dirty="0" err="1"/>
              <a:t>periferni</a:t>
            </a:r>
            <a:r>
              <a:rPr lang="cs-CZ" dirty="0"/>
              <a:t>́ </a:t>
            </a:r>
            <a:r>
              <a:rPr lang="cs-CZ" dirty="0" err="1"/>
              <a:t>tkáni</a:t>
            </a:r>
            <a:r>
              <a:rPr lang="cs-CZ" dirty="0"/>
              <a:t>) 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r>
              <a:rPr lang="cs-CZ" dirty="0"/>
              <a:t>- Koncentrace </a:t>
            </a:r>
            <a:r>
              <a:rPr lang="cs-CZ" dirty="0" err="1"/>
              <a:t>Hb</a:t>
            </a:r>
            <a:r>
              <a:rPr lang="cs-CZ" dirty="0"/>
              <a:t> v krvi se </a:t>
            </a:r>
            <a:r>
              <a:rPr lang="cs-CZ" dirty="0" err="1"/>
              <a:t>liši</a:t>
            </a:r>
            <a:r>
              <a:rPr lang="cs-CZ" dirty="0"/>
              <a:t>́ podle </a:t>
            </a:r>
            <a:r>
              <a:rPr lang="cs-CZ" dirty="0" err="1"/>
              <a:t>pohlavi</a:t>
            </a:r>
            <a:r>
              <a:rPr lang="cs-CZ" dirty="0"/>
              <a:t>́: </a:t>
            </a:r>
            <a:r>
              <a:rPr lang="cs-CZ" dirty="0" err="1"/>
              <a:t>ženy</a:t>
            </a:r>
            <a:r>
              <a:rPr lang="cs-CZ" dirty="0"/>
              <a:t>: 120-162 g/l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dirty="0" err="1"/>
              <a:t>muži</a:t>
            </a:r>
            <a:r>
              <a:rPr lang="cs-CZ" dirty="0"/>
              <a:t>: 135-172 g/l 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9458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Hemoglobin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9784AA3-6E25-6500-7DA3-7776D6845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730753" cy="4487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Poruchy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syntézy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globinu </a:t>
            </a:r>
            <a:endParaRPr lang="cs-CZ" dirty="0"/>
          </a:p>
          <a:p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talasémie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– geneticky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podmíněna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snížena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nebo </a:t>
            </a:r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chybějíci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syntéza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některého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z </a:t>
            </a:r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globinových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řetězcu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̊ </a:t>
            </a:r>
            <a:endParaRPr lang="cs-CZ" dirty="0"/>
          </a:p>
          <a:p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Beta-talasémie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– omezena produkce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ß-řetězcu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̊, kompenzace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syntézou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HbA2,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HbF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, (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fragilnějši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Ery, porucha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zabudováváni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Fe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) </a:t>
            </a:r>
            <a:endParaRPr lang="cs-CZ" dirty="0"/>
          </a:p>
          <a:p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hemoglobinopatie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–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vrozene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defekty genu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tvořícího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řetězce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globinu: </a:t>
            </a:r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záměna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aminokyselin 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následna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syntéza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patologicky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změněne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molekuly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Hb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hemoglobinu); </a:t>
            </a:r>
          </a:p>
          <a:p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nejznámějši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́: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Hemoglobinopatie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S (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Srpkovita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anémie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, Glutamin ß6 → Val) </a:t>
            </a:r>
            <a:endParaRPr lang="cs-CZ" dirty="0"/>
          </a:p>
          <a:p>
            <a:pPr marL="0" indent="0">
              <a:buNone/>
            </a:pP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	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hemolyticke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projevy,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zkrácene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přežíváni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drepanocytů,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ztráta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negativního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náboje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Hb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endParaRPr lang="cs-CZ" dirty="0"/>
          </a:p>
          <a:p>
            <a:pPr marL="0" indent="0">
              <a:buNone/>
            </a:pP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	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vyšši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odolnost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vůči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malárii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endParaRPr lang="cs-CZ" dirty="0"/>
          </a:p>
          <a:p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Analýza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globinových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řetězcu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̊</a:t>
            </a:r>
            <a:b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r>
              <a:rPr lang="cs-CZ" sz="18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disociace </a:t>
            </a:r>
            <a:r>
              <a:rPr lang="cs-CZ" sz="18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globinových</a:t>
            </a:r>
            <a:r>
              <a:rPr lang="cs-CZ" sz="18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řetězcu</a:t>
            </a:r>
            <a:r>
              <a:rPr lang="cs-CZ" sz="18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̊ a hemu a </a:t>
            </a:r>
            <a:r>
              <a:rPr lang="cs-CZ" sz="18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následna</a:t>
            </a:r>
            <a:r>
              <a:rPr lang="cs-CZ" sz="18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́ separace – elektroforeticky, HPLC, </a:t>
            </a:r>
            <a:r>
              <a:rPr lang="cs-CZ" sz="18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isoelektricka</a:t>
            </a:r>
            <a:r>
              <a:rPr lang="cs-CZ" sz="18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fokuzace</a:t>
            </a:r>
            <a:r>
              <a:rPr lang="cs-CZ" sz="18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- </a:t>
            </a:r>
            <a:r>
              <a:rPr lang="cs-CZ" sz="18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možna</a:t>
            </a:r>
            <a:r>
              <a:rPr lang="cs-CZ" sz="18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́ i </a:t>
            </a:r>
            <a:r>
              <a:rPr lang="cs-CZ" sz="18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analýza</a:t>
            </a:r>
            <a:r>
              <a:rPr lang="cs-CZ" sz="18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pomocí MS 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7880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Hemoglobin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D9784AA3-6E25-6500-7DA3-7776D6845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730753" cy="4487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Stanovení </a:t>
            </a:r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Hb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v </a:t>
            </a:r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plne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krvi </a:t>
            </a:r>
            <a:endParaRPr lang="cs-CZ" sz="1200" b="1" dirty="0"/>
          </a:p>
          <a:p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rámci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vyšetřeni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krevního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obrazu na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hematologických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analyzátorech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: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lýza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erytrocytů a tvorba opticky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stálého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barevného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komplexu s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lauryl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sulfátem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sodným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nebo imidazolem</a:t>
            </a:r>
            <a:b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- v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rámci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vyšetřeni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acidobazicke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rovnováhy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na ABR </a:t>
            </a:r>
            <a:endParaRPr lang="cs-CZ" sz="1200" dirty="0"/>
          </a:p>
          <a:p>
            <a:endParaRPr lang="cs-CZ" sz="18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analyzátorech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: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měření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absorpce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světla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v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plne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krvi</a:t>
            </a:r>
            <a:b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ABL 825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flex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(Radiometr) - 1 </a:t>
            </a:r>
            <a:r>
              <a:rPr lang="el-GR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μ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l vzorku je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ultrazvukove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̌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zhemolyzován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v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kyvete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̌,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vytvoři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se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tím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opticky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čiry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roztok, absorbance </a:t>
            </a:r>
            <a:endParaRPr lang="cs-CZ" sz="1200" dirty="0"/>
          </a:p>
          <a:p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Drabkinova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metoda (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referenčni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́):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hemolýza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, oxidace Fe2+ na Fe3+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hexakyanoželezitanem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draselným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([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FeIII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(CN)6]3-) </a:t>
            </a:r>
            <a:endParaRPr lang="cs-CZ" sz="1200" dirty="0"/>
          </a:p>
          <a:p>
            <a:pPr marL="0" indent="0">
              <a:buNone/>
            </a:pP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       za vzniku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metHb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,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ktery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je reakcí s KCN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převeden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na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kyanHb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s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absorpčním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maximem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při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540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nm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endParaRPr lang="cs-CZ" sz="1200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1580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Hemoglobin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4C618483-7B6B-BD3C-24E5-9010B5812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730753" cy="44873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1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Stanovení volného </a:t>
            </a:r>
            <a:r>
              <a:rPr lang="cs-CZ" sz="31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Hb</a:t>
            </a:r>
            <a:r>
              <a:rPr lang="cs-CZ" sz="31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v séru</a:t>
            </a:r>
            <a:endParaRPr lang="cs-CZ" sz="2100" b="1" dirty="0"/>
          </a:p>
          <a:p>
            <a:r>
              <a:rPr lang="cs-CZ" sz="31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tzv. “sérové indexy“</a:t>
            </a:r>
          </a:p>
          <a:p>
            <a:r>
              <a:rPr lang="cs-CZ" sz="31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spektrofotometrie</a:t>
            </a:r>
          </a:p>
          <a:p>
            <a:r>
              <a:rPr lang="cs-CZ" sz="31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detekce hemolýzy ve </a:t>
            </a:r>
            <a:r>
              <a:rPr lang="cs-CZ" sz="31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vrozku</a:t>
            </a:r>
            <a:endParaRPr lang="cs-CZ" sz="3100" dirty="0"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r>
              <a:rPr lang="cs-CZ" sz="31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při porovnání s </a:t>
            </a:r>
            <a:r>
              <a:rPr lang="cs-CZ" sz="31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haptoglobinem</a:t>
            </a:r>
            <a:r>
              <a:rPr lang="cs-CZ" sz="31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a krevním obrazem pac. slouží k odlišení intra a extra vaskulární hemolýzy</a:t>
            </a:r>
          </a:p>
          <a:p>
            <a:endParaRPr lang="cs-CZ" sz="1800" dirty="0"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cs-CZ" sz="2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Stanovení hemoglobinu ve stolici – </a:t>
            </a:r>
            <a:r>
              <a:rPr lang="cs-CZ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okultní kr</a:t>
            </a:r>
            <a:r>
              <a:rPr lang="cs-CZ" b="1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vácení</a:t>
            </a:r>
            <a:endParaRPr lang="cs-CZ" sz="2800" dirty="0"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r>
              <a:rPr lang="cs-CZ" sz="28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gFOBT</a:t>
            </a:r>
            <a:r>
              <a:rPr lang="cs-CZ" sz="28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(guajakový test, </a:t>
            </a:r>
            <a:r>
              <a:rPr lang="cs-CZ" sz="2800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Haemoccult</a:t>
            </a:r>
            <a:r>
              <a:rPr lang="cs-CZ" sz="2800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) – interference maso, vit C</a:t>
            </a:r>
          </a:p>
          <a:p>
            <a:r>
              <a:rPr lang="cs-CZ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iFOBT</a:t>
            </a:r>
            <a:r>
              <a:rPr lang="cs-CZ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(imunochemický test) – </a:t>
            </a:r>
            <a:r>
              <a:rPr lang="cs-CZ" dirty="0" err="1">
                <a:latin typeface="Arial Unicode MS" panose="020B0604020202020204" pitchFamily="34" charset="-128"/>
                <a:ea typeface="Arial Unicode MS" panose="020B0604020202020204" pitchFamily="34" charset="-128"/>
              </a:rPr>
              <a:t>imunoafinitní</a:t>
            </a:r>
            <a:r>
              <a:rPr lang="cs-CZ" dirty="0">
                <a:latin typeface="Arial Unicode MS" panose="020B0604020202020204" pitchFamily="34" charset="-128"/>
                <a:ea typeface="Arial Unicode MS" panose="020B0604020202020204" pitchFamily="34" charset="-128"/>
              </a:rPr>
              <a:t> chromatografie (vyloučení krvácení do GIT)</a:t>
            </a:r>
            <a:endParaRPr lang="cs-CZ" sz="2800" dirty="0"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7379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Bilirubin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27</a:t>
            </a:fld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E25EC47-0890-82B5-B29A-722B2855F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5419165" cy="4487324"/>
          </a:xfrm>
        </p:spPr>
        <p:txBody>
          <a:bodyPr/>
          <a:lstStyle/>
          <a:p>
            <a:r>
              <a:rPr lang="cs-CZ" dirty="0"/>
              <a:t>produkt rozpadu hemoglobinu</a:t>
            </a:r>
          </a:p>
          <a:p>
            <a:r>
              <a:rPr lang="cs-CZ" b="1" dirty="0"/>
              <a:t>hem</a:t>
            </a:r>
            <a:r>
              <a:rPr lang="cs-CZ" dirty="0"/>
              <a:t> se nejprve konvertuje na </a:t>
            </a:r>
            <a:r>
              <a:rPr lang="cs-CZ" b="1" dirty="0">
                <a:solidFill>
                  <a:srgbClr val="00B050"/>
                </a:solidFill>
              </a:rPr>
              <a:t>biliverdin </a:t>
            </a:r>
            <a:r>
              <a:rPr lang="cs-CZ" dirty="0"/>
              <a:t>(</a:t>
            </a:r>
            <a:r>
              <a:rPr lang="cs-CZ" dirty="0" err="1"/>
              <a:t>hemoxidasa</a:t>
            </a:r>
            <a:r>
              <a:rPr lang="cs-CZ" dirty="0"/>
              <a:t>), ten se redukuje na </a:t>
            </a:r>
            <a:r>
              <a:rPr lang="cs-CZ" b="1" dirty="0">
                <a:solidFill>
                  <a:srgbClr val="DBD148"/>
                </a:solidFill>
              </a:rPr>
              <a:t>bilirubin</a:t>
            </a:r>
            <a:r>
              <a:rPr lang="cs-CZ" b="1" dirty="0"/>
              <a:t>, který se váže na albumin</a:t>
            </a:r>
            <a:r>
              <a:rPr lang="cs-CZ" dirty="0"/>
              <a:t> a pokračuje do </a:t>
            </a:r>
            <a:r>
              <a:rPr lang="cs-CZ" b="1" dirty="0"/>
              <a:t>jater</a:t>
            </a:r>
            <a:r>
              <a:rPr lang="cs-CZ" dirty="0"/>
              <a:t>, kde je konjugován (blíže viz přednáška </a:t>
            </a:r>
            <a:r>
              <a:rPr lang="cs-CZ" u="sng" dirty="0"/>
              <a:t>játra…</a:t>
            </a:r>
            <a:r>
              <a:rPr lang="cs-CZ" dirty="0"/>
              <a:t>)</a:t>
            </a:r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9070DAC-077F-385A-3D9C-91D70E07C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66" y="1519577"/>
            <a:ext cx="5189363" cy="33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32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Bilirubin - stanovení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28</a:t>
            </a:fld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A5C1977-CAD6-A269-8E4B-04B58EB15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5154975" cy="4487324"/>
          </a:xfrm>
        </p:spPr>
        <p:txBody>
          <a:bodyPr>
            <a:normAutofit lnSpcReduction="10000"/>
          </a:bodyPr>
          <a:lstStyle/>
          <a:p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Spektrofotometricke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stanovení</a:t>
            </a:r>
            <a:b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-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většina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metod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fotometrického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stanovení bilirubinu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vycházi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z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diazotačních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reakcí. </a:t>
            </a:r>
            <a:endParaRPr lang="cs-CZ" dirty="0"/>
          </a:p>
          <a:p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Vznik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barevného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produktu</a:t>
            </a:r>
          </a:p>
          <a:p>
            <a:endParaRPr lang="cs-CZ" dirty="0"/>
          </a:p>
          <a:p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Celkovy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bilirubin </a:t>
            </a:r>
            <a:endParaRPr lang="cs-CZ" b="1" dirty="0"/>
          </a:p>
          <a:p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uvolnění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z vazby na albumin a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rozpuštěni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účinkem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akcelerátoru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(kofein, benzoan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sodny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́, octan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sodny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́),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následuje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diazotace </a:t>
            </a:r>
          </a:p>
          <a:p>
            <a:endParaRPr lang="cs-CZ" dirty="0"/>
          </a:p>
          <a:p>
            <a:r>
              <a:rPr lang="cs-CZ" sz="1800" b="1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Přímy</a:t>
            </a:r>
            <a:r>
              <a:rPr lang="cs-CZ" sz="1800" b="1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bilirubin </a:t>
            </a:r>
            <a:endParaRPr lang="cs-CZ" b="1" dirty="0"/>
          </a:p>
          <a:p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příma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reakce s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diazo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činidlem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,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krátka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inkubace, zastavení reakce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přídavkem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 kyseliny </a:t>
            </a:r>
            <a:r>
              <a:rPr lang="cs-CZ" sz="1800" dirty="0" err="1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askorbove</a:t>
            </a:r>
            <a:r>
              <a:rPr lang="cs-CZ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  <a:t>́ 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F8850F3-59BD-B7C7-0517-EFFC27AA8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365" y="136525"/>
            <a:ext cx="3866798" cy="58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7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2A7F3B9A-DFB1-46FA-24F1-370CA7F22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44" y="1416876"/>
            <a:ext cx="4556699" cy="404523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Porfyriny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95891"/>
            <a:ext cx="5998278" cy="4487324"/>
          </a:xfrm>
        </p:spPr>
        <p:txBody>
          <a:bodyPr/>
          <a:lstStyle/>
          <a:p>
            <a:r>
              <a:rPr lang="cs-CZ" dirty="0"/>
              <a:t>sloučeniny odvozené od </a:t>
            </a:r>
            <a:r>
              <a:rPr lang="cs-CZ" dirty="0" err="1"/>
              <a:t>porfinu</a:t>
            </a:r>
            <a:endParaRPr lang="cs-CZ" dirty="0"/>
          </a:p>
          <a:p>
            <a:r>
              <a:rPr lang="cs-CZ" b="1" dirty="0" err="1">
                <a:solidFill>
                  <a:srgbClr val="0000DC"/>
                </a:solidFill>
              </a:rPr>
              <a:t>porfin</a:t>
            </a:r>
            <a:r>
              <a:rPr lang="cs-CZ" b="1" dirty="0">
                <a:solidFill>
                  <a:srgbClr val="0000DC"/>
                </a:solidFill>
              </a:rPr>
              <a:t>: </a:t>
            </a:r>
            <a:r>
              <a:rPr lang="cs-CZ" dirty="0" err="1"/>
              <a:t>tetrapyrol</a:t>
            </a:r>
            <a:r>
              <a:rPr lang="cs-CZ" dirty="0"/>
              <a:t> se čtyřmi pyrrolovými kruhy spojenými methylenovými můstky</a:t>
            </a:r>
          </a:p>
          <a:p>
            <a:r>
              <a:rPr lang="cs-CZ" dirty="0"/>
              <a:t>významná vlastnost je schopnost </a:t>
            </a:r>
            <a:r>
              <a:rPr lang="cs-CZ" b="1" dirty="0"/>
              <a:t>vazby kovových iontů </a:t>
            </a:r>
            <a:r>
              <a:rPr lang="cs-CZ" dirty="0"/>
              <a:t>(</a:t>
            </a:r>
            <a:r>
              <a:rPr lang="cs-CZ" b="1" dirty="0" err="1">
                <a:solidFill>
                  <a:srgbClr val="0000DC"/>
                </a:solidFill>
              </a:rPr>
              <a:t>metaloporfyriny</a:t>
            </a:r>
            <a:r>
              <a:rPr lang="cs-CZ" dirty="0"/>
              <a:t>)</a:t>
            </a:r>
          </a:p>
          <a:p>
            <a:r>
              <a:rPr lang="cs-CZ" dirty="0"/>
              <a:t>substituce </a:t>
            </a:r>
            <a:r>
              <a:rPr lang="cs-CZ" dirty="0" err="1"/>
              <a:t>perif</a:t>
            </a:r>
            <a:r>
              <a:rPr lang="cs-CZ" dirty="0"/>
              <a:t>. vodíků na uhlíku 1-8 (methyl, vinyl, </a:t>
            </a:r>
            <a:r>
              <a:rPr lang="cs-CZ" dirty="0" err="1"/>
              <a:t>karboxyethyl</a:t>
            </a:r>
            <a:r>
              <a:rPr lang="cs-CZ" dirty="0"/>
              <a:t>, </a:t>
            </a:r>
            <a:r>
              <a:rPr lang="cs-CZ" dirty="0" err="1"/>
              <a:t>karboxymethyl</a:t>
            </a:r>
            <a:r>
              <a:rPr lang="cs-CZ" dirty="0"/>
              <a:t>)</a:t>
            </a:r>
            <a:endParaRPr lang="cs-CZ" b="1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FA05DADA-7605-7F4F-1F40-2AF118B3238A}"/>
              </a:ext>
            </a:extLst>
          </p:cNvPr>
          <p:cNvSpPr txBox="1">
            <a:spLocks/>
          </p:cNvSpPr>
          <p:nvPr/>
        </p:nvSpPr>
        <p:spPr>
          <a:xfrm>
            <a:off x="10376971" y="1069675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1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25B7D862-238D-6875-DF95-EACD08DB956D}"/>
              </a:ext>
            </a:extLst>
          </p:cNvPr>
          <p:cNvSpPr txBox="1">
            <a:spLocks/>
          </p:cNvSpPr>
          <p:nvPr/>
        </p:nvSpPr>
        <p:spPr>
          <a:xfrm>
            <a:off x="11159168" y="1850036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2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04F87F1D-46FD-0DC0-4769-BF38AEB61A54}"/>
              </a:ext>
            </a:extLst>
          </p:cNvPr>
          <p:cNvSpPr txBox="1">
            <a:spLocks/>
          </p:cNvSpPr>
          <p:nvPr/>
        </p:nvSpPr>
        <p:spPr>
          <a:xfrm>
            <a:off x="11171562" y="4519439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3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E1F8A9D2-C46B-12E6-C936-2538FEB5914F}"/>
              </a:ext>
            </a:extLst>
          </p:cNvPr>
          <p:cNvSpPr txBox="1">
            <a:spLocks/>
          </p:cNvSpPr>
          <p:nvPr/>
        </p:nvSpPr>
        <p:spPr>
          <a:xfrm>
            <a:off x="10559208" y="5299799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4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740DFD3A-2888-6BFD-2C4D-B3DBC4C17B7D}"/>
              </a:ext>
            </a:extLst>
          </p:cNvPr>
          <p:cNvSpPr txBox="1">
            <a:spLocks/>
          </p:cNvSpPr>
          <p:nvPr/>
        </p:nvSpPr>
        <p:spPr>
          <a:xfrm>
            <a:off x="7831615" y="5320784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5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F7B4FCB4-2D4E-F710-388C-16B41B28079F}"/>
              </a:ext>
            </a:extLst>
          </p:cNvPr>
          <p:cNvSpPr txBox="1">
            <a:spLocks/>
          </p:cNvSpPr>
          <p:nvPr/>
        </p:nvSpPr>
        <p:spPr>
          <a:xfrm>
            <a:off x="7051025" y="4763702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6</a:t>
            </a: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9BE96ECF-501B-D158-1B7C-838006328834}"/>
              </a:ext>
            </a:extLst>
          </p:cNvPr>
          <p:cNvSpPr txBox="1">
            <a:spLocks/>
          </p:cNvSpPr>
          <p:nvPr/>
        </p:nvSpPr>
        <p:spPr>
          <a:xfrm>
            <a:off x="7125733" y="1850036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7</a:t>
            </a: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C50552BC-9B54-CCD6-F560-D57D7D880615}"/>
              </a:ext>
            </a:extLst>
          </p:cNvPr>
          <p:cNvSpPr txBox="1">
            <a:spLocks/>
          </p:cNvSpPr>
          <p:nvPr/>
        </p:nvSpPr>
        <p:spPr>
          <a:xfrm>
            <a:off x="7831614" y="1172613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8</a:t>
            </a:r>
          </a:p>
        </p:txBody>
      </p: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2E0B7BFB-BFEB-EEB5-42B8-F22CE73B3B82}"/>
              </a:ext>
            </a:extLst>
          </p:cNvPr>
          <p:cNvSpPr txBox="1">
            <a:spLocks/>
          </p:cNvSpPr>
          <p:nvPr/>
        </p:nvSpPr>
        <p:spPr>
          <a:xfrm>
            <a:off x="7903681" y="2090684"/>
            <a:ext cx="542467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IV</a:t>
            </a:r>
          </a:p>
        </p:txBody>
      </p:sp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3FF2B431-CE77-8C33-CDED-264E4CB5E5F1}"/>
              </a:ext>
            </a:extLst>
          </p:cNvPr>
          <p:cNvSpPr txBox="1">
            <a:spLocks/>
          </p:cNvSpPr>
          <p:nvPr/>
        </p:nvSpPr>
        <p:spPr>
          <a:xfrm>
            <a:off x="10271050" y="2046616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I</a:t>
            </a:r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18397C0C-F2AC-BDA1-F631-16139E0A51C2}"/>
              </a:ext>
            </a:extLst>
          </p:cNvPr>
          <p:cNvSpPr txBox="1">
            <a:spLocks/>
          </p:cNvSpPr>
          <p:nvPr/>
        </p:nvSpPr>
        <p:spPr>
          <a:xfrm>
            <a:off x="10271050" y="4405558"/>
            <a:ext cx="470396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II</a:t>
            </a: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E446F7AE-CE4A-5CB2-D207-D6D6129C8079}"/>
              </a:ext>
            </a:extLst>
          </p:cNvPr>
          <p:cNvSpPr txBox="1">
            <a:spLocks/>
          </p:cNvSpPr>
          <p:nvPr/>
        </p:nvSpPr>
        <p:spPr>
          <a:xfrm>
            <a:off x="7951538" y="4382475"/>
            <a:ext cx="542467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III</a:t>
            </a:r>
          </a:p>
        </p:txBody>
      </p:sp>
      <p:sp>
        <p:nvSpPr>
          <p:cNvPr id="24" name="Zástupný obsah 2">
            <a:extLst>
              <a:ext uri="{FF2B5EF4-FFF2-40B4-BE49-F238E27FC236}">
                <a16:creationId xmlns:a16="http://schemas.microsoft.com/office/drawing/2014/main" id="{E33730EF-F89E-836B-32E1-5EF248FA6F67}"/>
              </a:ext>
            </a:extLst>
          </p:cNvPr>
          <p:cNvSpPr txBox="1">
            <a:spLocks/>
          </p:cNvSpPr>
          <p:nvPr/>
        </p:nvSpPr>
        <p:spPr>
          <a:xfrm>
            <a:off x="7042589" y="3195229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>
              <a:solidFill>
                <a:srgbClr val="F01928"/>
              </a:solidFill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8D3BC89A-9E2D-9E79-DC78-716BB5E7E6E5}"/>
              </a:ext>
            </a:extLst>
          </p:cNvPr>
          <p:cNvSpPr txBox="1">
            <a:spLocks/>
          </p:cNvSpPr>
          <p:nvPr/>
        </p:nvSpPr>
        <p:spPr>
          <a:xfrm>
            <a:off x="9127530" y="1123480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𝛿</a:t>
            </a:r>
          </a:p>
        </p:txBody>
      </p:sp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A4C53400-BE82-634B-17F1-B4DB49A6E07E}"/>
              </a:ext>
            </a:extLst>
          </p:cNvPr>
          <p:cNvSpPr txBox="1">
            <a:spLocks/>
          </p:cNvSpPr>
          <p:nvPr/>
        </p:nvSpPr>
        <p:spPr>
          <a:xfrm>
            <a:off x="11171562" y="3191978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⍺</a:t>
            </a:r>
          </a:p>
        </p:txBody>
      </p:sp>
      <p:sp>
        <p:nvSpPr>
          <p:cNvPr id="27" name="Zástupný obsah 2">
            <a:extLst>
              <a:ext uri="{FF2B5EF4-FFF2-40B4-BE49-F238E27FC236}">
                <a16:creationId xmlns:a16="http://schemas.microsoft.com/office/drawing/2014/main" id="{F96919B1-2379-05AE-0DC5-96ABD8803726}"/>
              </a:ext>
            </a:extLst>
          </p:cNvPr>
          <p:cNvSpPr txBox="1">
            <a:spLocks/>
          </p:cNvSpPr>
          <p:nvPr/>
        </p:nvSpPr>
        <p:spPr>
          <a:xfrm>
            <a:off x="9127530" y="5320784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β</a:t>
            </a:r>
          </a:p>
        </p:txBody>
      </p:sp>
      <p:sp>
        <p:nvSpPr>
          <p:cNvPr id="28" name="Zástupný obsah 2">
            <a:extLst>
              <a:ext uri="{FF2B5EF4-FFF2-40B4-BE49-F238E27FC236}">
                <a16:creationId xmlns:a16="http://schemas.microsoft.com/office/drawing/2014/main" id="{92C65D2F-09AA-93A7-6ABE-C489E3D47460}"/>
              </a:ext>
            </a:extLst>
          </p:cNvPr>
          <p:cNvSpPr txBox="1">
            <a:spLocks/>
          </p:cNvSpPr>
          <p:nvPr/>
        </p:nvSpPr>
        <p:spPr>
          <a:xfrm>
            <a:off x="7051025" y="3250552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𝛿</a:t>
            </a:r>
          </a:p>
        </p:txBody>
      </p:sp>
    </p:spTree>
    <p:extLst>
      <p:ext uri="{BB962C8B-B14F-4D97-AF65-F5344CB8AC3E}">
        <p14:creationId xmlns:p14="http://schemas.microsoft.com/office/powerpoint/2010/main" val="3650007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2A7F3B9A-DFB1-46FA-24F1-370CA7F22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44" y="1416876"/>
            <a:ext cx="4556699" cy="404523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Porfyriny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95891"/>
            <a:ext cx="5998278" cy="4487324"/>
          </a:xfrm>
        </p:spPr>
        <p:txBody>
          <a:bodyPr/>
          <a:lstStyle/>
          <a:p>
            <a:r>
              <a:rPr lang="cs-CZ" b="1" dirty="0"/>
              <a:t>dle uspořádání substituentů C1-8</a:t>
            </a:r>
          </a:p>
          <a:p>
            <a:r>
              <a:rPr lang="cs-CZ" b="1" dirty="0">
                <a:solidFill>
                  <a:srgbClr val="0000DC"/>
                </a:solidFill>
              </a:rPr>
              <a:t>symetrické: </a:t>
            </a:r>
            <a:r>
              <a:rPr lang="cs-CZ" b="1" dirty="0"/>
              <a:t>porfyriny typu I</a:t>
            </a:r>
          </a:p>
          <a:p>
            <a:r>
              <a:rPr lang="cs-CZ" b="1" dirty="0">
                <a:solidFill>
                  <a:srgbClr val="0000DC"/>
                </a:solidFill>
              </a:rPr>
              <a:t>asymetrické: </a:t>
            </a:r>
            <a:r>
              <a:rPr lang="cs-CZ" b="1" dirty="0"/>
              <a:t>porfyriny typu III (nejvýznamnější – hem)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FA05DADA-7605-7F4F-1F40-2AF118B3238A}"/>
              </a:ext>
            </a:extLst>
          </p:cNvPr>
          <p:cNvSpPr txBox="1">
            <a:spLocks/>
          </p:cNvSpPr>
          <p:nvPr/>
        </p:nvSpPr>
        <p:spPr>
          <a:xfrm>
            <a:off x="10376971" y="1069675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1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25B7D862-238D-6875-DF95-EACD08DB956D}"/>
              </a:ext>
            </a:extLst>
          </p:cNvPr>
          <p:cNvSpPr txBox="1">
            <a:spLocks/>
          </p:cNvSpPr>
          <p:nvPr/>
        </p:nvSpPr>
        <p:spPr>
          <a:xfrm>
            <a:off x="11159168" y="1850036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2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04F87F1D-46FD-0DC0-4769-BF38AEB61A54}"/>
              </a:ext>
            </a:extLst>
          </p:cNvPr>
          <p:cNvSpPr txBox="1">
            <a:spLocks/>
          </p:cNvSpPr>
          <p:nvPr/>
        </p:nvSpPr>
        <p:spPr>
          <a:xfrm>
            <a:off x="11171562" y="4519439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3</a:t>
            </a:r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E1F8A9D2-C46B-12E6-C936-2538FEB5914F}"/>
              </a:ext>
            </a:extLst>
          </p:cNvPr>
          <p:cNvSpPr txBox="1">
            <a:spLocks/>
          </p:cNvSpPr>
          <p:nvPr/>
        </p:nvSpPr>
        <p:spPr>
          <a:xfrm>
            <a:off x="10559208" y="5299799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4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740DFD3A-2888-6BFD-2C4D-B3DBC4C17B7D}"/>
              </a:ext>
            </a:extLst>
          </p:cNvPr>
          <p:cNvSpPr txBox="1">
            <a:spLocks/>
          </p:cNvSpPr>
          <p:nvPr/>
        </p:nvSpPr>
        <p:spPr>
          <a:xfrm>
            <a:off x="7831615" y="5320784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5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F7B4FCB4-2D4E-F710-388C-16B41B28079F}"/>
              </a:ext>
            </a:extLst>
          </p:cNvPr>
          <p:cNvSpPr txBox="1">
            <a:spLocks/>
          </p:cNvSpPr>
          <p:nvPr/>
        </p:nvSpPr>
        <p:spPr>
          <a:xfrm>
            <a:off x="7051025" y="4763702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6</a:t>
            </a: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9BE96ECF-501B-D158-1B7C-838006328834}"/>
              </a:ext>
            </a:extLst>
          </p:cNvPr>
          <p:cNvSpPr txBox="1">
            <a:spLocks/>
          </p:cNvSpPr>
          <p:nvPr/>
        </p:nvSpPr>
        <p:spPr>
          <a:xfrm>
            <a:off x="7125733" y="1850036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7</a:t>
            </a:r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C50552BC-9B54-CCD6-F560-D57D7D880615}"/>
              </a:ext>
            </a:extLst>
          </p:cNvPr>
          <p:cNvSpPr txBox="1">
            <a:spLocks/>
          </p:cNvSpPr>
          <p:nvPr/>
        </p:nvSpPr>
        <p:spPr>
          <a:xfrm>
            <a:off x="7831614" y="1172613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8</a:t>
            </a:r>
          </a:p>
        </p:txBody>
      </p: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2E0B7BFB-BFEB-EEB5-42B8-F22CE73B3B82}"/>
              </a:ext>
            </a:extLst>
          </p:cNvPr>
          <p:cNvSpPr txBox="1">
            <a:spLocks/>
          </p:cNvSpPr>
          <p:nvPr/>
        </p:nvSpPr>
        <p:spPr>
          <a:xfrm>
            <a:off x="7903681" y="2090684"/>
            <a:ext cx="542467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IV</a:t>
            </a:r>
          </a:p>
        </p:txBody>
      </p:sp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3FF2B431-CE77-8C33-CDED-264E4CB5E5F1}"/>
              </a:ext>
            </a:extLst>
          </p:cNvPr>
          <p:cNvSpPr txBox="1">
            <a:spLocks/>
          </p:cNvSpPr>
          <p:nvPr/>
        </p:nvSpPr>
        <p:spPr>
          <a:xfrm>
            <a:off x="10271050" y="2046616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I</a:t>
            </a:r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18397C0C-F2AC-BDA1-F631-16139E0A51C2}"/>
              </a:ext>
            </a:extLst>
          </p:cNvPr>
          <p:cNvSpPr txBox="1">
            <a:spLocks/>
          </p:cNvSpPr>
          <p:nvPr/>
        </p:nvSpPr>
        <p:spPr>
          <a:xfrm>
            <a:off x="10271050" y="4405558"/>
            <a:ext cx="470396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II</a:t>
            </a: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E446F7AE-CE4A-5CB2-D207-D6D6129C8079}"/>
              </a:ext>
            </a:extLst>
          </p:cNvPr>
          <p:cNvSpPr txBox="1">
            <a:spLocks/>
          </p:cNvSpPr>
          <p:nvPr/>
        </p:nvSpPr>
        <p:spPr>
          <a:xfrm>
            <a:off x="7951538" y="4382475"/>
            <a:ext cx="542467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III</a:t>
            </a:r>
          </a:p>
        </p:txBody>
      </p:sp>
      <p:sp>
        <p:nvSpPr>
          <p:cNvPr id="24" name="Zástupný obsah 2">
            <a:extLst>
              <a:ext uri="{FF2B5EF4-FFF2-40B4-BE49-F238E27FC236}">
                <a16:creationId xmlns:a16="http://schemas.microsoft.com/office/drawing/2014/main" id="{E33730EF-F89E-836B-32E1-5EF248FA6F67}"/>
              </a:ext>
            </a:extLst>
          </p:cNvPr>
          <p:cNvSpPr txBox="1">
            <a:spLocks/>
          </p:cNvSpPr>
          <p:nvPr/>
        </p:nvSpPr>
        <p:spPr>
          <a:xfrm>
            <a:off x="7042589" y="3195229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>
              <a:solidFill>
                <a:srgbClr val="F01928"/>
              </a:solidFill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8D3BC89A-9E2D-9E79-DC78-716BB5E7E6E5}"/>
              </a:ext>
            </a:extLst>
          </p:cNvPr>
          <p:cNvSpPr txBox="1">
            <a:spLocks/>
          </p:cNvSpPr>
          <p:nvPr/>
        </p:nvSpPr>
        <p:spPr>
          <a:xfrm>
            <a:off x="9127530" y="1123480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𝛿</a:t>
            </a:r>
          </a:p>
        </p:txBody>
      </p:sp>
      <p:sp>
        <p:nvSpPr>
          <p:cNvPr id="26" name="Zástupný obsah 2">
            <a:extLst>
              <a:ext uri="{FF2B5EF4-FFF2-40B4-BE49-F238E27FC236}">
                <a16:creationId xmlns:a16="http://schemas.microsoft.com/office/drawing/2014/main" id="{A4C53400-BE82-634B-17F1-B4DB49A6E07E}"/>
              </a:ext>
            </a:extLst>
          </p:cNvPr>
          <p:cNvSpPr txBox="1">
            <a:spLocks/>
          </p:cNvSpPr>
          <p:nvPr/>
        </p:nvSpPr>
        <p:spPr>
          <a:xfrm>
            <a:off x="11171562" y="3191978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⍺</a:t>
            </a:r>
          </a:p>
        </p:txBody>
      </p:sp>
      <p:sp>
        <p:nvSpPr>
          <p:cNvPr id="27" name="Zástupný obsah 2">
            <a:extLst>
              <a:ext uri="{FF2B5EF4-FFF2-40B4-BE49-F238E27FC236}">
                <a16:creationId xmlns:a16="http://schemas.microsoft.com/office/drawing/2014/main" id="{F96919B1-2379-05AE-0DC5-96ABD8803726}"/>
              </a:ext>
            </a:extLst>
          </p:cNvPr>
          <p:cNvSpPr txBox="1">
            <a:spLocks/>
          </p:cNvSpPr>
          <p:nvPr/>
        </p:nvSpPr>
        <p:spPr>
          <a:xfrm>
            <a:off x="9127530" y="5320784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β</a:t>
            </a:r>
          </a:p>
        </p:txBody>
      </p:sp>
      <p:sp>
        <p:nvSpPr>
          <p:cNvPr id="28" name="Zástupný obsah 2">
            <a:extLst>
              <a:ext uri="{FF2B5EF4-FFF2-40B4-BE49-F238E27FC236}">
                <a16:creationId xmlns:a16="http://schemas.microsoft.com/office/drawing/2014/main" id="{92C65D2F-09AA-93A7-6ABE-C489E3D47460}"/>
              </a:ext>
            </a:extLst>
          </p:cNvPr>
          <p:cNvSpPr txBox="1">
            <a:spLocks/>
          </p:cNvSpPr>
          <p:nvPr/>
        </p:nvSpPr>
        <p:spPr>
          <a:xfrm>
            <a:off x="7051025" y="3250552"/>
            <a:ext cx="364475" cy="48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F01928"/>
                </a:solidFill>
              </a:rPr>
              <a:t>𝛿</a:t>
            </a:r>
          </a:p>
        </p:txBody>
      </p:sp>
    </p:spTree>
    <p:extLst>
      <p:ext uri="{BB962C8B-B14F-4D97-AF65-F5344CB8AC3E}">
        <p14:creationId xmlns:p14="http://schemas.microsoft.com/office/powerpoint/2010/main" val="273850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Biosyntéza hemu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95891"/>
            <a:ext cx="5998278" cy="4487324"/>
          </a:xfrm>
        </p:spPr>
        <p:txBody>
          <a:bodyPr/>
          <a:lstStyle/>
          <a:p>
            <a:r>
              <a:rPr lang="cs-CZ" b="1" u="sng" dirty="0">
                <a:solidFill>
                  <a:srgbClr val="0000DC"/>
                </a:solidFill>
              </a:rPr>
              <a:t>vznik:</a:t>
            </a:r>
          </a:p>
          <a:p>
            <a:pPr marL="0" indent="0">
              <a:buNone/>
            </a:pPr>
            <a:r>
              <a:rPr lang="cs-CZ" b="1" dirty="0" err="1"/>
              <a:t>erytrocytární</a:t>
            </a:r>
            <a:r>
              <a:rPr lang="cs-CZ" b="1" dirty="0"/>
              <a:t> prekurzory (70-80%)</a:t>
            </a:r>
          </a:p>
          <a:p>
            <a:pPr marL="0" indent="0">
              <a:buNone/>
            </a:pPr>
            <a:r>
              <a:rPr lang="cs-CZ" b="1" dirty="0"/>
              <a:t>játra (15%)</a:t>
            </a:r>
          </a:p>
          <a:p>
            <a:r>
              <a:rPr lang="cs-CZ" b="1" u="sng" dirty="0">
                <a:solidFill>
                  <a:srgbClr val="0000DC"/>
                </a:solidFill>
              </a:rPr>
              <a:t>cíl:</a:t>
            </a:r>
            <a:r>
              <a:rPr lang="cs-CZ" b="1" dirty="0">
                <a:solidFill>
                  <a:srgbClr val="0000DC"/>
                </a:solidFill>
              </a:rPr>
              <a:t>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01928"/>
                </a:solidFill>
              </a:rPr>
              <a:t>erytrocyty</a:t>
            </a:r>
            <a:r>
              <a:rPr lang="cs-CZ" b="1" dirty="0">
                <a:solidFill>
                  <a:srgbClr val="0000DC"/>
                </a:solidFill>
              </a:rPr>
              <a:t> (hemoglobin)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01928"/>
                </a:solidFill>
              </a:rPr>
              <a:t>játra</a:t>
            </a:r>
            <a:r>
              <a:rPr lang="cs-CZ" b="1" dirty="0">
                <a:solidFill>
                  <a:srgbClr val="0000DC"/>
                </a:solidFill>
              </a:rPr>
              <a:t> (cytochromy)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01928"/>
                </a:solidFill>
              </a:rPr>
              <a:t>ostatní buňky </a:t>
            </a:r>
            <a:r>
              <a:rPr lang="cs-CZ" b="1" dirty="0">
                <a:solidFill>
                  <a:srgbClr val="0000DC"/>
                </a:solidFill>
              </a:rPr>
              <a:t>(katalázy, </a:t>
            </a:r>
            <a:r>
              <a:rPr lang="cs-CZ" b="1" dirty="0" err="1">
                <a:solidFill>
                  <a:srgbClr val="0000DC"/>
                </a:solidFill>
              </a:rPr>
              <a:t>peroxidasy</a:t>
            </a:r>
            <a:r>
              <a:rPr lang="cs-CZ" b="1" dirty="0">
                <a:solidFill>
                  <a:srgbClr val="0000DC"/>
                </a:solidFill>
              </a:rPr>
              <a:t> – dýchací řetězec)</a:t>
            </a:r>
            <a:endParaRPr lang="cs-CZ" b="1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4C5076-C521-C318-B1EB-52518EF5CF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3313" y="1035947"/>
            <a:ext cx="1997773" cy="14259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BFAB3A-78F6-5940-DEEB-48E29F270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3114402"/>
            <a:ext cx="3142440" cy="220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2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1. Syntéza kyseliny 5-aminolevulové (5-ALA)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vzniká́ kondenzací </a:t>
            </a:r>
            <a:r>
              <a:rPr lang="cs-CZ" b="1" dirty="0"/>
              <a:t>glycinu</a:t>
            </a:r>
            <a:r>
              <a:rPr lang="cs-CZ" dirty="0"/>
              <a:t> se </a:t>
            </a:r>
            <a:r>
              <a:rPr lang="cs-CZ" b="1" dirty="0" err="1"/>
              <a:t>sukcinyl-CoA</a:t>
            </a:r>
            <a:r>
              <a:rPr lang="cs-CZ" dirty="0"/>
              <a:t> a </a:t>
            </a:r>
            <a:r>
              <a:rPr lang="cs-CZ" dirty="0" err="1"/>
              <a:t>následnou</a:t>
            </a:r>
            <a:r>
              <a:rPr lang="cs-CZ" dirty="0"/>
              <a:t> </a:t>
            </a:r>
            <a:r>
              <a:rPr lang="cs-CZ" b="1" dirty="0"/>
              <a:t>dekarboxylací </a:t>
            </a:r>
            <a:r>
              <a:rPr lang="cs-CZ" b="1" dirty="0" err="1"/>
              <a:t>intermediátu</a:t>
            </a:r>
            <a:r>
              <a:rPr lang="cs-CZ" dirty="0"/>
              <a:t> </a:t>
            </a:r>
            <a:r>
              <a:rPr lang="cs-CZ" dirty="0" err="1"/>
              <a:t>této</a:t>
            </a:r>
            <a:r>
              <a:rPr lang="cs-CZ" dirty="0"/>
              <a:t> reakce</a:t>
            </a:r>
          </a:p>
          <a:p>
            <a:r>
              <a:rPr lang="cs-CZ" dirty="0"/>
              <a:t>katalýza: </a:t>
            </a:r>
            <a:r>
              <a:rPr lang="cs-CZ" b="1" dirty="0"/>
              <a:t>5-ALA </a:t>
            </a:r>
            <a:r>
              <a:rPr lang="cs-CZ" b="1" dirty="0" err="1"/>
              <a:t>synthasa</a:t>
            </a:r>
            <a:r>
              <a:rPr lang="cs-CZ" b="1" dirty="0"/>
              <a:t> (ALAS), </a:t>
            </a:r>
            <a:r>
              <a:rPr lang="cs-CZ" dirty="0"/>
              <a:t>vitamin B6 (PLP)</a:t>
            </a:r>
          </a:p>
          <a:p>
            <a:r>
              <a:rPr lang="cs-CZ" dirty="0"/>
              <a:t>lokalizace: matrix mitochondrie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nejvýznamnější </a:t>
            </a:r>
            <a:r>
              <a:rPr lang="cs-CZ" b="1" dirty="0">
                <a:solidFill>
                  <a:srgbClr val="0000DC"/>
                </a:solidFill>
              </a:rPr>
              <a:t>regulační bod </a:t>
            </a:r>
            <a:r>
              <a:rPr lang="cs-CZ" dirty="0"/>
              <a:t>syntézy</a:t>
            </a:r>
          </a:p>
          <a:p>
            <a:endParaRPr lang="cs-CZ" b="1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43FC045-AAE8-E51E-A347-5EBC2BB73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35" y="1695140"/>
            <a:ext cx="4592922" cy="2547076"/>
          </a:xfrm>
          <a:prstGeom prst="rect">
            <a:avLst/>
          </a:prstGeom>
        </p:spPr>
      </p:pic>
      <p:sp>
        <p:nvSpPr>
          <p:cNvPr id="10" name="Volný tvar 9">
            <a:extLst>
              <a:ext uri="{FF2B5EF4-FFF2-40B4-BE49-F238E27FC236}">
                <a16:creationId xmlns:a16="http://schemas.microsoft.com/office/drawing/2014/main" id="{876328E2-DDE0-4AE3-B9D3-C96A98B8CE16}"/>
              </a:ext>
            </a:extLst>
          </p:cNvPr>
          <p:cNvSpPr/>
          <p:nvPr/>
        </p:nvSpPr>
        <p:spPr>
          <a:xfrm>
            <a:off x="8836700" y="3006091"/>
            <a:ext cx="614597" cy="629587"/>
          </a:xfrm>
          <a:custGeom>
            <a:avLst/>
            <a:gdLst>
              <a:gd name="connsiteX0" fmla="*/ 0 w 614597"/>
              <a:gd name="connsiteY0" fmla="*/ 0 h 629587"/>
              <a:gd name="connsiteX1" fmla="*/ 224852 w 614597"/>
              <a:gd name="connsiteY1" fmla="*/ 524655 h 629587"/>
              <a:gd name="connsiteX2" fmla="*/ 614597 w 614597"/>
              <a:gd name="connsiteY2" fmla="*/ 629587 h 629587"/>
              <a:gd name="connsiteX3" fmla="*/ 614597 w 614597"/>
              <a:gd name="connsiteY3" fmla="*/ 629587 h 62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597" h="629587">
                <a:moveTo>
                  <a:pt x="0" y="0"/>
                </a:moveTo>
                <a:cubicBezTo>
                  <a:pt x="61209" y="209862"/>
                  <a:pt x="122419" y="419724"/>
                  <a:pt x="224852" y="524655"/>
                </a:cubicBezTo>
                <a:cubicBezTo>
                  <a:pt x="327285" y="629586"/>
                  <a:pt x="614597" y="629587"/>
                  <a:pt x="614597" y="629587"/>
                </a:cubicBezTo>
                <a:lnTo>
                  <a:pt x="614597" y="629587"/>
                </a:ln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D24EAD8F-B276-BF09-06D0-95C9FFA26608}"/>
              </a:ext>
            </a:extLst>
          </p:cNvPr>
          <p:cNvSpPr txBox="1">
            <a:spLocks/>
          </p:cNvSpPr>
          <p:nvPr/>
        </p:nvSpPr>
        <p:spPr>
          <a:xfrm>
            <a:off x="9519893" y="3635678"/>
            <a:ext cx="1206164" cy="1232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 err="1"/>
              <a:t>SCoA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CO</a:t>
            </a:r>
            <a:r>
              <a:rPr lang="cs-CZ" sz="2000" baseline="-25000" dirty="0"/>
              <a:t>2</a:t>
            </a:r>
          </a:p>
          <a:p>
            <a:pPr marL="0" indent="0">
              <a:buNone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15649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2. Vznik </a:t>
            </a:r>
            <a:r>
              <a:rPr lang="cs-CZ" sz="3600" dirty="0" err="1"/>
              <a:t>porfobilinogenu</a:t>
            </a:r>
            <a:r>
              <a:rPr lang="cs-CZ" sz="3600" dirty="0"/>
              <a:t> (PBG)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 fontScale="92500"/>
          </a:bodyPr>
          <a:lstStyle/>
          <a:p>
            <a:r>
              <a:rPr lang="cs-CZ" dirty="0"/>
              <a:t>5-ALA přechází do cytosolu, kondenzace za enzymatické katalýzy je dalším krokem</a:t>
            </a:r>
          </a:p>
          <a:p>
            <a:r>
              <a:rPr lang="cs-CZ" dirty="0"/>
              <a:t>katalýza: </a:t>
            </a:r>
            <a:r>
              <a:rPr lang="cs-CZ" b="1" dirty="0"/>
              <a:t>5-ALA </a:t>
            </a:r>
            <a:r>
              <a:rPr lang="cs-CZ" b="1" dirty="0" err="1"/>
              <a:t>dehydratasa</a:t>
            </a:r>
            <a:r>
              <a:rPr lang="cs-CZ" b="1" dirty="0"/>
              <a:t> (ALAD), </a:t>
            </a:r>
            <a:r>
              <a:rPr lang="cs-CZ" dirty="0"/>
              <a:t>Zn</a:t>
            </a:r>
            <a:r>
              <a:rPr lang="cs-CZ" baseline="30000" dirty="0"/>
              <a:t>2+</a:t>
            </a:r>
            <a:endParaRPr lang="cs-CZ" dirty="0"/>
          </a:p>
          <a:p>
            <a:r>
              <a:rPr lang="cs-CZ" dirty="0"/>
              <a:t>lokalizace: cytosol</a:t>
            </a:r>
          </a:p>
          <a:p>
            <a:r>
              <a:rPr lang="cs-CZ" b="1" dirty="0"/>
              <a:t>ireversibilní inhibice reakce vazbou Pb</a:t>
            </a:r>
            <a:r>
              <a:rPr lang="cs-CZ" b="1" baseline="30000" dirty="0"/>
              <a:t>2+</a:t>
            </a:r>
            <a:r>
              <a:rPr lang="cs-CZ" b="1" dirty="0"/>
              <a:t> iontů ve vazebných místech pro Zn</a:t>
            </a:r>
            <a:r>
              <a:rPr lang="cs-CZ" b="1" baseline="30000" dirty="0"/>
              <a:t>2+</a:t>
            </a:r>
            <a:endParaRPr lang="cs-CZ" b="1" dirty="0"/>
          </a:p>
          <a:p>
            <a:endParaRPr lang="cs-CZ" dirty="0"/>
          </a:p>
          <a:p>
            <a:r>
              <a:rPr lang="cs-CZ" b="1" dirty="0"/>
              <a:t>choroby: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porfyrie z ALAD deficience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cs-CZ" b="1" dirty="0">
                <a:solidFill>
                  <a:srgbClr val="FF0000"/>
                </a:solidFill>
              </a:rPr>
              <a:t> otrava olovem !</a:t>
            </a:r>
            <a:endParaRPr lang="cs-CZ" b="1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B032FF1-B90C-B3AA-7588-34D4748BC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51" y="0"/>
            <a:ext cx="3932420" cy="5991649"/>
          </a:xfrm>
          <a:prstGeom prst="rect">
            <a:avLst/>
          </a:prstGeom>
          <a:ln>
            <a:tailEnd type="triangle"/>
          </a:ln>
        </p:spPr>
      </p:pic>
      <p:sp>
        <p:nvSpPr>
          <p:cNvPr id="11" name="Volný tvar 10">
            <a:extLst>
              <a:ext uri="{FF2B5EF4-FFF2-40B4-BE49-F238E27FC236}">
                <a16:creationId xmlns:a16="http://schemas.microsoft.com/office/drawing/2014/main" id="{E2315CDF-20AB-0CDF-B43A-1CC2D72C9F9E}"/>
              </a:ext>
            </a:extLst>
          </p:cNvPr>
          <p:cNvSpPr/>
          <p:nvPr/>
        </p:nvSpPr>
        <p:spPr>
          <a:xfrm>
            <a:off x="10180226" y="2707272"/>
            <a:ext cx="614597" cy="629587"/>
          </a:xfrm>
          <a:custGeom>
            <a:avLst/>
            <a:gdLst>
              <a:gd name="connsiteX0" fmla="*/ 0 w 614597"/>
              <a:gd name="connsiteY0" fmla="*/ 0 h 629587"/>
              <a:gd name="connsiteX1" fmla="*/ 224852 w 614597"/>
              <a:gd name="connsiteY1" fmla="*/ 524655 h 629587"/>
              <a:gd name="connsiteX2" fmla="*/ 614597 w 614597"/>
              <a:gd name="connsiteY2" fmla="*/ 629587 h 629587"/>
              <a:gd name="connsiteX3" fmla="*/ 614597 w 614597"/>
              <a:gd name="connsiteY3" fmla="*/ 629587 h 62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597" h="629587">
                <a:moveTo>
                  <a:pt x="0" y="0"/>
                </a:moveTo>
                <a:cubicBezTo>
                  <a:pt x="61209" y="209862"/>
                  <a:pt x="122419" y="419724"/>
                  <a:pt x="224852" y="524655"/>
                </a:cubicBezTo>
                <a:cubicBezTo>
                  <a:pt x="327285" y="629586"/>
                  <a:pt x="614597" y="629587"/>
                  <a:pt x="614597" y="629587"/>
                </a:cubicBezTo>
                <a:lnTo>
                  <a:pt x="614597" y="629587"/>
                </a:lnTo>
              </a:path>
            </a:pathLst>
          </a:cu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89CBD9AF-A85D-3523-3E24-6DCF378D34DF}"/>
              </a:ext>
            </a:extLst>
          </p:cNvPr>
          <p:cNvSpPr txBox="1">
            <a:spLocks/>
          </p:cNvSpPr>
          <p:nvPr/>
        </p:nvSpPr>
        <p:spPr>
          <a:xfrm>
            <a:off x="10794823" y="3022065"/>
            <a:ext cx="924614" cy="553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H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06109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3. Vznik </a:t>
            </a:r>
            <a:r>
              <a:rPr lang="cs-CZ" sz="3600" dirty="0" err="1"/>
              <a:t>hydroxymethylbilanu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/>
          </a:bodyPr>
          <a:lstStyle/>
          <a:p>
            <a:r>
              <a:rPr lang="cs-CZ" dirty="0"/>
              <a:t>kondenzace čtyř PBG</a:t>
            </a:r>
          </a:p>
          <a:p>
            <a:r>
              <a:rPr lang="cs-CZ" dirty="0"/>
              <a:t>katalýza: </a:t>
            </a:r>
            <a:r>
              <a:rPr lang="cs-CZ" b="1" dirty="0"/>
              <a:t>HMB-</a:t>
            </a:r>
            <a:r>
              <a:rPr lang="cs-CZ" b="1" dirty="0" err="1"/>
              <a:t>synthasa</a:t>
            </a:r>
            <a:r>
              <a:rPr lang="cs-CZ" b="1" dirty="0"/>
              <a:t> / PBG-</a:t>
            </a:r>
            <a:r>
              <a:rPr lang="cs-CZ" b="1" dirty="0" err="1"/>
              <a:t>deaminasa</a:t>
            </a:r>
            <a:endParaRPr lang="cs-CZ" dirty="0"/>
          </a:p>
          <a:p>
            <a:r>
              <a:rPr lang="cs-CZ" dirty="0"/>
              <a:t>lokalizace: cytosol</a:t>
            </a:r>
          </a:p>
          <a:p>
            <a:r>
              <a:rPr lang="cs-CZ" b="1" dirty="0"/>
              <a:t>uvolnění 4 molekul amoniaku</a:t>
            </a:r>
          </a:p>
          <a:p>
            <a:endParaRPr lang="cs-CZ" dirty="0"/>
          </a:p>
          <a:p>
            <a:r>
              <a:rPr lang="cs-CZ" b="1" dirty="0"/>
              <a:t>choroby: </a:t>
            </a:r>
            <a:r>
              <a:rPr lang="cs-CZ" b="1" dirty="0">
                <a:solidFill>
                  <a:srgbClr val="FF0000"/>
                </a:solidFill>
              </a:rPr>
              <a:t>akutní intermitentní porfyrie</a:t>
            </a:r>
            <a:endParaRPr lang="cs-CZ" b="1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D76A2F61-9191-97A8-E817-CA14EF5EA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60" y="136525"/>
            <a:ext cx="3654525" cy="5967516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EAC0BE23-E511-A63E-3370-4E038EDA57B1}"/>
              </a:ext>
            </a:extLst>
          </p:cNvPr>
          <p:cNvSpPr txBox="1">
            <a:spLocks/>
          </p:cNvSpPr>
          <p:nvPr/>
        </p:nvSpPr>
        <p:spPr>
          <a:xfrm>
            <a:off x="10429186" y="1021372"/>
            <a:ext cx="924614" cy="553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4NH</a:t>
            </a:r>
            <a:r>
              <a:rPr lang="cs-CZ" sz="2000" baseline="-25000" dirty="0"/>
              <a:t>3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075300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035C7-4A53-19B7-87F9-0A678AD4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4. Vznik </a:t>
            </a:r>
            <a:r>
              <a:rPr lang="cs-CZ" sz="3600" dirty="0" err="1"/>
              <a:t>uroporfyrinogenu</a:t>
            </a:r>
            <a:r>
              <a:rPr lang="cs-CZ" sz="3600" dirty="0"/>
              <a:t> III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B09AEF-1B03-9B55-5125-DEA22774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7031635" cy="4487324"/>
          </a:xfrm>
        </p:spPr>
        <p:txBody>
          <a:bodyPr>
            <a:normAutofit/>
          </a:bodyPr>
          <a:lstStyle/>
          <a:p>
            <a:r>
              <a:rPr lang="cs-CZ" dirty="0"/>
              <a:t>cyklizace HMB</a:t>
            </a:r>
          </a:p>
          <a:p>
            <a:r>
              <a:rPr lang="cs-CZ" dirty="0"/>
              <a:t>katalýza: </a:t>
            </a:r>
            <a:r>
              <a:rPr lang="cs-CZ" b="1" dirty="0" err="1"/>
              <a:t>uroporfyrinogen</a:t>
            </a:r>
            <a:r>
              <a:rPr lang="cs-CZ" b="1" dirty="0"/>
              <a:t> III </a:t>
            </a:r>
            <a:r>
              <a:rPr lang="cs-CZ" b="1" dirty="0" err="1"/>
              <a:t>synthasa</a:t>
            </a:r>
            <a:r>
              <a:rPr lang="cs-CZ" b="1" dirty="0"/>
              <a:t> (UROS)</a:t>
            </a:r>
            <a:endParaRPr lang="cs-CZ" dirty="0"/>
          </a:p>
          <a:p>
            <a:r>
              <a:rPr lang="cs-CZ" dirty="0"/>
              <a:t>lokalizace: cytosol</a:t>
            </a:r>
          </a:p>
          <a:p>
            <a:r>
              <a:rPr lang="cs-CZ" dirty="0"/>
              <a:t>uvolnění H</a:t>
            </a:r>
            <a:r>
              <a:rPr lang="cs-CZ" baseline="-25000" dirty="0"/>
              <a:t>2</a:t>
            </a:r>
            <a:r>
              <a:rPr lang="cs-CZ" dirty="0"/>
              <a:t>O</a:t>
            </a:r>
          </a:p>
          <a:p>
            <a:endParaRPr lang="cs-CZ" dirty="0"/>
          </a:p>
          <a:p>
            <a:r>
              <a:rPr lang="cs-CZ" b="1" dirty="0"/>
              <a:t>choroby: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kongenitální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erytropetická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porfyrie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6D97F-35C9-DC56-43EA-5FB9704160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7432" y="6356350"/>
            <a:ext cx="5275743" cy="365125"/>
          </a:xfrm>
        </p:spPr>
        <p:txBody>
          <a:bodyPr/>
          <a:lstStyle/>
          <a:p>
            <a:r>
              <a:rPr lang="cs-CZ" dirty="0"/>
              <a:t>Klinická biochemie – přednáška 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0CFA0-B05F-B0FA-F60A-0FA9774AD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D1F2CF9-A229-A982-74B1-CC2BBF789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46" y="1312434"/>
            <a:ext cx="3721908" cy="3510977"/>
          </a:xfrm>
          <a:prstGeom prst="rect">
            <a:avLst/>
          </a:prstGeom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8B107C7C-C2E8-9AF3-6F73-B45CE1231995}"/>
              </a:ext>
            </a:extLst>
          </p:cNvPr>
          <p:cNvSpPr txBox="1">
            <a:spLocks/>
          </p:cNvSpPr>
          <p:nvPr/>
        </p:nvSpPr>
        <p:spPr>
          <a:xfrm>
            <a:off x="10835083" y="758629"/>
            <a:ext cx="924614" cy="553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H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6642477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lavní nastavení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108" id="{E43662CB-0DB9-0E49-B8AD-F04052864929}" vid="{66DBEA55-D2F6-6F4E-8354-2665B981E46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TotalTime>263</TotalTime>
  <Words>1857</Words>
  <Application>Microsoft Macintosh PowerPoint</Application>
  <PresentationFormat>Širokoúhlá obrazovka</PresentationFormat>
  <Paragraphs>277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5" baseType="lpstr">
      <vt:lpstr>Cambria Math</vt:lpstr>
      <vt:lpstr>Calibri</vt:lpstr>
      <vt:lpstr>Arial</vt:lpstr>
      <vt:lpstr>Arial Unicode MS</vt:lpstr>
      <vt:lpstr>-apple-system</vt:lpstr>
      <vt:lpstr>Muni Bold</vt:lpstr>
      <vt:lpstr>Motiv Office</vt:lpstr>
      <vt:lpstr>Bilirubin, hemoglobin, porfyriny, VNM, HIOK, léky</vt:lpstr>
      <vt:lpstr>Krevní barviva</vt:lpstr>
      <vt:lpstr>Porfyriny</vt:lpstr>
      <vt:lpstr>Porfyriny</vt:lpstr>
      <vt:lpstr>Biosyntéza hemu</vt:lpstr>
      <vt:lpstr>1. Syntéza kyseliny 5-aminolevulové (5-ALA) </vt:lpstr>
      <vt:lpstr>2. Vznik porfobilinogenu (PBG)</vt:lpstr>
      <vt:lpstr>3. Vznik hydroxymethylbilanu</vt:lpstr>
      <vt:lpstr>4. Vznik uroporfyrinogenu III</vt:lpstr>
      <vt:lpstr>5. Vznik koproporfyrinogenu III  </vt:lpstr>
      <vt:lpstr>6. Vznik protoporfyrinogenu IX </vt:lpstr>
      <vt:lpstr>7. Vznik protoporfyrinu IX </vt:lpstr>
      <vt:lpstr>8. Vznik hemu</vt:lpstr>
      <vt:lpstr>Dělení porfyrií</vt:lpstr>
      <vt:lpstr>Akutní intermitentní porfyrie</vt:lpstr>
      <vt:lpstr>Porfyria cutanea tarda (PCT) </vt:lpstr>
      <vt:lpstr>Erytropoetická porfyrie (EPP) </vt:lpstr>
      <vt:lpstr>Diagnostika – iniciální screening z moči</vt:lpstr>
      <vt:lpstr>Diagnostika – stanovení jednotlivých porfyrinů</vt:lpstr>
      <vt:lpstr>Diagnostika – HPLC-FLD porfyriny</vt:lpstr>
      <vt:lpstr>Diagnostika – HPLC-FLD porfyriny</vt:lpstr>
      <vt:lpstr>Diagnostika – HPLC-FLD porfyriny</vt:lpstr>
      <vt:lpstr>Hemoglobin</vt:lpstr>
      <vt:lpstr>Hemoglobin</vt:lpstr>
      <vt:lpstr>Hemoglobin</vt:lpstr>
      <vt:lpstr>Hemoglobin</vt:lpstr>
      <vt:lpstr>Bilirubin</vt:lpstr>
      <vt:lpstr>Bilirubin - stanovení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Bilirubin, hemoglobin, porfyriny, VNM, HIOK, léky</dc:title>
  <dc:creator>Michal Řiháček</dc:creator>
  <cp:lastModifiedBy>Michal Řiháček</cp:lastModifiedBy>
  <cp:revision>4</cp:revision>
  <dcterms:created xsi:type="dcterms:W3CDTF">2022-09-18T18:53:06Z</dcterms:created>
  <dcterms:modified xsi:type="dcterms:W3CDTF">2022-09-18T23:16:07Z</dcterms:modified>
</cp:coreProperties>
</file>