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3" r:id="rId17"/>
    <p:sldId id="271" r:id="rId18"/>
    <p:sldId id="272" r:id="rId19"/>
    <p:sldId id="275" r:id="rId20"/>
    <p:sldId id="274" r:id="rId21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4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94A84-B6EA-2654-CD5C-FEA9BB580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D33CC-68E0-DA9F-8038-E88F2D43A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939D1-1494-FA9D-0BC2-D700A14C1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EC350-DB4F-D522-D696-8E5D4181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5E5DA-570C-64BC-D294-A5B19B6B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7256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FD21-27A2-5FCF-5EF3-90D87304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9E0B7-F585-B462-0A3D-84A61D45C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10A1B-FF5E-810F-173B-E9E384BE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6157F-E021-AAD6-FA92-09872DEB3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F5D70-83E7-B221-FC5C-6A67F9D7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7105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983353-9F17-1DB5-B339-033F8BCC5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D0E5B-C9C9-F546-4A09-8F17E6EFB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22F4C-FDF4-6184-B2F2-55FAF015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C7320-AD1D-5A02-F997-AA1859E8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3DE-04DC-76EF-DACD-83F4F7F9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432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F093C-BB18-EC50-DBFC-C6A4EAAFE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67755-CEF9-0C8A-A8E4-EA6D6F5BD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D5DFE-5059-4EE5-8E6F-7A723796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C4B82-C268-865F-067D-6C99FE14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BE4C5-854B-3619-1F6A-C113C916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8685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8D2E9-E566-2506-54CF-2E8CC1FE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32444-1A67-E8B6-E1B6-F3D7F2703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0754B-FDBD-6D4D-BCA2-C22004F68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DBBA6-994F-C632-1219-2C7F8A2F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DDD1F-683B-FB01-1A3A-6E45DC72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75483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3E9A2-A9A0-3E95-0359-BAD8C01BE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5B5B4-8AE9-8798-AC55-6E55CC04B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45EC9-8DB3-3A3B-A705-E5B2A1C29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2F0F3-421B-9D21-8B6D-97613747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168CF-BC0F-286C-5B77-D85CE17F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73C9E-6B1D-93E3-7CA5-4836B76E7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5960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9D95E-A878-6A7A-1328-D28C1AF1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CE50F-6716-814B-709F-CB39AEB75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A498E-F8B5-CC62-D091-889EF43E8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377F4-7CA6-4FD8-DFDB-F19821002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7ACD5-4BF6-B2AE-3002-395ED9314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12778E-DAE0-D5F5-ADB0-9CB503254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6F7C36-B457-78B6-CCD9-86518CE80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F239F-FD83-CD35-C362-D68F66F2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59812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5287-60DD-C3FB-8EB7-1ED04462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F5D24-CAEC-03A0-65EF-F8D86DF3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90311-D96C-499E-C0A1-A0EB5023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70920-DE9C-5F38-6719-CA8D418A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5276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77432-BF75-D138-33D9-B025BC39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3D190-61AD-C904-0883-CAA1EBCE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2B6AB-3B39-CFC3-8672-C090C60B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0569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F630-03D3-9152-5129-EEBCDAD81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8F418-943C-C5B3-F66D-4124F3165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24CB7-268F-A519-094F-43294689A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20CB-0078-BAD2-90D6-C74E9BE3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8C38-6BD8-8762-8DFB-6447F976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D8708-2A91-1401-B40B-07E855A0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7425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4D2D-5380-9408-DAEA-D604DA31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65519-5D6A-9B4E-CB1C-0BBCD9B83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02CB4-7E6B-26AF-F052-B91DE92B7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59753-A744-5109-2101-305107027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C8E18-B0F0-0FCE-EB43-02D7023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8965B-DE08-80AC-6EC7-90787023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8999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8F20C9-9628-FA24-850C-7A739F3F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AE26F-EBEA-3A41-6068-44CEC1D0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461B4-A892-0188-BF92-50172BE436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04F3F-A997-4D40-B6A2-7974820157EC}" type="datetimeFigureOut">
              <a:rPr lang="en-CZ" smtClean="0"/>
              <a:t>10/12/23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37C97-5E6F-5EB5-5CD5-ED1981F10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E3882-A630-3CB7-7FCB-BB7895B98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8452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_XD4jPEo8" TargetMode="External"/><Relationship Id="rId2" Type="http://schemas.openxmlformats.org/officeDocument/2006/relationships/hyperlink" Target="https://www.youtube.com/watch?v=9_h0ZXx1lF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_XD4jPEo8" TargetMode="External"/><Relationship Id="rId2" Type="http://schemas.openxmlformats.org/officeDocument/2006/relationships/hyperlink" Target="https://www.youtube.com/watch?v=9_h0ZXx1lF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621A-1F5A-220F-4E75-93F77E9C3F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Z"/>
              <a:t>Ledviny</a:t>
            </a:r>
            <a:br>
              <a:rPr lang="cs-CZ" dirty="0"/>
            </a:br>
            <a:endParaRPr lang="en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E7B47-4A4D-FB00-CBCF-8255922CF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10047514" cy="1655762"/>
          </a:xfrm>
        </p:spPr>
        <p:txBody>
          <a:bodyPr/>
          <a:lstStyle/>
          <a:p>
            <a:r>
              <a:rPr lang="cs-CZ" dirty="0"/>
              <a:t>prof. MUDr. Dalibor Valík, Ph.D., DABCC</a:t>
            </a:r>
          </a:p>
          <a:p>
            <a:r>
              <a:rPr lang="cs-CZ" dirty="0"/>
              <a:t>Katedra laboratorních metod LF MU a Ústav laboratorní medicíny FN Brno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513113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vyš. ledvin – clearance </a:t>
            </a:r>
            <a:endParaRPr lang="en-CZ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D5561FAE-404A-97C7-62EE-03A39C7CF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24h sběr moči </a:t>
            </a:r>
            <a:r>
              <a:rPr lang="cs-CZ" dirty="0"/>
              <a:t>(odpady) + sérové hladiny</a:t>
            </a:r>
          </a:p>
          <a:p>
            <a:pPr marL="0" indent="0">
              <a:buNone/>
            </a:pPr>
            <a:r>
              <a:rPr lang="cs-CZ" dirty="0"/>
              <a:t> - nejpřesnější, ale zatíženo logistickou náročností</a:t>
            </a:r>
          </a:p>
          <a:p>
            <a:pPr marL="0" indent="0">
              <a:buNone/>
            </a:pPr>
            <a:r>
              <a:rPr lang="cs-CZ" dirty="0"/>
              <a:t> - časté chyby ve sběru moči (např. 2x ranní moč atp. ..)</a:t>
            </a:r>
          </a:p>
          <a:p>
            <a:pPr marL="0" indent="0">
              <a:buNone/>
            </a:pPr>
            <a:r>
              <a:rPr lang="cs-CZ" dirty="0"/>
              <a:t> - samosběrem doma trpí </a:t>
            </a:r>
            <a:r>
              <a:rPr lang="cs-CZ" dirty="0" err="1"/>
              <a:t>preanalytika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- ideálně za hospitalizace via moč. katetr</a:t>
            </a:r>
          </a:p>
          <a:p>
            <a:r>
              <a:rPr lang="cs-CZ" b="1" dirty="0"/>
              <a:t>výpočtové vzorce:</a:t>
            </a:r>
          </a:p>
          <a:p>
            <a:pPr marL="0" indent="0">
              <a:buNone/>
            </a:pPr>
            <a:r>
              <a:rPr lang="cs-CZ" b="1" dirty="0"/>
              <a:t>	CKD-EPI (kreatinin)	 CKD-EPI (</a:t>
            </a:r>
            <a:r>
              <a:rPr lang="cs-CZ" b="1" dirty="0" err="1"/>
              <a:t>cystatin</a:t>
            </a:r>
            <a:r>
              <a:rPr lang="cs-CZ" b="1" dirty="0"/>
              <a:t> C)  </a:t>
            </a:r>
          </a:p>
          <a:p>
            <a:pPr marL="0" indent="0">
              <a:buNone/>
            </a:pPr>
            <a:r>
              <a:rPr lang="cs-CZ" b="1" dirty="0"/>
              <a:t>	CKD-EPI (</a:t>
            </a:r>
            <a:r>
              <a:rPr lang="cs-CZ" b="1" dirty="0" err="1"/>
              <a:t>cystatin</a:t>
            </a:r>
            <a:r>
              <a:rPr lang="cs-CZ" b="1" dirty="0"/>
              <a:t> + kreatinin)</a:t>
            </a:r>
          </a:p>
          <a:p>
            <a:pPr marL="0" indent="0">
              <a:buNone/>
            </a:pPr>
            <a:r>
              <a:rPr lang="cs-CZ" b="1" dirty="0"/>
              <a:t>	</a:t>
            </a:r>
            <a:r>
              <a:rPr lang="cs-CZ" b="1" dirty="0" err="1"/>
              <a:t>Schwartzův</a:t>
            </a:r>
            <a:r>
              <a:rPr lang="cs-CZ" b="1" dirty="0"/>
              <a:t> vzorec (</a:t>
            </a:r>
            <a:r>
              <a:rPr lang="cs-CZ" b="1" dirty="0" err="1"/>
              <a:t>cystatin</a:t>
            </a:r>
            <a:r>
              <a:rPr lang="cs-CZ" b="1" dirty="0"/>
              <a:t> </a:t>
            </a:r>
            <a:r>
              <a:rPr lang="cs-CZ" b="1" dirty="0" err="1"/>
              <a:t>a+nebo</a:t>
            </a:r>
            <a:r>
              <a:rPr lang="cs-CZ" b="1" dirty="0"/>
              <a:t> kreatinin) </a:t>
            </a:r>
            <a:r>
              <a:rPr lang="cs-CZ" dirty="0"/>
              <a:t>v pediatrii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6915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…další související parametry</a:t>
            </a:r>
            <a:endParaRPr lang="en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0707C9-5F83-B126-273F-F454647FB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kyselina močová</a:t>
            </a:r>
          </a:p>
          <a:p>
            <a:pPr lvl="1">
              <a:buFontTx/>
              <a:buChar char="-"/>
            </a:pPr>
            <a:r>
              <a:rPr lang="cs-CZ" altLang="cs-CZ" dirty="0">
                <a:latin typeface="Arial" panose="020B0604020202020204" pitchFamily="34" charset="0"/>
              </a:rPr>
              <a:t>konečný produkt metabolismu purinů (adenin, guanin)</a:t>
            </a:r>
          </a:p>
          <a:p>
            <a:pPr lvl="1">
              <a:buFontTx/>
              <a:buChar char="-"/>
            </a:pPr>
            <a:r>
              <a:rPr lang="cs-CZ" altLang="cs-CZ" b="1" dirty="0">
                <a:latin typeface="Arial" panose="020B0604020202020204" pitchFamily="34" charset="0"/>
              </a:rPr>
              <a:t>zvýšení: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dnavá artritida, puriny v dietě (červené maso), renální insuficience, masivní rozpad buněk (např. „tumor-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lysis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“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sydrom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lang="cs-CZ" altLang="cs-CZ" b="1" dirty="0">
              <a:latin typeface="Arial" panose="020B0604020202020204" pitchFamily="34" charset="0"/>
            </a:endParaRPr>
          </a:p>
          <a:p>
            <a:r>
              <a:rPr lang="cs-CZ" b="1" dirty="0"/>
              <a:t>kalium</a:t>
            </a:r>
          </a:p>
          <a:p>
            <a:pPr lvl="1">
              <a:buFontTx/>
              <a:buChar char="-"/>
            </a:pPr>
            <a:r>
              <a:rPr lang="cs-CZ" dirty="0"/>
              <a:t>hlavní intracelulární kation</a:t>
            </a:r>
          </a:p>
          <a:p>
            <a:pPr lvl="1">
              <a:buFontTx/>
              <a:buChar char="-"/>
            </a:pPr>
            <a:r>
              <a:rPr lang="cs-CZ" b="1" dirty="0"/>
              <a:t>exkrece primárně ledvinami</a:t>
            </a:r>
          </a:p>
          <a:p>
            <a:pPr lvl="1">
              <a:buFontTx/>
              <a:buChar char="-"/>
            </a:pPr>
            <a:r>
              <a:rPr lang="cs-CZ" b="1" dirty="0"/>
              <a:t>elevace při akutním renálním selhání (život ohrožující stav – zástava srdce v diastole)</a:t>
            </a:r>
          </a:p>
          <a:p>
            <a:pPr lvl="1">
              <a:buFontTx/>
              <a:buChar char="-"/>
            </a:pPr>
            <a:endParaRPr lang="cs-CZ" b="1" dirty="0"/>
          </a:p>
          <a:p>
            <a:r>
              <a:rPr lang="cs-CZ" b="1" dirty="0"/>
              <a:t>acidobazická rovnováha</a:t>
            </a:r>
          </a:p>
          <a:p>
            <a:pPr lvl="1">
              <a:buFontTx/>
              <a:buChar char="-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5579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moče – chemické</a:t>
            </a:r>
            <a:endParaRPr lang="en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0707C9-5F83-B126-273F-F454647FB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altLang="cs-CZ" sz="2800" i="1" dirty="0">
                <a:latin typeface="Arial" panose="020B0604020202020204" pitchFamily="34" charset="0"/>
              </a:rPr>
              <a:t>Diagnostické proužky s manuálním či automatizovaným vyhodnocením. U některých metod imunochemické automatizované stanovení (např. </a:t>
            </a:r>
            <a:r>
              <a:rPr lang="cs-CZ" altLang="cs-CZ" i="1" dirty="0">
                <a:latin typeface="Arial" panose="020B0604020202020204" pitchFamily="34" charset="0"/>
              </a:rPr>
              <a:t>albumin).</a:t>
            </a:r>
            <a:endParaRPr lang="cs-CZ" altLang="cs-CZ" sz="2800" i="1" dirty="0">
              <a:latin typeface="Arial" panose="020B0604020202020204" pitchFamily="34" charset="0"/>
            </a:endParaRP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r>
              <a:rPr lang="cs-CZ" altLang="cs-CZ" sz="2800" dirty="0">
                <a:latin typeface="Arial" panose="020B0604020202020204" pitchFamily="34" charset="0"/>
              </a:rPr>
              <a:t>krev - </a:t>
            </a:r>
            <a:r>
              <a:rPr lang="cs-CZ" altLang="cs-CZ" sz="2000" dirty="0">
                <a:latin typeface="Arial" panose="020B0604020202020204" pitchFamily="34" charset="0"/>
              </a:rPr>
              <a:t>erytrocyty; hemoglobin</a:t>
            </a:r>
          </a:p>
          <a:p>
            <a:r>
              <a:rPr lang="cs-CZ" altLang="cs-CZ" sz="2800" dirty="0">
                <a:latin typeface="Arial" panose="020B0604020202020204" pitchFamily="34" charset="0"/>
              </a:rPr>
              <a:t>leukocyty</a:t>
            </a:r>
          </a:p>
          <a:p>
            <a:r>
              <a:rPr lang="cs-CZ" altLang="cs-CZ" sz="2800" dirty="0">
                <a:latin typeface="Arial" panose="020B0604020202020204" pitchFamily="34" charset="0"/>
              </a:rPr>
              <a:t>nitrity</a:t>
            </a:r>
          </a:p>
          <a:p>
            <a:r>
              <a:rPr lang="cs-CZ" altLang="cs-CZ" sz="2800" dirty="0">
                <a:latin typeface="Arial" panose="020B0604020202020204" pitchFamily="34" charset="0"/>
              </a:rPr>
              <a:t>bílkovina</a:t>
            </a: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r>
              <a:rPr lang="cs-CZ" altLang="cs-CZ" sz="2800" dirty="0">
                <a:latin typeface="Arial" panose="020B0604020202020204" pitchFamily="34" charset="0"/>
              </a:rPr>
              <a:t>pH</a:t>
            </a:r>
          </a:p>
          <a:p>
            <a:r>
              <a:rPr lang="cs-CZ" altLang="cs-CZ" sz="2800" dirty="0">
                <a:latin typeface="Arial" panose="020B0604020202020204" pitchFamily="34" charset="0"/>
              </a:rPr>
              <a:t>Hustota</a:t>
            </a: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r>
              <a:rPr lang="cs-CZ" altLang="cs-CZ" sz="2800" dirty="0">
                <a:latin typeface="Arial" panose="020B0604020202020204" pitchFamily="34" charset="0"/>
              </a:rPr>
              <a:t>glukóza; ketony; bilirubin; </a:t>
            </a:r>
            <a:r>
              <a:rPr lang="cs-CZ" altLang="cs-CZ" sz="2800" dirty="0" err="1">
                <a:latin typeface="Arial" panose="020B0604020202020204" pitchFamily="34" charset="0"/>
              </a:rPr>
              <a:t>urobilinogen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84490F-319E-EB97-DF7A-CFC916480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479" y="2530433"/>
            <a:ext cx="1509321" cy="413985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F2CB45-4227-F797-B26E-7D88CBD37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713" y="4915128"/>
            <a:ext cx="2960424" cy="150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99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moče – morfologické</a:t>
            </a:r>
            <a:endParaRPr lang="en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0707C9-5F83-B126-273F-F454647FB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dirty="0">
                <a:latin typeface="Arial" panose="020B0604020202020204" pitchFamily="34" charset="0"/>
              </a:rPr>
              <a:t>Mikroskopie močového sedimentu</a:t>
            </a:r>
          </a:p>
          <a:p>
            <a:pPr>
              <a:buFont typeface="Wingdings" pitchFamily="2" charset="2"/>
              <a:buChar char="Ø"/>
            </a:pPr>
            <a:r>
              <a:rPr lang="cs-CZ" altLang="cs-CZ" dirty="0">
                <a:latin typeface="Arial" panose="020B0604020202020204" pitchFamily="34" charset="0"/>
              </a:rPr>
              <a:t>         přímá digitální mikrofotografie </a:t>
            </a:r>
          </a:p>
          <a:p>
            <a:pPr>
              <a:buFont typeface="Wingdings" pitchFamily="2" charset="2"/>
              <a:buChar char="Ø"/>
            </a:pPr>
            <a:r>
              <a:rPr lang="cs-CZ" altLang="cs-CZ" dirty="0">
                <a:latin typeface="Arial" panose="020B0604020202020204" pitchFamily="34" charset="0"/>
              </a:rPr>
              <a:t>         mikroskopická digitální fotografie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                                     </a:t>
            </a:r>
            <a:r>
              <a:rPr lang="cs-CZ" altLang="cs-CZ" i="1" dirty="0">
                <a:latin typeface="Arial" panose="020B0604020202020204" pitchFamily="34" charset="0"/>
              </a:rPr>
              <a:t>centrifugace</a:t>
            </a:r>
          </a:p>
          <a:p>
            <a:r>
              <a:rPr lang="cs-CZ" altLang="cs-CZ" i="1" dirty="0">
                <a:latin typeface="Arial" panose="020B0604020202020204" pitchFamily="34" charset="0"/>
              </a:rPr>
              <a:t>                                     sedimentace </a:t>
            </a:r>
            <a:r>
              <a:rPr lang="cs-CZ" altLang="cs-CZ" i="1" dirty="0"/>
              <a:t>        </a:t>
            </a:r>
          </a:p>
          <a:p>
            <a:endParaRPr lang="cs-CZ" b="1" i="1" dirty="0"/>
          </a:p>
          <a:p>
            <a:pPr marL="0" indent="0">
              <a:buNone/>
            </a:pPr>
            <a:r>
              <a:rPr lang="cs-CZ" altLang="cs-CZ" dirty="0">
                <a:latin typeface="Arial" panose="020B0604020202020204" pitchFamily="34" charset="0"/>
              </a:rPr>
              <a:t>Průtoková </a:t>
            </a:r>
            <a:r>
              <a:rPr lang="cs-CZ" altLang="cs-CZ" dirty="0" err="1">
                <a:latin typeface="Arial" panose="020B0604020202020204" pitchFamily="34" charset="0"/>
              </a:rPr>
              <a:t>cytometrie</a:t>
            </a:r>
            <a:endParaRPr lang="cs-CZ" altLang="cs-CZ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</a:rPr>
              <a:t>	- využití optických vlastností buněk v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</a:rPr>
              <a:t>	 automatickém analyzátoru</a:t>
            </a:r>
            <a:endParaRPr lang="cs-CZ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8543E5-B032-41E7-B749-4E42A9B0D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96" t="24179" r="20415" b="20113"/>
          <a:stretch/>
        </p:blipFill>
        <p:spPr>
          <a:xfrm>
            <a:off x="9250877" y="3100122"/>
            <a:ext cx="2850079" cy="33927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CA8B8BB-6C0C-8FA3-2C6A-5B464238B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69" t="50000"/>
          <a:stretch/>
        </p:blipFill>
        <p:spPr>
          <a:xfrm>
            <a:off x="9637322" y="920652"/>
            <a:ext cx="1816924" cy="20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00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moče – morfologické</a:t>
            </a:r>
            <a:endParaRPr lang="en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3E87C7A-A6DE-6DC5-B1BC-3E7614ADC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47" y="2970556"/>
            <a:ext cx="2980872" cy="2253458"/>
          </a:xfrm>
          <a:prstGeom prst="rect">
            <a:avLst/>
          </a:prstGeom>
        </p:spPr>
      </p:pic>
      <p:pic>
        <p:nvPicPr>
          <p:cNvPr id="11" name="Obrázek 10" descr="Obsah obrázku stůl&#10;&#10;Popis byl vytvořen automaticky">
            <a:extLst>
              <a:ext uri="{FF2B5EF4-FFF2-40B4-BE49-F238E27FC236}">
                <a16:creationId xmlns:a16="http://schemas.microsoft.com/office/drawing/2014/main" id="{F1440B00-2A83-3510-C5FA-1438EB4AC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65"/>
          <a:stretch/>
        </p:blipFill>
        <p:spPr>
          <a:xfrm>
            <a:off x="3640775" y="2963311"/>
            <a:ext cx="2980873" cy="2278263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0AFF5C46-CE64-4380-9554-A8B8262A6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204" y="3044474"/>
            <a:ext cx="2980873" cy="2204924"/>
          </a:xfrm>
          <a:prstGeom prst="rect">
            <a:avLst/>
          </a:prstGeom>
        </p:spPr>
      </p:pic>
      <p:sp>
        <p:nvSpPr>
          <p:cNvPr id="14" name="Zástupný obsah 3">
            <a:extLst>
              <a:ext uri="{FF2B5EF4-FFF2-40B4-BE49-F238E27FC236}">
                <a16:creationId xmlns:a16="http://schemas.microsoft.com/office/drawing/2014/main" id="{68D903C8-6A8D-C104-BEB8-54D299EE2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48" y="5249398"/>
            <a:ext cx="11337306" cy="676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</a:rPr>
              <a:t>erytrocyty		    leukocyty		</a:t>
            </a:r>
            <a:r>
              <a:rPr lang="cs-CZ" b="1" dirty="0" err="1">
                <a:latin typeface="Arial" panose="020B0604020202020204" pitchFamily="34" charset="0"/>
              </a:rPr>
              <a:t>epitelie</a:t>
            </a:r>
            <a:r>
              <a:rPr lang="cs-CZ" b="1" dirty="0">
                <a:latin typeface="Arial" panose="020B0604020202020204" pitchFamily="34" charset="0"/>
              </a:rPr>
              <a:t> 		    bakterie</a:t>
            </a:r>
            <a:endParaRPr lang="cs-CZ" b="1" dirty="0"/>
          </a:p>
        </p:txBody>
      </p:sp>
      <p:sp>
        <p:nvSpPr>
          <p:cNvPr id="15" name="Zástupný obsah 3">
            <a:extLst>
              <a:ext uri="{FF2B5EF4-FFF2-40B4-BE49-F238E27FC236}">
                <a16:creationId xmlns:a16="http://schemas.microsoft.com/office/drawing/2014/main" id="{F91FFEBD-8F14-7F74-F8D0-8D8F0B6D5DE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i="1" dirty="0">
                <a:latin typeface="Arial" panose="020B0604020202020204" pitchFamily="34" charset="0"/>
              </a:rPr>
              <a:t>Močový sediment na automat. analyzátoru.</a:t>
            </a:r>
          </a:p>
        </p:txBody>
      </p:sp>
      <p:pic>
        <p:nvPicPr>
          <p:cNvPr id="17" name="Obrázek 16" descr="Obsah obrázku text, kartotéka&#10;&#10;Popis byl vytvořen automaticky">
            <a:extLst>
              <a:ext uri="{FF2B5EF4-FFF2-40B4-BE49-F238E27FC236}">
                <a16:creationId xmlns:a16="http://schemas.microsoft.com/office/drawing/2014/main" id="{796E218E-CBE5-E135-3A30-1FD29D7EC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633" y="2976940"/>
            <a:ext cx="1903350" cy="227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4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Proteinurie – </a:t>
            </a:r>
            <a:r>
              <a:rPr lang="cs-CZ" dirty="0" err="1"/>
              <a:t>dif</a:t>
            </a:r>
            <a:r>
              <a:rPr lang="cs-CZ" dirty="0"/>
              <a:t>. Dg.</a:t>
            </a:r>
            <a:endParaRPr lang="en-CZ" dirty="0"/>
          </a:p>
        </p:txBody>
      </p:sp>
      <p:grpSp>
        <p:nvGrpSpPr>
          <p:cNvPr id="8" name="Group 53">
            <a:extLst>
              <a:ext uri="{FF2B5EF4-FFF2-40B4-BE49-F238E27FC236}">
                <a16:creationId xmlns:a16="http://schemas.microsoft.com/office/drawing/2014/main" id="{AC03CFD3-8798-8E8F-48A8-DDD107223D9E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591294"/>
            <a:ext cx="7726878" cy="4238006"/>
            <a:chOff x="-3" y="-3"/>
            <a:chExt cx="3858" cy="2250"/>
          </a:xfrm>
        </p:grpSpPr>
        <p:grpSp>
          <p:nvGrpSpPr>
            <p:cNvPr id="9" name="Group 51">
              <a:extLst>
                <a:ext uri="{FF2B5EF4-FFF2-40B4-BE49-F238E27FC236}">
                  <a16:creationId xmlns:a16="http://schemas.microsoft.com/office/drawing/2014/main" id="{A95340B1-2B86-65EA-6626-426FC7F84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852" cy="2244"/>
              <a:chOff x="0" y="0"/>
              <a:chExt cx="3852" cy="2244"/>
            </a:xfrm>
          </p:grpSpPr>
          <p:grpSp>
            <p:nvGrpSpPr>
              <p:cNvPr id="11" name="Group 20">
                <a:extLst>
                  <a:ext uri="{FF2B5EF4-FFF2-40B4-BE49-F238E27FC236}">
                    <a16:creationId xmlns:a16="http://schemas.microsoft.com/office/drawing/2014/main" id="{88D5D25F-D666-D273-434B-05F4A77913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284" cy="374"/>
                <a:chOff x="0" y="0"/>
                <a:chExt cx="1284" cy="374"/>
              </a:xfrm>
            </p:grpSpPr>
            <p:sp>
              <p:nvSpPr>
                <p:cNvPr id="57" name="Rectangle 3">
                  <a:extLst>
                    <a:ext uri="{FF2B5EF4-FFF2-40B4-BE49-F238E27FC236}">
                      <a16:creationId xmlns:a16="http://schemas.microsoft.com/office/drawing/2014/main" id="{DCCB3C38-6B1B-6ECA-C3D2-E4CCB3372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proteinurie</a:t>
                  </a:r>
                  <a:endParaRPr lang="en-US" altLang="cs-CZ" sz="1400">
                    <a:solidFill>
                      <a:srgbClr val="FF99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  <a:p>
                  <a:pPr algn="just"/>
                  <a:endParaRPr lang="en-US" altLang="cs-CZ" sz="1400">
                    <a:solidFill>
                      <a:srgbClr val="FF9900"/>
                    </a:solidFill>
                  </a:endParaRPr>
                </a:p>
              </p:txBody>
            </p:sp>
            <p:sp>
              <p:nvSpPr>
                <p:cNvPr id="58" name="Rectangle 19">
                  <a:extLst>
                    <a:ext uri="{FF2B5EF4-FFF2-40B4-BE49-F238E27FC236}">
                      <a16:creationId xmlns:a16="http://schemas.microsoft.com/office/drawing/2014/main" id="{CCD39C9C-079E-0093-5089-423D808364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2" name="Group 22">
                <a:extLst>
                  <a:ext uri="{FF2B5EF4-FFF2-40B4-BE49-F238E27FC236}">
                    <a16:creationId xmlns:a16="http://schemas.microsoft.com/office/drawing/2014/main" id="{CB044138-57F3-44AD-ACD3-E9A41BB97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0"/>
                <a:ext cx="1284" cy="374"/>
                <a:chOff x="1284" y="0"/>
                <a:chExt cx="1284" cy="374"/>
              </a:xfrm>
            </p:grpSpPr>
            <p:sp>
              <p:nvSpPr>
                <p:cNvPr id="55" name="Rectangle 4">
                  <a:extLst>
                    <a:ext uri="{FF2B5EF4-FFF2-40B4-BE49-F238E27FC236}">
                      <a16:creationId xmlns:a16="http://schemas.microsoft.com/office/drawing/2014/main" id="{149ABE6E-E6C5-1409-C7DD-D1FD9B502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typ proteinurie</a:t>
                  </a:r>
                  <a:endParaRPr lang="en-US" altLang="cs-CZ" sz="1400">
                    <a:solidFill>
                      <a:srgbClr val="FF99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  <a:p>
                  <a:pPr algn="just"/>
                  <a:endParaRPr lang="en-US" altLang="cs-CZ">
                    <a:solidFill>
                      <a:srgbClr val="FF9900"/>
                    </a:solidFill>
                  </a:endParaRPr>
                </a:p>
              </p:txBody>
            </p:sp>
            <p:sp>
              <p:nvSpPr>
                <p:cNvPr id="56" name="Rectangle 21">
                  <a:extLst>
                    <a:ext uri="{FF2B5EF4-FFF2-40B4-BE49-F238E27FC236}">
                      <a16:creationId xmlns:a16="http://schemas.microsoft.com/office/drawing/2014/main" id="{F3F50124-EAE4-EBFE-D802-236507BDE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3" name="Group 24">
                <a:extLst>
                  <a:ext uri="{FF2B5EF4-FFF2-40B4-BE49-F238E27FC236}">
                    <a16:creationId xmlns:a16="http://schemas.microsoft.com/office/drawing/2014/main" id="{A4567BEB-F66C-8FDA-D491-37941EA447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0"/>
                <a:ext cx="1284" cy="374"/>
                <a:chOff x="2568" y="0"/>
                <a:chExt cx="1284" cy="374"/>
              </a:xfrm>
            </p:grpSpPr>
            <p:sp>
              <p:nvSpPr>
                <p:cNvPr id="53" name="Rectangle 5">
                  <a:extLst>
                    <a:ext uri="{FF2B5EF4-FFF2-40B4-BE49-F238E27FC236}">
                      <a16:creationId xmlns:a16="http://schemas.microsoft.com/office/drawing/2014/main" id="{8FD72A36-5E6A-E47D-8BCA-91FA09C4DA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cs-CZ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</a:rPr>
                    <a:t>c</a:t>
                  </a:r>
                  <a:r>
                    <a:rPr lang="en-US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harakter</a:t>
                  </a:r>
                  <a:r>
                    <a:rPr lang="cs-CZ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</a:rPr>
                    <a:t>istické </a:t>
                  </a:r>
                  <a:r>
                    <a:rPr lang="en-US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bílkoviny v moči</a:t>
                  </a:r>
                  <a:endParaRPr lang="en-US" altLang="cs-CZ" sz="1400">
                    <a:solidFill>
                      <a:srgbClr val="FF99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  <a:p>
                  <a:pPr algn="just"/>
                  <a:endParaRPr lang="en-US" altLang="cs-CZ" sz="1400">
                    <a:solidFill>
                      <a:srgbClr val="FF9900"/>
                    </a:solidFill>
                  </a:endParaRPr>
                </a:p>
              </p:txBody>
            </p:sp>
            <p:sp>
              <p:nvSpPr>
                <p:cNvPr id="54" name="Rectangle 23">
                  <a:extLst>
                    <a:ext uri="{FF2B5EF4-FFF2-40B4-BE49-F238E27FC236}">
                      <a16:creationId xmlns:a16="http://schemas.microsoft.com/office/drawing/2014/main" id="{9C86B518-F849-05B0-E07C-3FF353B0F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4" name="Group 26">
                <a:extLst>
                  <a:ext uri="{FF2B5EF4-FFF2-40B4-BE49-F238E27FC236}">
                    <a16:creationId xmlns:a16="http://schemas.microsoft.com/office/drawing/2014/main" id="{00DFECAF-215A-4854-D356-A75324630F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74"/>
                <a:ext cx="1284" cy="374"/>
                <a:chOff x="0" y="374"/>
                <a:chExt cx="1284" cy="374"/>
              </a:xfrm>
            </p:grpSpPr>
            <p:sp>
              <p:nvSpPr>
                <p:cNvPr id="51" name="Rectangle 6">
                  <a:extLst>
                    <a:ext uri="{FF2B5EF4-FFF2-40B4-BE49-F238E27FC236}">
                      <a16:creationId xmlns:a16="http://schemas.microsoft.com/office/drawing/2014/main" id="{796C646E-5B0C-F46D-C1D6-8483A7AAAE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374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prerenální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52" name="Rectangle 25">
                  <a:extLst>
                    <a:ext uri="{FF2B5EF4-FFF2-40B4-BE49-F238E27FC236}">
                      <a16:creationId xmlns:a16="http://schemas.microsoft.com/office/drawing/2014/main" id="{C9208A4A-EBC3-79C4-F27B-6E07AB338F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374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5" name="Group 28">
                <a:extLst>
                  <a:ext uri="{FF2B5EF4-FFF2-40B4-BE49-F238E27FC236}">
                    <a16:creationId xmlns:a16="http://schemas.microsoft.com/office/drawing/2014/main" id="{A1F2EF51-3808-A3DE-47B1-1A7FC31A52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374"/>
                <a:ext cx="1284" cy="374"/>
                <a:chOff x="1284" y="374"/>
                <a:chExt cx="1284" cy="374"/>
              </a:xfrm>
            </p:grpSpPr>
            <p:sp>
              <p:nvSpPr>
                <p:cNvPr id="49" name="Rectangle 7">
                  <a:extLst>
                    <a:ext uri="{FF2B5EF4-FFF2-40B4-BE49-F238E27FC236}">
                      <a16:creationId xmlns:a16="http://schemas.microsoft.com/office/drawing/2014/main" id="{544A6707-7CB6-ED35-9CE6-85F3CFAEA8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374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over-flow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50" name="Rectangle 27">
                  <a:extLst>
                    <a:ext uri="{FF2B5EF4-FFF2-40B4-BE49-F238E27FC236}">
                      <a16:creationId xmlns:a16="http://schemas.microsoft.com/office/drawing/2014/main" id="{FD505E7F-52CD-AC85-F67A-A85B2357CE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374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6" name="Group 30">
                <a:extLst>
                  <a:ext uri="{FF2B5EF4-FFF2-40B4-BE49-F238E27FC236}">
                    <a16:creationId xmlns:a16="http://schemas.microsoft.com/office/drawing/2014/main" id="{10735180-61BD-DDDA-3FE7-93C1ACFB05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374"/>
                <a:ext cx="1284" cy="374"/>
                <a:chOff x="2568" y="374"/>
                <a:chExt cx="1284" cy="374"/>
              </a:xfrm>
            </p:grpSpPr>
            <p:sp>
              <p:nvSpPr>
                <p:cNvPr id="47" name="Rectangle 8">
                  <a:extLst>
                    <a:ext uri="{FF2B5EF4-FFF2-40B4-BE49-F238E27FC236}">
                      <a16:creationId xmlns:a16="http://schemas.microsoft.com/office/drawing/2014/main" id="{CD593553-55D3-A5D8-ECC7-F74B72D7A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374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lehké řetězce  κ, λ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8" name="Rectangle 29">
                  <a:extLst>
                    <a:ext uri="{FF2B5EF4-FFF2-40B4-BE49-F238E27FC236}">
                      <a16:creationId xmlns:a16="http://schemas.microsoft.com/office/drawing/2014/main" id="{6412F7DD-15EA-FBD8-8FF8-C6AC63AF62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374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7" name="Group 32">
                <a:extLst>
                  <a:ext uri="{FF2B5EF4-FFF2-40B4-BE49-F238E27FC236}">
                    <a16:creationId xmlns:a16="http://schemas.microsoft.com/office/drawing/2014/main" id="{A58DDC92-8E05-83A1-2055-69F6251631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748"/>
                <a:ext cx="1284" cy="1122"/>
                <a:chOff x="0" y="748"/>
                <a:chExt cx="1284" cy="1122"/>
              </a:xfrm>
            </p:grpSpPr>
            <p:sp>
              <p:nvSpPr>
                <p:cNvPr id="45" name="Rectangle 9">
                  <a:extLst>
                    <a:ext uri="{FF2B5EF4-FFF2-40B4-BE49-F238E27FC236}">
                      <a16:creationId xmlns:a16="http://schemas.microsoft.com/office/drawing/2014/main" id="{F40C6F25-59C1-43DD-3BEE-7650EF6962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748"/>
                  <a:ext cx="1228" cy="1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indent="23812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9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renální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6" name="Rectangle 31">
                  <a:extLst>
                    <a:ext uri="{FF2B5EF4-FFF2-40B4-BE49-F238E27FC236}">
                      <a16:creationId xmlns:a16="http://schemas.microsoft.com/office/drawing/2014/main" id="{762E486A-A632-0C72-0FC0-6BC54BEE50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748"/>
                  <a:ext cx="1284" cy="112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8" name="Group 34">
                <a:extLst>
                  <a:ext uri="{FF2B5EF4-FFF2-40B4-BE49-F238E27FC236}">
                    <a16:creationId xmlns:a16="http://schemas.microsoft.com/office/drawing/2014/main" id="{A70EDFED-7909-7E41-CACD-56A5299FC0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748"/>
                <a:ext cx="1284" cy="374"/>
                <a:chOff x="1284" y="748"/>
                <a:chExt cx="1284" cy="374"/>
              </a:xfrm>
            </p:grpSpPr>
            <p:sp>
              <p:nvSpPr>
                <p:cNvPr id="43" name="Rectangle 10">
                  <a:extLst>
                    <a:ext uri="{FF2B5EF4-FFF2-40B4-BE49-F238E27FC236}">
                      <a16:creationId xmlns:a16="http://schemas.microsoft.com/office/drawing/2014/main" id="{6392DA4E-10BF-C6DF-389B-A42FADF8DA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748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glomerulární - selektivní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4" name="Rectangle 33">
                  <a:extLst>
                    <a:ext uri="{FF2B5EF4-FFF2-40B4-BE49-F238E27FC236}">
                      <a16:creationId xmlns:a16="http://schemas.microsoft.com/office/drawing/2014/main" id="{7909F022-C364-1810-9F71-6569028469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748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9" name="Group 36">
                <a:extLst>
                  <a:ext uri="{FF2B5EF4-FFF2-40B4-BE49-F238E27FC236}">
                    <a16:creationId xmlns:a16="http://schemas.microsoft.com/office/drawing/2014/main" id="{BBAEB603-6BFF-13CB-0430-0F1928B167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748"/>
                <a:ext cx="1284" cy="374"/>
                <a:chOff x="2568" y="748"/>
                <a:chExt cx="1284" cy="374"/>
              </a:xfrm>
            </p:grpSpPr>
            <p:sp>
              <p:nvSpPr>
                <p:cNvPr id="41" name="Rectangle 11">
                  <a:extLst>
                    <a:ext uri="{FF2B5EF4-FFF2-40B4-BE49-F238E27FC236}">
                      <a16:creationId xmlns:a16="http://schemas.microsoft.com/office/drawing/2014/main" id="{F3B39C22-7636-CF17-9BE3-7E566314BB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748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albumin…….transferin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2" name="Rectangle 35">
                  <a:extLst>
                    <a:ext uri="{FF2B5EF4-FFF2-40B4-BE49-F238E27FC236}">
                      <a16:creationId xmlns:a16="http://schemas.microsoft.com/office/drawing/2014/main" id="{4E9A58CA-1613-F8F2-A2AA-127D8D9149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748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0" name="Group 38">
                <a:extLst>
                  <a:ext uri="{FF2B5EF4-FFF2-40B4-BE49-F238E27FC236}">
                    <a16:creationId xmlns:a16="http://schemas.microsoft.com/office/drawing/2014/main" id="{3C3CB02A-90FE-8C00-C3DA-0F0DEAC32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1122"/>
                <a:ext cx="1284" cy="374"/>
                <a:chOff x="1284" y="1122"/>
                <a:chExt cx="1284" cy="374"/>
              </a:xfrm>
            </p:grpSpPr>
            <p:sp>
              <p:nvSpPr>
                <p:cNvPr id="39" name="Rectangle 12">
                  <a:extLst>
                    <a:ext uri="{FF2B5EF4-FFF2-40B4-BE49-F238E27FC236}">
                      <a16:creationId xmlns:a16="http://schemas.microsoft.com/office/drawing/2014/main" id="{4CC1CD60-DA59-DE97-887F-5DAE781BBD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1122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glomerulární - neselektivní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0" name="Rectangle 37">
                  <a:extLst>
                    <a:ext uri="{FF2B5EF4-FFF2-40B4-BE49-F238E27FC236}">
                      <a16:creationId xmlns:a16="http://schemas.microsoft.com/office/drawing/2014/main" id="{C3B25DD3-E2AE-6158-1FC2-DD05EBCAC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1122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1" name="Group 40">
                <a:extLst>
                  <a:ext uri="{FF2B5EF4-FFF2-40B4-BE49-F238E27FC236}">
                    <a16:creationId xmlns:a16="http://schemas.microsoft.com/office/drawing/2014/main" id="{45FE6EF5-C7CB-1C37-86F5-0BA79F417A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1122"/>
                <a:ext cx="1284" cy="374"/>
                <a:chOff x="2568" y="1122"/>
                <a:chExt cx="1284" cy="374"/>
              </a:xfrm>
            </p:grpSpPr>
            <p:sp>
              <p:nvSpPr>
                <p:cNvPr id="37" name="Rectangle 13">
                  <a:extLst>
                    <a:ext uri="{FF2B5EF4-FFF2-40B4-BE49-F238E27FC236}">
                      <a16:creationId xmlns:a16="http://schemas.microsoft.com/office/drawing/2014/main" id="{6C7AD08C-7CD3-6CB2-A31A-E74B388CC5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1122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albumin…….transferin….Ig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38" name="Rectangle 39">
                  <a:extLst>
                    <a:ext uri="{FF2B5EF4-FFF2-40B4-BE49-F238E27FC236}">
                      <a16:creationId xmlns:a16="http://schemas.microsoft.com/office/drawing/2014/main" id="{E6BC3C08-EFD9-C78D-7BFA-AE695E141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1122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2" name="Group 42">
                <a:extLst>
                  <a:ext uri="{FF2B5EF4-FFF2-40B4-BE49-F238E27FC236}">
                    <a16:creationId xmlns:a16="http://schemas.microsoft.com/office/drawing/2014/main" id="{364F983E-E7F1-572F-61BB-3CBC96DC6E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1496"/>
                <a:ext cx="1284" cy="374"/>
                <a:chOff x="1284" y="1496"/>
                <a:chExt cx="1284" cy="374"/>
              </a:xfrm>
            </p:grpSpPr>
            <p:sp>
              <p:nvSpPr>
                <p:cNvPr id="35" name="Rectangle 14">
                  <a:extLst>
                    <a:ext uri="{FF2B5EF4-FFF2-40B4-BE49-F238E27FC236}">
                      <a16:creationId xmlns:a16="http://schemas.microsoft.com/office/drawing/2014/main" id="{213B6F8F-0279-C1EF-E4CF-2D9482B54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1496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tubulární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36" name="Rectangle 41">
                  <a:extLst>
                    <a:ext uri="{FF2B5EF4-FFF2-40B4-BE49-F238E27FC236}">
                      <a16:creationId xmlns:a16="http://schemas.microsoft.com/office/drawing/2014/main" id="{510F28BF-EB6F-8B59-1B15-3AE4D8942D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1496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3" name="Group 44">
                <a:extLst>
                  <a:ext uri="{FF2B5EF4-FFF2-40B4-BE49-F238E27FC236}">
                    <a16:creationId xmlns:a16="http://schemas.microsoft.com/office/drawing/2014/main" id="{8387E7FA-93AD-4960-802C-9595027BF6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1496"/>
                <a:ext cx="1284" cy="374"/>
                <a:chOff x="2568" y="1496"/>
                <a:chExt cx="1284" cy="374"/>
              </a:xfrm>
            </p:grpSpPr>
            <p:sp>
              <p:nvSpPr>
                <p:cNvPr id="33" name="Rectangle 15">
                  <a:extLst>
                    <a:ext uri="{FF2B5EF4-FFF2-40B4-BE49-F238E27FC236}">
                      <a16:creationId xmlns:a16="http://schemas.microsoft.com/office/drawing/2014/main" id="{172A6CE6-B4F3-E837-A0B7-0F20453F36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1496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9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α </a:t>
                  </a:r>
                  <a:r>
                    <a:rPr lang="en-US" altLang="cs-CZ" sz="1200" b="1" baseline="-300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1</a:t>
                  </a:r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 a   β</a:t>
                  </a:r>
                  <a:r>
                    <a:rPr lang="en-US" altLang="cs-CZ" sz="1200" b="1" baseline="-300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2 </a:t>
                  </a:r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mikroglobulin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34" name="Rectangle 43">
                  <a:extLst>
                    <a:ext uri="{FF2B5EF4-FFF2-40B4-BE49-F238E27FC236}">
                      <a16:creationId xmlns:a16="http://schemas.microsoft.com/office/drawing/2014/main" id="{3587B9CE-5907-A14A-1759-3667A4FC8D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1496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4" name="Group 46">
                <a:extLst>
                  <a:ext uri="{FF2B5EF4-FFF2-40B4-BE49-F238E27FC236}">
                    <a16:creationId xmlns:a16="http://schemas.microsoft.com/office/drawing/2014/main" id="{57DE3190-E1A9-D29C-A896-44CAFC2CC1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870"/>
                <a:ext cx="1284" cy="374"/>
                <a:chOff x="0" y="1870"/>
                <a:chExt cx="1284" cy="374"/>
              </a:xfrm>
            </p:grpSpPr>
            <p:sp>
              <p:nvSpPr>
                <p:cNvPr id="31" name="Rectangle 16">
                  <a:extLst>
                    <a:ext uri="{FF2B5EF4-FFF2-40B4-BE49-F238E27FC236}">
                      <a16:creationId xmlns:a16="http://schemas.microsoft.com/office/drawing/2014/main" id="{2CE7CAC2-AF28-6B7A-F97C-3E70E5E72B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187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postrenální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32" name="Rectangle 45">
                  <a:extLst>
                    <a:ext uri="{FF2B5EF4-FFF2-40B4-BE49-F238E27FC236}">
                      <a16:creationId xmlns:a16="http://schemas.microsoft.com/office/drawing/2014/main" id="{24169064-839E-5F08-382F-57C714F94B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87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5" name="Group 48">
                <a:extLst>
                  <a:ext uri="{FF2B5EF4-FFF2-40B4-BE49-F238E27FC236}">
                    <a16:creationId xmlns:a16="http://schemas.microsoft.com/office/drawing/2014/main" id="{28ACAD63-07D9-841F-C870-5DCE547F99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1870"/>
                <a:ext cx="1284" cy="374"/>
                <a:chOff x="1284" y="1870"/>
                <a:chExt cx="1284" cy="374"/>
              </a:xfrm>
            </p:grpSpPr>
            <p:sp>
              <p:nvSpPr>
                <p:cNvPr id="29" name="Rectangle 17">
                  <a:extLst>
                    <a:ext uri="{FF2B5EF4-FFF2-40B4-BE49-F238E27FC236}">
                      <a16:creationId xmlns:a16="http://schemas.microsoft.com/office/drawing/2014/main" id="{DB8B1FF3-4806-0747-C2CF-8AA9EBE358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187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(zánět močových cest)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30" name="Rectangle 47">
                  <a:extLst>
                    <a:ext uri="{FF2B5EF4-FFF2-40B4-BE49-F238E27FC236}">
                      <a16:creationId xmlns:a16="http://schemas.microsoft.com/office/drawing/2014/main" id="{DAD0FCFE-9AAB-55F7-0044-983FBF36E9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187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6" name="Group 50">
                <a:extLst>
                  <a:ext uri="{FF2B5EF4-FFF2-40B4-BE49-F238E27FC236}">
                    <a16:creationId xmlns:a16="http://schemas.microsoft.com/office/drawing/2014/main" id="{16652394-0090-2DDC-C871-F0218DFA95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1870"/>
                <a:ext cx="1284" cy="374"/>
                <a:chOff x="2568" y="1870"/>
                <a:chExt cx="1284" cy="374"/>
              </a:xfrm>
            </p:grpSpPr>
            <p:sp>
              <p:nvSpPr>
                <p:cNvPr id="27" name="Rectangle 18">
                  <a:extLst>
                    <a:ext uri="{FF2B5EF4-FFF2-40B4-BE49-F238E27FC236}">
                      <a16:creationId xmlns:a16="http://schemas.microsoft.com/office/drawing/2014/main" id="{CEA09F20-BF40-FF1E-472E-B489E5B34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187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9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α </a:t>
                  </a:r>
                  <a:r>
                    <a:rPr lang="en-US" altLang="cs-CZ" sz="1200" b="1" baseline="-300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2 </a:t>
                  </a:r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makroglobulin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28" name="Rectangle 49">
                  <a:extLst>
                    <a:ext uri="{FF2B5EF4-FFF2-40B4-BE49-F238E27FC236}">
                      <a16:creationId xmlns:a16="http://schemas.microsoft.com/office/drawing/2014/main" id="{C59C0D81-8D0D-7046-956A-5D1EC07B7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187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</p:grpSp>
        <p:sp>
          <p:nvSpPr>
            <p:cNvPr id="10" name="Rectangle 52">
              <a:extLst>
                <a:ext uri="{FF2B5EF4-FFF2-40B4-BE49-F238E27FC236}">
                  <a16:creationId xmlns:a16="http://schemas.microsoft.com/office/drawing/2014/main" id="{3643F70A-6CBC-AC02-97CD-24F072D26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3858" cy="2250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397560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742B8-AAE9-DD44-A45B-B3357C690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 </a:t>
            </a:r>
            <a:r>
              <a:rPr lang="en-GB" dirty="0" err="1"/>
              <a:t>rozumíme</a:t>
            </a:r>
            <a:r>
              <a:rPr lang="en-GB" dirty="0"/>
              <a:t> pod </a:t>
            </a:r>
            <a:r>
              <a:rPr lang="en-GB" dirty="0" err="1"/>
              <a:t>pojmem</a:t>
            </a:r>
            <a:r>
              <a:rPr lang="en-GB" dirty="0"/>
              <a:t> “</a:t>
            </a:r>
            <a:r>
              <a:rPr lang="en-GB" dirty="0" err="1"/>
              <a:t>renální</a:t>
            </a:r>
            <a:r>
              <a:rPr lang="en-GB" dirty="0"/>
              <a:t> </a:t>
            </a:r>
            <a:r>
              <a:rPr lang="en-GB" dirty="0" err="1"/>
              <a:t>funkce</a:t>
            </a:r>
            <a:r>
              <a:rPr lang="en-GB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8910F-B365-6941-9DE0-42949BA5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vyšetření</a:t>
            </a:r>
            <a:r>
              <a:rPr lang="en-GB" dirty="0"/>
              <a:t> z </a:t>
            </a:r>
            <a:r>
              <a:rPr lang="en-GB" dirty="0" err="1"/>
              <a:t>krve</a:t>
            </a:r>
            <a:endParaRPr lang="en-GB" dirty="0"/>
          </a:p>
          <a:p>
            <a:r>
              <a:rPr lang="en-GB" dirty="0" err="1"/>
              <a:t>vyšetření</a:t>
            </a:r>
            <a:r>
              <a:rPr lang="en-GB" dirty="0"/>
              <a:t> </a:t>
            </a:r>
            <a:r>
              <a:rPr lang="en-GB" dirty="0" err="1"/>
              <a:t>zobrazovací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základní</a:t>
            </a:r>
            <a:r>
              <a:rPr lang="en-GB" dirty="0"/>
              <a:t> </a:t>
            </a:r>
            <a:r>
              <a:rPr lang="en-GB" dirty="0" err="1"/>
              <a:t>rozdíly</a:t>
            </a:r>
            <a:r>
              <a:rPr lang="en-GB" dirty="0"/>
              <a:t> </a:t>
            </a:r>
            <a:r>
              <a:rPr lang="en-GB" dirty="0" err="1"/>
              <a:t>děti</a:t>
            </a:r>
            <a:r>
              <a:rPr lang="en-GB" dirty="0"/>
              <a:t>/</a:t>
            </a:r>
            <a:r>
              <a:rPr lang="en-GB" dirty="0" err="1"/>
              <a:t>dospělí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na</a:t>
            </a:r>
            <a:r>
              <a:rPr lang="en-GB" dirty="0"/>
              <a:t> co </a:t>
            </a:r>
            <a:r>
              <a:rPr lang="en-GB" dirty="0" err="1"/>
              <a:t>dávat</a:t>
            </a:r>
            <a:r>
              <a:rPr lang="en-GB" dirty="0"/>
              <a:t> </a:t>
            </a:r>
            <a:r>
              <a:rPr lang="en-GB" dirty="0" err="1"/>
              <a:t>pozor</a:t>
            </a:r>
            <a:r>
              <a:rPr lang="en-GB" dirty="0"/>
              <a:t> v </a:t>
            </a:r>
            <a:r>
              <a:rPr lang="en-GB" dirty="0" err="1"/>
              <a:t>praxi</a:t>
            </a:r>
            <a:endParaRPr lang="en-GB" dirty="0"/>
          </a:p>
          <a:p>
            <a:endParaRPr lang="en-GB"/>
          </a:p>
          <a:p>
            <a:endParaRPr lang="en-GB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83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AE009-769B-7040-A1E0-6EC187AA7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365125"/>
            <a:ext cx="11734800" cy="1325563"/>
          </a:xfrm>
        </p:spPr>
        <p:txBody>
          <a:bodyPr/>
          <a:lstStyle/>
          <a:p>
            <a:r>
              <a:rPr lang="en-GB" dirty="0" err="1"/>
              <a:t>rozdíly</a:t>
            </a:r>
            <a:r>
              <a:rPr lang="en-GB" dirty="0"/>
              <a:t> v </a:t>
            </a:r>
            <a:r>
              <a:rPr lang="en-GB" dirty="0" err="1"/>
              <a:t>renálních</a:t>
            </a:r>
            <a:r>
              <a:rPr lang="en-GB" dirty="0"/>
              <a:t> </a:t>
            </a:r>
            <a:r>
              <a:rPr lang="en-GB" dirty="0" err="1"/>
              <a:t>funkcích</a:t>
            </a:r>
            <a:r>
              <a:rPr lang="en-GB" dirty="0"/>
              <a:t> u </a:t>
            </a:r>
            <a:r>
              <a:rPr lang="en-GB" dirty="0" err="1"/>
              <a:t>dětí</a:t>
            </a:r>
            <a:r>
              <a:rPr lang="en-GB" dirty="0"/>
              <a:t> a </a:t>
            </a:r>
            <a:r>
              <a:rPr lang="en-GB" dirty="0" err="1"/>
              <a:t>dospělých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8A200-8E42-E646-A52C-73DDDE021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18371" cy="4825546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novorozenec</a:t>
            </a:r>
            <a:r>
              <a:rPr lang="en-GB" dirty="0"/>
              <a:t>: </a:t>
            </a:r>
            <a:r>
              <a:rPr lang="en-GB" dirty="0" err="1"/>
              <a:t>orgány</a:t>
            </a:r>
            <a:r>
              <a:rPr lang="en-GB" dirty="0"/>
              <a:t> </a:t>
            </a:r>
            <a:r>
              <a:rPr lang="en-GB" dirty="0" err="1"/>
              <a:t>již</a:t>
            </a:r>
            <a:r>
              <a:rPr lang="en-GB" dirty="0"/>
              <a:t> </a:t>
            </a:r>
            <a:r>
              <a:rPr lang="en-GB" dirty="0" err="1"/>
              <a:t>vyvinuty</a:t>
            </a:r>
            <a:r>
              <a:rPr lang="en-GB" dirty="0"/>
              <a:t>, </a:t>
            </a:r>
            <a:r>
              <a:rPr lang="en-GB" dirty="0" err="1"/>
              <a:t>fysiologické</a:t>
            </a:r>
            <a:r>
              <a:rPr lang="en-GB" dirty="0"/>
              <a:t> </a:t>
            </a:r>
            <a:r>
              <a:rPr lang="en-GB" dirty="0" err="1"/>
              <a:t>funkce</a:t>
            </a:r>
            <a:r>
              <a:rPr lang="en-GB" dirty="0"/>
              <a:t> </a:t>
            </a:r>
            <a:r>
              <a:rPr lang="en-GB" dirty="0" err="1"/>
              <a:t>normální</a:t>
            </a:r>
            <a:r>
              <a:rPr lang="en-GB" dirty="0"/>
              <a:t>, </a:t>
            </a:r>
            <a:r>
              <a:rPr lang="en-GB" dirty="0" err="1"/>
              <a:t>slabší</a:t>
            </a:r>
            <a:r>
              <a:rPr lang="en-GB" dirty="0"/>
              <a:t> </a:t>
            </a:r>
            <a:r>
              <a:rPr lang="en-GB" dirty="0" err="1"/>
              <a:t>koncentrační</a:t>
            </a:r>
            <a:r>
              <a:rPr lang="en-GB" dirty="0"/>
              <a:t> gradient, </a:t>
            </a:r>
            <a:r>
              <a:rPr lang="en-GB" dirty="0" err="1"/>
              <a:t>nízká</a:t>
            </a:r>
            <a:r>
              <a:rPr lang="en-GB" dirty="0"/>
              <a:t> </a:t>
            </a:r>
            <a:r>
              <a:rPr lang="en-GB" dirty="0" err="1"/>
              <a:t>koncentrace</a:t>
            </a:r>
            <a:r>
              <a:rPr lang="en-GB" dirty="0"/>
              <a:t> </a:t>
            </a:r>
            <a:r>
              <a:rPr lang="en-GB" dirty="0" err="1"/>
              <a:t>kreatininu</a:t>
            </a:r>
            <a:r>
              <a:rPr lang="en-GB" dirty="0"/>
              <a:t>, </a:t>
            </a:r>
            <a:r>
              <a:rPr lang="en-GB" dirty="0" err="1"/>
              <a:t>vysoké</a:t>
            </a:r>
            <a:r>
              <a:rPr lang="en-GB" dirty="0"/>
              <a:t> </a:t>
            </a:r>
            <a:r>
              <a:rPr lang="en-GB" dirty="0" err="1"/>
              <a:t>koncentrace</a:t>
            </a:r>
            <a:r>
              <a:rPr lang="en-GB" dirty="0"/>
              <a:t> </a:t>
            </a:r>
            <a:r>
              <a:rPr lang="en-GB" dirty="0" err="1"/>
              <a:t>cystatinu</a:t>
            </a:r>
            <a:r>
              <a:rPr lang="en-GB" dirty="0"/>
              <a:t> C</a:t>
            </a:r>
          </a:p>
          <a:p>
            <a:endParaRPr lang="en-GB" dirty="0"/>
          </a:p>
          <a:p>
            <a:r>
              <a:rPr lang="en-GB" dirty="0" err="1"/>
              <a:t>dítě</a:t>
            </a:r>
            <a:r>
              <a:rPr lang="en-GB" dirty="0"/>
              <a:t>: </a:t>
            </a:r>
            <a:r>
              <a:rPr lang="en-GB" dirty="0" err="1"/>
              <a:t>obdobně</a:t>
            </a:r>
            <a:r>
              <a:rPr lang="en-GB" dirty="0"/>
              <a:t>,</a:t>
            </a:r>
          </a:p>
          <a:p>
            <a:endParaRPr lang="en-GB" dirty="0"/>
          </a:p>
          <a:p>
            <a:r>
              <a:rPr lang="en-GB" dirty="0" err="1"/>
              <a:t>mladý</a:t>
            </a:r>
            <a:r>
              <a:rPr lang="en-GB" dirty="0"/>
              <a:t> </a:t>
            </a:r>
            <a:r>
              <a:rPr lang="en-GB" dirty="0" err="1"/>
              <a:t>dospělý</a:t>
            </a:r>
            <a:r>
              <a:rPr lang="en-GB" dirty="0"/>
              <a:t>: </a:t>
            </a:r>
            <a:r>
              <a:rPr lang="en-GB" dirty="0" err="1"/>
              <a:t>vliv</a:t>
            </a:r>
            <a:r>
              <a:rPr lang="en-GB" dirty="0"/>
              <a:t> puberty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svalovou</a:t>
            </a:r>
            <a:r>
              <a:rPr lang="en-GB" dirty="0"/>
              <a:t> </a:t>
            </a:r>
            <a:r>
              <a:rPr lang="en-GB" dirty="0" err="1"/>
              <a:t>hmotu</a:t>
            </a:r>
            <a:r>
              <a:rPr lang="en-GB" dirty="0"/>
              <a:t> (</a:t>
            </a:r>
            <a:r>
              <a:rPr lang="en-GB" dirty="0" err="1"/>
              <a:t>kreatinin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 err="1"/>
              <a:t>dospělý</a:t>
            </a:r>
            <a:r>
              <a:rPr lang="en-GB" dirty="0"/>
              <a:t>: </a:t>
            </a:r>
            <a:r>
              <a:rPr lang="en-GB" dirty="0" err="1"/>
              <a:t>obdobně</a:t>
            </a:r>
            <a:r>
              <a:rPr lang="en-GB" dirty="0"/>
              <a:t> </a:t>
            </a:r>
            <a:r>
              <a:rPr lang="en-GB" dirty="0" err="1"/>
              <a:t>kreatinin</a:t>
            </a:r>
            <a:r>
              <a:rPr lang="en-GB" dirty="0"/>
              <a:t> </a:t>
            </a:r>
            <a:r>
              <a:rPr lang="en-GB" dirty="0" err="1"/>
              <a:t>muži</a:t>
            </a:r>
            <a:r>
              <a:rPr lang="en-GB" dirty="0"/>
              <a:t>/</a:t>
            </a:r>
            <a:r>
              <a:rPr lang="en-GB" dirty="0" err="1"/>
              <a:t>ženy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starý</a:t>
            </a:r>
            <a:r>
              <a:rPr lang="en-GB" dirty="0"/>
              <a:t> </a:t>
            </a:r>
            <a:r>
              <a:rPr lang="en-GB" dirty="0" err="1"/>
              <a:t>člověk</a:t>
            </a:r>
            <a:r>
              <a:rPr lang="en-GB" dirty="0"/>
              <a:t>: </a:t>
            </a:r>
            <a:r>
              <a:rPr lang="en-GB" dirty="0" err="1"/>
              <a:t>úbytek</a:t>
            </a:r>
            <a:r>
              <a:rPr lang="en-GB" dirty="0"/>
              <a:t> </a:t>
            </a:r>
            <a:r>
              <a:rPr lang="en-GB" dirty="0" err="1"/>
              <a:t>svalové</a:t>
            </a:r>
            <a:r>
              <a:rPr lang="en-GB" dirty="0"/>
              <a:t> </a:t>
            </a:r>
            <a:r>
              <a:rPr lang="en-GB" dirty="0" err="1"/>
              <a:t>hmoty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1100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0371A-036C-9F43-9175-8971E8DF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způsob</a:t>
            </a:r>
            <a:r>
              <a:rPr lang="en-GB" dirty="0"/>
              <a:t> </a:t>
            </a:r>
            <a:r>
              <a:rPr lang="en-GB" dirty="0" err="1"/>
              <a:t>výpočtu</a:t>
            </a:r>
            <a:r>
              <a:rPr lang="en-GB" dirty="0"/>
              <a:t>  </a:t>
            </a:r>
            <a:r>
              <a:rPr lang="en-GB" dirty="0" err="1"/>
              <a:t>odhadované</a:t>
            </a:r>
            <a:r>
              <a:rPr lang="en-GB" dirty="0"/>
              <a:t> </a:t>
            </a:r>
            <a:r>
              <a:rPr lang="en-GB" dirty="0" err="1"/>
              <a:t>glomerulární</a:t>
            </a:r>
            <a:r>
              <a:rPr lang="en-GB" dirty="0"/>
              <a:t> </a:t>
            </a:r>
            <a:r>
              <a:rPr lang="en-GB" dirty="0" err="1"/>
              <a:t>filtrace</a:t>
            </a:r>
            <a:r>
              <a:rPr lang="en-GB" dirty="0"/>
              <a:t> u </a:t>
            </a:r>
            <a:r>
              <a:rPr lang="en-GB" dirty="0" err="1"/>
              <a:t>dětí</a:t>
            </a:r>
            <a:r>
              <a:rPr lang="en-GB" dirty="0"/>
              <a:t> a </a:t>
            </a:r>
            <a:r>
              <a:rPr lang="en-GB" dirty="0" err="1"/>
              <a:t>dospělých</a:t>
            </a:r>
            <a:r>
              <a:rPr lang="en-GB" dirty="0"/>
              <a:t> se </a:t>
            </a:r>
            <a:r>
              <a:rPr lang="en-GB" dirty="0" err="1"/>
              <a:t>liší</a:t>
            </a:r>
            <a:r>
              <a:rPr lang="en-GB" dirty="0"/>
              <a:t>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AF529-5EA7-9845-815A-5020ACC79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 </a:t>
            </a:r>
            <a:r>
              <a:rPr lang="en-GB" dirty="0" err="1"/>
              <a:t>dětí</a:t>
            </a:r>
            <a:r>
              <a:rPr lang="en-GB" dirty="0"/>
              <a:t> </a:t>
            </a:r>
            <a:r>
              <a:rPr lang="en-GB" dirty="0" err="1"/>
              <a:t>užíváme</a:t>
            </a:r>
            <a:r>
              <a:rPr lang="en-GB" dirty="0"/>
              <a:t> </a:t>
            </a:r>
            <a:r>
              <a:rPr lang="en-GB" dirty="0" err="1"/>
              <a:t>kreatinin</a:t>
            </a:r>
            <a:r>
              <a:rPr lang="en-GB" dirty="0"/>
              <a:t> a </a:t>
            </a:r>
            <a:r>
              <a:rPr lang="en-GB" dirty="0" err="1"/>
              <a:t>výšku</a:t>
            </a:r>
            <a:r>
              <a:rPr lang="en-GB" dirty="0"/>
              <a:t> v cm</a:t>
            </a:r>
          </a:p>
          <a:p>
            <a:r>
              <a:rPr lang="en-GB" dirty="0" err="1"/>
              <a:t>Schwartzův</a:t>
            </a:r>
            <a:r>
              <a:rPr lang="en-GB" dirty="0"/>
              <a:t> </a:t>
            </a:r>
            <a:r>
              <a:rPr lang="en-GB" dirty="0" err="1"/>
              <a:t>vzorec</a:t>
            </a:r>
            <a:r>
              <a:rPr lang="en-GB" dirty="0"/>
              <a:t> “bedside” </a:t>
            </a:r>
          </a:p>
          <a:p>
            <a:r>
              <a:rPr lang="en-GB" dirty="0" err="1"/>
              <a:t>Schwartzův</a:t>
            </a:r>
            <a:r>
              <a:rPr lang="en-GB" dirty="0"/>
              <a:t> </a:t>
            </a:r>
            <a:r>
              <a:rPr lang="en-GB" dirty="0" err="1"/>
              <a:t>vzorec</a:t>
            </a:r>
            <a:r>
              <a:rPr lang="en-GB" dirty="0"/>
              <a:t> “full” ….</a:t>
            </a:r>
            <a:r>
              <a:rPr lang="en-GB" dirty="0" err="1"/>
              <a:t>počítá</a:t>
            </a:r>
            <a:r>
              <a:rPr lang="en-GB" dirty="0"/>
              <a:t> s </a:t>
            </a:r>
            <a:r>
              <a:rPr lang="en-GB" dirty="0" err="1"/>
              <a:t>kreatininem</a:t>
            </a:r>
            <a:r>
              <a:rPr lang="en-GB" dirty="0"/>
              <a:t>, </a:t>
            </a:r>
            <a:r>
              <a:rPr lang="en-GB" dirty="0" err="1"/>
              <a:t>cystatinem</a:t>
            </a:r>
            <a:r>
              <a:rPr lang="en-GB" dirty="0"/>
              <a:t> C, </a:t>
            </a:r>
            <a:r>
              <a:rPr lang="en-GB" dirty="0" err="1"/>
              <a:t>ureou</a:t>
            </a:r>
            <a:r>
              <a:rPr lang="en-GB" dirty="0"/>
              <a:t> a </a:t>
            </a:r>
            <a:r>
              <a:rPr lang="en-GB" dirty="0" err="1"/>
              <a:t>výškou</a:t>
            </a:r>
            <a:endParaRPr lang="en-GB" dirty="0"/>
          </a:p>
          <a:p>
            <a:endParaRPr lang="en-GB" dirty="0"/>
          </a:p>
          <a:p>
            <a:r>
              <a:rPr lang="en-GB" dirty="0"/>
              <a:t>u </a:t>
            </a:r>
            <a:r>
              <a:rPr lang="en-GB" dirty="0" err="1"/>
              <a:t>dospělých</a:t>
            </a:r>
            <a:r>
              <a:rPr lang="en-GB" dirty="0"/>
              <a:t> </a:t>
            </a:r>
            <a:r>
              <a:rPr lang="en-GB" dirty="0" err="1"/>
              <a:t>užíváme</a:t>
            </a:r>
            <a:r>
              <a:rPr lang="en-GB" dirty="0"/>
              <a:t> </a:t>
            </a:r>
            <a:r>
              <a:rPr lang="en-GB" dirty="0" err="1"/>
              <a:t>vzorec</a:t>
            </a:r>
            <a:r>
              <a:rPr lang="en-GB" dirty="0"/>
              <a:t> CKD-EPI s </a:t>
            </a:r>
            <a:r>
              <a:rPr lang="en-GB" dirty="0" err="1"/>
              <a:t>kreatininem</a:t>
            </a:r>
            <a:r>
              <a:rPr lang="en-GB" dirty="0"/>
              <a:t>, </a:t>
            </a:r>
            <a:r>
              <a:rPr lang="en-GB" dirty="0" err="1"/>
              <a:t>nebo</a:t>
            </a:r>
            <a:r>
              <a:rPr lang="en-GB" dirty="0"/>
              <a:t> CKD-EPI (DUO) s </a:t>
            </a:r>
            <a:r>
              <a:rPr lang="en-GB" dirty="0" err="1"/>
              <a:t>kreatininem</a:t>
            </a:r>
            <a:r>
              <a:rPr lang="en-GB" dirty="0"/>
              <a:t> a </a:t>
            </a:r>
            <a:r>
              <a:rPr lang="en-GB" dirty="0" err="1"/>
              <a:t>cystatinem</a:t>
            </a:r>
            <a:r>
              <a:rPr lang="en-GB" dirty="0"/>
              <a:t> C</a:t>
            </a:r>
          </a:p>
          <a:p>
            <a:endParaRPr lang="en-GB" dirty="0"/>
          </a:p>
          <a:p>
            <a:r>
              <a:rPr lang="en-GB" dirty="0" err="1"/>
              <a:t>jednotky</a:t>
            </a:r>
            <a:r>
              <a:rPr lang="en-GB" dirty="0"/>
              <a:t> ….ml/s v </a:t>
            </a:r>
            <a:r>
              <a:rPr lang="en-GB" dirty="0" err="1"/>
              <a:t>Evropě</a:t>
            </a:r>
            <a:r>
              <a:rPr lang="en-GB" dirty="0"/>
              <a:t>, ml/min U.S.</a:t>
            </a:r>
          </a:p>
        </p:txBody>
      </p:sp>
    </p:spTree>
    <p:extLst>
      <p:ext uri="{BB962C8B-B14F-4D97-AF65-F5344CB8AC3E}">
        <p14:creationId xmlns:p14="http://schemas.microsoft.com/office/powerpoint/2010/main" val="640169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83E0-7BAA-7A43-BF85-8B235A2C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F69C6-ADFD-0445-9DDF-2159BC245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https://www.youtube.com/watch?v=9_h0ZXx1lFw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hlinkClick r:id="rId3"/>
              </a:rPr>
              <a:t>https://www.youtube.com/watch?v=ko_XD4jPEo8</a:t>
            </a:r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0746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EE288-9AE4-0378-238C-2D2BD5238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Močové cesty (urotrakt) - anatomie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8277-9CA5-E5CD-D4C6-0E95A6C42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/>
          <a:lstStyle/>
          <a:p>
            <a:r>
              <a:rPr lang="en-CZ" dirty="0"/>
              <a:t>Ledviny (párový parenchymový orgán, cca 150 g, 10x5x4 cm)</a:t>
            </a:r>
          </a:p>
          <a:p>
            <a:r>
              <a:rPr lang="en-CZ" dirty="0"/>
              <a:t>Močovody (dutý párový orgán, 25-30 cm / r=4-7mm)</a:t>
            </a:r>
          </a:p>
          <a:p>
            <a:r>
              <a:rPr lang="en-CZ" dirty="0"/>
              <a:t>Močový měchýř (dutý nepárový orgán, 300-500 ml dle náplně</a:t>
            </a:r>
          </a:p>
          <a:p>
            <a:r>
              <a:rPr lang="en-CZ" dirty="0"/>
              <a:t>Uretra (dutý nepárový orgán, M 20-25cm, Ž 3-4 cm)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5215BF-FE9A-D31F-B80F-004D1D229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198" y="1428750"/>
            <a:ext cx="5862802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0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AFB6D-E7C7-684E-B763-4E2BF4AAA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descr="The Urinary System (mp3.vevioz.com).mp4">
            <a:hlinkClick r:id="" action="ppaction://media"/>
            <a:extLst>
              <a:ext uri="{FF2B5EF4-FFF2-40B4-BE49-F238E27FC236}">
                <a16:creationId xmlns:a16="http://schemas.microsoft.com/office/drawing/2014/main" id="{CAE7816C-4BAA-8349-820B-C219A857B8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87768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83E0-7BAA-7A43-BF85-8B235A2C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F69C6-ADFD-0445-9DDF-2159BC245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https://www.youtube.com/watch?v=9_h0ZXx1lFw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hlinkClick r:id="rId3"/>
              </a:rPr>
              <a:t>https://www.youtube.com/watch?v=ko_XD4jPEo8</a:t>
            </a:r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24734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/>
              <a:t>Ledvina - anatomie</a:t>
            </a:r>
            <a:endParaRPr lang="en-C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D938D2-EC56-5D50-6BD2-DE2DEE0A9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0" y="1241579"/>
            <a:ext cx="5109369" cy="5251296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0368BD-1A6F-02A1-9261-26B5F1007604}"/>
              </a:ext>
            </a:extLst>
          </p:cNvPr>
          <p:cNvSpPr txBox="1">
            <a:spLocks/>
          </p:cNvSpPr>
          <p:nvPr/>
        </p:nvSpPr>
        <p:spPr>
          <a:xfrm>
            <a:off x="6096000" y="1691558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K</a:t>
            </a:r>
            <a:r>
              <a:rPr lang="en-CZ" dirty="0"/>
              <a:t>orová (parenchymová část)</a:t>
            </a:r>
          </a:p>
          <a:p>
            <a:r>
              <a:rPr lang="en-CZ" dirty="0"/>
              <a:t>Kalichy a pánvička</a:t>
            </a:r>
          </a:p>
          <a:p>
            <a:r>
              <a:rPr lang="en-CZ" dirty="0"/>
              <a:t>Napojení na ureter</a:t>
            </a:r>
          </a:p>
          <a:p>
            <a:endParaRPr lang="en-CZ" dirty="0"/>
          </a:p>
          <a:p>
            <a:pPr marL="0" indent="0">
              <a:buNone/>
            </a:pPr>
            <a:endParaRPr lang="en-CZ" dirty="0"/>
          </a:p>
          <a:p>
            <a:r>
              <a:rPr lang="en-CZ" dirty="0"/>
              <a:t>cévní zásobení</a:t>
            </a:r>
          </a:p>
          <a:p>
            <a:r>
              <a:rPr lang="en-CZ" dirty="0"/>
              <a:t>inervace</a:t>
            </a:r>
          </a:p>
          <a:p>
            <a:pPr marL="0" indent="0">
              <a:buNone/>
            </a:pP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47393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Funkční anatomie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5E963-0266-D788-D945-80F9DF7FC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49" y="1276350"/>
            <a:ext cx="10162799" cy="50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4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Funkce ledvin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0368BD-1A6F-02A1-9261-26B5F1007604}"/>
              </a:ext>
            </a:extLst>
          </p:cNvPr>
          <p:cNvSpPr txBox="1">
            <a:spLocks/>
          </p:cNvSpPr>
          <p:nvPr/>
        </p:nvSpPr>
        <p:spPr>
          <a:xfrm>
            <a:off x="6096000" y="1691557"/>
            <a:ext cx="5610896" cy="49539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eliminační </a:t>
            </a:r>
          </a:p>
          <a:p>
            <a:pPr lvl="1"/>
            <a:r>
              <a:rPr lang="cs-CZ" dirty="0"/>
              <a:t>glomerulární filtrace</a:t>
            </a:r>
          </a:p>
          <a:p>
            <a:pPr lvl="1"/>
            <a:r>
              <a:rPr lang="cs-CZ" dirty="0"/>
              <a:t>tubulární sekrece</a:t>
            </a:r>
          </a:p>
          <a:p>
            <a:pPr lvl="1"/>
            <a:r>
              <a:rPr lang="cs-CZ" dirty="0"/>
              <a:t>tubulární zpětná resorpce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dirty="0"/>
              <a:t>!vyžaduje cévní zásobení, intaktní </a:t>
            </a:r>
            <a:r>
              <a:rPr lang="cs-CZ" dirty="0" err="1"/>
              <a:t>urotrakt</a:t>
            </a:r>
            <a:endParaRPr lang="en-CZ" dirty="0"/>
          </a:p>
          <a:p>
            <a:r>
              <a:rPr lang="en-CZ" dirty="0"/>
              <a:t>endokrinní</a:t>
            </a:r>
          </a:p>
          <a:p>
            <a:pPr lvl="1"/>
            <a:r>
              <a:rPr lang="en-CZ" dirty="0"/>
              <a:t>(vitamíny, enzymy)</a:t>
            </a:r>
          </a:p>
          <a:p>
            <a:r>
              <a:rPr lang="en-CZ" dirty="0"/>
              <a:t>metabolické funkce</a:t>
            </a:r>
          </a:p>
          <a:p>
            <a:pPr lvl="1"/>
            <a:r>
              <a:rPr lang="en-CZ" dirty="0"/>
              <a:t>(sacharidový a AMK metabolismus)</a:t>
            </a:r>
          </a:p>
          <a:p>
            <a:pPr lvl="1"/>
            <a:endParaRPr lang="en-CZ" dirty="0"/>
          </a:p>
          <a:p>
            <a:r>
              <a:rPr lang="en-CZ" dirty="0"/>
              <a:t>homeostáza</a:t>
            </a:r>
          </a:p>
          <a:p>
            <a:pPr lvl="1"/>
            <a:r>
              <a:rPr lang="en-CZ" dirty="0"/>
              <a:t>souvisí s výše uvedenými (volemie, elektrolyty, ABR)</a:t>
            </a:r>
          </a:p>
          <a:p>
            <a:pPr lvl="1"/>
            <a:r>
              <a:rPr lang="en-CZ" dirty="0"/>
              <a:t>regulace krevního tlaku (je současně autoregulační funkcí !)</a:t>
            </a:r>
          </a:p>
          <a:p>
            <a:pPr marL="457200" lvl="1" indent="0">
              <a:buNone/>
            </a:pPr>
            <a:endParaRPr lang="en-CZ" dirty="0"/>
          </a:p>
          <a:p>
            <a:pPr marL="0" indent="0">
              <a:buNone/>
            </a:pPr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52F7EB-1432-44F9-2B0D-3DA97BA39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18" y="1798093"/>
            <a:ext cx="5174619" cy="42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98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Poruchy funkce ledvin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54736-F10A-840E-7400-09FF07D70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8375373" cy="4873349"/>
          </a:xfrm>
        </p:spPr>
        <p:txBody>
          <a:bodyPr>
            <a:normAutofit fontScale="70000" lnSpcReduction="20000"/>
          </a:bodyPr>
          <a:lstStyle/>
          <a:p>
            <a:r>
              <a:rPr lang="en-CZ" dirty="0"/>
              <a:t>poruchy funkce ledviny vyplývají z anatomie:</a:t>
            </a:r>
          </a:p>
          <a:p>
            <a:r>
              <a:rPr lang="en-CZ" dirty="0"/>
              <a:t>porucha na úrovni </a:t>
            </a:r>
            <a:r>
              <a:rPr lang="en-CZ" b="1" dirty="0"/>
              <a:t>prerenální </a:t>
            </a:r>
          </a:p>
          <a:p>
            <a:pPr lvl="1"/>
            <a:r>
              <a:rPr lang="en-CZ" dirty="0"/>
              <a:t>porucha krevního zásobení (nízký tlak, narušení přítoku krve arteriemi atd.)</a:t>
            </a:r>
          </a:p>
          <a:p>
            <a:pPr lvl="1"/>
            <a:r>
              <a:rPr lang="cs-CZ" dirty="0"/>
              <a:t>normální sediment, není proteinurie, </a:t>
            </a:r>
            <a:r>
              <a:rPr lang="cs-CZ" dirty="0">
                <a:solidFill>
                  <a:srgbClr val="FF0000"/>
                </a:solidFill>
              </a:rPr>
              <a:t>patologie v krevní plazmě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dehydratace, uzávěr renální tepny</a:t>
            </a:r>
          </a:p>
          <a:p>
            <a:pPr lvl="1"/>
            <a:r>
              <a:rPr lang="cs-CZ" b="1" dirty="0">
                <a:solidFill>
                  <a:srgbClr val="00B050"/>
                </a:solidFill>
              </a:rPr>
              <a:t>zásadní je vyšetření krevních parametrů (U, </a:t>
            </a:r>
            <a:r>
              <a:rPr lang="cs-CZ" b="1" dirty="0" err="1">
                <a:solidFill>
                  <a:srgbClr val="00B050"/>
                </a:solidFill>
              </a:rPr>
              <a:t>Kr</a:t>
            </a:r>
            <a:r>
              <a:rPr lang="cs-CZ" b="1" dirty="0">
                <a:solidFill>
                  <a:srgbClr val="00B050"/>
                </a:solidFill>
              </a:rPr>
              <a:t>, CKD-EPI ev. </a:t>
            </a:r>
            <a:r>
              <a:rPr lang="cs-CZ" b="1" dirty="0" err="1">
                <a:solidFill>
                  <a:srgbClr val="00B050"/>
                </a:solidFill>
              </a:rPr>
              <a:t>cystatin</a:t>
            </a:r>
            <a:r>
              <a:rPr lang="cs-CZ" b="1" dirty="0">
                <a:solidFill>
                  <a:srgbClr val="00B050"/>
                </a:solidFill>
              </a:rPr>
              <a:t> C – známky dehydratace), </a:t>
            </a:r>
            <a:r>
              <a:rPr lang="cs-CZ" b="1" dirty="0"/>
              <a:t>při nejasnostech </a:t>
            </a:r>
            <a:r>
              <a:rPr lang="cs-CZ" b="1" dirty="0">
                <a:solidFill>
                  <a:srgbClr val="00B050"/>
                </a:solidFill>
              </a:rPr>
              <a:t>nutný UZ </a:t>
            </a:r>
            <a:r>
              <a:rPr lang="cs-CZ" b="1" dirty="0"/>
              <a:t>oblasti </a:t>
            </a:r>
            <a:r>
              <a:rPr lang="cs-CZ" b="1" dirty="0" err="1"/>
              <a:t>postrenální</a:t>
            </a:r>
            <a:r>
              <a:rPr lang="cs-CZ" b="1" dirty="0"/>
              <a:t> (vyloučení obstrukce moč. Cest)</a:t>
            </a:r>
            <a:endParaRPr lang="en-CZ" b="1" dirty="0">
              <a:solidFill>
                <a:srgbClr val="00B050"/>
              </a:solidFill>
            </a:endParaRPr>
          </a:p>
          <a:p>
            <a:pPr lvl="1"/>
            <a:endParaRPr lang="en-CZ" dirty="0"/>
          </a:p>
          <a:p>
            <a:r>
              <a:rPr lang="en-CZ" dirty="0"/>
              <a:t>porucha na úrovni </a:t>
            </a:r>
            <a:r>
              <a:rPr lang="en-CZ" b="1" dirty="0"/>
              <a:t>renální </a:t>
            </a:r>
          </a:p>
          <a:p>
            <a:pPr lvl="1"/>
            <a:r>
              <a:rPr lang="en-GB" dirty="0" err="1"/>
              <a:t>jedná</a:t>
            </a:r>
            <a:r>
              <a:rPr lang="en-GB" dirty="0"/>
              <a:t> se o </a:t>
            </a:r>
            <a:r>
              <a:rPr lang="en-GB" dirty="0" err="1"/>
              <a:t>snížení</a:t>
            </a:r>
            <a:r>
              <a:rPr lang="en-GB" dirty="0"/>
              <a:t> </a:t>
            </a:r>
            <a:r>
              <a:rPr lang="en-GB" dirty="0" err="1"/>
              <a:t>samotné</a:t>
            </a:r>
            <a:r>
              <a:rPr lang="en-GB" dirty="0"/>
              <a:t> </a:t>
            </a:r>
            <a:r>
              <a:rPr lang="en-GB" dirty="0" err="1"/>
              <a:t>funkce</a:t>
            </a:r>
            <a:r>
              <a:rPr lang="en-GB" dirty="0"/>
              <a:t> </a:t>
            </a:r>
            <a:r>
              <a:rPr lang="en-GB" dirty="0" err="1"/>
              <a:t>ledviny</a:t>
            </a:r>
            <a:r>
              <a:rPr lang="en-GB" dirty="0"/>
              <a:t> (</a:t>
            </a:r>
            <a:r>
              <a:rPr lang="en-GB" dirty="0" err="1"/>
              <a:t>úbytek</a:t>
            </a:r>
            <a:r>
              <a:rPr lang="en-GB" dirty="0"/>
              <a:t> </a:t>
            </a:r>
            <a:r>
              <a:rPr lang="en-GB" dirty="0" err="1"/>
              <a:t>hmoty</a:t>
            </a:r>
            <a:r>
              <a:rPr lang="en-GB" dirty="0"/>
              <a:t>/</a:t>
            </a:r>
            <a:r>
              <a:rPr lang="en-GB" dirty="0" err="1"/>
              <a:t>poškození</a:t>
            </a:r>
            <a:r>
              <a:rPr lang="en-GB" dirty="0"/>
              <a:t> </a:t>
            </a:r>
            <a:r>
              <a:rPr lang="en-GB" dirty="0" err="1"/>
              <a:t>funkce</a:t>
            </a:r>
            <a:r>
              <a:rPr lang="en-GB" dirty="0"/>
              <a:t>)</a:t>
            </a:r>
          </a:p>
          <a:p>
            <a:pPr lvl="1"/>
            <a:r>
              <a:rPr lang="en-CZ"/>
              <a:t>toxické poškození (</a:t>
            </a:r>
            <a:r>
              <a:rPr lang="en-CZ">
                <a:solidFill>
                  <a:srgbClr val="FF0000"/>
                </a:solidFill>
              </a:rPr>
              <a:t>toxiny, léky, autoprotilátky, paraprotein</a:t>
            </a:r>
            <a:r>
              <a:rPr lang="cs-CZ" dirty="0">
                <a:solidFill>
                  <a:srgbClr val="FF0000"/>
                </a:solidFill>
              </a:rPr>
              <a:t>, myoglobin, </a:t>
            </a:r>
            <a:r>
              <a:rPr lang="en-CZ">
                <a:solidFill>
                  <a:srgbClr val="FF0000"/>
                </a:solidFill>
              </a:rPr>
              <a:t>…atd</a:t>
            </a:r>
            <a:r>
              <a:rPr lang="en-CZ"/>
              <a:t>.)</a:t>
            </a:r>
          </a:p>
          <a:p>
            <a:pPr lvl="1"/>
            <a:r>
              <a:rPr lang="en-CZ"/>
              <a:t>může navazovat na </a:t>
            </a:r>
            <a:r>
              <a:rPr lang="en-CZ" b="1"/>
              <a:t>prerenální poruch</a:t>
            </a:r>
            <a:r>
              <a:rPr lang="cs-CZ" b="1" dirty="0" err="1"/>
              <a:t>y</a:t>
            </a:r>
            <a:r>
              <a:rPr lang="cs-CZ" b="1" dirty="0"/>
              <a:t> (</a:t>
            </a:r>
            <a:r>
              <a:rPr lang="cs-CZ" dirty="0"/>
              <a:t>akutní tubulární nekróza)</a:t>
            </a:r>
          </a:p>
          <a:p>
            <a:pPr lvl="1"/>
            <a:endParaRPr lang="cs-CZ" b="1" dirty="0"/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akutní intersticiální nefritida (AIN), akutní glomerulonefritida (AGN), vaskulitidy, hemolyticko-uremický syndrom / trombotická trombocytopenická purpura (HUS/TTP)</a:t>
            </a:r>
          </a:p>
          <a:p>
            <a:pPr lvl="1"/>
            <a:r>
              <a:rPr lang="cs-CZ" b="1" dirty="0">
                <a:solidFill>
                  <a:srgbClr val="00B050"/>
                </a:solidFill>
              </a:rPr>
              <a:t>komplexní vyšetření krevních parametrů, krevní obraz, koagulace, UZ ledvin </a:t>
            </a:r>
            <a:r>
              <a:rPr lang="cs-CZ" b="1" dirty="0" err="1">
                <a:solidFill>
                  <a:srgbClr val="00B050"/>
                </a:solidFill>
              </a:rPr>
              <a:t>ev</a:t>
            </a:r>
            <a:r>
              <a:rPr lang="cs-CZ" b="1" dirty="0">
                <a:solidFill>
                  <a:srgbClr val="00B050"/>
                </a:solidFill>
              </a:rPr>
              <a:t> i biopsie</a:t>
            </a:r>
            <a:endParaRPr lang="en-CZ" b="1">
              <a:solidFill>
                <a:srgbClr val="00B05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00EA6B-20EA-7811-F5C3-A6B0EAF2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880" y="1075414"/>
            <a:ext cx="2289976" cy="23535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AF440D-5177-006B-1C9B-3C969E28D480}"/>
              </a:ext>
            </a:extLst>
          </p:cNvPr>
          <p:cNvSpPr/>
          <p:nvPr/>
        </p:nvSpPr>
        <p:spPr>
          <a:xfrm>
            <a:off x="11203388" y="1380510"/>
            <a:ext cx="826936" cy="89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00AA656-DFE9-976F-A2BE-75114136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942" y="3563937"/>
            <a:ext cx="2289976" cy="235358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541CBEA-20D6-6470-A97E-C67136672F8A}"/>
              </a:ext>
            </a:extLst>
          </p:cNvPr>
          <p:cNvSpPr/>
          <p:nvPr/>
        </p:nvSpPr>
        <p:spPr>
          <a:xfrm>
            <a:off x="10274784" y="4892357"/>
            <a:ext cx="826936" cy="89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682872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00EA6B-20EA-7811-F5C3-A6B0EAF2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823" y="1011679"/>
            <a:ext cx="2289976" cy="2353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594E5B-B2DF-7499-9B7C-86FA7C0A4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393" y="3653441"/>
            <a:ext cx="3707862" cy="2867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Poruchy funkce ledvin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54736-F10A-840E-7400-09FF07D70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355495" cy="4351338"/>
          </a:xfrm>
        </p:spPr>
        <p:txBody>
          <a:bodyPr/>
          <a:lstStyle/>
          <a:p>
            <a:r>
              <a:rPr lang="en-CZ" dirty="0"/>
              <a:t>porucha na úrovni </a:t>
            </a:r>
            <a:r>
              <a:rPr lang="en-CZ" b="1" dirty="0"/>
              <a:t>postrenální</a:t>
            </a:r>
          </a:p>
          <a:p>
            <a:pPr lvl="1"/>
            <a:r>
              <a:rPr lang="en-CZ" dirty="0"/>
              <a:t>porucha odtoku moči</a:t>
            </a:r>
          </a:p>
          <a:p>
            <a:pPr lvl="1"/>
            <a:r>
              <a:rPr lang="en-CZ" dirty="0"/>
              <a:t>na ni může navazovat </a:t>
            </a:r>
            <a:r>
              <a:rPr lang="en-CZ" b="1" dirty="0"/>
              <a:t>porucha renální </a:t>
            </a:r>
            <a:r>
              <a:rPr lang="en-CZ" dirty="0"/>
              <a:t>(hydronefróza) a v extrémním případě může vést i k </a:t>
            </a:r>
            <a:r>
              <a:rPr lang="en-CZ"/>
              <a:t>prerenálním poruchám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>
                <a:solidFill>
                  <a:srgbClr val="00B050"/>
                </a:solidFill>
              </a:rPr>
              <a:t>laboratorní vyšetření odhalí retenci N-látek (U, </a:t>
            </a:r>
            <a:r>
              <a:rPr lang="cs-CZ" dirty="0" err="1">
                <a:solidFill>
                  <a:srgbClr val="00B050"/>
                </a:solidFill>
              </a:rPr>
              <a:t>Kr</a:t>
            </a:r>
            <a:r>
              <a:rPr lang="cs-CZ" dirty="0">
                <a:solidFill>
                  <a:srgbClr val="00B050"/>
                </a:solidFill>
              </a:rPr>
              <a:t>, CKD-EPI), </a:t>
            </a:r>
            <a:r>
              <a:rPr lang="cs-CZ" dirty="0"/>
              <a:t>diagnózu potvrdí </a:t>
            </a:r>
            <a:r>
              <a:rPr lang="cs-CZ" b="1" dirty="0">
                <a:solidFill>
                  <a:srgbClr val="00B050"/>
                </a:solidFill>
              </a:rPr>
              <a:t>UZ</a:t>
            </a:r>
            <a:r>
              <a:rPr lang="cs-CZ" dirty="0">
                <a:solidFill>
                  <a:srgbClr val="00B050"/>
                </a:solidFill>
              </a:rPr>
              <a:t>  </a:t>
            </a:r>
          </a:p>
          <a:p>
            <a:pPr lvl="1"/>
            <a:endParaRPr lang="cs-CZ" b="1" dirty="0"/>
          </a:p>
          <a:p>
            <a:pPr lvl="1"/>
            <a:endParaRPr lang="en-CZ" b="1" dirty="0"/>
          </a:p>
          <a:p>
            <a:pPr marL="0" indent="0">
              <a:buNone/>
            </a:pPr>
            <a:endParaRPr lang="en-CZ" dirty="0"/>
          </a:p>
          <a:p>
            <a:pPr lvl="1"/>
            <a:endParaRPr lang="en-CZ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AF440D-5177-006B-1C9B-3C969E28D480}"/>
              </a:ext>
            </a:extLst>
          </p:cNvPr>
          <p:cNvSpPr/>
          <p:nvPr/>
        </p:nvSpPr>
        <p:spPr>
          <a:xfrm>
            <a:off x="10797925" y="2475036"/>
            <a:ext cx="826936" cy="89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41CBEA-20D6-6470-A97E-C67136672F8A}"/>
              </a:ext>
            </a:extLst>
          </p:cNvPr>
          <p:cNvSpPr/>
          <p:nvPr/>
        </p:nvSpPr>
        <p:spPr>
          <a:xfrm>
            <a:off x="9870856" y="4751976"/>
            <a:ext cx="826936" cy="89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61EFC9-42FB-1B1A-17C5-377EE5A5EDE9}"/>
              </a:ext>
            </a:extLst>
          </p:cNvPr>
          <p:cNvSpPr/>
          <p:nvPr/>
        </p:nvSpPr>
        <p:spPr>
          <a:xfrm>
            <a:off x="10088631" y="5642205"/>
            <a:ext cx="360657" cy="3882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8A3CE2-78C1-5B56-3218-A58415B24ACA}"/>
              </a:ext>
            </a:extLst>
          </p:cNvPr>
          <p:cNvSpPr/>
          <p:nvPr/>
        </p:nvSpPr>
        <p:spPr>
          <a:xfrm>
            <a:off x="10103995" y="6072868"/>
            <a:ext cx="360657" cy="3882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361480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krve – základní renální parametry</a:t>
            </a:r>
            <a:endParaRPr lang="en-CZ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D5561FAE-404A-97C7-62EE-03A39C7CF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9170505" cy="4667251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Urea</a:t>
            </a:r>
            <a:r>
              <a:rPr lang="cs-CZ" dirty="0"/>
              <a:t> (konečný produkt met. bílkovin v játrech) – renální porucha </a:t>
            </a:r>
            <a:r>
              <a:rPr lang="cs-CZ" dirty="0" err="1"/>
              <a:t>x</a:t>
            </a:r>
            <a:r>
              <a:rPr lang="cs-CZ" dirty="0"/>
              <a:t> katabolismus</a:t>
            </a:r>
            <a:endParaRPr lang="cs-CZ" b="1" dirty="0"/>
          </a:p>
          <a:p>
            <a:r>
              <a:rPr lang="cs-CZ" b="1" dirty="0"/>
              <a:t>Kreatinin</a:t>
            </a:r>
          </a:p>
          <a:p>
            <a:pPr marL="0" indent="0">
              <a:buNone/>
            </a:pPr>
            <a:r>
              <a:rPr lang="cs-CZ" b="1" dirty="0"/>
              <a:t>  	- </a:t>
            </a:r>
            <a:r>
              <a:rPr lang="cs-CZ" b="1" dirty="0" err="1"/>
              <a:t>Jaffé</a:t>
            </a:r>
            <a:r>
              <a:rPr lang="cs-CZ" b="1" dirty="0"/>
              <a:t> </a:t>
            </a:r>
            <a:r>
              <a:rPr lang="cs-CZ" dirty="0"/>
              <a:t>(reakce kreatininu s </a:t>
            </a:r>
            <a:r>
              <a:rPr lang="cs-CZ" dirty="0" err="1"/>
              <a:t>kys</a:t>
            </a:r>
            <a:r>
              <a:rPr lang="cs-CZ" dirty="0"/>
              <a:t>. pikrovou v alk. prostředí)</a:t>
            </a:r>
          </a:p>
          <a:p>
            <a:pPr marL="0" indent="0">
              <a:buNone/>
            </a:pPr>
            <a:r>
              <a:rPr lang="cs-CZ" b="1" dirty="0"/>
              <a:t>		</a:t>
            </a:r>
            <a:r>
              <a:rPr lang="cs-CZ" b="1" dirty="0">
                <a:solidFill>
                  <a:srgbClr val="FF0000"/>
                </a:solidFill>
              </a:rPr>
              <a:t>- </a:t>
            </a:r>
            <a:r>
              <a:rPr lang="cs-CZ" b="1" dirty="0" err="1">
                <a:solidFill>
                  <a:srgbClr val="FF0000"/>
                </a:solidFill>
              </a:rPr>
              <a:t>Jaffé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pozit</a:t>
            </a:r>
            <a:r>
              <a:rPr lang="cs-CZ" b="1" dirty="0">
                <a:solidFill>
                  <a:srgbClr val="FF0000"/>
                </a:solidFill>
              </a:rPr>
              <a:t>. chromogeny (</a:t>
            </a:r>
            <a:r>
              <a:rPr lang="cs-CZ" b="1" dirty="0" err="1">
                <a:solidFill>
                  <a:srgbClr val="FF0000"/>
                </a:solidFill>
              </a:rPr>
              <a:t>glu</a:t>
            </a:r>
            <a:r>
              <a:rPr lang="cs-CZ" b="1" dirty="0">
                <a:solidFill>
                  <a:srgbClr val="FF0000"/>
                </a:solidFill>
              </a:rPr>
              <a:t>, vit. C, aceton …)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/>
              <a:t>	- enzymatické stanovení s </a:t>
            </a:r>
            <a:r>
              <a:rPr lang="cs-CZ" b="1" dirty="0" err="1"/>
              <a:t>Trinderovou</a:t>
            </a:r>
            <a:r>
              <a:rPr lang="cs-CZ" b="1" dirty="0"/>
              <a:t> reakcí </a:t>
            </a:r>
            <a:r>
              <a:rPr lang="cs-CZ" dirty="0"/>
              <a:t>(</a:t>
            </a:r>
            <a:r>
              <a:rPr lang="cs-CZ" dirty="0" err="1"/>
              <a:t>kreatinináza,kreatináza</a:t>
            </a:r>
            <a:r>
              <a:rPr lang="cs-CZ" dirty="0"/>
              <a:t>, 		</a:t>
            </a:r>
            <a:r>
              <a:rPr lang="cs-CZ" dirty="0" err="1"/>
              <a:t>sarkosinoxidáza</a:t>
            </a:r>
            <a:r>
              <a:rPr lang="cs-CZ" dirty="0"/>
              <a:t>, uvolnění H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2</a:t>
            </a:r>
            <a:r>
              <a:rPr lang="cs-CZ" dirty="0"/>
              <a:t>, následně 4-aminofenazon a HTIB za vzniku 	</a:t>
            </a:r>
            <a:r>
              <a:rPr lang="cs-CZ" dirty="0" err="1"/>
              <a:t>chinoniminového</a:t>
            </a:r>
            <a:r>
              <a:rPr lang="cs-CZ" dirty="0"/>
              <a:t> chromogenu)</a:t>
            </a:r>
          </a:p>
          <a:p>
            <a:pPr marL="0" indent="0">
              <a:buNone/>
            </a:pPr>
            <a:r>
              <a:rPr lang="cs-CZ" b="1" dirty="0"/>
              <a:t>		</a:t>
            </a:r>
          </a:p>
          <a:p>
            <a:r>
              <a:rPr lang="cs-CZ" b="1" dirty="0" err="1"/>
              <a:t>Cystatin</a:t>
            </a:r>
            <a:r>
              <a:rPr lang="cs-CZ" b="1" dirty="0"/>
              <a:t> C</a:t>
            </a:r>
          </a:p>
          <a:p>
            <a:pPr marL="0" indent="0">
              <a:buNone/>
            </a:pPr>
            <a:r>
              <a:rPr lang="cs-CZ" b="1" dirty="0"/>
              <a:t>	- </a:t>
            </a:r>
            <a:r>
              <a:rPr lang="cs-CZ" b="1" dirty="0" err="1"/>
              <a:t>imunoturbidimetrie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	- odbourává nevýhody interferencí stanovení kreatininu, </a:t>
            </a:r>
            <a:r>
              <a:rPr lang="cs-CZ" dirty="0"/>
              <a:t>(avšak má vlastní…)</a:t>
            </a:r>
          </a:p>
          <a:p>
            <a:endParaRPr lang="cs-CZ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4247DDF-29C4-7D58-C605-B16153559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696" y="1690688"/>
            <a:ext cx="16319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53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978</Words>
  <Application>Microsoft Macintosh PowerPoint</Application>
  <PresentationFormat>Widescreen</PresentationFormat>
  <Paragraphs>161</Paragraphs>
  <Slides>20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Office Theme</vt:lpstr>
      <vt:lpstr>Ledviny </vt:lpstr>
      <vt:lpstr>Močové cesty (urotrakt) - anatomie</vt:lpstr>
      <vt:lpstr>PowerPoint Presentation</vt:lpstr>
      <vt:lpstr>Ledvina - anatomie</vt:lpstr>
      <vt:lpstr>Funkční anatomie</vt:lpstr>
      <vt:lpstr>Funkce ledvin</vt:lpstr>
      <vt:lpstr>Poruchy funkce ledvin</vt:lpstr>
      <vt:lpstr>Poruchy funkce ledvin</vt:lpstr>
      <vt:lpstr>Vyšetření krve – základní renální parametry</vt:lpstr>
      <vt:lpstr>Funkční vyš. ledvin – clearance </vt:lpstr>
      <vt:lpstr>…další související parametry</vt:lpstr>
      <vt:lpstr>Vyšetření moče – chemické</vt:lpstr>
      <vt:lpstr>Vyšetření moče – morfologické</vt:lpstr>
      <vt:lpstr>Vyšetření moče – morfologické</vt:lpstr>
      <vt:lpstr>Proteinurie – dif. Dg.</vt:lpstr>
      <vt:lpstr>co rozumíme pod pojmem “renální funkce”</vt:lpstr>
      <vt:lpstr>rozdíly v renálních funkcích u dětí a dospělých</vt:lpstr>
      <vt:lpstr>způsob výpočtu  odhadované glomerulární filtrace u dětí a dospělých se liší….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Ledviny</dc:title>
  <dc:creator>Michal Řiháček</dc:creator>
  <cp:lastModifiedBy>Valík Dalibor</cp:lastModifiedBy>
  <cp:revision>18</cp:revision>
  <dcterms:created xsi:type="dcterms:W3CDTF">2022-09-14T09:53:33Z</dcterms:created>
  <dcterms:modified xsi:type="dcterms:W3CDTF">2023-10-12T07:42:41Z</dcterms:modified>
</cp:coreProperties>
</file>