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354" r:id="rId2"/>
    <p:sldId id="257" r:id="rId3"/>
    <p:sldId id="260" r:id="rId4"/>
    <p:sldId id="353" r:id="rId5"/>
    <p:sldId id="264" r:id="rId6"/>
    <p:sldId id="326" r:id="rId7"/>
    <p:sldId id="265" r:id="rId8"/>
    <p:sldId id="327" r:id="rId9"/>
    <p:sldId id="328" r:id="rId10"/>
    <p:sldId id="329" r:id="rId11"/>
    <p:sldId id="330" r:id="rId12"/>
    <p:sldId id="332" r:id="rId13"/>
    <p:sldId id="333" r:id="rId14"/>
    <p:sldId id="334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50" r:id="rId23"/>
    <p:sldId id="343" r:id="rId24"/>
    <p:sldId id="351" r:id="rId25"/>
    <p:sldId id="344" r:id="rId26"/>
    <p:sldId id="345" r:id="rId27"/>
    <p:sldId id="346" r:id="rId28"/>
    <p:sldId id="347" r:id="rId29"/>
    <p:sldId id="349" r:id="rId30"/>
    <p:sldId id="258" r:id="rId31"/>
    <p:sldId id="259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81" r:id="rId41"/>
    <p:sldId id="275" r:id="rId42"/>
    <p:sldId id="277" r:id="rId43"/>
    <p:sldId id="276" r:id="rId44"/>
    <p:sldId id="282" r:id="rId45"/>
    <p:sldId id="278" r:id="rId46"/>
    <p:sldId id="280" r:id="rId47"/>
    <p:sldId id="279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4" d="100"/>
          <a:sy n="124" d="100"/>
        </p:scale>
        <p:origin x="72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0BC4D-0574-4EC5-9754-09981FE6C111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47B36-51F1-4A39-96F9-6DE4EAF0DC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74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D4845-CC71-4627-9A20-3F7600A1115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91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73A793D2-066F-4F8C-AF8B-BCC6471E321D}" type="slidenum">
              <a:rPr lang="cs-CZ" altLang="cs-CZ" smtClean="0"/>
              <a:pPr eaLnBrk="1" hangingPunct="1">
                <a:defRPr/>
              </a:pPr>
              <a:t>36</a:t>
            </a:fld>
            <a:endParaRPr lang="cs-CZ" alt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2588"/>
            <a:ext cx="16002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016B74DB-8821-440D-9E44-3206E4379A72}" type="slidenum">
              <a:rPr lang="cs-CZ" altLang="cs-CZ" smtClean="0"/>
              <a:pPr eaLnBrk="1" hangingPunct="1">
                <a:defRPr/>
              </a:pPr>
              <a:t>37</a:t>
            </a:fld>
            <a:endParaRPr lang="cs-CZ" alt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2588"/>
            <a:ext cx="16002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E50B2C14-6CB1-44FC-B988-401D89FA78E4}" type="slidenum">
              <a:rPr lang="cs-CZ" altLang="cs-CZ" smtClean="0"/>
              <a:pPr eaLnBrk="1" hangingPunct="1">
                <a:defRPr/>
              </a:pPr>
              <a:t>47</a:t>
            </a:fld>
            <a:endParaRPr lang="cs-CZ" alt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2588"/>
            <a:ext cx="1600200" cy="27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27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77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32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42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60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23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41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47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65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7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48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FCF5-5DD8-425D-B7B0-9ABADD9D5312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A109F-0005-4E54-8768-68A33D854B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67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8.jpeg"/><Relationship Id="rId5" Type="http://schemas.openxmlformats.org/officeDocument/2006/relationships/image" Target="../media/image42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hyperlink" Target="http://ona.idnes.cz/je-moje-linda-me-dite-test-otcovstvi-na-vlastni-kuzi-fyj-/vztahy-sex.aspx?c=A080424_165928_ona_on_ve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rosalind.info/media/microsatpcr2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://www.mpietrangelo.com/hbio/unit/8_genetics/Chapter_12/B_Jpegs_of_Art_and_Photos/12_Labeled_Art_and_Photos/12_14aSTRSites-L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rosalind.info/media/microsatpcr2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://www.mpietrangelo.com/hbio/unit/8_genetics/Chapter_12/B_Jpegs_of_Art_and_Photos/12_Labeled_Art_and_Photos/12_14aSTRSites-L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//upload.wikimedia.org/wikipedia/commons/7/7a/Codis_profile.jpg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wikiskripta.eu/images/b/b0/Mendel_nezavisla_segregace.png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natalnitestotcovstvi.files.wordpress.com/2014/05/new-doc-7.pdf" TargetMode="External"/><Relationship Id="rId2" Type="http://schemas.openxmlformats.org/officeDocument/2006/relationships/hyperlink" Target="http://maps.google.com/maps?z=16&amp;q=bioquest+diagnostics+dna+center+jasm&#237;nov&#225;+2905/37+106+00+praha+1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877428" y="658173"/>
            <a:ext cx="293458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DIAGNOSTIKA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05220" y="1768773"/>
            <a:ext cx="1601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Calibri" pitchFamily="34" charset="0"/>
              </a:rPr>
              <a:t>RNA</a:t>
            </a:r>
          </a:p>
        </p:txBody>
      </p:sp>
      <p:cxnSp>
        <p:nvCxnSpPr>
          <p:cNvPr id="3" name="Přímá spojnice se šipkou 2"/>
          <p:cNvCxnSpPr>
            <a:endCxn id="7" idx="0"/>
          </p:cNvCxnSpPr>
          <p:nvPr/>
        </p:nvCxnSpPr>
        <p:spPr>
          <a:xfrm flipH="1">
            <a:off x="1806182" y="1211873"/>
            <a:ext cx="2538536" cy="5569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457053" y="1768772"/>
            <a:ext cx="766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latin typeface="Calibri" pitchFamily="34" charset="0"/>
              </a:rPr>
              <a:t>DNA</a:t>
            </a:r>
          </a:p>
        </p:txBody>
      </p:sp>
      <p:cxnSp>
        <p:nvCxnSpPr>
          <p:cNvPr id="15" name="Přímá spojnice se šipkou 14"/>
          <p:cNvCxnSpPr>
            <a:endCxn id="13" idx="0"/>
          </p:cNvCxnSpPr>
          <p:nvPr/>
        </p:nvCxnSpPr>
        <p:spPr>
          <a:xfrm>
            <a:off x="4344718" y="1211873"/>
            <a:ext cx="2495614" cy="5568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4858536" y="3203613"/>
            <a:ext cx="1027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Calibri" pitchFamily="34" charset="0"/>
              </a:rPr>
              <a:t>PŘÍMÁ</a:t>
            </a:r>
          </a:p>
        </p:txBody>
      </p:sp>
      <p:cxnSp>
        <p:nvCxnSpPr>
          <p:cNvPr id="22" name="Přímá spojnice se šipkou 21"/>
          <p:cNvCxnSpPr>
            <a:endCxn id="21" idx="0"/>
          </p:cNvCxnSpPr>
          <p:nvPr/>
        </p:nvCxnSpPr>
        <p:spPr>
          <a:xfrm flipH="1">
            <a:off x="5372398" y="2132856"/>
            <a:ext cx="1260502" cy="10707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7223610" y="3182419"/>
            <a:ext cx="1731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 smtClean="0">
                <a:latin typeface="Calibri" pitchFamily="34" charset="0"/>
              </a:rPr>
              <a:t>NEPŘÍMÁ</a:t>
            </a:r>
          </a:p>
          <a:p>
            <a:pPr algn="ctr"/>
            <a:r>
              <a:rPr lang="cs-CZ" sz="1400" dirty="0">
                <a:solidFill>
                  <a:srgbClr val="FF0000"/>
                </a:solidFill>
                <a:latin typeface="Calibri" pitchFamily="34" charset="0"/>
              </a:rPr>
              <a:t>analýza </a:t>
            </a:r>
            <a:r>
              <a:rPr lang="cs-CZ" sz="1400" dirty="0" err="1">
                <a:solidFill>
                  <a:srgbClr val="FF0000"/>
                </a:solidFill>
                <a:latin typeface="Calibri" pitchFamily="34" charset="0"/>
              </a:rPr>
              <a:t>mikrosatelitů</a:t>
            </a:r>
            <a:endParaRPr lang="cs-CZ" sz="1400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endParaRPr lang="cs-CZ" sz="2000" b="1" dirty="0">
              <a:latin typeface="Calibri" pitchFamily="34" charset="0"/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6632900" y="2132856"/>
            <a:ext cx="1541913" cy="1189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2733412" y="4359256"/>
            <a:ext cx="273630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latin typeface="Calibri" pitchFamily="34" charset="0"/>
              </a:rPr>
              <a:t>SCORING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itchFamily="34" charset="0"/>
              </a:rPr>
              <a:t>Restrikční analýza PCR produktu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itchFamily="34" charset="0"/>
              </a:rPr>
              <a:t>Hybridizace PCR produktu s </a:t>
            </a:r>
            <a:r>
              <a:rPr lang="cs-CZ" sz="1400" dirty="0" err="1">
                <a:latin typeface="Calibri" pitchFamily="34" charset="0"/>
              </a:rPr>
              <a:t>alelově</a:t>
            </a:r>
            <a:r>
              <a:rPr lang="cs-CZ" sz="1400" dirty="0">
                <a:latin typeface="Calibri" pitchFamily="34" charset="0"/>
              </a:rPr>
              <a:t> specifickými </a:t>
            </a:r>
            <a:r>
              <a:rPr lang="cs-CZ" sz="1400" dirty="0" err="1">
                <a:latin typeface="Calibri" pitchFamily="34" charset="0"/>
              </a:rPr>
              <a:t>oligonukleotidy</a:t>
            </a:r>
            <a:endParaRPr lang="cs-CZ" sz="1400" dirty="0">
              <a:latin typeface="Calibri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alibri" pitchFamily="34" charset="0"/>
              </a:rPr>
              <a:t>detekce variant pomocí sond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alibri" pitchFamily="34" charset="0"/>
              </a:rPr>
              <a:t>ARMS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alibri" pitchFamily="34" charset="0"/>
              </a:rPr>
              <a:t>MLPA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itchFamily="34" charset="0"/>
              </a:rPr>
              <a:t>Triplet </a:t>
            </a:r>
            <a:r>
              <a:rPr lang="cs-CZ" sz="1400" dirty="0" err="1">
                <a:latin typeface="Calibri" pitchFamily="34" charset="0"/>
              </a:rPr>
              <a:t>Primed</a:t>
            </a:r>
            <a:r>
              <a:rPr lang="cs-CZ" sz="1400" dirty="0">
                <a:latin typeface="Calibri" pitchFamily="34" charset="0"/>
              </a:rPr>
              <a:t> PCR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endParaRPr lang="cs-CZ" sz="1400" dirty="0" smtClean="0">
              <a:latin typeface="Calibri" pitchFamily="34" charset="0"/>
            </a:endParaRPr>
          </a:p>
          <a:p>
            <a:pPr algn="ctr"/>
            <a:endParaRPr lang="cs-CZ" sz="1400" b="1" dirty="0">
              <a:latin typeface="Calibri" pitchFamily="34" charset="0"/>
            </a:endParaRPr>
          </a:p>
        </p:txBody>
      </p:sp>
      <p:cxnSp>
        <p:nvCxnSpPr>
          <p:cNvPr id="28" name="Přímá spojnice se šipkou 27"/>
          <p:cNvCxnSpPr>
            <a:endCxn id="27" idx="0"/>
          </p:cNvCxnSpPr>
          <p:nvPr/>
        </p:nvCxnSpPr>
        <p:spPr>
          <a:xfrm flipH="1">
            <a:off x="4101565" y="3603722"/>
            <a:ext cx="1269710" cy="7555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/>
          <p:cNvSpPr/>
          <p:nvPr/>
        </p:nvSpPr>
        <p:spPr>
          <a:xfrm>
            <a:off x="5676101" y="4384017"/>
            <a:ext cx="384492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Calibri" pitchFamily="34" charset="0"/>
              </a:rPr>
              <a:t>SCANNING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Calibri" pitchFamily="34" charset="0"/>
              </a:rPr>
              <a:t>analýza teploty tání (SYBR Green)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cs-CZ" sz="1600" dirty="0" err="1" smtClean="0">
                <a:latin typeface="Calibri" pitchFamily="34" charset="0"/>
              </a:rPr>
              <a:t>sekvenování</a:t>
            </a:r>
            <a:endParaRPr lang="cs-CZ" sz="1600" dirty="0">
              <a:latin typeface="Calibri" pitchFamily="34" charset="0"/>
            </a:endParaRPr>
          </a:p>
          <a:p>
            <a:endParaRPr lang="cs-CZ" b="1" dirty="0" smtClean="0">
              <a:latin typeface="Calibri" pitchFamily="34" charset="0"/>
            </a:endParaRPr>
          </a:p>
          <a:p>
            <a:endParaRPr lang="cs-CZ" b="1" dirty="0">
              <a:latin typeface="Calibri" pitchFamily="34" charset="0"/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>
            <a:off x="5372398" y="3620444"/>
            <a:ext cx="1084655" cy="7635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bdélník 32"/>
          <p:cNvSpPr/>
          <p:nvPr/>
        </p:nvSpPr>
        <p:spPr>
          <a:xfrm>
            <a:off x="81031" y="2961564"/>
            <a:ext cx="1070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latin typeface="Calibri" pitchFamily="34" charset="0"/>
              </a:rPr>
              <a:t>EXPRESE</a:t>
            </a:r>
            <a:endParaRPr lang="cs-CZ" b="1" dirty="0">
              <a:latin typeface="Calibri" pitchFamily="34" charset="0"/>
            </a:endParaRPr>
          </a:p>
        </p:txBody>
      </p:sp>
      <p:cxnSp>
        <p:nvCxnSpPr>
          <p:cNvPr id="34" name="Přímá spojnice se šipkou 33"/>
          <p:cNvCxnSpPr>
            <a:endCxn id="33" idx="0"/>
          </p:cNvCxnSpPr>
          <p:nvPr/>
        </p:nvCxnSpPr>
        <p:spPr>
          <a:xfrm flipH="1">
            <a:off x="616188" y="2206030"/>
            <a:ext cx="1168756" cy="7555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délník 34"/>
          <p:cNvSpPr/>
          <p:nvPr/>
        </p:nvSpPr>
        <p:spPr>
          <a:xfrm>
            <a:off x="1344121" y="2961563"/>
            <a:ext cx="96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latin typeface="Calibri" pitchFamily="34" charset="0"/>
              </a:rPr>
              <a:t>SESTŘIH</a:t>
            </a:r>
            <a:endParaRPr lang="cs-CZ" b="1" dirty="0">
              <a:latin typeface="Calibri" pitchFamily="34" charset="0"/>
            </a:endParaRPr>
          </a:p>
        </p:txBody>
      </p:sp>
      <p:cxnSp>
        <p:nvCxnSpPr>
          <p:cNvPr id="36" name="Přímá spojnice se šipkou 35"/>
          <p:cNvCxnSpPr>
            <a:stCxn id="7" idx="2"/>
            <a:endCxn id="35" idx="0"/>
          </p:cNvCxnSpPr>
          <p:nvPr/>
        </p:nvCxnSpPr>
        <p:spPr>
          <a:xfrm>
            <a:off x="1806182" y="2230438"/>
            <a:ext cx="18359" cy="73112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bdélník 37"/>
          <p:cNvSpPr/>
          <p:nvPr/>
        </p:nvSpPr>
        <p:spPr>
          <a:xfrm>
            <a:off x="2261570" y="2961563"/>
            <a:ext cx="165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latin typeface="Calibri" pitchFamily="34" charset="0"/>
              </a:rPr>
              <a:t>„SEKV. EXONŮ“</a:t>
            </a:r>
            <a:endParaRPr lang="cs-CZ" b="1" dirty="0">
              <a:latin typeface="Calibri" pitchFamily="34" charset="0"/>
            </a:endParaRPr>
          </a:p>
        </p:txBody>
      </p:sp>
      <p:cxnSp>
        <p:nvCxnSpPr>
          <p:cNvPr id="39" name="Přímá spojnice se šipkou 38"/>
          <p:cNvCxnSpPr>
            <a:endCxn id="38" idx="0"/>
          </p:cNvCxnSpPr>
          <p:nvPr/>
        </p:nvCxnSpPr>
        <p:spPr>
          <a:xfrm>
            <a:off x="1807570" y="2206030"/>
            <a:ext cx="1279996" cy="75553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503579" y="360372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  <p:bldP spid="23" grpId="0"/>
      <p:bldP spid="27" grpId="0"/>
      <p:bldP spid="29" grpId="0"/>
      <p:bldP spid="33" grpId="0"/>
      <p:bldP spid="35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QF-PCR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2400" smtClean="0"/>
              <a:t>Při analýze se využívá PCR amlifikace </a:t>
            </a:r>
          </a:p>
          <a:p>
            <a:pPr algn="ctr" eaLnBrk="1" hangingPunct="1">
              <a:buFontTx/>
              <a:buNone/>
            </a:pPr>
            <a:r>
              <a:rPr lang="cs-CZ" sz="2400" smtClean="0"/>
              <a:t>chromozom-specifických polymorfních STR markerů. </a:t>
            </a:r>
          </a:p>
          <a:p>
            <a:pPr algn="ctr" eaLnBrk="1" hangingPunct="1">
              <a:buFontTx/>
              <a:buNone/>
            </a:pPr>
            <a:r>
              <a:rPr lang="cs-CZ" sz="2400" smtClean="0"/>
              <a:t>Metody využíváme v prenatální i postnatální diagnostice a analýze potracených plodů </a:t>
            </a:r>
          </a:p>
        </p:txBody>
      </p:sp>
      <p:pic>
        <p:nvPicPr>
          <p:cNvPr id="4100" name="Picture 4" descr="abc_match_dna_071212_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213100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6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Klasické metody vyšetření </a:t>
            </a:r>
          </a:p>
        </p:txBody>
      </p: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1258888" y="6308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5124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smtClean="0"/>
              <a:t>Vyšetření karyotypu (hodnocení barvených metafázických chromozomů v optickém mikroskopu) </a:t>
            </a:r>
          </a:p>
        </p:txBody>
      </p:sp>
      <p:pic>
        <p:nvPicPr>
          <p:cNvPr id="5125" name="Picture 10" descr="CytoVis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76700"/>
            <a:ext cx="28575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9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Vyšetření karyotypu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600" smtClean="0"/>
              <a:t>základní metodou vyšetření karyotypu (nejen) v rámci prenatální diagnostiky chromozomálních aberací</a:t>
            </a:r>
          </a:p>
          <a:p>
            <a:pPr eaLnBrk="1" hangingPunct="1">
              <a:lnSpc>
                <a:spcPct val="80000"/>
              </a:lnSpc>
            </a:pPr>
            <a:endParaRPr lang="cs-CZ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/>
              <a:t>Výhody </a:t>
            </a:r>
          </a:p>
          <a:p>
            <a:pPr eaLnBrk="1" hangingPunct="1">
              <a:lnSpc>
                <a:spcPct val="80000"/>
              </a:lnSpc>
            </a:pPr>
            <a:r>
              <a:rPr lang="cs-CZ" sz="1600" smtClean="0"/>
              <a:t>možnost prohlédnout celý karyotyp, zhodnotit strukturu každého jednotlivého chromozomu - a i jejich počet.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/>
              <a:t>Nevýhody </a:t>
            </a:r>
          </a:p>
          <a:p>
            <a:pPr eaLnBrk="1" hangingPunct="1">
              <a:lnSpc>
                <a:spcPct val="80000"/>
              </a:lnSpc>
            </a:pPr>
            <a:r>
              <a:rPr lang="cs-CZ" sz="1600" smtClean="0"/>
              <a:t>časová náročnost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600" smtClean="0"/>
              <a:t>      </a:t>
            </a:r>
            <a:r>
              <a:rPr lang="cs-CZ" sz="1200" smtClean="0"/>
              <a:t>klasické vyšetření karyotypu vyžaduje kultivaci získaných buněk ve speciálním médiu, což výrazně prodlužuje dobu, která uplyne mezi samotným odběrem vzorku a vydáním výsledku.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200" smtClean="0"/>
              <a:t>               - amniocentéza či odběr choriových klků je nutné počítat v průměru s minimálně dvoutýdenní lhůtou (výsledky  CVS bývají obecně o něco dříve díky většímu růstovému potenciálu choriových buněk).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200" smtClean="0"/>
              <a:t>                 - kordocentéza má v tomto případě značnou výhodu rychlého zpracování vzorku (obecně jen několik dní), neboť je odebírána fetální krev (velký růstový potenciál lymfocytů).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200" smtClean="0"/>
          </a:p>
          <a:p>
            <a:pPr eaLnBrk="1" hangingPunct="1">
              <a:lnSpc>
                <a:spcPct val="80000"/>
              </a:lnSpc>
            </a:pPr>
            <a:r>
              <a:rPr lang="cs-CZ" sz="1600" smtClean="0"/>
              <a:t>omezená schopnost detekovat určité chromozomální přestavby malého rozsahu (například mikrodelece)</a:t>
            </a:r>
          </a:p>
          <a:p>
            <a:pPr eaLnBrk="1" hangingPunct="1">
              <a:lnSpc>
                <a:spcPct val="80000"/>
              </a:lnSpc>
            </a:pPr>
            <a:r>
              <a:rPr lang="cs-CZ" sz="1600" smtClean="0"/>
              <a:t> určovat původ marker chromozomů apod.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sz="1200" smtClean="0">
                <a:solidFill>
                  <a:srgbClr val="0066FF"/>
                </a:solidFill>
              </a:rPr>
              <a:t>       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sz="1200" smtClean="0">
                <a:solidFill>
                  <a:srgbClr val="0066FF"/>
                </a:solidFill>
              </a:rPr>
              <a:t>V této oblasti pak nastupují metody molekulární cytogenetiky jako je například FISH (fluorescent in-situ hybridization - fluorescenční in-situ hybridizace).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27088" y="4724400"/>
            <a:ext cx="7416800" cy="720725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948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dirty="0" smtClean="0"/>
              <a:t>QF-PCR </a:t>
            </a:r>
            <a:br>
              <a:rPr lang="cs-CZ" sz="3600" b="1" dirty="0" smtClean="0"/>
            </a:br>
            <a:r>
              <a:rPr lang="cs-CZ" sz="2000" b="1" dirty="0" smtClean="0"/>
              <a:t>neboli kvantitativní fluorescenční polymerázová řetězová reakce (</a:t>
            </a:r>
            <a:r>
              <a:rPr lang="cs-CZ" sz="2000" b="1" dirty="0" err="1" smtClean="0"/>
              <a:t>Quantitative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Fluorescent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Polymerase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Chain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Reaction</a:t>
            </a:r>
            <a:r>
              <a:rPr lang="cs-CZ" sz="2000" b="1" dirty="0" smtClean="0"/>
              <a:t>)</a:t>
            </a:r>
            <a:r>
              <a:rPr lang="cs-CZ" sz="3600" dirty="0" smtClean="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000" smtClean="0"/>
              <a:t>speciální aplikací klasické PCR metody, sloužící k namnožení definovaného úseku DNA. 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V rámci prenatální diagnostiky se lze také setkat s označením amnioPCR (v souvislosti s amniocentézou - jako metodou, použitou k získání vzorku). 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Tato metoda umožňuje vyloučit / potvrdit numerické odchylky vybraných chromozomů a to v extrémně krátkém časovém období jednoho, maximálně dvou dnů.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Nejčastěji jde o chromozomy, jejichž numerické abnormality tvoří většinu (cca 90 %) chromozomálních aberací: 13, 18, 21, X a Y. </a:t>
            </a:r>
          </a:p>
        </p:txBody>
      </p:sp>
      <p:pic>
        <p:nvPicPr>
          <p:cNvPr id="8196" name="Picture 4" descr="object-12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157788"/>
            <a:ext cx="19907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7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QF-PCR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sz="2000" smtClean="0"/>
              <a:t>Ze vzorku AMC, CVS se pomocí některé ze standardních metod nejprve </a:t>
            </a:r>
            <a:r>
              <a:rPr lang="cs-CZ" sz="2000" smtClean="0">
                <a:solidFill>
                  <a:srgbClr val="FF0000"/>
                </a:solidFill>
              </a:rPr>
              <a:t>izoluje DNA.</a:t>
            </a:r>
          </a:p>
          <a:p>
            <a:pPr eaLnBrk="1" hangingPunct="1"/>
            <a:endParaRPr lang="cs-CZ" sz="2000" smtClean="0">
              <a:solidFill>
                <a:srgbClr val="FF0000"/>
              </a:solidFill>
            </a:endParaRPr>
          </a:p>
          <a:p>
            <a:pPr eaLnBrk="1" hangingPunct="1"/>
            <a:endParaRPr lang="cs-CZ" sz="2000" smtClean="0">
              <a:solidFill>
                <a:srgbClr val="FF0000"/>
              </a:solidFill>
            </a:endParaRPr>
          </a:p>
          <a:p>
            <a:pPr eaLnBrk="1" hangingPunct="1"/>
            <a:endParaRPr lang="cs-CZ" sz="2000" smtClean="0">
              <a:solidFill>
                <a:srgbClr val="FF0000"/>
              </a:solidFill>
            </a:endParaRPr>
          </a:p>
          <a:p>
            <a:pPr eaLnBrk="1" hangingPunct="1"/>
            <a:endParaRPr lang="cs-CZ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cs-CZ" sz="2000" smtClean="0">
                <a:solidFill>
                  <a:srgbClr val="FF0000"/>
                </a:solidFill>
              </a:rPr>
              <a:t>Polymerázová řetězová reakce-PCR</a:t>
            </a:r>
          </a:p>
          <a:p>
            <a:pPr eaLnBrk="1" hangingPunct="1"/>
            <a:endParaRPr lang="cs-CZ" sz="2000" smtClean="0">
              <a:solidFill>
                <a:srgbClr val="FF0000"/>
              </a:solidFill>
            </a:endParaRPr>
          </a:p>
          <a:p>
            <a:pPr eaLnBrk="1" hangingPunct="1"/>
            <a:endParaRPr lang="cs-CZ" sz="2000" smtClean="0"/>
          </a:p>
          <a:p>
            <a:pPr eaLnBrk="1" hangingPunct="1"/>
            <a:endParaRPr lang="cs-CZ" sz="2000" smtClean="0"/>
          </a:p>
        </p:txBody>
      </p:sp>
      <p:pic>
        <p:nvPicPr>
          <p:cNvPr id="4" name="Picture 4" descr="extractedD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71678"/>
            <a:ext cx="1962147" cy="14716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08972"/>
            <a:ext cx="28003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67944" y="4408557"/>
            <a:ext cx="53818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vlastní </a:t>
            </a:r>
            <a:r>
              <a:rPr lang="cs-CZ" dirty="0" smtClean="0">
                <a:solidFill>
                  <a:srgbClr val="FF0000"/>
                </a:solidFill>
              </a:rPr>
              <a:t>PCR </a:t>
            </a:r>
            <a:r>
              <a:rPr lang="cs-CZ" dirty="0" smtClean="0"/>
              <a:t>metodu jsou připravené speciální „</a:t>
            </a:r>
            <a:r>
              <a:rPr lang="cs-CZ" dirty="0" err="1" smtClean="0"/>
              <a:t>kity</a:t>
            </a:r>
            <a:r>
              <a:rPr lang="cs-CZ" dirty="0" smtClean="0"/>
              <a:t>"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s fluorescenčně značenými </a:t>
            </a:r>
            <a:r>
              <a:rPr lang="cs-CZ" dirty="0" err="1" smtClean="0">
                <a:solidFill>
                  <a:srgbClr val="FF0000"/>
                </a:solidFill>
              </a:rPr>
              <a:t>primery</a:t>
            </a:r>
            <a:r>
              <a:rPr lang="cs-CZ" dirty="0" smtClean="0">
                <a:solidFill>
                  <a:srgbClr val="FF0000"/>
                </a:solidFill>
              </a:rPr>
              <a:t>. </a:t>
            </a:r>
          </a:p>
          <a:p>
            <a:r>
              <a:rPr lang="cs-CZ" dirty="0" smtClean="0"/>
              <a:t>Tyto </a:t>
            </a:r>
            <a:r>
              <a:rPr lang="cs-CZ" dirty="0" err="1" smtClean="0"/>
              <a:t>primery</a:t>
            </a:r>
            <a:r>
              <a:rPr lang="cs-CZ" dirty="0" smtClean="0"/>
              <a:t> ohraničují specifické </a:t>
            </a:r>
            <a:r>
              <a:rPr lang="cs-CZ" dirty="0" err="1" smtClean="0"/>
              <a:t>lokusy</a:t>
            </a:r>
            <a:r>
              <a:rPr lang="cs-CZ" dirty="0" smtClean="0"/>
              <a:t>  STR</a:t>
            </a:r>
          </a:p>
          <a:p>
            <a:r>
              <a:rPr lang="cs-CZ" dirty="0" smtClean="0"/>
              <a:t>na příslušných chromozomech (13, 18, 21, X a Y),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0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QF-PCR</a:t>
            </a:r>
          </a:p>
        </p:txBody>
      </p:sp>
      <p:pic>
        <p:nvPicPr>
          <p:cNvPr id="11267" name="Picture 4" descr="Chiapas_Aug2006_English_Page_0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0" t="8508" r="6645" b="69577"/>
          <a:stretch>
            <a:fillRect/>
          </a:stretch>
        </p:blipFill>
        <p:spPr>
          <a:xfrm>
            <a:off x="971550" y="1700213"/>
            <a:ext cx="6553200" cy="4321175"/>
          </a:xfrm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124075" y="1412875"/>
            <a:ext cx="5257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/>
              <a:t>Metoda PCR amplifikuje STR oblasti  </a:t>
            </a:r>
          </a:p>
          <a:p>
            <a:pPr algn="ctr" eaLnBrk="1" hangingPunct="1"/>
            <a:r>
              <a:rPr lang="cs-CZ"/>
              <a:t>a vytváří fluorescenčně značené amplikony </a:t>
            </a:r>
          </a:p>
          <a:p>
            <a:pPr algn="ctr" eaLnBrk="1" hangingPunct="1"/>
            <a:r>
              <a:rPr lang="cs-CZ"/>
              <a:t>za pomocí lokus specifických primerů</a:t>
            </a:r>
          </a:p>
          <a:p>
            <a:pPr algn="ctr"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7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QF-PCR</a:t>
            </a:r>
          </a:p>
        </p:txBody>
      </p:sp>
      <p:pic>
        <p:nvPicPr>
          <p:cNvPr id="12291" name="Picture 4" descr="Chiapas_Aug2006_English_Page_0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7634" r="53831" b="69260"/>
          <a:stretch>
            <a:fillRect/>
          </a:stretch>
        </p:blipFill>
        <p:spPr>
          <a:xfrm>
            <a:off x="2339975" y="2133600"/>
            <a:ext cx="4176713" cy="3887788"/>
          </a:xfrm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763713" y="2133600"/>
            <a:ext cx="51847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/>
              <a:t>Multiplex PCR</a:t>
            </a:r>
          </a:p>
        </p:txBody>
      </p:sp>
    </p:spTree>
    <p:extLst>
      <p:ext uri="{BB962C8B-B14F-4D97-AF65-F5344CB8AC3E}">
        <p14:creationId xmlns:p14="http://schemas.microsoft.com/office/powerpoint/2010/main" val="26139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4286250" y="1714500"/>
          <a:ext cx="4071938" cy="576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3" imgW="5667122" imgH="8019915" progId="">
                  <p:link updateAutomatic="1"/>
                </p:oleObj>
              </mc:Choice>
              <mc:Fallback>
                <p:oleObj r:id="rId3" imgW="5667122" imgH="8019915" progId="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1714500"/>
                        <a:ext cx="4071938" cy="576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2"/>
          <p:cNvGraphicFramePr>
            <a:graphicFrameLocks noChangeAspect="1"/>
          </p:cNvGraphicFramePr>
          <p:nvPr/>
        </p:nvGraphicFramePr>
        <p:xfrm>
          <a:off x="285750" y="1857375"/>
          <a:ext cx="3929063" cy="556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3" imgW="5667122" imgH="8019915" progId="">
                  <p:link updateAutomatic="1"/>
                </p:oleObj>
              </mc:Choice>
              <mc:Fallback>
                <p:oleObj r:id="rId3" imgW="5667122" imgH="8019915" progId="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857375"/>
                        <a:ext cx="3929063" cy="556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QF-PCR</a:t>
            </a:r>
          </a:p>
        </p:txBody>
      </p:sp>
      <p:sp>
        <p:nvSpPr>
          <p:cNvPr id="13317" name="TextovéPole 2"/>
          <p:cNvSpPr txBox="1">
            <a:spLocks noChangeArrowheads="1"/>
          </p:cNvSpPr>
          <p:nvPr/>
        </p:nvSpPr>
        <p:spPr bwMode="auto">
          <a:xfrm>
            <a:off x="2286000" y="1428750"/>
            <a:ext cx="4705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/>
              <a:t>7 markerů pro diagnostiku chromosomu 21</a:t>
            </a:r>
          </a:p>
          <a:p>
            <a:pPr eaLnBrk="1" hangingPunct="1"/>
            <a:r>
              <a:rPr lang="cs-CZ"/>
              <a:t>7 markerů pro diagnostiku chromosomu 18</a:t>
            </a:r>
          </a:p>
          <a:p>
            <a:pPr eaLnBrk="1" hangingPunct="1"/>
            <a:r>
              <a:rPr lang="cs-CZ"/>
              <a:t>7 markery pro diagnostiku chromosomu 13 </a:t>
            </a:r>
          </a:p>
          <a:p>
            <a:pPr eaLnBrk="1" hangingPunct="1"/>
            <a:r>
              <a:rPr lang="cs-CZ"/>
              <a:t>7 markerů pro diagnostiku chromosomů  XY.</a:t>
            </a:r>
          </a:p>
        </p:txBody>
      </p:sp>
      <p:sp>
        <p:nvSpPr>
          <p:cNvPr id="13318" name="Obdélník 3"/>
          <p:cNvSpPr>
            <a:spLocks noChangeArrowheads="1"/>
          </p:cNvSpPr>
          <p:nvPr/>
        </p:nvSpPr>
        <p:spPr bwMode="auto">
          <a:xfrm>
            <a:off x="3857625" y="1143000"/>
            <a:ext cx="164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Multiplex PCR</a:t>
            </a:r>
          </a:p>
        </p:txBody>
      </p:sp>
    </p:spTree>
    <p:extLst>
      <p:ext uri="{BB962C8B-B14F-4D97-AF65-F5344CB8AC3E}">
        <p14:creationId xmlns:p14="http://schemas.microsoft.com/office/powerpoint/2010/main" val="16374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QF-PCR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cs-CZ" sz="2000" smtClean="0"/>
              <a:t>Vzniklé PCR produkty jsou separovány a analyzovány pomocí automatického genetického analyzátoru.</a:t>
            </a:r>
          </a:p>
          <a:p>
            <a:pPr eaLnBrk="1" hangingPunct="1"/>
            <a:r>
              <a:rPr lang="cs-CZ" sz="2000" smtClean="0"/>
              <a:t>Relativní množství každé STR alely je kvantifikováno pomocí</a:t>
            </a:r>
          </a:p>
          <a:p>
            <a:pPr eaLnBrk="1" hangingPunct="1">
              <a:buFontTx/>
              <a:buNone/>
            </a:pPr>
            <a:r>
              <a:rPr lang="cs-CZ" sz="2000" smtClean="0"/>
              <a:t>     výpočtu poměru obsahu píků, příp. jejich výšek.</a:t>
            </a:r>
          </a:p>
          <a:p>
            <a:pPr eaLnBrk="1" hangingPunct="1"/>
            <a:r>
              <a:rPr lang="cs-CZ" sz="2000" smtClean="0"/>
              <a:t>STR se liší mezi jedinci velikostí, podle</a:t>
            </a:r>
          </a:p>
          <a:p>
            <a:pPr eaLnBrk="1" hangingPunct="1">
              <a:buFontTx/>
              <a:buNone/>
            </a:pPr>
            <a:r>
              <a:rPr lang="cs-CZ" sz="2000" smtClean="0"/>
              <a:t>      toho, kolikrát se opakují trojice, čtveřice nebo pětice</a:t>
            </a:r>
          </a:p>
          <a:p>
            <a:pPr eaLnBrk="1" hangingPunct="1">
              <a:buFontTx/>
              <a:buNone/>
            </a:pPr>
            <a:r>
              <a:rPr lang="cs-CZ" sz="2000" smtClean="0"/>
              <a:t>      nukleotidů. </a:t>
            </a:r>
          </a:p>
        </p:txBody>
      </p:sp>
      <p:pic>
        <p:nvPicPr>
          <p:cNvPr id="14340" name="Picture 8" descr="Chiapas_Aug2006_English_Page_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32292" r="50185" b="36198"/>
          <a:stretch>
            <a:fillRect/>
          </a:stretch>
        </p:blipFill>
        <p:spPr bwMode="auto">
          <a:xfrm>
            <a:off x="179388" y="4149725"/>
            <a:ext cx="33845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3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769" b="-60957"/>
          <a:stretch>
            <a:fillRect/>
          </a:stretch>
        </p:blipFill>
        <p:spPr bwMode="auto">
          <a:xfrm>
            <a:off x="539750" y="188913"/>
            <a:ext cx="3671888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object-5-2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16338"/>
            <a:ext cx="41433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716338"/>
            <a:ext cx="478472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9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QF-PCR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cs-CZ" sz="2000" smtClean="0"/>
              <a:t>V případě diploidie, je signál dvou alel 1:1, když se jedná o homozygota, pak jeden peak s dvojitým signálem. </a:t>
            </a:r>
          </a:p>
          <a:p>
            <a:pPr eaLnBrk="1" hangingPunct="1"/>
            <a:r>
              <a:rPr lang="cs-CZ" sz="2000" smtClean="0"/>
              <a:t>Při trizomii dostaneme signál 2:1, 1:2, nebo 3 peaky 1:1:1.</a:t>
            </a:r>
          </a:p>
          <a:p>
            <a:pPr eaLnBrk="1" hangingPunct="1"/>
            <a:r>
              <a:rPr lang="cs-CZ" sz="2000" smtClean="0"/>
              <a:t> Chybějící chromozom X u Turnerova syndromu je detekován pomocí poměru X vs. 7. chromosom. U normální ženy je tento poměr 1:1, u postižené je 1:2. </a:t>
            </a:r>
          </a:p>
        </p:txBody>
      </p:sp>
      <p:pic>
        <p:nvPicPr>
          <p:cNvPr id="51204" name="Picture 4" descr="object-4-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89363"/>
            <a:ext cx="3887787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692696"/>
            <a:ext cx="9144000" cy="1046682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8229600" cy="1143000"/>
          </a:xfrm>
        </p:spPr>
        <p:txBody>
          <a:bodyPr/>
          <a:lstStyle/>
          <a:p>
            <a:r>
              <a:rPr lang="cs-CZ" dirty="0" smtClean="0"/>
              <a:t>Analýza </a:t>
            </a:r>
            <a:r>
              <a:rPr lang="cs-CZ" dirty="0" err="1" smtClean="0"/>
              <a:t>mikrosatelitů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331640" y="754493"/>
            <a:ext cx="61926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sz="4000" b="1" dirty="0"/>
              <a:t>FRAGMENTAČNÍ ANALÝZA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804710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QF-PCR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2116138"/>
          </a:xfrm>
        </p:spPr>
        <p:txBody>
          <a:bodyPr/>
          <a:lstStyle/>
          <a:p>
            <a:pPr eaLnBrk="1" hangingPunct="1"/>
            <a:r>
              <a:rPr lang="cs-CZ" sz="2000" smtClean="0"/>
              <a:t>DNA amplifikovaná z normálního heterozygotního jedince (má alely s různou velikostí)pro specifickou STR sekvenci bude mít dva píky s odlišnou délkou v daném rozsahu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4"/>
          <a:stretch>
            <a:fillRect/>
          </a:stretch>
        </p:blipFill>
        <p:spPr bwMode="auto">
          <a:xfrm>
            <a:off x="971550" y="2636838"/>
            <a:ext cx="12096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39750" y="3860800"/>
            <a:ext cx="82089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sz="2000"/>
              <a:t>  DNA amplifikovaná z trinomických jedinců vykáže</a:t>
            </a:r>
          </a:p>
          <a:p>
            <a:pPr eaLnBrk="1" hangingPunct="1"/>
            <a:r>
              <a:rPr lang="cs-CZ" sz="2000"/>
              <a:t>   buď další pík (tři     různé alely) se stejnou plochou </a:t>
            </a:r>
          </a:p>
          <a:p>
            <a:pPr eaLnBrk="1" hangingPunct="1"/>
            <a:r>
              <a:rPr lang="cs-CZ" sz="2000"/>
              <a:t>   nebo jen dva píky (dvě různé alely), z nichž jeden má dvojnásobnou plochu, než ten druhý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/>
          <a:stretch>
            <a:fillRect/>
          </a:stretch>
        </p:blipFill>
        <p:spPr bwMode="auto">
          <a:xfrm>
            <a:off x="827088" y="5516563"/>
            <a:ext cx="14097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84213" y="6381750"/>
            <a:ext cx="2592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000"/>
              <a:t>Trizomický troj-alelický marker (poměr</a:t>
            </a:r>
          </a:p>
          <a:p>
            <a:pPr eaLnBrk="1" hangingPunct="1"/>
            <a:r>
              <a:rPr lang="cs-CZ" sz="1000"/>
              <a:t>ploch 1:1:1)</a:t>
            </a:r>
          </a:p>
          <a:p>
            <a:pPr eaLnBrk="1" hangingPunct="1"/>
            <a:endParaRPr lang="cs-CZ" sz="1000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/>
          <a:stretch>
            <a:fillRect/>
          </a:stretch>
        </p:blipFill>
        <p:spPr bwMode="auto">
          <a:xfrm>
            <a:off x="5580063" y="5373688"/>
            <a:ext cx="7334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/>
          <a:stretch>
            <a:fillRect/>
          </a:stretch>
        </p:blipFill>
        <p:spPr bwMode="auto">
          <a:xfrm>
            <a:off x="4427538" y="5373688"/>
            <a:ext cx="7524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335463" y="6381750"/>
            <a:ext cx="2351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000"/>
              <a:t>Trizomický dvoj-alelický marker (8.3:</a:t>
            </a:r>
          </a:p>
          <a:p>
            <a:pPr eaLnBrk="1" hangingPunct="1"/>
            <a:r>
              <a:rPr lang="cs-CZ" sz="1000"/>
              <a:t>poměr ploch 2:1; 8.4: poměr ploch 1:2)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900113" y="3500438"/>
            <a:ext cx="2425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000"/>
              <a:t>Heterozygotní marker (poměr ploch 1:1)</a:t>
            </a:r>
          </a:p>
        </p:txBody>
      </p:sp>
    </p:spTree>
    <p:extLst>
      <p:ext uri="{BB962C8B-B14F-4D97-AF65-F5344CB8AC3E}">
        <p14:creationId xmlns:p14="http://schemas.microsoft.com/office/powerpoint/2010/main" val="920195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1071563" y="1357313"/>
            <a:ext cx="15906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Nadpis 1"/>
          <p:cNvSpPr>
            <a:spLocks noGrp="1"/>
          </p:cNvSpPr>
          <p:nvPr>
            <p:ph type="title" idx="4294967295"/>
          </p:nvPr>
        </p:nvSpPr>
        <p:spPr>
          <a:xfrm>
            <a:off x="357188" y="-214313"/>
            <a:ext cx="8229600" cy="1143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600" smtClean="0"/>
              <a:t/>
            </a:r>
            <a:br>
              <a:rPr lang="cs-CZ" sz="3600" smtClean="0"/>
            </a:br>
            <a:r>
              <a:rPr lang="cs-CZ" sz="3600" b="1" smtClean="0"/>
              <a:t/>
            </a:r>
            <a:br>
              <a:rPr lang="cs-CZ" sz="3600" b="1" smtClean="0"/>
            </a:br>
            <a:r>
              <a:rPr lang="cs-CZ" sz="3600" smtClean="0"/>
              <a:t>QF-PCR</a:t>
            </a:r>
            <a:r>
              <a:rPr lang="pl-PL" sz="3600" smtClean="0"/>
              <a:t/>
            </a:r>
            <a:br>
              <a:rPr lang="pl-PL" sz="3600" smtClean="0"/>
            </a:br>
            <a:endParaRPr lang="cs-CZ" sz="3600" smtClean="0"/>
          </a:p>
        </p:txBody>
      </p:sp>
      <p:sp>
        <p:nvSpPr>
          <p:cNvPr id="17412" name="TextovéPole 2"/>
          <p:cNvSpPr txBox="1">
            <a:spLocks noChangeArrowheads="1"/>
          </p:cNvSpPr>
          <p:nvPr/>
        </p:nvSpPr>
        <p:spPr bwMode="auto">
          <a:xfrm>
            <a:off x="428625" y="1000125"/>
            <a:ext cx="597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2000" dirty="0" smtClean="0"/>
              <a:t>Homozygotní </a:t>
            </a:r>
            <a:r>
              <a:rPr lang="cs-CZ" sz="2000" dirty="0"/>
              <a:t>jedinci (mají alely se stejnou délkou)</a:t>
            </a:r>
            <a:br>
              <a:rPr lang="cs-CZ" sz="2000" dirty="0"/>
            </a:br>
            <a:r>
              <a:rPr lang="cs-CZ" sz="2000" dirty="0"/>
              <a:t>nebo </a:t>
            </a:r>
            <a:r>
              <a:rPr lang="cs-CZ" sz="2000" dirty="0" err="1"/>
              <a:t>monozomní</a:t>
            </a:r>
            <a:r>
              <a:rPr lang="cs-CZ" sz="2000" dirty="0"/>
              <a:t> vykážou pouze jeden pík</a:t>
            </a:r>
          </a:p>
        </p:txBody>
      </p:sp>
      <p:sp>
        <p:nvSpPr>
          <p:cNvPr id="17413" name="Obdélník 4"/>
          <p:cNvSpPr>
            <a:spLocks noChangeArrowheads="1"/>
          </p:cNvSpPr>
          <p:nvPr/>
        </p:nvSpPr>
        <p:spPr bwMode="auto">
          <a:xfrm>
            <a:off x="785813" y="228600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000">
                <a:solidFill>
                  <a:schemeClr val="tx2"/>
                </a:solidFill>
              </a:rPr>
              <a:t> Homozygotní/monozomní marker</a:t>
            </a:r>
            <a:endParaRPr lang="cs-CZ" sz="1000"/>
          </a:p>
        </p:txBody>
      </p:sp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428625" y="2473325"/>
            <a:ext cx="83581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2000" dirty="0"/>
              <a:t>Jedinci homozygotní nebo </a:t>
            </a:r>
            <a:r>
              <a:rPr lang="cs-CZ" sz="2000" dirty="0" err="1"/>
              <a:t>monozomní</a:t>
            </a:r>
            <a:r>
              <a:rPr lang="cs-CZ" sz="2000" dirty="0"/>
              <a:t> jsou největším problémem pro testování abnormalit pohlavních </a:t>
            </a:r>
            <a:r>
              <a:rPr lang="en-US" sz="2000" dirty="0" err="1"/>
              <a:t>chromozomů</a:t>
            </a:r>
            <a:r>
              <a:rPr lang="en-US" sz="2000" dirty="0"/>
              <a:t>. </a:t>
            </a:r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použijeme</a:t>
            </a:r>
            <a:r>
              <a:rPr lang="en-US" sz="2000" dirty="0"/>
              <a:t> STR </a:t>
            </a:r>
            <a:r>
              <a:rPr lang="en-US" sz="2000" dirty="0" err="1"/>
              <a:t>specifické</a:t>
            </a:r>
            <a:r>
              <a:rPr lang="en-US" sz="2000" dirty="0"/>
              <a:t> pro</a:t>
            </a:r>
            <a:r>
              <a:rPr lang="cs-CZ" sz="2000" dirty="0"/>
              <a:t> chromozom X, některé vzorky z normální ženy XX</a:t>
            </a:r>
            <a:br>
              <a:rPr lang="cs-CZ" sz="2000" dirty="0"/>
            </a:br>
            <a:r>
              <a:rPr lang="cs-CZ" sz="2000" dirty="0"/>
              <a:t>můžou vykázat homozygotní QF-PCR výsledek, který nelze odlišit od vzorků s jediným X, jako při </a:t>
            </a:r>
            <a:r>
              <a:rPr lang="cs-CZ" sz="2000" dirty="0" err="1"/>
              <a:t>Turnerově</a:t>
            </a:r>
            <a:r>
              <a:rPr lang="cs-CZ" sz="2000" dirty="0"/>
              <a:t> syndromu. Začleněním dalších STR </a:t>
            </a:r>
            <a:r>
              <a:rPr lang="cs-CZ" sz="2000" dirty="0" err="1"/>
              <a:t>markerů</a:t>
            </a:r>
            <a:r>
              <a:rPr lang="cs-CZ" sz="2000" dirty="0"/>
              <a:t> </a:t>
            </a:r>
            <a:r>
              <a:rPr lang="pl-PL" sz="2000" dirty="0"/>
              <a:t>chromozomu X do analýzy redukuje pravděpodobnost</a:t>
            </a:r>
            <a:br>
              <a:rPr lang="pl-PL" sz="2000" dirty="0"/>
            </a:br>
            <a:r>
              <a:rPr lang="pl-PL" sz="2000" dirty="0"/>
              <a:t>homozygotnosti, ale neeliminuje ji zcela.P</a:t>
            </a:r>
            <a:r>
              <a:rPr lang="cs-CZ" sz="2000" dirty="0" err="1"/>
              <a:t>roblém</a:t>
            </a:r>
            <a:r>
              <a:rPr lang="cs-CZ" sz="2000" dirty="0"/>
              <a:t> </a:t>
            </a:r>
            <a:r>
              <a:rPr lang="it-IT" sz="2000" dirty="0"/>
              <a:t>monosomie X</a:t>
            </a:r>
            <a:r>
              <a:rPr lang="cs-CZ" sz="2000" dirty="0"/>
              <a:t> řeší</a:t>
            </a:r>
            <a:r>
              <a:rPr lang="it-IT" sz="2000" dirty="0"/>
              <a:t> 7X marker pro relativní kvantifikaci</a:t>
            </a:r>
            <a:r>
              <a:rPr lang="cs-CZ" sz="2000" dirty="0"/>
              <a:t> chromozomů 7 a X. Pro normální ženu je poměr 7X 1:1 Pro normálního muže a ženu </a:t>
            </a:r>
            <a:r>
              <a:rPr lang="pl-PL" sz="2000" dirty="0"/>
              <a:t>s monosomií X je typický poměr 2:1 </a:t>
            </a:r>
            <a:endParaRPr lang="cs-CZ" sz="2000" dirty="0"/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/>
          <a:stretch>
            <a:fillRect/>
          </a:stretch>
        </p:blipFill>
        <p:spPr bwMode="auto">
          <a:xfrm>
            <a:off x="1866900" y="5367338"/>
            <a:ext cx="21240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Obdélník 7"/>
          <p:cNvSpPr>
            <a:spLocks noChangeArrowheads="1"/>
          </p:cNvSpPr>
          <p:nvPr/>
        </p:nvSpPr>
        <p:spPr bwMode="auto">
          <a:xfrm>
            <a:off x="4500563" y="646906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>
                <a:solidFill>
                  <a:schemeClr val="tx2"/>
                </a:solidFill>
              </a:rPr>
              <a:t> Normální muž s poměrem 7X 2:1. .</a:t>
            </a:r>
            <a:endParaRPr lang="cs-CZ" sz="1000"/>
          </a:p>
        </p:txBody>
      </p:sp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1"/>
          <a:stretch>
            <a:fillRect/>
          </a:stretch>
        </p:blipFill>
        <p:spPr bwMode="auto">
          <a:xfrm>
            <a:off x="4572000" y="5429250"/>
            <a:ext cx="206692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Obdélník 9"/>
          <p:cNvSpPr>
            <a:spLocks noChangeArrowheads="1"/>
          </p:cNvSpPr>
          <p:nvPr/>
        </p:nvSpPr>
        <p:spPr bwMode="auto">
          <a:xfrm>
            <a:off x="1866900" y="650081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000">
                <a:solidFill>
                  <a:schemeClr val="tx2"/>
                </a:solidFill>
              </a:rPr>
              <a:t> Normální </a:t>
            </a:r>
            <a:r>
              <a:rPr lang="cs-CZ" sz="1000">
                <a:solidFill>
                  <a:schemeClr val="tx2"/>
                </a:solidFill>
              </a:rPr>
              <a:t>žena</a:t>
            </a:r>
            <a:r>
              <a:rPr lang="pt-BR" sz="1000">
                <a:solidFill>
                  <a:schemeClr val="tx2"/>
                </a:solidFill>
              </a:rPr>
              <a:t> s poměrem 7X </a:t>
            </a:r>
            <a:r>
              <a:rPr lang="cs-CZ" sz="1000">
                <a:solidFill>
                  <a:schemeClr val="tx2"/>
                </a:solidFill>
              </a:rPr>
              <a:t>1</a:t>
            </a:r>
            <a:r>
              <a:rPr lang="pt-BR" sz="1000">
                <a:solidFill>
                  <a:schemeClr val="tx2"/>
                </a:solidFill>
              </a:rPr>
              <a:t>:1. .</a:t>
            </a:r>
            <a:endParaRPr lang="cs-CZ" sz="1000"/>
          </a:p>
        </p:txBody>
      </p:sp>
    </p:spTree>
    <p:extLst>
      <p:ext uri="{BB962C8B-B14F-4D97-AF65-F5344CB8AC3E}">
        <p14:creationId xmlns:p14="http://schemas.microsoft.com/office/powerpoint/2010/main" val="3313359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Artefakty QF-PCR</a:t>
            </a:r>
          </a:p>
        </p:txBody>
      </p:sp>
      <p:sp>
        <p:nvSpPr>
          <p:cNvPr id="18435" name="TextovéPole 2"/>
          <p:cNvSpPr txBox="1">
            <a:spLocks noChangeArrowheads="1"/>
          </p:cNvSpPr>
          <p:nvPr/>
        </p:nvSpPr>
        <p:spPr bwMode="auto">
          <a:xfrm>
            <a:off x="642938" y="1500188"/>
            <a:ext cx="817753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2000" dirty="0" err="1">
                <a:latin typeface="+mn-lt"/>
              </a:rPr>
              <a:t>Stutter</a:t>
            </a:r>
            <a:r>
              <a:rPr lang="cs-CZ" sz="2000" dirty="0">
                <a:latin typeface="+mn-lt"/>
              </a:rPr>
              <a:t> píky </a:t>
            </a:r>
            <a:endParaRPr lang="cs-CZ" sz="20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jsou </a:t>
            </a:r>
            <a:r>
              <a:rPr lang="cs-CZ" sz="1400" dirty="0">
                <a:latin typeface="+mn-lt"/>
              </a:rPr>
              <a:t>samostatné píky vznikající v průběhu PCR amplifikace STR alel a jsou o jednu nebo několik </a:t>
            </a:r>
            <a:r>
              <a:rPr lang="cs-CZ" sz="1400" dirty="0" err="1">
                <a:latin typeface="+mn-lt"/>
              </a:rPr>
              <a:t>repetitivních</a:t>
            </a:r>
            <a:r>
              <a:rPr lang="cs-CZ" sz="1400" dirty="0">
                <a:latin typeface="+mn-lt"/>
              </a:rPr>
              <a:t> jednotek menší (minor) nebo výjimečně i delší, než hlavní </a:t>
            </a:r>
            <a:r>
              <a:rPr lang="cs-CZ" sz="1400" dirty="0" smtClean="0">
                <a:latin typeface="+mn-lt"/>
              </a:rPr>
              <a:t>alela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typický </a:t>
            </a:r>
            <a:r>
              <a:rPr lang="cs-CZ" sz="1400" dirty="0" err="1">
                <a:latin typeface="+mn-lt"/>
              </a:rPr>
              <a:t>stutter</a:t>
            </a:r>
            <a:r>
              <a:rPr lang="cs-CZ" sz="1400" dirty="0">
                <a:latin typeface="+mn-lt"/>
              </a:rPr>
              <a:t> pík má obsah menší, než 15% </a:t>
            </a:r>
            <a:r>
              <a:rPr lang="cs-CZ" sz="1400" dirty="0" smtClean="0">
                <a:latin typeface="+mn-lt"/>
              </a:rPr>
              <a:t>vůči příslušnému </a:t>
            </a:r>
            <a:r>
              <a:rPr lang="cs-CZ" sz="1400" dirty="0">
                <a:latin typeface="+mn-lt"/>
              </a:rPr>
              <a:t>STR píku.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mohou </a:t>
            </a:r>
            <a:r>
              <a:rPr lang="cs-CZ" sz="1400" dirty="0">
                <a:latin typeface="+mn-lt"/>
              </a:rPr>
              <a:t>se tvořit v důsledku prokluzu DNA polymerázy při prodlužování DNA vlákna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Počet </a:t>
            </a:r>
            <a:r>
              <a:rPr lang="cs-CZ" sz="1400" dirty="0" err="1">
                <a:latin typeface="+mn-lt"/>
              </a:rPr>
              <a:t>stutterů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smtClean="0">
                <a:latin typeface="+mn-lt"/>
              </a:rPr>
              <a:t>závisí </a:t>
            </a:r>
            <a:r>
              <a:rPr lang="cs-CZ" sz="1400" dirty="0">
                <a:latin typeface="+mn-lt"/>
              </a:rPr>
              <a:t>na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cs-CZ" sz="1400" dirty="0" err="1">
                <a:latin typeface="+mn-lt"/>
              </a:rPr>
              <a:t>l</a:t>
            </a:r>
            <a:r>
              <a:rPr lang="cs-CZ" sz="1400" dirty="0" err="1" smtClean="0">
                <a:latin typeface="+mn-lt"/>
              </a:rPr>
              <a:t>okusu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cs-CZ" sz="1400" dirty="0" smtClean="0">
                <a:latin typeface="+mn-lt"/>
              </a:rPr>
              <a:t>PCR </a:t>
            </a:r>
            <a:r>
              <a:rPr lang="cs-CZ" sz="1400" dirty="0">
                <a:latin typeface="+mn-lt"/>
              </a:rPr>
              <a:t>podmínkách a používané </a:t>
            </a:r>
            <a:r>
              <a:rPr lang="cs-CZ" sz="1400" dirty="0" smtClean="0">
                <a:latin typeface="+mn-lt"/>
              </a:rPr>
              <a:t>polymeráze. </a:t>
            </a:r>
            <a:r>
              <a:rPr lang="cs-CZ" sz="1400" dirty="0">
                <a:latin typeface="+mn-lt"/>
              </a:rPr>
              <a:t>Procento </a:t>
            </a:r>
            <a:r>
              <a:rPr lang="cs-CZ" sz="1400" dirty="0" err="1">
                <a:latin typeface="+mn-lt"/>
              </a:rPr>
              <a:t>stutterů</a:t>
            </a:r>
            <a:r>
              <a:rPr lang="cs-CZ" sz="1400" dirty="0">
                <a:latin typeface="+mn-lt"/>
              </a:rPr>
              <a:t> se zvyšuje s vyšším počtem PCR cyklů a s větším počtem templátové DNA.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cs-CZ" sz="1400" dirty="0">
                <a:latin typeface="+mn-lt"/>
              </a:rPr>
              <a:t>v</a:t>
            </a:r>
            <a:r>
              <a:rPr lang="cs-CZ" sz="1400" dirty="0" smtClean="0">
                <a:latin typeface="+mn-lt"/>
              </a:rPr>
              <a:t>ýskyt </a:t>
            </a:r>
            <a:r>
              <a:rPr lang="cs-CZ" sz="1400" dirty="0" err="1">
                <a:latin typeface="+mn-lt"/>
              </a:rPr>
              <a:t>stutterů</a:t>
            </a:r>
            <a:r>
              <a:rPr lang="cs-CZ" sz="1400" dirty="0">
                <a:latin typeface="+mn-lt"/>
              </a:rPr>
              <a:t> klesá s delšími opakujícími jednotkami (</a:t>
            </a:r>
            <a:r>
              <a:rPr lang="cs-CZ" sz="1400" dirty="0" err="1" smtClean="0">
                <a:latin typeface="+mn-lt"/>
              </a:rPr>
              <a:t>pentanukleotidové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smtClean="0">
                <a:latin typeface="+mn-lt"/>
              </a:rPr>
              <a:t>jednotky&lt;</a:t>
            </a:r>
            <a:r>
              <a:rPr lang="cs-CZ" sz="1400" dirty="0" err="1" smtClean="0">
                <a:latin typeface="+mn-lt"/>
              </a:rPr>
              <a:t>tetra</a:t>
            </a:r>
            <a:r>
              <a:rPr lang="cs-CZ" sz="1400" dirty="0" smtClean="0">
                <a:latin typeface="+mn-lt"/>
              </a:rPr>
              <a:t>&lt;</a:t>
            </a:r>
            <a:r>
              <a:rPr lang="cs-CZ" sz="1400" dirty="0" err="1" smtClean="0">
                <a:latin typeface="+mn-lt"/>
              </a:rPr>
              <a:t>tri</a:t>
            </a:r>
            <a:r>
              <a:rPr lang="cs-CZ" sz="1400" dirty="0" smtClean="0">
                <a:latin typeface="+mn-lt"/>
              </a:rPr>
              <a:t>&lt;</a:t>
            </a:r>
            <a:r>
              <a:rPr lang="cs-CZ" sz="1400" dirty="0" err="1" smtClean="0">
                <a:latin typeface="+mn-lt"/>
              </a:rPr>
              <a:t>dinukleotidy</a:t>
            </a:r>
            <a:r>
              <a:rPr lang="cs-CZ" sz="1400" dirty="0">
                <a:latin typeface="+mn-lt"/>
              </a:rPr>
              <a:t>). </a:t>
            </a:r>
            <a:endParaRPr lang="cs-CZ" sz="1400" dirty="0" smtClean="0">
              <a:latin typeface="+mn-lt"/>
            </a:endParaRPr>
          </a:p>
          <a:p>
            <a:pPr eaLnBrk="1" hangingPunct="1"/>
            <a:r>
              <a:rPr lang="cs-CZ" sz="1400" dirty="0" smtClean="0">
                <a:latin typeface="+mn-lt"/>
              </a:rPr>
              <a:t>           </a:t>
            </a:r>
            <a:r>
              <a:rPr lang="cs-CZ" sz="1400" dirty="0" err="1" smtClean="0">
                <a:latin typeface="+mn-lt"/>
              </a:rPr>
              <a:t>tetranukleotidové</a:t>
            </a:r>
            <a:r>
              <a:rPr lang="cs-CZ" sz="1400" dirty="0" smtClean="0">
                <a:latin typeface="+mn-lt"/>
              </a:rPr>
              <a:t> repetice </a:t>
            </a:r>
            <a:r>
              <a:rPr lang="cs-CZ" sz="1400" dirty="0">
                <a:latin typeface="+mn-lt"/>
              </a:rPr>
              <a:t>se objevuje asi v 15 %, </a:t>
            </a:r>
            <a:endParaRPr lang="cs-CZ" sz="1400" dirty="0" smtClean="0">
              <a:latin typeface="+mn-lt"/>
            </a:endParaRPr>
          </a:p>
          <a:p>
            <a:pPr eaLnBrk="1" hangingPunct="1"/>
            <a:r>
              <a:rPr lang="cs-CZ" sz="1400" dirty="0">
                <a:latin typeface="+mn-lt"/>
              </a:rPr>
              <a:t> </a:t>
            </a:r>
            <a:r>
              <a:rPr lang="cs-CZ" sz="1400" dirty="0" smtClean="0">
                <a:latin typeface="+mn-lt"/>
              </a:rPr>
              <a:t>           </a:t>
            </a:r>
            <a:r>
              <a:rPr lang="cs-CZ" sz="1400" dirty="0" err="1" smtClean="0">
                <a:latin typeface="+mn-lt"/>
              </a:rPr>
              <a:t>tri</a:t>
            </a:r>
            <a:r>
              <a:rPr lang="cs-CZ" sz="1400" dirty="0" smtClean="0">
                <a:latin typeface="+mn-lt"/>
              </a:rPr>
              <a:t>- </a:t>
            </a:r>
            <a:r>
              <a:rPr lang="cs-CZ" sz="1400" dirty="0">
                <a:latin typeface="+mn-lt"/>
              </a:rPr>
              <a:t>a </a:t>
            </a:r>
            <a:r>
              <a:rPr lang="cs-CZ" sz="1400" dirty="0" err="1">
                <a:latin typeface="+mn-lt"/>
              </a:rPr>
              <a:t>dinukleotidové</a:t>
            </a:r>
            <a:r>
              <a:rPr lang="cs-CZ" sz="1400" dirty="0">
                <a:latin typeface="+mn-lt"/>
              </a:rPr>
              <a:t> repetice </a:t>
            </a:r>
            <a:r>
              <a:rPr lang="cs-CZ" sz="1400" dirty="0" smtClean="0">
                <a:latin typeface="+mn-lt"/>
              </a:rPr>
              <a:t>se zvyšuje </a:t>
            </a:r>
            <a:r>
              <a:rPr lang="cs-CZ" sz="1400" dirty="0">
                <a:latin typeface="+mn-lt"/>
              </a:rPr>
              <a:t>až na 30 %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cs-CZ" sz="1400" dirty="0">
                <a:latin typeface="+mn-lt"/>
              </a:rPr>
              <a:t> </a:t>
            </a:r>
            <a:r>
              <a:rPr lang="cs-CZ" sz="1400" dirty="0" smtClean="0">
                <a:latin typeface="+mn-lt"/>
              </a:rPr>
              <a:t>Počet </a:t>
            </a:r>
            <a:r>
              <a:rPr lang="cs-CZ" sz="1400" dirty="0" err="1">
                <a:latin typeface="+mn-lt"/>
              </a:rPr>
              <a:t>stutterů</a:t>
            </a:r>
            <a:r>
              <a:rPr lang="cs-CZ" sz="1400" dirty="0">
                <a:latin typeface="+mn-lt"/>
              </a:rPr>
              <a:t> je nižší, pokud je sekvence opakování nedokonalá, narušená nepravidelností sekvence (</a:t>
            </a:r>
            <a:r>
              <a:rPr lang="cs-CZ" sz="1400" dirty="0" err="1">
                <a:latin typeface="+mn-lt"/>
              </a:rPr>
              <a:t>imperfect</a:t>
            </a:r>
            <a:r>
              <a:rPr lang="cs-CZ" sz="1400" dirty="0" smtClean="0">
                <a:latin typeface="+mn-lt"/>
              </a:rPr>
              <a:t>)</a:t>
            </a:r>
          </a:p>
          <a:p>
            <a:pPr eaLnBrk="1" hangingPunct="1"/>
            <a:r>
              <a:rPr lang="cs-CZ" sz="1400" dirty="0">
                <a:latin typeface="+mn-lt"/>
              </a:rPr>
              <a:t>Při interpretaci výsledků je nutné </a:t>
            </a:r>
            <a:r>
              <a:rPr lang="cs-CZ" sz="1400" dirty="0" err="1">
                <a:latin typeface="+mn-lt"/>
              </a:rPr>
              <a:t>stutter</a:t>
            </a:r>
            <a:r>
              <a:rPr lang="cs-CZ" sz="1400" dirty="0">
                <a:latin typeface="+mn-lt"/>
              </a:rPr>
              <a:t> píky </a:t>
            </a:r>
            <a:r>
              <a:rPr lang="cs-CZ" sz="1400" dirty="0" smtClean="0">
                <a:latin typeface="+mn-lt"/>
              </a:rPr>
              <a:t>brát v </a:t>
            </a:r>
            <a:r>
              <a:rPr lang="cs-CZ" sz="1400" dirty="0">
                <a:latin typeface="+mn-lt"/>
              </a:rPr>
              <a:t>úvahu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20444"/>
          <a:stretch>
            <a:fillRect/>
          </a:stretch>
        </p:blipFill>
        <p:spPr bwMode="auto">
          <a:xfrm>
            <a:off x="1619672" y="5229200"/>
            <a:ext cx="2447925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Artefakty QF-PCR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/>
          <a:stretch>
            <a:fillRect/>
          </a:stretch>
        </p:blipFill>
        <p:spPr bwMode="auto">
          <a:xfrm>
            <a:off x="2124075" y="4005064"/>
            <a:ext cx="21336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ovéPole 6"/>
          <p:cNvSpPr txBox="1">
            <a:spLocks noChangeArrowheads="1"/>
          </p:cNvSpPr>
          <p:nvPr/>
        </p:nvSpPr>
        <p:spPr bwMode="auto">
          <a:xfrm>
            <a:off x="2714625" y="5004900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dirty="0"/>
              <a:t>-A</a:t>
            </a:r>
          </a:p>
        </p:txBody>
      </p:sp>
      <p:sp>
        <p:nvSpPr>
          <p:cNvPr id="18440" name="TextovéPole 7"/>
          <p:cNvSpPr txBox="1">
            <a:spLocks noChangeArrowheads="1"/>
          </p:cNvSpPr>
          <p:nvPr/>
        </p:nvSpPr>
        <p:spPr bwMode="auto">
          <a:xfrm>
            <a:off x="3130550" y="4365104"/>
            <a:ext cx="52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dirty="0"/>
              <a:t>+A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797831" y="158815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SPLIT PÍKY (+/- A)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85813" y="2204864"/>
            <a:ext cx="8382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-A píky jsou detekovány jako samostatné píky, které jsou o jeden pár </a:t>
            </a:r>
            <a:r>
              <a:rPr lang="cs-CZ" dirty="0" err="1"/>
              <a:t>bazí</a:t>
            </a:r>
            <a:r>
              <a:rPr lang="cs-CZ" dirty="0"/>
              <a:t> kratší,</a:t>
            </a:r>
          </a:p>
          <a:p>
            <a:r>
              <a:rPr lang="cs-CZ" dirty="0"/>
              <a:t>než PCR produkt s plnou délkou (+A pík). -A píky můžeme zahrnout do výpočtu poměrů.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Split píky </a:t>
            </a:r>
            <a:r>
              <a:rPr lang="cs-CZ" dirty="0" smtClean="0"/>
              <a:t>jsou </a:t>
            </a:r>
            <a:r>
              <a:rPr lang="cs-CZ" dirty="0"/>
              <a:t>obvykle způsobeny nižší aktivitou </a:t>
            </a:r>
            <a:r>
              <a:rPr lang="cs-CZ" dirty="0" err="1"/>
              <a:t>Taq</a:t>
            </a:r>
            <a:r>
              <a:rPr lang="cs-CZ" dirty="0"/>
              <a:t> polymerázy, která přidává</a:t>
            </a:r>
          </a:p>
          <a:p>
            <a:r>
              <a:rPr lang="cs-CZ" dirty="0"/>
              <a:t>další adenosin na 3´konec PCR produktu nebo příliš velkým množstvím DNA v PCR</a:t>
            </a:r>
          </a:p>
          <a:p>
            <a:r>
              <a:rPr lang="cs-CZ" dirty="0"/>
              <a:t>reakci</a:t>
            </a:r>
          </a:p>
        </p:txBody>
      </p:sp>
    </p:spTree>
    <p:extLst>
      <p:ext uri="{BB962C8B-B14F-4D97-AF65-F5344CB8AC3E}">
        <p14:creationId xmlns:p14="http://schemas.microsoft.com/office/powerpoint/2010/main" val="4889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Artefakty QF-PCR</a:t>
            </a:r>
          </a:p>
        </p:txBody>
      </p:sp>
      <p:sp>
        <p:nvSpPr>
          <p:cNvPr id="18435" name="TextovéPole 2"/>
          <p:cNvSpPr txBox="1">
            <a:spLocks noChangeArrowheads="1"/>
          </p:cNvSpPr>
          <p:nvPr/>
        </p:nvSpPr>
        <p:spPr bwMode="auto">
          <a:xfrm>
            <a:off x="642938" y="1500188"/>
            <a:ext cx="8177534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2000" dirty="0">
                <a:latin typeface="+mn-lt"/>
              </a:rPr>
              <a:t>Alelický drop-</a:t>
            </a:r>
            <a:r>
              <a:rPr lang="cs-CZ" sz="2000" dirty="0" err="1">
                <a:latin typeface="+mn-lt"/>
              </a:rPr>
              <a:t>out</a:t>
            </a:r>
            <a:r>
              <a:rPr lang="cs-CZ" sz="2000" dirty="0">
                <a:latin typeface="+mn-lt"/>
              </a:rPr>
              <a:t> </a:t>
            </a:r>
            <a:endParaRPr lang="cs-CZ" sz="20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je </a:t>
            </a:r>
            <a:r>
              <a:rPr lang="cs-CZ" sz="1400" dirty="0">
                <a:latin typeface="+mn-lt"/>
              </a:rPr>
              <a:t>jev, při kterém dochází ke ztrátě jedné ze dvou alel v průběhu PCR amplifikace.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problém </a:t>
            </a:r>
            <a:r>
              <a:rPr lang="cs-CZ" sz="1400" dirty="0">
                <a:latin typeface="+mn-lt"/>
              </a:rPr>
              <a:t>nastává, pokud k tomuto jevu dojde u heterozygotního genotypu (2 odlišné alely). Alelický drop-</a:t>
            </a:r>
            <a:r>
              <a:rPr lang="cs-CZ" sz="1400" dirty="0" err="1">
                <a:latin typeface="+mn-lt"/>
              </a:rPr>
              <a:t>out</a:t>
            </a:r>
            <a:r>
              <a:rPr lang="cs-CZ" sz="1400" dirty="0">
                <a:latin typeface="+mn-lt"/>
              </a:rPr>
              <a:t> tak může vést k falešnému určení </a:t>
            </a:r>
            <a:r>
              <a:rPr lang="cs-CZ" sz="1400" dirty="0" err="1">
                <a:latin typeface="+mn-lt"/>
              </a:rPr>
              <a:t>homozygotického</a:t>
            </a:r>
            <a:r>
              <a:rPr lang="cs-CZ" sz="1400" dirty="0">
                <a:latin typeface="+mn-lt"/>
              </a:rPr>
              <a:t> genotypu (1 alela) a tím i k špatné interpretaci výsledků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při </a:t>
            </a:r>
            <a:r>
              <a:rPr lang="cs-CZ" sz="1400" dirty="0">
                <a:latin typeface="+mn-lt"/>
              </a:rPr>
              <a:t>degradované vstupní DNA může někdy docházet i k </a:t>
            </a:r>
            <a:r>
              <a:rPr lang="cs-CZ" sz="1400" dirty="0" err="1">
                <a:latin typeface="+mn-lt"/>
              </a:rPr>
              <a:t>lokusovému</a:t>
            </a:r>
            <a:r>
              <a:rPr lang="cs-CZ" sz="1400" dirty="0">
                <a:latin typeface="+mn-lt"/>
              </a:rPr>
              <a:t> drop-</a:t>
            </a:r>
            <a:r>
              <a:rPr lang="cs-CZ" sz="1400" dirty="0" err="1">
                <a:latin typeface="+mn-lt"/>
              </a:rPr>
              <a:t>outu</a:t>
            </a:r>
            <a:r>
              <a:rPr lang="cs-CZ" sz="1400" dirty="0">
                <a:latin typeface="+mn-lt"/>
              </a:rPr>
              <a:t>. Takový </a:t>
            </a:r>
            <a:r>
              <a:rPr lang="cs-CZ" sz="1400" dirty="0" err="1">
                <a:latin typeface="+mn-lt"/>
              </a:rPr>
              <a:t>lokus</a:t>
            </a:r>
            <a:r>
              <a:rPr lang="cs-CZ" sz="1400" dirty="0">
                <a:latin typeface="+mn-lt"/>
              </a:rPr>
              <a:t> je pak neinformativní.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400" dirty="0">
              <a:latin typeface="+mn-lt"/>
            </a:endParaRPr>
          </a:p>
          <a:p>
            <a:pPr eaLnBrk="1" hangingPunct="1"/>
            <a:r>
              <a:rPr lang="cs-CZ" sz="2000" dirty="0" err="1">
                <a:latin typeface="+mn-lt"/>
              </a:rPr>
              <a:t>Pull</a:t>
            </a:r>
            <a:r>
              <a:rPr lang="cs-CZ" sz="2000" dirty="0">
                <a:latin typeface="+mn-lt"/>
              </a:rPr>
              <a:t> up píky</a:t>
            </a:r>
            <a:r>
              <a:rPr lang="cs-CZ" sz="2000" dirty="0" smtClean="0">
                <a:latin typeface="+mn-lt"/>
              </a:rPr>
              <a:t>(BLEEDTHROUGH)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jsou </a:t>
            </a:r>
            <a:r>
              <a:rPr lang="cs-CZ" sz="1400" dirty="0">
                <a:latin typeface="+mn-lt"/>
              </a:rPr>
              <a:t>malé píky jedné barvy nacházející se na místě hlavního píku </a:t>
            </a:r>
            <a:r>
              <a:rPr lang="cs-CZ" sz="1400" dirty="0" smtClean="0">
                <a:latin typeface="+mn-lt"/>
              </a:rPr>
              <a:t>jiné barvy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vznikají </a:t>
            </a:r>
            <a:r>
              <a:rPr lang="cs-CZ" sz="1400" dirty="0">
                <a:latin typeface="+mn-lt"/>
              </a:rPr>
              <a:t>při příliš silném signálu </a:t>
            </a:r>
            <a:r>
              <a:rPr lang="cs-CZ" sz="1400" dirty="0" err="1">
                <a:latin typeface="+mn-lt"/>
              </a:rPr>
              <a:t>amplikonu</a:t>
            </a:r>
            <a:r>
              <a:rPr lang="cs-CZ" sz="1400" dirty="0">
                <a:latin typeface="+mn-lt"/>
              </a:rPr>
              <a:t> hlavního </a:t>
            </a:r>
            <a:r>
              <a:rPr lang="cs-CZ" sz="1400" dirty="0" smtClean="0">
                <a:latin typeface="+mn-lt"/>
              </a:rPr>
              <a:t>píku (příliš </a:t>
            </a:r>
            <a:r>
              <a:rPr lang="cs-CZ" sz="1400" dirty="0">
                <a:latin typeface="+mn-lt"/>
              </a:rPr>
              <a:t>mnoho templátové DNA při PCR). </a:t>
            </a:r>
            <a:endParaRPr lang="cs-CZ" sz="14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400" dirty="0" smtClean="0">
                <a:latin typeface="+mn-lt"/>
              </a:rPr>
              <a:t>Vzniklé </a:t>
            </a:r>
            <a:r>
              <a:rPr lang="cs-CZ" sz="1400" dirty="0">
                <a:latin typeface="+mn-lt"/>
              </a:rPr>
              <a:t>přesahující píky musí být z </a:t>
            </a:r>
            <a:r>
              <a:rPr lang="cs-CZ" sz="1400" dirty="0" smtClean="0">
                <a:latin typeface="+mn-lt"/>
              </a:rPr>
              <a:t>analýzy vyloučeny.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400" dirty="0">
              <a:latin typeface="+mn-lt"/>
            </a:endParaRPr>
          </a:p>
          <a:p>
            <a:pPr eaLnBrk="1" hangingPunct="1"/>
            <a:r>
              <a:rPr lang="cs-CZ" sz="2000" dirty="0" err="1" smtClean="0">
                <a:latin typeface="+mn-lt"/>
              </a:rPr>
              <a:t>Spikes</a:t>
            </a:r>
            <a:endParaRPr lang="cs-CZ" sz="2000" dirty="0" smtClean="0">
              <a:latin typeface="+mn-lt"/>
            </a:endParaRPr>
          </a:p>
          <a:p>
            <a:pPr eaLnBrk="1" hangingPunct="1"/>
            <a:r>
              <a:rPr lang="cs-CZ" sz="1400" dirty="0" smtClean="0">
                <a:latin typeface="+mn-lt"/>
              </a:rPr>
              <a:t>jsou </a:t>
            </a:r>
            <a:r>
              <a:rPr lang="cs-CZ" sz="1400" dirty="0">
                <a:latin typeface="+mn-lt"/>
              </a:rPr>
              <a:t>ostré píky, které se objevují se stejnou intenzitou </a:t>
            </a:r>
            <a:r>
              <a:rPr lang="cs-CZ" sz="1400" dirty="0" smtClean="0">
                <a:latin typeface="+mn-lt"/>
              </a:rPr>
              <a:t>fluorescence v </a:t>
            </a:r>
            <a:r>
              <a:rPr lang="cs-CZ" sz="1400" dirty="0">
                <a:latin typeface="+mn-lt"/>
              </a:rPr>
              <a:t>několika barevných kanálech. </a:t>
            </a:r>
            <a:endParaRPr lang="cs-CZ" sz="1400" dirty="0" smtClean="0">
              <a:latin typeface="+mn-lt"/>
            </a:endParaRPr>
          </a:p>
          <a:p>
            <a:pPr eaLnBrk="1" hangingPunct="1"/>
            <a:r>
              <a:rPr lang="cs-CZ" sz="1400" dirty="0" smtClean="0">
                <a:latin typeface="+mn-lt"/>
              </a:rPr>
              <a:t>Píky </a:t>
            </a:r>
            <a:r>
              <a:rPr lang="cs-CZ" sz="1400" dirty="0">
                <a:latin typeface="+mn-lt"/>
              </a:rPr>
              <a:t>vzniklé z elektroforetických </a:t>
            </a:r>
            <a:r>
              <a:rPr lang="cs-CZ" sz="1400" dirty="0" err="1">
                <a:latin typeface="+mn-lt"/>
              </a:rPr>
              <a:t>spiků</a:t>
            </a:r>
            <a:r>
              <a:rPr lang="cs-CZ" sz="1400" dirty="0">
                <a:latin typeface="+mn-lt"/>
              </a:rPr>
              <a:t> musí být z </a:t>
            </a:r>
            <a:r>
              <a:rPr lang="cs-CZ" sz="1400" dirty="0" smtClean="0">
                <a:latin typeface="+mn-lt"/>
              </a:rPr>
              <a:t>analýzy vyloučeny</a:t>
            </a:r>
            <a:r>
              <a:rPr lang="cs-CZ" sz="1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93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QF-PCR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23850" y="6094413"/>
            <a:ext cx="7848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1200" b="1"/>
              <a:t>Typical electrophoretogram (Mix 1) showing the profile of a trisomic sample (47, XY +21)</a:t>
            </a:r>
          </a:p>
        </p:txBody>
      </p:sp>
    </p:spTree>
    <p:extLst>
      <p:ext uri="{BB962C8B-B14F-4D97-AF65-F5344CB8AC3E}">
        <p14:creationId xmlns:p14="http://schemas.microsoft.com/office/powerpoint/2010/main" val="2723950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Hodnocení QF-PCR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0484" name="Picture 5" descr="d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071688"/>
            <a:ext cx="47244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6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149" name="Picture 5" descr="st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4200525" cy="11144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1" name="Picture 7" descr="object-11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714356"/>
            <a:ext cx="1990725" cy="1533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Obrázek 7" descr="Snímek 3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13" y="4679950"/>
            <a:ext cx="1476375" cy="1106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511" name="Obrázek 9" descr="Veriti_angle_R_r2_thumbnail_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8" b="5556"/>
          <a:stretch>
            <a:fillRect/>
          </a:stretch>
        </p:blipFill>
        <p:spPr bwMode="auto">
          <a:xfrm>
            <a:off x="2143125" y="4714875"/>
            <a:ext cx="1704975" cy="1058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3" descr="v lahv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14813"/>
            <a:ext cx="12144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6" descr="collag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714875"/>
            <a:ext cx="14430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7" descr="da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643438"/>
            <a:ext cx="1284288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43188"/>
            <a:ext cx="79152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785813" y="4714875"/>
            <a:ext cx="7858125" cy="1071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6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Výhody QF-PCR</a:t>
            </a:r>
          </a:p>
        </p:txBody>
      </p:sp>
      <p:pic>
        <p:nvPicPr>
          <p:cNvPr id="22531" name="Picture 6" descr="final%20logo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68283" r="27180" b="8788"/>
          <a:stretch>
            <a:fillRect/>
          </a:stretch>
        </p:blipFill>
        <p:spPr>
          <a:xfrm>
            <a:off x="-93663" y="6273800"/>
            <a:ext cx="9237663" cy="584200"/>
          </a:xfrm>
        </p:spPr>
      </p:pic>
      <p:sp>
        <p:nvSpPr>
          <p:cNvPr id="22532" name="TextovéPole 6"/>
          <p:cNvSpPr txBox="1">
            <a:spLocks noChangeArrowheads="1"/>
          </p:cNvSpPr>
          <p:nvPr/>
        </p:nvSpPr>
        <p:spPr bwMode="auto">
          <a:xfrm>
            <a:off x="0" y="1439863"/>
            <a:ext cx="92932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/>
              <a:t>odstraňuje nutnost opakovat některé testy s nejasným výsledkem (jako u kayotypizace), </a:t>
            </a:r>
          </a:p>
          <a:p>
            <a:pPr eaLnBrk="1" hangingPunct="1"/>
            <a:r>
              <a:rPr lang="cs-CZ"/>
              <a:t>protože je každý syndrom analyzován pomocí mnoha STR současně. </a:t>
            </a:r>
          </a:p>
          <a:p>
            <a:pPr eaLnBrk="1" hangingPunct="1"/>
            <a:endParaRPr lang="cs-CZ"/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pro každý chromozom jsou zahrnuty i velmi krátké STR úseky, </a:t>
            </a:r>
          </a:p>
          <a:p>
            <a:pPr eaLnBrk="1" hangingPunct="1"/>
            <a:r>
              <a:rPr lang="cs-CZ"/>
              <a:t>díky nimž lze analyzovat i částečně degradovanou DNA. </a:t>
            </a:r>
          </a:p>
          <a:p>
            <a:pPr eaLnBrk="1" hangingPunct="1"/>
            <a:endParaRPr lang="cs-CZ"/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test odhalí kontaminaci mateřskými buňkami, není nutné analyzovat současně</a:t>
            </a:r>
          </a:p>
          <a:p>
            <a:pPr eaLnBrk="1" hangingPunct="1"/>
            <a:r>
              <a:rPr lang="cs-CZ"/>
              <a:t>  vzorky rodičů. </a:t>
            </a:r>
          </a:p>
          <a:p>
            <a:pPr eaLnBrk="1" hangingPunct="1"/>
            <a:endParaRPr lang="cs-CZ"/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test zjistí i případný mosaicismus</a:t>
            </a:r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detekce Turnerova syndromu</a:t>
            </a:r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reagencie v alikvotech zjednodušují použití a snižuje možnost kontaminace</a:t>
            </a:r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. analýza trvá méně než 5 hodin, takže lze mít výsledky ještě týž den.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/>
              <a:t>  Hands-on doba je cca 90 minut</a:t>
            </a:r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  <a:p>
            <a:pPr eaLnBrk="1" hangingPunct="1">
              <a:buFont typeface="Arial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1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Iveta\Desktop\QF-PCR\obrázky\45734_2288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071678"/>
            <a:ext cx="3343275" cy="405765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0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3" descr="C:\Users\Iveta\Desktop\y haplotypy\genealogie\obrázky\Z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7" t="30084" r="5779" b="42664"/>
          <a:stretch>
            <a:fillRect/>
          </a:stretch>
        </p:blipFill>
        <p:spPr bwMode="auto">
          <a:xfrm>
            <a:off x="4140200" y="4797425"/>
            <a:ext cx="31384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C:\Users\Iveta\Desktop\y haplotypy\genealogie\obrázky\Z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2" t="6290" r="4857" b="70651"/>
          <a:stretch>
            <a:fillRect/>
          </a:stretch>
        </p:blipFill>
        <p:spPr bwMode="auto">
          <a:xfrm>
            <a:off x="831718" y="4886894"/>
            <a:ext cx="207645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576063"/>
            <a:ext cx="5831596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C00000"/>
                </a:solidFill>
              </a:rPr>
              <a:t>DNA polymorfismy</a:t>
            </a:r>
          </a:p>
          <a:p>
            <a:pPr>
              <a:defRPr/>
            </a:pPr>
            <a:r>
              <a:rPr lang="cs-CZ" dirty="0"/>
              <a:t>Sekvence DNA se liší mezi jednotlivci. </a:t>
            </a:r>
          </a:p>
          <a:p>
            <a:pPr>
              <a:defRPr/>
            </a:pPr>
            <a:r>
              <a:rPr lang="cs-CZ" dirty="0"/>
              <a:t>Přítomnost několika alel v určitém místě. </a:t>
            </a:r>
          </a:p>
          <a:p>
            <a:pPr>
              <a:defRPr/>
            </a:pPr>
            <a:r>
              <a:rPr lang="cs-CZ" dirty="0"/>
              <a:t>M</a:t>
            </a:r>
            <a:r>
              <a:rPr lang="cs-CZ" dirty="0" smtClean="0"/>
              <a:t>ísto </a:t>
            </a:r>
            <a:r>
              <a:rPr lang="cs-CZ" dirty="0"/>
              <a:t>v sekvenci DNA, v němž jsou jedinci rozdílní.</a:t>
            </a:r>
          </a:p>
          <a:p>
            <a:pPr>
              <a:defRPr/>
            </a:pPr>
            <a:endParaRPr lang="cs-CZ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rgbClr val="C00000"/>
                </a:solidFill>
              </a:rPr>
              <a:t>V molekulární diagnostice využívány</a:t>
            </a:r>
            <a:endParaRPr lang="cs-CZ" dirty="0">
              <a:solidFill>
                <a:srgbClr val="C00000"/>
              </a:solidFill>
            </a:endParaRPr>
          </a:p>
          <a:p>
            <a:pPr>
              <a:defRPr/>
            </a:pPr>
            <a:endParaRPr lang="cs-CZ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jednobodový polymorfismus </a:t>
            </a:r>
            <a:br>
              <a:rPr lang="cs-CZ" dirty="0"/>
            </a:br>
            <a:r>
              <a:rPr lang="cs-CZ" dirty="0"/>
              <a:t>(</a:t>
            </a:r>
            <a:r>
              <a:rPr lang="cs-CZ" i="1" dirty="0"/>
              <a:t>single </a:t>
            </a:r>
            <a:r>
              <a:rPr lang="cs-CZ" i="1" dirty="0" err="1"/>
              <a:t>nucleotide</a:t>
            </a:r>
            <a:r>
              <a:rPr lang="cs-CZ" i="1" dirty="0"/>
              <a:t> </a:t>
            </a:r>
            <a:r>
              <a:rPr lang="cs-CZ" i="1" dirty="0" err="1"/>
              <a:t>polymorphism</a:t>
            </a:r>
            <a:r>
              <a:rPr lang="cs-CZ" i="1" dirty="0"/>
              <a:t> – SNP</a:t>
            </a:r>
            <a:r>
              <a:rPr lang="cs-CZ" dirty="0"/>
              <a:t>)</a:t>
            </a:r>
          </a:p>
          <a:p>
            <a:pPr>
              <a:buFont typeface="Arial" pitchFamily="34" charset="0"/>
              <a:buChar char="•"/>
              <a:defRPr/>
            </a:pPr>
            <a:endParaRPr lang="cs-CZ" dirty="0"/>
          </a:p>
          <a:p>
            <a:pPr>
              <a:buFont typeface="Arial" pitchFamily="34" charset="0"/>
              <a:buChar char="•"/>
              <a:defRPr/>
            </a:pPr>
            <a:r>
              <a:rPr lang="cs-CZ" dirty="0"/>
              <a:t> </a:t>
            </a:r>
            <a:r>
              <a:rPr lang="cs-CZ" dirty="0" err="1"/>
              <a:t>minisatelitové</a:t>
            </a:r>
            <a:r>
              <a:rPr lang="cs-CZ" dirty="0"/>
              <a:t> polymorfismy</a:t>
            </a:r>
          </a:p>
          <a:p>
            <a:pPr>
              <a:defRPr/>
            </a:pPr>
            <a:r>
              <a:rPr lang="cs-CZ" dirty="0"/>
              <a:t> </a:t>
            </a:r>
            <a:r>
              <a:rPr lang="cs-CZ" i="1" dirty="0"/>
              <a:t>VNTR - </a:t>
            </a:r>
            <a:r>
              <a:rPr lang="cs-CZ" i="1" dirty="0" err="1"/>
              <a:t>variable</a:t>
            </a:r>
            <a:r>
              <a:rPr lang="cs-CZ" i="1" dirty="0"/>
              <a:t> </a:t>
            </a:r>
            <a:r>
              <a:rPr lang="cs-CZ" i="1" dirty="0" err="1"/>
              <a:t>number</a:t>
            </a:r>
            <a:r>
              <a:rPr lang="cs-CZ" i="1" dirty="0"/>
              <a:t> tandem </a:t>
            </a:r>
            <a:r>
              <a:rPr lang="cs-CZ" i="1" dirty="0" err="1"/>
              <a:t>repeats</a:t>
            </a:r>
            <a:endParaRPr lang="cs-CZ" i="1" dirty="0"/>
          </a:p>
          <a:p>
            <a:pPr>
              <a:defRPr/>
            </a:pPr>
            <a:endParaRPr lang="cs-CZ" dirty="0"/>
          </a:p>
          <a:p>
            <a:pPr>
              <a:buFont typeface="Arial" pitchFamily="34" charset="0"/>
              <a:buChar char="•"/>
              <a:defRPr/>
            </a:pPr>
            <a:r>
              <a:rPr lang="cs-CZ" dirty="0" err="1"/>
              <a:t>mikrosatelitové</a:t>
            </a:r>
            <a:r>
              <a:rPr lang="cs-CZ" dirty="0"/>
              <a:t> polymorfismy (</a:t>
            </a:r>
            <a:r>
              <a:rPr lang="cs-CZ" i="1" dirty="0"/>
              <a:t>STR - </a:t>
            </a:r>
            <a:r>
              <a:rPr lang="cs-CZ" i="1" dirty="0" err="1"/>
              <a:t>short</a:t>
            </a:r>
            <a:r>
              <a:rPr lang="cs-CZ" i="1" dirty="0"/>
              <a:t> tandem </a:t>
            </a:r>
            <a:r>
              <a:rPr lang="cs-CZ" i="1" dirty="0" err="1"/>
              <a:t>repeats</a:t>
            </a:r>
            <a:r>
              <a:rPr lang="cs-CZ" i="1" dirty="0"/>
              <a:t>,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5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2" y="1628800"/>
            <a:ext cx="645247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Nepřímá diagnostika byla daleko více používána v minulosti, </a:t>
            </a:r>
          </a:p>
          <a:p>
            <a:pPr>
              <a:defRPr/>
            </a:pPr>
            <a:r>
              <a:rPr lang="cs-CZ" dirty="0"/>
              <a:t>kdy u většiny chorob nebyla známa přesná molekulární</a:t>
            </a:r>
          </a:p>
          <a:p>
            <a:pPr>
              <a:defRPr/>
            </a:pPr>
            <a:r>
              <a:rPr lang="cs-CZ" dirty="0"/>
              <a:t>povaha poškození genu, </a:t>
            </a:r>
          </a:p>
          <a:p>
            <a:pPr>
              <a:defRPr/>
            </a:pPr>
            <a:r>
              <a:rPr lang="cs-CZ" dirty="0"/>
              <a:t>popř. ani který gen přesně je u dané choroby poškozen.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U nepřímé diagnostiky postačuje, </a:t>
            </a:r>
          </a:p>
          <a:p>
            <a:pPr>
              <a:defRPr/>
            </a:pPr>
            <a:r>
              <a:rPr lang="cs-CZ" dirty="0"/>
              <a:t>je-li známa jen jeho přibližná poloha v genomu.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Dnes se tento typ vyšetření používá tehdy, kdy sice víme,</a:t>
            </a:r>
          </a:p>
          <a:p>
            <a:pPr>
              <a:defRPr/>
            </a:pPr>
            <a:r>
              <a:rPr lang="cs-CZ" dirty="0"/>
              <a:t>porucha kterého genu je zodpovědná za daný patologický fenotyp, </a:t>
            </a:r>
          </a:p>
          <a:p>
            <a:pPr>
              <a:defRPr/>
            </a:pPr>
            <a:r>
              <a:rPr lang="cs-CZ" dirty="0"/>
              <a:t>ale nevíme, jaké konkrétní poškození genu chorobu </a:t>
            </a:r>
          </a:p>
          <a:p>
            <a:pPr>
              <a:defRPr/>
            </a:pPr>
            <a:r>
              <a:rPr lang="cs-CZ" dirty="0"/>
              <a:t>u vyšetřovaného jedince vyvolá.</a:t>
            </a:r>
          </a:p>
          <a:p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0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27123" y="2060848"/>
            <a:ext cx="58897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cs-CZ" dirty="0" smtClean="0"/>
              <a:t>nezkoumá </a:t>
            </a:r>
            <a:r>
              <a:rPr lang="cs-CZ" dirty="0"/>
              <a:t>se přímo přítomnost</a:t>
            </a:r>
          </a:p>
          <a:p>
            <a:pPr algn="just">
              <a:defRPr/>
            </a:pPr>
            <a:r>
              <a:rPr lang="cs-CZ" dirty="0"/>
              <a:t>nebo nepřítomnost určité poruchy v genu, </a:t>
            </a:r>
          </a:p>
          <a:p>
            <a:pPr algn="just">
              <a:defRPr/>
            </a:pPr>
            <a:r>
              <a:rPr lang="cs-CZ" dirty="0"/>
              <a:t>ale segregace </a:t>
            </a:r>
            <a:r>
              <a:rPr lang="cs-CZ" dirty="0" err="1"/>
              <a:t>markeru</a:t>
            </a:r>
            <a:r>
              <a:rPr lang="cs-CZ" dirty="0"/>
              <a:t>, který je ve vazbě na alelu genu, </a:t>
            </a:r>
          </a:p>
          <a:p>
            <a:pPr algn="just">
              <a:defRPr/>
            </a:pPr>
            <a:r>
              <a:rPr lang="cs-CZ" dirty="0"/>
              <a:t>jejíž porucha vyvolá vadný fenotyp.</a:t>
            </a:r>
          </a:p>
          <a:p>
            <a:pPr algn="just">
              <a:defRPr/>
            </a:pPr>
            <a:r>
              <a:rPr lang="cs-CZ" dirty="0"/>
              <a:t> </a:t>
            </a:r>
          </a:p>
          <a:p>
            <a:pPr algn="just">
              <a:defRPr/>
            </a:pPr>
            <a:r>
              <a:rPr lang="cs-CZ" dirty="0" err="1"/>
              <a:t>Marker</a:t>
            </a:r>
            <a:r>
              <a:rPr lang="cs-CZ" dirty="0"/>
              <a:t>, jehož segregace v rodokmenu se sleduje,</a:t>
            </a:r>
          </a:p>
          <a:p>
            <a:pPr algn="just">
              <a:defRPr/>
            </a:pPr>
            <a:r>
              <a:rPr lang="cs-CZ" dirty="0"/>
              <a:t> se dědí totiž společně s </a:t>
            </a:r>
            <a:r>
              <a:rPr lang="cs-CZ" dirty="0" smtClean="0"/>
              <a:t>alelou genu, </a:t>
            </a:r>
            <a:endParaRPr lang="cs-CZ" dirty="0"/>
          </a:p>
          <a:p>
            <a:pPr algn="just">
              <a:defRPr/>
            </a:pPr>
            <a:r>
              <a:rPr lang="cs-CZ" dirty="0"/>
              <a:t>sám ale s chorobou nemá žádnou příčinnou souvislost. </a:t>
            </a:r>
          </a:p>
          <a:p>
            <a:pPr algn="just">
              <a:defRPr/>
            </a:pPr>
            <a:endParaRPr lang="cs-CZ" dirty="0"/>
          </a:p>
          <a:p>
            <a:pPr algn="just">
              <a:defRPr/>
            </a:pPr>
            <a:r>
              <a:rPr lang="cs-CZ" dirty="0"/>
              <a:t>Ve zkoumaném rodokmenu se porovnává segregace </a:t>
            </a:r>
            <a:r>
              <a:rPr lang="cs-CZ" dirty="0" err="1"/>
              <a:t>markeru</a:t>
            </a:r>
            <a:endParaRPr lang="cs-CZ" dirty="0"/>
          </a:p>
          <a:p>
            <a:pPr algn="just">
              <a:defRPr/>
            </a:pPr>
            <a:r>
              <a:rPr lang="cs-CZ" dirty="0"/>
              <a:t> se segregací choroby</a:t>
            </a:r>
          </a:p>
          <a:p>
            <a:pPr algn="just">
              <a:defRPr/>
            </a:pPr>
            <a:endParaRPr lang="cs-CZ" dirty="0"/>
          </a:p>
          <a:p>
            <a:pPr algn="just">
              <a:defRPr/>
            </a:pPr>
            <a:r>
              <a:rPr lang="cs-CZ" dirty="0"/>
              <a:t>Jako </a:t>
            </a:r>
            <a:r>
              <a:rPr lang="cs-CZ" dirty="0" err="1"/>
              <a:t>markery</a:t>
            </a:r>
            <a:r>
              <a:rPr lang="cs-CZ" dirty="0"/>
              <a:t> se používají </a:t>
            </a:r>
            <a:r>
              <a:rPr lang="cs-CZ" dirty="0">
                <a:solidFill>
                  <a:srgbClr val="C00000"/>
                </a:solidFill>
              </a:rPr>
              <a:t>DNA polymorfismy .</a:t>
            </a:r>
          </a:p>
          <a:p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8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el_sequige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3625" y="4000500"/>
            <a:ext cx="2609850" cy="28575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292" name="Picture 1027" descr="C:\___allimages\Pfizer Graphics\capsules_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640681"/>
            <a:ext cx="23145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Snímek 3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012" y="3861048"/>
            <a:ext cx="3286125" cy="246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Obrázek 9" descr="Veriti_angle_R_r2_thumbnail_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8" y="1928813"/>
            <a:ext cx="2133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2500313" y="2214563"/>
            <a:ext cx="714375" cy="785812"/>
            <a:chOff x="2214546" y="2786058"/>
            <a:chExt cx="1214446" cy="1881582"/>
          </a:xfrm>
        </p:grpSpPr>
        <p:pic>
          <p:nvPicPr>
            <p:cNvPr id="12300" name="Picture 18" descr="p5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53" b="41379"/>
            <a:stretch>
              <a:fillRect/>
            </a:stretch>
          </p:blipFill>
          <p:spPr bwMode="auto">
            <a:xfrm>
              <a:off x="2214546" y="2786058"/>
              <a:ext cx="1214446" cy="188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bdélník 12"/>
            <p:cNvSpPr/>
            <p:nvPr/>
          </p:nvSpPr>
          <p:spPr>
            <a:xfrm>
              <a:off x="2214546" y="3713545"/>
              <a:ext cx="286070" cy="5017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2214546" y="3287814"/>
              <a:ext cx="213202" cy="1406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3" name="Skupina 20"/>
          <p:cNvGrpSpPr>
            <a:grpSpLocks/>
          </p:cNvGrpSpPr>
          <p:nvPr/>
        </p:nvGrpSpPr>
        <p:grpSpPr bwMode="auto">
          <a:xfrm>
            <a:off x="3071813" y="1500188"/>
            <a:ext cx="714375" cy="785812"/>
            <a:chOff x="2214546" y="2786058"/>
            <a:chExt cx="1214446" cy="1881582"/>
          </a:xfrm>
        </p:grpSpPr>
        <p:pic>
          <p:nvPicPr>
            <p:cNvPr id="12297" name="Picture 18" descr="p5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53" b="41379"/>
            <a:stretch>
              <a:fillRect/>
            </a:stretch>
          </p:blipFill>
          <p:spPr bwMode="auto">
            <a:xfrm>
              <a:off x="2214546" y="2786058"/>
              <a:ext cx="1214446" cy="188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bdélník 22"/>
            <p:cNvSpPr/>
            <p:nvPr/>
          </p:nvSpPr>
          <p:spPr>
            <a:xfrm>
              <a:off x="2214546" y="3713545"/>
              <a:ext cx="286070" cy="5017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2214546" y="3287814"/>
              <a:ext cx="213202" cy="1406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127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92593E-6 C 0.00643 0.00115 0.01337 0.00208 0.01945 0.00555 C 0.02934 0.01133 0.0382 0.01874 0.04861 0.02221 C 0.05955 0.03194 0.07188 0.03495 0.08473 0.03703 C 0.09184 0.04027 0.09723 0.04698 0.10417 0.04999 C 0.10677 0.06388 0.11754 0.06967 0.125 0.07962 C 0.12709 0.08795 0.13108 0.09467 0.13473 0.10184 C 0.13559 0.10346 0.13525 0.10578 0.13611 0.1074 C 0.13716 0.10925 0.13889 0.10995 0.14028 0.1111 C 0.14115 0.11481 0.14219 0.11851 0.14306 0.12221 C 0.14462 0.12846 0.14983 0.13263 0.15139 0.13888 C 0.15452 0.15138 0.15556 0.1574 0.1625 0.16666 C 0.16493 0.17661 0.1691 0.18055 0.175 0.18703 C 0.17657 0.18865 0.17795 0.1905 0.17917 0.19258 C 0.18021 0.1942 0.18073 0.19675 0.18195 0.19814 C 0.18438 0.20115 0.1875 0.203 0.19028 0.20555 C 0.19271 0.20763 0.19618 0.20717 0.19861 0.20925 C 0.2 0.21041 0.20122 0.21203 0.20278 0.21295 C 0.20539 0.21458 0.21111 0.21666 0.21111 0.21666 C 0.21927 0.22476 0.22795 0.22777 0.2375 0.23147 C 0.2448 0.23448 0.25452 0.24282 0.26111 0.24444 C 0.26702 0.24583 0.27309 0.24559 0.27917 0.24629 C 0.28368 0.24837 0.28698 0.25184 0.29167 0.2537 C 0.3033 0.25809 0.31441 0.26226 0.32639 0.26481 C 0.33577 0.26689 0.34462 0.27198 0.35417 0.27407 C 0.36111 0.28032 0.35643 0.28194 0.36389 0.28518 C 0.36823 0.29397 0.37014 0.29999 0.37639 0.30555 C 0.3823 0.31735 0.38438 0.32893 0.39028 0.34073 C 0.39184 0.34397 0.39219 0.34814 0.39306 0.35184 C 0.39393 0.35532 0.39445 0.36295 0.39445 0.36295 L 0.39167 0.34629 " pathEditMode="relative" ptsTypes="fffffffffffffffffffffffffffff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C 0.0625 0.01042 0.00347 0.00694 0.13889 0.00926 C 0.17205 0.01042 0.20642 0.00949 0.23889 0.02037 C 0.2434 0.0243 0.24618 0.02917 0.25139 0.03148 C 0.25885 0.06157 0.25747 0.09583 0.25 0.12592 C 0.24948 0.13333 0.24965 0.14097 0.24861 0.14815 C 0.24774 0.15347 0.24149 0.15903 0.2375 0.15926 C 0.21163 0.16042 0.18559 0.16042 0.15972 0.16111 C 0.14236 0.16875 0.12483 0.17292 0.10694 0.17778 C 0.10503 0.17893 0.1033 0.18055 0.10139 0.18148 C 0.09965 0.18241 0.09757 0.18241 0.09583 0.18333 C 0.09427 0.18426 0.09323 0.18611 0.09167 0.18704 C 0.08906 0.18866 0.08333 0.19074 0.08333 0.19074 C 0.07934 0.19606 0.06528 0.21782 0.05972 0.22037 C 0.05521 0.22245 0.04722 0.22963 0.04722 0.22963 C 0.04531 0.23333 0.04358 0.23704 0.04167 0.24074 C 0.04063 0.24282 0.04132 0.24606 0.04028 0.24815 C 0.03941 0.25 0.0375 0.25069 0.03611 0.25185 C 0.03594 0.25231 0.03403 0.26366 0.03333 0.26481 C 0.03229 0.26667 0.03038 0.26713 0.02917 0.26852 C 0.02431 0.27384 0.02326 0.27754 0.01944 0.28518 C 0.01389 0.29653 0.01771 0.30393 0.00694 0.31111 C 0.00608 0.3287 0.0066 0.35023 -0.00556 0.36111 C -0.01024 0.37986 -0.00538 0.35879 -0.00833 0.40555 C -0.00868 0.41134 -0.01111 0.41852 -0.0125 0.42407 C -0.01424 0.45185 -0.01389 0.43889 -0.01389 0.46296 L -0.01528 0.45 " pathEditMode="relative" ptsTypes="fffffffffffffffffffffffff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7" descr="C:\WINDOWS\Plocha\obrázky\rodokmenN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1"/>
          <a:stretch>
            <a:fillRect/>
          </a:stretch>
        </p:blipFill>
        <p:spPr bwMode="auto">
          <a:xfrm>
            <a:off x="1000125" y="3429000"/>
            <a:ext cx="32321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28" descr="C:\WINDOWS\Plocha\obrázky\fragma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467100"/>
            <a:ext cx="22606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71438" y="0"/>
            <a:ext cx="9001125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</a:rPr>
              <a:t>Nepřímá diagnostika</a:t>
            </a:r>
            <a:endParaRPr lang="cs-CZ" altLang="cs-CZ" sz="3600">
              <a:solidFill>
                <a:schemeClr val="tx2"/>
              </a:solidFill>
            </a:endParaRPr>
          </a:p>
        </p:txBody>
      </p:sp>
      <p:pic>
        <p:nvPicPr>
          <p:cNvPr id="13317" name="Obrázek 6" descr="el_sequig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857375"/>
            <a:ext cx="13160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C:\Documents and Settings\Iveta\Plocha\31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57375"/>
            <a:ext cx="24145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10"/>
          <p:cNvSpPr txBox="1">
            <a:spLocks noChangeArrowheads="1"/>
          </p:cNvSpPr>
          <p:nvPr/>
        </p:nvSpPr>
        <p:spPr bwMode="auto">
          <a:xfrm>
            <a:off x="1714500" y="1071563"/>
            <a:ext cx="2357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gelová elektroforéza</a:t>
            </a:r>
          </a:p>
        </p:txBody>
      </p:sp>
      <p:sp>
        <p:nvSpPr>
          <p:cNvPr id="13320" name="TextovéPole 11"/>
          <p:cNvSpPr txBox="1">
            <a:spLocks noChangeArrowheads="1"/>
          </p:cNvSpPr>
          <p:nvPr/>
        </p:nvSpPr>
        <p:spPr bwMode="auto">
          <a:xfrm>
            <a:off x="5500688" y="1071563"/>
            <a:ext cx="2636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kapilární elektroforéza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74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990600" y="2057400"/>
            <a:ext cx="71924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dirty="0">
                <a:cs typeface="+mn-cs"/>
              </a:rPr>
              <a:t>Vazebná analýza je </a:t>
            </a:r>
            <a:r>
              <a:rPr lang="cs-CZ" sz="2000" dirty="0" smtClean="0">
                <a:cs typeface="+mn-cs"/>
              </a:rPr>
              <a:t>umožněna</a:t>
            </a:r>
            <a:r>
              <a:rPr lang="cs-CZ" sz="2000" dirty="0">
                <a:cs typeface="+mn-cs"/>
              </a:rPr>
              <a:t>:</a:t>
            </a:r>
          </a:p>
          <a:p>
            <a:pPr eaLnBrk="0" hangingPunct="0">
              <a:buFontTx/>
              <a:buChar char="–"/>
              <a:defRPr/>
            </a:pPr>
            <a:r>
              <a:rPr lang="cs-CZ" sz="2000" dirty="0">
                <a:cs typeface="+mn-cs"/>
              </a:rPr>
              <a:t> v rodinách s dvěma a více jedinci s klinicky potvrzenou diagnózou </a:t>
            </a:r>
          </a:p>
          <a:p>
            <a:pPr eaLnBrk="0" hangingPunct="0">
              <a:buFontTx/>
              <a:buChar char="–"/>
              <a:defRPr/>
            </a:pPr>
            <a:r>
              <a:rPr lang="cs-CZ" sz="2000" dirty="0">
                <a:cs typeface="+mn-cs"/>
              </a:rPr>
              <a:t> rozlišením dvou chromozomů pomocí </a:t>
            </a:r>
            <a:r>
              <a:rPr lang="cs-CZ" sz="2000" dirty="0" err="1">
                <a:cs typeface="+mn-cs"/>
              </a:rPr>
              <a:t>markerů</a:t>
            </a:r>
            <a:r>
              <a:rPr lang="cs-CZ" sz="2000" dirty="0">
                <a:cs typeface="+mn-cs"/>
              </a:rPr>
              <a:t> na DNA</a:t>
            </a:r>
          </a:p>
          <a:p>
            <a:pPr eaLnBrk="0" hangingPunct="0">
              <a:buFontTx/>
              <a:buChar char="–"/>
              <a:defRPr/>
            </a:pPr>
            <a:r>
              <a:rPr lang="cs-CZ" sz="2000" dirty="0">
                <a:cs typeface="+mn-cs"/>
              </a:rPr>
              <a:t> přiřazením DNA </a:t>
            </a:r>
            <a:r>
              <a:rPr lang="cs-CZ" sz="2000" dirty="0" err="1">
                <a:cs typeface="+mn-cs"/>
              </a:rPr>
              <a:t>markerů</a:t>
            </a:r>
            <a:r>
              <a:rPr lang="cs-CZ" sz="2000" dirty="0">
                <a:cs typeface="+mn-cs"/>
              </a:rPr>
              <a:t> (tj. chromozomu) k patologii v rodině</a:t>
            </a:r>
          </a:p>
          <a:p>
            <a:pPr eaLnBrk="0" hangingPunct="0">
              <a:defRPr/>
            </a:pPr>
            <a:endParaRPr lang="cs-CZ" sz="2000" dirty="0">
              <a:cs typeface="+mn-cs"/>
            </a:endParaRPr>
          </a:p>
          <a:p>
            <a:pPr>
              <a:defRPr/>
            </a:pPr>
            <a:endParaRPr lang="cs-CZ" sz="2000" dirty="0">
              <a:cs typeface="+mn-cs"/>
            </a:endParaRPr>
          </a:p>
        </p:txBody>
      </p:sp>
      <p:sp>
        <p:nvSpPr>
          <p:cNvPr id="210948" name="Text Box 5"/>
          <p:cNvSpPr txBox="1">
            <a:spLocks noChangeArrowheads="1"/>
          </p:cNvSpPr>
          <p:nvPr/>
        </p:nvSpPr>
        <p:spPr bwMode="auto">
          <a:xfrm>
            <a:off x="1660525" y="36306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447800" y="3822700"/>
            <a:ext cx="55419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cs typeface="Times New Roman" pitchFamily="18" charset="0"/>
              </a:rPr>
              <a:t>Základní principy nepřímé DNA diagnostiky</a:t>
            </a:r>
          </a:p>
        </p:txBody>
      </p:sp>
      <p:sp>
        <p:nvSpPr>
          <p:cNvPr id="210950" name="Text Box 7"/>
          <p:cNvSpPr txBox="1">
            <a:spLocks noChangeArrowheads="1"/>
          </p:cNvSpPr>
          <p:nvPr/>
        </p:nvSpPr>
        <p:spPr bwMode="auto">
          <a:xfrm>
            <a:off x="1431925" y="47736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228600" y="44958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82600" indent="-390525" eaLnBrk="0" hangingPunct="0">
              <a:defRPr/>
            </a:pPr>
            <a:r>
              <a:rPr lang="cs-CZ" sz="2000" dirty="0">
                <a:cs typeface="+mn-cs"/>
              </a:rPr>
              <a:t>1) odlišení dvou chromozomů rodičů (</a:t>
            </a:r>
            <a:r>
              <a:rPr lang="cs-CZ" sz="2000" dirty="0" err="1">
                <a:cs typeface="+mn-cs"/>
              </a:rPr>
              <a:t>heterozygozyta</a:t>
            </a:r>
            <a:r>
              <a:rPr lang="cs-CZ" sz="2000" dirty="0">
                <a:cs typeface="+mn-cs"/>
              </a:rPr>
              <a:t> </a:t>
            </a:r>
            <a:r>
              <a:rPr lang="cs-CZ" sz="2000" dirty="0" err="1">
                <a:cs typeface="+mn-cs"/>
              </a:rPr>
              <a:t>markerů</a:t>
            </a:r>
            <a:r>
              <a:rPr lang="cs-CZ" sz="2000" dirty="0">
                <a:cs typeface="+mn-cs"/>
              </a:rPr>
              <a:t>)</a:t>
            </a:r>
          </a:p>
          <a:p>
            <a:pPr marL="482600" indent="-390525" eaLnBrk="0" hangingPunct="0">
              <a:defRPr/>
            </a:pPr>
            <a:r>
              <a:rPr lang="cs-CZ" sz="2000" dirty="0">
                <a:cs typeface="+mn-cs"/>
              </a:rPr>
              <a:t>2) určení fáze (určení </a:t>
            </a:r>
            <a:r>
              <a:rPr lang="cs-CZ" sz="2000" dirty="0" err="1">
                <a:cs typeface="+mn-cs"/>
              </a:rPr>
              <a:t>haplotypu</a:t>
            </a:r>
            <a:r>
              <a:rPr lang="cs-CZ" sz="2000" dirty="0">
                <a:cs typeface="+mn-cs"/>
              </a:rPr>
              <a:t> - souboru alel polymorfních míst ve  vazbě)</a:t>
            </a:r>
          </a:p>
          <a:p>
            <a:pPr marL="482600" indent="-390525" eaLnBrk="0" hangingPunct="0">
              <a:defRPr/>
            </a:pPr>
            <a:r>
              <a:rPr lang="cs-CZ" sz="2000" dirty="0">
                <a:cs typeface="+mn-cs"/>
              </a:rPr>
              <a:t>3) určení </a:t>
            </a:r>
            <a:r>
              <a:rPr lang="cs-CZ" sz="2000" dirty="0" err="1">
                <a:cs typeface="+mn-cs"/>
              </a:rPr>
              <a:t>haplotypu</a:t>
            </a:r>
            <a:r>
              <a:rPr lang="cs-CZ" sz="2000" dirty="0">
                <a:cs typeface="+mn-cs"/>
              </a:rPr>
              <a:t> (chromozomu)  asociovaného s patologií v rodině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2990197" y="5767388"/>
            <a:ext cx="306994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>
                <a:cs typeface="+mn-cs"/>
              </a:rPr>
              <a:t>Přísná rodinná specifita</a:t>
            </a:r>
          </a:p>
          <a:p>
            <a:pPr algn="ctr">
              <a:defRPr/>
            </a:pPr>
            <a:r>
              <a:rPr lang="cs-CZ" sz="2000">
                <a:cs typeface="+mn-cs"/>
              </a:rPr>
              <a:t>Nikdy nepotvrzuje diagnózu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2"/>
          <p:cNvSpPr txBox="1">
            <a:spLocks noChangeArrowheads="1"/>
          </p:cNvSpPr>
          <p:nvPr/>
        </p:nvSpPr>
        <p:spPr bwMode="auto">
          <a:xfrm>
            <a:off x="1285875" y="1500188"/>
            <a:ext cx="60358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užitím </a:t>
            </a:r>
            <a:r>
              <a:rPr lang="cs-CZ" altLang="cs-CZ" sz="2400" dirty="0" smtClean="0">
                <a:latin typeface="+mn-lt"/>
              </a:rPr>
              <a:t>vazebných </a:t>
            </a:r>
            <a:r>
              <a:rPr lang="cs-CZ" altLang="cs-CZ" sz="2400" dirty="0" err="1">
                <a:latin typeface="+mn-lt"/>
              </a:rPr>
              <a:t>markerů</a:t>
            </a:r>
            <a:r>
              <a:rPr lang="cs-CZ" altLang="cs-CZ" sz="2400" dirty="0">
                <a:latin typeface="+mn-lt"/>
              </a:rPr>
              <a:t> v </a:t>
            </a:r>
            <a:r>
              <a:rPr lang="cs-CZ" altLang="cs-CZ" sz="2400" dirty="0" smtClean="0">
                <a:latin typeface="+mn-lt"/>
              </a:rPr>
              <a:t>rodinných </a:t>
            </a:r>
            <a:r>
              <a:rPr lang="cs-CZ" altLang="cs-CZ" sz="2400" dirty="0">
                <a:latin typeface="+mn-lt"/>
              </a:rPr>
              <a:t>studiích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odhalí chromozom v asociaci s nemocí v rodině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+mn-lt"/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2286000" y="2500313"/>
            <a:ext cx="1500188" cy="1285875"/>
          </a:xfrm>
          <a:prstGeom prst="ellipse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4341" name="Picture 5" descr="DNA-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16667" r="37500" b="50000"/>
          <a:stretch>
            <a:fillRect/>
          </a:stretch>
        </p:blipFill>
        <p:spPr bwMode="auto">
          <a:xfrm>
            <a:off x="3000375" y="2714625"/>
            <a:ext cx="511175" cy="87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4572000" y="2643188"/>
            <a:ext cx="1214438" cy="1071562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4343" name="Picture 4" descr="DNA-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16667" r="37500" b="50000"/>
          <a:stretch>
            <a:fillRect/>
          </a:stretch>
        </p:blipFill>
        <p:spPr bwMode="auto">
          <a:xfrm>
            <a:off x="4714875" y="2714625"/>
            <a:ext cx="473075" cy="84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Přímá spojovací čára 26"/>
          <p:cNvCxnSpPr>
            <a:stCxn id="20" idx="6"/>
          </p:cNvCxnSpPr>
          <p:nvPr/>
        </p:nvCxnSpPr>
        <p:spPr>
          <a:xfrm>
            <a:off x="3786188" y="3143250"/>
            <a:ext cx="7858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čára 30"/>
          <p:cNvCxnSpPr/>
          <p:nvPr/>
        </p:nvCxnSpPr>
        <p:spPr>
          <a:xfrm rot="5400000">
            <a:off x="3355975" y="3929063"/>
            <a:ext cx="1573213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čára 32"/>
          <p:cNvCxnSpPr/>
          <p:nvPr/>
        </p:nvCxnSpPr>
        <p:spPr>
          <a:xfrm>
            <a:off x="2643188" y="4714875"/>
            <a:ext cx="292893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a 35"/>
          <p:cNvSpPr/>
          <p:nvPr/>
        </p:nvSpPr>
        <p:spPr>
          <a:xfrm>
            <a:off x="4857750" y="5214938"/>
            <a:ext cx="1500188" cy="1285875"/>
          </a:xfrm>
          <a:prstGeom prst="ellipse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7" name="Picture 4" descr="DNA-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16667" r="37500" b="50000"/>
          <a:stretch>
            <a:fillRect/>
          </a:stretch>
        </p:blipFill>
        <p:spPr bwMode="auto">
          <a:xfrm>
            <a:off x="3027363" y="2714625"/>
            <a:ext cx="473075" cy="84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bdélník 39"/>
          <p:cNvSpPr/>
          <p:nvPr/>
        </p:nvSpPr>
        <p:spPr>
          <a:xfrm>
            <a:off x="1928813" y="5286375"/>
            <a:ext cx="1214437" cy="1071563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1" name="Picture 4" descr="DNA-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16667" r="37500" b="50000"/>
          <a:stretch>
            <a:fillRect/>
          </a:stretch>
        </p:blipFill>
        <p:spPr bwMode="auto">
          <a:xfrm>
            <a:off x="4714875" y="2714625"/>
            <a:ext cx="473075" cy="84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Přímá spojovací čára 43"/>
          <p:cNvCxnSpPr/>
          <p:nvPr/>
        </p:nvCxnSpPr>
        <p:spPr>
          <a:xfrm rot="5400000">
            <a:off x="2392363" y="4965700"/>
            <a:ext cx="50006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čára 48"/>
          <p:cNvCxnSpPr/>
          <p:nvPr/>
        </p:nvCxnSpPr>
        <p:spPr>
          <a:xfrm rot="5400000">
            <a:off x="5322887" y="4964113"/>
            <a:ext cx="5000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53" name="Skupina 53"/>
          <p:cNvGrpSpPr>
            <a:grpSpLocks/>
          </p:cNvGrpSpPr>
          <p:nvPr/>
        </p:nvGrpSpPr>
        <p:grpSpPr bwMode="auto">
          <a:xfrm>
            <a:off x="2571750" y="2714625"/>
            <a:ext cx="473075" cy="849313"/>
            <a:chOff x="2571736" y="2714620"/>
            <a:chExt cx="473755" cy="849464"/>
          </a:xfrm>
        </p:grpSpPr>
        <p:pic>
          <p:nvPicPr>
            <p:cNvPr id="14359" name="Picture 4" descr="DNA-HIG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00" t="16667" r="37500" b="50000"/>
            <a:stretch>
              <a:fillRect/>
            </a:stretch>
          </p:blipFill>
          <p:spPr bwMode="auto">
            <a:xfrm>
              <a:off x="2571736" y="2714620"/>
              <a:ext cx="473755" cy="8494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Elipsa 51"/>
            <p:cNvSpPr/>
            <p:nvPr/>
          </p:nvSpPr>
          <p:spPr>
            <a:xfrm>
              <a:off x="2786357" y="2857520"/>
              <a:ext cx="143080" cy="21435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4354" name="Picture 4" descr="DNA-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16667" r="37500" b="50000"/>
          <a:stretch>
            <a:fillRect/>
          </a:stretch>
        </p:blipFill>
        <p:spPr bwMode="auto">
          <a:xfrm>
            <a:off x="5143500" y="2714625"/>
            <a:ext cx="473075" cy="84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62"/>
          <p:cNvGrpSpPr>
            <a:grpSpLocks/>
          </p:cNvGrpSpPr>
          <p:nvPr/>
        </p:nvGrpSpPr>
        <p:grpSpPr bwMode="auto">
          <a:xfrm>
            <a:off x="2571750" y="2714625"/>
            <a:ext cx="473075" cy="849313"/>
            <a:chOff x="2071670" y="3214686"/>
            <a:chExt cx="473755" cy="849464"/>
          </a:xfrm>
        </p:grpSpPr>
        <p:pic>
          <p:nvPicPr>
            <p:cNvPr id="14357" name="Picture 4" descr="DNA-HIG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00" t="16667" r="37500" b="50000"/>
            <a:stretch>
              <a:fillRect/>
            </a:stretch>
          </p:blipFill>
          <p:spPr bwMode="auto">
            <a:xfrm>
              <a:off x="2071670" y="3214686"/>
              <a:ext cx="473755" cy="8494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Elipsa 56"/>
            <p:cNvSpPr/>
            <p:nvPr/>
          </p:nvSpPr>
          <p:spPr>
            <a:xfrm>
              <a:off x="2286291" y="3357586"/>
              <a:ext cx="143080" cy="21435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61" name="Picture 4" descr="DNA-HI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16667" r="37500" b="50000"/>
          <a:stretch>
            <a:fillRect/>
          </a:stretch>
        </p:blipFill>
        <p:spPr bwMode="auto">
          <a:xfrm>
            <a:off x="5143500" y="2714625"/>
            <a:ext cx="473075" cy="84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Nadpis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395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3.7037E-6 C -0.00053 0.02269 0.00208 0.05417 -0.00556 0.07778 C -0.01389 0.10394 -0.02796 0.12662 -0.03473 0.15371 C -0.03768 0.16574 -0.04341 0.16551 -0.04862 0.17593 C -0.05192 0.18264 -0.05504 0.19051 -0.05695 0.19815 C -0.05782 0.23079 -0.05626 0.24329 -0.06251 0.26852 C -0.06198 0.30185 -0.07084 0.34074 -0.05695 0.36852 C -0.05799 0.37732 -0.05973 0.38542 -0.05973 0.39445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1 0.01088 C 0.10157 0.17268 0.1941 0.33472 0.23108 0.399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19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C -0.09965 0.16157 -0.19896 0.32361 -0.23836 0.3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0" y="19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C 0.02205 0.1662 0.04427 0.33264 0.0533 0.39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3"/>
          <p:cNvSpPr>
            <a:spLocks noChangeArrowheads="1"/>
          </p:cNvSpPr>
          <p:nvPr/>
        </p:nvSpPr>
        <p:spPr bwMode="auto">
          <a:xfrm>
            <a:off x="1428750" y="1071563"/>
            <a:ext cx="2305050" cy="1847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2057400" y="1166813"/>
            <a:ext cx="76200" cy="1447800"/>
            <a:chOff x="1296" y="624"/>
            <a:chExt cx="48" cy="912"/>
          </a:xfrm>
        </p:grpSpPr>
        <p:sp>
          <p:nvSpPr>
            <p:cNvPr id="15409" name="Oval 5"/>
            <p:cNvSpPr>
              <a:spLocks noChangeArrowheads="1"/>
            </p:cNvSpPr>
            <p:nvPr/>
          </p:nvSpPr>
          <p:spPr bwMode="auto">
            <a:xfrm>
              <a:off x="1296" y="624"/>
              <a:ext cx="48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410" name="Oval 6"/>
            <p:cNvSpPr>
              <a:spLocks noChangeArrowheads="1"/>
            </p:cNvSpPr>
            <p:nvPr/>
          </p:nvSpPr>
          <p:spPr bwMode="auto">
            <a:xfrm>
              <a:off x="1296" y="100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5364" name="Oval 7"/>
          <p:cNvSpPr>
            <a:spLocks noChangeArrowheads="1"/>
          </p:cNvSpPr>
          <p:nvPr/>
        </p:nvSpPr>
        <p:spPr bwMode="auto">
          <a:xfrm>
            <a:off x="2895600" y="1166813"/>
            <a:ext cx="76200" cy="609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5" name="Oval 8"/>
          <p:cNvSpPr>
            <a:spLocks noChangeArrowheads="1"/>
          </p:cNvSpPr>
          <p:nvPr/>
        </p:nvSpPr>
        <p:spPr bwMode="auto">
          <a:xfrm>
            <a:off x="2895600" y="1776413"/>
            <a:ext cx="76200" cy="838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2209800" y="2538413"/>
            <a:ext cx="581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chr.</a:t>
            </a:r>
            <a:r>
              <a:rPr lang="en-US" altLang="cs-CZ" sz="1600"/>
              <a:t>n</a:t>
            </a:r>
            <a:endParaRPr lang="cs-CZ" altLang="cs-CZ" sz="1600"/>
          </a:p>
        </p:txBody>
      </p:sp>
      <p:grpSp>
        <p:nvGrpSpPr>
          <p:cNvPr id="15367" name="Group 10"/>
          <p:cNvGrpSpPr>
            <a:grpSpLocks/>
          </p:cNvGrpSpPr>
          <p:nvPr/>
        </p:nvGrpSpPr>
        <p:grpSpPr bwMode="auto">
          <a:xfrm>
            <a:off x="5572125" y="1143000"/>
            <a:ext cx="2124075" cy="1776413"/>
            <a:chOff x="3504" y="528"/>
            <a:chExt cx="1344" cy="1200"/>
          </a:xfrm>
        </p:grpSpPr>
        <p:sp>
          <p:nvSpPr>
            <p:cNvPr id="15401" name="Rectangle 11"/>
            <p:cNvSpPr>
              <a:spLocks noChangeArrowheads="1"/>
            </p:cNvSpPr>
            <p:nvPr/>
          </p:nvSpPr>
          <p:spPr bwMode="auto">
            <a:xfrm>
              <a:off x="3504" y="528"/>
              <a:ext cx="1344" cy="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5402" name="Group 12"/>
            <p:cNvGrpSpPr>
              <a:grpSpLocks/>
            </p:cNvGrpSpPr>
            <p:nvPr/>
          </p:nvGrpSpPr>
          <p:grpSpPr bwMode="auto">
            <a:xfrm>
              <a:off x="3840" y="672"/>
              <a:ext cx="48" cy="912"/>
              <a:chOff x="1296" y="624"/>
              <a:chExt cx="48" cy="912"/>
            </a:xfrm>
          </p:grpSpPr>
          <p:sp>
            <p:nvSpPr>
              <p:cNvPr id="15407" name="Oval 13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5408" name="Oval 14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grpSp>
          <p:nvGrpSpPr>
            <p:cNvPr id="15403" name="Group 15"/>
            <p:cNvGrpSpPr>
              <a:grpSpLocks/>
            </p:cNvGrpSpPr>
            <p:nvPr/>
          </p:nvGrpSpPr>
          <p:grpSpPr bwMode="auto">
            <a:xfrm>
              <a:off x="4512" y="672"/>
              <a:ext cx="48" cy="912"/>
              <a:chOff x="1296" y="624"/>
              <a:chExt cx="48" cy="912"/>
            </a:xfrm>
          </p:grpSpPr>
          <p:sp>
            <p:nvSpPr>
              <p:cNvPr id="15405" name="Oval 16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5406" name="Oval 17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5404" name="Text Box 18"/>
            <p:cNvSpPr txBox="1">
              <a:spLocks noChangeArrowheads="1"/>
            </p:cNvSpPr>
            <p:nvPr/>
          </p:nvSpPr>
          <p:spPr bwMode="auto">
            <a:xfrm>
              <a:off x="3984" y="1488"/>
              <a:ext cx="3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chr.</a:t>
              </a:r>
              <a:r>
                <a:rPr lang="en-US" altLang="cs-CZ" sz="1800"/>
                <a:t>n</a:t>
              </a:r>
              <a:endParaRPr lang="cs-CZ" altLang="cs-CZ" sz="1800"/>
            </a:p>
          </p:txBody>
        </p:sp>
      </p:grpSp>
      <p:sp>
        <p:nvSpPr>
          <p:cNvPr id="15368" name="Line 19"/>
          <p:cNvSpPr>
            <a:spLocks noChangeShapeType="1"/>
          </p:cNvSpPr>
          <p:nvPr/>
        </p:nvSpPr>
        <p:spPr bwMode="auto">
          <a:xfrm>
            <a:off x="3733800" y="1852613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369" name="Line 20"/>
          <p:cNvSpPr>
            <a:spLocks noChangeShapeType="1"/>
          </p:cNvSpPr>
          <p:nvPr/>
        </p:nvSpPr>
        <p:spPr bwMode="auto">
          <a:xfrm>
            <a:off x="4572000" y="1852613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370" name="Line 21"/>
          <p:cNvSpPr>
            <a:spLocks noChangeShapeType="1"/>
          </p:cNvSpPr>
          <p:nvPr/>
        </p:nvSpPr>
        <p:spPr bwMode="auto">
          <a:xfrm>
            <a:off x="2362200" y="3605213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371" name="Line 22"/>
          <p:cNvSpPr>
            <a:spLocks noChangeShapeType="1"/>
          </p:cNvSpPr>
          <p:nvPr/>
        </p:nvSpPr>
        <p:spPr bwMode="auto">
          <a:xfrm>
            <a:off x="2362200" y="36052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372" name="Line 23"/>
          <p:cNvSpPr>
            <a:spLocks noChangeShapeType="1"/>
          </p:cNvSpPr>
          <p:nvPr/>
        </p:nvSpPr>
        <p:spPr bwMode="auto">
          <a:xfrm>
            <a:off x="6629400" y="36052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373" name="Rectangle 24"/>
          <p:cNvSpPr>
            <a:spLocks noChangeArrowheads="1"/>
          </p:cNvSpPr>
          <p:nvPr/>
        </p:nvSpPr>
        <p:spPr bwMode="auto">
          <a:xfrm>
            <a:off x="1423988" y="4071938"/>
            <a:ext cx="1933575" cy="1824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5374" name="Group 25"/>
          <p:cNvGrpSpPr>
            <a:grpSpLocks/>
          </p:cNvGrpSpPr>
          <p:nvPr/>
        </p:nvGrpSpPr>
        <p:grpSpPr bwMode="auto">
          <a:xfrm>
            <a:off x="1905000" y="4214813"/>
            <a:ext cx="76200" cy="1447800"/>
            <a:chOff x="1296" y="624"/>
            <a:chExt cx="48" cy="912"/>
          </a:xfrm>
        </p:grpSpPr>
        <p:sp>
          <p:nvSpPr>
            <p:cNvPr id="15399" name="Oval 26"/>
            <p:cNvSpPr>
              <a:spLocks noChangeArrowheads="1"/>
            </p:cNvSpPr>
            <p:nvPr/>
          </p:nvSpPr>
          <p:spPr bwMode="auto">
            <a:xfrm>
              <a:off x="1296" y="624"/>
              <a:ext cx="48" cy="384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400" name="Oval 27"/>
            <p:cNvSpPr>
              <a:spLocks noChangeArrowheads="1"/>
            </p:cNvSpPr>
            <p:nvPr/>
          </p:nvSpPr>
          <p:spPr bwMode="auto">
            <a:xfrm>
              <a:off x="1296" y="1008"/>
              <a:ext cx="4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15375" name="Group 28"/>
          <p:cNvGrpSpPr>
            <a:grpSpLocks/>
          </p:cNvGrpSpPr>
          <p:nvPr/>
        </p:nvGrpSpPr>
        <p:grpSpPr bwMode="auto">
          <a:xfrm>
            <a:off x="2971800" y="4214813"/>
            <a:ext cx="76200" cy="1447800"/>
            <a:chOff x="1296" y="624"/>
            <a:chExt cx="48" cy="912"/>
          </a:xfrm>
        </p:grpSpPr>
        <p:sp>
          <p:nvSpPr>
            <p:cNvPr id="15397" name="Oval 29"/>
            <p:cNvSpPr>
              <a:spLocks noChangeArrowheads="1"/>
            </p:cNvSpPr>
            <p:nvPr/>
          </p:nvSpPr>
          <p:spPr bwMode="auto">
            <a:xfrm>
              <a:off x="1296" y="624"/>
              <a:ext cx="48" cy="38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398" name="Oval 30"/>
            <p:cNvSpPr>
              <a:spLocks noChangeArrowheads="1"/>
            </p:cNvSpPr>
            <p:nvPr/>
          </p:nvSpPr>
          <p:spPr bwMode="auto">
            <a:xfrm>
              <a:off x="1296" y="1008"/>
              <a:ext cx="48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5376" name="Text Box 31"/>
          <p:cNvSpPr txBox="1">
            <a:spLocks noChangeArrowheads="1"/>
          </p:cNvSpPr>
          <p:nvPr/>
        </p:nvSpPr>
        <p:spPr bwMode="auto">
          <a:xfrm>
            <a:off x="2133600" y="5510213"/>
            <a:ext cx="631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chr.</a:t>
            </a:r>
            <a:r>
              <a:rPr lang="en-US" altLang="cs-CZ" sz="1800"/>
              <a:t>n</a:t>
            </a:r>
            <a:endParaRPr lang="cs-CZ" altLang="cs-CZ" sz="1800"/>
          </a:p>
        </p:txBody>
      </p:sp>
      <p:sp>
        <p:nvSpPr>
          <p:cNvPr id="15377" name="Oval 32"/>
          <p:cNvSpPr>
            <a:spLocks noChangeArrowheads="1"/>
          </p:cNvSpPr>
          <p:nvPr/>
        </p:nvSpPr>
        <p:spPr bwMode="auto">
          <a:xfrm>
            <a:off x="5657850" y="4071938"/>
            <a:ext cx="2128838" cy="1981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5378" name="Group 33"/>
          <p:cNvGrpSpPr>
            <a:grpSpLocks/>
          </p:cNvGrpSpPr>
          <p:nvPr/>
        </p:nvGrpSpPr>
        <p:grpSpPr bwMode="auto">
          <a:xfrm>
            <a:off x="6253163" y="4367213"/>
            <a:ext cx="76200" cy="1447800"/>
            <a:chOff x="1296" y="624"/>
            <a:chExt cx="48" cy="912"/>
          </a:xfrm>
        </p:grpSpPr>
        <p:sp>
          <p:nvSpPr>
            <p:cNvPr id="15395" name="Oval 34"/>
            <p:cNvSpPr>
              <a:spLocks noChangeArrowheads="1"/>
            </p:cNvSpPr>
            <p:nvPr/>
          </p:nvSpPr>
          <p:spPr bwMode="auto">
            <a:xfrm>
              <a:off x="1296" y="624"/>
              <a:ext cx="48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396" name="Oval 35"/>
            <p:cNvSpPr>
              <a:spLocks noChangeArrowheads="1"/>
            </p:cNvSpPr>
            <p:nvPr/>
          </p:nvSpPr>
          <p:spPr bwMode="auto">
            <a:xfrm>
              <a:off x="1296" y="1008"/>
              <a:ext cx="4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15379" name="Group 36"/>
          <p:cNvGrpSpPr>
            <a:grpSpLocks/>
          </p:cNvGrpSpPr>
          <p:nvPr/>
        </p:nvGrpSpPr>
        <p:grpSpPr bwMode="auto">
          <a:xfrm>
            <a:off x="7091363" y="4367213"/>
            <a:ext cx="76200" cy="1447800"/>
            <a:chOff x="1296" y="624"/>
            <a:chExt cx="48" cy="912"/>
          </a:xfrm>
        </p:grpSpPr>
        <p:sp>
          <p:nvSpPr>
            <p:cNvPr id="15393" name="Oval 37"/>
            <p:cNvSpPr>
              <a:spLocks noChangeArrowheads="1"/>
            </p:cNvSpPr>
            <p:nvPr/>
          </p:nvSpPr>
          <p:spPr bwMode="auto">
            <a:xfrm>
              <a:off x="1296" y="624"/>
              <a:ext cx="48" cy="38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394" name="Oval 38"/>
            <p:cNvSpPr>
              <a:spLocks noChangeArrowheads="1"/>
            </p:cNvSpPr>
            <p:nvPr/>
          </p:nvSpPr>
          <p:spPr bwMode="auto">
            <a:xfrm>
              <a:off x="1296" y="1008"/>
              <a:ext cx="48" cy="52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5380" name="Text Box 39"/>
          <p:cNvSpPr txBox="1">
            <a:spLocks noChangeArrowheads="1"/>
          </p:cNvSpPr>
          <p:nvPr/>
        </p:nvSpPr>
        <p:spPr bwMode="auto">
          <a:xfrm>
            <a:off x="6405563" y="5738813"/>
            <a:ext cx="631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chr.</a:t>
            </a:r>
            <a:r>
              <a:rPr lang="en-US" altLang="cs-CZ" sz="1800"/>
              <a:t>n</a:t>
            </a:r>
            <a:endParaRPr lang="cs-CZ" altLang="cs-CZ" sz="1800"/>
          </a:p>
        </p:txBody>
      </p:sp>
      <p:grpSp>
        <p:nvGrpSpPr>
          <p:cNvPr id="15381" name="Group 61"/>
          <p:cNvGrpSpPr>
            <a:grpSpLocks/>
          </p:cNvGrpSpPr>
          <p:nvPr/>
        </p:nvGrpSpPr>
        <p:grpSpPr bwMode="auto">
          <a:xfrm>
            <a:off x="1905000" y="2157413"/>
            <a:ext cx="5276850" cy="5108575"/>
            <a:chOff x="1200" y="1104"/>
            <a:chExt cx="3324" cy="3218"/>
          </a:xfrm>
        </p:grpSpPr>
        <p:sp>
          <p:nvSpPr>
            <p:cNvPr id="15390" name="Text Box 48"/>
            <p:cNvSpPr txBox="1">
              <a:spLocks noChangeArrowheads="1"/>
            </p:cNvSpPr>
            <p:nvPr/>
          </p:nvSpPr>
          <p:spPr bwMode="auto">
            <a:xfrm>
              <a:off x="4408" y="4089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391" name="Oval 49"/>
            <p:cNvSpPr>
              <a:spLocks noChangeArrowheads="1"/>
            </p:cNvSpPr>
            <p:nvPr/>
          </p:nvSpPr>
          <p:spPr bwMode="auto">
            <a:xfrm>
              <a:off x="1824" y="1104"/>
              <a:ext cx="96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5392" name="Oval 50"/>
            <p:cNvSpPr>
              <a:spLocks noChangeArrowheads="1"/>
            </p:cNvSpPr>
            <p:nvPr/>
          </p:nvSpPr>
          <p:spPr bwMode="auto">
            <a:xfrm>
              <a:off x="1200" y="2976"/>
              <a:ext cx="96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5382" name="Line 51"/>
          <p:cNvSpPr>
            <a:spLocks noChangeShapeType="1"/>
          </p:cNvSpPr>
          <p:nvPr/>
        </p:nvSpPr>
        <p:spPr bwMode="auto">
          <a:xfrm flipV="1">
            <a:off x="381000" y="5891213"/>
            <a:ext cx="8382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5383" name="Group 62"/>
          <p:cNvGrpSpPr>
            <a:grpSpLocks/>
          </p:cNvGrpSpPr>
          <p:nvPr/>
        </p:nvGrpSpPr>
        <p:grpSpPr bwMode="auto">
          <a:xfrm>
            <a:off x="1571625" y="2919413"/>
            <a:ext cx="5857875" cy="3438525"/>
            <a:chOff x="990" y="1584"/>
            <a:chExt cx="3690" cy="2166"/>
          </a:xfrm>
        </p:grpSpPr>
        <p:sp>
          <p:nvSpPr>
            <p:cNvPr id="15388" name="Text Box 52"/>
            <p:cNvSpPr txBox="1">
              <a:spLocks noChangeArrowheads="1"/>
            </p:cNvSpPr>
            <p:nvPr/>
          </p:nvSpPr>
          <p:spPr bwMode="auto">
            <a:xfrm>
              <a:off x="990" y="1584"/>
              <a:ext cx="36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dirty="0"/>
                <a:t>       [</a:t>
              </a:r>
              <a:r>
                <a:rPr lang="en-US" altLang="cs-CZ" sz="1800" dirty="0" err="1"/>
                <a:t>mt</a:t>
              </a:r>
              <a:r>
                <a:rPr lang="en-US" altLang="cs-CZ" sz="1800" dirty="0"/>
                <a:t>]+[=]</a:t>
              </a:r>
              <a:r>
                <a:rPr lang="cs-CZ" altLang="cs-CZ" sz="1800" dirty="0"/>
                <a:t>                                        </a:t>
              </a:r>
              <a:r>
                <a:rPr lang="en-US" altLang="cs-CZ" sz="1800" dirty="0"/>
                <a:t>                   </a:t>
              </a:r>
              <a:r>
                <a:rPr lang="en-US" altLang="cs-CZ" sz="1800" dirty="0" smtClean="0"/>
                <a:t>[?]+[=]</a:t>
              </a:r>
              <a:endParaRPr lang="cs-CZ" altLang="cs-CZ" sz="1800" dirty="0"/>
            </a:p>
          </p:txBody>
        </p:sp>
        <p:sp>
          <p:nvSpPr>
            <p:cNvPr id="15389" name="Text Box 53"/>
            <p:cNvSpPr txBox="1">
              <a:spLocks noChangeArrowheads="1"/>
            </p:cNvSpPr>
            <p:nvPr/>
          </p:nvSpPr>
          <p:spPr bwMode="auto">
            <a:xfrm>
              <a:off x="1055" y="3517"/>
              <a:ext cx="35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/>
                <a:t>[mt]+[?]</a:t>
              </a:r>
              <a:r>
                <a:rPr lang="cs-CZ" altLang="cs-CZ" sz="1800"/>
                <a:t>                                           </a:t>
              </a:r>
              <a:r>
                <a:rPr lang="en-US" altLang="cs-CZ" sz="1800"/>
                <a:t>                         </a:t>
              </a:r>
              <a:r>
                <a:rPr lang="cs-CZ" altLang="cs-CZ" sz="1800"/>
                <a:t> </a:t>
              </a:r>
              <a:r>
                <a:rPr lang="en-US" altLang="cs-CZ" sz="1800"/>
                <a:t>[=]+[=]</a:t>
              </a:r>
              <a:endParaRPr lang="cs-CZ" altLang="cs-CZ" sz="1800"/>
            </a:p>
          </p:txBody>
        </p:sp>
      </p:grpSp>
      <p:grpSp>
        <p:nvGrpSpPr>
          <p:cNvPr id="15384" name="Group 59"/>
          <p:cNvGrpSpPr>
            <a:grpSpLocks/>
          </p:cNvGrpSpPr>
          <p:nvPr/>
        </p:nvGrpSpPr>
        <p:grpSpPr bwMode="auto">
          <a:xfrm>
            <a:off x="1620838" y="3219447"/>
            <a:ext cx="7094537" cy="3508371"/>
            <a:chOff x="1069" y="1755"/>
            <a:chExt cx="4469" cy="2210"/>
          </a:xfrm>
        </p:grpSpPr>
        <p:sp>
          <p:nvSpPr>
            <p:cNvPr id="15386" name="Text Box 54"/>
            <p:cNvSpPr txBox="1">
              <a:spLocks noChangeArrowheads="1"/>
            </p:cNvSpPr>
            <p:nvPr/>
          </p:nvSpPr>
          <p:spPr bwMode="auto">
            <a:xfrm>
              <a:off x="1069" y="1755"/>
              <a:ext cx="36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 </a:t>
              </a:r>
              <a:r>
                <a:rPr lang="en-US" altLang="cs-CZ" sz="1800" dirty="0"/>
                <a:t>    [</a:t>
              </a:r>
              <a:r>
                <a:rPr lang="cs-CZ" altLang="cs-CZ" sz="1800" dirty="0"/>
                <a:t>A1</a:t>
              </a:r>
              <a:r>
                <a:rPr lang="en-US" altLang="cs-CZ" sz="1800" dirty="0"/>
                <a:t>]+[</a:t>
              </a:r>
              <a:r>
                <a:rPr lang="cs-CZ" altLang="cs-CZ" sz="1800" dirty="0"/>
                <a:t> A3</a:t>
              </a:r>
              <a:r>
                <a:rPr lang="en-US" altLang="cs-CZ" sz="1800" dirty="0"/>
                <a:t>]</a:t>
              </a:r>
              <a:r>
                <a:rPr lang="cs-CZ" altLang="cs-CZ" sz="1800" dirty="0"/>
                <a:t>                                             </a:t>
              </a:r>
              <a:r>
                <a:rPr lang="en-US" altLang="cs-CZ" sz="1800" dirty="0"/>
                <a:t>             [</a:t>
              </a:r>
              <a:r>
                <a:rPr lang="cs-CZ" altLang="cs-CZ" sz="1800" dirty="0"/>
                <a:t>A1</a:t>
              </a:r>
              <a:r>
                <a:rPr lang="en-US" altLang="cs-CZ" sz="1800" dirty="0"/>
                <a:t>]+[</a:t>
              </a:r>
              <a:r>
                <a:rPr lang="cs-CZ" altLang="cs-CZ" sz="1800" dirty="0"/>
                <a:t>A2</a:t>
              </a:r>
              <a:r>
                <a:rPr lang="en-US" altLang="cs-CZ" sz="1800" dirty="0"/>
                <a:t>]</a:t>
              </a:r>
              <a:endParaRPr lang="cs-CZ" altLang="cs-CZ" sz="1800" dirty="0"/>
            </a:p>
          </p:txBody>
        </p:sp>
        <p:sp>
          <p:nvSpPr>
            <p:cNvPr id="15387" name="Text Box 55"/>
            <p:cNvSpPr txBox="1">
              <a:spLocks noChangeArrowheads="1"/>
            </p:cNvSpPr>
            <p:nvPr/>
          </p:nvSpPr>
          <p:spPr bwMode="auto">
            <a:xfrm>
              <a:off x="1079" y="3732"/>
              <a:ext cx="44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/>
                <a:t>[</a:t>
              </a:r>
              <a:r>
                <a:rPr lang="cs-CZ" altLang="cs-CZ" sz="1800"/>
                <a:t>A1</a:t>
              </a:r>
              <a:r>
                <a:rPr lang="en-US" altLang="cs-CZ" sz="1800"/>
                <a:t>]+[</a:t>
              </a:r>
              <a:r>
                <a:rPr lang="cs-CZ" altLang="cs-CZ" sz="1800"/>
                <a:t>A2</a:t>
              </a:r>
              <a:r>
                <a:rPr lang="en-US" altLang="cs-CZ" sz="1800"/>
                <a:t>]</a:t>
              </a:r>
              <a:r>
                <a:rPr lang="cs-CZ" altLang="cs-CZ" sz="1800"/>
                <a:t>                                          </a:t>
              </a:r>
              <a:r>
                <a:rPr lang="en-US" altLang="cs-CZ" sz="1800"/>
                <a:t>                   </a:t>
              </a:r>
              <a:r>
                <a:rPr lang="cs-CZ" altLang="cs-CZ" sz="1800"/>
                <a:t>  </a:t>
              </a:r>
              <a:r>
                <a:rPr lang="en-US" altLang="cs-CZ" sz="1800"/>
                <a:t>  [</a:t>
              </a:r>
              <a:r>
                <a:rPr lang="cs-CZ" altLang="cs-CZ" sz="1800"/>
                <a:t>A1</a:t>
              </a:r>
              <a:r>
                <a:rPr lang="en-US" altLang="cs-CZ" sz="1800"/>
                <a:t>]+[</a:t>
              </a:r>
              <a:r>
                <a:rPr lang="cs-CZ" altLang="cs-CZ" sz="1800"/>
                <a:t>A3</a:t>
              </a:r>
              <a:r>
                <a:rPr lang="en-US" altLang="cs-CZ" sz="1800"/>
                <a:t>]</a:t>
              </a:r>
              <a:r>
                <a:rPr lang="cs-CZ" altLang="cs-CZ" sz="1800"/>
                <a:t>    </a:t>
              </a:r>
              <a:r>
                <a:rPr lang="cs-CZ" altLang="cs-CZ" sz="1600"/>
                <a:t> informativní</a:t>
              </a:r>
              <a:endParaRPr lang="cs-CZ" altLang="cs-CZ" sz="1800"/>
            </a:p>
          </p:txBody>
        </p:sp>
      </p:grpSp>
      <p:sp>
        <p:nvSpPr>
          <p:cNvPr id="51" name="Nadpis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272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5" name="Group 61"/>
          <p:cNvGrpSpPr>
            <a:grpSpLocks/>
          </p:cNvGrpSpPr>
          <p:nvPr/>
        </p:nvGrpSpPr>
        <p:grpSpPr bwMode="auto">
          <a:xfrm>
            <a:off x="1905000" y="2157413"/>
            <a:ext cx="5276850" cy="5108575"/>
            <a:chOff x="1200" y="1104"/>
            <a:chExt cx="3324" cy="3218"/>
          </a:xfrm>
        </p:grpSpPr>
        <p:sp>
          <p:nvSpPr>
            <p:cNvPr id="16414" name="Text Box 48"/>
            <p:cNvSpPr txBox="1">
              <a:spLocks noChangeArrowheads="1"/>
            </p:cNvSpPr>
            <p:nvPr/>
          </p:nvSpPr>
          <p:spPr bwMode="auto">
            <a:xfrm>
              <a:off x="4408" y="4089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415" name="Oval 49"/>
            <p:cNvSpPr>
              <a:spLocks noChangeArrowheads="1"/>
            </p:cNvSpPr>
            <p:nvPr/>
          </p:nvSpPr>
          <p:spPr bwMode="auto">
            <a:xfrm>
              <a:off x="1824" y="1104"/>
              <a:ext cx="96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416" name="Oval 50"/>
            <p:cNvSpPr>
              <a:spLocks noChangeArrowheads="1"/>
            </p:cNvSpPr>
            <p:nvPr/>
          </p:nvSpPr>
          <p:spPr bwMode="auto">
            <a:xfrm>
              <a:off x="1200" y="2976"/>
              <a:ext cx="96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81000" y="1071563"/>
            <a:ext cx="8974138" cy="5656263"/>
            <a:chOff x="381000" y="1071563"/>
            <a:chExt cx="8974138" cy="5656263"/>
          </a:xfrm>
        </p:grpSpPr>
        <p:sp>
          <p:nvSpPr>
            <p:cNvPr id="16386" name="Oval 3"/>
            <p:cNvSpPr>
              <a:spLocks noChangeArrowheads="1"/>
            </p:cNvSpPr>
            <p:nvPr/>
          </p:nvSpPr>
          <p:spPr bwMode="auto">
            <a:xfrm>
              <a:off x="1428750" y="1071563"/>
              <a:ext cx="2305050" cy="18478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6387" name="Group 4"/>
            <p:cNvGrpSpPr>
              <a:grpSpLocks/>
            </p:cNvGrpSpPr>
            <p:nvPr/>
          </p:nvGrpSpPr>
          <p:grpSpPr bwMode="auto">
            <a:xfrm>
              <a:off x="2057400" y="1166813"/>
              <a:ext cx="76200" cy="1447800"/>
              <a:chOff x="1296" y="624"/>
              <a:chExt cx="48" cy="912"/>
            </a:xfrm>
          </p:grpSpPr>
          <p:sp>
            <p:nvSpPr>
              <p:cNvPr id="16433" name="Oval 5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6434" name="Oval 6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6388" name="Oval 7"/>
            <p:cNvSpPr>
              <a:spLocks noChangeArrowheads="1"/>
            </p:cNvSpPr>
            <p:nvPr/>
          </p:nvSpPr>
          <p:spPr bwMode="auto">
            <a:xfrm>
              <a:off x="2895600" y="1166813"/>
              <a:ext cx="76200" cy="6096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389" name="Oval 8"/>
            <p:cNvSpPr>
              <a:spLocks noChangeArrowheads="1"/>
            </p:cNvSpPr>
            <p:nvPr/>
          </p:nvSpPr>
          <p:spPr bwMode="auto">
            <a:xfrm>
              <a:off x="2895600" y="1776413"/>
              <a:ext cx="76200" cy="8382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6390" name="Text Box 9"/>
            <p:cNvSpPr txBox="1">
              <a:spLocks noChangeArrowheads="1"/>
            </p:cNvSpPr>
            <p:nvPr/>
          </p:nvSpPr>
          <p:spPr bwMode="auto">
            <a:xfrm>
              <a:off x="2209800" y="2538413"/>
              <a:ext cx="5810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chr.</a:t>
              </a:r>
              <a:r>
                <a:rPr lang="en-US" altLang="cs-CZ" sz="1600"/>
                <a:t>n</a:t>
              </a:r>
              <a:endParaRPr lang="cs-CZ" altLang="cs-CZ" sz="1600"/>
            </a:p>
          </p:txBody>
        </p:sp>
        <p:grpSp>
          <p:nvGrpSpPr>
            <p:cNvPr id="16391" name="Group 10"/>
            <p:cNvGrpSpPr>
              <a:grpSpLocks/>
            </p:cNvGrpSpPr>
            <p:nvPr/>
          </p:nvGrpSpPr>
          <p:grpSpPr bwMode="auto">
            <a:xfrm>
              <a:off x="5572125" y="1143000"/>
              <a:ext cx="2124075" cy="1776413"/>
              <a:chOff x="3504" y="528"/>
              <a:chExt cx="1344" cy="1200"/>
            </a:xfrm>
          </p:grpSpPr>
          <p:sp>
            <p:nvSpPr>
              <p:cNvPr id="16425" name="Rectangle 11"/>
              <p:cNvSpPr>
                <a:spLocks noChangeArrowheads="1"/>
              </p:cNvSpPr>
              <p:nvPr/>
            </p:nvSpPr>
            <p:spPr bwMode="auto">
              <a:xfrm>
                <a:off x="3504" y="528"/>
                <a:ext cx="1344" cy="1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grpSp>
            <p:nvGrpSpPr>
              <p:cNvPr id="16426" name="Group 12"/>
              <p:cNvGrpSpPr>
                <a:grpSpLocks/>
              </p:cNvGrpSpPr>
              <p:nvPr/>
            </p:nvGrpSpPr>
            <p:grpSpPr bwMode="auto">
              <a:xfrm>
                <a:off x="3840" y="672"/>
                <a:ext cx="48" cy="912"/>
                <a:chOff x="1296" y="624"/>
                <a:chExt cx="48" cy="912"/>
              </a:xfrm>
            </p:grpSpPr>
            <p:sp>
              <p:nvSpPr>
                <p:cNvPr id="16431" name="Oval 13"/>
                <p:cNvSpPr>
                  <a:spLocks noChangeArrowheads="1"/>
                </p:cNvSpPr>
                <p:nvPr/>
              </p:nvSpPr>
              <p:spPr bwMode="auto">
                <a:xfrm>
                  <a:off x="1296" y="624"/>
                  <a:ext cx="48" cy="38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16432" name="Oval 14"/>
                <p:cNvSpPr>
                  <a:spLocks noChangeArrowheads="1"/>
                </p:cNvSpPr>
                <p:nvPr/>
              </p:nvSpPr>
              <p:spPr bwMode="auto">
                <a:xfrm>
                  <a:off x="1296" y="1008"/>
                  <a:ext cx="48" cy="52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grpSp>
            <p:nvGrpSpPr>
              <p:cNvPr id="16427" name="Group 15"/>
              <p:cNvGrpSpPr>
                <a:grpSpLocks/>
              </p:cNvGrpSpPr>
              <p:nvPr/>
            </p:nvGrpSpPr>
            <p:grpSpPr bwMode="auto">
              <a:xfrm>
                <a:off x="4512" y="672"/>
                <a:ext cx="48" cy="912"/>
                <a:chOff x="1296" y="624"/>
                <a:chExt cx="48" cy="912"/>
              </a:xfrm>
            </p:grpSpPr>
            <p:sp>
              <p:nvSpPr>
                <p:cNvPr id="16429" name="Oval 16"/>
                <p:cNvSpPr>
                  <a:spLocks noChangeArrowheads="1"/>
                </p:cNvSpPr>
                <p:nvPr/>
              </p:nvSpPr>
              <p:spPr bwMode="auto">
                <a:xfrm>
                  <a:off x="1296" y="624"/>
                  <a:ext cx="48" cy="38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16430" name="Oval 17"/>
                <p:cNvSpPr>
                  <a:spLocks noChangeArrowheads="1"/>
                </p:cNvSpPr>
                <p:nvPr/>
              </p:nvSpPr>
              <p:spPr bwMode="auto">
                <a:xfrm>
                  <a:off x="1296" y="1008"/>
                  <a:ext cx="48" cy="5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16428" name="Text Box 18"/>
              <p:cNvSpPr txBox="1">
                <a:spLocks noChangeArrowheads="1"/>
              </p:cNvSpPr>
              <p:nvPr/>
            </p:nvSpPr>
            <p:spPr bwMode="auto">
              <a:xfrm>
                <a:off x="3984" y="1488"/>
                <a:ext cx="39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/>
                  <a:t>chr.</a:t>
                </a:r>
                <a:r>
                  <a:rPr lang="en-US" altLang="cs-CZ" sz="1800"/>
                  <a:t>n</a:t>
                </a:r>
                <a:endParaRPr lang="cs-CZ" altLang="cs-CZ" sz="1800"/>
              </a:p>
            </p:txBody>
          </p:sp>
        </p:grpSp>
        <p:sp>
          <p:nvSpPr>
            <p:cNvPr id="16392" name="Line 19"/>
            <p:cNvSpPr>
              <a:spLocks noChangeShapeType="1"/>
            </p:cNvSpPr>
            <p:nvPr/>
          </p:nvSpPr>
          <p:spPr bwMode="auto">
            <a:xfrm>
              <a:off x="3733800" y="1852613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3" name="Line 20"/>
            <p:cNvSpPr>
              <a:spLocks noChangeShapeType="1"/>
            </p:cNvSpPr>
            <p:nvPr/>
          </p:nvSpPr>
          <p:spPr bwMode="auto">
            <a:xfrm>
              <a:off x="4572000" y="1852613"/>
              <a:ext cx="0" cy="175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4" name="Line 21"/>
            <p:cNvSpPr>
              <a:spLocks noChangeShapeType="1"/>
            </p:cNvSpPr>
            <p:nvPr/>
          </p:nvSpPr>
          <p:spPr bwMode="auto">
            <a:xfrm>
              <a:off x="2362200" y="3605213"/>
              <a:ext cx="426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5" name="Line 22"/>
            <p:cNvSpPr>
              <a:spLocks noChangeShapeType="1"/>
            </p:cNvSpPr>
            <p:nvPr/>
          </p:nvSpPr>
          <p:spPr bwMode="auto">
            <a:xfrm>
              <a:off x="2362200" y="3605213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6" name="Line 23"/>
            <p:cNvSpPr>
              <a:spLocks noChangeShapeType="1"/>
            </p:cNvSpPr>
            <p:nvPr/>
          </p:nvSpPr>
          <p:spPr bwMode="auto">
            <a:xfrm>
              <a:off x="6629400" y="3605213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97" name="Rectangle 24"/>
            <p:cNvSpPr>
              <a:spLocks noChangeArrowheads="1"/>
            </p:cNvSpPr>
            <p:nvPr/>
          </p:nvSpPr>
          <p:spPr bwMode="auto">
            <a:xfrm>
              <a:off x="1423988" y="4071938"/>
              <a:ext cx="1933575" cy="18240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6398" name="Group 25"/>
            <p:cNvGrpSpPr>
              <a:grpSpLocks/>
            </p:cNvGrpSpPr>
            <p:nvPr/>
          </p:nvGrpSpPr>
          <p:grpSpPr bwMode="auto">
            <a:xfrm>
              <a:off x="1905000" y="4214813"/>
              <a:ext cx="76200" cy="1447800"/>
              <a:chOff x="1296" y="624"/>
              <a:chExt cx="48" cy="912"/>
            </a:xfrm>
          </p:grpSpPr>
          <p:sp>
            <p:nvSpPr>
              <p:cNvPr id="16423" name="Oval 26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6424" name="Oval 27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grpSp>
          <p:nvGrpSpPr>
            <p:cNvPr id="16399" name="Group 28"/>
            <p:cNvGrpSpPr>
              <a:grpSpLocks/>
            </p:cNvGrpSpPr>
            <p:nvPr/>
          </p:nvGrpSpPr>
          <p:grpSpPr bwMode="auto">
            <a:xfrm>
              <a:off x="2971800" y="4214813"/>
              <a:ext cx="76200" cy="1447800"/>
              <a:chOff x="1296" y="624"/>
              <a:chExt cx="48" cy="912"/>
            </a:xfrm>
          </p:grpSpPr>
          <p:sp>
            <p:nvSpPr>
              <p:cNvPr id="16421" name="Oval 29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6422" name="Oval 30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6400" name="Text Box 31"/>
            <p:cNvSpPr txBox="1">
              <a:spLocks noChangeArrowheads="1"/>
            </p:cNvSpPr>
            <p:nvPr/>
          </p:nvSpPr>
          <p:spPr bwMode="auto">
            <a:xfrm>
              <a:off x="2133600" y="5510213"/>
              <a:ext cx="6318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chr.</a:t>
              </a:r>
              <a:r>
                <a:rPr lang="en-US" altLang="cs-CZ" sz="1800"/>
                <a:t>n</a:t>
              </a:r>
              <a:endParaRPr lang="cs-CZ" altLang="cs-CZ" sz="1800"/>
            </a:p>
          </p:txBody>
        </p:sp>
        <p:sp>
          <p:nvSpPr>
            <p:cNvPr id="16401" name="Oval 32"/>
            <p:cNvSpPr>
              <a:spLocks noChangeArrowheads="1"/>
            </p:cNvSpPr>
            <p:nvPr/>
          </p:nvSpPr>
          <p:spPr bwMode="auto">
            <a:xfrm>
              <a:off x="5572125" y="4071938"/>
              <a:ext cx="2128838" cy="1981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6402" name="Group 33"/>
            <p:cNvGrpSpPr>
              <a:grpSpLocks/>
            </p:cNvGrpSpPr>
            <p:nvPr/>
          </p:nvGrpSpPr>
          <p:grpSpPr bwMode="auto">
            <a:xfrm>
              <a:off x="6253163" y="4367213"/>
              <a:ext cx="76200" cy="1447800"/>
              <a:chOff x="1296" y="624"/>
              <a:chExt cx="48" cy="912"/>
            </a:xfrm>
          </p:grpSpPr>
          <p:sp>
            <p:nvSpPr>
              <p:cNvPr id="16419" name="Oval 34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6420" name="Oval 35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grpSp>
          <p:nvGrpSpPr>
            <p:cNvPr id="16403" name="Group 36"/>
            <p:cNvGrpSpPr>
              <a:grpSpLocks/>
            </p:cNvGrpSpPr>
            <p:nvPr/>
          </p:nvGrpSpPr>
          <p:grpSpPr bwMode="auto">
            <a:xfrm>
              <a:off x="7091363" y="4367213"/>
              <a:ext cx="76200" cy="1447800"/>
              <a:chOff x="1296" y="624"/>
              <a:chExt cx="48" cy="912"/>
            </a:xfrm>
          </p:grpSpPr>
          <p:sp>
            <p:nvSpPr>
              <p:cNvPr id="16417" name="Oval 37"/>
              <p:cNvSpPr>
                <a:spLocks noChangeArrowheads="1"/>
              </p:cNvSpPr>
              <p:nvPr/>
            </p:nvSpPr>
            <p:spPr bwMode="auto">
              <a:xfrm>
                <a:off x="1296" y="624"/>
                <a:ext cx="48" cy="384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6418" name="Oval 38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48" cy="5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6404" name="Text Box 39"/>
            <p:cNvSpPr txBox="1">
              <a:spLocks noChangeArrowheads="1"/>
            </p:cNvSpPr>
            <p:nvPr/>
          </p:nvSpPr>
          <p:spPr bwMode="auto">
            <a:xfrm>
              <a:off x="6405563" y="5738813"/>
              <a:ext cx="6318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chr.</a:t>
              </a:r>
              <a:r>
                <a:rPr lang="en-US" altLang="cs-CZ" sz="1800"/>
                <a:t>n</a:t>
              </a:r>
              <a:endParaRPr lang="cs-CZ" altLang="cs-CZ" sz="1800"/>
            </a:p>
          </p:txBody>
        </p:sp>
        <p:sp>
          <p:nvSpPr>
            <p:cNvPr id="16406" name="Line 51"/>
            <p:cNvSpPr>
              <a:spLocks noChangeShapeType="1"/>
            </p:cNvSpPr>
            <p:nvPr/>
          </p:nvSpPr>
          <p:spPr bwMode="auto">
            <a:xfrm flipV="1">
              <a:off x="381000" y="5891213"/>
              <a:ext cx="838200" cy="3810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6407" name="Group 62"/>
            <p:cNvGrpSpPr>
              <a:grpSpLocks/>
            </p:cNvGrpSpPr>
            <p:nvPr/>
          </p:nvGrpSpPr>
          <p:grpSpPr bwMode="auto">
            <a:xfrm>
              <a:off x="1571625" y="2919413"/>
              <a:ext cx="5857875" cy="3451225"/>
              <a:chOff x="990" y="1584"/>
              <a:chExt cx="3690" cy="2174"/>
            </a:xfrm>
          </p:grpSpPr>
          <p:sp>
            <p:nvSpPr>
              <p:cNvPr id="16412" name="Text Box 52"/>
              <p:cNvSpPr txBox="1">
                <a:spLocks noChangeArrowheads="1"/>
              </p:cNvSpPr>
              <p:nvPr/>
            </p:nvSpPr>
            <p:spPr bwMode="auto">
              <a:xfrm>
                <a:off x="990" y="1584"/>
                <a:ext cx="36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 dirty="0"/>
                  <a:t>       [</a:t>
                </a:r>
                <a:r>
                  <a:rPr lang="en-US" altLang="cs-CZ" sz="1800" dirty="0" err="1"/>
                  <a:t>mt</a:t>
                </a:r>
                <a:r>
                  <a:rPr lang="en-US" altLang="cs-CZ" sz="1800" dirty="0" smtClean="0"/>
                  <a:t>]+[=]</a:t>
                </a:r>
                <a:endParaRPr lang="cs-CZ" altLang="cs-CZ" sz="1800" dirty="0"/>
              </a:p>
            </p:txBody>
          </p:sp>
          <p:sp>
            <p:nvSpPr>
              <p:cNvPr id="16413" name="Text Box 53"/>
              <p:cNvSpPr txBox="1">
                <a:spLocks noChangeArrowheads="1"/>
              </p:cNvSpPr>
              <p:nvPr/>
            </p:nvSpPr>
            <p:spPr bwMode="auto">
              <a:xfrm>
                <a:off x="1010" y="3525"/>
                <a:ext cx="353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/>
                  <a:t>[mt]+[?]</a:t>
                </a:r>
                <a:r>
                  <a:rPr lang="cs-CZ" altLang="cs-CZ" sz="1800"/>
                  <a:t>                                           </a:t>
                </a:r>
                <a:r>
                  <a:rPr lang="en-US" altLang="cs-CZ" sz="1800"/>
                  <a:t>                         </a:t>
                </a:r>
                <a:r>
                  <a:rPr lang="cs-CZ" altLang="cs-CZ" sz="1800"/>
                  <a:t> </a:t>
                </a:r>
                <a:r>
                  <a:rPr lang="en-US" altLang="cs-CZ" sz="1800"/>
                  <a:t>[=]+[=]</a:t>
                </a:r>
                <a:endParaRPr lang="cs-CZ" altLang="cs-CZ" sz="1800"/>
              </a:p>
            </p:txBody>
          </p:sp>
        </p:grpSp>
        <p:grpSp>
          <p:nvGrpSpPr>
            <p:cNvPr id="16408" name="Group 60"/>
            <p:cNvGrpSpPr>
              <a:grpSpLocks/>
            </p:cNvGrpSpPr>
            <p:nvPr/>
          </p:nvGrpSpPr>
          <p:grpSpPr bwMode="auto">
            <a:xfrm>
              <a:off x="1438275" y="3289301"/>
              <a:ext cx="7916863" cy="3438525"/>
              <a:chOff x="906" y="1817"/>
              <a:chExt cx="4987" cy="2166"/>
            </a:xfrm>
          </p:grpSpPr>
          <p:sp>
            <p:nvSpPr>
              <p:cNvPr id="16410" name="Text Box 56"/>
              <p:cNvSpPr txBox="1">
                <a:spLocks noChangeArrowheads="1"/>
              </p:cNvSpPr>
              <p:nvPr/>
            </p:nvSpPr>
            <p:spPr bwMode="auto">
              <a:xfrm>
                <a:off x="906" y="1817"/>
                <a:ext cx="362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dirty="0"/>
                  <a:t> </a:t>
                </a:r>
                <a:r>
                  <a:rPr lang="en-US" altLang="cs-CZ" sz="1800" dirty="0"/>
                  <a:t>    [</a:t>
                </a:r>
                <a:r>
                  <a:rPr lang="cs-CZ" altLang="cs-CZ" sz="1800" dirty="0"/>
                  <a:t>A1</a:t>
                </a:r>
                <a:r>
                  <a:rPr lang="en-US" altLang="cs-CZ" sz="1800" dirty="0"/>
                  <a:t>]+[</a:t>
                </a:r>
                <a:r>
                  <a:rPr lang="cs-CZ" altLang="cs-CZ" sz="1800" dirty="0"/>
                  <a:t>A3</a:t>
                </a:r>
                <a:r>
                  <a:rPr lang="en-US" altLang="cs-CZ" sz="1800" dirty="0"/>
                  <a:t>]</a:t>
                </a:r>
                <a:r>
                  <a:rPr lang="cs-CZ" altLang="cs-CZ" sz="1800" dirty="0"/>
                  <a:t>                                             </a:t>
                </a:r>
                <a:r>
                  <a:rPr lang="en-US" altLang="cs-CZ" sz="1800" dirty="0"/>
                  <a:t>              [</a:t>
                </a:r>
                <a:r>
                  <a:rPr lang="cs-CZ" altLang="cs-CZ" sz="1800" dirty="0"/>
                  <a:t>A1</a:t>
                </a:r>
                <a:r>
                  <a:rPr lang="en-US" altLang="cs-CZ" sz="1800" dirty="0"/>
                  <a:t>]+[</a:t>
                </a:r>
                <a:r>
                  <a:rPr lang="cs-CZ" altLang="cs-CZ" sz="1800" dirty="0"/>
                  <a:t>A1</a:t>
                </a:r>
                <a:r>
                  <a:rPr lang="en-US" altLang="cs-CZ" sz="1800" dirty="0"/>
                  <a:t>]</a:t>
                </a:r>
                <a:endParaRPr lang="cs-CZ" altLang="cs-CZ" sz="1800" dirty="0"/>
              </a:p>
            </p:txBody>
          </p:sp>
          <p:sp>
            <p:nvSpPr>
              <p:cNvPr id="16411" name="Text Box 58"/>
              <p:cNvSpPr txBox="1">
                <a:spLocks noChangeArrowheads="1"/>
              </p:cNvSpPr>
              <p:nvPr/>
            </p:nvSpPr>
            <p:spPr bwMode="auto">
              <a:xfrm>
                <a:off x="974" y="3750"/>
                <a:ext cx="491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/>
                  <a:t>[</a:t>
                </a:r>
                <a:r>
                  <a:rPr lang="cs-CZ" altLang="cs-CZ" sz="1800"/>
                  <a:t>A1</a:t>
                </a:r>
                <a:r>
                  <a:rPr lang="en-US" altLang="cs-CZ" sz="1800"/>
                  <a:t>]+[</a:t>
                </a:r>
                <a:r>
                  <a:rPr lang="cs-CZ" altLang="cs-CZ" sz="1800"/>
                  <a:t>A1</a:t>
                </a:r>
                <a:r>
                  <a:rPr lang="en-US" altLang="cs-CZ" sz="1800"/>
                  <a:t>]</a:t>
                </a:r>
                <a:r>
                  <a:rPr lang="cs-CZ" altLang="cs-CZ" sz="1800"/>
                  <a:t>                                            </a:t>
                </a:r>
                <a:r>
                  <a:rPr lang="en-US" altLang="cs-CZ" sz="1800"/>
                  <a:t>                     [</a:t>
                </a:r>
                <a:r>
                  <a:rPr lang="cs-CZ" altLang="cs-CZ" sz="1800"/>
                  <a:t>A1</a:t>
                </a:r>
                <a:r>
                  <a:rPr lang="en-US" altLang="cs-CZ" sz="1800"/>
                  <a:t>]+[</a:t>
                </a:r>
                <a:r>
                  <a:rPr lang="cs-CZ" altLang="cs-CZ" sz="1800"/>
                  <a:t>A3</a:t>
                </a:r>
                <a:r>
                  <a:rPr lang="en-US" altLang="cs-CZ" sz="1800"/>
                  <a:t>]</a:t>
                </a:r>
                <a:r>
                  <a:rPr lang="cs-CZ" altLang="cs-CZ" sz="1800"/>
                  <a:t>  </a:t>
                </a:r>
                <a:r>
                  <a:rPr lang="cs-CZ" altLang="cs-CZ" sz="1600"/>
                  <a:t>neinformativní</a:t>
                </a:r>
                <a:endParaRPr lang="cs-CZ" altLang="cs-CZ" sz="1800"/>
              </a:p>
            </p:txBody>
          </p:sp>
        </p:grpSp>
      </p:grpSp>
      <p:sp>
        <p:nvSpPr>
          <p:cNvPr id="52" name="Nadpis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mtClean="0"/>
              <a:t>Nepřímá DNA diagnostika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6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Skupina 69"/>
          <p:cNvGrpSpPr>
            <a:grpSpLocks/>
          </p:cNvGrpSpPr>
          <p:nvPr/>
        </p:nvGrpSpPr>
        <p:grpSpPr bwMode="auto">
          <a:xfrm>
            <a:off x="642938" y="1928813"/>
            <a:ext cx="8620043" cy="4167187"/>
            <a:chOff x="642910" y="2143116"/>
            <a:chExt cx="8620131" cy="4166558"/>
          </a:xfrm>
        </p:grpSpPr>
        <p:sp>
          <p:nvSpPr>
            <p:cNvPr id="17417" name="TextovéPole 59"/>
            <p:cNvSpPr txBox="1">
              <a:spLocks noChangeArrowheads="1"/>
            </p:cNvSpPr>
            <p:nvPr/>
          </p:nvSpPr>
          <p:spPr bwMode="auto">
            <a:xfrm>
              <a:off x="5214941" y="5691862"/>
              <a:ext cx="137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1</a:t>
              </a:r>
              <a:r>
                <a:rPr lang="en-US" altLang="cs-CZ" sz="1400" dirty="0">
                  <a:solidFill>
                    <a:srgbClr val="00B050"/>
                  </a:solidFill>
                </a:rPr>
                <a:t>35  135</a:t>
              </a:r>
              <a:r>
                <a:rPr lang="cs-CZ" altLang="cs-CZ" sz="1400" dirty="0">
                  <a:solidFill>
                    <a:srgbClr val="00B050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solidFill>
                    <a:srgbClr val="00B0F0"/>
                  </a:solidFill>
                </a:rPr>
                <a:t>181  185</a:t>
              </a:r>
              <a:r>
                <a:rPr lang="cs-CZ" altLang="cs-CZ" sz="1400" dirty="0">
                  <a:solidFill>
                    <a:srgbClr val="00B0F0"/>
                  </a:solidFill>
                </a:rPr>
                <a:t>  </a:t>
              </a:r>
            </a:p>
          </p:txBody>
        </p:sp>
        <p:sp>
          <p:nvSpPr>
            <p:cNvPr id="17418" name="TextovéPole 62"/>
            <p:cNvSpPr txBox="1">
              <a:spLocks noChangeArrowheads="1"/>
            </p:cNvSpPr>
            <p:nvPr/>
          </p:nvSpPr>
          <p:spPr bwMode="auto">
            <a:xfrm>
              <a:off x="2571735" y="5715016"/>
              <a:ext cx="13930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1</a:t>
              </a:r>
              <a:r>
                <a:rPr lang="en-US" altLang="cs-CZ" sz="1400" dirty="0">
                  <a:solidFill>
                    <a:srgbClr val="00B050"/>
                  </a:solidFill>
                </a:rPr>
                <a:t>35  131</a:t>
              </a:r>
              <a:r>
                <a:rPr lang="cs-CZ" altLang="cs-CZ" sz="1400" dirty="0">
                  <a:solidFill>
                    <a:srgbClr val="00B050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solidFill>
                    <a:srgbClr val="00B0F0"/>
                  </a:solidFill>
                </a:rPr>
                <a:t>181  179</a:t>
              </a:r>
              <a:r>
                <a:rPr lang="cs-CZ" altLang="cs-CZ" sz="1400" dirty="0">
                  <a:solidFill>
                    <a:srgbClr val="00B0F0"/>
                  </a:solidFill>
                </a:rPr>
                <a:t>  </a:t>
              </a:r>
            </a:p>
          </p:txBody>
        </p:sp>
        <p:grpSp>
          <p:nvGrpSpPr>
            <p:cNvPr id="17419" name="Skupina 65"/>
            <p:cNvGrpSpPr>
              <a:grpSpLocks/>
            </p:cNvGrpSpPr>
            <p:nvPr/>
          </p:nvGrpSpPr>
          <p:grpSpPr bwMode="auto">
            <a:xfrm>
              <a:off x="642910" y="2143116"/>
              <a:ext cx="8620131" cy="4000528"/>
              <a:chOff x="-214314" y="2857496"/>
              <a:chExt cx="8620131" cy="4000528"/>
            </a:xfrm>
          </p:grpSpPr>
          <p:sp>
            <p:nvSpPr>
              <p:cNvPr id="17422" name="Rectangle 58"/>
              <p:cNvSpPr>
                <a:spLocks noChangeArrowheads="1"/>
              </p:cNvSpPr>
              <p:nvPr/>
            </p:nvSpPr>
            <p:spPr bwMode="auto">
              <a:xfrm>
                <a:off x="1928794" y="3143249"/>
                <a:ext cx="484188" cy="4381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 Unicode MS" pitchFamily="34" charset="-128"/>
                </a:endParaRPr>
              </a:p>
            </p:txBody>
          </p:sp>
          <p:sp>
            <p:nvSpPr>
              <p:cNvPr id="17423" name="Oval 24"/>
              <p:cNvSpPr>
                <a:spLocks noChangeArrowheads="1"/>
              </p:cNvSpPr>
              <p:nvPr/>
            </p:nvSpPr>
            <p:spPr bwMode="auto">
              <a:xfrm>
                <a:off x="3071802" y="3071810"/>
                <a:ext cx="581025" cy="523875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 Unicode MS" pitchFamily="34" charset="-128"/>
                </a:endParaRPr>
              </a:p>
            </p:txBody>
          </p:sp>
          <p:cxnSp>
            <p:nvCxnSpPr>
              <p:cNvPr id="14" name="Přímá spojovací čára 13"/>
              <p:cNvCxnSpPr/>
              <p:nvPr/>
            </p:nvCxnSpPr>
            <p:spPr>
              <a:xfrm rot="10800000">
                <a:off x="2428900" y="3357483"/>
                <a:ext cx="642945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ovací čára 18"/>
              <p:cNvCxnSpPr/>
              <p:nvPr/>
            </p:nvCxnSpPr>
            <p:spPr>
              <a:xfrm rot="5400000">
                <a:off x="2286898" y="3856676"/>
                <a:ext cx="999974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26" name="Line 38"/>
              <p:cNvSpPr>
                <a:spLocks noChangeShapeType="1"/>
              </p:cNvSpPr>
              <p:nvPr/>
            </p:nvSpPr>
            <p:spPr bwMode="auto">
              <a:xfrm flipV="1">
                <a:off x="2928926" y="2857496"/>
                <a:ext cx="928688" cy="792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7" name="Rectangle 50"/>
              <p:cNvSpPr>
                <a:spLocks noChangeArrowheads="1"/>
              </p:cNvSpPr>
              <p:nvPr/>
            </p:nvSpPr>
            <p:spPr bwMode="auto">
              <a:xfrm>
                <a:off x="2571736" y="4643446"/>
                <a:ext cx="484188" cy="4381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 Unicode MS" pitchFamily="34" charset="-128"/>
                </a:endParaRPr>
              </a:p>
            </p:txBody>
          </p:sp>
          <p:cxnSp>
            <p:nvCxnSpPr>
              <p:cNvPr id="23" name="Přímá spojovací čára 22"/>
              <p:cNvCxnSpPr/>
              <p:nvPr/>
            </p:nvCxnSpPr>
            <p:spPr>
              <a:xfrm>
                <a:off x="1571641" y="4357457"/>
                <a:ext cx="2500338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ovací čára 25"/>
              <p:cNvCxnSpPr/>
              <p:nvPr/>
            </p:nvCxnSpPr>
            <p:spPr>
              <a:xfrm rot="5400000">
                <a:off x="2644032" y="4499516"/>
                <a:ext cx="285707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ovací čára 27"/>
              <p:cNvCxnSpPr/>
              <p:nvPr/>
            </p:nvCxnSpPr>
            <p:spPr>
              <a:xfrm rot="5400000">
                <a:off x="3894206" y="4535230"/>
                <a:ext cx="357134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31" name="Rectangle 83"/>
              <p:cNvSpPr>
                <a:spLocks noChangeArrowheads="1"/>
              </p:cNvSpPr>
              <p:nvPr/>
            </p:nvSpPr>
            <p:spPr bwMode="auto">
              <a:xfrm>
                <a:off x="1214414" y="5286388"/>
                <a:ext cx="28575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7432" name="TextovéPole 35"/>
              <p:cNvSpPr txBox="1">
                <a:spLocks noChangeArrowheads="1"/>
              </p:cNvSpPr>
              <p:nvPr/>
            </p:nvSpPr>
            <p:spPr bwMode="auto">
              <a:xfrm>
                <a:off x="1777372" y="3571876"/>
                <a:ext cx="1069984" cy="523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1</a:t>
                </a:r>
                <a:r>
                  <a:rPr lang="en-US" altLang="cs-CZ" sz="1400" dirty="0" smtClean="0">
                    <a:solidFill>
                      <a:srgbClr val="00B050"/>
                    </a:solidFill>
                  </a:rPr>
                  <a:t>31</a:t>
                </a:r>
                <a:r>
                  <a:rPr lang="cs-CZ" altLang="cs-CZ" sz="1400" dirty="0" smtClean="0">
                    <a:solidFill>
                      <a:srgbClr val="00B050"/>
                    </a:solidFill>
                  </a:rPr>
                  <a:t>  </a:t>
                </a:r>
                <a:r>
                  <a:rPr lang="en-US" altLang="cs-CZ" sz="1400" dirty="0" smtClean="0">
                    <a:solidFill>
                      <a:srgbClr val="00B050"/>
                    </a:solidFill>
                  </a:rPr>
                  <a:t>131</a:t>
                </a:r>
                <a:r>
                  <a:rPr lang="cs-CZ" altLang="cs-CZ" sz="1400" dirty="0" smtClean="0">
                    <a:solidFill>
                      <a:srgbClr val="00B050"/>
                    </a:solidFill>
                  </a:rPr>
                  <a:t> </a:t>
                </a:r>
                <a:endParaRPr lang="cs-CZ" altLang="cs-CZ" sz="1400" dirty="0">
                  <a:solidFill>
                    <a:srgbClr val="00B05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dirty="0">
                    <a:solidFill>
                      <a:srgbClr val="00B0F0"/>
                    </a:solidFill>
                  </a:rPr>
                  <a:t>179  179</a:t>
                </a:r>
                <a:r>
                  <a:rPr lang="cs-CZ" altLang="cs-CZ" sz="1400" dirty="0">
                    <a:solidFill>
                      <a:srgbClr val="00B0F0"/>
                    </a:solidFill>
                  </a:rPr>
                  <a:t>  </a:t>
                </a:r>
              </a:p>
            </p:txBody>
          </p:sp>
          <p:sp>
            <p:nvSpPr>
              <p:cNvPr id="17433" name="Rectangle 50"/>
              <p:cNvSpPr>
                <a:spLocks noChangeArrowheads="1"/>
              </p:cNvSpPr>
              <p:nvPr/>
            </p:nvSpPr>
            <p:spPr bwMode="auto">
              <a:xfrm>
                <a:off x="3857620" y="4643446"/>
                <a:ext cx="484188" cy="43815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 Unicode MS" pitchFamily="34" charset="-128"/>
                </a:endParaRPr>
              </a:p>
            </p:txBody>
          </p:sp>
          <p:grpSp>
            <p:nvGrpSpPr>
              <p:cNvPr id="17434" name="Skupina 44"/>
              <p:cNvGrpSpPr>
                <a:grpSpLocks/>
              </p:cNvGrpSpPr>
              <p:nvPr/>
            </p:nvGrpSpPr>
            <p:grpSpPr bwMode="auto">
              <a:xfrm>
                <a:off x="142844" y="4357694"/>
                <a:ext cx="1724033" cy="2095511"/>
                <a:chOff x="571472" y="4357694"/>
                <a:chExt cx="1724033" cy="2095511"/>
              </a:xfrm>
            </p:grpSpPr>
            <p:sp>
              <p:nvSpPr>
                <p:cNvPr id="17448" name="Line 51"/>
                <p:cNvSpPr>
                  <a:spLocks noChangeShapeType="1"/>
                </p:cNvSpPr>
                <p:nvPr/>
              </p:nvSpPr>
              <p:spPr bwMode="auto">
                <a:xfrm>
                  <a:off x="2000232" y="4357694"/>
                  <a:ext cx="0" cy="3810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7449" name="Oval 24"/>
                <p:cNvSpPr>
                  <a:spLocks noChangeArrowheads="1"/>
                </p:cNvSpPr>
                <p:nvPr/>
              </p:nvSpPr>
              <p:spPr bwMode="auto">
                <a:xfrm>
                  <a:off x="1142976" y="5929330"/>
                  <a:ext cx="581025" cy="523875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600" b="1">
                    <a:latin typeface="Arial Unicode MS" pitchFamily="34" charset="-128"/>
                  </a:endParaRPr>
                </a:p>
              </p:txBody>
            </p:sp>
            <p:sp>
              <p:nvSpPr>
                <p:cNvPr id="17450" name="Oval 24"/>
                <p:cNvSpPr>
                  <a:spLocks noChangeArrowheads="1"/>
                </p:cNvSpPr>
                <p:nvPr/>
              </p:nvSpPr>
              <p:spPr bwMode="auto">
                <a:xfrm>
                  <a:off x="1714480" y="4643446"/>
                  <a:ext cx="581025" cy="523875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600" b="1">
                    <a:latin typeface="Arial Unicode MS" pitchFamily="34" charset="-128"/>
                  </a:endParaRPr>
                </a:p>
              </p:txBody>
            </p:sp>
            <p:cxnSp>
              <p:nvCxnSpPr>
                <p:cNvPr id="42" name="Přímá spojovací čára 41"/>
                <p:cNvCxnSpPr/>
                <p:nvPr/>
              </p:nvCxnSpPr>
              <p:spPr>
                <a:xfrm rot="10800000">
                  <a:off x="1071572" y="4928870"/>
                  <a:ext cx="642944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52" name="Rectangle 58"/>
                <p:cNvSpPr>
                  <a:spLocks noChangeArrowheads="1"/>
                </p:cNvSpPr>
                <p:nvPr/>
              </p:nvSpPr>
              <p:spPr bwMode="auto">
                <a:xfrm>
                  <a:off x="571472" y="4714884"/>
                  <a:ext cx="484188" cy="43815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1600" b="1">
                    <a:latin typeface="Arial Unicode MS" pitchFamily="34" charset="-128"/>
                  </a:endParaRPr>
                </a:p>
              </p:txBody>
            </p:sp>
            <p:cxnSp>
              <p:nvCxnSpPr>
                <p:cNvPr id="44" name="Přímá spojovací čára 43"/>
                <p:cNvCxnSpPr/>
                <p:nvPr/>
              </p:nvCxnSpPr>
              <p:spPr>
                <a:xfrm rot="5400000">
                  <a:off x="929569" y="5428063"/>
                  <a:ext cx="999974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Přímá spojovací čára 47"/>
              <p:cNvCxnSpPr/>
              <p:nvPr/>
            </p:nvCxnSpPr>
            <p:spPr>
              <a:xfrm rot="10800000">
                <a:off x="1857394" y="4928870"/>
                <a:ext cx="428629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ovací čára 49"/>
              <p:cNvCxnSpPr/>
              <p:nvPr/>
            </p:nvCxnSpPr>
            <p:spPr>
              <a:xfrm rot="5400000">
                <a:off x="1572516" y="5428064"/>
                <a:ext cx="999974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37" name="Rectangle 50"/>
              <p:cNvSpPr>
                <a:spLocks noChangeArrowheads="1"/>
              </p:cNvSpPr>
              <p:nvPr/>
            </p:nvSpPr>
            <p:spPr bwMode="auto">
              <a:xfrm>
                <a:off x="1857356" y="5929330"/>
                <a:ext cx="484188" cy="43815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 Unicode MS" pitchFamily="34" charset="-128"/>
                </a:endParaRPr>
              </a:p>
            </p:txBody>
          </p:sp>
          <p:cxnSp>
            <p:nvCxnSpPr>
              <p:cNvPr id="52" name="Přímá spojovací čára 51"/>
              <p:cNvCxnSpPr/>
              <p:nvPr/>
            </p:nvCxnSpPr>
            <p:spPr>
              <a:xfrm rot="10800000">
                <a:off x="4357732" y="4857444"/>
                <a:ext cx="642944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ovací čára 52"/>
              <p:cNvCxnSpPr/>
              <p:nvPr/>
            </p:nvCxnSpPr>
            <p:spPr>
              <a:xfrm rot="5400000">
                <a:off x="4144292" y="5356638"/>
                <a:ext cx="999974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40" name="Rectangle 50"/>
              <p:cNvSpPr>
                <a:spLocks noChangeArrowheads="1"/>
              </p:cNvSpPr>
              <p:nvPr/>
            </p:nvSpPr>
            <p:spPr bwMode="auto">
              <a:xfrm>
                <a:off x="4429124" y="5857892"/>
                <a:ext cx="484188" cy="43815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600" b="1">
                  <a:latin typeface="Arial Unicode MS" pitchFamily="34" charset="-128"/>
                </a:endParaRPr>
              </a:p>
            </p:txBody>
          </p:sp>
          <p:sp>
            <p:nvSpPr>
              <p:cNvPr id="17441" name="TextovéPole 54"/>
              <p:cNvSpPr txBox="1">
                <a:spLocks noChangeArrowheads="1"/>
              </p:cNvSpPr>
              <p:nvPr/>
            </p:nvSpPr>
            <p:spPr bwMode="auto">
              <a:xfrm>
                <a:off x="1137601" y="5214950"/>
                <a:ext cx="119856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1</a:t>
                </a:r>
                <a:r>
                  <a:rPr lang="en-US" altLang="cs-CZ" sz="1400" dirty="0">
                    <a:solidFill>
                      <a:srgbClr val="00B050"/>
                    </a:solidFill>
                  </a:rPr>
                  <a:t>35  131</a:t>
                </a:r>
                <a:r>
                  <a:rPr lang="cs-CZ" altLang="cs-CZ" sz="1400" dirty="0">
                    <a:solidFill>
                      <a:srgbClr val="00B050"/>
                    </a:solidFill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dirty="0">
                    <a:solidFill>
                      <a:srgbClr val="00B0F0"/>
                    </a:solidFill>
                  </a:rPr>
                  <a:t>181  179</a:t>
                </a:r>
                <a:r>
                  <a:rPr lang="cs-CZ" altLang="cs-CZ" sz="1400" dirty="0">
                    <a:solidFill>
                      <a:srgbClr val="00B0F0"/>
                    </a:solidFill>
                  </a:rPr>
                  <a:t>  </a:t>
                </a:r>
              </a:p>
            </p:txBody>
          </p:sp>
          <p:sp>
            <p:nvSpPr>
              <p:cNvPr id="17442" name="TextovéPole 55"/>
              <p:cNvSpPr txBox="1">
                <a:spLocks noChangeArrowheads="1"/>
              </p:cNvSpPr>
              <p:nvPr/>
            </p:nvSpPr>
            <p:spPr bwMode="auto">
              <a:xfrm>
                <a:off x="-214314" y="5231402"/>
                <a:ext cx="1127137" cy="523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1</a:t>
                </a:r>
                <a:r>
                  <a:rPr lang="en-US" altLang="cs-CZ" sz="1400" dirty="0">
                    <a:solidFill>
                      <a:srgbClr val="00B050"/>
                    </a:solidFill>
                  </a:rPr>
                  <a:t>35  </a:t>
                </a:r>
                <a:r>
                  <a:rPr lang="en-US" altLang="cs-CZ" sz="1400" dirty="0" smtClean="0">
                    <a:solidFill>
                      <a:srgbClr val="00B050"/>
                    </a:solidFill>
                  </a:rPr>
                  <a:t>131</a:t>
                </a:r>
                <a:r>
                  <a:rPr lang="cs-CZ" altLang="cs-CZ" sz="1400" dirty="0" smtClean="0">
                    <a:solidFill>
                      <a:srgbClr val="00B050"/>
                    </a:solidFill>
                  </a:rPr>
                  <a:t> </a:t>
                </a:r>
                <a:endParaRPr lang="cs-CZ" altLang="cs-CZ" sz="1400" dirty="0">
                  <a:solidFill>
                    <a:srgbClr val="00B05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dirty="0">
                    <a:solidFill>
                      <a:srgbClr val="00B0F0"/>
                    </a:solidFill>
                  </a:rPr>
                  <a:t>187  179</a:t>
                </a:r>
                <a:r>
                  <a:rPr lang="cs-CZ" altLang="cs-CZ" sz="1400" dirty="0">
                    <a:solidFill>
                      <a:srgbClr val="00B0F0"/>
                    </a:solidFill>
                  </a:rPr>
                  <a:t>  </a:t>
                </a:r>
              </a:p>
            </p:txBody>
          </p:sp>
          <p:sp>
            <p:nvSpPr>
              <p:cNvPr id="17443" name="TextovéPole 56"/>
              <p:cNvSpPr txBox="1">
                <a:spLocks noChangeArrowheads="1"/>
              </p:cNvSpPr>
              <p:nvPr/>
            </p:nvSpPr>
            <p:spPr bwMode="auto">
              <a:xfrm>
                <a:off x="2500298" y="5143512"/>
                <a:ext cx="121449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1</a:t>
                </a:r>
                <a:r>
                  <a:rPr lang="en-US" altLang="cs-CZ" sz="1400" dirty="0">
                    <a:solidFill>
                      <a:srgbClr val="00B050"/>
                    </a:solidFill>
                  </a:rPr>
                  <a:t>31  135</a:t>
                </a:r>
                <a:r>
                  <a:rPr lang="cs-CZ" altLang="cs-CZ" sz="1400" dirty="0">
                    <a:solidFill>
                      <a:srgbClr val="00B050"/>
                    </a:solidFill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dirty="0">
                    <a:solidFill>
                      <a:srgbClr val="00B0F0"/>
                    </a:solidFill>
                  </a:rPr>
                  <a:t>179  179</a:t>
                </a:r>
                <a:r>
                  <a:rPr lang="cs-CZ" altLang="cs-CZ" sz="1400" dirty="0">
                    <a:solidFill>
                      <a:srgbClr val="00B0F0"/>
                    </a:solidFill>
                  </a:rPr>
                  <a:t>  </a:t>
                </a:r>
              </a:p>
            </p:txBody>
          </p:sp>
          <p:sp>
            <p:nvSpPr>
              <p:cNvPr id="17444" name="TextovéPole 57"/>
              <p:cNvSpPr txBox="1">
                <a:spLocks noChangeArrowheads="1"/>
              </p:cNvSpPr>
              <p:nvPr/>
            </p:nvSpPr>
            <p:spPr bwMode="auto">
              <a:xfrm>
                <a:off x="3786181" y="5072074"/>
                <a:ext cx="121449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1</a:t>
                </a:r>
                <a:r>
                  <a:rPr lang="en-US" altLang="cs-CZ" sz="1400" dirty="0">
                    <a:solidFill>
                      <a:srgbClr val="00B050"/>
                    </a:solidFill>
                  </a:rPr>
                  <a:t>35  131</a:t>
                </a:r>
                <a:r>
                  <a:rPr lang="cs-CZ" altLang="cs-CZ" sz="1400" dirty="0">
                    <a:solidFill>
                      <a:srgbClr val="00B050"/>
                    </a:solidFill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dirty="0">
                    <a:solidFill>
                      <a:srgbClr val="00B0F0"/>
                    </a:solidFill>
                  </a:rPr>
                  <a:t>181  179</a:t>
                </a:r>
                <a:r>
                  <a:rPr lang="cs-CZ" altLang="cs-CZ" sz="1400" dirty="0">
                    <a:solidFill>
                      <a:srgbClr val="00B0F0"/>
                    </a:solidFill>
                  </a:rPr>
                  <a:t>  </a:t>
                </a:r>
              </a:p>
            </p:txBody>
          </p:sp>
          <p:sp>
            <p:nvSpPr>
              <p:cNvPr id="17445" name="Rectangle 83"/>
              <p:cNvSpPr>
                <a:spLocks noChangeArrowheads="1"/>
              </p:cNvSpPr>
              <p:nvPr/>
            </p:nvSpPr>
            <p:spPr bwMode="auto">
              <a:xfrm>
                <a:off x="3857620" y="5143512"/>
                <a:ext cx="28575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7446" name="Rectangle 83"/>
              <p:cNvSpPr>
                <a:spLocks noChangeArrowheads="1"/>
              </p:cNvSpPr>
              <p:nvPr/>
            </p:nvSpPr>
            <p:spPr bwMode="auto">
              <a:xfrm>
                <a:off x="4429156" y="6429396"/>
                <a:ext cx="28575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7447" name="TextovéPole 63"/>
              <p:cNvSpPr txBox="1">
                <a:spLocks noChangeArrowheads="1"/>
              </p:cNvSpPr>
              <p:nvPr/>
            </p:nvSpPr>
            <p:spPr bwMode="auto">
              <a:xfrm>
                <a:off x="6143636" y="5000636"/>
                <a:ext cx="2262181" cy="923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dirty="0"/>
                  <a:t>Polymorfní systémy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 dirty="0" err="1">
                    <a:solidFill>
                      <a:srgbClr val="00B050"/>
                    </a:solidFill>
                  </a:rPr>
                  <a:t>GXAlu</a:t>
                </a:r>
                <a:r>
                  <a:rPr lang="en-US" altLang="cs-CZ" sz="1800" dirty="0">
                    <a:solidFill>
                      <a:srgbClr val="00B050"/>
                    </a:solidFill>
                  </a:rPr>
                  <a:t> / i27b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 dirty="0">
                    <a:solidFill>
                      <a:srgbClr val="00B0F0"/>
                    </a:solidFill>
                  </a:rPr>
                  <a:t>IVS38GT /i38</a:t>
                </a:r>
                <a:endParaRPr lang="cs-CZ" altLang="cs-CZ" sz="1800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17420" name="Rectangle 83"/>
            <p:cNvSpPr>
              <a:spLocks noChangeArrowheads="1"/>
            </p:cNvSpPr>
            <p:nvPr/>
          </p:nvSpPr>
          <p:spPr bwMode="auto">
            <a:xfrm>
              <a:off x="2643174" y="5786454"/>
              <a:ext cx="285752" cy="42862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7421" name="TextovéPole 68"/>
            <p:cNvSpPr txBox="1">
              <a:spLocks noChangeArrowheads="1"/>
            </p:cNvSpPr>
            <p:nvPr/>
          </p:nvSpPr>
          <p:spPr bwMode="auto">
            <a:xfrm>
              <a:off x="1500166" y="5786454"/>
              <a:ext cx="12239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1</a:t>
              </a:r>
              <a:r>
                <a:rPr lang="en-US" altLang="cs-CZ" sz="1400" dirty="0">
                  <a:solidFill>
                    <a:srgbClr val="00B050"/>
                  </a:solidFill>
                </a:rPr>
                <a:t>31  131</a:t>
              </a:r>
              <a:r>
                <a:rPr lang="cs-CZ" altLang="cs-CZ" sz="1400" dirty="0">
                  <a:solidFill>
                    <a:srgbClr val="00B050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dirty="0">
                  <a:solidFill>
                    <a:srgbClr val="00B0F0"/>
                  </a:solidFill>
                </a:rPr>
                <a:t>179  179</a:t>
              </a:r>
              <a:r>
                <a:rPr lang="cs-CZ" altLang="cs-CZ" sz="1400" dirty="0">
                  <a:solidFill>
                    <a:srgbClr val="00B0F0"/>
                  </a:solidFill>
                </a:rPr>
                <a:t>  </a:t>
              </a:r>
            </a:p>
          </p:txBody>
        </p:sp>
      </p:grpSp>
      <p:sp>
        <p:nvSpPr>
          <p:cNvPr id="17412" name="TextovéPole 70"/>
          <p:cNvSpPr txBox="1">
            <a:spLocks noChangeArrowheads="1"/>
          </p:cNvSpPr>
          <p:nvPr/>
        </p:nvSpPr>
        <p:spPr bwMode="auto">
          <a:xfrm>
            <a:off x="1785938" y="1500188"/>
            <a:ext cx="539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Autozomálně dominantní </a:t>
            </a:r>
            <a:r>
              <a:rPr lang="cs-CZ" altLang="cs-CZ" sz="2400" b="1" dirty="0" smtClean="0"/>
              <a:t>dědičnost</a:t>
            </a:r>
            <a:endParaRPr lang="cs-CZ" altLang="cs-CZ" sz="2400" b="1" dirty="0"/>
          </a:p>
        </p:txBody>
      </p:sp>
      <p:sp>
        <p:nvSpPr>
          <p:cNvPr id="17413" name="TextovéPole 71"/>
          <p:cNvSpPr txBox="1">
            <a:spLocks noChangeArrowheads="1"/>
          </p:cNvSpPr>
          <p:nvPr/>
        </p:nvSpPr>
        <p:spPr bwMode="auto">
          <a:xfrm>
            <a:off x="1143000" y="6211888"/>
            <a:ext cx="1682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neznámá mutace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4" name="Rectangle 50"/>
          <p:cNvSpPr>
            <a:spLocks noChangeArrowheads="1"/>
          </p:cNvSpPr>
          <p:nvPr/>
        </p:nvSpPr>
        <p:spPr bwMode="auto">
          <a:xfrm>
            <a:off x="642938" y="6143625"/>
            <a:ext cx="484187" cy="43815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17415" name="TextovéPole 73"/>
          <p:cNvSpPr txBox="1">
            <a:spLocks noChangeArrowheads="1"/>
          </p:cNvSpPr>
          <p:nvPr/>
        </p:nvSpPr>
        <p:spPr bwMode="auto">
          <a:xfrm>
            <a:off x="3357563" y="6211888"/>
            <a:ext cx="3786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haplotyp v asociaci s neznámou mutací</a:t>
            </a:r>
          </a:p>
        </p:txBody>
      </p:sp>
      <p:sp>
        <p:nvSpPr>
          <p:cNvPr id="17416" name="Rectangle 83"/>
          <p:cNvSpPr>
            <a:spLocks noChangeArrowheads="1"/>
          </p:cNvSpPr>
          <p:nvPr/>
        </p:nvSpPr>
        <p:spPr bwMode="auto">
          <a:xfrm>
            <a:off x="3071813" y="6143625"/>
            <a:ext cx="285750" cy="428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6" name="Nadpis 1"/>
          <p:cNvSpPr>
            <a:spLocks noGrp="1"/>
          </p:cNvSpPr>
          <p:nvPr>
            <p:ph type="title"/>
          </p:nvPr>
        </p:nvSpPr>
        <p:spPr>
          <a:xfrm>
            <a:off x="395239" y="26064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86361" y="2153807"/>
            <a:ext cx="254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err="1" smtClean="0"/>
              <a:t>Neurofibromatóza</a:t>
            </a:r>
            <a:r>
              <a:rPr lang="cs-CZ" altLang="cs-CZ" dirty="0" smtClean="0"/>
              <a:t> typu 1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9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Skupina 114"/>
          <p:cNvGrpSpPr>
            <a:grpSpLocks/>
          </p:cNvGrpSpPr>
          <p:nvPr/>
        </p:nvGrpSpPr>
        <p:grpSpPr bwMode="auto">
          <a:xfrm>
            <a:off x="857250" y="1571625"/>
            <a:ext cx="7715250" cy="5299075"/>
            <a:chOff x="857224" y="1272924"/>
            <a:chExt cx="7715304" cy="5299348"/>
          </a:xfrm>
        </p:grpSpPr>
        <p:sp>
          <p:nvSpPr>
            <p:cNvPr id="161" name="Oval 57"/>
            <p:cNvSpPr>
              <a:spLocks noChangeArrowheads="1"/>
            </p:cNvSpPr>
            <p:nvPr/>
          </p:nvSpPr>
          <p:spPr bwMode="auto">
            <a:xfrm>
              <a:off x="5500695" y="4429037"/>
              <a:ext cx="581029" cy="538191"/>
            </a:xfrm>
            <a:prstGeom prst="ellipse">
              <a:avLst/>
            </a:prstGeom>
            <a:gradFill flip="none" rotWithShape="1">
              <a:gsLst>
                <a:gs pos="54000">
                  <a:srgbClr val="FF0000"/>
                </a:gs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8438" name="Oval 13"/>
            <p:cNvSpPr>
              <a:spLocks noChangeArrowheads="1"/>
            </p:cNvSpPr>
            <p:nvPr/>
          </p:nvSpPr>
          <p:spPr bwMode="auto">
            <a:xfrm>
              <a:off x="3428992" y="1488032"/>
              <a:ext cx="581025" cy="5259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439" name="Line 14"/>
            <p:cNvSpPr>
              <a:spLocks noChangeShapeType="1"/>
            </p:cNvSpPr>
            <p:nvPr/>
          </p:nvSpPr>
          <p:spPr bwMode="auto">
            <a:xfrm>
              <a:off x="2928926" y="2559602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Oval 24"/>
            <p:cNvSpPr>
              <a:spLocks noChangeArrowheads="1"/>
            </p:cNvSpPr>
            <p:nvPr/>
          </p:nvSpPr>
          <p:spPr bwMode="auto">
            <a:xfrm>
              <a:off x="1142976" y="1559470"/>
              <a:ext cx="581025" cy="523875"/>
            </a:xfrm>
            <a:prstGeom prst="ellipse">
              <a:avLst/>
            </a:prstGeom>
            <a:gradFill flip="none" rotWithShape="1">
              <a:gsLst>
                <a:gs pos="54000">
                  <a:srgbClr val="FF000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8443" name="Line 38"/>
            <p:cNvSpPr>
              <a:spLocks noChangeShapeType="1"/>
            </p:cNvSpPr>
            <p:nvPr/>
          </p:nvSpPr>
          <p:spPr bwMode="auto">
            <a:xfrm flipV="1">
              <a:off x="857224" y="4345552"/>
              <a:ext cx="928688" cy="792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44" name="Rectangle 50"/>
            <p:cNvSpPr>
              <a:spLocks noChangeArrowheads="1"/>
            </p:cNvSpPr>
            <p:nvPr/>
          </p:nvSpPr>
          <p:spPr bwMode="auto">
            <a:xfrm>
              <a:off x="1142976" y="4488428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445" name="Line 51"/>
            <p:cNvSpPr>
              <a:spLocks noChangeShapeType="1"/>
            </p:cNvSpPr>
            <p:nvPr/>
          </p:nvSpPr>
          <p:spPr bwMode="auto">
            <a:xfrm>
              <a:off x="1357290" y="4131238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46" name="Line 55"/>
            <p:cNvSpPr>
              <a:spLocks noChangeShapeType="1"/>
            </p:cNvSpPr>
            <p:nvPr/>
          </p:nvSpPr>
          <p:spPr bwMode="auto">
            <a:xfrm>
              <a:off x="1428728" y="1273718"/>
              <a:ext cx="0" cy="263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Oval 57"/>
            <p:cNvSpPr>
              <a:spLocks noChangeArrowheads="1"/>
            </p:cNvSpPr>
            <p:nvPr/>
          </p:nvSpPr>
          <p:spPr bwMode="auto">
            <a:xfrm>
              <a:off x="2071671" y="4487778"/>
              <a:ext cx="581029" cy="538190"/>
            </a:xfrm>
            <a:prstGeom prst="ellipse">
              <a:avLst/>
            </a:prstGeom>
            <a:gradFill flip="none" rotWithShape="1">
              <a:gsLst>
                <a:gs pos="54000">
                  <a:srgbClr val="FF0000"/>
                </a:gs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8448" name="Rectangle 58"/>
            <p:cNvSpPr>
              <a:spLocks noChangeArrowheads="1"/>
            </p:cNvSpPr>
            <p:nvPr/>
          </p:nvSpPr>
          <p:spPr bwMode="auto">
            <a:xfrm>
              <a:off x="2500298" y="1559470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449" name="Line 68"/>
            <p:cNvSpPr>
              <a:spLocks noChangeShapeType="1"/>
            </p:cNvSpPr>
            <p:nvPr/>
          </p:nvSpPr>
          <p:spPr bwMode="auto">
            <a:xfrm>
              <a:off x="1357290" y="4131238"/>
              <a:ext cx="990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50" name="Line 55"/>
            <p:cNvSpPr>
              <a:spLocks noChangeShapeType="1"/>
            </p:cNvSpPr>
            <p:nvPr/>
          </p:nvSpPr>
          <p:spPr bwMode="auto">
            <a:xfrm>
              <a:off x="2714612" y="1273718"/>
              <a:ext cx="0" cy="263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9" name="Obdélník 78"/>
            <p:cNvSpPr/>
            <p:nvPr/>
          </p:nvSpPr>
          <p:spPr>
            <a:xfrm>
              <a:off x="2500299" y="1558689"/>
              <a:ext cx="214313" cy="4286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452" name="Rectangle 58"/>
            <p:cNvSpPr>
              <a:spLocks noChangeArrowheads="1"/>
            </p:cNvSpPr>
            <p:nvPr/>
          </p:nvSpPr>
          <p:spPr bwMode="auto">
            <a:xfrm>
              <a:off x="5143504" y="1559470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81" name="Obdélník 80"/>
            <p:cNvSpPr/>
            <p:nvPr/>
          </p:nvSpPr>
          <p:spPr>
            <a:xfrm>
              <a:off x="5143504" y="1558689"/>
              <a:ext cx="214315" cy="4286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454" name="Rectangle 58"/>
            <p:cNvSpPr>
              <a:spLocks noChangeArrowheads="1"/>
            </p:cNvSpPr>
            <p:nvPr/>
          </p:nvSpPr>
          <p:spPr bwMode="auto">
            <a:xfrm>
              <a:off x="2071670" y="2845354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83" name="Obdélník 82"/>
            <p:cNvSpPr/>
            <p:nvPr/>
          </p:nvSpPr>
          <p:spPr>
            <a:xfrm>
              <a:off x="2071671" y="2844630"/>
              <a:ext cx="214313" cy="4286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84" name="Přímá spojovací čára 83"/>
            <p:cNvCxnSpPr/>
            <p:nvPr/>
          </p:nvCxnSpPr>
          <p:spPr>
            <a:xfrm rot="10800000">
              <a:off x="2071671" y="1773013"/>
              <a:ext cx="428628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Přímá spojovací čára 84"/>
            <p:cNvCxnSpPr/>
            <p:nvPr/>
          </p:nvCxnSpPr>
          <p:spPr>
            <a:xfrm rot="5400000">
              <a:off x="1750969" y="2308027"/>
              <a:ext cx="107161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8" name="Rectangle 58"/>
            <p:cNvSpPr>
              <a:spLocks noChangeArrowheads="1"/>
            </p:cNvSpPr>
            <p:nvPr/>
          </p:nvSpPr>
          <p:spPr bwMode="auto">
            <a:xfrm>
              <a:off x="3357554" y="2845354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87" name="Obdélník 86"/>
            <p:cNvSpPr/>
            <p:nvPr/>
          </p:nvSpPr>
          <p:spPr>
            <a:xfrm>
              <a:off x="6000760" y="2844630"/>
              <a:ext cx="214315" cy="4286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cxnSp>
          <p:nvCxnSpPr>
            <p:cNvPr id="88" name="Přímá spojovací čára 87"/>
            <p:cNvCxnSpPr/>
            <p:nvPr/>
          </p:nvCxnSpPr>
          <p:spPr>
            <a:xfrm rot="10800000">
              <a:off x="1643043" y="3058954"/>
              <a:ext cx="428628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ovací čára 88"/>
            <p:cNvCxnSpPr/>
            <p:nvPr/>
          </p:nvCxnSpPr>
          <p:spPr>
            <a:xfrm rot="5400000">
              <a:off x="1322341" y="3593969"/>
              <a:ext cx="107161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24"/>
            <p:cNvSpPr>
              <a:spLocks noChangeArrowheads="1"/>
            </p:cNvSpPr>
            <p:nvPr/>
          </p:nvSpPr>
          <p:spPr bwMode="auto">
            <a:xfrm>
              <a:off x="1071538" y="2773916"/>
              <a:ext cx="581025" cy="523875"/>
            </a:xfrm>
            <a:prstGeom prst="ellipse">
              <a:avLst/>
            </a:prstGeom>
            <a:gradFill flip="none" rotWithShape="1">
              <a:gsLst>
                <a:gs pos="54000">
                  <a:srgbClr val="0070C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8465" name="Line 51"/>
            <p:cNvSpPr>
              <a:spLocks noChangeShapeType="1"/>
            </p:cNvSpPr>
            <p:nvPr/>
          </p:nvSpPr>
          <p:spPr bwMode="auto">
            <a:xfrm>
              <a:off x="2357422" y="4131238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92" name="Přímá spojovací čára 91"/>
            <p:cNvCxnSpPr/>
            <p:nvPr/>
          </p:nvCxnSpPr>
          <p:spPr>
            <a:xfrm rot="5400000">
              <a:off x="2822546" y="2165145"/>
              <a:ext cx="785852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Přímá spojovací čára 92"/>
            <p:cNvCxnSpPr/>
            <p:nvPr/>
          </p:nvCxnSpPr>
          <p:spPr>
            <a:xfrm rot="10800000">
              <a:off x="5643571" y="1773013"/>
              <a:ext cx="428628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ovací čára 93"/>
            <p:cNvCxnSpPr/>
            <p:nvPr/>
          </p:nvCxnSpPr>
          <p:spPr>
            <a:xfrm rot="10800000">
              <a:off x="2928927" y="2558865"/>
              <a:ext cx="642941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9" name="Oval 24"/>
            <p:cNvSpPr>
              <a:spLocks noChangeArrowheads="1"/>
            </p:cNvSpPr>
            <p:nvPr/>
          </p:nvSpPr>
          <p:spPr bwMode="auto">
            <a:xfrm>
              <a:off x="2643174" y="2845354"/>
              <a:ext cx="581025" cy="5238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470" name="Line 14"/>
            <p:cNvSpPr>
              <a:spLocks noChangeShapeType="1"/>
            </p:cNvSpPr>
            <p:nvPr/>
          </p:nvSpPr>
          <p:spPr bwMode="auto">
            <a:xfrm>
              <a:off x="3571868" y="2559602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1" name="Line 14"/>
            <p:cNvSpPr>
              <a:spLocks noChangeShapeType="1"/>
            </p:cNvSpPr>
            <p:nvPr/>
          </p:nvSpPr>
          <p:spPr bwMode="auto">
            <a:xfrm>
              <a:off x="5357818" y="1273718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98" name="Přímá spojovací čára 97"/>
            <p:cNvCxnSpPr>
              <a:stCxn id="18446" idx="0"/>
            </p:cNvCxnSpPr>
            <p:nvPr/>
          </p:nvCxnSpPr>
          <p:spPr>
            <a:xfrm rot="16200000" flipH="1">
              <a:off x="3394067" y="-690827"/>
              <a:ext cx="1588" cy="39290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ovací čára 98"/>
            <p:cNvCxnSpPr/>
            <p:nvPr/>
          </p:nvCxnSpPr>
          <p:spPr>
            <a:xfrm rot="10800000">
              <a:off x="3000364" y="1773013"/>
              <a:ext cx="428628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74" name="Oval 13"/>
            <p:cNvSpPr>
              <a:spLocks noChangeArrowheads="1"/>
            </p:cNvSpPr>
            <p:nvPr/>
          </p:nvSpPr>
          <p:spPr bwMode="auto">
            <a:xfrm>
              <a:off x="6072198" y="1488032"/>
              <a:ext cx="581025" cy="5259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475" name="Line 14"/>
            <p:cNvSpPr>
              <a:spLocks noChangeShapeType="1"/>
            </p:cNvSpPr>
            <p:nvPr/>
          </p:nvSpPr>
          <p:spPr bwMode="auto">
            <a:xfrm>
              <a:off x="5572132" y="2559603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6" name="Rectangle 58"/>
            <p:cNvSpPr>
              <a:spLocks noChangeArrowheads="1"/>
            </p:cNvSpPr>
            <p:nvPr/>
          </p:nvSpPr>
          <p:spPr bwMode="auto">
            <a:xfrm>
              <a:off x="6000760" y="2845355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cxnSp>
          <p:nvCxnSpPr>
            <p:cNvPr id="103" name="Přímá spojovací čára 102"/>
            <p:cNvCxnSpPr/>
            <p:nvPr/>
          </p:nvCxnSpPr>
          <p:spPr>
            <a:xfrm rot="5400000">
              <a:off x="5465752" y="2165145"/>
              <a:ext cx="78585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čára 103"/>
            <p:cNvCxnSpPr/>
            <p:nvPr/>
          </p:nvCxnSpPr>
          <p:spPr>
            <a:xfrm rot="10800000">
              <a:off x="5572132" y="2558865"/>
              <a:ext cx="642943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79" name="Oval 24"/>
            <p:cNvSpPr>
              <a:spLocks noChangeArrowheads="1"/>
            </p:cNvSpPr>
            <p:nvPr/>
          </p:nvSpPr>
          <p:spPr bwMode="auto">
            <a:xfrm>
              <a:off x="5286380" y="2845355"/>
              <a:ext cx="581025" cy="5238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480" name="Line 14"/>
            <p:cNvSpPr>
              <a:spLocks noChangeShapeType="1"/>
            </p:cNvSpPr>
            <p:nvPr/>
          </p:nvSpPr>
          <p:spPr bwMode="auto">
            <a:xfrm>
              <a:off x="6215074" y="2559603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Oval 24"/>
            <p:cNvSpPr>
              <a:spLocks noChangeArrowheads="1"/>
            </p:cNvSpPr>
            <p:nvPr/>
          </p:nvSpPr>
          <p:spPr bwMode="auto">
            <a:xfrm>
              <a:off x="7143768" y="2773916"/>
              <a:ext cx="581025" cy="523875"/>
            </a:xfrm>
            <a:prstGeom prst="ellipse">
              <a:avLst/>
            </a:prstGeom>
            <a:gradFill flip="none" rotWithShape="1">
              <a:gsLst>
                <a:gs pos="54000">
                  <a:srgbClr val="0070C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cxnSp>
          <p:nvCxnSpPr>
            <p:cNvPr id="108" name="Přímá spojovací čára 107"/>
            <p:cNvCxnSpPr/>
            <p:nvPr/>
          </p:nvCxnSpPr>
          <p:spPr>
            <a:xfrm rot="10800000">
              <a:off x="6500827" y="3058954"/>
              <a:ext cx="642941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85" name="Line 14"/>
            <p:cNvSpPr>
              <a:spLocks noChangeShapeType="1"/>
            </p:cNvSpPr>
            <p:nvPr/>
          </p:nvSpPr>
          <p:spPr bwMode="auto">
            <a:xfrm>
              <a:off x="7429520" y="2488164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86" name="Oval 13"/>
            <p:cNvSpPr>
              <a:spLocks noChangeArrowheads="1"/>
            </p:cNvSpPr>
            <p:nvPr/>
          </p:nvSpPr>
          <p:spPr bwMode="auto">
            <a:xfrm>
              <a:off x="7786710" y="2773916"/>
              <a:ext cx="581025" cy="5259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cxnSp>
          <p:nvCxnSpPr>
            <p:cNvPr id="111" name="Přímá spojovací čára 110"/>
            <p:cNvCxnSpPr/>
            <p:nvPr/>
          </p:nvCxnSpPr>
          <p:spPr>
            <a:xfrm rot="10800000">
              <a:off x="7429520" y="2487425"/>
              <a:ext cx="642943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88" name="Line 14"/>
            <p:cNvSpPr>
              <a:spLocks noChangeShapeType="1"/>
            </p:cNvSpPr>
            <p:nvPr/>
          </p:nvSpPr>
          <p:spPr bwMode="auto">
            <a:xfrm>
              <a:off x="8072462" y="2488164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113" name="Přímá spojovací čára 112"/>
            <p:cNvCxnSpPr/>
            <p:nvPr/>
          </p:nvCxnSpPr>
          <p:spPr>
            <a:xfrm rot="5400000">
              <a:off x="6357928" y="3559042"/>
              <a:ext cx="1000177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90" name="Line 38"/>
            <p:cNvSpPr>
              <a:spLocks noChangeShapeType="1"/>
            </p:cNvSpPr>
            <p:nvPr/>
          </p:nvSpPr>
          <p:spPr bwMode="auto">
            <a:xfrm flipV="1">
              <a:off x="5286386" y="4274114"/>
              <a:ext cx="928688" cy="792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91" name="Line 51"/>
            <p:cNvSpPr>
              <a:spLocks noChangeShapeType="1"/>
            </p:cNvSpPr>
            <p:nvPr/>
          </p:nvSpPr>
          <p:spPr bwMode="auto">
            <a:xfrm>
              <a:off x="5786446" y="4059800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117" name="Přímá spojovací čára 116"/>
            <p:cNvCxnSpPr/>
            <p:nvPr/>
          </p:nvCxnSpPr>
          <p:spPr>
            <a:xfrm>
              <a:off x="5786447" y="4059131"/>
              <a:ext cx="1928825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Přímá spojovací čára 117"/>
            <p:cNvCxnSpPr/>
            <p:nvPr/>
          </p:nvCxnSpPr>
          <p:spPr>
            <a:xfrm rot="5400000">
              <a:off x="6249992" y="4236940"/>
              <a:ext cx="357205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24"/>
            <p:cNvSpPr>
              <a:spLocks noChangeArrowheads="1"/>
            </p:cNvSpPr>
            <p:nvPr/>
          </p:nvSpPr>
          <p:spPr bwMode="auto">
            <a:xfrm>
              <a:off x="6715140" y="4345552"/>
              <a:ext cx="581025" cy="523875"/>
            </a:xfrm>
            <a:prstGeom prst="ellipse">
              <a:avLst/>
            </a:prstGeom>
            <a:gradFill flip="none" rotWithShape="1">
              <a:gsLst>
                <a:gs pos="54000">
                  <a:srgbClr val="0070C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cxnSp>
          <p:nvCxnSpPr>
            <p:cNvPr id="120" name="Přímá spojovací čára 119"/>
            <p:cNvCxnSpPr/>
            <p:nvPr/>
          </p:nvCxnSpPr>
          <p:spPr>
            <a:xfrm rot="5400000">
              <a:off x="6857217" y="4201219"/>
              <a:ext cx="285765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8"/>
            <p:cNvSpPr>
              <a:spLocks noChangeArrowheads="1"/>
            </p:cNvSpPr>
            <p:nvPr/>
          </p:nvSpPr>
          <p:spPr bwMode="auto">
            <a:xfrm rot="2473134">
              <a:off x="7541702" y="4423873"/>
              <a:ext cx="381000" cy="381000"/>
            </a:xfrm>
            <a:prstGeom prst="rect">
              <a:avLst/>
            </a:prstGeom>
            <a:gradFill flip="none" rotWithShape="1">
              <a:gsLst>
                <a:gs pos="44000">
                  <a:srgbClr val="0070C0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cxnSp>
          <p:nvCxnSpPr>
            <p:cNvPr id="122" name="Přímá spojovací čára 121"/>
            <p:cNvCxnSpPr/>
            <p:nvPr/>
          </p:nvCxnSpPr>
          <p:spPr>
            <a:xfrm rot="5400000">
              <a:off x="7537463" y="4236940"/>
              <a:ext cx="35720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02" name="TextovéPole 122"/>
            <p:cNvSpPr txBox="1">
              <a:spLocks noChangeArrowheads="1"/>
            </p:cNvSpPr>
            <p:nvPr/>
          </p:nvSpPr>
          <p:spPr bwMode="auto">
            <a:xfrm>
              <a:off x="3500430" y="2059536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</a:t>
              </a:r>
              <a:r>
                <a:rPr lang="cs-CZ" altLang="cs-CZ" sz="1400" dirty="0" err="1">
                  <a:solidFill>
                    <a:srgbClr val="00B050"/>
                  </a:solidFill>
                </a:rPr>
                <a:t>A</a:t>
              </a:r>
              <a:endParaRPr lang="cs-CZ" altLang="cs-CZ" sz="1400" dirty="0">
                <a:solidFill>
                  <a:srgbClr val="00B05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6  6</a:t>
              </a:r>
            </a:p>
          </p:txBody>
        </p:sp>
        <p:grpSp>
          <p:nvGrpSpPr>
            <p:cNvPr id="18503" name="Skupina 107"/>
            <p:cNvGrpSpPr>
              <a:grpSpLocks/>
            </p:cNvGrpSpPr>
            <p:nvPr/>
          </p:nvGrpSpPr>
          <p:grpSpPr bwMode="auto">
            <a:xfrm>
              <a:off x="2500298" y="2107820"/>
              <a:ext cx="857256" cy="523220"/>
              <a:chOff x="857224" y="1285860"/>
              <a:chExt cx="857256" cy="523220"/>
            </a:xfrm>
          </p:grpSpPr>
          <p:sp>
            <p:nvSpPr>
              <p:cNvPr id="18547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8548" name="TextovéPole 159"/>
              <p:cNvSpPr txBox="1">
                <a:spLocks noChangeArrowheads="1"/>
              </p:cNvSpPr>
              <p:nvPr/>
            </p:nvSpPr>
            <p:spPr bwMode="auto">
              <a:xfrm>
                <a:off x="857224" y="1285860"/>
                <a:ext cx="8572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A C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</a:rPr>
                  <a:t>3  5</a:t>
                </a:r>
              </a:p>
            </p:txBody>
          </p:sp>
        </p:grpSp>
        <p:sp>
          <p:nvSpPr>
            <p:cNvPr id="18504" name="Rectangle 83"/>
            <p:cNvSpPr>
              <a:spLocks noChangeArrowheads="1"/>
            </p:cNvSpPr>
            <p:nvPr/>
          </p:nvSpPr>
          <p:spPr bwMode="auto">
            <a:xfrm>
              <a:off x="1271566" y="2143116"/>
              <a:ext cx="157162" cy="42862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505" name="TextovéPole 157"/>
            <p:cNvSpPr txBox="1">
              <a:spLocks noChangeArrowheads="1"/>
            </p:cNvSpPr>
            <p:nvPr/>
          </p:nvSpPr>
          <p:spPr bwMode="auto">
            <a:xfrm>
              <a:off x="1214415" y="2059536"/>
              <a:ext cx="7858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B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3  1</a:t>
              </a:r>
            </a:p>
          </p:txBody>
        </p:sp>
        <p:grpSp>
          <p:nvGrpSpPr>
            <p:cNvPr id="18506" name="Skupina 133"/>
            <p:cNvGrpSpPr>
              <a:grpSpLocks/>
            </p:cNvGrpSpPr>
            <p:nvPr/>
          </p:nvGrpSpPr>
          <p:grpSpPr bwMode="auto">
            <a:xfrm>
              <a:off x="5143504" y="2059536"/>
              <a:ext cx="657228" cy="523220"/>
              <a:chOff x="857224" y="1285860"/>
              <a:chExt cx="657228" cy="523220"/>
            </a:xfrm>
          </p:grpSpPr>
          <p:sp>
            <p:nvSpPr>
              <p:cNvPr id="18545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8546" name="TextovéPole 155"/>
              <p:cNvSpPr txBox="1">
                <a:spLocks noChangeArrowheads="1"/>
              </p:cNvSpPr>
              <p:nvPr/>
            </p:nvSpPr>
            <p:spPr bwMode="auto">
              <a:xfrm>
                <a:off x="857224" y="1285860"/>
                <a:ext cx="65722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A B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</a:rPr>
                  <a:t>3  1</a:t>
                </a:r>
              </a:p>
            </p:txBody>
          </p:sp>
        </p:grpSp>
        <p:sp>
          <p:nvSpPr>
            <p:cNvPr id="18507" name="TextovéPole 126"/>
            <p:cNvSpPr txBox="1">
              <a:spLocks noChangeArrowheads="1"/>
            </p:cNvSpPr>
            <p:nvPr/>
          </p:nvSpPr>
          <p:spPr bwMode="auto">
            <a:xfrm>
              <a:off x="6215074" y="2059536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</a:t>
              </a:r>
              <a:r>
                <a:rPr lang="cs-CZ" altLang="cs-CZ" sz="1400" dirty="0" err="1">
                  <a:solidFill>
                    <a:srgbClr val="00B050"/>
                  </a:solidFill>
                </a:rPr>
                <a:t>A</a:t>
              </a:r>
              <a:endParaRPr lang="cs-CZ" altLang="cs-CZ" sz="1400" dirty="0">
                <a:solidFill>
                  <a:srgbClr val="00B05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2  3</a:t>
              </a:r>
            </a:p>
          </p:txBody>
        </p:sp>
        <p:sp>
          <p:nvSpPr>
            <p:cNvPr id="18508" name="TextovéPole 127"/>
            <p:cNvSpPr txBox="1">
              <a:spLocks noChangeArrowheads="1"/>
            </p:cNvSpPr>
            <p:nvPr/>
          </p:nvSpPr>
          <p:spPr bwMode="auto">
            <a:xfrm>
              <a:off x="1142976" y="3345420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2  2</a:t>
              </a:r>
            </a:p>
          </p:txBody>
        </p:sp>
        <p:grpSp>
          <p:nvGrpSpPr>
            <p:cNvPr id="18509" name="Skupina 142"/>
            <p:cNvGrpSpPr>
              <a:grpSpLocks/>
            </p:cNvGrpSpPr>
            <p:nvPr/>
          </p:nvGrpSpPr>
          <p:grpSpPr bwMode="auto">
            <a:xfrm>
              <a:off x="2071670" y="3345420"/>
              <a:ext cx="581029" cy="523664"/>
              <a:chOff x="857224" y="1285860"/>
              <a:chExt cx="581029" cy="523664"/>
            </a:xfrm>
          </p:grpSpPr>
          <p:sp>
            <p:nvSpPr>
              <p:cNvPr id="18543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8544" name="TextovéPole 153"/>
              <p:cNvSpPr txBox="1">
                <a:spLocks noChangeArrowheads="1"/>
              </p:cNvSpPr>
              <p:nvPr/>
            </p:nvSpPr>
            <p:spPr bwMode="auto">
              <a:xfrm>
                <a:off x="857224" y="1286304"/>
                <a:ext cx="58102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A C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</a:rPr>
                  <a:t>3  5</a:t>
                </a:r>
              </a:p>
            </p:txBody>
          </p:sp>
        </p:grpSp>
        <p:sp>
          <p:nvSpPr>
            <p:cNvPr id="18510" name="TextovéPole 129"/>
            <p:cNvSpPr txBox="1">
              <a:spLocks noChangeArrowheads="1"/>
            </p:cNvSpPr>
            <p:nvPr/>
          </p:nvSpPr>
          <p:spPr bwMode="auto">
            <a:xfrm>
              <a:off x="2714612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C 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5  6</a:t>
              </a:r>
            </a:p>
          </p:txBody>
        </p:sp>
        <p:sp>
          <p:nvSpPr>
            <p:cNvPr id="18511" name="TextovéPole 130"/>
            <p:cNvSpPr txBox="1">
              <a:spLocks noChangeArrowheads="1"/>
            </p:cNvSpPr>
            <p:nvPr/>
          </p:nvSpPr>
          <p:spPr bwMode="auto">
            <a:xfrm>
              <a:off x="3357554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C 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5  6</a:t>
              </a:r>
            </a:p>
          </p:txBody>
        </p:sp>
        <p:sp>
          <p:nvSpPr>
            <p:cNvPr id="18512" name="TextovéPole 131"/>
            <p:cNvSpPr txBox="1">
              <a:spLocks noChangeArrowheads="1"/>
            </p:cNvSpPr>
            <p:nvPr/>
          </p:nvSpPr>
          <p:spPr bwMode="auto">
            <a:xfrm>
              <a:off x="5357818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B 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1  3</a:t>
              </a:r>
            </a:p>
          </p:txBody>
        </p:sp>
        <p:grpSp>
          <p:nvGrpSpPr>
            <p:cNvPr id="18513" name="Skupina 148"/>
            <p:cNvGrpSpPr>
              <a:grpSpLocks/>
            </p:cNvGrpSpPr>
            <p:nvPr/>
          </p:nvGrpSpPr>
          <p:grpSpPr bwMode="auto">
            <a:xfrm>
              <a:off x="6000760" y="3273982"/>
              <a:ext cx="571504" cy="523220"/>
              <a:chOff x="857224" y="1285860"/>
              <a:chExt cx="571504" cy="523220"/>
            </a:xfrm>
          </p:grpSpPr>
          <p:sp>
            <p:nvSpPr>
              <p:cNvPr id="18541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8542" name="TextovéPole 151"/>
              <p:cNvSpPr txBox="1">
                <a:spLocks noChangeArrowheads="1"/>
              </p:cNvSpPr>
              <p:nvPr/>
            </p:nvSpPr>
            <p:spPr bwMode="auto">
              <a:xfrm>
                <a:off x="857224" y="1285860"/>
                <a:ext cx="57150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A </a:t>
                </a:r>
                <a:r>
                  <a:rPr lang="cs-CZ" altLang="cs-CZ" sz="1400" dirty="0" err="1">
                    <a:solidFill>
                      <a:srgbClr val="00B050"/>
                    </a:solidFill>
                  </a:rPr>
                  <a:t>A</a:t>
                </a:r>
                <a:endParaRPr lang="cs-CZ" altLang="cs-CZ" sz="1400" dirty="0">
                  <a:solidFill>
                    <a:srgbClr val="00B050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</a:rPr>
                  <a:t>3  2</a:t>
                </a:r>
              </a:p>
            </p:txBody>
          </p:sp>
        </p:grpSp>
        <p:sp>
          <p:nvSpPr>
            <p:cNvPr id="18514" name="TextovéPole 133"/>
            <p:cNvSpPr txBox="1">
              <a:spLocks noChangeArrowheads="1"/>
            </p:cNvSpPr>
            <p:nvPr/>
          </p:nvSpPr>
          <p:spPr bwMode="auto">
            <a:xfrm>
              <a:off x="7286644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2  2</a:t>
              </a:r>
            </a:p>
          </p:txBody>
        </p:sp>
        <p:sp>
          <p:nvSpPr>
            <p:cNvPr id="18515" name="TextovéPole 134"/>
            <p:cNvSpPr txBox="1">
              <a:spLocks noChangeArrowheads="1"/>
            </p:cNvSpPr>
            <p:nvPr/>
          </p:nvSpPr>
          <p:spPr bwMode="auto">
            <a:xfrm>
              <a:off x="7929586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</a:t>
              </a:r>
              <a:r>
                <a:rPr lang="cs-CZ" altLang="cs-CZ" sz="1400" dirty="0" err="1">
                  <a:solidFill>
                    <a:srgbClr val="00B050"/>
                  </a:solidFill>
                </a:rPr>
                <a:t>A</a:t>
              </a:r>
              <a:endParaRPr lang="cs-CZ" altLang="cs-CZ" sz="1400" dirty="0">
                <a:solidFill>
                  <a:srgbClr val="00B05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2  2</a:t>
              </a:r>
            </a:p>
          </p:txBody>
        </p:sp>
        <p:sp>
          <p:nvSpPr>
            <p:cNvPr id="18516" name="TextovéPole 135"/>
            <p:cNvSpPr txBox="1">
              <a:spLocks noChangeArrowheads="1"/>
            </p:cNvSpPr>
            <p:nvPr/>
          </p:nvSpPr>
          <p:spPr bwMode="auto">
            <a:xfrm>
              <a:off x="6786578" y="4917056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2  2</a:t>
              </a:r>
            </a:p>
          </p:txBody>
        </p:sp>
        <p:sp>
          <p:nvSpPr>
            <p:cNvPr id="18517" name="TextovéPole 136"/>
            <p:cNvSpPr txBox="1">
              <a:spLocks noChangeArrowheads="1"/>
            </p:cNvSpPr>
            <p:nvPr/>
          </p:nvSpPr>
          <p:spPr bwMode="auto">
            <a:xfrm>
              <a:off x="7500958" y="4917056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50"/>
                  </a:solidFill>
                </a:rPr>
                <a:t>A 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</a:rPr>
                <a:t>2  2</a:t>
              </a:r>
            </a:p>
          </p:txBody>
        </p:sp>
        <p:grpSp>
          <p:nvGrpSpPr>
            <p:cNvPr id="18518" name="Skupina 155"/>
            <p:cNvGrpSpPr>
              <a:grpSpLocks/>
            </p:cNvGrpSpPr>
            <p:nvPr/>
          </p:nvGrpSpPr>
          <p:grpSpPr bwMode="auto">
            <a:xfrm>
              <a:off x="2143108" y="5059932"/>
              <a:ext cx="841378" cy="523220"/>
              <a:chOff x="857224" y="1285860"/>
              <a:chExt cx="841378" cy="523220"/>
            </a:xfrm>
          </p:grpSpPr>
          <p:sp>
            <p:nvSpPr>
              <p:cNvPr id="18539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8540" name="TextovéPole 149"/>
              <p:cNvSpPr txBox="1">
                <a:spLocks noChangeArrowheads="1"/>
              </p:cNvSpPr>
              <p:nvPr/>
            </p:nvSpPr>
            <p:spPr bwMode="auto">
              <a:xfrm>
                <a:off x="857224" y="1285860"/>
                <a:ext cx="84137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A C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</a:rPr>
                  <a:t>3  2</a:t>
                </a:r>
              </a:p>
            </p:txBody>
          </p:sp>
        </p:grpSp>
        <p:sp>
          <p:nvSpPr>
            <p:cNvPr id="139" name="Oval 24"/>
            <p:cNvSpPr>
              <a:spLocks noChangeArrowheads="1"/>
            </p:cNvSpPr>
            <p:nvPr/>
          </p:nvSpPr>
          <p:spPr bwMode="auto">
            <a:xfrm>
              <a:off x="1071538" y="5631436"/>
              <a:ext cx="366711" cy="357190"/>
            </a:xfrm>
            <a:prstGeom prst="ellipse">
              <a:avLst/>
            </a:prstGeom>
            <a:gradFill flip="none" rotWithShape="1">
              <a:gsLst>
                <a:gs pos="54000">
                  <a:srgbClr val="0070C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40" name="Rectangle 18"/>
            <p:cNvSpPr>
              <a:spLocks noChangeArrowheads="1"/>
            </p:cNvSpPr>
            <p:nvPr/>
          </p:nvSpPr>
          <p:spPr bwMode="auto">
            <a:xfrm rot="2473134">
              <a:off x="1556616" y="5661214"/>
              <a:ext cx="244289" cy="263207"/>
            </a:xfrm>
            <a:prstGeom prst="rect">
              <a:avLst/>
            </a:prstGeom>
            <a:gradFill flip="none" rotWithShape="1">
              <a:gsLst>
                <a:gs pos="44000">
                  <a:srgbClr val="0070C0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41" name="Oval 24"/>
            <p:cNvSpPr>
              <a:spLocks noChangeArrowheads="1"/>
            </p:cNvSpPr>
            <p:nvPr/>
          </p:nvSpPr>
          <p:spPr bwMode="auto">
            <a:xfrm>
              <a:off x="1071538" y="6131502"/>
              <a:ext cx="366711" cy="357189"/>
            </a:xfrm>
            <a:prstGeom prst="ellipse">
              <a:avLst/>
            </a:prstGeom>
            <a:gradFill flip="none" rotWithShape="1">
              <a:gsLst>
                <a:gs pos="54000">
                  <a:srgbClr val="FF000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latin typeface="Arial Unicode MS" pitchFamily="34" charset="-128"/>
                <a:cs typeface="+mn-cs"/>
              </a:endParaRPr>
            </a:p>
          </p:txBody>
        </p:sp>
        <p:sp>
          <p:nvSpPr>
            <p:cNvPr id="142" name="Obdélník 141"/>
            <p:cNvSpPr/>
            <p:nvPr/>
          </p:nvSpPr>
          <p:spPr>
            <a:xfrm>
              <a:off x="1571604" y="6202366"/>
              <a:ext cx="214315" cy="28576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529" name="Rectangle 58"/>
            <p:cNvSpPr>
              <a:spLocks noChangeArrowheads="1"/>
            </p:cNvSpPr>
            <p:nvPr/>
          </p:nvSpPr>
          <p:spPr bwMode="auto">
            <a:xfrm>
              <a:off x="1571604" y="6202940"/>
              <a:ext cx="357190" cy="28575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18530" name="TextovéPole 143"/>
            <p:cNvSpPr txBox="1">
              <a:spLocks noChangeArrowheads="1"/>
            </p:cNvSpPr>
            <p:nvPr/>
          </p:nvSpPr>
          <p:spPr bwMode="auto">
            <a:xfrm>
              <a:off x="1928794" y="5631436"/>
              <a:ext cx="9060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F508del</a:t>
              </a:r>
            </a:p>
          </p:txBody>
        </p:sp>
        <p:sp>
          <p:nvSpPr>
            <p:cNvPr id="18531" name="TextovéPole 144"/>
            <p:cNvSpPr txBox="1">
              <a:spLocks noChangeArrowheads="1"/>
            </p:cNvSpPr>
            <p:nvPr/>
          </p:nvSpPr>
          <p:spPr bwMode="auto">
            <a:xfrm>
              <a:off x="2000232" y="6131502"/>
              <a:ext cx="16820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neznámá mutace</a:t>
              </a:r>
            </a:p>
          </p:txBody>
        </p:sp>
        <p:sp>
          <p:nvSpPr>
            <p:cNvPr id="18532" name="TextovéPole 145"/>
            <p:cNvSpPr txBox="1">
              <a:spLocks noChangeArrowheads="1"/>
            </p:cNvSpPr>
            <p:nvPr/>
          </p:nvSpPr>
          <p:spPr bwMode="auto">
            <a:xfrm>
              <a:off x="4000496" y="5631436"/>
              <a:ext cx="4386873" cy="646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Polymorfní systémy </a:t>
              </a:r>
              <a:r>
                <a:rPr lang="cs-CZ" altLang="cs-CZ" sz="1800" dirty="0">
                  <a:solidFill>
                    <a:srgbClr val="00B050"/>
                  </a:solidFill>
                </a:rPr>
                <a:t>IVS17BTA alely 1 -6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>
                  <a:solidFill>
                    <a:srgbClr val="FFFF00"/>
                  </a:solidFill>
                </a:rPr>
                <a:t>                                </a:t>
              </a:r>
              <a:r>
                <a:rPr lang="cs-CZ" altLang="cs-CZ" sz="1800" dirty="0">
                  <a:solidFill>
                    <a:srgbClr val="33CCFF"/>
                  </a:solidFill>
                </a:rPr>
                <a:t>IVS8BTA   alely A - D</a:t>
              </a:r>
            </a:p>
          </p:txBody>
        </p:sp>
        <p:sp>
          <p:nvSpPr>
            <p:cNvPr id="18533" name="Rectangle 83"/>
            <p:cNvSpPr>
              <a:spLocks noChangeArrowheads="1"/>
            </p:cNvSpPr>
            <p:nvPr/>
          </p:nvSpPr>
          <p:spPr bwMode="auto">
            <a:xfrm>
              <a:off x="4143372" y="6274378"/>
              <a:ext cx="85724" cy="285752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534" name="TextovéPole 147"/>
            <p:cNvSpPr txBox="1">
              <a:spLocks noChangeArrowheads="1"/>
            </p:cNvSpPr>
            <p:nvPr/>
          </p:nvSpPr>
          <p:spPr bwMode="auto">
            <a:xfrm>
              <a:off x="4286248" y="6202940"/>
              <a:ext cx="36681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haplotyp v asociaci s neznámou mutací</a:t>
              </a:r>
            </a:p>
          </p:txBody>
        </p:sp>
        <p:grpSp>
          <p:nvGrpSpPr>
            <p:cNvPr id="18535" name="Skupina 155"/>
            <p:cNvGrpSpPr>
              <a:grpSpLocks/>
            </p:cNvGrpSpPr>
            <p:nvPr/>
          </p:nvGrpSpPr>
          <p:grpSpPr bwMode="auto">
            <a:xfrm>
              <a:off x="5572132" y="4977482"/>
              <a:ext cx="642942" cy="523220"/>
              <a:chOff x="857224" y="1285860"/>
              <a:chExt cx="642942" cy="523220"/>
            </a:xfrm>
          </p:grpSpPr>
          <p:sp>
            <p:nvSpPr>
              <p:cNvPr id="18537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8538" name="TextovéPole 163"/>
              <p:cNvSpPr txBox="1">
                <a:spLocks noChangeArrowheads="1"/>
              </p:cNvSpPr>
              <p:nvPr/>
            </p:nvSpPr>
            <p:spPr bwMode="auto">
              <a:xfrm>
                <a:off x="857224" y="1285860"/>
                <a:ext cx="64294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50"/>
                    </a:solidFill>
                  </a:rPr>
                  <a:t>A D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</a:rPr>
                  <a:t>3  2</a:t>
                </a:r>
              </a:p>
            </p:txBody>
          </p:sp>
        </p:grpSp>
        <p:cxnSp>
          <p:nvCxnSpPr>
            <p:cNvPr id="166" name="Přímá spojovací šipka 165"/>
            <p:cNvCxnSpPr/>
            <p:nvPr/>
          </p:nvCxnSpPr>
          <p:spPr>
            <a:xfrm rot="5400000" flipH="1" flipV="1">
              <a:off x="7250915" y="4893411"/>
              <a:ext cx="500088" cy="2857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36" name="TextovéPole 164"/>
          <p:cNvSpPr txBox="1">
            <a:spLocks noChangeArrowheads="1"/>
          </p:cNvSpPr>
          <p:nvPr/>
        </p:nvSpPr>
        <p:spPr bwMode="auto">
          <a:xfrm>
            <a:off x="2143125" y="1143000"/>
            <a:ext cx="448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Autozomálně recesivní dědičnost</a:t>
            </a:r>
          </a:p>
        </p:txBody>
      </p:sp>
      <p:sp>
        <p:nvSpPr>
          <p:cNvPr id="101" name="Nadpis 1"/>
          <p:cNvSpPr>
            <a:spLocks noGrp="1"/>
          </p:cNvSpPr>
          <p:nvPr>
            <p:ph type="title"/>
          </p:nvPr>
        </p:nvSpPr>
        <p:spPr>
          <a:xfrm>
            <a:off x="457200" y="2269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892644" y="1463556"/>
            <a:ext cx="1627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/>
              <a:t>Cystická fibróza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9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51720" y="404664"/>
            <a:ext cx="60486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 smtClean="0">
                <a:solidFill>
                  <a:srgbClr val="C00000"/>
                </a:solidFill>
              </a:rPr>
              <a:t>Jednobodový polymorfismus </a:t>
            </a:r>
            <a:br>
              <a:rPr lang="cs-CZ" sz="2400" dirty="0" smtClean="0">
                <a:solidFill>
                  <a:srgbClr val="C00000"/>
                </a:solidFill>
              </a:rPr>
            </a:br>
            <a:r>
              <a:rPr lang="cs-CZ" sz="2400" dirty="0" smtClean="0">
                <a:solidFill>
                  <a:srgbClr val="C00000"/>
                </a:solidFill>
              </a:rPr>
              <a:t>(</a:t>
            </a:r>
            <a:r>
              <a:rPr lang="cs-CZ" sz="2400" i="1" dirty="0" smtClean="0">
                <a:solidFill>
                  <a:srgbClr val="C00000"/>
                </a:solidFill>
              </a:rPr>
              <a:t>single </a:t>
            </a:r>
            <a:r>
              <a:rPr lang="cs-CZ" sz="2400" i="1" dirty="0" err="1" smtClean="0">
                <a:solidFill>
                  <a:srgbClr val="C00000"/>
                </a:solidFill>
              </a:rPr>
              <a:t>nucleotide</a:t>
            </a:r>
            <a:r>
              <a:rPr lang="cs-CZ" sz="2400" i="1" dirty="0" smtClean="0">
                <a:solidFill>
                  <a:srgbClr val="C00000"/>
                </a:solidFill>
              </a:rPr>
              <a:t> </a:t>
            </a:r>
            <a:r>
              <a:rPr lang="cs-CZ" sz="2400" i="1" dirty="0" err="1" smtClean="0">
                <a:solidFill>
                  <a:srgbClr val="C00000"/>
                </a:solidFill>
              </a:rPr>
              <a:t>polymorphism</a:t>
            </a:r>
            <a:r>
              <a:rPr lang="cs-CZ" sz="2400" i="1" dirty="0" smtClean="0">
                <a:solidFill>
                  <a:srgbClr val="C00000"/>
                </a:solidFill>
              </a:rPr>
              <a:t> – SNP</a:t>
            </a:r>
            <a:r>
              <a:rPr lang="cs-CZ" sz="2400" dirty="0" smtClean="0">
                <a:solidFill>
                  <a:srgbClr val="C00000"/>
                </a:solidFill>
              </a:rPr>
              <a:t>)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 smtClean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rozdíly v jednom nukleotidu v určitém místě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vyskytuje se asi jedenkrát na 1000 párů </a:t>
            </a:r>
            <a:r>
              <a:rPr lang="cs-CZ" dirty="0" err="1" smtClean="0"/>
              <a:t>bazí</a:t>
            </a:r>
            <a:r>
              <a:rPr lang="cs-CZ" dirty="0" smtClean="0"/>
              <a:t>.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celý lidský genom obsahuje více než 1,5 milionu </a:t>
            </a:r>
            <a:r>
              <a:rPr lang="cs-CZ" dirty="0" err="1" smtClean="0"/>
              <a:t>SNPs</a:t>
            </a:r>
            <a:endParaRPr lang="cs-CZ" dirty="0" smtClean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vyskytují se v intronech, v </a:t>
            </a:r>
            <a:r>
              <a:rPr lang="cs-CZ" dirty="0" err="1" smtClean="0"/>
              <a:t>extragenových</a:t>
            </a:r>
            <a:r>
              <a:rPr lang="cs-CZ" dirty="0" smtClean="0"/>
              <a:t> oblastech 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59632" y="3573016"/>
            <a:ext cx="71276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sz="2400" dirty="0"/>
              <a:t>Detekce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sk-SK" dirty="0"/>
              <a:t>RFLP (</a:t>
            </a:r>
            <a:r>
              <a:rPr lang="sk-SK" dirty="0" err="1"/>
              <a:t>restriction</a:t>
            </a:r>
            <a:r>
              <a:rPr lang="sk-SK" dirty="0"/>
              <a:t> fragment </a:t>
            </a:r>
            <a:r>
              <a:rPr lang="sk-SK" dirty="0" err="1"/>
              <a:t>lenght</a:t>
            </a:r>
            <a:r>
              <a:rPr lang="sk-SK" dirty="0"/>
              <a:t> </a:t>
            </a:r>
            <a:r>
              <a:rPr lang="sk-SK" dirty="0" err="1"/>
              <a:t>polymorphism</a:t>
            </a:r>
            <a:r>
              <a:rPr lang="sk-SK" dirty="0"/>
              <a:t>)</a:t>
            </a:r>
          </a:p>
          <a:p>
            <a:pPr>
              <a:defRPr/>
            </a:pPr>
            <a:r>
              <a:rPr lang="sk-SK" dirty="0"/>
              <a:t>          </a:t>
            </a:r>
            <a:r>
              <a:rPr lang="sk-SK" dirty="0" err="1"/>
              <a:t>restrikční</a:t>
            </a:r>
            <a:r>
              <a:rPr lang="sk-SK" dirty="0"/>
              <a:t> </a:t>
            </a:r>
            <a:r>
              <a:rPr lang="sk-SK" dirty="0" err="1"/>
              <a:t>štěpení</a:t>
            </a:r>
            <a:r>
              <a:rPr lang="sk-SK" dirty="0"/>
              <a:t> </a:t>
            </a:r>
            <a:r>
              <a:rPr lang="sk-SK" dirty="0" err="1"/>
              <a:t>genomické</a:t>
            </a:r>
            <a:r>
              <a:rPr lang="sk-SK" dirty="0"/>
              <a:t> DNA s následným </a:t>
            </a:r>
            <a:r>
              <a:rPr lang="sk-SK" dirty="0" err="1"/>
              <a:t>Southern</a:t>
            </a:r>
            <a:r>
              <a:rPr lang="sk-SK" dirty="0"/>
              <a:t> </a:t>
            </a:r>
            <a:r>
              <a:rPr lang="sk-SK" dirty="0" err="1"/>
              <a:t>blottingem</a:t>
            </a:r>
            <a:r>
              <a:rPr lang="sk-SK" dirty="0"/>
              <a:t> </a:t>
            </a:r>
          </a:p>
          <a:p>
            <a:pPr>
              <a:defRPr/>
            </a:pPr>
            <a:r>
              <a:rPr lang="sk-SK" dirty="0"/>
              <a:t> PCR </a:t>
            </a:r>
            <a:r>
              <a:rPr lang="sk-SK" dirty="0" err="1"/>
              <a:t>amplifikace</a:t>
            </a:r>
            <a:r>
              <a:rPr lang="sk-SK" dirty="0"/>
              <a:t> s následným </a:t>
            </a:r>
            <a:r>
              <a:rPr lang="sk-SK" dirty="0" err="1"/>
              <a:t>restrikčním</a:t>
            </a:r>
            <a:r>
              <a:rPr lang="sk-SK" dirty="0"/>
              <a:t> </a:t>
            </a:r>
            <a:r>
              <a:rPr lang="sk-SK" dirty="0" err="1"/>
              <a:t>štěpením</a:t>
            </a:r>
            <a:r>
              <a:rPr lang="sk-SK" dirty="0"/>
              <a:t> </a:t>
            </a:r>
          </a:p>
          <a:p>
            <a:pPr>
              <a:defRPr/>
            </a:pPr>
            <a:r>
              <a:rPr lang="sk-SK" dirty="0"/>
              <a:t> PCR </a:t>
            </a:r>
            <a:r>
              <a:rPr lang="sk-SK" dirty="0" err="1"/>
              <a:t>amplifikace</a:t>
            </a:r>
            <a:r>
              <a:rPr lang="sk-SK" dirty="0"/>
              <a:t> s následnou </a:t>
            </a:r>
            <a:r>
              <a:rPr lang="sk-SK" dirty="0" err="1" smtClean="0"/>
              <a:t>sekvenace</a:t>
            </a:r>
            <a:endParaRPr lang="sk-SK" dirty="0" smtClean="0"/>
          </a:p>
          <a:p>
            <a:pPr>
              <a:defRPr/>
            </a:pPr>
            <a:r>
              <a:rPr lang="sk-SK" dirty="0" smtClean="0"/>
              <a:t> </a:t>
            </a:r>
            <a:r>
              <a:rPr lang="sk-SK" dirty="0" err="1" smtClean="0"/>
              <a:t>Real-time</a:t>
            </a:r>
            <a:r>
              <a:rPr lang="sk-SK" dirty="0" smtClean="0"/>
              <a:t> PCR – analýza teploty </a:t>
            </a:r>
            <a:r>
              <a:rPr lang="sk-SK" smtClean="0"/>
              <a:t>tání</a:t>
            </a:r>
            <a:endParaRPr lang="sk-SK" dirty="0"/>
          </a:p>
          <a:p>
            <a:pPr>
              <a:defRPr/>
            </a:pPr>
            <a:r>
              <a:rPr lang="sk-SK" dirty="0" smtClean="0"/>
              <a:t> DNA </a:t>
            </a:r>
            <a:r>
              <a:rPr lang="sk-SK" dirty="0" err="1"/>
              <a:t>array</a:t>
            </a:r>
            <a:r>
              <a:rPr lang="sk-SK" dirty="0"/>
              <a:t> (čipy</a:t>
            </a:r>
            <a:r>
              <a:rPr lang="sk-SK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307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ovéPole 164"/>
          <p:cNvSpPr txBox="1">
            <a:spLocks noChangeArrowheads="1"/>
          </p:cNvSpPr>
          <p:nvPr/>
        </p:nvSpPr>
        <p:spPr bwMode="auto">
          <a:xfrm>
            <a:off x="2143125" y="1143000"/>
            <a:ext cx="448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Autozomálně recesivní dědičnost</a:t>
            </a:r>
          </a:p>
        </p:txBody>
      </p:sp>
      <p:sp>
        <p:nvSpPr>
          <p:cNvPr id="101" name="Nadpis 1"/>
          <p:cNvSpPr>
            <a:spLocks noGrp="1"/>
          </p:cNvSpPr>
          <p:nvPr>
            <p:ph type="title"/>
          </p:nvPr>
        </p:nvSpPr>
        <p:spPr>
          <a:xfrm>
            <a:off x="457200" y="2269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892644" y="1463556"/>
            <a:ext cx="1627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smtClean="0"/>
              <a:t>Cystická fibróza</a:t>
            </a:r>
          </a:p>
          <a:p>
            <a:endParaRPr lang="cs-CZ" dirty="0"/>
          </a:p>
        </p:txBody>
      </p:sp>
      <p:sp>
        <p:nvSpPr>
          <p:cNvPr id="109" name="Oval 24"/>
          <p:cNvSpPr>
            <a:spLocks noChangeArrowheads="1"/>
          </p:cNvSpPr>
          <p:nvPr/>
        </p:nvSpPr>
        <p:spPr bwMode="auto">
          <a:xfrm>
            <a:off x="1071538" y="5631436"/>
            <a:ext cx="366711" cy="357190"/>
          </a:xfrm>
          <a:prstGeom prst="ellipse">
            <a:avLst/>
          </a:prstGeom>
          <a:gradFill flip="none" rotWithShape="1">
            <a:gsLst>
              <a:gs pos="54000">
                <a:srgbClr val="0070C0"/>
              </a:gs>
              <a:gs pos="50000">
                <a:srgbClr val="0070C0">
                  <a:alpha val="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  <a:tileRect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cs-CZ" sz="1600" b="1">
              <a:cs typeface="+mn-cs"/>
            </a:endParaRPr>
          </a:p>
        </p:txBody>
      </p:sp>
      <p:sp>
        <p:nvSpPr>
          <p:cNvPr id="110" name="Rectangle 18"/>
          <p:cNvSpPr>
            <a:spLocks noChangeArrowheads="1"/>
          </p:cNvSpPr>
          <p:nvPr/>
        </p:nvSpPr>
        <p:spPr bwMode="auto">
          <a:xfrm rot="2473134">
            <a:off x="1556616" y="5661214"/>
            <a:ext cx="244289" cy="263207"/>
          </a:xfrm>
          <a:prstGeom prst="rect">
            <a:avLst/>
          </a:prstGeom>
          <a:gradFill flip="none" rotWithShape="1">
            <a:gsLst>
              <a:gs pos="44000">
                <a:srgbClr val="0070C0"/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t="100000" r="100000"/>
            </a:path>
            <a:tileRect l="-100000" b="-10000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cs-CZ" sz="1600" b="1">
              <a:cs typeface="+mn-cs"/>
            </a:endParaRPr>
          </a:p>
        </p:txBody>
      </p:sp>
      <p:sp>
        <p:nvSpPr>
          <p:cNvPr id="112" name="Oval 24"/>
          <p:cNvSpPr>
            <a:spLocks noChangeArrowheads="1"/>
          </p:cNvSpPr>
          <p:nvPr/>
        </p:nvSpPr>
        <p:spPr bwMode="auto">
          <a:xfrm>
            <a:off x="1071538" y="6131502"/>
            <a:ext cx="366711" cy="357189"/>
          </a:xfrm>
          <a:prstGeom prst="ellipse">
            <a:avLst/>
          </a:prstGeom>
          <a:gradFill flip="none" rotWithShape="1">
            <a:gsLst>
              <a:gs pos="54000">
                <a:srgbClr val="FF0000"/>
              </a:gs>
              <a:gs pos="50000">
                <a:srgbClr val="0070C0">
                  <a:alpha val="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  <a:tileRect/>
          </a:gra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cs-CZ" sz="1600" b="1">
              <a:cs typeface="+mn-cs"/>
            </a:endParaRPr>
          </a:p>
        </p:txBody>
      </p:sp>
      <p:sp>
        <p:nvSpPr>
          <p:cNvPr id="114" name="Obdélník 113"/>
          <p:cNvSpPr/>
          <p:nvPr/>
        </p:nvSpPr>
        <p:spPr>
          <a:xfrm>
            <a:off x="1571625" y="6202363"/>
            <a:ext cx="214313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5" name="Rectangle 58"/>
          <p:cNvSpPr>
            <a:spLocks noChangeArrowheads="1"/>
          </p:cNvSpPr>
          <p:nvPr/>
        </p:nvSpPr>
        <p:spPr bwMode="auto">
          <a:xfrm>
            <a:off x="1571625" y="6202363"/>
            <a:ext cx="357188" cy="285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cs-CZ" sz="1600" b="1">
              <a:latin typeface="+mn-lt"/>
            </a:endParaRPr>
          </a:p>
        </p:txBody>
      </p:sp>
      <p:sp>
        <p:nvSpPr>
          <p:cNvPr id="116" name="TextovéPole 163"/>
          <p:cNvSpPr txBox="1">
            <a:spLocks noChangeArrowheads="1"/>
          </p:cNvSpPr>
          <p:nvPr/>
        </p:nvSpPr>
        <p:spPr bwMode="auto">
          <a:xfrm>
            <a:off x="1928813" y="5630863"/>
            <a:ext cx="931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latin typeface="+mn-lt"/>
              </a:rPr>
              <a:t>F508del</a:t>
            </a:r>
          </a:p>
        </p:txBody>
      </p:sp>
      <p:sp>
        <p:nvSpPr>
          <p:cNvPr id="123" name="TextovéPole 164"/>
          <p:cNvSpPr txBox="1">
            <a:spLocks noChangeArrowheads="1"/>
          </p:cNvSpPr>
          <p:nvPr/>
        </p:nvSpPr>
        <p:spPr bwMode="auto">
          <a:xfrm>
            <a:off x="2000250" y="6130925"/>
            <a:ext cx="1795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latin typeface="+mn-lt"/>
              </a:rPr>
              <a:t>neznámá mutace</a:t>
            </a:r>
          </a:p>
        </p:txBody>
      </p:sp>
      <p:sp>
        <p:nvSpPr>
          <p:cNvPr id="124" name="TextovéPole 165"/>
          <p:cNvSpPr txBox="1">
            <a:spLocks noChangeArrowheads="1"/>
          </p:cNvSpPr>
          <p:nvPr/>
        </p:nvSpPr>
        <p:spPr bwMode="auto">
          <a:xfrm>
            <a:off x="4000500" y="5630863"/>
            <a:ext cx="39462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latin typeface="+mn-lt"/>
              </a:rPr>
              <a:t>Polymorfní systémy </a:t>
            </a:r>
            <a:r>
              <a:rPr lang="cs-CZ" altLang="cs-CZ" sz="1800" dirty="0">
                <a:solidFill>
                  <a:srgbClr val="7030A0"/>
                </a:solidFill>
                <a:latin typeface="+mn-lt"/>
              </a:rPr>
              <a:t>IVS17BTA alely 1 -6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  <a:latin typeface="+mn-lt"/>
              </a:rPr>
              <a:t>                                </a:t>
            </a:r>
            <a:r>
              <a:rPr lang="cs-CZ" altLang="cs-CZ" sz="1800" dirty="0" smtClean="0">
                <a:solidFill>
                  <a:srgbClr val="FFFF00"/>
                </a:solidFill>
                <a:latin typeface="+mn-lt"/>
              </a:rPr>
              <a:t>    </a:t>
            </a:r>
            <a:r>
              <a:rPr lang="cs-CZ" altLang="cs-CZ" sz="1800" dirty="0" smtClean="0">
                <a:solidFill>
                  <a:srgbClr val="33CCFF"/>
                </a:solidFill>
                <a:latin typeface="+mn-lt"/>
              </a:rPr>
              <a:t>IVS8BTA   </a:t>
            </a:r>
            <a:r>
              <a:rPr lang="cs-CZ" altLang="cs-CZ" sz="1800" dirty="0">
                <a:solidFill>
                  <a:srgbClr val="33CCFF"/>
                </a:solidFill>
                <a:latin typeface="+mn-lt"/>
              </a:rPr>
              <a:t>alely A - D</a:t>
            </a:r>
          </a:p>
        </p:txBody>
      </p:sp>
      <p:sp>
        <p:nvSpPr>
          <p:cNvPr id="125" name="Rectangle 83"/>
          <p:cNvSpPr>
            <a:spLocks noChangeArrowheads="1"/>
          </p:cNvSpPr>
          <p:nvPr/>
        </p:nvSpPr>
        <p:spPr bwMode="auto">
          <a:xfrm>
            <a:off x="4143375" y="6273800"/>
            <a:ext cx="85725" cy="2857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+mn-lt"/>
            </a:endParaRPr>
          </a:p>
        </p:txBody>
      </p:sp>
      <p:sp>
        <p:nvSpPr>
          <p:cNvPr id="126" name="TextovéPole 169"/>
          <p:cNvSpPr txBox="1">
            <a:spLocks noChangeArrowheads="1"/>
          </p:cNvSpPr>
          <p:nvPr/>
        </p:nvSpPr>
        <p:spPr bwMode="auto">
          <a:xfrm>
            <a:off x="4286250" y="6202363"/>
            <a:ext cx="3837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>
                <a:latin typeface="+mn-lt"/>
              </a:rPr>
              <a:t>haplotyp v asociaci s neznámou mutací</a:t>
            </a:r>
          </a:p>
        </p:txBody>
      </p:sp>
      <p:grpSp>
        <p:nvGrpSpPr>
          <p:cNvPr id="127" name="Skupina 177"/>
          <p:cNvGrpSpPr>
            <a:grpSpLocks/>
          </p:cNvGrpSpPr>
          <p:nvPr/>
        </p:nvGrpSpPr>
        <p:grpSpPr bwMode="auto">
          <a:xfrm>
            <a:off x="5286375" y="2487613"/>
            <a:ext cx="3274529" cy="2952750"/>
            <a:chOff x="5286380" y="2488164"/>
            <a:chExt cx="3274552" cy="2952112"/>
          </a:xfrm>
        </p:grpSpPr>
        <p:sp>
          <p:nvSpPr>
            <p:cNvPr id="128" name="Obdélník 127"/>
            <p:cNvSpPr/>
            <p:nvPr/>
          </p:nvSpPr>
          <p:spPr>
            <a:xfrm>
              <a:off x="6000760" y="2845274"/>
              <a:ext cx="214315" cy="4285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9" name="Line 14"/>
            <p:cNvSpPr>
              <a:spLocks noChangeShapeType="1"/>
            </p:cNvSpPr>
            <p:nvPr/>
          </p:nvSpPr>
          <p:spPr bwMode="auto">
            <a:xfrm>
              <a:off x="5572132" y="2559603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0" name="Rectangle 58"/>
            <p:cNvSpPr>
              <a:spLocks noChangeArrowheads="1"/>
            </p:cNvSpPr>
            <p:nvPr/>
          </p:nvSpPr>
          <p:spPr bwMode="auto">
            <a:xfrm>
              <a:off x="6000760" y="2845355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cs-CZ" altLang="cs-CZ" sz="1600" b="1">
                <a:latin typeface="+mn-lt"/>
              </a:endParaRPr>
            </a:p>
          </p:txBody>
        </p:sp>
        <p:cxnSp>
          <p:nvCxnSpPr>
            <p:cNvPr id="131" name="Přímá spojovací čára 181"/>
            <p:cNvCxnSpPr/>
            <p:nvPr/>
          </p:nvCxnSpPr>
          <p:spPr>
            <a:xfrm rot="10800000">
              <a:off x="5572132" y="2559586"/>
              <a:ext cx="642943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24"/>
            <p:cNvSpPr>
              <a:spLocks noChangeArrowheads="1"/>
            </p:cNvSpPr>
            <p:nvPr/>
          </p:nvSpPr>
          <p:spPr bwMode="auto">
            <a:xfrm>
              <a:off x="5286380" y="2845355"/>
              <a:ext cx="581025" cy="5238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cs-CZ" altLang="cs-CZ" sz="1600" b="1">
                <a:latin typeface="+mn-lt"/>
              </a:endParaRPr>
            </a:p>
          </p:txBody>
        </p:sp>
        <p:sp>
          <p:nvSpPr>
            <p:cNvPr id="133" name="Line 14"/>
            <p:cNvSpPr>
              <a:spLocks noChangeShapeType="1"/>
            </p:cNvSpPr>
            <p:nvPr/>
          </p:nvSpPr>
          <p:spPr bwMode="auto">
            <a:xfrm>
              <a:off x="6215074" y="2559603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" name="Oval 24"/>
            <p:cNvSpPr>
              <a:spLocks noChangeArrowheads="1"/>
            </p:cNvSpPr>
            <p:nvPr/>
          </p:nvSpPr>
          <p:spPr bwMode="auto">
            <a:xfrm>
              <a:off x="7143768" y="2773916"/>
              <a:ext cx="581025" cy="523875"/>
            </a:xfrm>
            <a:prstGeom prst="ellipse">
              <a:avLst/>
            </a:prstGeom>
            <a:gradFill flip="none" rotWithShape="1">
              <a:gsLst>
                <a:gs pos="54000">
                  <a:srgbClr val="0070C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cs typeface="+mn-cs"/>
              </a:endParaRPr>
            </a:p>
          </p:txBody>
        </p:sp>
        <p:cxnSp>
          <p:nvCxnSpPr>
            <p:cNvPr id="135" name="Přímá spojovací čára 185"/>
            <p:cNvCxnSpPr/>
            <p:nvPr/>
          </p:nvCxnSpPr>
          <p:spPr>
            <a:xfrm rot="10800000">
              <a:off x="6500827" y="3059541"/>
              <a:ext cx="642941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Line 14"/>
            <p:cNvSpPr>
              <a:spLocks noChangeShapeType="1"/>
            </p:cNvSpPr>
            <p:nvPr/>
          </p:nvSpPr>
          <p:spPr bwMode="auto">
            <a:xfrm>
              <a:off x="7429520" y="2488164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7" name="Oval 13"/>
            <p:cNvSpPr>
              <a:spLocks noChangeArrowheads="1"/>
            </p:cNvSpPr>
            <p:nvPr/>
          </p:nvSpPr>
          <p:spPr bwMode="auto">
            <a:xfrm>
              <a:off x="7786710" y="2773916"/>
              <a:ext cx="581025" cy="5259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cs-CZ" altLang="cs-CZ" sz="1600" b="1">
                <a:latin typeface="+mn-lt"/>
              </a:endParaRPr>
            </a:p>
          </p:txBody>
        </p:sp>
        <p:cxnSp>
          <p:nvCxnSpPr>
            <p:cNvPr id="138" name="Přímá spojovací čára 188"/>
            <p:cNvCxnSpPr/>
            <p:nvPr/>
          </p:nvCxnSpPr>
          <p:spPr>
            <a:xfrm rot="10800000">
              <a:off x="7429520" y="2488164"/>
              <a:ext cx="642943" cy="15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Line 14"/>
            <p:cNvSpPr>
              <a:spLocks noChangeShapeType="1"/>
            </p:cNvSpPr>
            <p:nvPr/>
          </p:nvSpPr>
          <p:spPr bwMode="auto">
            <a:xfrm>
              <a:off x="8072462" y="2488164"/>
              <a:ext cx="0" cy="2629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144" name="Přímá spojovací čára 190"/>
            <p:cNvCxnSpPr/>
            <p:nvPr/>
          </p:nvCxnSpPr>
          <p:spPr>
            <a:xfrm rot="5400000">
              <a:off x="6358062" y="3559494"/>
              <a:ext cx="999909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Line 38"/>
            <p:cNvSpPr>
              <a:spLocks noChangeShapeType="1"/>
            </p:cNvSpPr>
            <p:nvPr/>
          </p:nvSpPr>
          <p:spPr bwMode="auto">
            <a:xfrm flipV="1">
              <a:off x="5286386" y="4274114"/>
              <a:ext cx="928688" cy="7921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6" name="Rectangle 50"/>
            <p:cNvSpPr>
              <a:spLocks noChangeArrowheads="1"/>
            </p:cNvSpPr>
            <p:nvPr/>
          </p:nvSpPr>
          <p:spPr bwMode="auto">
            <a:xfrm>
              <a:off x="5572132" y="4416990"/>
              <a:ext cx="484188" cy="438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cs-CZ" altLang="cs-CZ" sz="1600" b="1">
                <a:latin typeface="+mn-lt"/>
              </a:endParaRPr>
            </a:p>
          </p:txBody>
        </p:sp>
        <p:sp>
          <p:nvSpPr>
            <p:cNvPr id="147" name="Line 51"/>
            <p:cNvSpPr>
              <a:spLocks noChangeShapeType="1"/>
            </p:cNvSpPr>
            <p:nvPr/>
          </p:nvSpPr>
          <p:spPr bwMode="auto">
            <a:xfrm>
              <a:off x="5786446" y="4059800"/>
              <a:ext cx="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148" name="Přímá spojovací čára 194"/>
            <p:cNvCxnSpPr/>
            <p:nvPr/>
          </p:nvCxnSpPr>
          <p:spPr>
            <a:xfrm>
              <a:off x="5786447" y="4059449"/>
              <a:ext cx="1928825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Přímá spojovací čára 195"/>
            <p:cNvCxnSpPr/>
            <p:nvPr/>
          </p:nvCxnSpPr>
          <p:spPr>
            <a:xfrm rot="5400000">
              <a:off x="6250040" y="4237211"/>
              <a:ext cx="357110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24"/>
            <p:cNvSpPr>
              <a:spLocks noChangeArrowheads="1"/>
            </p:cNvSpPr>
            <p:nvPr/>
          </p:nvSpPr>
          <p:spPr bwMode="auto">
            <a:xfrm>
              <a:off x="6715140" y="4345552"/>
              <a:ext cx="581025" cy="523875"/>
            </a:xfrm>
            <a:prstGeom prst="ellipse">
              <a:avLst/>
            </a:prstGeom>
            <a:gradFill flip="none" rotWithShape="1">
              <a:gsLst>
                <a:gs pos="54000">
                  <a:srgbClr val="0070C0"/>
                </a:gs>
                <a:gs pos="50000">
                  <a:srgbClr val="0070C0">
                    <a:alpha val="0"/>
                  </a:srgb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cs typeface="+mn-cs"/>
              </a:endParaRPr>
            </a:p>
          </p:txBody>
        </p:sp>
        <p:cxnSp>
          <p:nvCxnSpPr>
            <p:cNvPr id="151" name="Přímá spojovací čára 197"/>
            <p:cNvCxnSpPr/>
            <p:nvPr/>
          </p:nvCxnSpPr>
          <p:spPr>
            <a:xfrm rot="5400000">
              <a:off x="6857255" y="4201500"/>
              <a:ext cx="285688" cy="15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8"/>
            <p:cNvSpPr>
              <a:spLocks noChangeArrowheads="1"/>
            </p:cNvSpPr>
            <p:nvPr/>
          </p:nvSpPr>
          <p:spPr bwMode="auto">
            <a:xfrm rot="2473134">
              <a:off x="7541702" y="4423873"/>
              <a:ext cx="381000" cy="381000"/>
            </a:xfrm>
            <a:prstGeom prst="rect">
              <a:avLst/>
            </a:prstGeom>
            <a:gradFill flip="none" rotWithShape="1">
              <a:gsLst>
                <a:gs pos="44000">
                  <a:srgbClr val="0070C0"/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sz="1600" b="1">
                <a:cs typeface="+mn-cs"/>
              </a:endParaRPr>
            </a:p>
          </p:txBody>
        </p:sp>
        <p:cxnSp>
          <p:nvCxnSpPr>
            <p:cNvPr id="153" name="Přímá spojovací čára 199"/>
            <p:cNvCxnSpPr/>
            <p:nvPr/>
          </p:nvCxnSpPr>
          <p:spPr>
            <a:xfrm rot="5400000">
              <a:off x="7537511" y="4237211"/>
              <a:ext cx="35711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ovéPole 200"/>
            <p:cNvSpPr txBox="1">
              <a:spLocks noChangeArrowheads="1"/>
            </p:cNvSpPr>
            <p:nvPr/>
          </p:nvSpPr>
          <p:spPr bwMode="auto">
            <a:xfrm>
              <a:off x="5357818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7030A0"/>
                  </a:solidFill>
                  <a:latin typeface="+mn-lt"/>
                </a:rPr>
                <a:t>B A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  <a:latin typeface="+mn-lt"/>
                </a:rPr>
                <a:t>1  3</a:t>
              </a:r>
            </a:p>
          </p:txBody>
        </p:sp>
        <p:grpSp>
          <p:nvGrpSpPr>
            <p:cNvPr id="155" name="Skupina 148"/>
            <p:cNvGrpSpPr>
              <a:grpSpLocks/>
            </p:cNvGrpSpPr>
            <p:nvPr/>
          </p:nvGrpSpPr>
          <p:grpSpPr bwMode="auto">
            <a:xfrm>
              <a:off x="6000760" y="3273982"/>
              <a:ext cx="571504" cy="523220"/>
              <a:chOff x="857224" y="1285860"/>
              <a:chExt cx="571504" cy="523220"/>
            </a:xfrm>
          </p:grpSpPr>
          <p:sp>
            <p:nvSpPr>
              <p:cNvPr id="160" name="Rectangle 83"/>
              <p:cNvSpPr>
                <a:spLocks noChangeArrowheads="1"/>
              </p:cNvSpPr>
              <p:nvPr/>
            </p:nvSpPr>
            <p:spPr bwMode="auto">
              <a:xfrm>
                <a:off x="928662" y="1285860"/>
                <a:ext cx="157162" cy="428628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cs-CZ" altLang="cs-CZ" sz="1800">
                  <a:latin typeface="+mn-lt"/>
                </a:endParaRPr>
              </a:p>
            </p:txBody>
          </p:sp>
          <p:sp>
            <p:nvSpPr>
              <p:cNvPr id="162" name="TextovéPole 207"/>
              <p:cNvSpPr txBox="1">
                <a:spLocks noChangeArrowheads="1"/>
              </p:cNvSpPr>
              <p:nvPr/>
            </p:nvSpPr>
            <p:spPr bwMode="auto">
              <a:xfrm>
                <a:off x="857224" y="1285860"/>
                <a:ext cx="57150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cs-CZ" sz="1400" dirty="0">
                    <a:solidFill>
                      <a:srgbClr val="7030A0"/>
                    </a:solidFill>
                    <a:latin typeface="+mn-lt"/>
                  </a:rPr>
                  <a:t>A </a:t>
                </a:r>
                <a:r>
                  <a:rPr lang="cs-CZ" altLang="cs-CZ" sz="1400" dirty="0" err="1">
                    <a:solidFill>
                      <a:srgbClr val="7030A0"/>
                    </a:solidFill>
                    <a:latin typeface="+mn-lt"/>
                  </a:rPr>
                  <a:t>A</a:t>
                </a:r>
                <a:endParaRPr lang="cs-CZ" altLang="cs-CZ" sz="1400" dirty="0">
                  <a:solidFill>
                    <a:srgbClr val="7030A0"/>
                  </a:solidFill>
                  <a:latin typeface="+mn-lt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cs-CZ" sz="1400" dirty="0">
                    <a:solidFill>
                      <a:srgbClr val="00B0F0"/>
                    </a:solidFill>
                    <a:latin typeface="+mn-lt"/>
                  </a:rPr>
                  <a:t>3  2</a:t>
                </a:r>
              </a:p>
            </p:txBody>
          </p:sp>
        </p:grpSp>
        <p:sp>
          <p:nvSpPr>
            <p:cNvPr id="156" name="TextovéPole 202"/>
            <p:cNvSpPr txBox="1">
              <a:spLocks noChangeArrowheads="1"/>
            </p:cNvSpPr>
            <p:nvPr/>
          </p:nvSpPr>
          <p:spPr bwMode="auto">
            <a:xfrm>
              <a:off x="7286644" y="3273982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7030A0"/>
                  </a:solidFill>
                  <a:latin typeface="+mn-lt"/>
                </a:rPr>
                <a:t>A D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  <a:latin typeface="+mn-lt"/>
                </a:rPr>
                <a:t>2  2</a:t>
              </a:r>
            </a:p>
          </p:txBody>
        </p:sp>
        <p:sp>
          <p:nvSpPr>
            <p:cNvPr id="157" name="TextovéPole 203"/>
            <p:cNvSpPr txBox="1">
              <a:spLocks noChangeArrowheads="1"/>
            </p:cNvSpPr>
            <p:nvPr/>
          </p:nvSpPr>
          <p:spPr bwMode="auto">
            <a:xfrm>
              <a:off x="7917989" y="3273982"/>
              <a:ext cx="6429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7030A0"/>
                  </a:solidFill>
                  <a:latin typeface="+mn-lt"/>
                </a:rPr>
                <a:t>A </a:t>
              </a:r>
              <a:r>
                <a:rPr lang="cs-CZ" altLang="cs-CZ" sz="1400" dirty="0" err="1">
                  <a:solidFill>
                    <a:srgbClr val="7030A0"/>
                  </a:solidFill>
                  <a:latin typeface="+mn-lt"/>
                </a:rPr>
                <a:t>A</a:t>
              </a:r>
              <a:endParaRPr lang="cs-CZ" altLang="cs-CZ" sz="1400" dirty="0">
                <a:solidFill>
                  <a:srgbClr val="7030A0"/>
                </a:solidFill>
                <a:latin typeface="+mn-lt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  <a:latin typeface="+mn-lt"/>
                </a:rPr>
                <a:t>2  2</a:t>
              </a:r>
            </a:p>
          </p:txBody>
        </p:sp>
        <p:sp>
          <p:nvSpPr>
            <p:cNvPr id="158" name="TextovéPole 204"/>
            <p:cNvSpPr txBox="1">
              <a:spLocks noChangeArrowheads="1"/>
            </p:cNvSpPr>
            <p:nvPr/>
          </p:nvSpPr>
          <p:spPr bwMode="auto">
            <a:xfrm>
              <a:off x="6786578" y="4917056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7030A0"/>
                  </a:solidFill>
                  <a:latin typeface="+mn-lt"/>
                </a:rPr>
                <a:t>A D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  <a:latin typeface="+mn-lt"/>
                </a:rPr>
                <a:t>2  2</a:t>
              </a:r>
            </a:p>
          </p:txBody>
        </p:sp>
        <p:sp>
          <p:nvSpPr>
            <p:cNvPr id="159" name="TextovéPole 205"/>
            <p:cNvSpPr txBox="1">
              <a:spLocks noChangeArrowheads="1"/>
            </p:cNvSpPr>
            <p:nvPr/>
          </p:nvSpPr>
          <p:spPr bwMode="auto">
            <a:xfrm>
              <a:off x="7500958" y="4917056"/>
              <a:ext cx="6429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7030A0"/>
                  </a:solidFill>
                  <a:latin typeface="+mn-lt"/>
                </a:rPr>
                <a:t>A D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cs-CZ" altLang="cs-CZ" sz="1400" dirty="0">
                  <a:solidFill>
                    <a:srgbClr val="00B0F0"/>
                  </a:solidFill>
                  <a:latin typeface="+mn-lt"/>
                </a:rPr>
                <a:t>2  2</a:t>
              </a:r>
            </a:p>
          </p:txBody>
        </p:sp>
      </p:grpSp>
      <p:cxnSp>
        <p:nvCxnSpPr>
          <p:cNvPr id="163" name="Přímá spojovací šipka 47"/>
          <p:cNvCxnSpPr/>
          <p:nvPr/>
        </p:nvCxnSpPr>
        <p:spPr>
          <a:xfrm rot="5400000" flipH="1" flipV="1">
            <a:off x="7108031" y="4822032"/>
            <a:ext cx="714375" cy="500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ovéPole 48"/>
          <p:cNvSpPr txBox="1">
            <a:spLocks noChangeArrowheads="1"/>
          </p:cNvSpPr>
          <p:nvPr/>
        </p:nvSpPr>
        <p:spPr bwMode="auto">
          <a:xfrm>
            <a:off x="214313" y="3857625"/>
            <a:ext cx="4726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latin typeface="+mn-lt"/>
              </a:rPr>
              <a:t>K určení patologického </a:t>
            </a:r>
            <a:r>
              <a:rPr lang="cs-CZ" altLang="cs-CZ" sz="2000" dirty="0" err="1">
                <a:latin typeface="+mn-lt"/>
              </a:rPr>
              <a:t>haplotypu</a:t>
            </a:r>
            <a:r>
              <a:rPr lang="cs-CZ" altLang="cs-CZ" sz="2000" dirty="0">
                <a:latin typeface="+mn-lt"/>
              </a:rPr>
              <a:t> slouží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000" dirty="0">
                <a:latin typeface="+mn-lt"/>
              </a:rPr>
              <a:t> genotyp zdravé sestry zemřelého probanda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7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5"/>
          <p:cNvSpPr>
            <a:spLocks noChangeArrowheads="1"/>
          </p:cNvSpPr>
          <p:nvPr/>
        </p:nvSpPr>
        <p:spPr bwMode="auto">
          <a:xfrm>
            <a:off x="828675" y="4183063"/>
            <a:ext cx="484188" cy="43815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484" name="Oval 10"/>
          <p:cNvSpPr>
            <a:spLocks noChangeArrowheads="1"/>
          </p:cNvSpPr>
          <p:nvPr/>
        </p:nvSpPr>
        <p:spPr bwMode="auto">
          <a:xfrm>
            <a:off x="2276475" y="4183063"/>
            <a:ext cx="581025" cy="5238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485" name="Line 11"/>
          <p:cNvSpPr>
            <a:spLocks noChangeShapeType="1"/>
          </p:cNvSpPr>
          <p:nvPr/>
        </p:nvSpPr>
        <p:spPr bwMode="auto">
          <a:xfrm>
            <a:off x="3192463" y="3086100"/>
            <a:ext cx="18399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0486" name="Group 12"/>
          <p:cNvGrpSpPr>
            <a:grpSpLocks/>
          </p:cNvGrpSpPr>
          <p:nvPr/>
        </p:nvGrpSpPr>
        <p:grpSpPr bwMode="auto">
          <a:xfrm>
            <a:off x="2901950" y="3173413"/>
            <a:ext cx="581025" cy="788987"/>
            <a:chOff x="12624" y="23760"/>
            <a:chExt cx="288" cy="432"/>
          </a:xfrm>
        </p:grpSpPr>
        <p:sp>
          <p:nvSpPr>
            <p:cNvPr id="20548" name="Oval 13"/>
            <p:cNvSpPr>
              <a:spLocks noChangeArrowheads="1"/>
            </p:cNvSpPr>
            <p:nvPr/>
          </p:nvSpPr>
          <p:spPr bwMode="auto">
            <a:xfrm>
              <a:off x="12624" y="23904"/>
              <a:ext cx="288" cy="2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20549" name="Line 14"/>
            <p:cNvSpPr>
              <a:spLocks noChangeShapeType="1"/>
            </p:cNvSpPr>
            <p:nvPr/>
          </p:nvSpPr>
          <p:spPr bwMode="auto">
            <a:xfrm>
              <a:off x="12768" y="23760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487" name="Line 15"/>
          <p:cNvSpPr>
            <a:spLocks noChangeShapeType="1"/>
          </p:cNvSpPr>
          <p:nvPr/>
        </p:nvSpPr>
        <p:spPr bwMode="auto">
          <a:xfrm>
            <a:off x="5032375" y="3086100"/>
            <a:ext cx="0" cy="263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Line 16"/>
          <p:cNvSpPr>
            <a:spLocks noChangeShapeType="1"/>
          </p:cNvSpPr>
          <p:nvPr/>
        </p:nvSpPr>
        <p:spPr bwMode="auto">
          <a:xfrm>
            <a:off x="8524875" y="21256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9" name="Rectangle 18"/>
          <p:cNvSpPr>
            <a:spLocks noChangeArrowheads="1"/>
          </p:cNvSpPr>
          <p:nvPr/>
        </p:nvSpPr>
        <p:spPr bwMode="auto">
          <a:xfrm rot="2473134">
            <a:off x="3724275" y="5249863"/>
            <a:ext cx="3810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490" name="Line 19"/>
          <p:cNvSpPr>
            <a:spLocks noChangeShapeType="1"/>
          </p:cNvSpPr>
          <p:nvPr/>
        </p:nvSpPr>
        <p:spPr bwMode="auto">
          <a:xfrm>
            <a:off x="2886075" y="4487863"/>
            <a:ext cx="968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1" name="Line 20"/>
          <p:cNvSpPr>
            <a:spLocks noChangeShapeType="1"/>
          </p:cNvSpPr>
          <p:nvPr/>
        </p:nvSpPr>
        <p:spPr bwMode="auto">
          <a:xfrm>
            <a:off x="3343275" y="4487863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2" name="Line 23"/>
          <p:cNvSpPr>
            <a:spLocks noChangeShapeType="1"/>
          </p:cNvSpPr>
          <p:nvPr/>
        </p:nvSpPr>
        <p:spPr bwMode="auto">
          <a:xfrm>
            <a:off x="4064000" y="2649538"/>
            <a:ext cx="0" cy="436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3" name="Oval 24"/>
          <p:cNvSpPr>
            <a:spLocks noChangeArrowheads="1"/>
          </p:cNvSpPr>
          <p:nvPr/>
        </p:nvSpPr>
        <p:spPr bwMode="auto">
          <a:xfrm>
            <a:off x="4451350" y="2354263"/>
            <a:ext cx="581025" cy="5238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494" name="Rectangle 25"/>
          <p:cNvSpPr>
            <a:spLocks noChangeArrowheads="1"/>
          </p:cNvSpPr>
          <p:nvPr/>
        </p:nvSpPr>
        <p:spPr bwMode="auto">
          <a:xfrm>
            <a:off x="3192463" y="2387600"/>
            <a:ext cx="484187" cy="436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495" name="Line 26"/>
          <p:cNvSpPr>
            <a:spLocks noChangeShapeType="1"/>
          </p:cNvSpPr>
          <p:nvPr/>
        </p:nvSpPr>
        <p:spPr bwMode="auto">
          <a:xfrm>
            <a:off x="3676650" y="2649538"/>
            <a:ext cx="774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Rectangle 31"/>
          <p:cNvSpPr>
            <a:spLocks noChangeArrowheads="1"/>
          </p:cNvSpPr>
          <p:nvPr/>
        </p:nvSpPr>
        <p:spPr bwMode="auto">
          <a:xfrm>
            <a:off x="1590675" y="4202113"/>
            <a:ext cx="484188" cy="438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497" name="Line 32"/>
          <p:cNvSpPr>
            <a:spLocks noChangeShapeType="1"/>
          </p:cNvSpPr>
          <p:nvPr/>
        </p:nvSpPr>
        <p:spPr bwMode="auto">
          <a:xfrm>
            <a:off x="1057275" y="3954463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8" name="Line 33"/>
          <p:cNvSpPr>
            <a:spLocks noChangeShapeType="1"/>
          </p:cNvSpPr>
          <p:nvPr/>
        </p:nvSpPr>
        <p:spPr bwMode="auto">
          <a:xfrm>
            <a:off x="1057275" y="3954463"/>
            <a:ext cx="0" cy="261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9" name="Line 34"/>
          <p:cNvSpPr>
            <a:spLocks noChangeShapeType="1"/>
          </p:cNvSpPr>
          <p:nvPr/>
        </p:nvSpPr>
        <p:spPr bwMode="auto">
          <a:xfrm>
            <a:off x="1819275" y="3954463"/>
            <a:ext cx="0" cy="261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0" name="Oval 36"/>
          <p:cNvSpPr>
            <a:spLocks noChangeArrowheads="1"/>
          </p:cNvSpPr>
          <p:nvPr/>
        </p:nvSpPr>
        <p:spPr bwMode="auto">
          <a:xfrm>
            <a:off x="2581275" y="5173663"/>
            <a:ext cx="581025" cy="5238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01" name="Line 40"/>
          <p:cNvSpPr>
            <a:spLocks noChangeShapeType="1"/>
          </p:cNvSpPr>
          <p:nvPr/>
        </p:nvSpPr>
        <p:spPr bwMode="auto">
          <a:xfrm flipV="1">
            <a:off x="3343275" y="5554663"/>
            <a:ext cx="369888" cy="1698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2" name="Rectangle 48"/>
          <p:cNvSpPr>
            <a:spLocks noChangeArrowheads="1"/>
          </p:cNvSpPr>
          <p:nvPr/>
        </p:nvSpPr>
        <p:spPr bwMode="auto">
          <a:xfrm>
            <a:off x="4791075" y="3344863"/>
            <a:ext cx="484188" cy="438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03" name="Line 49"/>
          <p:cNvSpPr>
            <a:spLocks noChangeShapeType="1"/>
          </p:cNvSpPr>
          <p:nvPr/>
        </p:nvSpPr>
        <p:spPr bwMode="auto">
          <a:xfrm>
            <a:off x="1046163" y="3573463"/>
            <a:ext cx="18399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Rectangle 50"/>
          <p:cNvSpPr>
            <a:spLocks noChangeArrowheads="1"/>
          </p:cNvSpPr>
          <p:nvPr/>
        </p:nvSpPr>
        <p:spPr bwMode="auto">
          <a:xfrm>
            <a:off x="523875" y="3344863"/>
            <a:ext cx="484188" cy="438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05" name="Line 51"/>
          <p:cNvSpPr>
            <a:spLocks noChangeShapeType="1"/>
          </p:cNvSpPr>
          <p:nvPr/>
        </p:nvSpPr>
        <p:spPr bwMode="auto">
          <a:xfrm>
            <a:off x="1819275" y="3573463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6" name="Rectangle 52"/>
          <p:cNvSpPr>
            <a:spLocks noChangeArrowheads="1"/>
          </p:cNvSpPr>
          <p:nvPr/>
        </p:nvSpPr>
        <p:spPr bwMode="auto">
          <a:xfrm>
            <a:off x="3876675" y="4259263"/>
            <a:ext cx="484188" cy="438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07" name="Line 53"/>
          <p:cNvSpPr>
            <a:spLocks noChangeShapeType="1"/>
          </p:cNvSpPr>
          <p:nvPr/>
        </p:nvSpPr>
        <p:spPr bwMode="auto">
          <a:xfrm flipH="1">
            <a:off x="2581275" y="39544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8" name="Line 54"/>
          <p:cNvSpPr>
            <a:spLocks noChangeShapeType="1"/>
          </p:cNvSpPr>
          <p:nvPr/>
        </p:nvSpPr>
        <p:spPr bwMode="auto">
          <a:xfrm>
            <a:off x="4714875" y="2125663"/>
            <a:ext cx="3810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9" name="Line 55"/>
          <p:cNvSpPr>
            <a:spLocks noChangeShapeType="1"/>
          </p:cNvSpPr>
          <p:nvPr/>
        </p:nvSpPr>
        <p:spPr bwMode="auto">
          <a:xfrm>
            <a:off x="4714875" y="2125663"/>
            <a:ext cx="0" cy="263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0" name="Rectangle 56"/>
          <p:cNvSpPr>
            <a:spLocks noChangeArrowheads="1"/>
          </p:cNvSpPr>
          <p:nvPr/>
        </p:nvSpPr>
        <p:spPr bwMode="auto">
          <a:xfrm>
            <a:off x="6821488" y="2449513"/>
            <a:ext cx="484187" cy="438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11" name="Oval 57"/>
          <p:cNvSpPr>
            <a:spLocks noChangeArrowheads="1"/>
          </p:cNvSpPr>
          <p:nvPr/>
        </p:nvSpPr>
        <p:spPr bwMode="auto">
          <a:xfrm>
            <a:off x="8248650" y="2354263"/>
            <a:ext cx="581025" cy="5238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12" name="Rectangle 58"/>
          <p:cNvSpPr>
            <a:spLocks noChangeArrowheads="1"/>
          </p:cNvSpPr>
          <p:nvPr/>
        </p:nvSpPr>
        <p:spPr bwMode="auto">
          <a:xfrm>
            <a:off x="7596188" y="2430463"/>
            <a:ext cx="484187" cy="438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13" name="Rectangle 59"/>
          <p:cNvSpPr>
            <a:spLocks noChangeArrowheads="1"/>
          </p:cNvSpPr>
          <p:nvPr/>
        </p:nvSpPr>
        <p:spPr bwMode="auto">
          <a:xfrm>
            <a:off x="5324475" y="2430463"/>
            <a:ext cx="484188" cy="43815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14" name="Rectangle 60"/>
          <p:cNvSpPr>
            <a:spLocks noChangeArrowheads="1"/>
          </p:cNvSpPr>
          <p:nvPr/>
        </p:nvSpPr>
        <p:spPr bwMode="auto">
          <a:xfrm>
            <a:off x="6086475" y="2449513"/>
            <a:ext cx="484188" cy="43815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600" b="1">
              <a:latin typeface="Arial Unicode MS" pitchFamily="34" charset="-128"/>
            </a:endParaRPr>
          </a:p>
        </p:txBody>
      </p:sp>
      <p:sp>
        <p:nvSpPr>
          <p:cNvPr id="20515" name="Line 61"/>
          <p:cNvSpPr>
            <a:spLocks noChangeShapeType="1"/>
          </p:cNvSpPr>
          <p:nvPr/>
        </p:nvSpPr>
        <p:spPr bwMode="auto">
          <a:xfrm>
            <a:off x="6315075" y="21256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6" name="Line 62"/>
          <p:cNvSpPr>
            <a:spLocks noChangeShapeType="1"/>
          </p:cNvSpPr>
          <p:nvPr/>
        </p:nvSpPr>
        <p:spPr bwMode="auto">
          <a:xfrm>
            <a:off x="7077075" y="21256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7" name="Line 63"/>
          <p:cNvSpPr>
            <a:spLocks noChangeShapeType="1"/>
          </p:cNvSpPr>
          <p:nvPr/>
        </p:nvSpPr>
        <p:spPr bwMode="auto">
          <a:xfrm>
            <a:off x="5553075" y="21256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8" name="Line 64"/>
          <p:cNvSpPr>
            <a:spLocks noChangeShapeType="1"/>
          </p:cNvSpPr>
          <p:nvPr/>
        </p:nvSpPr>
        <p:spPr bwMode="auto">
          <a:xfrm flipV="1">
            <a:off x="5095875" y="2278063"/>
            <a:ext cx="914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9" name="Line 65"/>
          <p:cNvSpPr>
            <a:spLocks noChangeShapeType="1"/>
          </p:cNvSpPr>
          <p:nvPr/>
        </p:nvSpPr>
        <p:spPr bwMode="auto">
          <a:xfrm flipV="1">
            <a:off x="5781675" y="2278063"/>
            <a:ext cx="914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0" name="Line 66"/>
          <p:cNvSpPr>
            <a:spLocks noChangeShapeType="1"/>
          </p:cNvSpPr>
          <p:nvPr/>
        </p:nvSpPr>
        <p:spPr bwMode="auto">
          <a:xfrm>
            <a:off x="7826375" y="21256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1" name="Line 67"/>
          <p:cNvSpPr>
            <a:spLocks noChangeShapeType="1"/>
          </p:cNvSpPr>
          <p:nvPr/>
        </p:nvSpPr>
        <p:spPr bwMode="auto">
          <a:xfrm flipV="1">
            <a:off x="6696075" y="2201863"/>
            <a:ext cx="914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2" name="Line 68"/>
          <p:cNvSpPr>
            <a:spLocks noChangeShapeType="1"/>
          </p:cNvSpPr>
          <p:nvPr/>
        </p:nvSpPr>
        <p:spPr bwMode="auto">
          <a:xfrm>
            <a:off x="2886075" y="4868863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3" name="Line 69"/>
          <p:cNvSpPr>
            <a:spLocks noChangeShapeType="1"/>
          </p:cNvSpPr>
          <p:nvPr/>
        </p:nvSpPr>
        <p:spPr bwMode="auto">
          <a:xfrm>
            <a:off x="2886075" y="48688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4" name="Line 70"/>
          <p:cNvSpPr>
            <a:spLocks noChangeShapeType="1"/>
          </p:cNvSpPr>
          <p:nvPr/>
        </p:nvSpPr>
        <p:spPr bwMode="auto">
          <a:xfrm>
            <a:off x="3876675" y="4868863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 Box 73"/>
          <p:cNvSpPr txBox="1">
            <a:spLocks noChangeArrowheads="1"/>
          </p:cNvSpPr>
          <p:nvPr/>
        </p:nvSpPr>
        <p:spPr bwMode="auto">
          <a:xfrm>
            <a:off x="2886075" y="2278063"/>
            <a:ext cx="36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</a:t>
            </a:r>
          </a:p>
          <a:p>
            <a:pPr>
              <a:defRPr/>
            </a:pPr>
            <a:r>
              <a:rPr lang="cs-CZ" sz="1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</a:t>
            </a:r>
          </a:p>
          <a:p>
            <a:pPr>
              <a:defRPr/>
            </a:pPr>
            <a:r>
              <a:rPr lang="cs-CZ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178</a:t>
            </a:r>
          </a:p>
          <a:p>
            <a:pPr>
              <a:defRPr/>
            </a:pPr>
            <a:r>
              <a:rPr lang="cs-CZ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193</a:t>
            </a:r>
          </a:p>
        </p:txBody>
      </p:sp>
      <p:sp>
        <p:nvSpPr>
          <p:cNvPr id="7" name="Text Box 74"/>
          <p:cNvSpPr txBox="1">
            <a:spLocks noChangeArrowheads="1"/>
          </p:cNvSpPr>
          <p:nvPr/>
        </p:nvSpPr>
        <p:spPr bwMode="auto">
          <a:xfrm>
            <a:off x="142875" y="3192463"/>
            <a:ext cx="396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242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175</a:t>
            </a:r>
          </a:p>
          <a:p>
            <a:pPr>
              <a:defRPr/>
            </a:pPr>
            <a:r>
              <a:rPr lang="cs-CZ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190</a:t>
            </a:r>
          </a:p>
        </p:txBody>
      </p:sp>
      <p:sp>
        <p:nvSpPr>
          <p:cNvPr id="8" name="Text Box 75"/>
          <p:cNvSpPr txBox="1">
            <a:spLocks noChangeArrowheads="1"/>
          </p:cNvSpPr>
          <p:nvPr/>
        </p:nvSpPr>
        <p:spPr bwMode="auto">
          <a:xfrm>
            <a:off x="5248275" y="3268663"/>
            <a:ext cx="396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242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153</a:t>
            </a:r>
          </a:p>
          <a:p>
            <a:pPr>
              <a:defRPr/>
            </a:pPr>
            <a:r>
              <a:rPr lang="cs-CZ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198</a:t>
            </a:r>
          </a:p>
        </p:txBody>
      </p:sp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3495675" y="31924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243,243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251,251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175,178</a:t>
            </a:r>
          </a:p>
          <a:p>
            <a:pPr>
              <a:defRPr/>
            </a:pPr>
            <a:r>
              <a:rPr lang="cs-CZ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190,193</a:t>
            </a:r>
          </a:p>
        </p:txBody>
      </p:sp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2773363" y="4106863"/>
            <a:ext cx="642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243,251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251,242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175,153</a:t>
            </a:r>
          </a:p>
          <a:p>
            <a:pPr>
              <a:defRPr/>
            </a:pPr>
            <a:r>
              <a:rPr lang="cs-CZ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190,190</a:t>
            </a:r>
            <a:endParaRPr lang="cs-CZ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1" name="Text Box 78"/>
          <p:cNvSpPr txBox="1">
            <a:spLocks noChangeArrowheads="1"/>
          </p:cNvSpPr>
          <p:nvPr/>
        </p:nvSpPr>
        <p:spPr bwMode="auto">
          <a:xfrm>
            <a:off x="4181475" y="5097463"/>
            <a:ext cx="36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175</a:t>
            </a:r>
          </a:p>
          <a:p>
            <a:pPr>
              <a:defRPr/>
            </a:pPr>
            <a:r>
              <a:rPr lang="cs-CZ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190</a:t>
            </a:r>
          </a:p>
        </p:txBody>
      </p:sp>
      <p:sp>
        <p:nvSpPr>
          <p:cNvPr id="12" name="Text Box 79"/>
          <p:cNvSpPr txBox="1">
            <a:spLocks noChangeArrowheads="1"/>
          </p:cNvSpPr>
          <p:nvPr/>
        </p:nvSpPr>
        <p:spPr bwMode="auto">
          <a:xfrm>
            <a:off x="1438275" y="4487863"/>
            <a:ext cx="36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</a:t>
            </a:r>
          </a:p>
          <a:p>
            <a:pPr>
              <a:defRPr/>
            </a:pPr>
            <a:r>
              <a:rPr lang="cs-CZ" sz="1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</a:t>
            </a:r>
          </a:p>
          <a:p>
            <a:pPr>
              <a:defRPr/>
            </a:pPr>
            <a:r>
              <a:rPr lang="cs-CZ" sz="1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178</a:t>
            </a:r>
          </a:p>
          <a:p>
            <a:pPr>
              <a:defRPr/>
            </a:pPr>
            <a:r>
              <a:rPr lang="cs-CZ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193</a:t>
            </a:r>
          </a:p>
        </p:txBody>
      </p:sp>
      <p:sp>
        <p:nvSpPr>
          <p:cNvPr id="13" name="Text Box 80"/>
          <p:cNvSpPr txBox="1">
            <a:spLocks noChangeArrowheads="1"/>
          </p:cNvSpPr>
          <p:nvPr/>
        </p:nvSpPr>
        <p:spPr bwMode="auto">
          <a:xfrm>
            <a:off x="4714875" y="2278063"/>
            <a:ext cx="642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243,251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251,242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175,153</a:t>
            </a:r>
          </a:p>
          <a:p>
            <a:pPr>
              <a:defRPr/>
            </a:pPr>
            <a:r>
              <a:rPr lang="cs-CZ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190,198</a:t>
            </a:r>
          </a:p>
        </p:txBody>
      </p:sp>
      <p:sp>
        <p:nvSpPr>
          <p:cNvPr id="20533" name="Rectangle 82"/>
          <p:cNvSpPr>
            <a:spLocks noChangeArrowheads="1"/>
          </p:cNvSpPr>
          <p:nvPr/>
        </p:nvSpPr>
        <p:spPr bwMode="auto">
          <a:xfrm>
            <a:off x="4808538" y="2260600"/>
            <a:ext cx="228600" cy="685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34" name="Rectangle 83"/>
          <p:cNvSpPr>
            <a:spLocks noChangeArrowheads="1"/>
          </p:cNvSpPr>
          <p:nvPr/>
        </p:nvSpPr>
        <p:spPr bwMode="auto">
          <a:xfrm>
            <a:off x="3582988" y="3192463"/>
            <a:ext cx="228600" cy="685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35" name="Rectangle 84"/>
          <p:cNvSpPr>
            <a:spLocks noChangeArrowheads="1"/>
          </p:cNvSpPr>
          <p:nvPr/>
        </p:nvSpPr>
        <p:spPr bwMode="auto">
          <a:xfrm>
            <a:off x="2857500" y="4106863"/>
            <a:ext cx="228600" cy="685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" name="Text Box 86"/>
          <p:cNvSpPr txBox="1">
            <a:spLocks noChangeArrowheads="1"/>
          </p:cNvSpPr>
          <p:nvPr/>
        </p:nvSpPr>
        <p:spPr bwMode="auto">
          <a:xfrm>
            <a:off x="5400675" y="4875213"/>
            <a:ext cx="944563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Legenda</a:t>
            </a:r>
          </a:p>
          <a:p>
            <a:pPr>
              <a:defRPr/>
            </a:pPr>
            <a:r>
              <a:rPr lang="cs-CZ" sz="1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STR50</a:t>
            </a:r>
          </a:p>
          <a:p>
            <a:pPr>
              <a:defRPr/>
            </a:pPr>
            <a:r>
              <a:rPr lang="cs-CZ" sz="1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STR49</a:t>
            </a:r>
          </a:p>
          <a:p>
            <a:pPr>
              <a:defRPr/>
            </a:pPr>
            <a:r>
              <a:rPr lang="cs-CZ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STR45</a:t>
            </a:r>
          </a:p>
          <a:p>
            <a:pPr>
              <a:defRPr/>
            </a:pPr>
            <a:r>
              <a:rPr lang="cs-CZ" sz="14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STR50</a:t>
            </a:r>
          </a:p>
        </p:txBody>
      </p:sp>
      <p:sp>
        <p:nvSpPr>
          <p:cNvPr id="20537" name="Oval 88"/>
          <p:cNvSpPr>
            <a:spLocks noChangeArrowheads="1"/>
          </p:cNvSpPr>
          <p:nvPr/>
        </p:nvSpPr>
        <p:spPr bwMode="auto">
          <a:xfrm>
            <a:off x="2505075" y="43354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38" name="Oval 89"/>
          <p:cNvSpPr>
            <a:spLocks noChangeArrowheads="1"/>
          </p:cNvSpPr>
          <p:nvPr/>
        </p:nvSpPr>
        <p:spPr bwMode="auto">
          <a:xfrm>
            <a:off x="3114675" y="34972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39" name="Oval 90"/>
          <p:cNvSpPr>
            <a:spLocks noChangeArrowheads="1"/>
          </p:cNvSpPr>
          <p:nvPr/>
        </p:nvSpPr>
        <p:spPr bwMode="auto">
          <a:xfrm>
            <a:off x="4638675" y="25828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" name="Text Box 78"/>
          <p:cNvSpPr txBox="1">
            <a:spLocks noChangeArrowheads="1"/>
          </p:cNvSpPr>
          <p:nvPr/>
        </p:nvSpPr>
        <p:spPr bwMode="auto">
          <a:xfrm>
            <a:off x="928688" y="4554538"/>
            <a:ext cx="36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243</a:t>
            </a:r>
          </a:p>
          <a:p>
            <a:pPr>
              <a:defRPr/>
            </a:pPr>
            <a:r>
              <a:rPr lang="cs-CZ" sz="1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251</a:t>
            </a:r>
          </a:p>
          <a:p>
            <a:pPr>
              <a:defRPr/>
            </a:pPr>
            <a:r>
              <a:rPr lang="cs-CZ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175</a:t>
            </a:r>
          </a:p>
          <a:p>
            <a:pPr>
              <a:defRPr/>
            </a:pPr>
            <a:r>
              <a:rPr lang="cs-CZ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190</a:t>
            </a:r>
          </a:p>
        </p:txBody>
      </p:sp>
      <p:sp>
        <p:nvSpPr>
          <p:cNvPr id="20541" name="Rectangle 84"/>
          <p:cNvSpPr>
            <a:spLocks noChangeArrowheads="1"/>
          </p:cNvSpPr>
          <p:nvPr/>
        </p:nvSpPr>
        <p:spPr bwMode="auto">
          <a:xfrm>
            <a:off x="1000125" y="4554538"/>
            <a:ext cx="228600" cy="685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20542" name="Skupina 80"/>
          <p:cNvGrpSpPr>
            <a:grpSpLocks/>
          </p:cNvGrpSpPr>
          <p:nvPr/>
        </p:nvGrpSpPr>
        <p:grpSpPr bwMode="auto">
          <a:xfrm>
            <a:off x="285750" y="6215063"/>
            <a:ext cx="6597650" cy="717550"/>
            <a:chOff x="285720" y="6215082"/>
            <a:chExt cx="6597142" cy="717769"/>
          </a:xfrm>
        </p:grpSpPr>
        <p:sp>
          <p:nvSpPr>
            <p:cNvPr id="20544" name="TextovéPole 75"/>
            <p:cNvSpPr txBox="1">
              <a:spLocks noChangeArrowheads="1"/>
            </p:cNvSpPr>
            <p:nvPr/>
          </p:nvSpPr>
          <p:spPr bwMode="auto">
            <a:xfrm>
              <a:off x="857224" y="6215082"/>
              <a:ext cx="16820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neznámá mutace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545" name="Rectangle 50"/>
            <p:cNvSpPr>
              <a:spLocks noChangeArrowheads="1"/>
            </p:cNvSpPr>
            <p:nvPr/>
          </p:nvSpPr>
          <p:spPr bwMode="auto">
            <a:xfrm>
              <a:off x="285720" y="6215082"/>
              <a:ext cx="484188" cy="43815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cs-CZ" sz="1600" b="1">
                <a:latin typeface="Arial Unicode MS" pitchFamily="34" charset="-128"/>
              </a:endParaRPr>
            </a:p>
          </p:txBody>
        </p:sp>
        <p:sp>
          <p:nvSpPr>
            <p:cNvPr id="20546" name="Rectangle 83"/>
            <p:cNvSpPr>
              <a:spLocks noChangeArrowheads="1"/>
            </p:cNvSpPr>
            <p:nvPr/>
          </p:nvSpPr>
          <p:spPr bwMode="auto">
            <a:xfrm>
              <a:off x="2714612" y="6215082"/>
              <a:ext cx="285752" cy="42862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0547" name="TextovéPole 78"/>
            <p:cNvSpPr txBox="1">
              <a:spLocks noChangeArrowheads="1"/>
            </p:cNvSpPr>
            <p:nvPr/>
          </p:nvSpPr>
          <p:spPr bwMode="auto">
            <a:xfrm>
              <a:off x="3214678" y="6286520"/>
              <a:ext cx="366818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haplotyp v asociaci s neznámou mutací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20543" name="TextovéPole 79"/>
          <p:cNvSpPr txBox="1">
            <a:spLocks noChangeArrowheads="1"/>
          </p:cNvSpPr>
          <p:nvPr/>
        </p:nvSpPr>
        <p:spPr bwMode="auto">
          <a:xfrm>
            <a:off x="3000375" y="1428750"/>
            <a:ext cx="271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X vázaná dědičnost</a:t>
            </a:r>
          </a:p>
        </p:txBody>
      </p:sp>
      <p:sp>
        <p:nvSpPr>
          <p:cNvPr id="70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032904" y="1555532"/>
            <a:ext cx="309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err="1" smtClean="0"/>
              <a:t>Duchennova</a:t>
            </a:r>
            <a:r>
              <a:rPr lang="cs-CZ" altLang="cs-CZ" b="1" dirty="0" smtClean="0"/>
              <a:t>  svalová dystrofie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9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Dokumenty\Obrázky\DMDkapilá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57" r="3185" b="37369"/>
          <a:stretch>
            <a:fillRect/>
          </a:stretch>
        </p:blipFill>
        <p:spPr bwMode="auto">
          <a:xfrm>
            <a:off x="1447800" y="1343025"/>
            <a:ext cx="61722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257800" y="2373313"/>
            <a:ext cx="835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Times New Roman" pitchFamily="18" charset="0"/>
              </a:rPr>
              <a:t>proband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334000" y="3505200"/>
            <a:ext cx="630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Times New Roman" pitchFamily="18" charset="0"/>
              </a:rPr>
              <a:t>sestra</a:t>
            </a:r>
            <a:endParaRPr lang="cs-CZ" altLang="cs-CZ" sz="1400" dirty="0">
              <a:latin typeface="Times New Roman" pitchFamily="18" charset="0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5353050" y="4737652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Times New Roman" pitchFamily="18" charset="0"/>
              </a:rPr>
              <a:t>matka</a:t>
            </a: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5426075" y="6019800"/>
            <a:ext cx="49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Times New Roman" pitchFamily="18" charset="0"/>
              </a:rPr>
              <a:t>otec</a:t>
            </a:r>
          </a:p>
        </p:txBody>
      </p:sp>
      <p:sp>
        <p:nvSpPr>
          <p:cNvPr id="8" name="Line 54"/>
          <p:cNvSpPr>
            <a:spLocks noChangeShapeType="1"/>
          </p:cNvSpPr>
          <p:nvPr/>
        </p:nvSpPr>
        <p:spPr bwMode="auto">
          <a:xfrm>
            <a:off x="4676775" y="1793007"/>
            <a:ext cx="3810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TextovéPole 79"/>
          <p:cNvSpPr txBox="1">
            <a:spLocks noChangeArrowheads="1"/>
          </p:cNvSpPr>
          <p:nvPr/>
        </p:nvSpPr>
        <p:spPr bwMode="auto">
          <a:xfrm>
            <a:off x="2922848" y="707748"/>
            <a:ext cx="271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X vázaná dědičnost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191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mtClean="0"/>
              <a:t>Nepřímá DNA diagnostika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74929" y="846545"/>
            <a:ext cx="309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err="1" smtClean="0"/>
              <a:t>Duchennova</a:t>
            </a:r>
            <a:r>
              <a:rPr lang="cs-CZ" altLang="cs-CZ" b="1" dirty="0" smtClean="0"/>
              <a:t>  svalová dystrofie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41"/>
          <p:cNvGrpSpPr>
            <a:grpSpLocks/>
          </p:cNvGrpSpPr>
          <p:nvPr/>
        </p:nvGrpSpPr>
        <p:grpSpPr bwMode="auto">
          <a:xfrm>
            <a:off x="228600" y="2362200"/>
            <a:ext cx="8610600" cy="3983038"/>
            <a:chOff x="192" y="1200"/>
            <a:chExt cx="5424" cy="2509"/>
          </a:xfrm>
        </p:grpSpPr>
        <p:sp>
          <p:nvSpPr>
            <p:cNvPr id="21509" name="Text Box 28"/>
            <p:cNvSpPr txBox="1">
              <a:spLocks noChangeArrowheads="1"/>
            </p:cNvSpPr>
            <p:nvPr/>
          </p:nvSpPr>
          <p:spPr bwMode="auto">
            <a:xfrm>
              <a:off x="3024" y="1344"/>
              <a:ext cx="452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STR44</a:t>
              </a:r>
            </a:p>
          </p:txBody>
        </p:sp>
        <p:sp>
          <p:nvSpPr>
            <p:cNvPr id="21510" name="Text Box 29"/>
            <p:cNvSpPr txBox="1">
              <a:spLocks noChangeArrowheads="1"/>
            </p:cNvSpPr>
            <p:nvPr/>
          </p:nvSpPr>
          <p:spPr bwMode="auto">
            <a:xfrm>
              <a:off x="3264" y="1200"/>
              <a:ext cx="452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STR45</a:t>
              </a:r>
            </a:p>
          </p:txBody>
        </p:sp>
        <p:sp>
          <p:nvSpPr>
            <p:cNvPr id="21511" name="Text Box 30"/>
            <p:cNvSpPr txBox="1">
              <a:spLocks noChangeArrowheads="1"/>
            </p:cNvSpPr>
            <p:nvPr/>
          </p:nvSpPr>
          <p:spPr bwMode="auto">
            <a:xfrm>
              <a:off x="3696" y="1344"/>
              <a:ext cx="452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STR49</a:t>
              </a:r>
            </a:p>
          </p:txBody>
        </p:sp>
        <p:sp>
          <p:nvSpPr>
            <p:cNvPr id="21512" name="Text Box 31"/>
            <p:cNvSpPr txBox="1">
              <a:spLocks noChangeArrowheads="1"/>
            </p:cNvSpPr>
            <p:nvPr/>
          </p:nvSpPr>
          <p:spPr bwMode="auto">
            <a:xfrm>
              <a:off x="4032" y="1200"/>
              <a:ext cx="452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STR50</a:t>
              </a:r>
            </a:p>
          </p:txBody>
        </p:sp>
        <p:sp>
          <p:nvSpPr>
            <p:cNvPr id="21513" name="Text Box 32"/>
            <p:cNvSpPr txBox="1">
              <a:spLocks noChangeArrowheads="1"/>
            </p:cNvSpPr>
            <p:nvPr/>
          </p:nvSpPr>
          <p:spPr bwMode="auto">
            <a:xfrm>
              <a:off x="192" y="1296"/>
              <a:ext cx="513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5´(CA)n</a:t>
              </a:r>
            </a:p>
          </p:txBody>
        </p:sp>
        <p:sp>
          <p:nvSpPr>
            <p:cNvPr id="21514" name="Text Box 33"/>
            <p:cNvSpPr txBox="1">
              <a:spLocks noChangeArrowheads="1"/>
            </p:cNvSpPr>
            <p:nvPr/>
          </p:nvSpPr>
          <p:spPr bwMode="auto">
            <a:xfrm>
              <a:off x="5040" y="1248"/>
              <a:ext cx="513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3´(CA)n</a:t>
              </a:r>
            </a:p>
          </p:txBody>
        </p:sp>
        <p:sp>
          <p:nvSpPr>
            <p:cNvPr id="21515" name="Line 6"/>
            <p:cNvSpPr>
              <a:spLocks noChangeShapeType="1"/>
            </p:cNvSpPr>
            <p:nvPr/>
          </p:nvSpPr>
          <p:spPr bwMode="auto">
            <a:xfrm flipV="1">
              <a:off x="384" y="1680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1516" name="Group 7"/>
            <p:cNvGrpSpPr>
              <a:grpSpLocks/>
            </p:cNvGrpSpPr>
            <p:nvPr/>
          </p:nvGrpSpPr>
          <p:grpSpPr bwMode="auto">
            <a:xfrm>
              <a:off x="192" y="1584"/>
              <a:ext cx="528" cy="192"/>
              <a:chOff x="96" y="1536"/>
              <a:chExt cx="528" cy="192"/>
            </a:xfrm>
          </p:grpSpPr>
          <p:sp>
            <p:nvSpPr>
              <p:cNvPr id="21539" name="Rectangle 8"/>
              <p:cNvSpPr>
                <a:spLocks noChangeArrowheads="1"/>
              </p:cNvSpPr>
              <p:nvPr/>
            </p:nvSpPr>
            <p:spPr bwMode="auto">
              <a:xfrm>
                <a:off x="528" y="1536"/>
                <a:ext cx="96" cy="192"/>
              </a:xfrm>
              <a:prstGeom prst="rect">
                <a:avLst/>
              </a:prstGeom>
              <a:solidFill>
                <a:srgbClr val="99FFCC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21540" name="Rectangle 9"/>
              <p:cNvSpPr>
                <a:spLocks noChangeArrowheads="1"/>
              </p:cNvSpPr>
              <p:nvPr/>
            </p:nvSpPr>
            <p:spPr bwMode="auto">
              <a:xfrm>
                <a:off x="96" y="1536"/>
                <a:ext cx="432" cy="192"/>
              </a:xfrm>
              <a:prstGeom prst="rect">
                <a:avLst/>
              </a:prstGeom>
              <a:solidFill>
                <a:srgbClr val="99FFCC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b="1">
                    <a:solidFill>
                      <a:schemeClr val="bg1"/>
                    </a:solidFill>
                  </a:rPr>
                  <a:t>5´UTR</a:t>
                </a:r>
              </a:p>
            </p:txBody>
          </p:sp>
        </p:grpSp>
        <p:sp>
          <p:nvSpPr>
            <p:cNvPr id="21517" name="Rectangle 10"/>
            <p:cNvSpPr>
              <a:spLocks noChangeArrowheads="1"/>
            </p:cNvSpPr>
            <p:nvPr/>
          </p:nvSpPr>
          <p:spPr bwMode="auto">
            <a:xfrm>
              <a:off x="768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1518" name="Rectangle 11"/>
            <p:cNvSpPr>
              <a:spLocks noChangeArrowheads="1"/>
            </p:cNvSpPr>
            <p:nvPr/>
          </p:nvSpPr>
          <p:spPr bwMode="auto">
            <a:xfrm>
              <a:off x="912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1519" name="Rectangle 12"/>
            <p:cNvSpPr>
              <a:spLocks noChangeArrowheads="1"/>
            </p:cNvSpPr>
            <p:nvPr/>
          </p:nvSpPr>
          <p:spPr bwMode="auto">
            <a:xfrm>
              <a:off x="1056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1520" name="Rectangle 13"/>
            <p:cNvSpPr>
              <a:spLocks noChangeArrowheads="1"/>
            </p:cNvSpPr>
            <p:nvPr/>
          </p:nvSpPr>
          <p:spPr bwMode="auto">
            <a:xfrm>
              <a:off x="1200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1521" name="Rectangle 14"/>
            <p:cNvSpPr>
              <a:spLocks noChangeArrowheads="1"/>
            </p:cNvSpPr>
            <p:nvPr/>
          </p:nvSpPr>
          <p:spPr bwMode="auto">
            <a:xfrm>
              <a:off x="768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522" name="Rectangle 15"/>
            <p:cNvSpPr>
              <a:spLocks noChangeArrowheads="1"/>
            </p:cNvSpPr>
            <p:nvPr/>
          </p:nvSpPr>
          <p:spPr bwMode="auto">
            <a:xfrm>
              <a:off x="1344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1523" name="Rectangle 16"/>
            <p:cNvSpPr>
              <a:spLocks noChangeArrowheads="1"/>
            </p:cNvSpPr>
            <p:nvPr/>
          </p:nvSpPr>
          <p:spPr bwMode="auto">
            <a:xfrm>
              <a:off x="1776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21524" name="Rectangle 17"/>
            <p:cNvSpPr>
              <a:spLocks noChangeArrowheads="1"/>
            </p:cNvSpPr>
            <p:nvPr/>
          </p:nvSpPr>
          <p:spPr bwMode="auto">
            <a:xfrm>
              <a:off x="1920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21525" name="Rectangle 18"/>
            <p:cNvSpPr>
              <a:spLocks noChangeArrowheads="1"/>
            </p:cNvSpPr>
            <p:nvPr/>
          </p:nvSpPr>
          <p:spPr bwMode="auto">
            <a:xfrm>
              <a:off x="3216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44</a:t>
              </a:r>
            </a:p>
          </p:txBody>
        </p:sp>
        <p:sp>
          <p:nvSpPr>
            <p:cNvPr id="21526" name="Rectangle 19"/>
            <p:cNvSpPr>
              <a:spLocks noChangeArrowheads="1"/>
            </p:cNvSpPr>
            <p:nvPr/>
          </p:nvSpPr>
          <p:spPr bwMode="auto">
            <a:xfrm>
              <a:off x="3360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45</a:t>
              </a:r>
            </a:p>
          </p:txBody>
        </p:sp>
        <p:sp>
          <p:nvSpPr>
            <p:cNvPr id="21527" name="Rectangle 20"/>
            <p:cNvSpPr>
              <a:spLocks noChangeArrowheads="1"/>
            </p:cNvSpPr>
            <p:nvPr/>
          </p:nvSpPr>
          <p:spPr bwMode="auto">
            <a:xfrm>
              <a:off x="3504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46</a:t>
              </a:r>
            </a:p>
          </p:txBody>
        </p:sp>
        <p:sp>
          <p:nvSpPr>
            <p:cNvPr id="21528" name="Rectangle 21"/>
            <p:cNvSpPr>
              <a:spLocks noChangeArrowheads="1"/>
            </p:cNvSpPr>
            <p:nvPr/>
          </p:nvSpPr>
          <p:spPr bwMode="auto">
            <a:xfrm>
              <a:off x="3648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47</a:t>
              </a:r>
            </a:p>
          </p:txBody>
        </p:sp>
        <p:sp>
          <p:nvSpPr>
            <p:cNvPr id="21529" name="Rectangle 22"/>
            <p:cNvSpPr>
              <a:spLocks noChangeArrowheads="1"/>
            </p:cNvSpPr>
            <p:nvPr/>
          </p:nvSpPr>
          <p:spPr bwMode="auto">
            <a:xfrm>
              <a:off x="3792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48</a:t>
              </a:r>
            </a:p>
          </p:txBody>
        </p:sp>
        <p:sp>
          <p:nvSpPr>
            <p:cNvPr id="21530" name="Rectangle 23"/>
            <p:cNvSpPr>
              <a:spLocks noChangeArrowheads="1"/>
            </p:cNvSpPr>
            <p:nvPr/>
          </p:nvSpPr>
          <p:spPr bwMode="auto">
            <a:xfrm>
              <a:off x="3936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49</a:t>
              </a:r>
            </a:p>
          </p:txBody>
        </p:sp>
        <p:sp>
          <p:nvSpPr>
            <p:cNvPr id="21531" name="Rectangle 24"/>
            <p:cNvSpPr>
              <a:spLocks noChangeArrowheads="1"/>
            </p:cNvSpPr>
            <p:nvPr/>
          </p:nvSpPr>
          <p:spPr bwMode="auto">
            <a:xfrm>
              <a:off x="4080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21532" name="Rectangle 25"/>
            <p:cNvSpPr>
              <a:spLocks noChangeArrowheads="1"/>
            </p:cNvSpPr>
            <p:nvPr/>
          </p:nvSpPr>
          <p:spPr bwMode="auto">
            <a:xfrm>
              <a:off x="5136" y="1584"/>
              <a:ext cx="96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79</a:t>
              </a:r>
            </a:p>
          </p:txBody>
        </p:sp>
        <p:sp>
          <p:nvSpPr>
            <p:cNvPr id="21533" name="Rectangle 26"/>
            <p:cNvSpPr>
              <a:spLocks noChangeArrowheads="1"/>
            </p:cNvSpPr>
            <p:nvPr/>
          </p:nvSpPr>
          <p:spPr bwMode="auto">
            <a:xfrm>
              <a:off x="5232" y="1584"/>
              <a:ext cx="384" cy="19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chemeClr val="bg1"/>
                  </a:solidFill>
                </a:rPr>
                <a:t>3´UTR</a:t>
              </a:r>
            </a:p>
          </p:txBody>
        </p:sp>
        <p:sp>
          <p:nvSpPr>
            <p:cNvPr id="21534" name="Line 34"/>
            <p:cNvSpPr>
              <a:spLocks noChangeShapeType="1"/>
            </p:cNvSpPr>
            <p:nvPr/>
          </p:nvSpPr>
          <p:spPr bwMode="auto">
            <a:xfrm>
              <a:off x="5232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35" name="Line 35"/>
            <p:cNvSpPr>
              <a:spLocks noChangeShapeType="1"/>
            </p:cNvSpPr>
            <p:nvPr/>
          </p:nvSpPr>
          <p:spPr bwMode="auto">
            <a:xfrm>
              <a:off x="624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36" name="Text Box 36"/>
            <p:cNvSpPr txBox="1">
              <a:spLocks noChangeArrowheads="1"/>
            </p:cNvSpPr>
            <p:nvPr/>
          </p:nvSpPr>
          <p:spPr bwMode="auto">
            <a:xfrm>
              <a:off x="374" y="2080"/>
              <a:ext cx="4971" cy="16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Legenda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1800"/>
                <a:t>5´(CA)n                                        alely 172 – 184 pb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1800"/>
                <a:t>pERT 87-8/Taq I                       alela 145 pb (-), 71 pb a 74pb (+)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1800"/>
                <a:t>pERT 87-15/BamH I                  alela 216 pb (-), 166 pb a 50 pb (+)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1800"/>
                <a:t>STR sekvence /(CA)n/: STR44  alely 174 – 204 pb, heterozygozyta 87%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                                           STR45  alely 156 – 184 pb, heterozygozyta 89%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                                           STR49  alely 227 – 257 pb, heterozygozyta 93%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                                           STR50  alely 233 – 251 pb, heterozygozyta 71%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1800"/>
                <a:t>3´(CA)n                                         alely 131 – 137 pb</a:t>
              </a:r>
            </a:p>
          </p:txBody>
        </p:sp>
        <p:sp>
          <p:nvSpPr>
            <p:cNvPr id="21537" name="Text Box 39"/>
            <p:cNvSpPr txBox="1">
              <a:spLocks noChangeArrowheads="1"/>
            </p:cNvSpPr>
            <p:nvPr/>
          </p:nvSpPr>
          <p:spPr bwMode="auto">
            <a:xfrm>
              <a:off x="1657" y="1338"/>
              <a:ext cx="387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Taq I</a:t>
              </a:r>
            </a:p>
          </p:txBody>
        </p:sp>
        <p:sp>
          <p:nvSpPr>
            <p:cNvPr id="21538" name="Text Box 40"/>
            <p:cNvSpPr txBox="1">
              <a:spLocks noChangeArrowheads="1"/>
            </p:cNvSpPr>
            <p:nvPr/>
          </p:nvSpPr>
          <p:spPr bwMode="auto">
            <a:xfrm>
              <a:off x="1920" y="1200"/>
              <a:ext cx="505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latin typeface="Times New Roman" pitchFamily="18" charset="0"/>
                </a:rPr>
                <a:t>BamH I</a:t>
              </a:r>
            </a:p>
          </p:txBody>
        </p:sp>
      </p:grpSp>
      <p:sp>
        <p:nvSpPr>
          <p:cNvPr id="72746" name="Text Box 42"/>
          <p:cNvSpPr txBox="1">
            <a:spLocks noChangeArrowheads="1"/>
          </p:cNvSpPr>
          <p:nvPr/>
        </p:nvSpPr>
        <p:spPr bwMode="auto">
          <a:xfrm>
            <a:off x="1867639" y="1882884"/>
            <a:ext cx="5201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cs typeface="+mn-cs"/>
              </a:rPr>
              <a:t>Polymorfní místa v </a:t>
            </a:r>
            <a:r>
              <a:rPr lang="cs-CZ" sz="2400" dirty="0" err="1">
                <a:cs typeface="+mn-cs"/>
              </a:rPr>
              <a:t>dystrofinovém</a:t>
            </a:r>
            <a:r>
              <a:rPr lang="cs-CZ" sz="2400" dirty="0">
                <a:cs typeface="+mn-cs"/>
              </a:rPr>
              <a:t> genu</a:t>
            </a:r>
          </a:p>
        </p:txBody>
      </p:sp>
      <p:sp>
        <p:nvSpPr>
          <p:cNvPr id="38" name="TextovéPole 79"/>
          <p:cNvSpPr txBox="1">
            <a:spLocks noChangeArrowheads="1"/>
          </p:cNvSpPr>
          <p:nvPr/>
        </p:nvSpPr>
        <p:spPr bwMode="auto">
          <a:xfrm>
            <a:off x="3000375" y="1428750"/>
            <a:ext cx="271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X vázaná dědičnost</a:t>
            </a:r>
          </a:p>
        </p:txBody>
      </p:sp>
      <p:sp>
        <p:nvSpPr>
          <p:cNvPr id="39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6053859" y="1336565"/>
            <a:ext cx="309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err="1" smtClean="0"/>
              <a:t>Duchennova</a:t>
            </a:r>
            <a:r>
              <a:rPr lang="cs-CZ" altLang="cs-CZ" b="1" dirty="0" smtClean="0"/>
              <a:t>  svalová dystrofie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3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3" name="TextovéPole 79"/>
          <p:cNvSpPr txBox="1">
            <a:spLocks noChangeArrowheads="1"/>
          </p:cNvSpPr>
          <p:nvPr/>
        </p:nvSpPr>
        <p:spPr bwMode="auto">
          <a:xfrm>
            <a:off x="3000375" y="1428750"/>
            <a:ext cx="271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X vázaná dědičnost</a:t>
            </a:r>
          </a:p>
        </p:txBody>
      </p:sp>
      <p:sp>
        <p:nvSpPr>
          <p:cNvPr id="70" name="Nadpis 1"/>
          <p:cNvSpPr>
            <a:spLocks noGrp="1"/>
          </p:cNvSpPr>
          <p:nvPr>
            <p:ph type="title"/>
          </p:nvPr>
        </p:nvSpPr>
        <p:spPr>
          <a:xfrm>
            <a:off x="457200" y="314699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032904" y="1555532"/>
            <a:ext cx="309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err="1" smtClean="0"/>
              <a:t>Duchennova</a:t>
            </a:r>
            <a:r>
              <a:rPr lang="cs-CZ" altLang="cs-CZ" b="1" dirty="0" smtClean="0"/>
              <a:t>  svalová dystrofie</a:t>
            </a:r>
          </a:p>
          <a:p>
            <a:endParaRPr lang="cs-CZ" dirty="0"/>
          </a:p>
        </p:txBody>
      </p:sp>
      <p:grpSp>
        <p:nvGrpSpPr>
          <p:cNvPr id="71" name="Skupina 56"/>
          <p:cNvGrpSpPr>
            <a:grpSpLocks/>
          </p:cNvGrpSpPr>
          <p:nvPr/>
        </p:nvGrpSpPr>
        <p:grpSpPr bwMode="auto">
          <a:xfrm>
            <a:off x="730249" y="1897009"/>
            <a:ext cx="7231063" cy="5214937"/>
            <a:chOff x="1142976" y="1643050"/>
            <a:chExt cx="7231062" cy="5214950"/>
          </a:xfrm>
        </p:grpSpPr>
        <p:sp>
          <p:nvSpPr>
            <p:cNvPr id="72" name="Oval 4"/>
            <p:cNvSpPr>
              <a:spLocks noChangeArrowheads="1"/>
            </p:cNvSpPr>
            <p:nvPr/>
          </p:nvSpPr>
          <p:spPr bwMode="auto">
            <a:xfrm>
              <a:off x="4094138" y="1785925"/>
              <a:ext cx="503238" cy="5048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74" name="Rectangle 5"/>
            <p:cNvSpPr>
              <a:spLocks noChangeArrowheads="1"/>
            </p:cNvSpPr>
            <p:nvPr/>
          </p:nvSpPr>
          <p:spPr bwMode="auto">
            <a:xfrm>
              <a:off x="3086076" y="1858950"/>
              <a:ext cx="431800" cy="431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75" name="Line 6"/>
            <p:cNvSpPr>
              <a:spLocks noChangeShapeType="1"/>
            </p:cNvSpPr>
            <p:nvPr/>
          </p:nvSpPr>
          <p:spPr bwMode="auto">
            <a:xfrm>
              <a:off x="3517876" y="2074850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>
              <a:off x="3806801" y="2074850"/>
              <a:ext cx="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" name="Line 8"/>
            <p:cNvSpPr>
              <a:spLocks noChangeShapeType="1"/>
            </p:cNvSpPr>
            <p:nvPr/>
          </p:nvSpPr>
          <p:spPr bwMode="auto">
            <a:xfrm>
              <a:off x="2870176" y="2867012"/>
              <a:ext cx="1800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8" name="Rectangle 9"/>
            <p:cNvSpPr>
              <a:spLocks noChangeArrowheads="1"/>
            </p:cNvSpPr>
            <p:nvPr/>
          </p:nvSpPr>
          <p:spPr bwMode="auto">
            <a:xfrm>
              <a:off x="3590901" y="3154350"/>
              <a:ext cx="431800" cy="4318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2654276" y="3154350"/>
              <a:ext cx="503237" cy="5048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4383063" y="3154350"/>
              <a:ext cx="503238" cy="5048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81" name="Rectangle 12"/>
            <p:cNvSpPr>
              <a:spLocks noChangeArrowheads="1"/>
            </p:cNvSpPr>
            <p:nvPr/>
          </p:nvSpPr>
          <p:spPr bwMode="auto">
            <a:xfrm>
              <a:off x="1646213" y="3227375"/>
              <a:ext cx="431800" cy="431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82" name="Rectangle 13"/>
            <p:cNvSpPr>
              <a:spLocks noChangeArrowheads="1"/>
            </p:cNvSpPr>
            <p:nvPr/>
          </p:nvSpPr>
          <p:spPr bwMode="auto">
            <a:xfrm>
              <a:off x="2438376" y="4522775"/>
              <a:ext cx="431800" cy="4318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83" name="Rectangle 14"/>
            <p:cNvSpPr>
              <a:spLocks noChangeArrowheads="1"/>
            </p:cNvSpPr>
            <p:nvPr/>
          </p:nvSpPr>
          <p:spPr bwMode="auto">
            <a:xfrm>
              <a:off x="1790676" y="4522775"/>
              <a:ext cx="431800" cy="431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1142976" y="4522775"/>
              <a:ext cx="431800" cy="431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85" name="Rectangle 16"/>
            <p:cNvSpPr>
              <a:spLocks noChangeArrowheads="1"/>
            </p:cNvSpPr>
            <p:nvPr/>
          </p:nvSpPr>
          <p:spPr bwMode="auto">
            <a:xfrm>
              <a:off x="4165576" y="4595800"/>
              <a:ext cx="431800" cy="431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4238601" y="5891200"/>
              <a:ext cx="431800" cy="4318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cs-CZ" altLang="cs-CZ"/>
            </a:p>
          </p:txBody>
        </p:sp>
        <p:sp>
          <p:nvSpPr>
            <p:cNvPr id="87" name="Oval 18"/>
            <p:cNvSpPr>
              <a:spLocks noChangeArrowheads="1"/>
            </p:cNvSpPr>
            <p:nvPr/>
          </p:nvSpPr>
          <p:spPr bwMode="auto">
            <a:xfrm>
              <a:off x="3087663" y="4522775"/>
              <a:ext cx="503238" cy="5048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88" name="Oval 19"/>
            <p:cNvSpPr>
              <a:spLocks noChangeArrowheads="1"/>
            </p:cNvSpPr>
            <p:nvPr/>
          </p:nvSpPr>
          <p:spPr bwMode="auto">
            <a:xfrm>
              <a:off x="3157513" y="5891200"/>
              <a:ext cx="503238" cy="5048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2078013" y="3443275"/>
              <a:ext cx="576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>
              <a:off x="2365351" y="3443275"/>
              <a:ext cx="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>
              <a:off x="1430313" y="4235437"/>
              <a:ext cx="1943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2870176" y="2867012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>
              <a:off x="3806801" y="2867012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>
              <a:off x="4670401" y="2867012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>
              <a:off x="1430313" y="4235437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>
              <a:off x="2006576" y="4235437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>
              <a:off x="2654276" y="4235437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3373413" y="4235437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>
              <a:off x="3590901" y="4810112"/>
              <a:ext cx="576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>
              <a:off x="3878238" y="4810112"/>
              <a:ext cx="0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>
              <a:off x="3373413" y="5602275"/>
              <a:ext cx="1081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>
              <a:off x="3373413" y="5602275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Line 34"/>
            <p:cNvSpPr>
              <a:spLocks noChangeShapeType="1"/>
            </p:cNvSpPr>
            <p:nvPr/>
          </p:nvSpPr>
          <p:spPr bwMode="auto">
            <a:xfrm>
              <a:off x="4454501" y="5602275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Line 35"/>
            <p:cNvSpPr>
              <a:spLocks noChangeShapeType="1"/>
            </p:cNvSpPr>
            <p:nvPr/>
          </p:nvSpPr>
          <p:spPr bwMode="auto">
            <a:xfrm flipV="1">
              <a:off x="2222476" y="4378312"/>
              <a:ext cx="792162" cy="720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 flipV="1">
              <a:off x="3373413" y="3009887"/>
              <a:ext cx="792163" cy="720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 flipV="1">
              <a:off x="4022701" y="5746737"/>
              <a:ext cx="792162" cy="720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 flipV="1">
              <a:off x="2870176" y="1643050"/>
              <a:ext cx="792162" cy="7207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Text Box 39"/>
            <p:cNvSpPr txBox="1">
              <a:spLocks noChangeArrowheads="1"/>
            </p:cNvSpPr>
            <p:nvPr/>
          </p:nvSpPr>
          <p:spPr bwMode="auto">
            <a:xfrm>
              <a:off x="2006576" y="2506650"/>
              <a:ext cx="930275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184</a:t>
              </a:r>
              <a:r>
                <a:rPr lang="en-US" altLang="cs-CZ" sz="1200"/>
                <a:t>]+[188]</a:t>
              </a:r>
            </a:p>
            <a:p>
              <a:pPr eaLnBrk="1" hangingPunct="1"/>
              <a:r>
                <a:rPr lang="en-US" altLang="cs-CZ" sz="1200"/>
                <a:t>[172]+[170]</a:t>
              </a:r>
            </a:p>
            <a:p>
              <a:pPr eaLnBrk="1" hangingPunct="1"/>
              <a:r>
                <a:rPr lang="en-US" altLang="cs-CZ" sz="1200"/>
                <a:t>[226]+[222]</a:t>
              </a:r>
            </a:p>
            <a:p>
              <a:pPr eaLnBrk="1" hangingPunct="1"/>
              <a:r>
                <a:rPr lang="en-US" altLang="cs-CZ" sz="1200"/>
                <a:t>[237]+[239]</a:t>
              </a:r>
              <a:endParaRPr lang="cs-CZ" altLang="cs-CZ" sz="1200"/>
            </a:p>
          </p:txBody>
        </p:sp>
        <p:sp>
          <p:nvSpPr>
            <p:cNvPr id="109" name="Text Box 41"/>
            <p:cNvSpPr txBox="1">
              <a:spLocks noChangeArrowheads="1"/>
            </p:cNvSpPr>
            <p:nvPr/>
          </p:nvSpPr>
          <p:spPr bwMode="auto">
            <a:xfrm>
              <a:off x="1501751" y="5005374"/>
              <a:ext cx="51435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cs-CZ" sz="1200" dirty="0"/>
                <a:t>[184]</a:t>
              </a:r>
            </a:p>
            <a:p>
              <a:pPr eaLnBrk="1" hangingPunct="1"/>
              <a:r>
                <a:rPr lang="en-US" altLang="cs-CZ" sz="1200" dirty="0"/>
                <a:t>[172]</a:t>
              </a:r>
            </a:p>
            <a:p>
              <a:pPr eaLnBrk="1" hangingPunct="1"/>
              <a:r>
                <a:rPr lang="en-US" altLang="cs-CZ" sz="1200" dirty="0"/>
                <a:t>[226]</a:t>
              </a:r>
            </a:p>
            <a:p>
              <a:pPr eaLnBrk="1" hangingPunct="1"/>
              <a:r>
                <a:rPr lang="en-US" altLang="cs-CZ" sz="1200" dirty="0"/>
                <a:t>[237]</a:t>
              </a:r>
              <a:endParaRPr lang="cs-CZ" altLang="cs-CZ" sz="1200" dirty="0"/>
            </a:p>
          </p:txBody>
        </p:sp>
        <p:grpSp>
          <p:nvGrpSpPr>
            <p:cNvPr id="110" name="Group 47"/>
            <p:cNvGrpSpPr>
              <a:grpSpLocks/>
            </p:cNvGrpSpPr>
            <p:nvPr/>
          </p:nvGrpSpPr>
          <p:grpSpPr bwMode="auto">
            <a:xfrm>
              <a:off x="2509813" y="5243500"/>
              <a:ext cx="996950" cy="822325"/>
              <a:chOff x="1779" y="3672"/>
              <a:chExt cx="628" cy="518"/>
            </a:xfrm>
          </p:grpSpPr>
          <p:sp>
            <p:nvSpPr>
              <p:cNvPr id="119" name="Text Box 42"/>
              <p:cNvSpPr txBox="1">
                <a:spLocks noChangeArrowheads="1"/>
              </p:cNvSpPr>
              <p:nvPr/>
            </p:nvSpPr>
            <p:spPr bwMode="auto">
              <a:xfrm>
                <a:off x="1779" y="3672"/>
                <a:ext cx="6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eaLnBrk="1" hangingPunct="1"/>
                <a:r>
                  <a:rPr lang="en-US" altLang="cs-CZ" sz="1200"/>
                  <a:t>[184]    [188]</a:t>
                </a:r>
              </a:p>
              <a:p>
                <a:pPr eaLnBrk="1" hangingPunct="1"/>
                <a:r>
                  <a:rPr lang="en-US" altLang="cs-CZ" sz="1200"/>
                  <a:t>[172]    [170]</a:t>
                </a:r>
              </a:p>
              <a:p>
                <a:pPr eaLnBrk="1" hangingPunct="1"/>
                <a:r>
                  <a:rPr lang="en-US" altLang="cs-CZ" sz="1200"/>
                  <a:t>[230]    [240]</a:t>
                </a:r>
              </a:p>
              <a:p>
                <a:pPr eaLnBrk="1" hangingPunct="1"/>
                <a:r>
                  <a:rPr lang="en-US" altLang="cs-CZ" sz="1200"/>
                  <a:t>[237]    [241]</a:t>
                </a:r>
                <a:endParaRPr lang="cs-CZ" altLang="cs-CZ" sz="1200"/>
              </a:p>
            </p:txBody>
          </p:sp>
          <p:cxnSp>
            <p:nvCxnSpPr>
              <p:cNvPr id="120" name="AutoShape 43"/>
              <p:cNvCxnSpPr>
                <a:cxnSpLocks noChangeShapeType="1"/>
              </p:cNvCxnSpPr>
              <p:nvPr/>
            </p:nvCxnSpPr>
            <p:spPr bwMode="auto">
              <a:xfrm flipH="1">
                <a:off x="2018" y="3748"/>
                <a:ext cx="136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1" name="AutoShape 44"/>
              <p:cNvCxnSpPr>
                <a:cxnSpLocks noChangeShapeType="1"/>
              </p:cNvCxnSpPr>
              <p:nvPr/>
            </p:nvCxnSpPr>
            <p:spPr bwMode="auto">
              <a:xfrm flipH="1">
                <a:off x="2018" y="3883"/>
                <a:ext cx="136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AutoShape 45"/>
              <p:cNvCxnSpPr>
                <a:cxnSpLocks noChangeShapeType="1"/>
              </p:cNvCxnSpPr>
              <p:nvPr/>
            </p:nvCxnSpPr>
            <p:spPr bwMode="auto">
              <a:xfrm flipH="1">
                <a:off x="2018" y="3974"/>
                <a:ext cx="136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AutoShape 46"/>
              <p:cNvCxnSpPr>
                <a:cxnSpLocks noChangeShapeType="1"/>
              </p:cNvCxnSpPr>
              <p:nvPr/>
            </p:nvCxnSpPr>
            <p:spPr bwMode="auto">
              <a:xfrm flipH="1">
                <a:off x="2018" y="4065"/>
                <a:ext cx="136" cy="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1" name="Text Box 49"/>
            <p:cNvSpPr txBox="1">
              <a:spLocks noChangeArrowheads="1"/>
            </p:cNvSpPr>
            <p:nvPr/>
          </p:nvSpPr>
          <p:spPr bwMode="auto">
            <a:xfrm>
              <a:off x="6057876" y="4451337"/>
              <a:ext cx="2212975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cs-CZ" altLang="cs-CZ" sz="1200"/>
                <a:t>haplotypy polymorfních markerů</a:t>
              </a:r>
              <a:endParaRPr lang="en-US" altLang="cs-CZ" sz="1200"/>
            </a:p>
            <a:p>
              <a:pPr eaLnBrk="1" hangingPunct="1"/>
              <a:r>
                <a:rPr lang="cs-CZ" altLang="cs-CZ" sz="1200"/>
                <a:t>STR44</a:t>
              </a:r>
            </a:p>
            <a:p>
              <a:pPr eaLnBrk="1" hangingPunct="1"/>
              <a:r>
                <a:rPr lang="en-US" altLang="cs-CZ" sz="1200"/>
                <a:t>STR</a:t>
              </a:r>
              <a:r>
                <a:rPr lang="cs-CZ" altLang="cs-CZ" sz="1200"/>
                <a:t>45</a:t>
              </a:r>
            </a:p>
            <a:p>
              <a:pPr eaLnBrk="1" hangingPunct="1"/>
              <a:r>
                <a:rPr lang="cs-CZ" altLang="cs-CZ" sz="1200"/>
                <a:t>STR49</a:t>
              </a:r>
            </a:p>
            <a:p>
              <a:pPr eaLnBrk="1" hangingPunct="1"/>
              <a:r>
                <a:rPr lang="cs-CZ" altLang="cs-CZ" sz="1200"/>
                <a:t>STR50</a:t>
              </a:r>
              <a:endParaRPr lang="en-US" altLang="cs-CZ" sz="1200"/>
            </a:p>
            <a:p>
              <a:pPr eaLnBrk="1" hangingPunct="1"/>
              <a:r>
                <a:rPr lang="cs-CZ" altLang="cs-CZ" sz="1200"/>
                <a:t>  </a:t>
              </a:r>
            </a:p>
          </p:txBody>
        </p:sp>
        <p:sp>
          <p:nvSpPr>
            <p:cNvPr id="112" name="Oval 50"/>
            <p:cNvSpPr>
              <a:spLocks noChangeArrowheads="1"/>
            </p:cNvSpPr>
            <p:nvPr/>
          </p:nvSpPr>
          <p:spPr bwMode="auto">
            <a:xfrm>
              <a:off x="2438376" y="2435212"/>
              <a:ext cx="503237" cy="1008063"/>
            </a:xfrm>
            <a:prstGeom prst="ellips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113" name="Text Box 51"/>
            <p:cNvSpPr txBox="1">
              <a:spLocks noChangeArrowheads="1"/>
            </p:cNvSpPr>
            <p:nvPr/>
          </p:nvSpPr>
          <p:spPr bwMode="auto">
            <a:xfrm>
              <a:off x="6234088" y="5119675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endParaRPr lang="cs-CZ" altLang="cs-CZ" sz="1800"/>
            </a:p>
          </p:txBody>
        </p:sp>
        <p:sp>
          <p:nvSpPr>
            <p:cNvPr id="114" name="Text Box 52"/>
            <p:cNvSpPr txBox="1">
              <a:spLocks noChangeArrowheads="1"/>
            </p:cNvSpPr>
            <p:nvPr/>
          </p:nvSpPr>
          <p:spPr bwMode="auto">
            <a:xfrm>
              <a:off x="5607026" y="4594212"/>
              <a:ext cx="51435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</a:p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</a:p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</a:p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  <a:endParaRPr lang="cs-CZ" altLang="cs-CZ" sz="1200"/>
            </a:p>
          </p:txBody>
        </p:sp>
        <p:sp>
          <p:nvSpPr>
            <p:cNvPr id="115" name="Text Box 53"/>
            <p:cNvSpPr txBox="1">
              <a:spLocks noChangeArrowheads="1"/>
            </p:cNvSpPr>
            <p:nvPr/>
          </p:nvSpPr>
          <p:spPr bwMode="auto">
            <a:xfrm>
              <a:off x="5607026" y="5602275"/>
              <a:ext cx="51435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</a:p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</a:p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</a:p>
            <a:p>
              <a:pPr eaLnBrk="1" hangingPunct="1"/>
              <a:r>
                <a:rPr lang="en-US" altLang="cs-CZ" sz="1200"/>
                <a:t>[</a:t>
              </a:r>
              <a:r>
                <a:rPr lang="cs-CZ" altLang="cs-CZ" sz="1200"/>
                <a:t>xxx</a:t>
              </a:r>
              <a:r>
                <a:rPr lang="en-US" altLang="cs-CZ" sz="1200"/>
                <a:t>]</a:t>
              </a:r>
              <a:endParaRPr lang="cs-CZ" altLang="cs-CZ" sz="1200"/>
            </a:p>
          </p:txBody>
        </p:sp>
        <p:sp>
          <p:nvSpPr>
            <p:cNvPr id="116" name="Oval 54"/>
            <p:cNvSpPr>
              <a:spLocks noChangeArrowheads="1"/>
            </p:cNvSpPr>
            <p:nvPr/>
          </p:nvSpPr>
          <p:spPr bwMode="auto">
            <a:xfrm>
              <a:off x="5607026" y="5530837"/>
              <a:ext cx="503237" cy="1008063"/>
            </a:xfrm>
            <a:prstGeom prst="ellips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cs-CZ" altLang="cs-CZ"/>
            </a:p>
          </p:txBody>
        </p:sp>
        <p:sp>
          <p:nvSpPr>
            <p:cNvPr id="117" name="Text Box 55"/>
            <p:cNvSpPr txBox="1">
              <a:spLocks noChangeArrowheads="1"/>
            </p:cNvSpPr>
            <p:nvPr/>
          </p:nvSpPr>
          <p:spPr bwMode="auto">
            <a:xfrm>
              <a:off x="6237263" y="5746737"/>
              <a:ext cx="21367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/>
              <a:r>
                <a:rPr lang="cs-CZ" altLang="cs-CZ" sz="1200"/>
                <a:t>haplotyp polymorfních markerů</a:t>
              </a:r>
            </a:p>
            <a:p>
              <a:pPr eaLnBrk="1" hangingPunct="1"/>
              <a:r>
                <a:rPr lang="cs-CZ" altLang="cs-CZ" sz="1200"/>
                <a:t>ve vazbě s patologií</a:t>
              </a:r>
            </a:p>
          </p:txBody>
        </p:sp>
        <p:cxnSp>
          <p:nvCxnSpPr>
            <p:cNvPr id="118" name="Přímá spojovací šipka 55"/>
            <p:cNvCxnSpPr/>
            <p:nvPr/>
          </p:nvCxnSpPr>
          <p:spPr>
            <a:xfrm rot="5400000" flipH="1" flipV="1">
              <a:off x="2821756" y="6250781"/>
              <a:ext cx="714377" cy="5000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ovéPole 57"/>
          <p:cNvSpPr txBox="1">
            <a:spLocks noChangeArrowheads="1"/>
          </p:cNvSpPr>
          <p:nvPr/>
        </p:nvSpPr>
        <p:spPr bwMode="auto">
          <a:xfrm>
            <a:off x="4945061" y="2544707"/>
            <a:ext cx="2662396" cy="1169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altLang="cs-CZ" sz="1400" b="1">
                <a:latin typeface="Calibri" pitchFamily="34" charset="0"/>
              </a:rPr>
              <a:t>Nelze určit haplotyp probandky</a:t>
            </a:r>
          </a:p>
          <a:p>
            <a:pPr eaLnBrk="1" hangingPunct="1"/>
            <a:r>
              <a:rPr lang="cs-CZ" altLang="cs-CZ" sz="1400" b="1">
                <a:latin typeface="Calibri" pitchFamily="34" charset="0"/>
              </a:rPr>
              <a:t>vzhledem  neznalosti genotypu </a:t>
            </a:r>
          </a:p>
          <a:p>
            <a:pPr eaLnBrk="1" hangingPunct="1"/>
            <a:r>
              <a:rPr lang="cs-CZ" altLang="cs-CZ" sz="1400" b="1">
                <a:latin typeface="Calibri" pitchFamily="34" charset="0"/>
              </a:rPr>
              <a:t>otce  a matky</a:t>
            </a:r>
          </a:p>
          <a:p>
            <a:pPr eaLnBrk="1" hangingPunct="1"/>
            <a:endParaRPr lang="cs-CZ" altLang="cs-CZ" sz="1400" b="1">
              <a:latin typeface="Calibri" pitchFamily="34" charset="0"/>
            </a:endParaRPr>
          </a:p>
          <a:p>
            <a:pPr eaLnBrk="1" hangingPunct="1"/>
            <a:r>
              <a:rPr lang="cs-CZ" altLang="cs-CZ" sz="1400" b="1">
                <a:latin typeface="Calibri" pitchFamily="34" charset="0"/>
              </a:rPr>
              <a:t>Probandka není DMD přenašečka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7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335588" y="17002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81375" y="1354317"/>
            <a:ext cx="878125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cs-CZ" sz="14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Faktory, které </a:t>
            </a:r>
            <a:r>
              <a:rPr lang="cs-CZ" sz="14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ovlivňují </a:t>
            </a:r>
            <a:r>
              <a:rPr lang="cs-CZ" sz="14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spolehlivost nepřímého </a:t>
            </a:r>
            <a:r>
              <a:rPr lang="cs-CZ" sz="14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molekulárně genetického vyšetření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  <a:cs typeface="Arial" pitchFamily="34" charset="0"/>
              </a:rPr>
              <a:t>1. </a:t>
            </a:r>
            <a:r>
              <a:rPr lang="cs-CZ" sz="1400" b="1" dirty="0"/>
              <a:t>Spolehlivost klinické diagnózy</a:t>
            </a:r>
            <a:endParaRPr lang="cs-CZ" sz="1400" dirty="0"/>
          </a:p>
          <a:p>
            <a:pPr>
              <a:defRPr/>
            </a:pPr>
            <a:r>
              <a:rPr lang="cs-CZ" sz="1400" dirty="0"/>
              <a:t>Klinická diagnóza onemocnění musí být naprosto přesná. </a:t>
            </a:r>
          </a:p>
          <a:p>
            <a:pPr>
              <a:defRPr/>
            </a:pPr>
            <a:r>
              <a:rPr lang="cs-CZ" sz="1400" dirty="0"/>
              <a:t>Je-li vyslovena špatná klinická diagnóza, uvedené molekulární vyšetření nemá smysl, protože se sledovala segregace</a:t>
            </a:r>
          </a:p>
          <a:p>
            <a:pPr>
              <a:defRPr/>
            </a:pPr>
            <a:r>
              <a:rPr lang="cs-CZ" sz="1400" dirty="0"/>
              <a:t> </a:t>
            </a:r>
            <a:r>
              <a:rPr lang="cs-CZ" sz="1400" dirty="0" err="1"/>
              <a:t>markeru</a:t>
            </a:r>
            <a:r>
              <a:rPr lang="cs-CZ" sz="1400" dirty="0"/>
              <a:t> vázaného na gen, který nemá s chorobou nic společného.</a:t>
            </a:r>
          </a:p>
          <a:p>
            <a:pPr>
              <a:defRPr/>
            </a:pPr>
            <a:r>
              <a:rPr lang="cs-CZ" sz="1400" dirty="0"/>
              <a:t>Výsledek molekulárního vyšetření je v tom případě nesmyslný a zavádějící.</a:t>
            </a:r>
          </a:p>
          <a:p>
            <a:pPr>
              <a:defRPr/>
            </a:pPr>
            <a:r>
              <a:rPr lang="cs-CZ" sz="1400" dirty="0"/>
              <a:t>2.</a:t>
            </a:r>
            <a:r>
              <a:rPr lang="cs-CZ" sz="1400" b="1" dirty="0"/>
              <a:t> Možnost rekombinace mezi </a:t>
            </a:r>
            <a:r>
              <a:rPr lang="cs-CZ" sz="1400" b="1" dirty="0" err="1"/>
              <a:t>markerem</a:t>
            </a:r>
            <a:r>
              <a:rPr lang="cs-CZ" sz="1400" b="1" dirty="0"/>
              <a:t> a genem</a:t>
            </a:r>
          </a:p>
          <a:p>
            <a:pPr>
              <a:defRPr/>
            </a:pPr>
            <a:r>
              <a:rPr lang="cs-CZ" sz="1400" dirty="0"/>
              <a:t>Mateřská a otcovská chromozomální DNA se v průběhu crossing-overu "promíchá" v rámci homologních chromozomů.</a:t>
            </a:r>
          </a:p>
          <a:p>
            <a:pPr>
              <a:defRPr/>
            </a:pPr>
            <a:r>
              <a:rPr lang="cs-CZ" sz="1400" dirty="0"/>
              <a:t>Pohlavní buňka pak nese nově "smíchanou" DNA - takto se vedle sebe mohou v gametě dostat informace</a:t>
            </a:r>
            <a:r>
              <a:rPr lang="cs-CZ" sz="1400" dirty="0" smtClean="0"/>
              <a:t>,</a:t>
            </a:r>
          </a:p>
          <a:p>
            <a:pPr>
              <a:defRPr/>
            </a:pPr>
            <a:r>
              <a:rPr lang="cs-CZ" sz="1400" dirty="0" smtClean="0"/>
              <a:t>které </a:t>
            </a:r>
            <a:r>
              <a:rPr lang="cs-CZ" sz="1400" dirty="0"/>
              <a:t>spolu původně nesousedily</a:t>
            </a:r>
          </a:p>
          <a:p>
            <a:pPr>
              <a:defRPr/>
            </a:pPr>
            <a:r>
              <a:rPr lang="cs-CZ" sz="1400" dirty="0"/>
              <a:t>Např. </a:t>
            </a:r>
            <a:r>
              <a:rPr lang="cs-CZ" sz="1400" dirty="0" err="1"/>
              <a:t>marker</a:t>
            </a:r>
            <a:r>
              <a:rPr lang="cs-CZ" sz="1400" dirty="0"/>
              <a:t> původně v sousedství </a:t>
            </a:r>
            <a:r>
              <a:rPr lang="cs-CZ" sz="1400" dirty="0" smtClean="0"/>
              <a:t>patologické alely na </a:t>
            </a:r>
            <a:r>
              <a:rPr lang="cs-CZ" sz="1400" dirty="0"/>
              <a:t>otcovské DNA se tímto "smícháním" octne v sousedství </a:t>
            </a:r>
            <a:endParaRPr lang="cs-CZ" sz="1400" dirty="0" smtClean="0"/>
          </a:p>
          <a:p>
            <a:pPr>
              <a:defRPr/>
            </a:pPr>
            <a:r>
              <a:rPr lang="cs-CZ" sz="1400" dirty="0" smtClean="0"/>
              <a:t>"</a:t>
            </a:r>
            <a:r>
              <a:rPr lang="cs-CZ" sz="1400" dirty="0" err="1" smtClean="0"/>
              <a:t>zdravéhé</a:t>
            </a:r>
            <a:r>
              <a:rPr lang="cs-CZ" sz="1400" dirty="0" smtClean="0"/>
              <a:t>" alely pocházející </a:t>
            </a:r>
            <a:r>
              <a:rPr lang="cs-CZ" sz="1400" dirty="0"/>
              <a:t>z mateřské DNA, neboť mezi ním a </a:t>
            </a:r>
            <a:r>
              <a:rPr lang="cs-CZ" sz="1400" dirty="0" err="1"/>
              <a:t>markerem</a:t>
            </a:r>
            <a:r>
              <a:rPr lang="cs-CZ" sz="1400" dirty="0"/>
              <a:t> došlo k rekombinaci.</a:t>
            </a:r>
          </a:p>
          <a:p>
            <a:pPr>
              <a:defRPr/>
            </a:pPr>
            <a:r>
              <a:rPr lang="cs-CZ" sz="1400" dirty="0"/>
              <a:t> Pravděpodobnost rekombinace roste se vzdáleností mezi sledovaným </a:t>
            </a:r>
            <a:r>
              <a:rPr lang="cs-CZ" sz="1400" dirty="0" err="1"/>
              <a:t>markerem</a:t>
            </a:r>
            <a:r>
              <a:rPr lang="cs-CZ" sz="1400" dirty="0"/>
              <a:t> a genem.</a:t>
            </a:r>
          </a:p>
          <a:p>
            <a:pPr>
              <a:defRPr/>
            </a:pPr>
            <a:r>
              <a:rPr lang="cs-CZ" sz="1400" dirty="0" smtClean="0"/>
              <a:t>3. </a:t>
            </a:r>
            <a:r>
              <a:rPr lang="cs-CZ" sz="1400" b="1" dirty="0" smtClean="0"/>
              <a:t>Spolehlivost </a:t>
            </a:r>
            <a:r>
              <a:rPr lang="cs-CZ" sz="1400" b="1" dirty="0"/>
              <a:t>biologických vztahů v rodokmenu</a:t>
            </a:r>
          </a:p>
          <a:p>
            <a:pPr>
              <a:defRPr/>
            </a:pPr>
            <a:r>
              <a:rPr lang="cs-CZ" sz="1400" dirty="0"/>
              <a:t>Biologické otcovství vyšetřovaných osob v rodokmenu musí souhlasit s údaji uvedenými v rodinné anamnéze</a:t>
            </a:r>
            <a:r>
              <a:rPr lang="cs-CZ" sz="1400" dirty="0" smtClean="0"/>
              <a:t>,</a:t>
            </a:r>
          </a:p>
          <a:p>
            <a:pPr>
              <a:defRPr/>
            </a:pPr>
            <a:r>
              <a:rPr lang="cs-CZ" sz="1400" dirty="0" smtClean="0"/>
              <a:t>která </a:t>
            </a:r>
            <a:r>
              <a:rPr lang="cs-CZ" sz="1400" dirty="0"/>
              <a:t>je většinou sestavena na podkladě výpovědi probanda. </a:t>
            </a:r>
          </a:p>
          <a:p>
            <a:pPr>
              <a:defRPr/>
            </a:pPr>
            <a:r>
              <a:rPr lang="cs-CZ" sz="1400" dirty="0"/>
              <a:t>Je-li zapotřebí vyšetřit široký rodokmen, proband nemívá o těchto citlivých údajích týkajících se rodičů, prarodičů</a:t>
            </a:r>
          </a:p>
          <a:p>
            <a:pPr>
              <a:defRPr/>
            </a:pPr>
            <a:r>
              <a:rPr lang="cs-CZ" sz="1400" dirty="0"/>
              <a:t> nebo vzdálenějších příbuzných znalost. </a:t>
            </a:r>
          </a:p>
          <a:p>
            <a:pPr>
              <a:defRPr/>
            </a:pPr>
            <a:r>
              <a:rPr lang="cs-CZ" sz="1400" dirty="0"/>
              <a:t>Někdy je jako vedlejší produkt nepřímého molekulárně genetického vyšetření odhaleno,</a:t>
            </a:r>
          </a:p>
          <a:p>
            <a:pPr>
              <a:defRPr/>
            </a:pPr>
            <a:r>
              <a:rPr lang="cs-CZ" sz="1400" dirty="0"/>
              <a:t> že u některých osob nesouhlasí biologické vztahy v rodině. </a:t>
            </a:r>
          </a:p>
          <a:p>
            <a:pPr>
              <a:defRPr/>
            </a:pPr>
            <a:r>
              <a:rPr lang="cs-CZ" sz="1400" dirty="0"/>
              <a:t>Někdy může tato souvislost zůstat nepoznána a může vést k falešnému výsledku.</a:t>
            </a:r>
          </a:p>
          <a:p>
            <a:endParaRPr lang="cs-CZ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7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335588" y="17002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479925" y="44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Nepřímá DNA diagnostika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818408" y="1772816"/>
            <a:ext cx="750718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 provedení 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nepřímé diagnostiky 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je u některých chorob nutné </a:t>
            </a: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vyšetřit co největší okruh členů rodiny, </a:t>
            </a: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tedy i zdravých, u kterých se nepředpokládá, </a:t>
            </a: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že by mohli být nositeli patologie v(</a:t>
            </a:r>
            <a:r>
              <a:rPr lang="cs-CZ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partneři osob v riziku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</a:p>
          <a:p>
            <a:pPr algn="just">
              <a:defRPr/>
            </a:pPr>
            <a:endParaRPr lang="cs-CZ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Z praktického hlediska je to komplikované a někdy až nemožné, </a:t>
            </a: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 některých rodinách se jejich členové ani příliš neznají a nemají ochotu</a:t>
            </a: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podstupovat vyšetření kvůli probandovi, </a:t>
            </a:r>
          </a:p>
          <a:p>
            <a:pPr algn="just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který je z jejich hlediska vzdáleným příbuzným.</a:t>
            </a:r>
          </a:p>
          <a:p>
            <a:pPr algn="just">
              <a:defRPr/>
            </a:pPr>
            <a:endParaRPr lang="cs-CZ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cs-CZ" dirty="0"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Nepřímá molekulárně genetická diagnostika má mnoho nevýhod </a:t>
            </a:r>
          </a:p>
          <a:p>
            <a:pPr algn="just" eaLnBrk="0" hangingPunct="0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 její význam postupně klesá s tím, </a:t>
            </a:r>
          </a:p>
          <a:p>
            <a:pPr algn="just" eaLnBrk="0" hangingPunct="0">
              <a:defRPr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jak se vyvíjejí možnosti přímého molekulárně genetického vyšetření.</a:t>
            </a:r>
            <a:endParaRPr lang="cs-CZ" dirty="0">
              <a:latin typeface="Arial" pitchFamily="34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3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Skupina 52"/>
          <p:cNvGrpSpPr>
            <a:grpSpLocks/>
          </p:cNvGrpSpPr>
          <p:nvPr/>
        </p:nvGrpSpPr>
        <p:grpSpPr bwMode="auto">
          <a:xfrm>
            <a:off x="1785938" y="1785938"/>
            <a:ext cx="6930102" cy="4441825"/>
            <a:chOff x="1785918" y="1785926"/>
            <a:chExt cx="6930250" cy="4441902"/>
          </a:xfrm>
        </p:grpSpPr>
        <p:sp>
          <p:nvSpPr>
            <p:cNvPr id="26629" name="Line 58"/>
            <p:cNvSpPr>
              <a:spLocks noChangeShapeType="1"/>
            </p:cNvSpPr>
            <p:nvPr/>
          </p:nvSpPr>
          <p:spPr bwMode="auto">
            <a:xfrm>
              <a:off x="2291606" y="4830854"/>
              <a:ext cx="0" cy="99291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30" name="Line 45"/>
            <p:cNvSpPr>
              <a:spLocks noChangeShapeType="1"/>
            </p:cNvSpPr>
            <p:nvPr/>
          </p:nvSpPr>
          <p:spPr bwMode="auto">
            <a:xfrm flipH="1" flipV="1">
              <a:off x="7750731" y="5161824"/>
              <a:ext cx="718704" cy="39716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31" name="Oval 2"/>
            <p:cNvSpPr>
              <a:spLocks noChangeArrowheads="1"/>
            </p:cNvSpPr>
            <p:nvPr/>
          </p:nvSpPr>
          <p:spPr bwMode="auto">
            <a:xfrm>
              <a:off x="2576060" y="1785926"/>
              <a:ext cx="1221797" cy="119149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6632" name="Rectangle 10"/>
            <p:cNvSpPr>
              <a:spLocks noChangeArrowheads="1"/>
            </p:cNvSpPr>
            <p:nvPr/>
          </p:nvSpPr>
          <p:spPr bwMode="auto">
            <a:xfrm>
              <a:off x="5522747" y="1918314"/>
              <a:ext cx="1006186" cy="9267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6633" name="Line 18"/>
            <p:cNvSpPr>
              <a:spLocks noChangeShapeType="1"/>
            </p:cNvSpPr>
            <p:nvPr/>
          </p:nvSpPr>
          <p:spPr bwMode="auto">
            <a:xfrm>
              <a:off x="3797857" y="2381673"/>
              <a:ext cx="17248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34" name="Line 19"/>
            <p:cNvSpPr>
              <a:spLocks noChangeShapeType="1"/>
            </p:cNvSpPr>
            <p:nvPr/>
          </p:nvSpPr>
          <p:spPr bwMode="auto">
            <a:xfrm>
              <a:off x="4588432" y="2381673"/>
              <a:ext cx="0" cy="1787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35" name="Line 20"/>
            <p:cNvSpPr>
              <a:spLocks noChangeShapeType="1"/>
            </p:cNvSpPr>
            <p:nvPr/>
          </p:nvSpPr>
          <p:spPr bwMode="auto">
            <a:xfrm>
              <a:off x="2360449" y="4168913"/>
              <a:ext cx="44559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36" name="Line 21"/>
            <p:cNvSpPr>
              <a:spLocks noChangeShapeType="1"/>
            </p:cNvSpPr>
            <p:nvPr/>
          </p:nvSpPr>
          <p:spPr bwMode="auto">
            <a:xfrm>
              <a:off x="2360449" y="4168913"/>
              <a:ext cx="0" cy="397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37" name="Line 22"/>
            <p:cNvSpPr>
              <a:spLocks noChangeShapeType="1"/>
            </p:cNvSpPr>
            <p:nvPr/>
          </p:nvSpPr>
          <p:spPr bwMode="auto">
            <a:xfrm>
              <a:off x="6816415" y="4168913"/>
              <a:ext cx="0" cy="397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38" name="Rectangle 55"/>
            <p:cNvSpPr>
              <a:spLocks noChangeArrowheads="1"/>
            </p:cNvSpPr>
            <p:nvPr/>
          </p:nvSpPr>
          <p:spPr bwMode="auto">
            <a:xfrm>
              <a:off x="6313322" y="4566078"/>
              <a:ext cx="1006186" cy="9267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6639" name="Rectangle 56"/>
            <p:cNvSpPr>
              <a:spLocks noChangeArrowheads="1"/>
            </p:cNvSpPr>
            <p:nvPr/>
          </p:nvSpPr>
          <p:spPr bwMode="auto">
            <a:xfrm>
              <a:off x="4085339" y="4566078"/>
              <a:ext cx="1006186" cy="9267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6640" name="Line 59"/>
            <p:cNvSpPr>
              <a:spLocks noChangeShapeType="1"/>
            </p:cNvSpPr>
            <p:nvPr/>
          </p:nvSpPr>
          <p:spPr bwMode="auto">
            <a:xfrm>
              <a:off x="4588432" y="4168913"/>
              <a:ext cx="0" cy="397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641" name="Line 88"/>
            <p:cNvSpPr>
              <a:spLocks noChangeShapeType="1"/>
            </p:cNvSpPr>
            <p:nvPr/>
          </p:nvSpPr>
          <p:spPr bwMode="auto">
            <a:xfrm>
              <a:off x="6816415" y="4566078"/>
              <a:ext cx="0" cy="926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42" name="Rectangle 57"/>
            <p:cNvSpPr>
              <a:spLocks noChangeArrowheads="1"/>
            </p:cNvSpPr>
            <p:nvPr/>
          </p:nvSpPr>
          <p:spPr bwMode="auto">
            <a:xfrm>
              <a:off x="1857356" y="4572008"/>
              <a:ext cx="1006186" cy="9267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6643" name="Line 61"/>
            <p:cNvSpPr>
              <a:spLocks noChangeShapeType="1"/>
            </p:cNvSpPr>
            <p:nvPr/>
          </p:nvSpPr>
          <p:spPr bwMode="auto">
            <a:xfrm>
              <a:off x="3154051" y="1785926"/>
              <a:ext cx="0" cy="11914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44" name="Text Box 47"/>
            <p:cNvSpPr txBox="1">
              <a:spLocks noChangeArrowheads="1"/>
            </p:cNvSpPr>
            <p:nvPr/>
          </p:nvSpPr>
          <p:spPr bwMode="auto">
            <a:xfrm>
              <a:off x="2671628" y="3000372"/>
              <a:ext cx="4256383" cy="36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dirty="0"/>
                <a:t>[</a:t>
              </a:r>
              <a:r>
                <a:rPr lang="cs-CZ" altLang="cs-CZ" sz="1800" dirty="0" smtClean="0"/>
                <a:t>F508del</a:t>
              </a:r>
              <a:r>
                <a:rPr lang="en-US" altLang="cs-CZ" sz="1800" dirty="0" smtClean="0"/>
                <a:t>]+[=]       </a:t>
              </a:r>
              <a:r>
                <a:rPr lang="cs-CZ" altLang="cs-CZ" sz="1800" dirty="0" smtClean="0"/>
                <a:t>                         </a:t>
              </a:r>
              <a:r>
                <a:rPr lang="en-US" altLang="cs-CZ" sz="1800" dirty="0"/>
                <a:t>[=]+[=]</a:t>
              </a:r>
              <a:endParaRPr lang="cs-CZ" altLang="cs-CZ" sz="1800" dirty="0"/>
            </a:p>
          </p:txBody>
        </p:sp>
        <p:sp>
          <p:nvSpPr>
            <p:cNvPr id="26645" name="Text Box 48"/>
            <p:cNvSpPr txBox="1">
              <a:spLocks noChangeArrowheads="1"/>
            </p:cNvSpPr>
            <p:nvPr/>
          </p:nvSpPr>
          <p:spPr bwMode="auto">
            <a:xfrm>
              <a:off x="1785918" y="5572140"/>
              <a:ext cx="6930250" cy="646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800" dirty="0"/>
                <a:t>[</a:t>
              </a:r>
              <a:r>
                <a:rPr lang="cs-CZ" altLang="cs-CZ" sz="1800" dirty="0"/>
                <a:t>F508</a:t>
              </a:r>
              <a:r>
                <a:rPr lang="en-US" altLang="cs-CZ" sz="1800" dirty="0"/>
                <a:t>]+[=]                        [=]+[=]                        [</a:t>
              </a:r>
              <a:r>
                <a:rPr lang="cs-CZ" altLang="cs-CZ" sz="1800" dirty="0" smtClean="0"/>
                <a:t>F508del</a:t>
              </a:r>
              <a:r>
                <a:rPr lang="en-US" altLang="cs-CZ" sz="1800" dirty="0" smtClean="0"/>
                <a:t>]+[</a:t>
              </a:r>
              <a:r>
                <a:rPr lang="en-US" altLang="cs-CZ" sz="1800" dirty="0"/>
                <a:t>G542X] </a:t>
              </a: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                             </a:t>
              </a:r>
            </a:p>
          </p:txBody>
        </p:sp>
        <p:sp>
          <p:nvSpPr>
            <p:cNvPr id="26646" name="Line 65"/>
            <p:cNvSpPr>
              <a:spLocks noChangeShapeType="1"/>
            </p:cNvSpPr>
            <p:nvPr/>
          </p:nvSpPr>
          <p:spPr bwMode="auto">
            <a:xfrm flipH="1">
              <a:off x="1860383" y="4566078"/>
              <a:ext cx="143741" cy="1985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47" name="Line 66"/>
            <p:cNvSpPr>
              <a:spLocks noChangeShapeType="1"/>
            </p:cNvSpPr>
            <p:nvPr/>
          </p:nvSpPr>
          <p:spPr bwMode="auto">
            <a:xfrm flipH="1">
              <a:off x="1860383" y="4566078"/>
              <a:ext cx="287482" cy="397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48" name="Line 67"/>
            <p:cNvSpPr>
              <a:spLocks noChangeShapeType="1"/>
            </p:cNvSpPr>
            <p:nvPr/>
          </p:nvSpPr>
          <p:spPr bwMode="auto">
            <a:xfrm flipH="1">
              <a:off x="1860383" y="4547765"/>
              <a:ext cx="431223" cy="5957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49" name="Line 68"/>
            <p:cNvSpPr>
              <a:spLocks noChangeShapeType="1"/>
            </p:cNvSpPr>
            <p:nvPr/>
          </p:nvSpPr>
          <p:spPr bwMode="auto">
            <a:xfrm flipH="1">
              <a:off x="1860383" y="4698466"/>
              <a:ext cx="503093" cy="6619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50" name="Line 69"/>
            <p:cNvSpPr>
              <a:spLocks noChangeShapeType="1"/>
            </p:cNvSpPr>
            <p:nvPr/>
          </p:nvSpPr>
          <p:spPr bwMode="auto">
            <a:xfrm flipH="1">
              <a:off x="1932253" y="4897048"/>
              <a:ext cx="431223" cy="5957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51" name="Line 70"/>
            <p:cNvSpPr>
              <a:spLocks noChangeShapeType="1"/>
            </p:cNvSpPr>
            <p:nvPr/>
          </p:nvSpPr>
          <p:spPr bwMode="auto">
            <a:xfrm flipH="1">
              <a:off x="2071670" y="5072074"/>
              <a:ext cx="287482" cy="397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52" name="Line 71"/>
            <p:cNvSpPr>
              <a:spLocks noChangeShapeType="1"/>
            </p:cNvSpPr>
            <p:nvPr/>
          </p:nvSpPr>
          <p:spPr bwMode="auto">
            <a:xfrm flipH="1">
              <a:off x="2219735" y="5294213"/>
              <a:ext cx="143741" cy="1985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53" name="Line 72"/>
            <p:cNvSpPr>
              <a:spLocks noChangeShapeType="1"/>
            </p:cNvSpPr>
            <p:nvPr/>
          </p:nvSpPr>
          <p:spPr bwMode="auto">
            <a:xfrm flipH="1">
              <a:off x="2579087" y="1852120"/>
              <a:ext cx="359352" cy="397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54" name="Line 73"/>
            <p:cNvSpPr>
              <a:spLocks noChangeShapeType="1"/>
            </p:cNvSpPr>
            <p:nvPr/>
          </p:nvSpPr>
          <p:spPr bwMode="auto">
            <a:xfrm flipH="1">
              <a:off x="2579087" y="1785926"/>
              <a:ext cx="574963" cy="6619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55" name="Line 74"/>
            <p:cNvSpPr>
              <a:spLocks noChangeShapeType="1"/>
            </p:cNvSpPr>
            <p:nvPr/>
          </p:nvSpPr>
          <p:spPr bwMode="auto">
            <a:xfrm flipH="1">
              <a:off x="2650958" y="1984508"/>
              <a:ext cx="503093" cy="5957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56" name="Line 75"/>
            <p:cNvSpPr>
              <a:spLocks noChangeShapeType="1"/>
            </p:cNvSpPr>
            <p:nvPr/>
          </p:nvSpPr>
          <p:spPr bwMode="auto">
            <a:xfrm flipH="1">
              <a:off x="2722828" y="2183091"/>
              <a:ext cx="431223" cy="5295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6657" name="Line 76"/>
            <p:cNvSpPr>
              <a:spLocks noChangeShapeType="1"/>
            </p:cNvSpPr>
            <p:nvPr/>
          </p:nvSpPr>
          <p:spPr bwMode="auto">
            <a:xfrm flipH="1">
              <a:off x="2794699" y="2381673"/>
              <a:ext cx="359352" cy="463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58" name="Line 77"/>
            <p:cNvSpPr>
              <a:spLocks noChangeShapeType="1"/>
            </p:cNvSpPr>
            <p:nvPr/>
          </p:nvSpPr>
          <p:spPr bwMode="auto">
            <a:xfrm flipH="1">
              <a:off x="2938440" y="2580255"/>
              <a:ext cx="215611" cy="3309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59" name="Line 78"/>
            <p:cNvSpPr>
              <a:spLocks noChangeShapeType="1"/>
            </p:cNvSpPr>
            <p:nvPr/>
          </p:nvSpPr>
          <p:spPr bwMode="auto">
            <a:xfrm flipH="1">
              <a:off x="3010310" y="2778837"/>
              <a:ext cx="143741" cy="1985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6660" name="Line 96"/>
            <p:cNvSpPr>
              <a:spLocks noChangeShapeType="1"/>
            </p:cNvSpPr>
            <p:nvPr/>
          </p:nvSpPr>
          <p:spPr bwMode="auto">
            <a:xfrm>
              <a:off x="2363476" y="4566078"/>
              <a:ext cx="0" cy="9267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6661" name="Group 99"/>
            <p:cNvGrpSpPr>
              <a:grpSpLocks/>
            </p:cNvGrpSpPr>
            <p:nvPr/>
          </p:nvGrpSpPr>
          <p:grpSpPr bwMode="auto">
            <a:xfrm>
              <a:off x="6100742" y="4566078"/>
              <a:ext cx="1467355" cy="1627272"/>
              <a:chOff x="3936" y="2208"/>
              <a:chExt cx="980" cy="1180"/>
            </a:xfrm>
          </p:grpSpPr>
          <p:grpSp>
            <p:nvGrpSpPr>
              <p:cNvPr id="26665" name="Group 94"/>
              <p:cNvGrpSpPr>
                <a:grpSpLocks/>
              </p:cNvGrpSpPr>
              <p:nvPr/>
            </p:nvGrpSpPr>
            <p:grpSpPr bwMode="auto">
              <a:xfrm>
                <a:off x="4080" y="2208"/>
                <a:ext cx="672" cy="672"/>
                <a:chOff x="4080" y="2208"/>
                <a:chExt cx="672" cy="672"/>
              </a:xfrm>
            </p:grpSpPr>
            <p:sp>
              <p:nvSpPr>
                <p:cNvPr id="26667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4080" y="2208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68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4080" y="2208"/>
                  <a:ext cx="19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69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4080" y="2208"/>
                  <a:ext cx="288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70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080" y="2304"/>
                  <a:ext cx="33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71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4128" y="2448"/>
                  <a:ext cx="288" cy="4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72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4224" y="2592"/>
                  <a:ext cx="19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73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4320" y="2736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26674" name="Rectangle 89"/>
                <p:cNvSpPr>
                  <a:spLocks noChangeArrowheads="1"/>
                </p:cNvSpPr>
                <p:nvPr/>
              </p:nvSpPr>
              <p:spPr bwMode="auto">
                <a:xfrm>
                  <a:off x="4416" y="2208"/>
                  <a:ext cx="336" cy="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26666" name="Text Box 98"/>
              <p:cNvSpPr txBox="1">
                <a:spLocks noChangeArrowheads="1"/>
              </p:cNvSpPr>
              <p:nvPr/>
            </p:nvSpPr>
            <p:spPr bwMode="auto">
              <a:xfrm>
                <a:off x="3936" y="3120"/>
                <a:ext cx="98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/>
                  <a:t>      [</a:t>
                </a:r>
                <a:r>
                  <a:rPr lang="cs-CZ" altLang="cs-CZ" sz="1800"/>
                  <a:t>A1</a:t>
                </a:r>
                <a:r>
                  <a:rPr lang="en-US" altLang="cs-CZ" sz="1800"/>
                  <a:t>]+[</a:t>
                </a:r>
                <a:r>
                  <a:rPr lang="cs-CZ" altLang="cs-CZ" sz="1800"/>
                  <a:t>A</a:t>
                </a:r>
                <a:r>
                  <a:rPr lang="en-US" altLang="cs-CZ" sz="1800"/>
                  <a:t>1]</a:t>
                </a:r>
                <a:endParaRPr lang="cs-CZ" altLang="cs-CZ" sz="1800"/>
              </a:p>
            </p:txBody>
          </p:sp>
        </p:grpSp>
        <p:grpSp>
          <p:nvGrpSpPr>
            <p:cNvPr id="26662" name="Group 105"/>
            <p:cNvGrpSpPr>
              <a:grpSpLocks/>
            </p:cNvGrpSpPr>
            <p:nvPr/>
          </p:nvGrpSpPr>
          <p:grpSpPr bwMode="auto">
            <a:xfrm>
              <a:off x="1899313" y="3358037"/>
              <a:ext cx="5141738" cy="2869791"/>
              <a:chOff x="986" y="1428"/>
              <a:chExt cx="3434" cy="2081"/>
            </a:xfrm>
          </p:grpSpPr>
          <p:sp>
            <p:nvSpPr>
              <p:cNvPr id="26663" name="Text Box 102"/>
              <p:cNvSpPr txBox="1">
                <a:spLocks noChangeArrowheads="1"/>
              </p:cNvSpPr>
              <p:nvPr/>
            </p:nvSpPr>
            <p:spPr bwMode="auto">
              <a:xfrm>
                <a:off x="1435" y="1428"/>
                <a:ext cx="2985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/>
                  <a:t> </a:t>
                </a:r>
                <a:r>
                  <a:rPr lang="en-US" altLang="cs-CZ" sz="1800"/>
                  <a:t>[</a:t>
                </a:r>
                <a:r>
                  <a:rPr lang="cs-CZ" altLang="cs-CZ" sz="1800"/>
                  <a:t>A1</a:t>
                </a:r>
                <a:r>
                  <a:rPr lang="en-US" altLang="cs-CZ" sz="1800"/>
                  <a:t>]+[</a:t>
                </a:r>
                <a:r>
                  <a:rPr lang="cs-CZ" altLang="cs-CZ" sz="1800"/>
                  <a:t>A3</a:t>
                </a:r>
                <a:r>
                  <a:rPr lang="en-US" altLang="cs-CZ" sz="1800"/>
                  <a:t>]</a:t>
                </a:r>
                <a:r>
                  <a:rPr lang="cs-CZ" altLang="cs-CZ" sz="1800"/>
                  <a:t> </a:t>
                </a:r>
                <a:r>
                  <a:rPr lang="en-US" altLang="cs-CZ" sz="1800"/>
                  <a:t>                                [</a:t>
                </a:r>
                <a:r>
                  <a:rPr lang="cs-CZ" altLang="cs-CZ" sz="1800"/>
                  <a:t>A</a:t>
                </a:r>
                <a:r>
                  <a:rPr lang="en-US" altLang="cs-CZ" sz="1800"/>
                  <a:t>2]+[</a:t>
                </a:r>
                <a:r>
                  <a:rPr lang="cs-CZ" altLang="cs-CZ" sz="1800"/>
                  <a:t>A</a:t>
                </a:r>
                <a:r>
                  <a:rPr lang="en-US" altLang="cs-CZ" sz="1800"/>
                  <a:t>5]</a:t>
                </a:r>
                <a:endParaRPr lang="cs-CZ" altLang="cs-CZ" sz="1800"/>
              </a:p>
            </p:txBody>
          </p:sp>
          <p:sp>
            <p:nvSpPr>
              <p:cNvPr id="26664" name="Text Box 104"/>
              <p:cNvSpPr txBox="1">
                <a:spLocks noChangeArrowheads="1"/>
              </p:cNvSpPr>
              <p:nvPr/>
            </p:nvSpPr>
            <p:spPr bwMode="auto">
              <a:xfrm>
                <a:off x="986" y="3241"/>
                <a:ext cx="3073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800"/>
                  <a:t>[</a:t>
                </a:r>
                <a:r>
                  <a:rPr lang="cs-CZ" altLang="cs-CZ" sz="1800"/>
                  <a:t>A1</a:t>
                </a:r>
                <a:r>
                  <a:rPr lang="en-US" altLang="cs-CZ" sz="1800"/>
                  <a:t>]+[</a:t>
                </a:r>
                <a:r>
                  <a:rPr lang="cs-CZ" altLang="cs-CZ" sz="1800"/>
                  <a:t>A</a:t>
                </a:r>
                <a:r>
                  <a:rPr lang="en-US" altLang="cs-CZ" sz="1800"/>
                  <a:t>2]                      [</a:t>
                </a:r>
                <a:r>
                  <a:rPr lang="cs-CZ" altLang="cs-CZ" sz="1800"/>
                  <a:t>A</a:t>
                </a:r>
                <a:r>
                  <a:rPr lang="en-US" altLang="cs-CZ" sz="1800"/>
                  <a:t>3]+[</a:t>
                </a:r>
                <a:r>
                  <a:rPr lang="cs-CZ" altLang="cs-CZ" sz="1800"/>
                  <a:t>A</a:t>
                </a:r>
                <a:r>
                  <a:rPr lang="en-US" altLang="cs-CZ" sz="1800"/>
                  <a:t>5]</a:t>
                </a:r>
                <a:r>
                  <a:rPr lang="cs-CZ" altLang="cs-CZ" sz="1800"/>
                  <a:t> </a:t>
                </a:r>
                <a:r>
                  <a:rPr lang="en-US" altLang="cs-CZ" sz="1800"/>
                  <a:t>                   </a:t>
                </a:r>
                <a:endParaRPr lang="cs-CZ" altLang="cs-CZ" sz="1800"/>
              </a:p>
            </p:txBody>
          </p:sp>
        </p:grpSp>
      </p:grpSp>
      <p:cxnSp>
        <p:nvCxnSpPr>
          <p:cNvPr id="55" name="Přímá spojovací šipka 54"/>
          <p:cNvCxnSpPr/>
          <p:nvPr/>
        </p:nvCxnSpPr>
        <p:spPr>
          <a:xfrm rot="5400000" flipH="1" flipV="1">
            <a:off x="5750719" y="5607844"/>
            <a:ext cx="714375" cy="500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Nadpis 1"/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mtClean="0"/>
              <a:t>Nepřímá DNA diagnostika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5940625" y="1196752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dirty="0" smtClean="0"/>
              <a:t>Cystická fibróza</a:t>
            </a:r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4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/>
          <a:lstStyle/>
          <a:p>
            <a:r>
              <a:rPr lang="cs-CZ" dirty="0" smtClean="0"/>
              <a:t>Určení otcovství a příbuznosti</a:t>
            </a:r>
            <a:endParaRPr lang="cs-CZ" dirty="0"/>
          </a:p>
        </p:txBody>
      </p:sp>
      <p:pic>
        <p:nvPicPr>
          <p:cNvPr id="7170" name="Picture 2" descr="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91135"/>
            <a:ext cx="3168352" cy="228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0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2849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To dítě není moje?!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0976" y="260648"/>
            <a:ext cx="891288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effectLst/>
              </a:rPr>
              <a:t>Matka je vždy jistá, otec ne, říká staré úsloví. </a:t>
            </a:r>
          </a:p>
          <a:p>
            <a:pPr algn="ctr"/>
            <a:r>
              <a:rPr lang="cs-CZ" dirty="0" smtClean="0">
                <a:effectLst/>
              </a:rPr>
              <a:t>I když by se v dnešní době darování vajíček a pronájmů děloh dalo polemizovat i s první částí, </a:t>
            </a:r>
          </a:p>
          <a:p>
            <a:pPr algn="ctr"/>
            <a:r>
              <a:rPr lang="cs-CZ" dirty="0" smtClean="0">
                <a:effectLst/>
              </a:rPr>
              <a:t>rčení o nejistém otci je platné už </a:t>
            </a:r>
            <a:r>
              <a:rPr lang="cs-CZ" dirty="0" err="1" smtClean="0">
                <a:effectLst/>
              </a:rPr>
              <a:t>tisiciletí</a:t>
            </a:r>
            <a:r>
              <a:rPr lang="cs-CZ" dirty="0" smtClean="0">
                <a:effectLst/>
              </a:rPr>
              <a:t>. </a:t>
            </a:r>
          </a:p>
          <a:p>
            <a:pPr algn="ctr"/>
            <a:endParaRPr lang="cs-CZ" dirty="0" smtClean="0">
              <a:effectLst/>
            </a:endParaRPr>
          </a:p>
          <a:p>
            <a:pPr algn="ctr"/>
            <a:r>
              <a:rPr lang="cs-CZ" dirty="0" smtClean="0">
                <a:effectLst/>
              </a:rPr>
              <a:t>Uvádí se, že až deset procent dětí má v rodném listě uvedeného otce jiného, </a:t>
            </a:r>
          </a:p>
          <a:p>
            <a:pPr algn="ctr"/>
            <a:r>
              <a:rPr lang="cs-CZ" dirty="0" smtClean="0">
                <a:effectLst/>
              </a:rPr>
              <a:t>než je ten biologický. </a:t>
            </a:r>
          </a:p>
          <a:p>
            <a:pPr algn="ctr"/>
            <a:r>
              <a:rPr lang="cs-CZ" dirty="0" smtClean="0">
                <a:effectLst/>
              </a:rPr>
              <a:t>Nejednomu muži z toho vstávají vlasy hrůzou </a:t>
            </a:r>
          </a:p>
          <a:p>
            <a:pPr algn="ctr"/>
            <a:r>
              <a:rPr lang="cs-CZ" dirty="0" smtClean="0">
                <a:effectLst/>
              </a:rPr>
              <a:t>a po právu hodně z nich znejistí, </a:t>
            </a:r>
          </a:p>
          <a:p>
            <a:pPr algn="ctr"/>
            <a:r>
              <a:rPr lang="cs-CZ" dirty="0" smtClean="0">
                <a:effectLst/>
              </a:rPr>
              <a:t>jestli na něj jeho partnerka náhodou neušila taky nějakou boudu.</a:t>
            </a:r>
          </a:p>
          <a:p>
            <a:pPr algn="ctr"/>
            <a:r>
              <a:rPr lang="cs-CZ" dirty="0" smtClean="0">
                <a:effectLst/>
              </a:rPr>
              <a:t> Co když jsem zrovna ten desátý?</a:t>
            </a:r>
          </a:p>
          <a:p>
            <a:pPr algn="ctr"/>
            <a:endParaRPr lang="cs-CZ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948" y="3789040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hiapas_Aug2006_English_Page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0" t="80463" r="22630" b="8908"/>
          <a:stretch>
            <a:fillRect/>
          </a:stretch>
        </p:blipFill>
        <p:spPr bwMode="auto">
          <a:xfrm>
            <a:off x="5110956" y="4581128"/>
            <a:ext cx="30972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Chiapas_Aug2006_English_Page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5" t="72998" r="8925" b="22064"/>
          <a:stretch>
            <a:fillRect/>
          </a:stretch>
        </p:blipFill>
        <p:spPr bwMode="auto">
          <a:xfrm>
            <a:off x="5183981" y="3781641"/>
            <a:ext cx="36718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659563" y="4508500"/>
            <a:ext cx="7207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980094" y="404664"/>
            <a:ext cx="600702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cs-CZ" sz="2400" dirty="0" err="1">
                <a:solidFill>
                  <a:srgbClr val="C00000"/>
                </a:solidFill>
              </a:rPr>
              <a:t>Mikrosatelity</a:t>
            </a:r>
            <a:r>
              <a:rPr lang="cs-CZ" sz="2400" dirty="0">
                <a:solidFill>
                  <a:srgbClr val="C00000"/>
                </a:solidFill>
              </a:rPr>
              <a:t> - krátké tandemové repetice STR </a:t>
            </a:r>
          </a:p>
          <a:p>
            <a:pPr eaLnBrk="0" hangingPunct="0">
              <a:defRPr/>
            </a:pPr>
            <a:r>
              <a:rPr lang="cs-CZ" sz="2400" dirty="0">
                <a:solidFill>
                  <a:srgbClr val="C00000"/>
                </a:solidFill>
              </a:rPr>
              <a:t>(</a:t>
            </a:r>
            <a:r>
              <a:rPr lang="cs-CZ" sz="2400" dirty="0" err="1">
                <a:solidFill>
                  <a:srgbClr val="C00000"/>
                </a:solidFill>
              </a:rPr>
              <a:t>Short</a:t>
            </a:r>
            <a:r>
              <a:rPr lang="cs-CZ" sz="2400" dirty="0">
                <a:solidFill>
                  <a:srgbClr val="C00000"/>
                </a:solidFill>
              </a:rPr>
              <a:t> Tandem </a:t>
            </a:r>
            <a:r>
              <a:rPr lang="cs-CZ" sz="2400" dirty="0" err="1">
                <a:solidFill>
                  <a:srgbClr val="C00000"/>
                </a:solidFill>
              </a:rPr>
              <a:t>Repeats</a:t>
            </a:r>
            <a:r>
              <a:rPr lang="cs-CZ" sz="2400" dirty="0">
                <a:solidFill>
                  <a:srgbClr val="C00000"/>
                </a:solidFill>
              </a:rPr>
              <a:t>)</a:t>
            </a:r>
          </a:p>
          <a:p>
            <a:pPr eaLnBrk="0" hangingPunct="0">
              <a:defRPr/>
            </a:pPr>
            <a:endParaRPr lang="cs-CZ" sz="2400" dirty="0"/>
          </a:p>
          <a:p>
            <a:pPr eaLnBrk="0" hangingPunct="0">
              <a:defRPr/>
            </a:pPr>
            <a:r>
              <a:rPr lang="cs-CZ" dirty="0"/>
              <a:t>délka základní repetice 2 – 6 </a:t>
            </a:r>
            <a:r>
              <a:rPr lang="cs-CZ" dirty="0" err="1"/>
              <a:t>bp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 počet opakování repetice 2 – 100 </a:t>
            </a:r>
            <a:r>
              <a:rPr lang="cs-CZ" dirty="0" err="1"/>
              <a:t>bp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Rozptýlené rovnoměrně v lidské genomu</a:t>
            </a:r>
          </a:p>
          <a:p>
            <a:pPr eaLnBrk="0" hangingPunct="0">
              <a:defRPr/>
            </a:pPr>
            <a:r>
              <a:rPr lang="cs-CZ" dirty="0"/>
              <a:t>Vyskytují se běžně v populaci</a:t>
            </a:r>
          </a:p>
          <a:p>
            <a:pPr eaLnBrk="0" hangingPunct="0">
              <a:defRPr/>
            </a:pPr>
            <a:r>
              <a:rPr lang="cs-CZ" dirty="0"/>
              <a:t>Nejsou přepisovány do proteinu </a:t>
            </a:r>
          </a:p>
          <a:p>
            <a:pPr eaLnBrk="0" hangingPunct="0">
              <a:defRPr/>
            </a:pPr>
            <a:r>
              <a:rPr lang="cs-CZ" dirty="0"/>
              <a:t>     leží v intronech</a:t>
            </a:r>
          </a:p>
          <a:p>
            <a:pPr eaLnBrk="0" hangingPunct="0">
              <a:defRPr/>
            </a:pPr>
            <a:r>
              <a:rPr lang="cs-CZ" dirty="0"/>
              <a:t>Nejsou příčinou choroby</a:t>
            </a:r>
          </a:p>
          <a:p>
            <a:pPr eaLnBrk="0" hangingPunct="0">
              <a:defRPr/>
            </a:pPr>
            <a:r>
              <a:rPr lang="cs-CZ" dirty="0"/>
              <a:t>Tvoří vzorce bez vztahu s fenotypem</a:t>
            </a:r>
          </a:p>
          <a:p>
            <a:pPr eaLnBrk="0" hangingPunct="0">
              <a:defRPr/>
            </a:pPr>
            <a:r>
              <a:rPr lang="cs-CZ" dirty="0"/>
              <a:t>Mezi jednotlivci se velmi liší</a:t>
            </a:r>
          </a:p>
          <a:p>
            <a:pPr eaLnBrk="0" hangingPunct="0">
              <a:defRPr/>
            </a:pPr>
            <a:r>
              <a:rPr lang="cs-CZ" dirty="0"/>
              <a:t>Odlišují jednoho člověka od druhého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1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72246" y="980728"/>
            <a:ext cx="75325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dirty="0"/>
          </a:p>
          <a:p>
            <a:pPr algn="ctr"/>
            <a:r>
              <a:rPr lang="cs-CZ" dirty="0" smtClean="0">
                <a:effectLst/>
              </a:rPr>
              <a:t>Až donedávna museli muži spoléhat na partnerčinu věrnost a pravdomluvnost,</a:t>
            </a:r>
          </a:p>
          <a:p>
            <a:pPr algn="ctr"/>
            <a:r>
              <a:rPr lang="cs-CZ" dirty="0" smtClean="0">
                <a:effectLst/>
              </a:rPr>
              <a:t> což je stavělo do horší pozice a všechny trumfy jsme držely v rukách my, ženy.</a:t>
            </a:r>
          </a:p>
          <a:p>
            <a:pPr algn="ctr"/>
            <a:r>
              <a:rPr lang="cs-CZ" dirty="0" smtClean="0">
                <a:effectLst/>
              </a:rPr>
              <a:t> A o tom, že všechny ženy taky nemají čistý štít, není třeba diskutovat. </a:t>
            </a:r>
          </a:p>
          <a:p>
            <a:pPr algn="ctr"/>
            <a:r>
              <a:rPr lang="cs-CZ" dirty="0"/>
              <a:t>K</a:t>
            </a:r>
            <a:r>
              <a:rPr lang="cs-CZ" dirty="0" smtClean="0">
                <a:effectLst/>
              </a:rPr>
              <a:t>aždá desátá žena svému muži celoživotně lže.</a:t>
            </a:r>
          </a:p>
          <a:p>
            <a:pPr algn="ctr"/>
            <a:endParaRPr lang="cs-CZ" dirty="0" smtClean="0">
              <a:effectLst/>
            </a:endParaRPr>
          </a:p>
          <a:p>
            <a:pPr algn="ctr"/>
            <a:endParaRPr lang="cs-CZ" dirty="0" smtClean="0">
              <a:effectLst/>
            </a:endParaRPr>
          </a:p>
          <a:p>
            <a:pPr algn="ctr"/>
            <a:endParaRPr lang="cs-CZ" dirty="0" smtClean="0">
              <a:effectLst/>
            </a:endParaRPr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747836"/>
            <a:ext cx="4814064" cy="346918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616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7" y="764704"/>
            <a:ext cx="80859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Až donedávna měli muži tak trochu smůlu, </a:t>
            </a:r>
          </a:p>
          <a:p>
            <a:r>
              <a:rPr lang="cs-CZ" dirty="0"/>
              <a:t>jedinou možnost jim nabízelo testování </a:t>
            </a:r>
            <a:r>
              <a:rPr lang="cs-CZ" dirty="0">
                <a:solidFill>
                  <a:srgbClr val="FF0000"/>
                </a:solidFill>
              </a:rPr>
              <a:t>krevních skupin</a:t>
            </a:r>
            <a:r>
              <a:rPr lang="cs-CZ" dirty="0"/>
              <a:t>. </a:t>
            </a:r>
          </a:p>
          <a:p>
            <a:r>
              <a:rPr lang="cs-CZ" dirty="0"/>
              <a:t>Ale tou je možné otcovství víceméně jen vyloučit než stoprocentně potvrdit. </a:t>
            </a:r>
          </a:p>
          <a:p>
            <a:r>
              <a:rPr lang="cs-CZ" dirty="0"/>
              <a:t>Všichni další muži se stejnou krevní skupinou mohli být úplně klidně také otci dítěte. </a:t>
            </a:r>
          </a:p>
          <a:p>
            <a:r>
              <a:rPr lang="cs-CZ" dirty="0"/>
              <a:t>Protože krevních skupin není tolik a variabilita je malá.</a:t>
            </a:r>
          </a:p>
          <a:p>
            <a:endParaRPr lang="cs-CZ" dirty="0"/>
          </a:p>
          <a:p>
            <a:r>
              <a:rPr lang="cs-CZ" dirty="0"/>
              <a:t>Prvně začalo ženám trochu téct do bot s rozvojem transplantací, </a:t>
            </a:r>
          </a:p>
          <a:p>
            <a:r>
              <a:rPr lang="cs-CZ" dirty="0"/>
              <a:t>protože při transplantaci se hledá dárce se stejným </a:t>
            </a:r>
            <a:r>
              <a:rPr lang="cs-CZ" dirty="0">
                <a:solidFill>
                  <a:srgbClr val="FF0000"/>
                </a:solidFill>
              </a:rPr>
              <a:t>imunologickým profilem </a:t>
            </a:r>
          </a:p>
          <a:p>
            <a:r>
              <a:rPr lang="cs-CZ" dirty="0"/>
              <a:t>a ten dědíme po rodičích. </a:t>
            </a:r>
          </a:p>
          <a:p>
            <a:r>
              <a:rPr lang="cs-CZ" dirty="0"/>
              <a:t>Zejména u transplantací krve a kostní dřeně se začne hledat dárce v nejbližší rodině.</a:t>
            </a:r>
          </a:p>
          <a:p>
            <a:endParaRPr lang="cs-CZ" dirty="0"/>
          </a:p>
        </p:txBody>
      </p:sp>
      <p:pic>
        <p:nvPicPr>
          <p:cNvPr id="3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904025"/>
            <a:ext cx="4651820" cy="260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60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7016" y="476672"/>
            <a:ext cx="7463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effectLst/>
              </a:rPr>
              <a:t>Ale opravdovou revoluci pro muže znamenal rozvoj genetiky a zkoumání DNA.</a:t>
            </a:r>
          </a:p>
          <a:p>
            <a:pPr algn="ctr"/>
            <a:endParaRPr lang="cs-CZ" dirty="0" smtClean="0">
              <a:effectLst/>
            </a:endParaRPr>
          </a:p>
          <a:p>
            <a:endParaRPr lang="cs-CZ" dirty="0" smtClean="0">
              <a:effectLst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1454" y="2348880"/>
            <a:ext cx="53833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effectLst/>
              </a:rPr>
              <a:t>Dnešní genetika ovšem během posledních let nabízí možnosti, </a:t>
            </a:r>
          </a:p>
          <a:p>
            <a:r>
              <a:rPr lang="cs-CZ" sz="1600" dirty="0" smtClean="0">
                <a:effectLst/>
              </a:rPr>
              <a:t>o jakých se dřív ani nesnilo. </a:t>
            </a:r>
          </a:p>
          <a:p>
            <a:r>
              <a:rPr lang="cs-CZ" sz="1600" dirty="0" smtClean="0">
                <a:effectLst/>
              </a:rPr>
              <a:t>Nejistý otec si bez problémů ověří, </a:t>
            </a:r>
          </a:p>
          <a:p>
            <a:r>
              <a:rPr lang="cs-CZ" sz="1600" dirty="0" smtClean="0">
                <a:effectLst/>
              </a:rPr>
              <a:t>jestli vychovává svoje dítě </a:t>
            </a:r>
          </a:p>
          <a:p>
            <a:r>
              <a:rPr lang="cs-CZ" sz="1600" dirty="0" smtClean="0">
                <a:effectLst/>
              </a:rPr>
              <a:t>a nejistá matka zjistí, který z tatínků je ten pravý, biologický</a:t>
            </a:r>
          </a:p>
          <a:p>
            <a:r>
              <a:rPr lang="cs-CZ" sz="1600" dirty="0" smtClean="0">
                <a:effectLst/>
              </a:rPr>
              <a:t> </a:t>
            </a:r>
          </a:p>
          <a:p>
            <a:r>
              <a:rPr lang="cs-CZ" sz="1600" dirty="0" smtClean="0">
                <a:effectLst/>
              </a:rPr>
              <a:t>DNA je natolik variabilní, že každý člověk je de facto unikát </a:t>
            </a:r>
          </a:p>
          <a:p>
            <a:r>
              <a:rPr lang="cs-CZ" sz="1600" dirty="0" smtClean="0">
                <a:effectLst/>
              </a:rPr>
              <a:t>a otcovství se tak dá potvrdit </a:t>
            </a:r>
          </a:p>
          <a:p>
            <a:r>
              <a:rPr lang="cs-CZ" sz="1600" dirty="0" smtClean="0">
                <a:effectLst/>
              </a:rPr>
              <a:t>nebo vyvrátit s téměř stoprocentní pravděpodobností. </a:t>
            </a:r>
          </a:p>
          <a:p>
            <a:endParaRPr lang="cs-CZ" sz="1600" dirty="0"/>
          </a:p>
        </p:txBody>
      </p:sp>
      <p:pic>
        <p:nvPicPr>
          <p:cNvPr id="6" name="Picture 2" descr="http://vtm.e15.cz/files/imagecache/dust_filerenderer_normal/upload/aktuality/48_obraz_0001_jpg_4bfbb379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9899"/>
            <a:ext cx="3834195" cy="48901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 noGrp="1"/>
          </p:cNvSpPr>
          <p:nvPr>
            <p:ph type="title"/>
          </p:nvPr>
        </p:nvSpPr>
        <p:spPr>
          <a:xfrm>
            <a:off x="0" y="1052736"/>
            <a:ext cx="9185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effectLst/>
              </a:rPr>
              <a:t>Nakolik je celá tahle revoluce ve finále přínosná pro děti, je ovšem téma k další diskuzi.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060848"/>
            <a:ext cx="4260304" cy="31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1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1195640"/>
            <a:ext cx="745127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effectLst/>
              </a:rPr>
              <a:t>A pokud se v "klasickém" příběhu nevěry při testu potvrdí mužovo tušení, </a:t>
            </a:r>
          </a:p>
          <a:p>
            <a:pPr algn="ctr"/>
            <a:r>
              <a:rPr lang="cs-CZ" dirty="0" smtClean="0">
                <a:effectLst/>
              </a:rPr>
              <a:t>že dítě není jeho, spustí se trpký proces, z nějž málokdo vyvázne bez rány. 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>
                <a:effectLst/>
              </a:rPr>
              <a:t>Vztahy se hroutí, domácnost je po invazi pravdy zamořena zlověstnými výrazy.</a:t>
            </a:r>
            <a:br>
              <a:rPr lang="cs-CZ" dirty="0" smtClean="0">
                <a:effectLst/>
              </a:rPr>
            </a:br>
            <a:r>
              <a:rPr lang="cs-CZ" dirty="0" smtClean="0">
                <a:effectLst/>
              </a:rPr>
              <a:t>Zrada. Potupa. Ostuda.</a:t>
            </a:r>
            <a:br>
              <a:rPr lang="cs-CZ" dirty="0" smtClean="0">
                <a:effectLst/>
              </a:rPr>
            </a:br>
            <a:r>
              <a:rPr lang="cs-CZ" dirty="0" smtClean="0">
                <a:effectLst/>
              </a:rPr>
              <a:t>Výčitky. Urážky. Hádky.</a:t>
            </a:r>
            <a:br>
              <a:rPr lang="cs-CZ" dirty="0" smtClean="0">
                <a:effectLst/>
              </a:rPr>
            </a:br>
            <a:r>
              <a:rPr lang="cs-CZ" dirty="0" smtClean="0">
                <a:effectLst/>
              </a:rPr>
              <a:t>Soud. Rozvod. Alimenty. </a:t>
            </a:r>
          </a:p>
          <a:p>
            <a:pPr algn="ctr"/>
            <a:r>
              <a:rPr lang="cs-CZ" sz="1000" dirty="0" smtClean="0">
                <a:effectLst/>
              </a:rPr>
              <a:t>Zdroj: </a:t>
            </a:r>
            <a:r>
              <a:rPr lang="cs-CZ" sz="1000" dirty="0">
                <a:hlinkClick r:id="rId2"/>
              </a:rPr>
              <a:t>http://ona.idnes.cz/je-moje-linda-me-dite-test-otcovstvi-na-vlastni-kuzi-fyj-/vztahy-sex.aspx?c=A080424_165928_ona_on_ven</a:t>
            </a:r>
            <a:endParaRPr lang="cs-CZ" sz="1000" dirty="0">
              <a:effectLst/>
            </a:endParaRPr>
          </a:p>
        </p:txBody>
      </p:sp>
      <p:pic>
        <p:nvPicPr>
          <p:cNvPr id="3" name="Content Placeholder 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4" y="3717032"/>
            <a:ext cx="3813335" cy="25363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717032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03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ttp://www.dnatest.cz/pictures/stats_ag_01_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104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8053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4" name="Picture 4" descr="http://www.dnatest.cz/pictures/stats_ag_02_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2" y="1844823"/>
            <a:ext cx="70104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9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DNA </a:t>
            </a:r>
            <a:r>
              <a:rPr lang="cs-CZ" dirty="0" err="1" smtClean="0"/>
              <a:t>fingerprinting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432" y="1502688"/>
            <a:ext cx="931113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cs-CZ" dirty="0"/>
              <a:t>Tato situace se od základu změnila ráno 10. září roku 1984 v 9 hodin a 5 minut, </a:t>
            </a:r>
            <a:endParaRPr lang="cs-CZ" dirty="0" smtClean="0"/>
          </a:p>
          <a:p>
            <a:pPr fontAlgn="base"/>
            <a:r>
              <a:rPr lang="cs-CZ" dirty="0" smtClean="0"/>
              <a:t>kdy </a:t>
            </a:r>
            <a:r>
              <a:rPr lang="cs-CZ" dirty="0"/>
              <a:t>si britský genetik </a:t>
            </a:r>
            <a:r>
              <a:rPr lang="cs-CZ" dirty="0" err="1">
                <a:solidFill>
                  <a:srgbClr val="FF0000"/>
                </a:solidFill>
              </a:rPr>
              <a:t>Alec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Jeffreys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pracující v laboratoři na univerzitě v anglickém </a:t>
            </a:r>
            <a:r>
              <a:rPr lang="cs-CZ" dirty="0" err="1"/>
              <a:t>Leicesteru</a:t>
            </a:r>
            <a:r>
              <a:rPr lang="cs-CZ" dirty="0"/>
              <a:t> </a:t>
            </a:r>
            <a:endParaRPr lang="cs-CZ" dirty="0" smtClean="0"/>
          </a:p>
          <a:p>
            <a:pPr fontAlgn="base"/>
            <a:r>
              <a:rPr lang="cs-CZ" dirty="0" smtClean="0"/>
              <a:t>povšiml </a:t>
            </a:r>
            <a:r>
              <a:rPr lang="cs-CZ" dirty="0"/>
              <a:t>zdánlivě nepatrných rozdílů v dědičné informaci různých členů rodiny jednoho laboranta. </a:t>
            </a:r>
            <a:endParaRPr lang="cs-CZ" dirty="0" smtClean="0"/>
          </a:p>
          <a:p>
            <a:pPr fontAlgn="base"/>
            <a:endParaRPr lang="cs-CZ" dirty="0" smtClean="0"/>
          </a:p>
          <a:p>
            <a:pPr fontAlgn="base"/>
            <a:r>
              <a:rPr lang="cs-CZ" dirty="0" smtClean="0"/>
              <a:t>Tak </a:t>
            </a:r>
            <a:r>
              <a:rPr lang="cs-CZ" dirty="0"/>
              <a:t>se zrodila technika „otisku DNA“ neboli „DNA </a:t>
            </a:r>
            <a:r>
              <a:rPr lang="cs-CZ" dirty="0" err="1"/>
              <a:t>fingerprintu</a:t>
            </a:r>
            <a:r>
              <a:rPr lang="cs-CZ" dirty="0"/>
              <a:t>“. </a:t>
            </a:r>
            <a:endParaRPr lang="cs-CZ" dirty="0" smtClean="0"/>
          </a:p>
          <a:p>
            <a:pPr fontAlgn="base"/>
            <a:endParaRPr lang="cs-CZ" dirty="0"/>
          </a:p>
          <a:p>
            <a:pPr fontAlgn="base"/>
            <a:r>
              <a:rPr lang="cs-CZ" dirty="0" smtClean="0"/>
              <a:t>Do </a:t>
            </a:r>
            <a:r>
              <a:rPr lang="cs-CZ" dirty="0"/>
              <a:t>roku 1987, kdy byl celý postup komercionalizován, </a:t>
            </a:r>
            <a:endParaRPr lang="cs-CZ" dirty="0" smtClean="0"/>
          </a:p>
          <a:p>
            <a:pPr fontAlgn="base"/>
            <a:r>
              <a:rPr lang="cs-CZ" dirty="0" smtClean="0"/>
              <a:t>zůstával </a:t>
            </a:r>
            <a:r>
              <a:rPr lang="cs-CZ" dirty="0" err="1"/>
              <a:t>Jeffreys</a:t>
            </a:r>
            <a:r>
              <a:rPr lang="cs-CZ" dirty="0"/>
              <a:t> jediným člověkem na světě, který uměl „otisk DNA“ stanovit.</a:t>
            </a:r>
          </a:p>
          <a:p>
            <a:pPr fontAlgn="base"/>
            <a:endParaRPr lang="cs-CZ" dirty="0" smtClean="0"/>
          </a:p>
          <a:p>
            <a:pPr fontAlgn="base"/>
            <a:r>
              <a:rPr lang="cs-CZ" dirty="0" smtClean="0"/>
              <a:t>Metoda </a:t>
            </a:r>
            <a:r>
              <a:rPr lang="cs-CZ" dirty="0"/>
              <a:t>našla široké uplatnění v kriminalistice a dnes s její pomocí usvědčuje </a:t>
            </a:r>
            <a:r>
              <a:rPr lang="cs-CZ" dirty="0" smtClean="0"/>
              <a:t>násilníky</a:t>
            </a:r>
          </a:p>
          <a:p>
            <a:pPr fontAlgn="base"/>
            <a:r>
              <a:rPr lang="cs-CZ" dirty="0" smtClean="0"/>
              <a:t> </a:t>
            </a:r>
            <a:r>
              <a:rPr lang="cs-CZ" dirty="0"/>
              <a:t>a zloděje i plejáda detektivů v televizních seriálech. </a:t>
            </a:r>
            <a:endParaRPr lang="cs-CZ" dirty="0" smtClean="0"/>
          </a:p>
          <a:p>
            <a:pPr fontAlgn="base"/>
            <a:endParaRPr lang="cs-CZ" dirty="0"/>
          </a:p>
          <a:p>
            <a:pPr fontAlgn="base"/>
            <a:r>
              <a:rPr lang="cs-CZ" dirty="0" smtClean="0"/>
              <a:t>Už </a:t>
            </a:r>
            <a:r>
              <a:rPr lang="cs-CZ" dirty="0"/>
              <a:t>první případ, který </a:t>
            </a:r>
            <a:r>
              <a:rPr lang="cs-CZ" dirty="0" err="1"/>
              <a:t>Jeffreys</a:t>
            </a:r>
            <a:r>
              <a:rPr lang="cs-CZ" dirty="0"/>
              <a:t> rozlouskl s pomocí „DNA </a:t>
            </a:r>
            <a:r>
              <a:rPr lang="cs-CZ" dirty="0" err="1"/>
              <a:t>fingerprintu</a:t>
            </a:r>
            <a:r>
              <a:rPr lang="cs-CZ" dirty="0"/>
              <a:t>“, </a:t>
            </a:r>
            <a:endParaRPr lang="cs-CZ" dirty="0" smtClean="0"/>
          </a:p>
          <a:p>
            <a:pPr fontAlgn="base"/>
            <a:r>
              <a:rPr lang="cs-CZ" dirty="0" smtClean="0"/>
              <a:t>se </a:t>
            </a:r>
            <a:r>
              <a:rPr lang="cs-CZ" dirty="0"/>
              <a:t>však týkal důkazu rodičovství. Britští imigrační úředníci odmítli uvěřit tvrzení mladíka, </a:t>
            </a:r>
            <a:endParaRPr lang="cs-CZ" dirty="0" smtClean="0"/>
          </a:p>
          <a:p>
            <a:pPr fontAlgn="base"/>
            <a:r>
              <a:rPr lang="cs-CZ" dirty="0" smtClean="0"/>
              <a:t>že </a:t>
            </a:r>
            <a:r>
              <a:rPr lang="cs-CZ" dirty="0"/>
              <a:t>se vrací z návštěvy u příbuzných v Ghaně k rodičům, kteří dostali ve Velké Británii azyl.</a:t>
            </a:r>
          </a:p>
          <a:p>
            <a:pPr fontAlgn="base"/>
            <a:r>
              <a:rPr lang="cs-CZ" dirty="0"/>
              <a:t>Cizinecká policie byla přesvědčená, že se s pasem mladíka snaží do země vloudit </a:t>
            </a:r>
            <a:endParaRPr lang="cs-CZ" dirty="0" smtClean="0"/>
          </a:p>
          <a:p>
            <a:pPr fontAlgn="base"/>
            <a:r>
              <a:rPr lang="cs-CZ" dirty="0" smtClean="0"/>
              <a:t>jeho </a:t>
            </a:r>
            <a:r>
              <a:rPr lang="cs-CZ" dirty="0"/>
              <a:t>vzdálený příbuzný. </a:t>
            </a:r>
            <a:endParaRPr lang="cs-CZ" dirty="0" smtClean="0"/>
          </a:p>
          <a:p>
            <a:pPr fontAlgn="base"/>
            <a:r>
              <a:rPr lang="cs-CZ" dirty="0" err="1" smtClean="0"/>
              <a:t>Jeffreys</a:t>
            </a:r>
            <a:r>
              <a:rPr lang="cs-CZ" dirty="0" smtClean="0"/>
              <a:t> </a:t>
            </a:r>
            <a:r>
              <a:rPr lang="cs-CZ" dirty="0"/>
              <a:t>vyhověl žádosti mladíkovy matky a dokázal, že chlapec je její syn.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301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r Alec Jeffreys, biolog molekularny i odkrywca przełomowej metody obrazowania DNA znanej jako genetyczny odcisk palca, trzyma na tym zdjęciu autoradiogram z zapisem DNA w formie przypominającej kod kreskowy. Tworzy się go poprzez oznakowanie fragmentów DNA radioaktywnymi atomami i naniesienie obrazu na film rentgenowski. Odkrycie Jeffreysa wzbogacił w 1986 r. Amerykanin Kary Mullis, który stworzył metodę namnażania DNA pozwalającą na pobranie materiału genetycznego z zaledwie kropli krwi czy śliny. Mullis dostał za to Nagrodę Nobla, a Jeffreys, który dał początek odkryciu, tylko uścisk ręki królowej i tytuł szlachec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57102"/>
            <a:ext cx="59055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75856" y="5188550"/>
            <a:ext cx="220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</a:t>
            </a:r>
            <a:r>
              <a:rPr lang="cs-CZ" dirty="0"/>
              <a:t>Sir </a:t>
            </a:r>
            <a:r>
              <a:rPr lang="cs-CZ" b="1" dirty="0" err="1"/>
              <a:t>Alec</a:t>
            </a:r>
            <a:r>
              <a:rPr lang="cs-CZ" b="1" dirty="0"/>
              <a:t> </a:t>
            </a:r>
            <a:r>
              <a:rPr lang="cs-CZ" b="1" dirty="0" err="1"/>
              <a:t>Jeffreys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475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0456" y="260648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effectLst/>
              </a:rPr>
              <a:t>Jsem </a:t>
            </a:r>
            <a:r>
              <a:rPr lang="cs-CZ" sz="4400" b="1" dirty="0" err="1" smtClean="0">
                <a:effectLst/>
              </a:rPr>
              <a:t>biodetektiv</a:t>
            </a:r>
            <a:r>
              <a:rPr lang="cs-CZ" sz="4400" b="1" dirty="0" smtClean="0">
                <a:effectLst/>
              </a:rPr>
              <a:t>,</a:t>
            </a:r>
          </a:p>
          <a:p>
            <a:pPr algn="ctr"/>
            <a:r>
              <a:rPr lang="cs-CZ" sz="4400" b="1" dirty="0" smtClean="0">
                <a:effectLst/>
              </a:rPr>
              <a:t> jmenuji se DNA a usvědčím každého!</a:t>
            </a:r>
          </a:p>
          <a:p>
            <a:pPr algn="ctr"/>
            <a:endParaRPr lang="cs-CZ" sz="6000" dirty="0"/>
          </a:p>
        </p:txBody>
      </p:sp>
      <p:pic>
        <p:nvPicPr>
          <p:cNvPr id="17410" name="Picture 2" descr="https://pi.tedcdn.com/r/pf.tedcdn.com/images/playlists/how_does_dna_work.jpg?quality=89&amp;w=500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62" y="2492896"/>
            <a:ext cx="3970412" cy="39704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4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http://rosalind.info/media/microsatpcr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05423"/>
            <a:ext cx="3810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http://www.mpietrangelo.com/hbio/unit/8_genetics/Chapter_12/B_Jpegs_of_Art_and_Photos/12_Labeled_Art_and_Photos/12_14aSTRSites-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69160"/>
            <a:ext cx="3810000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23528" y="3583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cs-CZ" sz="3200" smtClean="0"/>
              <a:t>Mikrosatelity - krátké tandemové repetice STR </a:t>
            </a:r>
            <a:br>
              <a:rPr lang="cs-CZ" sz="3200" smtClean="0"/>
            </a:br>
            <a:r>
              <a:rPr lang="cs-CZ" sz="3200" smtClean="0"/>
              <a:t>(Short Tandem Repeats)</a:t>
            </a:r>
            <a:br>
              <a:rPr lang="cs-CZ" sz="3200" smtClean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57595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0456" y="260648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effectLst/>
              </a:rPr>
              <a:t>Jsem </a:t>
            </a:r>
            <a:r>
              <a:rPr lang="cs-CZ" sz="4400" b="1" dirty="0" err="1" smtClean="0">
                <a:effectLst/>
              </a:rPr>
              <a:t>biodetektiv</a:t>
            </a:r>
            <a:r>
              <a:rPr lang="cs-CZ" sz="4400" b="1" dirty="0" smtClean="0">
                <a:effectLst/>
              </a:rPr>
              <a:t>,</a:t>
            </a:r>
          </a:p>
          <a:p>
            <a:pPr algn="ctr"/>
            <a:r>
              <a:rPr lang="cs-CZ" sz="4400" b="1" dirty="0" smtClean="0">
                <a:effectLst/>
              </a:rPr>
              <a:t> jmenuji se DNA a usvědčím každého!</a:t>
            </a:r>
          </a:p>
          <a:p>
            <a:pPr algn="ctr"/>
            <a:endParaRPr lang="cs-CZ" sz="6000" dirty="0"/>
          </a:p>
        </p:txBody>
      </p:sp>
      <p:sp>
        <p:nvSpPr>
          <p:cNvPr id="3" name="Obdélník 2"/>
          <p:cNvSpPr/>
          <p:nvPr/>
        </p:nvSpPr>
        <p:spPr>
          <a:xfrm>
            <a:off x="1760852" y="2636911"/>
            <a:ext cx="64115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cs-CZ" altLang="cs-CZ" dirty="0" smtClean="0"/>
              <a:t>Řešení trestních činů – shoda mezi podezřelým a stopou místa činu</a:t>
            </a:r>
          </a:p>
          <a:p>
            <a:pPr>
              <a:buFontTx/>
              <a:buChar char="•"/>
            </a:pPr>
            <a:r>
              <a:rPr lang="cs-CZ" altLang="cs-CZ" dirty="0" smtClean="0"/>
              <a:t>Oběti neštěstí – havárie letadla, zemětřesení….</a:t>
            </a:r>
          </a:p>
          <a:p>
            <a:pPr>
              <a:buFontTx/>
              <a:buChar char="•"/>
            </a:pPr>
            <a:r>
              <a:rPr lang="cs-CZ" altLang="cs-CZ" dirty="0" smtClean="0"/>
              <a:t>Vojáci ve válce – kdo je „neznámý“ voják….</a:t>
            </a:r>
          </a:p>
          <a:p>
            <a:pPr>
              <a:buFontTx/>
              <a:buChar char="•"/>
            </a:pPr>
            <a:r>
              <a:rPr lang="cs-CZ" altLang="cs-CZ" dirty="0" smtClean="0"/>
              <a:t>Paternitní testování – kdo je otcem….</a:t>
            </a:r>
          </a:p>
          <a:p>
            <a:pPr>
              <a:buFontTx/>
              <a:buChar char="•"/>
            </a:pPr>
            <a:r>
              <a:rPr lang="cs-CZ" altLang="cs-CZ" dirty="0" smtClean="0"/>
              <a:t>Příbuzenské vztahy – nárok na dědictví…..….</a:t>
            </a:r>
          </a:p>
          <a:p>
            <a:pPr>
              <a:buFontTx/>
              <a:buChar char="•"/>
            </a:pPr>
            <a:r>
              <a:rPr lang="cs-CZ" altLang="cs-CZ" dirty="0" smtClean="0"/>
              <a:t>Hledání pohřešovaných osob – nález těla a identifikace</a:t>
            </a:r>
          </a:p>
          <a:p>
            <a:pPr>
              <a:buFontTx/>
              <a:buChar char="•"/>
            </a:pPr>
            <a:r>
              <a:rPr lang="cs-CZ" altLang="cs-CZ" dirty="0" smtClean="0"/>
              <a:t>Vytváření databáze usvědčených zločinců</a:t>
            </a:r>
          </a:p>
          <a:p>
            <a:pPr>
              <a:buFontTx/>
              <a:buChar char="•"/>
            </a:pPr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i="1" dirty="0" smtClean="0"/>
              <a:t>    Ve všech případech se určují DNA profily pomocí STR </a:t>
            </a:r>
            <a:r>
              <a:rPr lang="cs-CZ" altLang="cs-CZ" i="1" dirty="0" err="1" smtClean="0"/>
              <a:t>markerů</a:t>
            </a:r>
            <a:r>
              <a:rPr lang="cs-CZ" altLang="cs-CZ" i="1" dirty="0" smtClean="0"/>
              <a:t> a následně je hledána shoda s referenčním vzorkem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1655961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cs-CZ" sz="3200" dirty="0" err="1"/>
              <a:t>Mikrosatelity</a:t>
            </a:r>
            <a:r>
              <a:rPr lang="cs-CZ" sz="3200" dirty="0"/>
              <a:t> - krátké tandemové repetice STR </a:t>
            </a:r>
            <a:br>
              <a:rPr lang="cs-CZ" sz="3200" dirty="0"/>
            </a:br>
            <a:r>
              <a:rPr lang="cs-CZ" sz="3200" dirty="0"/>
              <a:t>(</a:t>
            </a:r>
            <a:r>
              <a:rPr lang="cs-CZ" sz="3200" dirty="0" err="1"/>
              <a:t>Short</a:t>
            </a:r>
            <a:r>
              <a:rPr lang="cs-CZ" sz="3200" dirty="0"/>
              <a:t> Tandem </a:t>
            </a:r>
            <a:r>
              <a:rPr lang="cs-CZ" sz="3200" dirty="0" err="1"/>
              <a:t>Repeats</a:t>
            </a:r>
            <a:r>
              <a:rPr lang="cs-CZ" sz="3200" dirty="0"/>
              <a:t>)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2388020"/>
            <a:ext cx="4002571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endParaRPr lang="cs-CZ" sz="2400" dirty="0"/>
          </a:p>
          <a:p>
            <a:pPr eaLnBrk="0" hangingPunct="0">
              <a:defRPr/>
            </a:pPr>
            <a:r>
              <a:rPr lang="cs-CZ" dirty="0"/>
              <a:t>délka základní repetice 2 – 6 </a:t>
            </a:r>
            <a:r>
              <a:rPr lang="cs-CZ" dirty="0" err="1"/>
              <a:t>bp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 počet opakování repetice 2 – 100 </a:t>
            </a:r>
            <a:r>
              <a:rPr lang="cs-CZ" dirty="0" err="1"/>
              <a:t>bp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Rozptýlené rovnoměrně v lidské genomu</a:t>
            </a:r>
          </a:p>
          <a:p>
            <a:pPr eaLnBrk="0" hangingPunct="0">
              <a:defRPr/>
            </a:pPr>
            <a:r>
              <a:rPr lang="cs-CZ" dirty="0"/>
              <a:t>Vyskytují se běžně v populaci</a:t>
            </a:r>
          </a:p>
          <a:p>
            <a:pPr eaLnBrk="0" hangingPunct="0">
              <a:defRPr/>
            </a:pPr>
            <a:r>
              <a:rPr lang="cs-CZ" dirty="0"/>
              <a:t>Nejsou přepisovány do proteinu </a:t>
            </a:r>
          </a:p>
          <a:p>
            <a:pPr eaLnBrk="0" hangingPunct="0">
              <a:defRPr/>
            </a:pPr>
            <a:r>
              <a:rPr lang="cs-CZ" dirty="0"/>
              <a:t>     leží v intronech</a:t>
            </a:r>
          </a:p>
          <a:p>
            <a:pPr eaLnBrk="0" hangingPunct="0">
              <a:defRPr/>
            </a:pPr>
            <a:r>
              <a:rPr lang="cs-CZ" dirty="0"/>
              <a:t>Nejsou příčinou choroby</a:t>
            </a:r>
          </a:p>
          <a:p>
            <a:pPr eaLnBrk="0" hangingPunct="0">
              <a:defRPr/>
            </a:pPr>
            <a:r>
              <a:rPr lang="cs-CZ" dirty="0"/>
              <a:t>Tvoří vzorce bez vztahu s fenotypem</a:t>
            </a:r>
          </a:p>
          <a:p>
            <a:pPr eaLnBrk="0" hangingPunct="0">
              <a:defRPr/>
            </a:pPr>
            <a:r>
              <a:rPr lang="cs-CZ" dirty="0"/>
              <a:t>Mezi jednotlivci se velmi liší</a:t>
            </a:r>
          </a:p>
          <a:p>
            <a:pPr eaLnBrk="0" hangingPunct="0">
              <a:defRPr/>
            </a:pPr>
            <a:r>
              <a:rPr lang="cs-CZ" dirty="0"/>
              <a:t>Odlišují jednoho člověka od druhého</a:t>
            </a:r>
          </a:p>
          <a:p>
            <a:endParaRPr lang="cs-CZ" dirty="0"/>
          </a:p>
        </p:txBody>
      </p:sp>
      <p:pic>
        <p:nvPicPr>
          <p:cNvPr id="4" name="Picture 4" descr="Chiapas_Aug2006_English_Page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0" t="80463" r="22630" b="8908"/>
          <a:stretch>
            <a:fillRect/>
          </a:stretch>
        </p:blipFill>
        <p:spPr bwMode="auto">
          <a:xfrm>
            <a:off x="5436096" y="4365104"/>
            <a:ext cx="30972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hiapas_Aug2006_English_Page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5" t="72998" r="8925" b="22064"/>
          <a:stretch>
            <a:fillRect/>
          </a:stretch>
        </p:blipFill>
        <p:spPr bwMode="auto">
          <a:xfrm>
            <a:off x="5004048" y="3459957"/>
            <a:ext cx="36718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9451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http://rosalind.info/media/microsatpcr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05423"/>
            <a:ext cx="3810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http://www.mpietrangelo.com/hbio/unit/8_genetics/Chapter_12/B_Jpegs_of_Art_and_Photos/12_Labeled_Art_and_Photos/12_14aSTRSites-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69160"/>
            <a:ext cx="3810000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23528" y="3583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cs-CZ" sz="3200" smtClean="0"/>
              <a:t>Mikrosatelity - krátké tandemové repetice STR </a:t>
            </a:r>
            <a:br>
              <a:rPr lang="cs-CZ" sz="3200" smtClean="0"/>
            </a:br>
            <a:r>
              <a:rPr lang="cs-CZ" sz="3200" smtClean="0"/>
              <a:t>(Short Tandem Repeats)</a:t>
            </a:r>
            <a:br>
              <a:rPr lang="cs-CZ" sz="3200" smtClean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650974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7" descr="C:\WINDOWS\Plocha\obrázky\rodokmenN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1"/>
          <a:stretch>
            <a:fillRect/>
          </a:stretch>
        </p:blipFill>
        <p:spPr bwMode="auto">
          <a:xfrm>
            <a:off x="1000125" y="3429000"/>
            <a:ext cx="32321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28" descr="C:\WINDOWS\Plocha\obrázky\fragma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467100"/>
            <a:ext cx="22606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6" descr="el_sequig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857375"/>
            <a:ext cx="13160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C:\Documents and Settings\Iveta\Plocha\3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57375"/>
            <a:ext cx="24145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10"/>
          <p:cNvSpPr txBox="1">
            <a:spLocks noChangeArrowheads="1"/>
          </p:cNvSpPr>
          <p:nvPr/>
        </p:nvSpPr>
        <p:spPr bwMode="auto">
          <a:xfrm>
            <a:off x="1115616" y="1457325"/>
            <a:ext cx="2357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gelová elektroforéza</a:t>
            </a:r>
          </a:p>
        </p:txBody>
      </p:sp>
      <p:sp>
        <p:nvSpPr>
          <p:cNvPr id="13320" name="TextovéPole 11"/>
          <p:cNvSpPr txBox="1">
            <a:spLocks noChangeArrowheads="1"/>
          </p:cNvSpPr>
          <p:nvPr/>
        </p:nvSpPr>
        <p:spPr bwMode="auto">
          <a:xfrm>
            <a:off x="5212697" y="1412776"/>
            <a:ext cx="2636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kapilární elektroforéza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86448" y="11663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cs-CZ" sz="3200" dirty="0" err="1" smtClean="0"/>
              <a:t>Mikrosatelity</a:t>
            </a:r>
            <a:r>
              <a:rPr lang="cs-CZ" sz="3200" dirty="0" smtClean="0"/>
              <a:t> - krátké tandemové repetice STR </a:t>
            </a:r>
            <a:br>
              <a:rPr lang="cs-CZ" sz="3200" dirty="0" smtClean="0"/>
            </a:br>
            <a:r>
              <a:rPr lang="cs-CZ" sz="3200" dirty="0" smtClean="0"/>
              <a:t>(</a:t>
            </a:r>
            <a:r>
              <a:rPr lang="cs-CZ" sz="3200" dirty="0" err="1" smtClean="0"/>
              <a:t>Short</a:t>
            </a:r>
            <a:r>
              <a:rPr lang="cs-CZ" sz="3200" dirty="0" smtClean="0"/>
              <a:t> Tandem </a:t>
            </a:r>
            <a:r>
              <a:rPr lang="cs-CZ" sz="3200" dirty="0" err="1" smtClean="0"/>
              <a:t>Repeats</a:t>
            </a:r>
            <a:r>
              <a:rPr lang="cs-CZ" sz="3200" dirty="0" smtClean="0"/>
              <a:t>)</a:t>
            </a:r>
            <a:br>
              <a:rPr lang="cs-CZ" sz="3200" dirty="0" smtClean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898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 - určení otcovství </a:t>
            </a:r>
            <a:endParaRPr lang="cs-CZ" dirty="0"/>
          </a:p>
        </p:txBody>
      </p:sp>
      <p:pic>
        <p:nvPicPr>
          <p:cNvPr id="8194" name="Picture 2" descr="http://www.delphitest.cz/vtest_methodeC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03176"/>
            <a:ext cx="3672408" cy="323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s.idnes.cz/tec_technika/A050526_KUZ_VELKE_FOTO_DNA_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51760"/>
            <a:ext cx="333375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042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r>
              <a:rPr lang="cs-CZ" altLang="cs-CZ" dirty="0"/>
              <a:t>CODIS loci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9613" y="1268760"/>
            <a:ext cx="8463471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cs-CZ" altLang="cs-CZ" dirty="0" smtClean="0"/>
              <a:t>CODIS loci jsou DNA oblasti / znaky, které používá FBI </a:t>
            </a:r>
          </a:p>
          <a:p>
            <a:pPr algn="just">
              <a:lnSpc>
                <a:spcPct val="90000"/>
              </a:lnSpc>
            </a:pPr>
            <a:r>
              <a:rPr lang="cs-CZ" altLang="cs-CZ" dirty="0" smtClean="0"/>
              <a:t>a další světové agentury jako dohodnutý standard pro ukládání genetických profilů osob.</a:t>
            </a:r>
          </a:p>
          <a:p>
            <a:pPr algn="just"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 Ve vyhodnocení paternitních testů se v současné době používá 16 oblastí DNA. </a:t>
            </a:r>
          </a:p>
          <a:p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2123728" y="2635288"/>
            <a:ext cx="4505325" cy="3810000"/>
            <a:chOff x="1907704" y="2852936"/>
            <a:chExt cx="4505325" cy="3810000"/>
          </a:xfrm>
        </p:grpSpPr>
        <p:pic>
          <p:nvPicPr>
            <p:cNvPr id="22530" name="Picture 2" descr="File:Codis profile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852936"/>
              <a:ext cx="45053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2987824" y="2862266"/>
              <a:ext cx="3312368" cy="710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582965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mti-globalstem.com/image/cache/catalog/Services/STR-Analysis-500x5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https://www.mti-globalstem.com/image/cache/catalog/Services/STR-Analysis-500x500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https://www.mti-globalstem.com/image/cache/catalog/Services/STR-Analysis-500x500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https://www.mti-globalstem.com/image/cache/catalog/Services/STR-Analysis-500x500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68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466252"/>
              </p:ext>
            </p:extLst>
          </p:nvPr>
        </p:nvGraphicFramePr>
        <p:xfrm>
          <a:off x="1907704" y="1052736"/>
          <a:ext cx="4559454" cy="47958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2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435">
                <a:tc>
                  <a:txBody>
                    <a:bodyPr/>
                    <a:lstStyle/>
                    <a:p>
                      <a:endParaRPr lang="cs-CZ" sz="10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P48/16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P49/16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43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CODIS/ESS loci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D3S1358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D8S1179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D18S51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D21S11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FGA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TH01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vWA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CODIS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D16S539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43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D1S1656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D2S441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D2S1338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D10S1248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D12S391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D19S433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D22S1045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64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Other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SE33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shoda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643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Amelogenin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XY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 smtClean="0">
                          <a:effectLst/>
                        </a:rPr>
                        <a:t>XY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009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Pravděpodobnost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9592" y="1713747"/>
            <a:ext cx="724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Měřítko pro stupeň důvěry v nějaké tvrzení nebo hypotézu, </a:t>
            </a:r>
          </a:p>
          <a:p>
            <a:pPr algn="ctr"/>
            <a:r>
              <a:rPr lang="cs-CZ" dirty="0" smtClean="0"/>
              <a:t>přičemž tato důvěra je založená na rozumové analýze dostupných informací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15616" y="2924944"/>
            <a:ext cx="1856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 </a:t>
            </a:r>
            <a:r>
              <a:rPr lang="cs-CZ" dirty="0"/>
              <a:t>apriorní </a:t>
            </a:r>
            <a:r>
              <a:rPr lang="cs-CZ" dirty="0" smtClean="0"/>
              <a:t>(%)</a:t>
            </a:r>
          </a:p>
          <a:p>
            <a:r>
              <a:rPr lang="cs-CZ" dirty="0" smtClean="0"/>
              <a:t>P aposteriorní </a:t>
            </a:r>
            <a:r>
              <a:rPr lang="cs-CZ" dirty="0"/>
              <a:t>(%)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1953931" y="3608329"/>
            <a:ext cx="4372041" cy="899338"/>
            <a:chOff x="1691680" y="4060414"/>
            <a:chExt cx="4372041" cy="899338"/>
          </a:xfrm>
        </p:grpSpPr>
        <p:sp>
          <p:nvSpPr>
            <p:cNvPr id="7" name="TextovéPole 6"/>
            <p:cNvSpPr txBox="1"/>
            <p:nvPr/>
          </p:nvSpPr>
          <p:spPr>
            <a:xfrm>
              <a:off x="1691680" y="436510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 = 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2339752" y="4060414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 </a:t>
              </a:r>
              <a:r>
                <a:rPr lang="cs-CZ" baseline="-25000" dirty="0" smtClean="0"/>
                <a:t>výchozí </a:t>
              </a:r>
              <a:r>
                <a:rPr lang="cs-CZ" dirty="0" smtClean="0"/>
                <a:t>x LR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123728" y="4590420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 </a:t>
              </a:r>
              <a:r>
                <a:rPr lang="cs-CZ" baseline="-25000" dirty="0" smtClean="0"/>
                <a:t>výchozí </a:t>
              </a:r>
              <a:r>
                <a:rPr lang="cs-CZ" dirty="0" smtClean="0"/>
                <a:t>x LR + 1 - </a:t>
              </a:r>
              <a:r>
                <a:rPr lang="cs-CZ" dirty="0"/>
                <a:t>P </a:t>
              </a:r>
              <a:r>
                <a:rPr lang="cs-CZ" baseline="-25000" dirty="0"/>
                <a:t>výchozí</a:t>
              </a:r>
              <a:r>
                <a:rPr lang="cs-CZ" dirty="0" smtClean="0"/>
                <a:t> </a:t>
              </a:r>
              <a:endParaRPr lang="cs-CZ" dirty="0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2123728" y="4556602"/>
              <a:ext cx="28162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ovéPole 12"/>
          <p:cNvSpPr txBox="1"/>
          <p:nvPr/>
        </p:nvSpPr>
        <p:spPr>
          <a:xfrm>
            <a:off x="1259632" y="5013176"/>
            <a:ext cx="164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Při </a:t>
            </a:r>
            <a:r>
              <a:rPr lang="cs-CZ" dirty="0"/>
              <a:t>P </a:t>
            </a:r>
            <a:r>
              <a:rPr lang="cs-CZ" baseline="-25000" dirty="0"/>
              <a:t>výchozí </a:t>
            </a:r>
            <a:r>
              <a:rPr lang="cs-CZ" baseline="-25000" dirty="0" smtClean="0"/>
              <a:t> </a:t>
            </a:r>
            <a:r>
              <a:rPr lang="cs-CZ" dirty="0" smtClean="0"/>
              <a:t>= 0,5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2277966" y="5499224"/>
            <a:ext cx="4267920" cy="782622"/>
            <a:chOff x="1691680" y="4177130"/>
            <a:chExt cx="4267920" cy="782622"/>
          </a:xfrm>
        </p:grpSpPr>
        <p:sp>
          <p:nvSpPr>
            <p:cNvPr id="15" name="TextovéPole 14"/>
            <p:cNvSpPr txBox="1"/>
            <p:nvPr/>
          </p:nvSpPr>
          <p:spPr>
            <a:xfrm>
              <a:off x="1691680" y="436510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 = </a:t>
              </a:r>
              <a:endParaRPr lang="cs-CZ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235631" y="4177130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LR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123728" y="4590420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LR + 1</a:t>
              </a:r>
              <a:endParaRPr lang="cs-CZ" dirty="0"/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2123728" y="4549770"/>
              <a:ext cx="781866" cy="6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6550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5536" y="649705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Hummelova</a:t>
            </a:r>
            <a:r>
              <a:rPr lang="en-US" sz="2400" dirty="0" smtClean="0"/>
              <a:t> </a:t>
            </a:r>
            <a:r>
              <a:rPr lang="en-US" sz="2400" dirty="0" err="1" smtClean="0"/>
              <a:t>slovní</a:t>
            </a:r>
            <a:r>
              <a:rPr lang="en-US" sz="2400" dirty="0" smtClean="0"/>
              <a:t> </a:t>
            </a:r>
            <a:r>
              <a:rPr lang="en-US" sz="2400" dirty="0" err="1" smtClean="0"/>
              <a:t>vyjádření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odpovídající</a:t>
            </a:r>
            <a:r>
              <a:rPr lang="en-US" sz="2400" dirty="0" smtClean="0"/>
              <a:t> </a:t>
            </a:r>
            <a:r>
              <a:rPr lang="en-US" sz="2400" dirty="0" err="1" smtClean="0"/>
              <a:t>hodnoty</a:t>
            </a:r>
            <a:r>
              <a:rPr lang="en-US" sz="2400" dirty="0" smtClean="0"/>
              <a:t> </a:t>
            </a:r>
            <a:r>
              <a:rPr lang="en-US" sz="2400" dirty="0" err="1" smtClean="0"/>
              <a:t>pravděpodobnosti</a:t>
            </a:r>
            <a:r>
              <a:rPr lang="en-US" sz="2400" dirty="0" smtClean="0"/>
              <a:t> </a:t>
            </a:r>
            <a:r>
              <a:rPr lang="en-US" sz="2400" dirty="0" err="1" smtClean="0"/>
              <a:t>otcovství</a:t>
            </a:r>
            <a:r>
              <a:rPr lang="en-US" sz="2400" dirty="0" smtClean="0"/>
              <a:t> </a:t>
            </a:r>
            <a:endParaRPr lang="cs-CZ" sz="2400" dirty="0" smtClean="0"/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při</a:t>
            </a:r>
            <a:r>
              <a:rPr lang="en-US" sz="2400" dirty="0" smtClean="0"/>
              <a:t> 50% </a:t>
            </a:r>
            <a:r>
              <a:rPr lang="en-US" sz="2400" dirty="0" err="1" smtClean="0"/>
              <a:t>výchozí</a:t>
            </a:r>
            <a:r>
              <a:rPr lang="en-US" sz="2400" dirty="0" smtClean="0"/>
              <a:t> </a:t>
            </a:r>
            <a:r>
              <a:rPr lang="en-US" sz="2400" dirty="0" err="1" smtClean="0"/>
              <a:t>pravděpodobnosti</a:t>
            </a:r>
            <a:r>
              <a:rPr lang="en-US" sz="2400" dirty="0" smtClean="0"/>
              <a:t> </a:t>
            </a:r>
            <a:r>
              <a:rPr lang="en-US" sz="2400" dirty="0" err="1" smtClean="0"/>
              <a:t>otcovství</a:t>
            </a:r>
            <a:r>
              <a:rPr lang="en-US" sz="2400" dirty="0" smtClean="0"/>
              <a:t>, PO50 (W)) 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paternitních</a:t>
            </a:r>
            <a:r>
              <a:rPr lang="en-US" sz="2400" dirty="0" smtClean="0"/>
              <a:t> </a:t>
            </a:r>
            <a:r>
              <a:rPr lang="en-US" sz="2400" dirty="0" err="1" smtClean="0"/>
              <a:t>indexů</a:t>
            </a:r>
            <a:r>
              <a:rPr lang="en-US" sz="2400" dirty="0" smtClean="0"/>
              <a:t> (PI)</a:t>
            </a:r>
            <a:endParaRPr lang="en-US" sz="2400" dirty="0"/>
          </a:p>
        </p:txBody>
      </p:sp>
      <p:sp>
        <p:nvSpPr>
          <p:cNvPr id="4" name="Rectangle 16"/>
          <p:cNvSpPr/>
          <p:nvPr/>
        </p:nvSpPr>
        <p:spPr>
          <a:xfrm>
            <a:off x="539552" y="3140968"/>
            <a:ext cx="77683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PO50 (W)                  PI           		</a:t>
            </a:r>
            <a:r>
              <a:rPr lang="en-US" dirty="0" err="1" smtClean="0"/>
              <a:t>slovní</a:t>
            </a:r>
            <a:r>
              <a:rPr lang="en-US" dirty="0" smtClean="0"/>
              <a:t> </a:t>
            </a:r>
            <a:r>
              <a:rPr lang="en-US" dirty="0" err="1" smtClean="0"/>
              <a:t>vyjádření</a:t>
            </a:r>
            <a:r>
              <a:rPr lang="en-US" dirty="0" smtClean="0"/>
              <a:t> </a:t>
            </a:r>
            <a:r>
              <a:rPr lang="en-US" dirty="0" err="1" smtClean="0"/>
              <a:t>dle</a:t>
            </a:r>
            <a:r>
              <a:rPr lang="en-US" dirty="0" smtClean="0"/>
              <a:t> </a:t>
            </a:r>
            <a:r>
              <a:rPr lang="en-US" dirty="0" err="1" smtClean="0"/>
              <a:t>Hummela</a:t>
            </a:r>
            <a:r>
              <a:rPr lang="en-US" dirty="0" smtClean="0"/>
              <a:t> </a:t>
            </a:r>
          </a:p>
          <a:p>
            <a:r>
              <a:rPr lang="en-US" dirty="0" smtClean="0"/>
              <a:t>70,00%-79,00% 	2,33 – 3,76 	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formálně</a:t>
            </a:r>
            <a:r>
              <a:rPr lang="en-US" dirty="0" smtClean="0"/>
              <a:t> </a:t>
            </a:r>
            <a:r>
              <a:rPr lang="en-US" dirty="0" err="1" smtClean="0"/>
              <a:t>svědčí</a:t>
            </a:r>
            <a:r>
              <a:rPr lang="en-US" dirty="0" smtClean="0"/>
              <a:t> pro </a:t>
            </a:r>
            <a:r>
              <a:rPr lang="en-US" dirty="0" err="1" smtClean="0"/>
              <a:t>otcovství</a:t>
            </a:r>
            <a:r>
              <a:rPr lang="en-US" dirty="0" smtClean="0"/>
              <a:t> 80,00%-89,00% 	4,00 – 8,09 	</a:t>
            </a:r>
            <a:r>
              <a:rPr lang="en-US" dirty="0" err="1" smtClean="0"/>
              <a:t>náznak</a:t>
            </a:r>
            <a:r>
              <a:rPr lang="en-US" dirty="0" smtClean="0"/>
              <a:t> </a:t>
            </a:r>
            <a:r>
              <a:rPr lang="en-US" dirty="0" err="1" smtClean="0"/>
              <a:t>otcovství</a:t>
            </a:r>
            <a:r>
              <a:rPr lang="en-US" dirty="0" smtClean="0"/>
              <a:t> </a:t>
            </a:r>
          </a:p>
          <a:p>
            <a:r>
              <a:rPr lang="en-US" dirty="0" smtClean="0"/>
              <a:t>90,00%-94,90% 	9,00 – 18,61 	</a:t>
            </a:r>
            <a:r>
              <a:rPr lang="en-US" dirty="0" err="1" smtClean="0"/>
              <a:t>otcovství</a:t>
            </a:r>
            <a:r>
              <a:rPr lang="en-US" dirty="0" smtClean="0"/>
              <a:t> </a:t>
            </a:r>
            <a:r>
              <a:rPr lang="en-US" dirty="0" err="1" smtClean="0"/>
              <a:t>pravděpodobné</a:t>
            </a:r>
            <a:r>
              <a:rPr lang="en-US" dirty="0" smtClean="0"/>
              <a:t> </a:t>
            </a:r>
          </a:p>
          <a:p>
            <a:r>
              <a:rPr lang="en-US" dirty="0" smtClean="0"/>
              <a:t>95,00%-98,90% 	19,00 – 89,9 	</a:t>
            </a:r>
            <a:r>
              <a:rPr lang="en-US" dirty="0" err="1" smtClean="0"/>
              <a:t>otcovství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pravděpodobné</a:t>
            </a:r>
            <a:r>
              <a:rPr lang="en-US" dirty="0" smtClean="0"/>
              <a:t> 99,00%-99,00 %-99,74% 	99,00 – 383,6 	</a:t>
            </a:r>
            <a:r>
              <a:rPr lang="en-US" dirty="0" err="1" smtClean="0"/>
              <a:t>otcovství</a:t>
            </a:r>
            <a:r>
              <a:rPr lang="en-US" dirty="0" smtClean="0"/>
              <a:t> </a:t>
            </a:r>
            <a:r>
              <a:rPr lang="en-US" dirty="0" err="1" smtClean="0"/>
              <a:t>vysoce</a:t>
            </a:r>
            <a:r>
              <a:rPr lang="en-US" dirty="0" smtClean="0"/>
              <a:t> </a:t>
            </a:r>
            <a:r>
              <a:rPr lang="en-US" dirty="0" err="1" smtClean="0"/>
              <a:t>pravděpodobné</a:t>
            </a:r>
            <a:r>
              <a:rPr lang="en-US" dirty="0" smtClean="0"/>
              <a:t> 99,75%- 99,75% -		&gt;399 		</a:t>
            </a:r>
            <a:r>
              <a:rPr lang="en-US" dirty="0" err="1" smtClean="0"/>
              <a:t>otcovství</a:t>
            </a:r>
            <a:r>
              <a:rPr lang="en-US" dirty="0" smtClean="0"/>
              <a:t> </a:t>
            </a:r>
            <a:r>
              <a:rPr lang="en-US" dirty="0" err="1" smtClean="0"/>
              <a:t>prakticky</a:t>
            </a:r>
            <a:r>
              <a:rPr lang="en-US" dirty="0" smtClean="0"/>
              <a:t> </a:t>
            </a:r>
            <a:r>
              <a:rPr lang="en-US" dirty="0" err="1" smtClean="0"/>
              <a:t>prokázáno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52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Využití </a:t>
            </a:r>
            <a:r>
              <a:rPr lang="cs-CZ" dirty="0" err="1" smtClean="0"/>
              <a:t>mikrosatelitů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1267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916832"/>
            <a:ext cx="8229600" cy="47085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sk-SK" altLang="cs-CZ" sz="2000" dirty="0" err="1" smtClean="0">
                <a:cs typeface="Arial" charset="0"/>
              </a:rPr>
              <a:t>Nep</a:t>
            </a:r>
            <a:r>
              <a:rPr lang="sk-SK" altLang="cs-CZ" sz="2000" dirty="0" err="1" smtClean="0"/>
              <a:t>ří</a:t>
            </a:r>
            <a:r>
              <a:rPr lang="sk-SK" altLang="cs-CZ" sz="2000" dirty="0" err="1" smtClean="0">
                <a:cs typeface="Arial" charset="0"/>
              </a:rPr>
              <a:t>m</a:t>
            </a:r>
            <a:r>
              <a:rPr lang="sk-SK" altLang="cs-CZ" sz="2000" dirty="0" err="1" smtClean="0"/>
              <a:t>á</a:t>
            </a:r>
            <a:r>
              <a:rPr lang="sk-SK" altLang="cs-CZ" sz="2000" dirty="0" smtClean="0">
                <a:cs typeface="Arial" charset="0"/>
              </a:rPr>
              <a:t> diagnostika </a:t>
            </a:r>
            <a:r>
              <a:rPr lang="sk-SK" altLang="cs-CZ" sz="2000" dirty="0" err="1" smtClean="0">
                <a:cs typeface="Arial" charset="0"/>
              </a:rPr>
              <a:t>monogénn</a:t>
            </a:r>
            <a:r>
              <a:rPr lang="sk-SK" altLang="cs-CZ" sz="2000" dirty="0" err="1" smtClean="0"/>
              <a:t>í</a:t>
            </a:r>
            <a:r>
              <a:rPr lang="sk-SK" altLang="cs-CZ" sz="2000" dirty="0" err="1" smtClean="0">
                <a:cs typeface="Arial" charset="0"/>
              </a:rPr>
              <a:t>ch</a:t>
            </a:r>
            <a:r>
              <a:rPr lang="sk-SK" altLang="cs-CZ" sz="2000" dirty="0" smtClean="0">
                <a:cs typeface="Arial" charset="0"/>
              </a:rPr>
              <a:t> </a:t>
            </a:r>
            <a:r>
              <a:rPr lang="sk-SK" altLang="cs-CZ" sz="2000" dirty="0" err="1" smtClean="0"/>
              <a:t>chorob</a:t>
            </a:r>
            <a:endParaRPr lang="sk-SK" altLang="cs-CZ" sz="2800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k-SK" altLang="cs-CZ" sz="2000" dirty="0" err="1" smtClean="0">
                <a:cs typeface="Arial" charset="0"/>
              </a:rPr>
              <a:t>Identifik</a:t>
            </a:r>
            <a:r>
              <a:rPr lang="sk-SK" altLang="cs-CZ" sz="2000" dirty="0" err="1" smtClean="0"/>
              <a:t>ace</a:t>
            </a:r>
            <a:r>
              <a:rPr lang="sk-SK" altLang="cs-CZ" sz="2000" dirty="0" smtClean="0">
                <a:cs typeface="Arial" charset="0"/>
              </a:rPr>
              <a:t> </a:t>
            </a:r>
            <a:r>
              <a:rPr lang="sk-SK" altLang="cs-CZ" sz="2000" dirty="0" err="1" smtClean="0">
                <a:cs typeface="Arial" charset="0"/>
              </a:rPr>
              <a:t>os</a:t>
            </a:r>
            <a:r>
              <a:rPr lang="sk-SK" altLang="cs-CZ" sz="2000" dirty="0" err="1" smtClean="0"/>
              <a:t>o</a:t>
            </a:r>
            <a:r>
              <a:rPr lang="sk-SK" altLang="cs-CZ" sz="2000" dirty="0" err="1" smtClean="0">
                <a:cs typeface="Arial" charset="0"/>
              </a:rPr>
              <a:t>b</a:t>
            </a:r>
            <a:r>
              <a:rPr lang="sk-SK" altLang="cs-CZ" sz="2000" dirty="0" smtClean="0">
                <a:cs typeface="Arial" charset="0"/>
              </a:rPr>
              <a:t>/</a:t>
            </a:r>
            <a:r>
              <a:rPr lang="sk-SK" altLang="cs-CZ" sz="2000" dirty="0" err="1" smtClean="0">
                <a:cs typeface="Arial" charset="0"/>
              </a:rPr>
              <a:t>vzorků</a:t>
            </a:r>
            <a:r>
              <a:rPr lang="sk-SK" altLang="cs-CZ" sz="2000" dirty="0" smtClean="0">
                <a:cs typeface="Arial" charset="0"/>
              </a:rPr>
              <a:t> DNA (A. </a:t>
            </a:r>
            <a:r>
              <a:rPr lang="sk-SK" altLang="cs-CZ" sz="2000" dirty="0" err="1" smtClean="0">
                <a:cs typeface="Arial" charset="0"/>
              </a:rPr>
              <a:t>Jeffreys</a:t>
            </a:r>
            <a:r>
              <a:rPr lang="sk-SK" altLang="cs-CZ" sz="2000" dirty="0" smtClean="0">
                <a:cs typeface="Arial" charset="0"/>
              </a:rPr>
              <a:t> 1985)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cs-CZ" sz="2000" dirty="0" smtClean="0">
                <a:cs typeface="Arial" charset="0"/>
              </a:rPr>
              <a:t>      (</a:t>
            </a:r>
            <a:r>
              <a:rPr lang="sk-SK" altLang="cs-CZ" sz="2000" dirty="0" err="1" smtClean="0">
                <a:cs typeface="Arial" charset="0"/>
              </a:rPr>
              <a:t>lidé</a:t>
            </a:r>
            <a:r>
              <a:rPr lang="sk-SK" altLang="cs-CZ" sz="2000" dirty="0" smtClean="0">
                <a:cs typeface="Arial" charset="0"/>
              </a:rPr>
              <a:t> </a:t>
            </a:r>
            <a:r>
              <a:rPr lang="sk-SK" altLang="cs-CZ" sz="2000" dirty="0" err="1" smtClean="0">
                <a:cs typeface="Arial" charset="0"/>
              </a:rPr>
              <a:t>obvinění</a:t>
            </a:r>
            <a:r>
              <a:rPr lang="sk-SK" altLang="cs-CZ" sz="2000" dirty="0" smtClean="0">
                <a:cs typeface="Arial" charset="0"/>
              </a:rPr>
              <a:t> z </a:t>
            </a:r>
            <a:r>
              <a:rPr lang="sk-SK" altLang="cs-CZ" sz="2000" dirty="0" err="1" smtClean="0">
                <a:cs typeface="Arial" charset="0"/>
              </a:rPr>
              <a:t>kriminálních</a:t>
            </a:r>
            <a:r>
              <a:rPr lang="sk-SK" altLang="cs-CZ" sz="2000" dirty="0" smtClean="0">
                <a:cs typeface="Arial" charset="0"/>
              </a:rPr>
              <a:t> </a:t>
            </a:r>
            <a:r>
              <a:rPr lang="sk-SK" altLang="cs-CZ" sz="2000" dirty="0" err="1" smtClean="0">
                <a:cs typeface="Arial" charset="0"/>
              </a:rPr>
              <a:t>činů</a:t>
            </a:r>
            <a:r>
              <a:rPr lang="sk-SK" altLang="cs-CZ" sz="2000" dirty="0" smtClean="0">
                <a:cs typeface="Arial" charset="0"/>
              </a:rPr>
              <a:t>, </a:t>
            </a:r>
            <a:r>
              <a:rPr lang="sk-SK" altLang="cs-CZ" sz="2000" dirty="0" err="1" smtClean="0">
                <a:cs typeface="Arial" charset="0"/>
              </a:rPr>
              <a:t>oběti</a:t>
            </a:r>
            <a:r>
              <a:rPr lang="sk-SK" altLang="cs-CZ" sz="2000" dirty="0" smtClean="0">
                <a:cs typeface="Arial" charset="0"/>
              </a:rPr>
              <a:t> katastrof)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k-SK" altLang="cs-CZ" sz="2000" dirty="0" err="1" smtClean="0">
                <a:cs typeface="Arial" charset="0"/>
              </a:rPr>
              <a:t>Určov</a:t>
            </a:r>
            <a:r>
              <a:rPr lang="sk-SK" altLang="cs-CZ" sz="2000" dirty="0" err="1" smtClean="0"/>
              <a:t>á</a:t>
            </a:r>
            <a:r>
              <a:rPr lang="sk-SK" altLang="cs-CZ" sz="2000" dirty="0" err="1" smtClean="0">
                <a:cs typeface="Arial" charset="0"/>
              </a:rPr>
              <a:t>n</a:t>
            </a:r>
            <a:r>
              <a:rPr lang="sk-SK" altLang="cs-CZ" sz="2000" dirty="0" err="1" smtClean="0"/>
              <a:t>í</a:t>
            </a:r>
            <a:r>
              <a:rPr lang="sk-SK" altLang="cs-CZ" sz="2000" dirty="0" smtClean="0">
                <a:cs typeface="Arial" charset="0"/>
              </a:rPr>
              <a:t> paternity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k-SK" altLang="cs-CZ" sz="2000" dirty="0" err="1" smtClean="0">
                <a:cs typeface="Arial" charset="0"/>
              </a:rPr>
              <a:t>Molekulárně</a:t>
            </a:r>
            <a:r>
              <a:rPr lang="sk-SK" altLang="cs-CZ" sz="2000" dirty="0" smtClean="0">
                <a:cs typeface="Arial" charset="0"/>
              </a:rPr>
              <a:t> genetická analýza </a:t>
            </a:r>
            <a:r>
              <a:rPr lang="sk-SK" altLang="cs-CZ" sz="2000" dirty="0" err="1" smtClean="0">
                <a:cs typeface="Arial" charset="0"/>
              </a:rPr>
              <a:t>aneuploidií</a:t>
            </a:r>
            <a:r>
              <a:rPr lang="sk-SK" altLang="cs-CZ" sz="2000" dirty="0" smtClean="0">
                <a:cs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k-SK" altLang="cs-CZ" sz="2000" dirty="0" smtClean="0"/>
              <a:t>Genetická </a:t>
            </a:r>
            <a:r>
              <a:rPr lang="sk-SK" altLang="cs-CZ" sz="2000" dirty="0" err="1" smtClean="0"/>
              <a:t>genealogie</a:t>
            </a:r>
            <a:endParaRPr lang="sk-SK" altLang="cs-CZ" sz="2000" dirty="0" smtClean="0"/>
          </a:p>
        </p:txBody>
      </p:sp>
      <p:pic>
        <p:nvPicPr>
          <p:cNvPr id="11268" name="Picture 1027" descr="C:\___allimages\Pfizer Graphics\Pfizer_Magn_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65405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0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Věrohodnostní</a:t>
            </a:r>
            <a:r>
              <a:rPr lang="cs-CZ" dirty="0" smtClean="0"/>
              <a:t> poměr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7664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11423" y="1196752"/>
            <a:ext cx="67353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Likelihood</a:t>
            </a:r>
            <a:r>
              <a:rPr lang="cs-CZ" dirty="0" smtClean="0"/>
              <a:t> ratio</a:t>
            </a:r>
          </a:p>
          <a:p>
            <a:pPr algn="ctr"/>
            <a:r>
              <a:rPr lang="cs-CZ" dirty="0" smtClean="0"/>
              <a:t>Podíl dvou pravděpodobností stejného důkazu při různých hypotézách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Při určování otcovství se pro </a:t>
            </a:r>
            <a:r>
              <a:rPr lang="cs-CZ" dirty="0" err="1" smtClean="0"/>
              <a:t>věrohodnostní</a:t>
            </a:r>
            <a:r>
              <a:rPr lang="cs-CZ" dirty="0" smtClean="0"/>
              <a:t> poměr používá označení </a:t>
            </a:r>
          </a:p>
          <a:p>
            <a:pPr algn="ctr"/>
            <a:r>
              <a:rPr lang="cs-CZ" dirty="0" smtClean="0"/>
              <a:t>index paternity, paternitní index (PI) 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Slovní vyjádření:</a:t>
            </a:r>
          </a:p>
          <a:p>
            <a:pPr algn="ctr"/>
            <a:r>
              <a:rPr lang="cs-CZ" dirty="0"/>
              <a:t>Atˇ jsou důkazy ve prospěch otcovství pana </a:t>
            </a:r>
            <a:r>
              <a:rPr lang="cs-CZ" dirty="0" smtClean="0"/>
              <a:t>A vůči </a:t>
            </a:r>
            <a:r>
              <a:rPr lang="cs-CZ" dirty="0"/>
              <a:t>dítěti </a:t>
            </a:r>
            <a:endParaRPr lang="cs-CZ" dirty="0" smtClean="0"/>
          </a:p>
          <a:p>
            <a:pPr algn="ctr"/>
            <a:r>
              <a:rPr lang="cs-CZ" dirty="0" smtClean="0"/>
              <a:t>a ve </a:t>
            </a:r>
            <a:r>
              <a:rPr lang="cs-CZ" dirty="0"/>
              <a:t>srovnání s otcovstvím neznámého nepříbuzného muže </a:t>
            </a:r>
            <a:endParaRPr lang="cs-CZ" dirty="0" smtClean="0"/>
          </a:p>
          <a:p>
            <a:pPr algn="ctr"/>
            <a:r>
              <a:rPr lang="cs-CZ" dirty="0" smtClean="0"/>
              <a:t>(</a:t>
            </a:r>
            <a:r>
              <a:rPr lang="cs-CZ" dirty="0"/>
              <a:t>vyjádřené jako apriorní pravděpodobností otcovství) jakkoli velké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toto vyšetření je posiluje </a:t>
            </a:r>
            <a:r>
              <a:rPr lang="cs-CZ" b="1" dirty="0" smtClean="0"/>
              <a:t>PI krát</a:t>
            </a:r>
            <a:r>
              <a:rPr lang="cs-CZ" b="1" dirty="0"/>
              <a:t>. 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717032"/>
            <a:ext cx="72517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47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Věrohodnostní</a:t>
            </a:r>
            <a:r>
              <a:rPr lang="cs-CZ" dirty="0" smtClean="0"/>
              <a:t> poměr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7664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31794" y="1196752"/>
            <a:ext cx="30946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Odvozuje se z</a:t>
            </a:r>
          </a:p>
          <a:p>
            <a:pPr algn="ctr"/>
            <a:r>
              <a:rPr lang="cs-CZ" dirty="0" smtClean="0"/>
              <a:t> </a:t>
            </a:r>
          </a:p>
          <a:p>
            <a:pPr algn="ctr"/>
            <a:r>
              <a:rPr lang="cs-CZ" dirty="0" err="1" smtClean="0"/>
              <a:t>Bayesova</a:t>
            </a:r>
            <a:r>
              <a:rPr lang="cs-CZ" dirty="0" smtClean="0"/>
              <a:t> věta</a:t>
            </a:r>
          </a:p>
          <a:p>
            <a:pPr algn="ctr"/>
            <a:r>
              <a:rPr lang="en-US" dirty="0"/>
              <a:t>Hardy-</a:t>
            </a:r>
            <a:r>
              <a:rPr lang="en-US" dirty="0" err="1"/>
              <a:t>Weinbergova</a:t>
            </a:r>
            <a:r>
              <a:rPr lang="en-US" dirty="0"/>
              <a:t> </a:t>
            </a:r>
            <a:r>
              <a:rPr lang="en-US" dirty="0" err="1" smtClean="0"/>
              <a:t>rovnováha</a:t>
            </a:r>
            <a:endParaRPr lang="cs-CZ" dirty="0" smtClean="0"/>
          </a:p>
          <a:p>
            <a:pPr algn="ctr"/>
            <a:r>
              <a:rPr lang="cs-CZ" dirty="0" smtClean="0"/>
              <a:t>Mendelovská dědičnost</a:t>
            </a:r>
            <a:r>
              <a:rPr lang="en-US" dirty="0"/>
              <a:t/>
            </a:r>
            <a:br>
              <a:rPr lang="en-US" dirty="0"/>
            </a:br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717032"/>
            <a:ext cx="72517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84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Bayesova</a:t>
            </a:r>
            <a:r>
              <a:rPr lang="cs-CZ" dirty="0"/>
              <a:t> věta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547664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1553017"/>
            <a:ext cx="833792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 </a:t>
            </a:r>
            <a:r>
              <a:rPr lang="cs-CZ" dirty="0"/>
              <a:t>zabývá podmíněnými </a:t>
            </a:r>
            <a:r>
              <a:rPr lang="cs-CZ" dirty="0" smtClean="0"/>
              <a:t>pravděpodobnostmi jevů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formální zápis podmíněné pravděpodobnosti jevu </a:t>
            </a:r>
            <a:r>
              <a:rPr lang="cs-CZ" b="1" i="1" dirty="0"/>
              <a:t>A</a:t>
            </a:r>
            <a:r>
              <a:rPr lang="cs-CZ" dirty="0"/>
              <a:t> za předpokladu výskytu jevu </a:t>
            </a:r>
            <a:r>
              <a:rPr lang="cs-CZ" b="1" i="1" dirty="0"/>
              <a:t>B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používáme </a:t>
            </a:r>
            <a:r>
              <a:rPr lang="cs-CZ" dirty="0"/>
              <a:t>zápis </a:t>
            </a:r>
            <a:r>
              <a:rPr lang="cs-CZ" b="1" i="1" dirty="0"/>
              <a:t>P (A|B)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sz="1600" dirty="0" smtClean="0"/>
              <a:t>Anglický </a:t>
            </a:r>
            <a:r>
              <a:rPr lang="cs-CZ" sz="1600" dirty="0"/>
              <a:t>duchovní Thomas </a:t>
            </a:r>
            <a:r>
              <a:rPr lang="cs-CZ" sz="1600" dirty="0" err="1"/>
              <a:t>Bayes</a:t>
            </a:r>
            <a:r>
              <a:rPr lang="cs-CZ" sz="1600" dirty="0"/>
              <a:t> (1702–1761) objevil, </a:t>
            </a:r>
            <a:endParaRPr lang="cs-CZ" sz="1600" dirty="0" smtClean="0"/>
          </a:p>
          <a:p>
            <a:r>
              <a:rPr lang="cs-CZ" sz="1600" dirty="0" smtClean="0"/>
              <a:t>že </a:t>
            </a:r>
            <a:r>
              <a:rPr lang="cs-CZ" sz="1600" dirty="0"/>
              <a:t>podmíněná pravděpodobnost </a:t>
            </a:r>
            <a:r>
              <a:rPr lang="cs-CZ" sz="1600" b="1" i="1" dirty="0"/>
              <a:t>P (A|B)</a:t>
            </a:r>
            <a:r>
              <a:rPr lang="cs-CZ" sz="1600" dirty="0"/>
              <a:t> souvisí s opačně podmíněnou pravděpodobností </a:t>
            </a:r>
            <a:r>
              <a:rPr lang="cs-CZ" sz="1600" b="1" i="1" dirty="0"/>
              <a:t>P (B|A)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takto </a:t>
            </a:r>
            <a:r>
              <a:rPr lang="cs-CZ" sz="1600" dirty="0"/>
              <a:t>(jednoduchá forma </a:t>
            </a:r>
            <a:r>
              <a:rPr lang="cs-CZ" sz="1600" dirty="0" err="1"/>
              <a:t>Bayesovy</a:t>
            </a:r>
            <a:r>
              <a:rPr lang="cs-CZ" sz="1600" dirty="0"/>
              <a:t> věty): </a:t>
            </a:r>
          </a:p>
          <a:p>
            <a:r>
              <a:rPr lang="cs-CZ" sz="1600" dirty="0"/>
              <a:t>Máme-li dva náhodné jevy </a:t>
            </a:r>
            <a:r>
              <a:rPr lang="cs-CZ" sz="1600" b="1" i="1" dirty="0"/>
              <a:t>A</a:t>
            </a:r>
            <a:r>
              <a:rPr lang="cs-CZ" sz="1600" dirty="0"/>
              <a:t> </a:t>
            </a:r>
            <a:r>
              <a:rPr lang="cs-CZ" sz="1600" dirty="0" err="1"/>
              <a:t>a</a:t>
            </a:r>
            <a:r>
              <a:rPr lang="cs-CZ" sz="1600" dirty="0"/>
              <a:t> </a:t>
            </a:r>
            <a:r>
              <a:rPr lang="cs-CZ" sz="1600" b="1" i="1" dirty="0"/>
              <a:t>B</a:t>
            </a:r>
            <a:r>
              <a:rPr lang="cs-CZ" sz="1600" dirty="0"/>
              <a:t>, jejichž pravděpodobnosti jsou </a:t>
            </a:r>
            <a:r>
              <a:rPr lang="cs-CZ" sz="1600" b="1" i="1" dirty="0"/>
              <a:t>P (A)</a:t>
            </a:r>
            <a:r>
              <a:rPr lang="cs-CZ" sz="1600" dirty="0"/>
              <a:t> a </a:t>
            </a:r>
            <a:r>
              <a:rPr lang="cs-CZ" sz="1600" b="1" i="1" dirty="0"/>
              <a:t>P (B</a:t>
            </a:r>
            <a:r>
              <a:rPr lang="cs-CZ" sz="1600" b="1" i="1" dirty="0" smtClean="0"/>
              <a:t>)</a:t>
            </a:r>
            <a:r>
              <a:rPr lang="cs-CZ" sz="1600" dirty="0" smtClean="0"/>
              <a:t>,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a pokud </a:t>
            </a:r>
            <a:r>
              <a:rPr lang="cs-CZ" sz="1600" b="1" i="1" dirty="0"/>
              <a:t>P (B)</a:t>
            </a:r>
            <a:r>
              <a:rPr lang="cs-CZ" sz="1600" dirty="0"/>
              <a:t> &gt; 0, potom platí </a:t>
            </a:r>
          </a:p>
          <a:p>
            <a:r>
              <a:rPr lang="cs-CZ" dirty="0" smtClean="0"/>
              <a:t> </a:t>
            </a:r>
          </a:p>
          <a:p>
            <a:endParaRPr lang="cs-CZ" i="1" dirty="0" smtClean="0"/>
          </a:p>
          <a:p>
            <a:r>
              <a:rPr lang="cs-CZ" i="1" dirty="0" smtClean="0"/>
              <a:t>P(AIB) = </a:t>
            </a:r>
          </a:p>
          <a:p>
            <a:endParaRPr lang="cs-CZ" i="1" dirty="0" smtClean="0"/>
          </a:p>
          <a:p>
            <a:r>
              <a:rPr lang="cs-CZ" i="1" dirty="0" smtClean="0"/>
              <a:t>(</a:t>
            </a:r>
            <a:r>
              <a:rPr lang="cs-CZ" i="1" dirty="0"/>
              <a:t>jednoduchý </a:t>
            </a:r>
            <a:r>
              <a:rPr lang="cs-CZ" i="1" dirty="0" err="1"/>
              <a:t>Bayesův</a:t>
            </a:r>
            <a:r>
              <a:rPr lang="cs-CZ" i="1" dirty="0"/>
              <a:t> vzorec)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717032"/>
            <a:ext cx="7251700" cy="3708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59632" y="4077072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P(BIA) P(A)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55335" y="446543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P(B)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355335" y="4446404"/>
            <a:ext cx="11100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5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Hardy-</a:t>
            </a:r>
            <a:r>
              <a:rPr lang="en-US" dirty="0" err="1"/>
              <a:t>Weinbergova</a:t>
            </a:r>
            <a:r>
              <a:rPr lang="en-US" dirty="0"/>
              <a:t> </a:t>
            </a:r>
            <a:r>
              <a:rPr lang="en-US" dirty="0" err="1"/>
              <a:t>rovnováha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196" y="1344362"/>
            <a:ext cx="405894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440" y="5843106"/>
            <a:ext cx="7355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je </a:t>
            </a:r>
            <a:r>
              <a:rPr lang="en-US" sz="1600" dirty="0" err="1"/>
              <a:t>teoretické</a:t>
            </a:r>
            <a:r>
              <a:rPr lang="en-US" sz="1600" dirty="0"/>
              <a:t> </a:t>
            </a:r>
            <a:r>
              <a:rPr lang="en-US" sz="1600" dirty="0" err="1"/>
              <a:t>rovnovážné</a:t>
            </a:r>
            <a:r>
              <a:rPr lang="en-US" sz="1600" dirty="0"/>
              <a:t> </a:t>
            </a:r>
            <a:r>
              <a:rPr lang="en-US" sz="1600" dirty="0" err="1"/>
              <a:t>rozložení</a:t>
            </a:r>
            <a:r>
              <a:rPr lang="en-US" sz="1600" dirty="0"/>
              <a:t> </a:t>
            </a:r>
            <a:r>
              <a:rPr lang="en-US" sz="1600" dirty="0" err="1" smtClean="0"/>
              <a:t>alel</a:t>
            </a:r>
            <a:r>
              <a:rPr lang="en-US" sz="1600" dirty="0" smtClean="0"/>
              <a:t> v </a:t>
            </a:r>
            <a:r>
              <a:rPr lang="en-US" sz="1600" dirty="0" err="1" smtClean="0"/>
              <a:t>populaci</a:t>
            </a:r>
            <a:r>
              <a:rPr lang="en-US" sz="1600" dirty="0" smtClean="0"/>
              <a:t>, </a:t>
            </a:r>
            <a:r>
              <a:rPr lang="en-US" sz="1600" dirty="0" err="1"/>
              <a:t>které</a:t>
            </a:r>
            <a:r>
              <a:rPr lang="en-US" sz="1600" dirty="0"/>
              <a:t> </a:t>
            </a:r>
            <a:r>
              <a:rPr lang="en-US" sz="1600" dirty="0" err="1"/>
              <a:t>odvodil</a:t>
            </a:r>
            <a:r>
              <a:rPr lang="en-US" sz="1600" dirty="0"/>
              <a:t> Godfrey Harold Hardy</a:t>
            </a:r>
            <a:r>
              <a:rPr lang="en-US" sz="1600" dirty="0" smtClean="0"/>
              <a:t>,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err="1"/>
              <a:t>britský</a:t>
            </a:r>
            <a:r>
              <a:rPr lang="en-US" sz="1600" dirty="0"/>
              <a:t> </a:t>
            </a:r>
            <a:r>
              <a:rPr lang="en-US" sz="1600" dirty="0" err="1"/>
              <a:t>matematik</a:t>
            </a:r>
            <a:r>
              <a:rPr lang="en-US" sz="1600" dirty="0"/>
              <a:t> </a:t>
            </a:r>
            <a:r>
              <a:rPr lang="en-US" sz="1600" dirty="0" smtClean="0"/>
              <a:t>a </a:t>
            </a:r>
            <a:r>
              <a:rPr lang="en-US" sz="1600" dirty="0" err="1"/>
              <a:t>přítel</a:t>
            </a:r>
            <a:r>
              <a:rPr lang="en-US" sz="1600" dirty="0"/>
              <a:t> </a:t>
            </a:r>
            <a:r>
              <a:rPr lang="en-US" sz="1600" dirty="0" err="1"/>
              <a:t>genetika</a:t>
            </a:r>
            <a:r>
              <a:rPr lang="en-US" sz="1600" dirty="0"/>
              <a:t> </a:t>
            </a:r>
            <a:r>
              <a:rPr lang="en-US" sz="1600" dirty="0" err="1"/>
              <a:t>Reginalda</a:t>
            </a:r>
            <a:r>
              <a:rPr lang="en-US" sz="1600" dirty="0"/>
              <a:t> </a:t>
            </a:r>
            <a:r>
              <a:rPr lang="en-US" sz="1600" dirty="0" err="1"/>
              <a:t>Punetta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smtClean="0"/>
              <a:t>a </a:t>
            </a:r>
            <a:r>
              <a:rPr lang="en-US" sz="1600" dirty="0" err="1"/>
              <a:t>nezávisle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něm</a:t>
            </a:r>
            <a:r>
              <a:rPr lang="en-US" sz="1600" dirty="0"/>
              <a:t> </a:t>
            </a:r>
            <a:r>
              <a:rPr lang="en-US" sz="1600" dirty="0" err="1"/>
              <a:t>německý</a:t>
            </a:r>
            <a:r>
              <a:rPr lang="en-US" sz="1600" dirty="0"/>
              <a:t> </a:t>
            </a:r>
            <a:r>
              <a:rPr lang="en-US" sz="1600" dirty="0" err="1"/>
              <a:t>lékař</a:t>
            </a:r>
            <a:r>
              <a:rPr lang="en-US" sz="1600" dirty="0"/>
              <a:t> Wilhelm Weinberg v </a:t>
            </a:r>
            <a:r>
              <a:rPr lang="en-US" sz="1600" dirty="0" err="1"/>
              <a:t>roce</a:t>
            </a:r>
            <a:r>
              <a:rPr lang="en-US" sz="1600" dirty="0"/>
              <a:t> 1908.</a:t>
            </a:r>
          </a:p>
        </p:txBody>
      </p:sp>
    </p:spTree>
    <p:extLst>
      <p:ext uri="{BB962C8B-B14F-4D97-AF65-F5344CB8AC3E}">
        <p14:creationId xmlns:p14="http://schemas.microsoft.com/office/powerpoint/2010/main" val="16494230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Popisuje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</a:t>
            </a:r>
            <a:r>
              <a:rPr lang="en-US" dirty="0" err="1"/>
              <a:t>genotypů</a:t>
            </a:r>
            <a:r>
              <a:rPr lang="en-US" dirty="0"/>
              <a:t> v </a:t>
            </a:r>
            <a:r>
              <a:rPr lang="en-US" dirty="0" err="1"/>
              <a:t>idealizované</a:t>
            </a:r>
            <a:r>
              <a:rPr lang="en-US" dirty="0"/>
              <a:t> </a:t>
            </a:r>
            <a:r>
              <a:rPr lang="en-US" dirty="0" err="1"/>
              <a:t>populaci</a:t>
            </a:r>
            <a:r>
              <a:rPr lang="en-US" dirty="0"/>
              <a:t>. Model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formulován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nákladě</a:t>
            </a:r>
            <a:r>
              <a:rPr lang="en-US" dirty="0"/>
              <a:t>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předpokladů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Populace je </a:t>
            </a:r>
            <a:r>
              <a:rPr lang="en-US" dirty="0" err="1"/>
              <a:t>dostatečně</a:t>
            </a:r>
            <a:r>
              <a:rPr lang="en-US" dirty="0"/>
              <a:t> </a:t>
            </a:r>
            <a:r>
              <a:rPr lang="en-US" dirty="0" err="1"/>
              <a:t>velká</a:t>
            </a:r>
            <a:r>
              <a:rPr lang="en-US" dirty="0"/>
              <a:t>, </a:t>
            </a:r>
            <a:r>
              <a:rPr lang="en-US" dirty="0" err="1"/>
              <a:t>takže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sestavování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</a:t>
            </a:r>
            <a:r>
              <a:rPr lang="en-US" dirty="0" err="1"/>
              <a:t>předpokládat</a:t>
            </a:r>
            <a:r>
              <a:rPr lang="en-US" dirty="0"/>
              <a:t> se </a:t>
            </a:r>
            <a:r>
              <a:rPr lang="en-US" dirty="0" err="1"/>
              <a:t>zjednodušujícím</a:t>
            </a:r>
            <a:r>
              <a:rPr lang="en-US" dirty="0"/>
              <a:t> </a:t>
            </a:r>
            <a:r>
              <a:rPr lang="en-US" dirty="0" err="1"/>
              <a:t>předpokladem</a:t>
            </a:r>
            <a:r>
              <a:rPr lang="en-US" dirty="0"/>
              <a:t> </a:t>
            </a:r>
            <a:r>
              <a:rPr lang="en-US" dirty="0" err="1"/>
              <a:t>nekonečně</a:t>
            </a:r>
            <a:r>
              <a:rPr lang="en-US" dirty="0"/>
              <a:t> </a:t>
            </a:r>
            <a:r>
              <a:rPr lang="en-US" dirty="0" err="1"/>
              <a:t>velké</a:t>
            </a:r>
            <a:r>
              <a:rPr lang="en-US" dirty="0"/>
              <a:t> populace. V </a:t>
            </a:r>
            <a:r>
              <a:rPr lang="en-US" dirty="0" err="1"/>
              <a:t>praxi</a:t>
            </a:r>
            <a:r>
              <a:rPr lang="en-US" dirty="0"/>
              <a:t> </a:t>
            </a:r>
            <a:r>
              <a:rPr lang="en-US" dirty="0" err="1"/>
              <a:t>postačuje</a:t>
            </a:r>
            <a:r>
              <a:rPr lang="en-US" dirty="0"/>
              <a:t>, aby </a:t>
            </a:r>
            <a:r>
              <a:rPr lang="en-US" dirty="0" err="1"/>
              <a:t>byla</a:t>
            </a:r>
            <a:r>
              <a:rPr lang="en-US" dirty="0"/>
              <a:t> populace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velká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zanedbat</a:t>
            </a:r>
            <a:r>
              <a:rPr lang="en-US" dirty="0"/>
              <a:t> </a:t>
            </a:r>
            <a:r>
              <a:rPr lang="cs-CZ" dirty="0" smtClean="0"/>
              <a:t>genový drift</a:t>
            </a:r>
            <a:endParaRPr lang="en-US" dirty="0"/>
          </a:p>
          <a:p>
            <a:pPr lvl="0"/>
            <a:r>
              <a:rPr lang="en-US" dirty="0"/>
              <a:t>V </a:t>
            </a:r>
            <a:r>
              <a:rPr lang="en-US" dirty="0" err="1"/>
              <a:t>populaci</a:t>
            </a:r>
            <a:r>
              <a:rPr lang="en-US" dirty="0"/>
              <a:t> </a:t>
            </a:r>
            <a:r>
              <a:rPr lang="en-US" dirty="0" err="1"/>
              <a:t>neprobíhá</a:t>
            </a:r>
            <a:r>
              <a:rPr lang="en-US" dirty="0"/>
              <a:t> </a:t>
            </a:r>
            <a:r>
              <a:rPr lang="en-US" dirty="0" err="1"/>
              <a:t>selekce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V </a:t>
            </a:r>
            <a:r>
              <a:rPr lang="en-US" dirty="0" err="1"/>
              <a:t>populaci</a:t>
            </a:r>
            <a:r>
              <a:rPr lang="en-US" dirty="0"/>
              <a:t> </a:t>
            </a:r>
            <a:r>
              <a:rPr lang="en-US" dirty="0" err="1"/>
              <a:t>neprobíhají</a:t>
            </a:r>
            <a:r>
              <a:rPr lang="en-US" dirty="0"/>
              <a:t> </a:t>
            </a:r>
            <a:r>
              <a:rPr lang="en-US" dirty="0" err="1"/>
              <a:t>mutace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Neprobíhá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emigrace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imigrace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Areál</a:t>
            </a:r>
            <a:r>
              <a:rPr lang="en-US" dirty="0"/>
              <a:t> </a:t>
            </a:r>
            <a:r>
              <a:rPr lang="en-US" dirty="0" err="1"/>
              <a:t>obývaný</a:t>
            </a:r>
            <a:r>
              <a:rPr lang="en-US" dirty="0"/>
              <a:t> </a:t>
            </a:r>
            <a:r>
              <a:rPr lang="en-US" dirty="0" err="1"/>
              <a:t>populací</a:t>
            </a:r>
            <a:r>
              <a:rPr lang="en-US" dirty="0"/>
              <a:t> je </a:t>
            </a:r>
            <a:r>
              <a:rPr lang="en-US" dirty="0" err="1"/>
              <a:t>takový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se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jakýkoliv</a:t>
            </a:r>
            <a:r>
              <a:rPr lang="en-US" dirty="0"/>
              <a:t> </a:t>
            </a:r>
            <a:r>
              <a:rPr lang="en-US" dirty="0" err="1"/>
              <a:t>jedinec</a:t>
            </a:r>
            <a:r>
              <a:rPr lang="en-US" dirty="0"/>
              <a:t> </a:t>
            </a:r>
            <a:r>
              <a:rPr lang="en-US" dirty="0" err="1"/>
              <a:t>křížit</a:t>
            </a:r>
            <a:r>
              <a:rPr lang="en-US" dirty="0"/>
              <a:t> s </a:t>
            </a:r>
            <a:r>
              <a:rPr lang="en-US" dirty="0" err="1"/>
              <a:t>jakýmkoliv</a:t>
            </a:r>
            <a:r>
              <a:rPr lang="en-US" dirty="0"/>
              <a:t> </a:t>
            </a:r>
            <a:r>
              <a:rPr lang="en-US" dirty="0" err="1"/>
              <a:t>jiným</a:t>
            </a:r>
            <a:r>
              <a:rPr lang="en-US" dirty="0"/>
              <a:t> </a:t>
            </a:r>
            <a:r>
              <a:rPr lang="en-US" dirty="0" err="1"/>
              <a:t>jedincem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Jedinci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oboupohlavní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429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Hardy-</a:t>
            </a:r>
            <a:r>
              <a:rPr lang="en-US" dirty="0" err="1" smtClean="0"/>
              <a:t>Weinbergova</a:t>
            </a:r>
            <a:r>
              <a:rPr lang="en-US" dirty="0" smtClean="0"/>
              <a:t> </a:t>
            </a:r>
            <a:r>
              <a:rPr lang="en-US" dirty="0" err="1" smtClean="0"/>
              <a:t>rovnováha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74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1800" dirty="0"/>
              <a:t>Předpokládejme nyní, že jsou v populaci jen dvě alely sledovaného genu označené </a:t>
            </a:r>
            <a:r>
              <a:rPr lang="cs-CZ" sz="1800" i="1" dirty="0"/>
              <a:t>A</a:t>
            </a:r>
            <a:r>
              <a:rPr lang="cs-CZ" sz="1800" dirty="0"/>
              <a:t> (dominantní) a </a:t>
            </a:r>
            <a:r>
              <a:rPr lang="cs-CZ" sz="1800" i="1" dirty="0" err="1"/>
              <a:t>a</a:t>
            </a:r>
            <a:r>
              <a:rPr lang="cs-CZ" sz="1800" dirty="0"/>
              <a:t> (recesivní). Frekvenci (relativní četnost) alely </a:t>
            </a:r>
            <a:r>
              <a:rPr lang="cs-CZ" sz="1800" i="1" dirty="0"/>
              <a:t>A</a:t>
            </a:r>
            <a:r>
              <a:rPr lang="cs-CZ" sz="1800" dirty="0"/>
              <a:t> označíme </a:t>
            </a:r>
            <a:r>
              <a:rPr lang="cs-CZ" sz="1800" i="1" dirty="0"/>
              <a:t>p</a:t>
            </a:r>
            <a:r>
              <a:rPr lang="cs-CZ" sz="1800" dirty="0"/>
              <a:t>, frekvenci </a:t>
            </a:r>
            <a:r>
              <a:rPr lang="cs-CZ" sz="1800" dirty="0" err="1"/>
              <a:t>aley</a:t>
            </a:r>
            <a:r>
              <a:rPr lang="cs-CZ" sz="1800" dirty="0"/>
              <a:t> </a:t>
            </a:r>
            <a:r>
              <a:rPr lang="cs-CZ" sz="1800" i="1" dirty="0"/>
              <a:t>a</a:t>
            </a:r>
            <a:r>
              <a:rPr lang="cs-CZ" sz="1800" dirty="0"/>
              <a:t> označíme </a:t>
            </a:r>
            <a:r>
              <a:rPr lang="cs-CZ" sz="1800" i="1" dirty="0"/>
              <a:t>q</a:t>
            </a:r>
            <a:r>
              <a:rPr lang="cs-CZ" sz="1800" dirty="0"/>
              <a:t>. Protože předpokládáme, že jsou v populaci jen tyto dvě alely, musí platit: </a:t>
            </a:r>
          </a:p>
          <a:p>
            <a:pPr marL="0" indent="0">
              <a:buNone/>
            </a:pPr>
            <a:r>
              <a:rPr lang="cs-CZ" sz="1800" dirty="0" smtClean="0"/>
              <a:t>        p + q = 1</a:t>
            </a:r>
          </a:p>
          <a:p>
            <a:r>
              <a:rPr lang="cs-CZ" sz="1800" dirty="0"/>
              <a:t>Pravděpodobnost, že vznikne jedinec s genotypem </a:t>
            </a:r>
            <a:r>
              <a:rPr lang="cs-CZ" sz="1800" i="1" dirty="0"/>
              <a:t>AA</a:t>
            </a:r>
            <a:r>
              <a:rPr lang="cs-CZ" sz="1800" dirty="0"/>
              <a:t>, znamená, že v obou případech byla vylosována alela </a:t>
            </a:r>
            <a:r>
              <a:rPr lang="cs-CZ" sz="1800" i="1" dirty="0"/>
              <a:t>A</a:t>
            </a:r>
            <a:r>
              <a:rPr lang="cs-CZ" sz="1800" dirty="0"/>
              <a:t>, nebo přesněji, že byla "matčina" alela </a:t>
            </a:r>
            <a:r>
              <a:rPr lang="cs-CZ" sz="1800" i="1" dirty="0"/>
              <a:t>A</a:t>
            </a:r>
            <a:r>
              <a:rPr lang="cs-CZ" sz="1800" dirty="0"/>
              <a:t> </a:t>
            </a:r>
            <a:r>
              <a:rPr lang="cs-CZ" sz="1800" dirty="0" err="1"/>
              <a:t>a</a:t>
            </a:r>
            <a:r>
              <a:rPr lang="cs-CZ" sz="1800" dirty="0"/>
              <a:t> současně byla "otcova" alela </a:t>
            </a:r>
            <a:r>
              <a:rPr lang="cs-CZ" sz="1800" i="1" dirty="0"/>
              <a:t>A</a:t>
            </a:r>
            <a:r>
              <a:rPr lang="cs-CZ" sz="1800" dirty="0"/>
              <a:t>. Pravděpodobnost vylosování alely </a:t>
            </a:r>
            <a:r>
              <a:rPr lang="cs-CZ" sz="1800" i="1" dirty="0"/>
              <a:t>A</a:t>
            </a:r>
            <a:r>
              <a:rPr lang="cs-CZ" sz="1800" dirty="0"/>
              <a:t> je její frekvence </a:t>
            </a:r>
            <a:r>
              <a:rPr lang="cs-CZ" sz="1800" i="1" dirty="0"/>
              <a:t>p</a:t>
            </a:r>
            <a:r>
              <a:rPr lang="cs-CZ" sz="1800" dirty="0"/>
              <a:t>, tedy:</a:t>
            </a:r>
          </a:p>
          <a:p>
            <a:pPr marL="0" indent="0">
              <a:buNone/>
            </a:pPr>
            <a:r>
              <a:rPr lang="cs-CZ" sz="1800" dirty="0" smtClean="0"/>
              <a:t>        P(AA) = p x p = p</a:t>
            </a:r>
            <a:r>
              <a:rPr lang="cs-CZ" sz="1800" baseline="30000" dirty="0" smtClean="0"/>
              <a:t>2</a:t>
            </a:r>
          </a:p>
          <a:p>
            <a:r>
              <a:rPr lang="cs-CZ" sz="1800" dirty="0"/>
              <a:t>Pravděpodobnost, že vznikne jedinec s genotypem </a:t>
            </a:r>
            <a:r>
              <a:rPr lang="cs-CZ" sz="1800" i="1" dirty="0" err="1"/>
              <a:t>aa</a:t>
            </a:r>
            <a:r>
              <a:rPr lang="cs-CZ" sz="1800" dirty="0"/>
              <a:t>, lze odvodit zcela analogickou úvahou</a:t>
            </a:r>
            <a:r>
              <a:rPr lang="cs-CZ" sz="1800" dirty="0" smtClean="0"/>
              <a:t>:</a:t>
            </a:r>
          </a:p>
          <a:p>
            <a:pPr marL="0" indent="0">
              <a:buNone/>
            </a:pPr>
            <a:r>
              <a:rPr lang="cs-CZ" sz="1800" dirty="0" smtClean="0"/>
              <a:t>        P(</a:t>
            </a:r>
            <a:r>
              <a:rPr lang="cs-CZ" sz="1800" dirty="0" err="1" smtClean="0"/>
              <a:t>aa</a:t>
            </a:r>
            <a:r>
              <a:rPr lang="cs-CZ" sz="1800" dirty="0" smtClean="0"/>
              <a:t>) </a:t>
            </a:r>
            <a:r>
              <a:rPr lang="cs-CZ" sz="1800" dirty="0"/>
              <a:t>= </a:t>
            </a:r>
            <a:r>
              <a:rPr lang="cs-CZ" sz="1800" dirty="0" smtClean="0"/>
              <a:t>q </a:t>
            </a:r>
            <a:r>
              <a:rPr lang="cs-CZ" sz="1800" dirty="0"/>
              <a:t>x </a:t>
            </a:r>
            <a:r>
              <a:rPr lang="cs-CZ" sz="1800" dirty="0" smtClean="0"/>
              <a:t>q </a:t>
            </a:r>
            <a:r>
              <a:rPr lang="cs-CZ" sz="1800" dirty="0"/>
              <a:t>= q</a:t>
            </a:r>
            <a:r>
              <a:rPr lang="cs-CZ" sz="1800" baseline="30000" dirty="0" smtClean="0"/>
              <a:t>2</a:t>
            </a:r>
          </a:p>
          <a:p>
            <a:r>
              <a:rPr lang="cs-CZ" sz="1800" dirty="0"/>
              <a:t>Pravděpodobnost, že vznikne </a:t>
            </a:r>
            <a:r>
              <a:rPr lang="cs-CZ" sz="1800" dirty="0" err="1"/>
              <a:t>jedninec</a:t>
            </a:r>
            <a:r>
              <a:rPr lang="cs-CZ" sz="1800" dirty="0"/>
              <a:t> s genotypem </a:t>
            </a:r>
            <a:r>
              <a:rPr lang="cs-CZ" sz="1800" i="1" dirty="0" err="1" smtClean="0"/>
              <a:t>Aa</a:t>
            </a: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        P(</a:t>
            </a:r>
            <a:r>
              <a:rPr lang="cs-CZ" sz="1800" dirty="0" err="1" smtClean="0"/>
              <a:t>Aa</a:t>
            </a:r>
            <a:r>
              <a:rPr lang="cs-CZ" sz="1800" dirty="0" smtClean="0"/>
              <a:t>) = </a:t>
            </a:r>
            <a:r>
              <a:rPr lang="cs-CZ" sz="1800" dirty="0" err="1" smtClean="0"/>
              <a:t>pq</a:t>
            </a:r>
            <a:r>
              <a:rPr lang="cs-CZ" sz="1800" dirty="0" smtClean="0"/>
              <a:t> +</a:t>
            </a:r>
            <a:r>
              <a:rPr lang="cs-CZ" sz="1800" dirty="0" err="1" smtClean="0"/>
              <a:t>qp</a:t>
            </a:r>
            <a:r>
              <a:rPr lang="cs-CZ" sz="1800" dirty="0" smtClean="0"/>
              <a:t> = 2pq</a:t>
            </a:r>
            <a:endParaRPr lang="cs-CZ" sz="1800" baseline="30000" dirty="0" smtClean="0"/>
          </a:p>
          <a:p>
            <a:pPr marL="0" indent="0">
              <a:buNone/>
            </a:pPr>
            <a:endParaRPr lang="cs-CZ" sz="1800" baseline="30000" dirty="0"/>
          </a:p>
          <a:p>
            <a:pPr marL="0" indent="0">
              <a:buNone/>
            </a:pPr>
            <a:r>
              <a:rPr lang="cs-CZ" sz="1800" b="1" dirty="0"/>
              <a:t>Rovnice popisující </a:t>
            </a:r>
            <a:r>
              <a:rPr lang="cs-CZ" sz="1800" b="1" dirty="0" err="1"/>
              <a:t>Hardy-Weinbergovu</a:t>
            </a:r>
            <a:r>
              <a:rPr lang="cs-CZ" sz="1800" b="1" dirty="0"/>
              <a:t> rovnováhu</a:t>
            </a:r>
            <a:r>
              <a:rPr lang="cs-CZ" sz="1800" dirty="0"/>
              <a:t> není pak ničím jiným než vyjádřením faktu, že jiné kombinace se v populaci nevyskytují: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          p</a:t>
            </a:r>
            <a:r>
              <a:rPr lang="cs-CZ" sz="1800" baseline="30000" dirty="0" smtClean="0"/>
              <a:t>2</a:t>
            </a:r>
            <a:r>
              <a:rPr lang="cs-CZ" sz="1800" dirty="0" smtClean="0"/>
              <a:t> </a:t>
            </a:r>
            <a:r>
              <a:rPr lang="cs-CZ" sz="1800" dirty="0"/>
              <a:t>+ 2pq + </a:t>
            </a:r>
            <a:r>
              <a:rPr lang="cs-CZ" sz="1800" dirty="0" smtClean="0"/>
              <a:t>q</a:t>
            </a:r>
            <a:r>
              <a:rPr lang="cs-CZ" sz="1800" baseline="30000" dirty="0" smtClean="0"/>
              <a:t>2 </a:t>
            </a:r>
            <a:r>
              <a:rPr lang="cs-CZ" sz="1800" dirty="0" smtClean="0"/>
              <a:t> = 1</a:t>
            </a:r>
            <a:endParaRPr lang="cs-CZ" sz="1800" baseline="300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en-US" sz="1800" baseline="30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429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Hardy-</a:t>
            </a:r>
            <a:r>
              <a:rPr lang="en-US" dirty="0" err="1" smtClean="0"/>
              <a:t>Weinbergova</a:t>
            </a:r>
            <a:r>
              <a:rPr lang="en-US" dirty="0" smtClean="0"/>
              <a:t> </a:t>
            </a:r>
            <a:r>
              <a:rPr lang="en-US" dirty="0" err="1" smtClean="0"/>
              <a:t>rovnováha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07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bg1">
                    <a:lumMod val="65000"/>
                  </a:schemeClr>
                </a:solidFill>
              </a:rPr>
              <a:t>Zákon dominance</a:t>
            </a:r>
          </a:p>
          <a:p>
            <a:r>
              <a:rPr lang="cs-CZ" sz="1800" dirty="0" smtClean="0"/>
              <a:t>Zákon segregace</a:t>
            </a:r>
            <a:endParaRPr lang="cs-CZ" sz="1800" dirty="0"/>
          </a:p>
          <a:p>
            <a:r>
              <a:rPr lang="cs-CZ" sz="1800" dirty="0"/>
              <a:t>Zákon o volné kombinovatelnosti vloh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en-US" sz="1800" baseline="30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03648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Mendelovská dědičnost</a:t>
            </a:r>
            <a:endParaRPr lang="en-US" dirty="0"/>
          </a:p>
        </p:txBody>
      </p:sp>
      <p:pic>
        <p:nvPicPr>
          <p:cNvPr id="2050" name="Picture 2" descr="Soubor:Mendel nezavisla segregac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3714775" cy="38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18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Věrohodnostní</a:t>
            </a:r>
            <a:r>
              <a:rPr lang="cs-CZ" dirty="0" smtClean="0"/>
              <a:t> poměr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7664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t="15942" r="6751" b="32135"/>
          <a:stretch/>
        </p:blipFill>
        <p:spPr>
          <a:xfrm>
            <a:off x="467544" y="1196430"/>
            <a:ext cx="5184576" cy="482583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717032"/>
            <a:ext cx="72517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44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Pravděpodobnost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9592" y="1713747"/>
            <a:ext cx="724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Měřítko pro stupeň důvěry v nějaké tvrzení nebo hypotézu, </a:t>
            </a:r>
          </a:p>
          <a:p>
            <a:pPr algn="ctr"/>
            <a:r>
              <a:rPr lang="cs-CZ" dirty="0" smtClean="0"/>
              <a:t>přičemž tato důvěra je založená na rozumové analýze dostupných informací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15616" y="2924944"/>
            <a:ext cx="1856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 </a:t>
            </a:r>
            <a:r>
              <a:rPr lang="cs-CZ" dirty="0"/>
              <a:t>apriorní </a:t>
            </a:r>
            <a:r>
              <a:rPr lang="cs-CZ" dirty="0" smtClean="0"/>
              <a:t>(%)</a:t>
            </a:r>
          </a:p>
          <a:p>
            <a:r>
              <a:rPr lang="cs-CZ" dirty="0" smtClean="0"/>
              <a:t>P aposteriorní </a:t>
            </a:r>
            <a:r>
              <a:rPr lang="cs-CZ" dirty="0"/>
              <a:t>(%)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1953931" y="3608329"/>
            <a:ext cx="4372041" cy="899338"/>
            <a:chOff x="1691680" y="4060414"/>
            <a:chExt cx="4372041" cy="899338"/>
          </a:xfrm>
        </p:grpSpPr>
        <p:sp>
          <p:nvSpPr>
            <p:cNvPr id="7" name="TextovéPole 6"/>
            <p:cNvSpPr txBox="1"/>
            <p:nvPr/>
          </p:nvSpPr>
          <p:spPr>
            <a:xfrm>
              <a:off x="1691680" y="436510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 = 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2339752" y="4060414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 </a:t>
              </a:r>
              <a:r>
                <a:rPr lang="cs-CZ" baseline="-25000" dirty="0" smtClean="0"/>
                <a:t>výchozí </a:t>
              </a:r>
              <a:r>
                <a:rPr lang="cs-CZ" dirty="0" smtClean="0"/>
                <a:t>x LR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123728" y="4590420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 </a:t>
              </a:r>
              <a:r>
                <a:rPr lang="cs-CZ" baseline="-25000" dirty="0" smtClean="0"/>
                <a:t>výchozí </a:t>
              </a:r>
              <a:r>
                <a:rPr lang="cs-CZ" dirty="0" smtClean="0"/>
                <a:t>x LR + 1 - </a:t>
              </a:r>
              <a:r>
                <a:rPr lang="cs-CZ" dirty="0"/>
                <a:t>P </a:t>
              </a:r>
              <a:r>
                <a:rPr lang="cs-CZ" baseline="-25000" dirty="0"/>
                <a:t>výchozí</a:t>
              </a:r>
              <a:r>
                <a:rPr lang="cs-CZ" dirty="0" smtClean="0"/>
                <a:t> </a:t>
              </a:r>
              <a:endParaRPr lang="cs-CZ" dirty="0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2123728" y="4556602"/>
              <a:ext cx="28162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ovéPole 12"/>
          <p:cNvSpPr txBox="1"/>
          <p:nvPr/>
        </p:nvSpPr>
        <p:spPr>
          <a:xfrm>
            <a:off x="1259632" y="5013176"/>
            <a:ext cx="164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Při </a:t>
            </a:r>
            <a:r>
              <a:rPr lang="cs-CZ" dirty="0"/>
              <a:t>P </a:t>
            </a:r>
            <a:r>
              <a:rPr lang="cs-CZ" baseline="-25000" dirty="0"/>
              <a:t>výchozí </a:t>
            </a:r>
            <a:r>
              <a:rPr lang="cs-CZ" baseline="-25000" dirty="0" smtClean="0"/>
              <a:t> </a:t>
            </a:r>
            <a:r>
              <a:rPr lang="cs-CZ" dirty="0" smtClean="0"/>
              <a:t>= 0,5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2277966" y="5499224"/>
            <a:ext cx="4267920" cy="782622"/>
            <a:chOff x="1691680" y="4177130"/>
            <a:chExt cx="4267920" cy="782622"/>
          </a:xfrm>
        </p:grpSpPr>
        <p:sp>
          <p:nvSpPr>
            <p:cNvPr id="15" name="TextovéPole 14"/>
            <p:cNvSpPr txBox="1"/>
            <p:nvPr/>
          </p:nvSpPr>
          <p:spPr>
            <a:xfrm>
              <a:off x="1691680" y="436510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 = </a:t>
              </a:r>
              <a:endParaRPr lang="cs-CZ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235631" y="4177130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LR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123728" y="4590420"/>
              <a:ext cx="372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LR + 1</a:t>
              </a:r>
              <a:endParaRPr lang="cs-CZ" dirty="0"/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2123728" y="4549770"/>
              <a:ext cx="781866" cy="6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62746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 Česku testy otcovství ročně vyzkoušejí tisíce lidí. Ilustrační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22" y="3261107"/>
            <a:ext cx="5352678" cy="35854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1029912" y="1772816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Tabulka vysvětlující rozdíly ve výsledcích analýzy určování otcovství:</a:t>
            </a:r>
          </a:p>
          <a:p>
            <a:r>
              <a:rPr lang="cs-CZ" dirty="0" smtClean="0"/>
              <a:t>99% 1 ze 100 osob</a:t>
            </a:r>
          </a:p>
          <a:p>
            <a:r>
              <a:rPr lang="cs-CZ" b="1" dirty="0" smtClean="0"/>
              <a:t>99,9% 1 z 1 000 osob (přibližně 2000 možných otců v ČR) </a:t>
            </a:r>
            <a:r>
              <a:rPr lang="cs-CZ" dirty="0" smtClean="0"/>
              <a:t> </a:t>
            </a:r>
          </a:p>
          <a:p>
            <a:r>
              <a:rPr lang="cs-CZ" dirty="0" smtClean="0"/>
              <a:t>99,99% 1 z 10 000 osob (přibližně 200 možných otců v ČR)</a:t>
            </a:r>
          </a:p>
          <a:p>
            <a:r>
              <a:rPr lang="cs-CZ" dirty="0" smtClean="0">
                <a:effectLst/>
              </a:rPr>
              <a:t>99,999% 1 ze 100 000 osob (přibližně 20 možných otců v ČR)</a:t>
            </a:r>
          </a:p>
          <a:p>
            <a:r>
              <a:rPr lang="cs-CZ" dirty="0" smtClean="0"/>
              <a:t>99,9999% 1 z 1 000 000 osob (přibližně 2 možní otcové v ČR)</a:t>
            </a:r>
          </a:p>
          <a:p>
            <a:r>
              <a:rPr lang="cs-CZ" dirty="0" smtClean="0"/>
              <a:t>99,99999% 1 z 10 000 000 osob</a:t>
            </a:r>
          </a:p>
          <a:p>
            <a:r>
              <a:rPr lang="cs-CZ" dirty="0" smtClean="0"/>
              <a:t>99,999999% 1 ze 100 000 000 osob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14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27088" y="90805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/>
              <a:t>Kvantitativní fluorescenční polymerázová řetězová reakce </a:t>
            </a:r>
            <a:br>
              <a:rPr lang="cs-CZ" sz="4000" dirty="0" smtClean="0"/>
            </a:br>
            <a:r>
              <a:rPr lang="cs-CZ" sz="4000" dirty="0" smtClean="0"/>
              <a:t>(QF-PCR) </a:t>
            </a:r>
            <a:br>
              <a:rPr lang="cs-CZ" sz="4000" dirty="0" smtClean="0"/>
            </a:br>
            <a:endParaRPr lang="cs-CZ" sz="4000" dirty="0" smtClean="0"/>
          </a:p>
        </p:txBody>
      </p:sp>
      <p:pic>
        <p:nvPicPr>
          <p:cNvPr id="2051" name="Picture 6" descr="ChromoQu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20938"/>
            <a:ext cx="4905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3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755576" y="1685513"/>
            <a:ext cx="7441845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DNA analýzy používáme celosvětově uznávané </a:t>
            </a:r>
            <a:r>
              <a:rPr lang="cs-CZ" dirty="0" err="1" smtClean="0"/>
              <a:t>kity</a:t>
            </a:r>
            <a:r>
              <a:rPr lang="cs-CZ" dirty="0" smtClean="0"/>
              <a:t>, </a:t>
            </a:r>
          </a:p>
          <a:p>
            <a:r>
              <a:rPr lang="cs-CZ" dirty="0" smtClean="0"/>
              <a:t>které jsou doporučeny pro identifikaci lidské DNA. </a:t>
            </a:r>
          </a:p>
          <a:p>
            <a:r>
              <a:rPr lang="cs-CZ" dirty="0" smtClean="0"/>
              <a:t>Jsou analyzovány specifické úseky v DNA, </a:t>
            </a:r>
          </a:p>
          <a:p>
            <a:r>
              <a:rPr lang="cs-CZ" dirty="0" smtClean="0"/>
              <a:t>které zahrnuje tzv. systém CODIS (</a:t>
            </a:r>
            <a:r>
              <a:rPr lang="cs-CZ" dirty="0" err="1" smtClean="0"/>
              <a:t>Combined</a:t>
            </a:r>
            <a:r>
              <a:rPr lang="cs-CZ" dirty="0" smtClean="0"/>
              <a:t> DNA Index </a:t>
            </a:r>
            <a:r>
              <a:rPr lang="cs-CZ" dirty="0" err="1" smtClean="0"/>
              <a:t>System</a:t>
            </a:r>
            <a:r>
              <a:rPr lang="cs-CZ" dirty="0" smtClean="0"/>
              <a:t>, standart FBI) </a:t>
            </a:r>
          </a:p>
          <a:p>
            <a:r>
              <a:rPr lang="cs-CZ" dirty="0" smtClean="0"/>
              <a:t>a ESS (</a:t>
            </a:r>
            <a:r>
              <a:rPr lang="cs-CZ" dirty="0" err="1" smtClean="0"/>
              <a:t>European</a:t>
            </a:r>
            <a:r>
              <a:rPr lang="cs-CZ" dirty="0" smtClean="0"/>
              <a:t> Standart Set).</a:t>
            </a:r>
          </a:p>
          <a:p>
            <a:endParaRPr lang="cs-CZ" dirty="0" smtClean="0"/>
          </a:p>
          <a:p>
            <a:r>
              <a:rPr lang="cs-CZ" sz="2800" dirty="0" err="1"/>
              <a:t>kit</a:t>
            </a:r>
            <a:r>
              <a:rPr lang="cs-CZ" sz="2800" dirty="0"/>
              <a:t> </a:t>
            </a:r>
            <a:r>
              <a:rPr lang="cs-CZ" sz="2800" dirty="0" err="1"/>
              <a:t>PowerPlex</a:t>
            </a:r>
            <a:r>
              <a:rPr lang="cs-CZ" sz="2800" dirty="0"/>
              <a:t> ESI/ESX </a:t>
            </a:r>
            <a:r>
              <a:rPr lang="cs-CZ" sz="2800" dirty="0" smtClean="0"/>
              <a:t>17</a:t>
            </a:r>
          </a:p>
          <a:p>
            <a:r>
              <a:rPr lang="cs-CZ" dirty="0" smtClean="0"/>
              <a:t>vyšetřeny </a:t>
            </a:r>
            <a:r>
              <a:rPr lang="cs-CZ" dirty="0"/>
              <a:t>nezávislé genetické znaky bez vazby, typu </a:t>
            </a:r>
            <a:r>
              <a:rPr lang="cs-CZ" dirty="0" err="1"/>
              <a:t>mikrosatelitů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které </a:t>
            </a:r>
            <a:r>
              <a:rPr lang="cs-CZ" dirty="0"/>
              <a:t>zahrnuje </a:t>
            </a:r>
            <a:endParaRPr lang="cs-CZ" dirty="0" smtClean="0"/>
          </a:p>
          <a:p>
            <a:r>
              <a:rPr lang="cs-CZ" dirty="0" smtClean="0"/>
              <a:t>tzv</a:t>
            </a:r>
            <a:r>
              <a:rPr lang="cs-CZ" dirty="0"/>
              <a:t>. </a:t>
            </a:r>
            <a:r>
              <a:rPr lang="cs-CZ" b="1" dirty="0"/>
              <a:t>systém CODIS (standart FBI) a ESS (</a:t>
            </a:r>
            <a:r>
              <a:rPr lang="cs-CZ" b="1" dirty="0" err="1"/>
              <a:t>European</a:t>
            </a:r>
            <a:r>
              <a:rPr lang="cs-CZ" b="1" dirty="0"/>
              <a:t> Standart Set) </a:t>
            </a:r>
            <a:endParaRPr lang="cs-CZ" b="1" dirty="0" smtClean="0"/>
          </a:p>
          <a:p>
            <a:r>
              <a:rPr lang="cs-CZ" dirty="0" smtClean="0"/>
              <a:t>D3S1358</a:t>
            </a:r>
            <a:r>
              <a:rPr lang="cs-CZ" dirty="0"/>
              <a:t>, D8S1179, D18S51, D21S11, FGA, TH01, </a:t>
            </a:r>
            <a:r>
              <a:rPr lang="cs-CZ" dirty="0" err="1"/>
              <a:t>vWA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b="1" dirty="0" smtClean="0"/>
              <a:t>systém </a:t>
            </a:r>
            <a:r>
              <a:rPr lang="cs-CZ" b="1" dirty="0"/>
              <a:t>CODIS (standart FBI) </a:t>
            </a:r>
            <a:endParaRPr lang="cs-CZ" b="1" dirty="0" smtClean="0"/>
          </a:p>
          <a:p>
            <a:r>
              <a:rPr lang="cs-CZ" dirty="0" smtClean="0"/>
              <a:t>D16S539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b="1" dirty="0" smtClean="0"/>
              <a:t>ESS </a:t>
            </a:r>
            <a:r>
              <a:rPr lang="cs-CZ" b="1" dirty="0"/>
              <a:t>(</a:t>
            </a:r>
            <a:r>
              <a:rPr lang="cs-CZ" b="1" dirty="0" err="1"/>
              <a:t>European</a:t>
            </a:r>
            <a:r>
              <a:rPr lang="cs-CZ" b="1" dirty="0"/>
              <a:t> Standart Set) </a:t>
            </a:r>
            <a:endParaRPr lang="cs-CZ" b="1" dirty="0" smtClean="0"/>
          </a:p>
          <a:p>
            <a:r>
              <a:rPr lang="cs-CZ" dirty="0" smtClean="0"/>
              <a:t>D1S1656</a:t>
            </a:r>
            <a:r>
              <a:rPr lang="cs-CZ" dirty="0"/>
              <a:t>, D2S441, D2S1338, D10S1248, D12S391, D22S1045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b="1" dirty="0"/>
              <a:t>ostatní </a:t>
            </a:r>
            <a:r>
              <a:rPr lang="cs-CZ" b="1" dirty="0" err="1"/>
              <a:t>lokusy</a:t>
            </a:r>
            <a:r>
              <a:rPr lang="cs-CZ" b="1" dirty="0"/>
              <a:t> </a:t>
            </a:r>
            <a:endParaRPr lang="cs-CZ" b="1" dirty="0" smtClean="0"/>
          </a:p>
          <a:p>
            <a:r>
              <a:rPr lang="cs-CZ" dirty="0" smtClean="0"/>
              <a:t>SE33 </a:t>
            </a:r>
            <a:r>
              <a:rPr lang="cs-CZ" dirty="0"/>
              <a:t>a gen pro </a:t>
            </a:r>
            <a:r>
              <a:rPr lang="cs-CZ" dirty="0" err="1"/>
              <a:t>amelogenin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2254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83568" y="1196752"/>
            <a:ext cx="83529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Analýzy provádíme ve vlastní laboratoři, vzorky nikdy nikam neposíláme.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 zaručena maximální diskrétnost v průběhu celého procesu analýzy. S osobními údaji ani s výsledky analýz nepřicházejí do styku jiné osoby.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DNA ze vzorků </a:t>
            </a:r>
            <a:r>
              <a:rPr lang="cs-CZ" sz="1600" dirty="0" smtClean="0"/>
              <a:t>nejsou </a:t>
            </a:r>
            <a:r>
              <a:rPr lang="cs-CZ" sz="1600" dirty="0"/>
              <a:t>archivovány a nejsou poskytnuty třetím osobám.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DNA je použita výlučně na provedení analýzy určení otcovství nebo příbuzenství.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Provádíme testování pouze s písemným souhlasem testované osoby nebo jejího zákonného zástupce.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Analyzujeme pouze námi odebrané vzorky, abychom zamezili odběrům bez vědomí testované osoby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Nikdy neprovádíme analýzy z plodové vody nebo volné fetální DNA z krve matky, aby se zamezilo rozhodování o pokračování těhotenství ovlivněné výsledkem testu.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91680" y="332656"/>
            <a:ext cx="493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Dodržujeme tato pravidla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9088195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hlinkClick r:id="rId2"/>
              </a:rPr>
              <a:t>Bioquest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Diagnostics</a:t>
            </a:r>
            <a:r>
              <a:rPr lang="cs-CZ" dirty="0" smtClean="0">
                <a:hlinkClick r:id="rId2"/>
              </a:rPr>
              <a:t> DNA Center </a:t>
            </a:r>
            <a:br>
              <a:rPr lang="cs-CZ" dirty="0" smtClean="0">
                <a:hlinkClick r:id="rId2"/>
              </a:rPr>
            </a:br>
            <a:endParaRPr lang="cs-CZ" dirty="0"/>
          </a:p>
        </p:txBody>
      </p:sp>
      <p:pic>
        <p:nvPicPr>
          <p:cNvPr id="9218" name="Picture 2" descr="ngs technologi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950916" cy="35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71600" y="4813783"/>
            <a:ext cx="716574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/>
              <a:t>Volná fetální </a:t>
            </a:r>
            <a:r>
              <a:rPr lang="cs-CZ" dirty="0" err="1" smtClean="0"/>
              <a:t>cfDNA</a:t>
            </a:r>
            <a:r>
              <a:rPr lang="cs-CZ" dirty="0" smtClean="0"/>
              <a:t> (DNA plodu)</a:t>
            </a:r>
          </a:p>
          <a:p>
            <a:pPr algn="ctr"/>
            <a:r>
              <a:rPr lang="cs-CZ" dirty="0" smtClean="0"/>
              <a:t>K potvrzení otcovství je nutná shoda v pěti SNP </a:t>
            </a:r>
            <a:r>
              <a:rPr lang="cs-CZ" dirty="0" err="1" smtClean="0"/>
              <a:t>lokusech</a:t>
            </a:r>
            <a:r>
              <a:rPr lang="cs-CZ" dirty="0" smtClean="0"/>
              <a:t>.</a:t>
            </a:r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u </a:t>
            </a:r>
            <a:r>
              <a:rPr lang="cs-CZ" b="1" dirty="0" err="1" smtClean="0"/>
              <a:t>domělého</a:t>
            </a:r>
            <a:r>
              <a:rPr lang="cs-CZ" b="1" dirty="0" smtClean="0"/>
              <a:t> otce analyzovat kromě krve a slin i další biologické vzorky, </a:t>
            </a:r>
          </a:p>
          <a:p>
            <a:pPr algn="ctr"/>
            <a:r>
              <a:rPr lang="cs-CZ" b="1" dirty="0" smtClean="0"/>
              <a:t>například sperma, nehty, zubní kartáček, nedopalek cigarety a podobně.</a:t>
            </a:r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5" name="Picture 2" descr="http://learn.genetics.utah.edu/content/pharma/snips/images/snp-detecti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36264" r="2522" b="56353"/>
          <a:stretch/>
        </p:blipFill>
        <p:spPr bwMode="auto">
          <a:xfrm>
            <a:off x="1835696" y="5468040"/>
            <a:ext cx="476596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673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96344"/>
              </p:ext>
            </p:extLst>
          </p:nvPr>
        </p:nvGraphicFramePr>
        <p:xfrm>
          <a:off x="2123728" y="332656"/>
          <a:ext cx="5040034" cy="5447642"/>
        </p:xfrm>
        <a:graphic>
          <a:graphicData uri="http://schemas.openxmlformats.org/drawingml/2006/table">
            <a:tbl>
              <a:tblPr firstRow="1" firstCol="1" bandRow="1"/>
              <a:tblGrid>
                <a:gridCol w="696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17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7582">
                <a:tc>
                  <a:txBody>
                    <a:bodyPr/>
                    <a:lstStyle/>
                    <a:p>
                      <a:endParaRPr lang="cs-CZ" sz="700" dirty="0">
                        <a:effectLst/>
                        <a:latin typeface="Times New Roman"/>
                      </a:endParaRPr>
                    </a:p>
                  </a:txBody>
                  <a:tcPr marL="32119" marR="3211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Loci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P65/16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P66/16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vzorec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PI*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70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CODIS/ESS loci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D3S1358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1.610824742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D8S1179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21.367521370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D18S51</a:t>
                      </a:r>
                      <a:endParaRPr lang="cs-CZ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1.629726206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D21S11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32.2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31.2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1.281394157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FGA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+P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3.110059890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TH01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+P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2.457368516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vWA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1.092179991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 loci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D16S539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2.458210423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670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ESS loci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D1S1656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15.3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15.3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18.3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15.3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4.258943782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D2S441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1.982553529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D2S1338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2.763957988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D10S1248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2500.0000000000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D12S391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2.017756255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D19S433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1.453488372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D22S1045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1.559089492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67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Other loci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SE33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26.2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23.2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8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4.604051565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16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Amelogenin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167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Celkový paternitní index</a:t>
                      </a:r>
                      <a:endParaRPr lang="cs-CZ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1811514872.0</a:t>
                      </a:r>
                      <a:endParaRPr lang="cs-CZ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119" marR="3211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2776" y="5872552"/>
            <a:ext cx="9100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*PI – paternitní index - srovnává pravděpodobnost, že alelu předal dítěti domnělý otec s pravděpodobností u náhodně vybraných nepříbuzných </a:t>
            </a:r>
          </a:p>
          <a:p>
            <a:r>
              <a:rPr lang="cs-CZ" sz="1200" dirty="0"/>
              <a:t>	           mužů ze stejné etnické skupiny</a:t>
            </a:r>
          </a:p>
          <a:p>
            <a:r>
              <a:rPr lang="cs-CZ" sz="1200" dirty="0"/>
              <a:t>**CPI – celkový (kombinovaný) paternitní index – vypočte se vynásobením všech PI - udává, kolikrát je pravděpodobnější, že domnělý otec </a:t>
            </a:r>
          </a:p>
          <a:p>
            <a:r>
              <a:rPr lang="cs-CZ" sz="1200" dirty="0"/>
              <a:t>                                        je biologickým otcem dítěte oproti náhodně vybranému muži z populace</a:t>
            </a:r>
          </a:p>
          <a:p>
            <a:r>
              <a:rPr lang="cs-CZ" sz="1200" dirty="0"/>
              <a:t> 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138037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63688" y="6021288"/>
            <a:ext cx="55386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** populační frekvence jednotlivých alel, jejich procentuální zastoupení v populaci </a:t>
            </a:r>
          </a:p>
          <a:p>
            <a:r>
              <a:rPr lang="cs-CZ" sz="1200" dirty="0"/>
              <a:t>Loci označené * - populační frekvence alel „nových </a:t>
            </a:r>
            <a:r>
              <a:rPr lang="cs-CZ" sz="1200" dirty="0" err="1"/>
              <a:t>lokusů</a:t>
            </a:r>
            <a:r>
              <a:rPr lang="cs-CZ" sz="1200" dirty="0"/>
              <a:t>“ v europoidní populaci USA</a:t>
            </a:r>
          </a:p>
          <a:p>
            <a:r>
              <a:rPr lang="cs-CZ" sz="1200" dirty="0"/>
              <a:t>Loci bez označení – populační frekvence alel v české europoidní populaci</a:t>
            </a:r>
          </a:p>
          <a:p>
            <a:r>
              <a:rPr lang="cs-CZ" sz="1200" dirty="0"/>
              <a:t> </a:t>
            </a:r>
          </a:p>
          <a:p>
            <a:endParaRPr lang="cs-CZ" sz="12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04977"/>
              </p:ext>
            </p:extLst>
          </p:nvPr>
        </p:nvGraphicFramePr>
        <p:xfrm>
          <a:off x="2856721" y="836712"/>
          <a:ext cx="3515479" cy="45259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5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4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8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Společná alela otec/dítě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Alelická frekvence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207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CODIS/ESS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D3S1358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0,1552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D8S1179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0,0117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D18S51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0,1534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D21S11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0,1951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FGA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20;21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0,1436;0,1826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TH01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6;9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0,2250;0,1857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vWA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0,2289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CODIS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D16S539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0,1017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04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D1S1656*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15.3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0,0587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D2S441*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0,2522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D2S1338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0,1809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D10S1248*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0,0001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D12S391*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0,1239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D19S433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0,172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D22S1045*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0,3207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0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Other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SE33*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0,0543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104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Amelogenin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X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982" marR="42982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8954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964001"/>
              </p:ext>
            </p:extLst>
          </p:nvPr>
        </p:nvGraphicFramePr>
        <p:xfrm>
          <a:off x="1979712" y="268197"/>
          <a:ext cx="4990548" cy="5474180"/>
        </p:xfrm>
        <a:graphic>
          <a:graphicData uri="http://schemas.openxmlformats.org/drawingml/2006/table">
            <a:tbl>
              <a:tblPr firstRow="1" firstCol="1" bandRow="1"/>
              <a:tblGrid>
                <a:gridCol w="781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6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2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28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5145">
                <a:tc>
                  <a:txBody>
                    <a:bodyPr/>
                    <a:lstStyle/>
                    <a:p>
                      <a:endParaRPr lang="cs-CZ" sz="800">
                        <a:effectLst/>
                        <a:latin typeface="Times New Roman"/>
                      </a:endParaRPr>
                    </a:p>
                  </a:txBody>
                  <a:tcPr marL="35774" marR="35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P55/16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P56/16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vzorec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PI*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14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CODIS/ESS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D3S1358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D8S1179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1,52532031726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D18S51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3,30469266358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D21S11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33.2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1,28139415684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1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FGA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1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TH01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vWA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0,92833271444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D16S539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0,78222778473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69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ESS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D1S1656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17.3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17.3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18.3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17.3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1,93348801237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D2S441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1,98255352894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D2S1338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2,76395798783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1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D10S1248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D12S391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3,70919881305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D19S433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2,01450443190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6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D22S1045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9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0,77954474586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514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Other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SE33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27.2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29.2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52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Amelogenin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5145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Celkový paternitní index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74" marR="35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2776" y="5872552"/>
            <a:ext cx="9100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*PI – paternitní index - srovnává pravděpodobnost, že alelu předal dítěti domnělý otec s pravděpodobností u náhodně vybraných nepříbuzných </a:t>
            </a:r>
          </a:p>
          <a:p>
            <a:r>
              <a:rPr lang="cs-CZ" sz="1200" dirty="0"/>
              <a:t>	           mužů ze stejné etnické skupiny</a:t>
            </a:r>
          </a:p>
          <a:p>
            <a:r>
              <a:rPr lang="cs-CZ" sz="1200" dirty="0"/>
              <a:t>**CPI – celkový (kombinovaný) paternitní index – vypočte se vynásobením všech PI - udává, kolikrát je pravděpodobnější, že domnělý otec </a:t>
            </a:r>
          </a:p>
          <a:p>
            <a:r>
              <a:rPr lang="cs-CZ" sz="1200" dirty="0"/>
              <a:t>                                        je biologickým otcem dítěte oproti náhodně vybranému muži z populace</a:t>
            </a:r>
          </a:p>
          <a:p>
            <a:r>
              <a:rPr lang="cs-CZ" sz="1200" dirty="0"/>
              <a:t> 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307212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65059"/>
              </p:ext>
            </p:extLst>
          </p:nvPr>
        </p:nvGraphicFramePr>
        <p:xfrm>
          <a:off x="2339752" y="761205"/>
          <a:ext cx="3893789" cy="5116067"/>
        </p:xfrm>
        <a:graphic>
          <a:graphicData uri="http://schemas.openxmlformats.org/drawingml/2006/table">
            <a:tbl>
              <a:tblPr firstRow="1" firstCol="1" bandRow="1"/>
              <a:tblGrid>
                <a:gridCol w="990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9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Loci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Společná alela otec/dítě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Alelická frekvence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69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CODIS/ESS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D3S1358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D8S1179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0,3278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D18S51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0,1513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D21S11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0,1951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FGA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TH01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vWA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0,2693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8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D16S539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0,3196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803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D1S1656*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17.3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0,1293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D2S441*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0,2522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D2S1338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0,1809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D10S1248*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D12S391*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0,0674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D19S433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0,2482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D22S1045*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0,3207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8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Other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SE33*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18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Amelogenin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763688" y="6021288"/>
            <a:ext cx="55386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** populační frekvence jednotlivých alel, jejich procentuální zastoupení v populaci </a:t>
            </a:r>
          </a:p>
          <a:p>
            <a:r>
              <a:rPr lang="cs-CZ" sz="1200" dirty="0"/>
              <a:t>Loci označené * - populační frekvence alel „nových </a:t>
            </a:r>
            <a:r>
              <a:rPr lang="cs-CZ" sz="1200" dirty="0" err="1"/>
              <a:t>lokusů</a:t>
            </a:r>
            <a:r>
              <a:rPr lang="cs-CZ" sz="1200" dirty="0"/>
              <a:t>“ v europoidní populaci USA</a:t>
            </a:r>
          </a:p>
          <a:p>
            <a:r>
              <a:rPr lang="cs-CZ" sz="1200" dirty="0"/>
              <a:t>Loci bez označení – populační frekvence alel v české europoidní populaci</a:t>
            </a:r>
          </a:p>
          <a:p>
            <a:r>
              <a:rPr lang="cs-CZ" sz="1200" dirty="0"/>
              <a:t> 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462892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14298"/>
              </p:ext>
            </p:extLst>
          </p:nvPr>
        </p:nvGraphicFramePr>
        <p:xfrm>
          <a:off x="2771800" y="836712"/>
          <a:ext cx="3816424" cy="4525965"/>
        </p:xfrm>
        <a:graphic>
          <a:graphicData uri="http://schemas.openxmlformats.org/drawingml/2006/table">
            <a:tbl>
              <a:tblPr firstRow="1" firstCol="1" bandRow="1"/>
              <a:tblGrid>
                <a:gridCol w="84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Společná alela otec P40/dítěP41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Alelická frekvence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**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03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CODIS/ESS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D3S1358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0,2197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D8S1179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0,3278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D18S51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 (-1)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0,1534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D21S11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0,2274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FGA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0,1411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TH01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0,2250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vWA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0,2693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D16S539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13(+1)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0,2052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204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D1S1656*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0,0783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D2S441*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0,3337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D2S1338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0,1294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76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D10S1248*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13;14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0,2913;0,3076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D12S391*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0,1109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D19S433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14;14.2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0,3617;0,023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D22S1045*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0,1720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20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Other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SE33*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0,0620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2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Amelogenin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984" marR="439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2771800" y="551723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/>
              <a:t>Frekvence mutací STR </a:t>
            </a:r>
            <a:r>
              <a:rPr lang="cs-CZ" sz="1600" dirty="0" err="1"/>
              <a:t>lokusů</a:t>
            </a:r>
            <a:endParaRPr lang="cs-CZ" sz="1600" dirty="0"/>
          </a:p>
          <a:p>
            <a:r>
              <a:rPr lang="cs-CZ" sz="1600" dirty="0"/>
              <a:t>D18S51 	µ = 0,0022</a:t>
            </a:r>
          </a:p>
          <a:p>
            <a:r>
              <a:rPr lang="cs-CZ" sz="1600" dirty="0"/>
              <a:t>D16S539	µ = 0,0011</a:t>
            </a:r>
          </a:p>
          <a:p>
            <a:r>
              <a:rPr lang="cs-CZ" sz="1600" dirty="0"/>
              <a:t> 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95936" y="302334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Neshodné alely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48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2417"/>
              </p:ext>
            </p:extLst>
          </p:nvPr>
        </p:nvGraphicFramePr>
        <p:xfrm>
          <a:off x="1691680" y="980728"/>
          <a:ext cx="5571173" cy="4782454"/>
        </p:xfrm>
        <a:graphic>
          <a:graphicData uri="http://schemas.openxmlformats.org/drawingml/2006/table">
            <a:tbl>
              <a:tblPr firstRow="1" firstCol="1" bandRow="1"/>
              <a:tblGrid>
                <a:gridCol w="7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4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4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1861">
                <a:tc>
                  <a:txBody>
                    <a:bodyPr/>
                    <a:lstStyle/>
                    <a:p>
                      <a:endParaRPr lang="cs-CZ" sz="1000">
                        <a:effectLst/>
                        <a:latin typeface="Times New Roman"/>
                      </a:endParaRPr>
                    </a:p>
                  </a:txBody>
                  <a:tcPr marL="43140" marR="4314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P40/16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P41/16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vzorec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PI*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861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CODIS/ESS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D3S1358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2,3288309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D8S1179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1,5253203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D18S51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µ/4p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0,0035854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D21S11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30.2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2,1987687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FGA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3,5435861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TH01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7.3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1,1111111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vWA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1,8566654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CODIS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D16S539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µ/4p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0,0013567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861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ESS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D1S1656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18.3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16.3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3,1928480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D2S441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2,9967036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D2S1338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1,9319938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D10S1248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+P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13</a:t>
                      </a: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1,6709656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D12S391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4,5085663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3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D19S433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14.2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14.2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+P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14.2</a:t>
                      </a: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</a:t>
                      </a: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14.2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11,5607458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D22S1045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1/4P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1,4534884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8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Other loci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SE33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25.2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1/2P</a:t>
                      </a:r>
                      <a:r>
                        <a:rPr lang="cs-CZ" sz="11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8,0645161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53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Amelogenin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X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Y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5396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Celkový paternitní index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5,2413550649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140" marR="4314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2018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476672"/>
            <a:ext cx="617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Určení příbuzenského vztahu – poloviční („nevlastní“) sourozenci</a:t>
            </a:r>
            <a:endParaRPr lang="cs-CZ" dirty="0"/>
          </a:p>
          <a:p>
            <a:r>
              <a:rPr lang="cs-CZ" dirty="0"/>
              <a:t> 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225359"/>
              </p:ext>
            </p:extLst>
          </p:nvPr>
        </p:nvGraphicFramePr>
        <p:xfrm>
          <a:off x="2843808" y="1124744"/>
          <a:ext cx="3744416" cy="45259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23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6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2496">
                <a:tc>
                  <a:txBody>
                    <a:bodyPr/>
                    <a:lstStyle/>
                    <a:p>
                      <a:endParaRPr lang="cs-CZ" sz="900">
                        <a:effectLst/>
                        <a:latin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P1/14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P2/14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LR*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51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CODIS/ESS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D3S1358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1,01503914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D8S1179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1,71241513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D18551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13,2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1,24096028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D21S11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31,2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1,25987842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FGA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22,2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22,2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25,2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10,8305785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28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TH01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0,5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vWA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1,42833271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CODIS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D16S539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1,56603314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851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ESS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D1S1656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15,3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2,51612903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D2S441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1,49127676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28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D2S1338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19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0,5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D10S1248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2,12548765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D12S391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9,68390805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8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D19S433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36,2142857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4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D22S1045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16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0,88977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8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Other loci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SE33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18,3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18,3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18,3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22,2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227,772727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4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Amelogenin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Y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X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2851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Celkový věrohodnostní poměr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9329538,51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8332" marR="38332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70544"/>
              </p:ext>
            </p:extLst>
          </p:nvPr>
        </p:nvGraphicFramePr>
        <p:xfrm>
          <a:off x="1547664" y="6021288"/>
          <a:ext cx="5994400" cy="4343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P* apriorní (%)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P* aposteriorní (%)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99,998938865525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99,999796346183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99,999903532230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99,99996784408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99,999989281357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99,999996427110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19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QF-PCR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2400" b="1" smtClean="0"/>
              <a:t>Kvantitativní fluorescenční polymerázová řetězová reakce </a:t>
            </a:r>
          </a:p>
          <a:p>
            <a:pPr algn="ctr" eaLnBrk="1" hangingPunct="1">
              <a:buFontTx/>
              <a:buNone/>
            </a:pPr>
            <a:r>
              <a:rPr lang="cs-CZ" sz="2400" b="1" smtClean="0"/>
              <a:t>(QF-PCR)</a:t>
            </a:r>
            <a:r>
              <a:rPr lang="cs-CZ" sz="2400" smtClean="0"/>
              <a:t> </a:t>
            </a:r>
          </a:p>
          <a:p>
            <a:pPr algn="ctr" eaLnBrk="1" hangingPunct="1">
              <a:buFontTx/>
              <a:buNone/>
            </a:pPr>
            <a:r>
              <a:rPr lang="cs-CZ" sz="2400" smtClean="0"/>
              <a:t>představuje metodu vhodnou k rychlé diagnostice </a:t>
            </a:r>
          </a:p>
          <a:p>
            <a:pPr algn="ctr" eaLnBrk="1" hangingPunct="1">
              <a:buFontTx/>
              <a:buNone/>
            </a:pPr>
            <a:r>
              <a:rPr lang="cs-CZ" sz="2400" smtClean="0"/>
              <a:t>nejčastějších aneuploidií</a:t>
            </a:r>
          </a:p>
          <a:p>
            <a:pPr algn="ctr" eaLnBrk="1" hangingPunct="1">
              <a:buFontTx/>
              <a:buNone/>
            </a:pPr>
            <a:r>
              <a:rPr lang="cs-CZ" sz="2400" smtClean="0"/>
              <a:t>a umožňuje okamžitý management patologických těhotenství </a:t>
            </a:r>
          </a:p>
        </p:txBody>
      </p:sp>
      <p:pic>
        <p:nvPicPr>
          <p:cNvPr id="3076" name="Picture 4" descr="pregnantwo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292600"/>
            <a:ext cx="238283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5981</Words>
  <Application>Microsoft Office PowerPoint</Application>
  <PresentationFormat>Předvádění na obrazovce (4:3)</PresentationFormat>
  <Paragraphs>1541</Paragraphs>
  <Slides>89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Propojení</vt:lpstr>
      </vt:variant>
      <vt:variant>
        <vt:i4>2</vt:i4>
      </vt:variant>
      <vt:variant>
        <vt:lpstr>Nadpisy snímků</vt:lpstr>
      </vt:variant>
      <vt:variant>
        <vt:i4>89</vt:i4>
      </vt:variant>
    </vt:vector>
  </HeadingPairs>
  <TitlesOfParts>
    <vt:vector size="98" baseType="lpstr">
      <vt:lpstr>Arial Unicode MS</vt:lpstr>
      <vt:lpstr>Arial</vt:lpstr>
      <vt:lpstr>Calibri</vt:lpstr>
      <vt:lpstr>Garamond</vt:lpstr>
      <vt:lpstr>Times New Roman</vt:lpstr>
      <vt:lpstr>Wingdings</vt:lpstr>
      <vt:lpstr>Motiv systému Office</vt:lpstr>
      <vt:lpstr>???</vt:lpstr>
      <vt:lpstr>???</vt:lpstr>
      <vt:lpstr>Prezentace aplikace PowerPoint</vt:lpstr>
      <vt:lpstr>Analýza mikrosatelitů</vt:lpstr>
      <vt:lpstr>Prezentace aplikace PowerPoint</vt:lpstr>
      <vt:lpstr>Prezentace aplikace PowerPoint</vt:lpstr>
      <vt:lpstr>Prezentace aplikace PowerPoint</vt:lpstr>
      <vt:lpstr>Prezentace aplikace PowerPoint</vt:lpstr>
      <vt:lpstr>Využití mikrosatelitů </vt:lpstr>
      <vt:lpstr>Kvantitativní fluorescenční polymerázová řetězová reakce  (QF-PCR)  </vt:lpstr>
      <vt:lpstr>QF-PCR</vt:lpstr>
      <vt:lpstr>QF-PCR</vt:lpstr>
      <vt:lpstr>Klasické metody vyšetření </vt:lpstr>
      <vt:lpstr>Vyšetření karyotypu</vt:lpstr>
      <vt:lpstr>QF-PCR  neboli kvantitativní fluorescenční polymerázová řetězová reakce (Quantitative Fluorescent Polymerase Chain Reaction) </vt:lpstr>
      <vt:lpstr>QF-PCR</vt:lpstr>
      <vt:lpstr>QF-PCR</vt:lpstr>
      <vt:lpstr>QF-PCR</vt:lpstr>
      <vt:lpstr>QF-PCR</vt:lpstr>
      <vt:lpstr>QF-PCR</vt:lpstr>
      <vt:lpstr>QF-PCR</vt:lpstr>
      <vt:lpstr>QF-PCR</vt:lpstr>
      <vt:lpstr>  QF-PCR </vt:lpstr>
      <vt:lpstr>Artefakty QF-PCR</vt:lpstr>
      <vt:lpstr>Artefakty QF-PCR</vt:lpstr>
      <vt:lpstr>Artefakty QF-PCR</vt:lpstr>
      <vt:lpstr>QF-PCR</vt:lpstr>
      <vt:lpstr>Hodnocení QF-PCR</vt:lpstr>
      <vt:lpstr>Prezentace aplikace PowerPoint</vt:lpstr>
      <vt:lpstr>Výhody QF-PCR</vt:lpstr>
      <vt:lpstr>Prezentace aplikace PowerPoint</vt:lpstr>
      <vt:lpstr>Nepřímá DNA diagnostika</vt:lpstr>
      <vt:lpstr>Nepřímá DNA diagnostika</vt:lpstr>
      <vt:lpstr>Nepřímá DNA diagnostika</vt:lpstr>
      <vt:lpstr>Prezentace aplikace PowerPoint</vt:lpstr>
      <vt:lpstr>Nepřímá DNA diagnostika</vt:lpstr>
      <vt:lpstr>Prezentace aplikace PowerPoint</vt:lpstr>
      <vt:lpstr>Prezentace aplikace PowerPoint</vt:lpstr>
      <vt:lpstr>Prezentace aplikace PowerPoint</vt:lpstr>
      <vt:lpstr>Nepřímá DNA diagnostika</vt:lpstr>
      <vt:lpstr>Nepřímá DNA diagnostika</vt:lpstr>
      <vt:lpstr>Nepřímá DNA diagnostika</vt:lpstr>
      <vt:lpstr>Nepřímá DNA diagnostika</vt:lpstr>
      <vt:lpstr>Prezentace aplikace PowerPoint</vt:lpstr>
      <vt:lpstr>Nepřímá DNA diagnostika</vt:lpstr>
      <vt:lpstr>Nepřímá DNA diagnostika</vt:lpstr>
      <vt:lpstr>Nepřímá DNA diagnostika</vt:lpstr>
      <vt:lpstr>Nepřímá DNA diagnostika</vt:lpstr>
      <vt:lpstr>Prezentace aplikace PowerPoint</vt:lpstr>
      <vt:lpstr>Určení otcovství a příbuznosti</vt:lpstr>
      <vt:lpstr>To dítě není moje?! </vt:lpstr>
      <vt:lpstr>Prezentace aplikace PowerPoint</vt:lpstr>
      <vt:lpstr>Prezentace aplikace PowerPoint</vt:lpstr>
      <vt:lpstr>Prezentace aplikace PowerPoint</vt:lpstr>
      <vt:lpstr>Nakolik je celá tahle revoluce ve finále přínosná pro děti, je ovšem téma k další diskuzi.  </vt:lpstr>
      <vt:lpstr>Prezentace aplikace PowerPoint</vt:lpstr>
      <vt:lpstr>Prezentace aplikace PowerPoint</vt:lpstr>
      <vt:lpstr>Prezentace aplikace PowerPoint</vt:lpstr>
      <vt:lpstr>DNA fingerprinting</vt:lpstr>
      <vt:lpstr>Prezentace aplikace PowerPoint</vt:lpstr>
      <vt:lpstr>Prezentace aplikace PowerPoint</vt:lpstr>
      <vt:lpstr>Prezentace aplikace PowerPoint</vt:lpstr>
      <vt:lpstr>Mikrosatelity - krátké tandemové repetice STR  (Short Tandem Repeats) </vt:lpstr>
      <vt:lpstr>Prezentace aplikace PowerPoint</vt:lpstr>
      <vt:lpstr>Prezentace aplikace PowerPoint</vt:lpstr>
      <vt:lpstr>STR - určení otcovství </vt:lpstr>
      <vt:lpstr>CODIS loci</vt:lpstr>
      <vt:lpstr>Prezentace aplikace PowerPoint</vt:lpstr>
      <vt:lpstr>Prezentace aplikace PowerPoint</vt:lpstr>
      <vt:lpstr>Pravděpodobnost</vt:lpstr>
      <vt:lpstr>Prezentace aplikace PowerPoint</vt:lpstr>
      <vt:lpstr>Věrohodnostní poměr</vt:lpstr>
      <vt:lpstr>Věrohodnostní poměr</vt:lpstr>
      <vt:lpstr>Bayesova věta</vt:lpstr>
      <vt:lpstr>Hardy-Weinbergova rovnováha </vt:lpstr>
      <vt:lpstr>Prezentace aplikace PowerPoint</vt:lpstr>
      <vt:lpstr>Prezentace aplikace PowerPoint</vt:lpstr>
      <vt:lpstr>Prezentace aplikace PowerPoint</vt:lpstr>
      <vt:lpstr>Věrohodnostní poměr</vt:lpstr>
      <vt:lpstr>Pravděpodobnost</vt:lpstr>
      <vt:lpstr>Prezentace aplikace PowerPoint</vt:lpstr>
      <vt:lpstr>Prezentace aplikace PowerPoint</vt:lpstr>
      <vt:lpstr>Prezentace aplikace PowerPoint</vt:lpstr>
      <vt:lpstr>Bioquest Diagnostics DNA Center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Valášková Iveta</dc:creator>
  <cp:lastModifiedBy>Valášková Iveta</cp:lastModifiedBy>
  <cp:revision>18</cp:revision>
  <dcterms:created xsi:type="dcterms:W3CDTF">2019-04-08T16:07:25Z</dcterms:created>
  <dcterms:modified xsi:type="dcterms:W3CDTF">2021-03-16T11:43:46Z</dcterms:modified>
</cp:coreProperties>
</file>