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2" r:id="rId3"/>
    <p:sldId id="263" r:id="rId4"/>
    <p:sldId id="264" r:id="rId5"/>
    <p:sldId id="271" r:id="rId6"/>
    <p:sldId id="280" r:id="rId7"/>
    <p:sldId id="265" r:id="rId8"/>
    <p:sldId id="283" r:id="rId9"/>
    <p:sldId id="275" r:id="rId10"/>
    <p:sldId id="284" r:id="rId11"/>
    <p:sldId id="278" r:id="rId12"/>
    <p:sldId id="270" r:id="rId13"/>
    <p:sldId id="281" r:id="rId14"/>
    <p:sldId id="266" r:id="rId15"/>
    <p:sldId id="277" r:id="rId16"/>
    <p:sldId id="272" r:id="rId17"/>
    <p:sldId id="285" r:id="rId18"/>
    <p:sldId id="286" r:id="rId19"/>
    <p:sldId id="287" r:id="rId20"/>
    <p:sldId id="288" r:id="rId21"/>
    <p:sldId id="289" r:id="rId22"/>
    <p:sldId id="292" r:id="rId23"/>
    <p:sldId id="290" r:id="rId24"/>
    <p:sldId id="29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B3F2FF"/>
    <a:srgbClr val="BD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720" y="10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1BBA4-5D88-4A54-968A-2C26F5799AD9}" type="doc">
      <dgm:prSet loTypeId="urn:microsoft.com/office/officeart/2005/8/layout/cycle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37886D-3FB5-4D4C-985A-ADDEA9126152}">
      <dgm:prSet phldrT="[Text]" custT="1"/>
      <dgm:spPr/>
      <dgm:t>
        <a:bodyPr/>
        <a:lstStyle/>
        <a:p>
          <a:r>
            <a:rPr lang="cs-CZ" sz="2400" dirty="0" smtClean="0"/>
            <a:t>stabilita</a:t>
          </a:r>
          <a:endParaRPr lang="cs-CZ" sz="2400" dirty="0"/>
        </a:p>
      </dgm:t>
    </dgm:pt>
    <dgm:pt modelId="{3D8A6FEF-AB94-4C13-AC71-5A79050D33B7}" type="parTrans" cxnId="{C784A273-EDDC-4B0E-8015-B6230DE39DD0}">
      <dgm:prSet/>
      <dgm:spPr/>
      <dgm:t>
        <a:bodyPr/>
        <a:lstStyle/>
        <a:p>
          <a:endParaRPr lang="cs-CZ"/>
        </a:p>
      </dgm:t>
    </dgm:pt>
    <dgm:pt modelId="{5995F1A5-FE80-4842-BB09-4C472FC86F71}" type="sibTrans" cxnId="{C784A273-EDDC-4B0E-8015-B6230DE39DD0}">
      <dgm:prSet/>
      <dgm:spPr/>
      <dgm:t>
        <a:bodyPr/>
        <a:lstStyle/>
        <a:p>
          <a:endParaRPr lang="cs-CZ"/>
        </a:p>
      </dgm:t>
    </dgm:pt>
    <dgm:pt modelId="{08C72723-5C77-4D7E-8590-1F0ED61A9F63}">
      <dgm:prSet phldrT="[Text]" custT="1"/>
      <dgm:spPr/>
      <dgm:t>
        <a:bodyPr/>
        <a:lstStyle/>
        <a:p>
          <a:r>
            <a:rPr lang="cs-CZ" sz="2400" dirty="0" smtClean="0"/>
            <a:t>zapamatovatelnost</a:t>
          </a:r>
          <a:endParaRPr lang="cs-CZ" sz="2400" dirty="0"/>
        </a:p>
      </dgm:t>
    </dgm:pt>
    <dgm:pt modelId="{02E43A46-DB12-47F2-97F5-3EB42AF928C2}" type="parTrans" cxnId="{70F20717-37D1-4B89-A737-F4A924B69EE8}">
      <dgm:prSet/>
      <dgm:spPr/>
      <dgm:t>
        <a:bodyPr/>
        <a:lstStyle/>
        <a:p>
          <a:endParaRPr lang="cs-CZ"/>
        </a:p>
      </dgm:t>
    </dgm:pt>
    <dgm:pt modelId="{2A8D79CC-BACF-4AC0-A529-2A835B904E8C}" type="sibTrans" cxnId="{70F20717-37D1-4B89-A737-F4A924B69EE8}">
      <dgm:prSet/>
      <dgm:spPr/>
      <dgm:t>
        <a:bodyPr/>
        <a:lstStyle/>
        <a:p>
          <a:endParaRPr lang="cs-CZ"/>
        </a:p>
      </dgm:t>
    </dgm:pt>
    <dgm:pt modelId="{0DCAAE50-F005-4256-9D81-4352CBCAE98F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2400" dirty="0" smtClean="0"/>
            <a:t>jednoznačnost</a:t>
          </a:r>
          <a:endParaRPr lang="cs-CZ" sz="2400" dirty="0"/>
        </a:p>
      </dgm:t>
    </dgm:pt>
    <dgm:pt modelId="{CA191A47-25F1-426B-A0A5-EEAB861C15DA}" type="parTrans" cxnId="{F3975F70-A27B-4278-B530-2A12560A4845}">
      <dgm:prSet/>
      <dgm:spPr/>
      <dgm:t>
        <a:bodyPr/>
        <a:lstStyle/>
        <a:p>
          <a:endParaRPr lang="cs-CZ"/>
        </a:p>
      </dgm:t>
    </dgm:pt>
    <dgm:pt modelId="{E36B22B1-F22F-4B9B-B01A-353ADCD0B003}" type="sibTrans" cxnId="{F3975F70-A27B-4278-B530-2A12560A4845}">
      <dgm:prSet/>
      <dgm:spPr/>
      <dgm:t>
        <a:bodyPr/>
        <a:lstStyle/>
        <a:p>
          <a:endParaRPr lang="cs-CZ"/>
        </a:p>
      </dgm:t>
    </dgm:pt>
    <dgm:pt modelId="{9817DB5F-8092-4361-86FA-8AC288BED20A}">
      <dgm:prSet phldrT="[Text]" custT="1"/>
      <dgm:spPr/>
      <dgm:t>
        <a:bodyPr/>
        <a:lstStyle/>
        <a:p>
          <a:r>
            <a:rPr lang="cs-CZ" sz="2400" dirty="0" smtClean="0"/>
            <a:t>smysluplnost</a:t>
          </a:r>
          <a:endParaRPr lang="cs-CZ" sz="2400" dirty="0"/>
        </a:p>
      </dgm:t>
    </dgm:pt>
    <dgm:pt modelId="{69D6B9B3-C228-42F2-B226-CD6D8585A0F9}" type="parTrans" cxnId="{0BE6EE64-E3C5-4D7A-A90B-E3917753AB28}">
      <dgm:prSet/>
      <dgm:spPr/>
      <dgm:t>
        <a:bodyPr/>
        <a:lstStyle/>
        <a:p>
          <a:endParaRPr lang="cs-CZ"/>
        </a:p>
      </dgm:t>
    </dgm:pt>
    <dgm:pt modelId="{BE226CEC-442C-4A45-ADC3-62530043DAC4}" type="sibTrans" cxnId="{0BE6EE64-E3C5-4D7A-A90B-E3917753AB28}">
      <dgm:prSet/>
      <dgm:spPr/>
      <dgm:t>
        <a:bodyPr/>
        <a:lstStyle/>
        <a:p>
          <a:endParaRPr lang="cs-CZ"/>
        </a:p>
      </dgm:t>
    </dgm:pt>
    <dgm:pt modelId="{0656AA68-3EE9-46B0-A7DA-FB56A8285607}" type="pres">
      <dgm:prSet presAssocID="{EA61BBA4-5D88-4A54-968A-2C26F5799A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DDF6C49-81F7-4743-A21C-893DAEC9029E}" type="pres">
      <dgm:prSet presAssocID="{A237886D-3FB5-4D4C-985A-ADDEA91261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E9D1F3-2344-4CDD-A8B4-BD95E58BFBFD}" type="pres">
      <dgm:prSet presAssocID="{A237886D-3FB5-4D4C-985A-ADDEA9126152}" presName="spNode" presStyleCnt="0"/>
      <dgm:spPr/>
    </dgm:pt>
    <dgm:pt modelId="{CA9D8483-2DDE-4912-A0FE-3B699868F884}" type="pres">
      <dgm:prSet presAssocID="{5995F1A5-FE80-4842-BB09-4C472FC86F71}" presName="sibTrans" presStyleLbl="sibTrans1D1" presStyleIdx="0" presStyleCnt="4"/>
      <dgm:spPr/>
      <dgm:t>
        <a:bodyPr/>
        <a:lstStyle/>
        <a:p>
          <a:endParaRPr lang="cs-CZ"/>
        </a:p>
      </dgm:t>
    </dgm:pt>
    <dgm:pt modelId="{53331BD9-41AE-4D7D-B940-5EEC40D701B6}" type="pres">
      <dgm:prSet presAssocID="{08C72723-5C77-4D7E-8590-1F0ED61A9F63}" presName="node" presStyleLbl="node1" presStyleIdx="1" presStyleCnt="4" custScaleX="1988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7F6889-72A4-4376-8AA3-75AA54E5A1C6}" type="pres">
      <dgm:prSet presAssocID="{08C72723-5C77-4D7E-8590-1F0ED61A9F63}" presName="spNode" presStyleCnt="0"/>
      <dgm:spPr/>
    </dgm:pt>
    <dgm:pt modelId="{58F342C7-EB74-4572-B03E-1EC3A72AC293}" type="pres">
      <dgm:prSet presAssocID="{2A8D79CC-BACF-4AC0-A529-2A835B904E8C}" presName="sibTrans" presStyleLbl="sibTrans1D1" presStyleIdx="1" presStyleCnt="4"/>
      <dgm:spPr/>
      <dgm:t>
        <a:bodyPr/>
        <a:lstStyle/>
        <a:p>
          <a:endParaRPr lang="cs-CZ"/>
        </a:p>
      </dgm:t>
    </dgm:pt>
    <dgm:pt modelId="{F82E031B-922A-4040-87BE-E5F4B1BFE17B}" type="pres">
      <dgm:prSet presAssocID="{0DCAAE50-F005-4256-9D81-4352CBCAE98F}" presName="node" presStyleLbl="node1" presStyleIdx="2" presStyleCnt="4" custScaleX="1615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347A50-DE3C-4347-8C9D-FEE47C9F421D}" type="pres">
      <dgm:prSet presAssocID="{0DCAAE50-F005-4256-9D81-4352CBCAE98F}" presName="spNode" presStyleCnt="0"/>
      <dgm:spPr/>
    </dgm:pt>
    <dgm:pt modelId="{61E18BD0-AF9B-4DB4-8196-47A82D71C8EA}" type="pres">
      <dgm:prSet presAssocID="{E36B22B1-F22F-4B9B-B01A-353ADCD0B003}" presName="sibTrans" presStyleLbl="sibTrans1D1" presStyleIdx="2" presStyleCnt="4"/>
      <dgm:spPr/>
      <dgm:t>
        <a:bodyPr/>
        <a:lstStyle/>
        <a:p>
          <a:endParaRPr lang="cs-CZ"/>
        </a:p>
      </dgm:t>
    </dgm:pt>
    <dgm:pt modelId="{763BC3B8-A30F-4E11-94F2-26065C512716}" type="pres">
      <dgm:prSet presAssocID="{9817DB5F-8092-4361-86FA-8AC288BED20A}" presName="node" presStyleLbl="node1" presStyleIdx="3" presStyleCnt="4" custScaleX="1425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7659C-BF3F-463A-B7E5-6BB07BFCEBDC}" type="pres">
      <dgm:prSet presAssocID="{9817DB5F-8092-4361-86FA-8AC288BED20A}" presName="spNode" presStyleCnt="0"/>
      <dgm:spPr/>
    </dgm:pt>
    <dgm:pt modelId="{E42F33F5-E94A-4884-AAD2-C8317E9A391B}" type="pres">
      <dgm:prSet presAssocID="{BE226CEC-442C-4A45-ADC3-62530043DAC4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F3975F70-A27B-4278-B530-2A12560A4845}" srcId="{EA61BBA4-5D88-4A54-968A-2C26F5799AD9}" destId="{0DCAAE50-F005-4256-9D81-4352CBCAE98F}" srcOrd="2" destOrd="0" parTransId="{CA191A47-25F1-426B-A0A5-EEAB861C15DA}" sibTransId="{E36B22B1-F22F-4B9B-B01A-353ADCD0B003}"/>
    <dgm:cxn modelId="{EC3F0714-731A-43D8-90C6-436C7FDBD62F}" type="presOf" srcId="{E36B22B1-F22F-4B9B-B01A-353ADCD0B003}" destId="{61E18BD0-AF9B-4DB4-8196-47A82D71C8EA}" srcOrd="0" destOrd="0" presId="urn:microsoft.com/office/officeart/2005/8/layout/cycle6"/>
    <dgm:cxn modelId="{63558CDE-135A-437C-A115-D9D6563C78F8}" type="presOf" srcId="{0DCAAE50-F005-4256-9D81-4352CBCAE98F}" destId="{F82E031B-922A-4040-87BE-E5F4B1BFE17B}" srcOrd="0" destOrd="0" presId="urn:microsoft.com/office/officeart/2005/8/layout/cycle6"/>
    <dgm:cxn modelId="{E71729FF-BECC-484A-9B5C-AA2FEAF7B04D}" type="presOf" srcId="{BE226CEC-442C-4A45-ADC3-62530043DAC4}" destId="{E42F33F5-E94A-4884-AAD2-C8317E9A391B}" srcOrd="0" destOrd="0" presId="urn:microsoft.com/office/officeart/2005/8/layout/cycle6"/>
    <dgm:cxn modelId="{C784A273-EDDC-4B0E-8015-B6230DE39DD0}" srcId="{EA61BBA4-5D88-4A54-968A-2C26F5799AD9}" destId="{A237886D-3FB5-4D4C-985A-ADDEA9126152}" srcOrd="0" destOrd="0" parTransId="{3D8A6FEF-AB94-4C13-AC71-5A79050D33B7}" sibTransId="{5995F1A5-FE80-4842-BB09-4C472FC86F71}"/>
    <dgm:cxn modelId="{0BE6EE64-E3C5-4D7A-A90B-E3917753AB28}" srcId="{EA61BBA4-5D88-4A54-968A-2C26F5799AD9}" destId="{9817DB5F-8092-4361-86FA-8AC288BED20A}" srcOrd="3" destOrd="0" parTransId="{69D6B9B3-C228-42F2-B226-CD6D8585A0F9}" sibTransId="{BE226CEC-442C-4A45-ADC3-62530043DAC4}"/>
    <dgm:cxn modelId="{5FCC3420-ACFF-42BF-A9BB-819D6466D02F}" type="presOf" srcId="{EA61BBA4-5D88-4A54-968A-2C26F5799AD9}" destId="{0656AA68-3EE9-46B0-A7DA-FB56A8285607}" srcOrd="0" destOrd="0" presId="urn:microsoft.com/office/officeart/2005/8/layout/cycle6"/>
    <dgm:cxn modelId="{8007FC16-19AB-4E1A-9CB2-3F4D1166BC73}" type="presOf" srcId="{5995F1A5-FE80-4842-BB09-4C472FC86F71}" destId="{CA9D8483-2DDE-4912-A0FE-3B699868F884}" srcOrd="0" destOrd="0" presId="urn:microsoft.com/office/officeart/2005/8/layout/cycle6"/>
    <dgm:cxn modelId="{C2311911-31C4-4D2B-9E7F-11A1623DDC1D}" type="presOf" srcId="{2A8D79CC-BACF-4AC0-A529-2A835B904E8C}" destId="{58F342C7-EB74-4572-B03E-1EC3A72AC293}" srcOrd="0" destOrd="0" presId="urn:microsoft.com/office/officeart/2005/8/layout/cycle6"/>
    <dgm:cxn modelId="{075B6434-FAAB-496C-840D-E155F659F8C3}" type="presOf" srcId="{A237886D-3FB5-4D4C-985A-ADDEA9126152}" destId="{9DDF6C49-81F7-4743-A21C-893DAEC9029E}" srcOrd="0" destOrd="0" presId="urn:microsoft.com/office/officeart/2005/8/layout/cycle6"/>
    <dgm:cxn modelId="{C1112903-EE1C-41E0-BF28-01F52540EAE1}" type="presOf" srcId="{08C72723-5C77-4D7E-8590-1F0ED61A9F63}" destId="{53331BD9-41AE-4D7D-B940-5EEC40D701B6}" srcOrd="0" destOrd="0" presId="urn:microsoft.com/office/officeart/2005/8/layout/cycle6"/>
    <dgm:cxn modelId="{B2C3997E-23B4-4CE5-9969-7024BF30C1F3}" type="presOf" srcId="{9817DB5F-8092-4361-86FA-8AC288BED20A}" destId="{763BC3B8-A30F-4E11-94F2-26065C512716}" srcOrd="0" destOrd="0" presId="urn:microsoft.com/office/officeart/2005/8/layout/cycle6"/>
    <dgm:cxn modelId="{70F20717-37D1-4B89-A737-F4A924B69EE8}" srcId="{EA61BBA4-5D88-4A54-968A-2C26F5799AD9}" destId="{08C72723-5C77-4D7E-8590-1F0ED61A9F63}" srcOrd="1" destOrd="0" parTransId="{02E43A46-DB12-47F2-97F5-3EB42AF928C2}" sibTransId="{2A8D79CC-BACF-4AC0-A529-2A835B904E8C}"/>
    <dgm:cxn modelId="{92CFD4DA-079A-40AD-902A-91DA616DC439}" type="presParOf" srcId="{0656AA68-3EE9-46B0-A7DA-FB56A8285607}" destId="{9DDF6C49-81F7-4743-A21C-893DAEC9029E}" srcOrd="0" destOrd="0" presId="urn:microsoft.com/office/officeart/2005/8/layout/cycle6"/>
    <dgm:cxn modelId="{5E5E4536-6392-4623-9F7B-8A5F0429A6FA}" type="presParOf" srcId="{0656AA68-3EE9-46B0-A7DA-FB56A8285607}" destId="{51E9D1F3-2344-4CDD-A8B4-BD95E58BFBFD}" srcOrd="1" destOrd="0" presId="urn:microsoft.com/office/officeart/2005/8/layout/cycle6"/>
    <dgm:cxn modelId="{E55A08C5-70C9-4C68-9140-9ADBA33DE6A2}" type="presParOf" srcId="{0656AA68-3EE9-46B0-A7DA-FB56A8285607}" destId="{CA9D8483-2DDE-4912-A0FE-3B699868F884}" srcOrd="2" destOrd="0" presId="urn:microsoft.com/office/officeart/2005/8/layout/cycle6"/>
    <dgm:cxn modelId="{35361D7E-E28C-4637-A0AB-102A25A63843}" type="presParOf" srcId="{0656AA68-3EE9-46B0-A7DA-FB56A8285607}" destId="{53331BD9-41AE-4D7D-B940-5EEC40D701B6}" srcOrd="3" destOrd="0" presId="urn:microsoft.com/office/officeart/2005/8/layout/cycle6"/>
    <dgm:cxn modelId="{CD30D953-770E-4132-A3C9-1FE8DBC5E28B}" type="presParOf" srcId="{0656AA68-3EE9-46B0-A7DA-FB56A8285607}" destId="{9A7F6889-72A4-4376-8AA3-75AA54E5A1C6}" srcOrd="4" destOrd="0" presId="urn:microsoft.com/office/officeart/2005/8/layout/cycle6"/>
    <dgm:cxn modelId="{E0D49C3E-7A48-435D-BE16-DCC7C84D8C22}" type="presParOf" srcId="{0656AA68-3EE9-46B0-A7DA-FB56A8285607}" destId="{58F342C7-EB74-4572-B03E-1EC3A72AC293}" srcOrd="5" destOrd="0" presId="urn:microsoft.com/office/officeart/2005/8/layout/cycle6"/>
    <dgm:cxn modelId="{D41967AC-46E6-42AE-8ADC-77EF7CCDD810}" type="presParOf" srcId="{0656AA68-3EE9-46B0-A7DA-FB56A8285607}" destId="{F82E031B-922A-4040-87BE-E5F4B1BFE17B}" srcOrd="6" destOrd="0" presId="urn:microsoft.com/office/officeart/2005/8/layout/cycle6"/>
    <dgm:cxn modelId="{F5280B7A-3390-4839-AB6F-5FF039678EEB}" type="presParOf" srcId="{0656AA68-3EE9-46B0-A7DA-FB56A8285607}" destId="{01347A50-DE3C-4347-8C9D-FEE47C9F421D}" srcOrd="7" destOrd="0" presId="urn:microsoft.com/office/officeart/2005/8/layout/cycle6"/>
    <dgm:cxn modelId="{DB5BAE74-F7E7-447A-B4CB-8F6B37DDC32D}" type="presParOf" srcId="{0656AA68-3EE9-46B0-A7DA-FB56A8285607}" destId="{61E18BD0-AF9B-4DB4-8196-47A82D71C8EA}" srcOrd="8" destOrd="0" presId="urn:microsoft.com/office/officeart/2005/8/layout/cycle6"/>
    <dgm:cxn modelId="{9728E0DD-8FC6-45BD-BD6C-3CF61A199F15}" type="presParOf" srcId="{0656AA68-3EE9-46B0-A7DA-FB56A8285607}" destId="{763BC3B8-A30F-4E11-94F2-26065C512716}" srcOrd="9" destOrd="0" presId="urn:microsoft.com/office/officeart/2005/8/layout/cycle6"/>
    <dgm:cxn modelId="{4AE58E6C-C067-47B0-A13E-472DB1B46A36}" type="presParOf" srcId="{0656AA68-3EE9-46B0-A7DA-FB56A8285607}" destId="{56E7659C-BF3F-463A-B7E5-6BB07BFCEBDC}" srcOrd="10" destOrd="0" presId="urn:microsoft.com/office/officeart/2005/8/layout/cycle6"/>
    <dgm:cxn modelId="{40437564-F668-4343-AF68-0317E1A1B33F}" type="presParOf" srcId="{0656AA68-3EE9-46B0-A7DA-FB56A8285607}" destId="{E42F33F5-E94A-4884-AAD2-C8317E9A391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F6C49-81F7-4743-A21C-893DAEC9029E}">
      <dsp:nvSpPr>
        <dsp:cNvPr id="0" name=""/>
        <dsp:cNvSpPr/>
      </dsp:nvSpPr>
      <dsp:spPr>
        <a:xfrm>
          <a:off x="2043644" y="1207"/>
          <a:ext cx="1349007" cy="876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stabilita</a:t>
          </a:r>
          <a:endParaRPr lang="cs-CZ" sz="2400" kern="1200" dirty="0"/>
        </a:p>
      </dsp:txBody>
      <dsp:txXfrm>
        <a:off x="2086448" y="44011"/>
        <a:ext cx="1263399" cy="791246"/>
      </dsp:txXfrm>
    </dsp:sp>
    <dsp:sp modelId="{CA9D8483-2DDE-4912-A0FE-3B699868F884}">
      <dsp:nvSpPr>
        <dsp:cNvPr id="0" name=""/>
        <dsp:cNvSpPr/>
      </dsp:nvSpPr>
      <dsp:spPr>
        <a:xfrm>
          <a:off x="1269798" y="439634"/>
          <a:ext cx="2896698" cy="2896698"/>
        </a:xfrm>
        <a:custGeom>
          <a:avLst/>
          <a:gdLst/>
          <a:ahLst/>
          <a:cxnLst/>
          <a:rect l="0" t="0" r="0" b="0"/>
          <a:pathLst>
            <a:path>
              <a:moveTo>
                <a:pt x="2132565" y="171805"/>
              </a:moveTo>
              <a:arcTo wR="1448349" hR="1448349" stAng="17891455" swAng="26252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31BD9-41AE-4D7D-B940-5EEC40D701B6}">
      <dsp:nvSpPr>
        <dsp:cNvPr id="0" name=""/>
        <dsp:cNvSpPr/>
      </dsp:nvSpPr>
      <dsp:spPr>
        <a:xfrm>
          <a:off x="2825226" y="1449556"/>
          <a:ext cx="2682541" cy="876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zapamatovatelnost</a:t>
          </a:r>
          <a:endParaRPr lang="cs-CZ" sz="2400" kern="1200" dirty="0"/>
        </a:p>
      </dsp:txBody>
      <dsp:txXfrm>
        <a:off x="2868030" y="1492360"/>
        <a:ext cx="2596933" cy="791246"/>
      </dsp:txXfrm>
    </dsp:sp>
    <dsp:sp modelId="{58F342C7-EB74-4572-B03E-1EC3A72AC293}">
      <dsp:nvSpPr>
        <dsp:cNvPr id="0" name=""/>
        <dsp:cNvSpPr/>
      </dsp:nvSpPr>
      <dsp:spPr>
        <a:xfrm>
          <a:off x="1010506" y="180342"/>
          <a:ext cx="2896698" cy="2896698"/>
        </a:xfrm>
        <a:custGeom>
          <a:avLst/>
          <a:gdLst/>
          <a:ahLst/>
          <a:cxnLst/>
          <a:rect l="0" t="0" r="0" b="0"/>
          <a:pathLst>
            <a:path>
              <a:moveTo>
                <a:pt x="2713649" y="2153140"/>
              </a:moveTo>
              <a:arcTo wR="1448349" hR="1448349" stAng="1747107" swAng="19057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E031B-922A-4040-87BE-E5F4B1BFE17B}">
      <dsp:nvSpPr>
        <dsp:cNvPr id="0" name=""/>
        <dsp:cNvSpPr/>
      </dsp:nvSpPr>
      <dsp:spPr>
        <a:xfrm>
          <a:off x="1628723" y="2897905"/>
          <a:ext cx="2178849" cy="876854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jednoznačnost</a:t>
          </a:r>
          <a:endParaRPr lang="cs-CZ" sz="2400" kern="1200" dirty="0"/>
        </a:p>
      </dsp:txBody>
      <dsp:txXfrm>
        <a:off x="1671527" y="2940709"/>
        <a:ext cx="2093241" cy="791246"/>
      </dsp:txXfrm>
    </dsp:sp>
    <dsp:sp modelId="{61E18BD0-AF9B-4DB4-8196-47A82D71C8EA}">
      <dsp:nvSpPr>
        <dsp:cNvPr id="0" name=""/>
        <dsp:cNvSpPr/>
      </dsp:nvSpPr>
      <dsp:spPr>
        <a:xfrm>
          <a:off x="1529090" y="180342"/>
          <a:ext cx="2896698" cy="2896698"/>
        </a:xfrm>
        <a:custGeom>
          <a:avLst/>
          <a:gdLst/>
          <a:ahLst/>
          <a:cxnLst/>
          <a:rect l="0" t="0" r="0" b="0"/>
          <a:pathLst>
            <a:path>
              <a:moveTo>
                <a:pt x="743558" y="2713649"/>
              </a:moveTo>
              <a:arcTo wR="1448349" hR="1448349" stAng="7147107" swAng="19057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BC3B8-A30F-4E11-94F2-26065C512716}">
      <dsp:nvSpPr>
        <dsp:cNvPr id="0" name=""/>
        <dsp:cNvSpPr/>
      </dsp:nvSpPr>
      <dsp:spPr>
        <a:xfrm>
          <a:off x="308583" y="1449556"/>
          <a:ext cx="1922430" cy="876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smysluplnost</a:t>
          </a:r>
          <a:endParaRPr lang="cs-CZ" sz="2400" kern="1200" dirty="0"/>
        </a:p>
      </dsp:txBody>
      <dsp:txXfrm>
        <a:off x="351387" y="1492360"/>
        <a:ext cx="1836822" cy="791246"/>
      </dsp:txXfrm>
    </dsp:sp>
    <dsp:sp modelId="{E42F33F5-E94A-4884-AAD2-C8317E9A391B}">
      <dsp:nvSpPr>
        <dsp:cNvPr id="0" name=""/>
        <dsp:cNvSpPr/>
      </dsp:nvSpPr>
      <dsp:spPr>
        <a:xfrm>
          <a:off x="1269798" y="439634"/>
          <a:ext cx="2896698" cy="2896698"/>
        </a:xfrm>
        <a:custGeom>
          <a:avLst/>
          <a:gdLst/>
          <a:ahLst/>
          <a:cxnLst/>
          <a:rect l="0" t="0" r="0" b="0"/>
          <a:pathLst>
            <a:path>
              <a:moveTo>
                <a:pt x="71320" y="999453"/>
              </a:moveTo>
              <a:arcTo wR="1448349" hR="1448349" stAng="11883323" swAng="26252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2CF3-1D89-4290-BFA6-01204A10A58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5C531-2B01-4E8C-ACD4-D6C4EF7CA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5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C531-2B01-4E8C-ACD4-D6C4EF7CA02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6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9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2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1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1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3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9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8989-29F1-4F00-9F7E-30B1B022426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8DB5-51EF-4538-B5CA-CCF9BC1EE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5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2ahUKEwiYt9nL_bjhAhVBU1AKHTMZAN8QjRx6BAgBEAU&amp;url=http://www.baronerocks.com/index.php/mnemonics/mnemonics-biochemisty/716-amino-acid-codes-cheatsheet&amp;psig=AOvVaw0r9wfjCFqZk89SOLO31kpc&amp;ust=155455465276650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686600"/>
            <a:ext cx="9144000" cy="1261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HGVS-NOMENKLATURA</a:t>
            </a:r>
          </a:p>
          <a:p>
            <a:pPr algn="ctr"/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„Pravidla pro pojmenovávání sekvenčních variant“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 t="7161" b="4640"/>
          <a:stretch/>
        </p:blipFill>
        <p:spPr>
          <a:xfrm>
            <a:off x="-1" y="4149080"/>
            <a:ext cx="914017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1635" y="1268760"/>
            <a:ext cx="721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NM_000020.2:c</a:t>
            </a:r>
            <a:r>
              <a:rPr lang="cs-CZ" sz="4400" dirty="0"/>
              <a:t>.</a:t>
            </a:r>
            <a:r>
              <a:rPr lang="en-US" sz="4400" dirty="0" smtClean="0"/>
              <a:t>[</a:t>
            </a:r>
            <a:r>
              <a:rPr lang="cs-CZ" sz="4400" dirty="0"/>
              <a:t>1232G</a:t>
            </a:r>
            <a:r>
              <a:rPr lang="en-US" sz="4400" dirty="0"/>
              <a:t>&gt;</a:t>
            </a:r>
            <a:r>
              <a:rPr lang="cs-CZ" sz="4400" dirty="0"/>
              <a:t>A</a:t>
            </a:r>
            <a:r>
              <a:rPr lang="cs-CZ" sz="4400" dirty="0" smtClean="0"/>
              <a:t>];</a:t>
            </a:r>
            <a:r>
              <a:rPr lang="en-US" sz="4400" dirty="0"/>
              <a:t>[=]</a:t>
            </a:r>
            <a:endParaRPr lang="cs-CZ" sz="4400" dirty="0"/>
          </a:p>
        </p:txBody>
      </p:sp>
      <p:sp>
        <p:nvSpPr>
          <p:cNvPr id="6" name="Ovál 5"/>
          <p:cNvSpPr/>
          <p:nvPr/>
        </p:nvSpPr>
        <p:spPr>
          <a:xfrm>
            <a:off x="971600" y="1186592"/>
            <a:ext cx="3384376" cy="87425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6" idx="4"/>
          </p:cNvCxnSpPr>
          <p:nvPr/>
        </p:nvCxnSpPr>
        <p:spPr>
          <a:xfrm flipH="1">
            <a:off x="2051720" y="2060848"/>
            <a:ext cx="612068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427984" y="1340768"/>
            <a:ext cx="432048" cy="7200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2060848"/>
            <a:ext cx="0" cy="25922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4963408" y="1278920"/>
            <a:ext cx="120292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186656" y="1303600"/>
            <a:ext cx="9259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660676" y="2023680"/>
            <a:ext cx="575620" cy="5772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564872" y="1999000"/>
            <a:ext cx="0" cy="792088"/>
          </a:xfrm>
          <a:prstGeom prst="straightConnector1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075074" y="2915652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číslo a verze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refseq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10024" y="4725144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předpona – dle typu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refseq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40603" y="2915652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pozice změny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186656" y="2668270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popis změny jako takové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ČÍSLOVÁNÍ REZIDUÍ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175747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nukleotid 0 neexistuje!</a:t>
            </a:r>
          </a:p>
          <a:p>
            <a:pPr marL="263525" algn="ctr"/>
            <a:r>
              <a:rPr lang="cs-CZ" sz="2400" i="1" dirty="0" smtClean="0"/>
              <a:t>-3, -2, -1, 1, 2, 3, 4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začátek 1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u </a:t>
            </a:r>
            <a:r>
              <a:rPr lang="cs-CZ" sz="2400" dirty="0" err="1" smtClean="0"/>
              <a:t>genomické</a:t>
            </a:r>
            <a:r>
              <a:rPr lang="cs-CZ" sz="2400" dirty="0" smtClean="0"/>
              <a:t> sekvence 1 = první nukleotid daného souboru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u kódující DNA 1 = </a:t>
            </a:r>
            <a:r>
              <a:rPr lang="cs-CZ" sz="2400" b="1" dirty="0" smtClean="0"/>
              <a:t>A</a:t>
            </a:r>
            <a:r>
              <a:rPr lang="cs-CZ" sz="2400" dirty="0" smtClean="0"/>
              <a:t> start kodonu </a:t>
            </a:r>
            <a:r>
              <a:rPr lang="cs-CZ" sz="2400" b="1" dirty="0" smtClean="0">
                <a:solidFill>
                  <a:srgbClr val="C00000"/>
                </a:solidFill>
              </a:rPr>
              <a:t>A</a:t>
            </a:r>
            <a:r>
              <a:rPr lang="cs-CZ" sz="2400" dirty="0" smtClean="0"/>
              <a:t>TG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nepřekládané oblasti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před start kodonem ATG přidáváme </a:t>
            </a:r>
            <a:r>
              <a:rPr lang="cs-CZ" sz="2400" b="1" dirty="0" smtClean="0"/>
              <a:t>mínus </a:t>
            </a:r>
          </a:p>
          <a:p>
            <a:pPr marL="1258888"/>
            <a:r>
              <a:rPr lang="cs-CZ" sz="2400" i="1" dirty="0" smtClean="0"/>
              <a:t>-3, -2, -1, A, T, G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za terminačním kodonem přidáváme </a:t>
            </a:r>
            <a:r>
              <a:rPr lang="cs-CZ" sz="2400" b="1" dirty="0" smtClean="0"/>
              <a:t>* </a:t>
            </a:r>
          </a:p>
          <a:p>
            <a:pPr marL="1258888"/>
            <a:r>
              <a:rPr lang="cs-CZ" sz="2400" i="1" dirty="0" smtClean="0"/>
              <a:t>STOP, *1, *2, *3</a:t>
            </a:r>
          </a:p>
        </p:txBody>
      </p:sp>
    </p:spTree>
    <p:extLst>
      <p:ext uri="{BB962C8B-B14F-4D97-AF65-F5344CB8AC3E}">
        <p14:creationId xmlns:p14="http://schemas.microsoft.com/office/powerpoint/2010/main" val="23589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ČÍSLOVÁNÍ REZIDUÍ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175747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introny – </a:t>
            </a:r>
            <a:r>
              <a:rPr lang="cs-CZ" sz="2400" b="1" dirty="0" err="1" smtClean="0"/>
              <a:t>spec</a:t>
            </a:r>
            <a:r>
              <a:rPr lang="cs-CZ" sz="2400" b="1" dirty="0" smtClean="0"/>
              <a:t>. označení pouze u kódující DNA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/>
              <a:t>č</a:t>
            </a:r>
            <a:r>
              <a:rPr lang="cs-CZ" sz="2400" dirty="0" smtClean="0"/>
              <a:t>ísluje se ze strany, kde je exonu blíže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plus</a:t>
            </a:r>
            <a:r>
              <a:rPr lang="cs-CZ" sz="2400" dirty="0" smtClean="0"/>
              <a:t>/</a:t>
            </a:r>
            <a:r>
              <a:rPr lang="cs-CZ" sz="2400" b="1" dirty="0" smtClean="0"/>
              <a:t>mínus</a:t>
            </a:r>
            <a:r>
              <a:rPr lang="cs-CZ" sz="2400" dirty="0" smtClean="0"/>
              <a:t> k poslednímu/prvnímu nukleotidu nejbližšího exonu</a:t>
            </a:r>
          </a:p>
          <a:p>
            <a:pPr marL="985837"/>
            <a:r>
              <a:rPr lang="cs-CZ" sz="2400" dirty="0" smtClean="0">
                <a:latin typeface="Calibri"/>
              </a:rPr>
              <a:t>→ v polovině intronu se + láme na –</a:t>
            </a:r>
          </a:p>
          <a:p>
            <a:pPr marL="985837"/>
            <a:r>
              <a:rPr lang="cs-CZ" sz="2400" i="1" dirty="0" smtClean="0">
                <a:latin typeface="Calibri"/>
              </a:rPr>
              <a:t>c.589+15, c.590-5</a:t>
            </a:r>
            <a:endParaRPr lang="cs-CZ" sz="2400" i="1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71500" y="4748998"/>
            <a:ext cx="9001000" cy="1774720"/>
            <a:chOff x="71500" y="4748998"/>
            <a:chExt cx="9001000" cy="1774720"/>
          </a:xfrm>
        </p:grpSpPr>
        <p:grpSp>
          <p:nvGrpSpPr>
            <p:cNvPr id="27" name="Skupina 26"/>
            <p:cNvGrpSpPr/>
            <p:nvPr/>
          </p:nvGrpSpPr>
          <p:grpSpPr>
            <a:xfrm>
              <a:off x="71500" y="5118330"/>
              <a:ext cx="9001000" cy="1405388"/>
              <a:chOff x="90736" y="4784968"/>
              <a:chExt cx="9001000" cy="1405388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90736" y="4784968"/>
                <a:ext cx="9001000" cy="216024"/>
                <a:chOff x="-252536" y="4221088"/>
                <a:chExt cx="9649072" cy="216024"/>
              </a:xfrm>
            </p:grpSpPr>
            <p:sp>
              <p:nvSpPr>
                <p:cNvPr id="5" name="Obdélník 4"/>
                <p:cNvSpPr/>
                <p:nvPr/>
              </p:nvSpPr>
              <p:spPr>
                <a:xfrm>
                  <a:off x="683568" y="4221088"/>
                  <a:ext cx="2592288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" name="Obdélník 10"/>
                <p:cNvSpPr/>
                <p:nvPr/>
              </p:nvSpPr>
              <p:spPr>
                <a:xfrm>
                  <a:off x="5868144" y="4221088"/>
                  <a:ext cx="2592288" cy="2160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0" name="Přímá spojnice 9"/>
                <p:cNvCxnSpPr>
                  <a:stCxn id="5" idx="3"/>
                  <a:endCxn id="11" idx="1"/>
                </p:cNvCxnSpPr>
                <p:nvPr/>
              </p:nvCxnSpPr>
              <p:spPr>
                <a:xfrm>
                  <a:off x="3275856" y="4329100"/>
                  <a:ext cx="2592288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15"/>
                <p:cNvCxnSpPr/>
                <p:nvPr/>
              </p:nvCxnSpPr>
              <p:spPr>
                <a:xfrm flipV="1">
                  <a:off x="8460432" y="4329100"/>
                  <a:ext cx="936104" cy="94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16"/>
                <p:cNvCxnSpPr/>
                <p:nvPr/>
              </p:nvCxnSpPr>
              <p:spPr>
                <a:xfrm flipV="1">
                  <a:off x="-252536" y="4329100"/>
                  <a:ext cx="936104" cy="94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3382146" y="5000992"/>
                <a:ext cx="0" cy="804272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5800326" y="5003264"/>
                <a:ext cx="0" cy="804272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3036538" y="5816272"/>
                <a:ext cx="6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bg1">
                        <a:lumMod val="50000"/>
                      </a:schemeClr>
                    </a:solidFill>
                  </a:rPr>
                  <a:t>c.589</a:t>
                </a:r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5454717" y="5821024"/>
                <a:ext cx="6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bg1">
                        <a:lumMod val="50000"/>
                      </a:schemeClr>
                    </a:solidFill>
                  </a:rPr>
                  <a:t>c.590</a:t>
                </a:r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8" name="TextovéPole 27"/>
            <p:cNvSpPr txBox="1"/>
            <p:nvPr/>
          </p:nvSpPr>
          <p:spPr>
            <a:xfrm>
              <a:off x="1837098" y="4748998"/>
              <a:ext cx="633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1">
                      <a:lumMod val="75000"/>
                    </a:schemeClr>
                  </a:solidFill>
                </a:rPr>
                <a:t>exon</a:t>
              </a:r>
              <a:endParaRPr lang="cs-CZ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6673457" y="4748998"/>
              <a:ext cx="633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1">
                      <a:lumMod val="75000"/>
                    </a:schemeClr>
                  </a:solidFill>
                </a:rPr>
                <a:t>exon</a:t>
              </a:r>
              <a:endParaRPr lang="cs-CZ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255278" y="4748998"/>
              <a:ext cx="75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C00000"/>
                  </a:solidFill>
                </a:rPr>
                <a:t>intron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8257938" y="4748998"/>
              <a:ext cx="75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C00000"/>
                  </a:solidFill>
                </a:rPr>
                <a:t>intron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30960" y="4748998"/>
              <a:ext cx="75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C00000"/>
                  </a:solidFill>
                </a:rPr>
                <a:t>intron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0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65885" y="1268760"/>
            <a:ext cx="721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NM_000020.2:c</a:t>
            </a:r>
            <a:r>
              <a:rPr lang="cs-CZ" sz="4400" dirty="0"/>
              <a:t>.</a:t>
            </a:r>
            <a:r>
              <a:rPr lang="en-US" sz="4400" dirty="0" smtClean="0"/>
              <a:t>[</a:t>
            </a:r>
            <a:r>
              <a:rPr lang="cs-CZ" sz="4400" dirty="0"/>
              <a:t>1232G</a:t>
            </a:r>
            <a:r>
              <a:rPr lang="en-US" sz="4400" dirty="0"/>
              <a:t>&gt;</a:t>
            </a:r>
            <a:r>
              <a:rPr lang="cs-CZ" sz="4400" dirty="0"/>
              <a:t>A</a:t>
            </a:r>
            <a:r>
              <a:rPr lang="cs-CZ" sz="4400" dirty="0" smtClean="0"/>
              <a:t>];</a:t>
            </a:r>
            <a:r>
              <a:rPr lang="en-US" sz="4400" dirty="0"/>
              <a:t>[=]</a:t>
            </a:r>
            <a:endParaRPr lang="cs-CZ" sz="4400" dirty="0"/>
          </a:p>
        </p:txBody>
      </p:sp>
      <p:sp>
        <p:nvSpPr>
          <p:cNvPr id="6" name="Ovál 5"/>
          <p:cNvSpPr/>
          <p:nvPr/>
        </p:nvSpPr>
        <p:spPr>
          <a:xfrm>
            <a:off x="971600" y="1186592"/>
            <a:ext cx="3384376" cy="87425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6" idx="4"/>
          </p:cNvCxnSpPr>
          <p:nvPr/>
        </p:nvCxnSpPr>
        <p:spPr>
          <a:xfrm flipH="1">
            <a:off x="2051720" y="2060848"/>
            <a:ext cx="612068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427984" y="1340768"/>
            <a:ext cx="432048" cy="7200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2060848"/>
            <a:ext cx="0" cy="25922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4963408" y="1278920"/>
            <a:ext cx="120292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105631" y="1303600"/>
            <a:ext cx="9259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660676" y="2023680"/>
            <a:ext cx="575620" cy="5772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564872" y="1999000"/>
            <a:ext cx="0" cy="792088"/>
          </a:xfrm>
          <a:prstGeom prst="straightConnector1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075074" y="2915652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číslo a verze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refseq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10024" y="4725144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předpona – dle typu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refseq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40603" y="2915652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pozice změny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186656" y="2668270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popis změny jako takové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UŽÍVANÉ ZNAČKY A ZKRATKY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175747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„+“ 			</a:t>
            </a:r>
            <a:r>
              <a:rPr lang="cs-CZ" sz="2400" dirty="0" smtClean="0"/>
              <a:t>u číslování nukleotidů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„-“		„mínus“	</a:t>
            </a:r>
            <a:r>
              <a:rPr lang="cs-CZ" sz="2400" dirty="0" smtClean="0"/>
              <a:t>u </a:t>
            </a:r>
            <a:r>
              <a:rPr lang="cs-CZ" sz="2400" dirty="0"/>
              <a:t>číslování </a:t>
            </a:r>
            <a:r>
              <a:rPr lang="cs-CZ" sz="2400" dirty="0" smtClean="0"/>
              <a:t>nukleotidů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„*“			</a:t>
            </a:r>
            <a:r>
              <a:rPr lang="cs-CZ" sz="2400" dirty="0" smtClean="0"/>
              <a:t>u </a:t>
            </a:r>
            <a:r>
              <a:rPr lang="cs-CZ" sz="2400" dirty="0"/>
              <a:t>číslování </a:t>
            </a:r>
            <a:r>
              <a:rPr lang="cs-CZ" sz="2400" dirty="0" smtClean="0"/>
              <a:t>nukleotidů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„_“	„až“		</a:t>
            </a:r>
            <a:r>
              <a:rPr lang="cs-CZ" sz="2400" dirty="0" smtClean="0"/>
              <a:t>označení rozpětí/rozsahu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en-US" sz="2400" b="1" dirty="0" smtClean="0"/>
              <a:t>[</a:t>
            </a:r>
            <a:r>
              <a:rPr lang="cs-CZ" sz="2400" b="1" dirty="0" smtClean="0"/>
              <a:t> </a:t>
            </a:r>
            <a:r>
              <a:rPr lang="en-US" sz="2400" b="1" dirty="0" smtClean="0"/>
              <a:t>]</a:t>
            </a:r>
            <a:r>
              <a:rPr lang="cs-CZ" sz="2400" b="1" dirty="0" smtClean="0"/>
              <a:t>“ 			</a:t>
            </a:r>
            <a:r>
              <a:rPr lang="cs-CZ" sz="2400" dirty="0" smtClean="0"/>
              <a:t>pro alely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 ; “			</a:t>
            </a:r>
            <a:r>
              <a:rPr lang="cs-CZ" sz="2400" dirty="0" smtClean="0"/>
              <a:t>odděluje různé varianty nacházející se </a:t>
            </a:r>
          </a:p>
          <a:p>
            <a:pPr marL="263525"/>
            <a:r>
              <a:rPr lang="cs-CZ" sz="2400" dirty="0"/>
              <a:t>	</a:t>
            </a:r>
            <a:r>
              <a:rPr lang="cs-CZ" sz="2400" dirty="0" smtClean="0"/>
              <a:t>			na jedné alele	nebo alely</a:t>
            </a:r>
          </a:p>
          <a:p>
            <a:pPr marL="263525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271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UŽÍVANÉ ZNAČKY A ZKRATKY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175747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„:“				</a:t>
            </a:r>
            <a:r>
              <a:rPr lang="cs-CZ" sz="2400" dirty="0" smtClean="0"/>
              <a:t>odděluje </a:t>
            </a:r>
            <a:r>
              <a:rPr lang="cs-CZ" sz="2400" dirty="0" err="1" smtClean="0"/>
              <a:t>ozn</a:t>
            </a:r>
            <a:r>
              <a:rPr lang="cs-CZ" sz="2400" dirty="0" smtClean="0"/>
              <a:t>. </a:t>
            </a:r>
            <a:r>
              <a:rPr lang="cs-CZ" sz="2400" dirty="0" err="1" smtClean="0"/>
              <a:t>refseq</a:t>
            </a:r>
            <a:r>
              <a:rPr lang="cs-CZ" sz="2400" dirty="0" smtClean="0"/>
              <a:t> od zápisu varianty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„( )“			</a:t>
            </a:r>
            <a:r>
              <a:rPr lang="cs-CZ" sz="2400" dirty="0" smtClean="0"/>
              <a:t>označení nejistoty nebo predikcí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„?“			</a:t>
            </a:r>
            <a:r>
              <a:rPr lang="cs-CZ" sz="2400" dirty="0" smtClean="0"/>
              <a:t>označení neznámé pozice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en-US" sz="2400" b="1" dirty="0" smtClean="0"/>
              <a:t>&gt;</a:t>
            </a:r>
            <a:r>
              <a:rPr lang="cs-CZ" sz="2400" b="1" dirty="0" smtClean="0"/>
              <a:t>“			</a:t>
            </a:r>
            <a:r>
              <a:rPr lang="cs-CZ" sz="2400" dirty="0" smtClean="0"/>
              <a:t>označení substituce 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„=„			</a:t>
            </a:r>
            <a:r>
              <a:rPr lang="cs-CZ" sz="2400" dirty="0" smtClean="0"/>
              <a:t>označení testované pozice beze změny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350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UŽÍVANÉ ZNAČKY A ZKRATKY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175747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en-US" sz="2400" b="1" dirty="0"/>
              <a:t>&gt;</a:t>
            </a:r>
            <a:r>
              <a:rPr lang="cs-CZ" sz="2400" b="1" dirty="0" smtClean="0"/>
              <a:t>“			</a:t>
            </a:r>
            <a:r>
              <a:rPr lang="cs-CZ" sz="2400" dirty="0" smtClean="0"/>
              <a:t>substituce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cs-CZ" sz="2400" b="1" dirty="0" err="1" smtClean="0"/>
              <a:t>del</a:t>
            </a:r>
            <a:r>
              <a:rPr lang="cs-CZ" sz="2400" b="1" dirty="0" smtClean="0"/>
              <a:t>“			</a:t>
            </a:r>
            <a:r>
              <a:rPr lang="cs-CZ" sz="2400" dirty="0" smtClean="0"/>
              <a:t>delece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„dup“			</a:t>
            </a:r>
            <a:r>
              <a:rPr lang="cs-CZ" sz="2400" dirty="0" smtClean="0"/>
              <a:t>duplikace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cs-CZ" sz="2400" b="1" dirty="0" err="1" smtClean="0"/>
              <a:t>ins</a:t>
            </a:r>
            <a:r>
              <a:rPr lang="cs-CZ" sz="2400" b="1" dirty="0" smtClean="0"/>
              <a:t>“			</a:t>
            </a:r>
            <a:r>
              <a:rPr lang="cs-CZ" sz="2400" dirty="0" smtClean="0"/>
              <a:t>inzerce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cs-CZ" sz="2400" b="1" dirty="0" err="1" smtClean="0"/>
              <a:t>inv</a:t>
            </a:r>
            <a:r>
              <a:rPr lang="cs-CZ" sz="2400" b="1" dirty="0" smtClean="0"/>
              <a:t>“			</a:t>
            </a:r>
            <a:r>
              <a:rPr lang="cs-CZ" sz="2400" dirty="0" smtClean="0"/>
              <a:t>inverze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„</a:t>
            </a:r>
            <a:r>
              <a:rPr lang="cs-CZ" sz="2400" b="1" dirty="0" err="1" smtClean="0"/>
              <a:t>fs</a:t>
            </a:r>
            <a:r>
              <a:rPr lang="cs-CZ" sz="2400" b="1" dirty="0" smtClean="0"/>
              <a:t>“			</a:t>
            </a:r>
            <a:r>
              <a:rPr lang="cs-CZ" sz="2400" dirty="0" err="1" smtClean="0"/>
              <a:t>frame</a:t>
            </a:r>
            <a:r>
              <a:rPr lang="cs-CZ" sz="2400" dirty="0" smtClean="0"/>
              <a:t> shift = posun čtecího rámce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84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15560" y="1268760"/>
            <a:ext cx="721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NM_000020.2:c</a:t>
            </a:r>
            <a:r>
              <a:rPr lang="cs-CZ" sz="4400" dirty="0"/>
              <a:t>.</a:t>
            </a:r>
            <a:r>
              <a:rPr lang="en-US" sz="4400" dirty="0" smtClean="0"/>
              <a:t>[</a:t>
            </a:r>
            <a:r>
              <a:rPr lang="cs-CZ" sz="4400" dirty="0"/>
              <a:t>1232G</a:t>
            </a:r>
            <a:r>
              <a:rPr lang="en-US" sz="4400" dirty="0"/>
              <a:t>&gt;</a:t>
            </a:r>
            <a:r>
              <a:rPr lang="cs-CZ" sz="4400" dirty="0"/>
              <a:t>A</a:t>
            </a:r>
            <a:r>
              <a:rPr lang="cs-CZ" sz="4400" dirty="0" smtClean="0"/>
              <a:t>];</a:t>
            </a:r>
            <a:r>
              <a:rPr lang="en-US" sz="4400" dirty="0"/>
              <a:t>[=]</a:t>
            </a:r>
            <a:endParaRPr lang="cs-CZ" sz="4400" dirty="0"/>
          </a:p>
        </p:txBody>
      </p:sp>
      <p:sp>
        <p:nvSpPr>
          <p:cNvPr id="6" name="Ovál 5"/>
          <p:cNvSpPr/>
          <p:nvPr/>
        </p:nvSpPr>
        <p:spPr>
          <a:xfrm>
            <a:off x="971600" y="1186592"/>
            <a:ext cx="3384376" cy="87425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6" idx="4"/>
          </p:cNvCxnSpPr>
          <p:nvPr/>
        </p:nvCxnSpPr>
        <p:spPr>
          <a:xfrm flipH="1">
            <a:off x="2051720" y="2060848"/>
            <a:ext cx="612068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427984" y="1340768"/>
            <a:ext cx="432048" cy="7200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2060848"/>
            <a:ext cx="0" cy="25922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4963408" y="1278920"/>
            <a:ext cx="120292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186656" y="1303600"/>
            <a:ext cx="9259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660676" y="2023680"/>
            <a:ext cx="575620" cy="5772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564872" y="1999000"/>
            <a:ext cx="0" cy="792088"/>
          </a:xfrm>
          <a:prstGeom prst="straightConnector1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075074" y="2915652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číslo a verze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refseq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10024" y="4725144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předpona – dle typu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refseq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40603" y="2915652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pozice změny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186656" y="2668270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popis změny jako takové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VYBRANÉ NEJČASTĚJŠÍ TYPY ZMĚN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787" y="1779397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jednoduché </a:t>
            </a:r>
          </a:p>
          <a:p>
            <a:pPr marL="1244600" lvl="2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substituce		c.123A</a:t>
            </a:r>
            <a:r>
              <a:rPr lang="en-US" sz="2400" dirty="0" smtClean="0">
                <a:solidFill>
                  <a:srgbClr val="C00000"/>
                </a:solidFill>
              </a:rPr>
              <a:t>&gt;</a:t>
            </a:r>
            <a:r>
              <a:rPr lang="cs-CZ" sz="2400" dirty="0" smtClean="0"/>
              <a:t>G, </a:t>
            </a:r>
          </a:p>
          <a:p>
            <a:pPr marL="1249363"/>
            <a:r>
              <a:rPr lang="cs-CZ" sz="2400" i="1" dirty="0" smtClean="0">
                <a:solidFill>
                  <a:srgbClr val="C00000"/>
                </a:solidFill>
              </a:rPr>
              <a:t>„</a:t>
            </a:r>
            <a:r>
              <a:rPr lang="en-US" sz="2400" i="1" dirty="0" smtClean="0">
                <a:solidFill>
                  <a:srgbClr val="C00000"/>
                </a:solidFill>
              </a:rPr>
              <a:t>&gt;</a:t>
            </a:r>
            <a:r>
              <a:rPr lang="cs-CZ" sz="2400" i="1" dirty="0">
                <a:solidFill>
                  <a:srgbClr val="C00000"/>
                </a:solidFill>
              </a:rPr>
              <a:t>“ neužívá se na úrovni </a:t>
            </a:r>
            <a:r>
              <a:rPr lang="cs-CZ" sz="2400" i="1" dirty="0" smtClean="0">
                <a:solidFill>
                  <a:srgbClr val="C00000"/>
                </a:solidFill>
              </a:rPr>
              <a:t>proteinu</a:t>
            </a:r>
            <a:r>
              <a:rPr lang="cs-CZ" sz="2400" dirty="0" smtClean="0"/>
              <a:t>	</a:t>
            </a:r>
            <a:r>
              <a:rPr lang="cs-CZ" sz="2400" dirty="0"/>
              <a:t>p.(Gln182Leu)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delece		c.123</a:t>
            </a:r>
            <a:r>
              <a:rPr lang="cs-CZ" sz="2400" dirty="0" smtClean="0">
                <a:solidFill>
                  <a:srgbClr val="C00000"/>
                </a:solidFill>
              </a:rPr>
              <a:t>del</a:t>
            </a:r>
            <a:r>
              <a:rPr lang="cs-CZ" sz="2400" dirty="0" smtClean="0"/>
              <a:t> (c.123delA), p.(Phe508del)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duplikace		c.123</a:t>
            </a:r>
            <a:r>
              <a:rPr lang="cs-CZ" sz="2400" dirty="0" smtClean="0">
                <a:solidFill>
                  <a:srgbClr val="C00000"/>
                </a:solidFill>
              </a:rPr>
              <a:t>dup</a:t>
            </a:r>
            <a:r>
              <a:rPr lang="cs-CZ" sz="2400" dirty="0" smtClean="0"/>
              <a:t> (c.123dupA)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inzerce		c.123</a:t>
            </a:r>
            <a:r>
              <a:rPr lang="cs-CZ" sz="2400" dirty="0" smtClean="0">
                <a:solidFill>
                  <a:srgbClr val="C00000"/>
                </a:solidFill>
              </a:rPr>
              <a:t>_</a:t>
            </a:r>
            <a:r>
              <a:rPr lang="cs-CZ" sz="2400" dirty="0" smtClean="0"/>
              <a:t>124</a:t>
            </a:r>
            <a:r>
              <a:rPr lang="cs-CZ" sz="2400" dirty="0" smtClean="0">
                <a:solidFill>
                  <a:srgbClr val="C00000"/>
                </a:solidFill>
              </a:rPr>
              <a:t>insT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C00000"/>
                </a:solidFill>
              </a:rPr>
              <a:t>rozsah + sekvence</a:t>
            </a:r>
            <a:r>
              <a:rPr lang="cs-CZ" sz="2400" dirty="0" smtClean="0"/>
              <a:t>!</a:t>
            </a:r>
            <a:endParaRPr lang="cs-CZ" sz="2400" dirty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komplexní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err="1" smtClean="0"/>
              <a:t>indel</a:t>
            </a:r>
            <a:r>
              <a:rPr lang="cs-CZ" sz="2400" dirty="0" smtClean="0"/>
              <a:t>		c.123</a:t>
            </a:r>
            <a:r>
              <a:rPr lang="cs-CZ" sz="2400" dirty="0" smtClean="0">
                <a:solidFill>
                  <a:srgbClr val="C00000"/>
                </a:solidFill>
              </a:rPr>
              <a:t>delins</a:t>
            </a:r>
            <a:r>
              <a:rPr lang="cs-CZ" sz="2400" dirty="0" smtClean="0"/>
              <a:t>GTAT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kombinace více variant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změna na obou alelách		c.</a:t>
            </a:r>
            <a:r>
              <a:rPr lang="en-US" sz="2400" dirty="0" smtClean="0"/>
              <a:t>[</a:t>
            </a:r>
            <a:r>
              <a:rPr lang="cs-CZ" sz="2400" dirty="0" smtClean="0"/>
              <a:t>123A</a:t>
            </a:r>
            <a:r>
              <a:rPr lang="en-US" sz="2400" dirty="0" smtClean="0"/>
              <a:t>&gt;G]</a:t>
            </a:r>
            <a:r>
              <a:rPr lang="cs-CZ" sz="2400" dirty="0" smtClean="0"/>
              <a:t>;</a:t>
            </a:r>
            <a:r>
              <a:rPr lang="en-US" sz="2400" dirty="0" smtClean="0"/>
              <a:t>[456delC]</a:t>
            </a:r>
          </a:p>
          <a:p>
            <a:pPr marL="1260475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více jak 1 varianta na 1 alele	c.</a:t>
            </a:r>
            <a:r>
              <a:rPr lang="en-US" sz="2400" dirty="0" smtClean="0"/>
              <a:t>[</a:t>
            </a:r>
            <a:r>
              <a:rPr lang="cs-CZ" sz="2400" dirty="0" smtClean="0"/>
              <a:t>123A</a:t>
            </a:r>
            <a:r>
              <a:rPr lang="en-US" sz="2400" dirty="0" smtClean="0"/>
              <a:t>&gt;G</a:t>
            </a:r>
            <a:r>
              <a:rPr lang="cs-CZ" sz="2400" dirty="0" smtClean="0"/>
              <a:t>;</a:t>
            </a:r>
            <a:r>
              <a:rPr lang="en-US" sz="2400" dirty="0" smtClean="0"/>
              <a:t>456delC]</a:t>
            </a:r>
            <a:r>
              <a:rPr lang="cs-CZ" sz="2400" dirty="0" smtClean="0"/>
              <a:t>;</a:t>
            </a:r>
            <a:r>
              <a:rPr lang="en-US" sz="2400" dirty="0" smtClean="0"/>
              <a:t>[</a:t>
            </a:r>
            <a:r>
              <a:rPr lang="cs-CZ" sz="2400" dirty="0" smtClean="0"/>
              <a:t>=</a:t>
            </a:r>
            <a:r>
              <a:rPr lang="en-US" sz="2400" dirty="0" smtClean="0"/>
              <a:t>]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531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96776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PŘÍKLADY: stop kodon -</a:t>
              </a:r>
              <a:r>
                <a:rPr lang="en-US" sz="3600" b="1" dirty="0" smtClean="0"/>
                <a:t>&gt;</a:t>
              </a:r>
              <a:r>
                <a:rPr lang="cs-CZ" sz="3600" b="1" dirty="0" smtClean="0"/>
                <a:t> protein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899" y="23726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př. gen </a:t>
            </a:r>
            <a:r>
              <a:rPr lang="cs-CZ" sz="2400" b="1" i="1" dirty="0" smtClean="0"/>
              <a:t>CFTR</a:t>
            </a:r>
            <a:r>
              <a:rPr lang="cs-CZ" sz="2400" b="1" dirty="0" smtClean="0"/>
              <a:t> delece na DNA: </a:t>
            </a:r>
            <a:r>
              <a:rPr lang="cs-CZ" sz="2400" dirty="0" smtClean="0"/>
              <a:t>c.2250delT</a:t>
            </a:r>
          </a:p>
          <a:p>
            <a:pPr marL="528638"/>
            <a:r>
              <a:rPr lang="cs-CZ" sz="2400" dirty="0" smtClean="0">
                <a:latin typeface="Calibri"/>
              </a:rPr>
              <a:t>→ </a:t>
            </a:r>
            <a:r>
              <a:rPr lang="cs-CZ" sz="2400" dirty="0" smtClean="0"/>
              <a:t>posun čtecího rámce – změna </a:t>
            </a:r>
            <a:r>
              <a:rPr lang="cs-CZ" sz="2400" dirty="0" err="1" smtClean="0"/>
              <a:t>amk</a:t>
            </a:r>
            <a:r>
              <a:rPr lang="cs-CZ" sz="2400" dirty="0" smtClean="0"/>
              <a:t> + vznik </a:t>
            </a:r>
            <a:r>
              <a:rPr lang="cs-CZ" sz="2400" b="1" dirty="0" smtClean="0">
                <a:solidFill>
                  <a:srgbClr val="C00000"/>
                </a:solidFill>
              </a:rPr>
              <a:t>terminačního kodonu </a:t>
            </a:r>
            <a:r>
              <a:rPr lang="cs-CZ" sz="2400" dirty="0" smtClean="0">
                <a:latin typeface="Calibri"/>
              </a:rPr>
              <a:t>→ </a:t>
            </a:r>
            <a:r>
              <a:rPr lang="cs-CZ" sz="2400" b="1" dirty="0" smtClean="0"/>
              <a:t>p.(Arg751Alafs</a:t>
            </a:r>
            <a:r>
              <a:rPr lang="cs-CZ" sz="2400" b="1" dirty="0" smtClean="0">
                <a:solidFill>
                  <a:srgbClr val="C00000"/>
                </a:solidFill>
              </a:rPr>
              <a:t>Ter</a:t>
            </a:r>
            <a:r>
              <a:rPr lang="cs-CZ" sz="2400" b="1" dirty="0" smtClean="0"/>
              <a:t>4)</a:t>
            </a:r>
            <a:endParaRPr lang="cs-CZ" sz="24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810913" y="4077072"/>
            <a:ext cx="7505503" cy="2304256"/>
            <a:chOff x="971599" y="3140968"/>
            <a:chExt cx="7001448" cy="18972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86" b="25571"/>
            <a:stretch/>
          </p:blipFill>
          <p:spPr bwMode="auto">
            <a:xfrm>
              <a:off x="971600" y="3140968"/>
              <a:ext cx="7001447" cy="913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Skupina 4"/>
            <p:cNvGrpSpPr/>
            <p:nvPr/>
          </p:nvGrpSpPr>
          <p:grpSpPr>
            <a:xfrm>
              <a:off x="971599" y="4054023"/>
              <a:ext cx="7001447" cy="984191"/>
              <a:chOff x="1071277" y="5719893"/>
              <a:chExt cx="7001447" cy="9841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834" b="1"/>
              <a:stretch/>
            </p:blipFill>
            <p:spPr bwMode="auto">
              <a:xfrm>
                <a:off x="1071277" y="5882053"/>
                <a:ext cx="7001447" cy="822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01" t="78792" r="72395" b="15252"/>
              <a:stretch/>
            </p:blipFill>
            <p:spPr bwMode="auto">
              <a:xfrm>
                <a:off x="1071277" y="5719893"/>
                <a:ext cx="1204546" cy="322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14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/>
                <a:t>HGVS-NOMENKLATURA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144984" y="3075925"/>
            <a:ext cx="8819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2200" dirty="0" smtClean="0"/>
              <a:t>autorizovaná </a:t>
            </a:r>
            <a:r>
              <a:rPr lang="en-US" sz="2200" dirty="0" smtClean="0"/>
              <a:t>Human </a:t>
            </a:r>
            <a:r>
              <a:rPr lang="en-US" sz="2200" dirty="0"/>
              <a:t>Genome Variation Society (HGVS), the Human </a:t>
            </a:r>
            <a:r>
              <a:rPr lang="en-US" sz="2200" dirty="0" err="1"/>
              <a:t>Variome</a:t>
            </a:r>
            <a:r>
              <a:rPr lang="en-US" sz="2200" dirty="0"/>
              <a:t> Project (HVP</a:t>
            </a:r>
            <a:r>
              <a:rPr lang="en-US" sz="2200" dirty="0" smtClean="0"/>
              <a:t>)</a:t>
            </a:r>
            <a:r>
              <a:rPr lang="cs-CZ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/>
              <a:t>Human Genome Organization (HUGO</a:t>
            </a:r>
            <a:r>
              <a:rPr lang="en-US" sz="2200" dirty="0" smtClean="0"/>
              <a:t>)</a:t>
            </a:r>
            <a:endParaRPr lang="cs-CZ" sz="22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9" y="114415"/>
            <a:ext cx="1476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71600" y="1844824"/>
            <a:ext cx="752432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55600" indent="-355600" algn="ctr">
              <a:buFont typeface="Wingdings" panose="05000000000000000000" pitchFamily="2" charset="2"/>
              <a:buChar char="Ø"/>
            </a:pPr>
            <a:r>
              <a:rPr lang="cs-CZ" sz="2400" b="1" dirty="0"/>
              <a:t>mezinárodní standard pro pojmenovávání sekvenčních variant nalezených v DNA, RNA či proteinech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3" b="14054"/>
          <a:stretch/>
        </p:blipFill>
        <p:spPr bwMode="auto">
          <a:xfrm>
            <a:off x="7452320" y="245775"/>
            <a:ext cx="1398770" cy="88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95" y="5661248"/>
            <a:ext cx="2245392" cy="10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40622" y="4293096"/>
            <a:ext cx="88195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 indent="-1535113">
              <a:tabLst>
                <a:tab pos="1798638" algn="l"/>
              </a:tabLst>
            </a:pPr>
            <a:r>
              <a:rPr lang="cs-CZ" sz="2200" dirty="0" smtClean="0"/>
              <a:t>publikace</a:t>
            </a:r>
            <a:r>
              <a:rPr lang="cs-CZ" dirty="0" smtClean="0"/>
              <a:t> 	</a:t>
            </a:r>
            <a:r>
              <a:rPr lang="cs-CZ" sz="1600" dirty="0" smtClean="0"/>
              <a:t>DEN </a:t>
            </a:r>
            <a:r>
              <a:rPr lang="cs-CZ" sz="1600" dirty="0"/>
              <a:t>DUNNEN, Johan T., Raymond DALGLEISH, Donna R. MAGLOTT, et al. HGVS </a:t>
            </a:r>
            <a:r>
              <a:rPr lang="cs-CZ" sz="1600" dirty="0" err="1"/>
              <a:t>Recommendations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Description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Sequence</a:t>
            </a:r>
            <a:r>
              <a:rPr lang="cs-CZ" sz="1600" dirty="0"/>
              <a:t> </a:t>
            </a:r>
            <a:r>
              <a:rPr lang="cs-CZ" sz="1600" dirty="0" err="1"/>
              <a:t>Variants</a:t>
            </a:r>
            <a:r>
              <a:rPr lang="cs-CZ" sz="1600" dirty="0"/>
              <a:t>: 2016 Update. </a:t>
            </a:r>
            <a:r>
              <a:rPr lang="cs-CZ" sz="1600" i="1" dirty="0" err="1"/>
              <a:t>Human</a:t>
            </a:r>
            <a:r>
              <a:rPr lang="cs-CZ" sz="1600" i="1" dirty="0"/>
              <a:t> </a:t>
            </a:r>
            <a:r>
              <a:rPr lang="cs-CZ" sz="1600" i="1" dirty="0" err="1"/>
              <a:t>Mutation</a:t>
            </a:r>
            <a:r>
              <a:rPr lang="cs-CZ" sz="1600" dirty="0"/>
              <a:t> [online]. 2016, </a:t>
            </a:r>
            <a:r>
              <a:rPr lang="cs-CZ" sz="1600" b="1" dirty="0"/>
              <a:t>37</a:t>
            </a:r>
            <a:r>
              <a:rPr lang="cs-CZ" sz="1600" dirty="0"/>
              <a:t>(6), 564-569 [cit. 2019-04-05]. </a:t>
            </a:r>
            <a:endParaRPr lang="cs-CZ" sz="1600" dirty="0" smtClean="0"/>
          </a:p>
          <a:p>
            <a:pPr marL="1798638" indent="-1535113">
              <a:tabLst>
                <a:tab pos="1798638" algn="l"/>
              </a:tabLst>
            </a:pPr>
            <a:r>
              <a:rPr lang="cs-CZ" sz="1600" dirty="0"/>
              <a:t>	</a:t>
            </a:r>
            <a:r>
              <a:rPr lang="cs-CZ" sz="1600" dirty="0" smtClean="0"/>
              <a:t>DOI</a:t>
            </a:r>
            <a:r>
              <a:rPr lang="cs-CZ" sz="1600" dirty="0"/>
              <a:t>: 10.1002/humu.22981. ISSN 10597794</a:t>
            </a:r>
            <a:r>
              <a:rPr lang="cs-CZ" sz="1600" dirty="0" smtClean="0"/>
              <a:t>.</a:t>
            </a:r>
          </a:p>
          <a:p>
            <a:pPr marL="1798638" indent="-1535113">
              <a:tabLst>
                <a:tab pos="1798638" algn="l"/>
              </a:tabLst>
            </a:pPr>
            <a:r>
              <a:rPr lang="cs-CZ" sz="1600" dirty="0" smtClean="0"/>
              <a:t>	Dostupné </a:t>
            </a:r>
            <a:r>
              <a:rPr lang="cs-CZ" sz="1600" dirty="0"/>
              <a:t>z: http://</a:t>
            </a:r>
            <a:r>
              <a:rPr lang="cs-CZ" sz="1600" dirty="0" smtClean="0"/>
              <a:t>doi.wiley.com/10.1002/humu.22981</a:t>
            </a:r>
          </a:p>
          <a:p>
            <a:pPr marL="1798638" indent="-1535113">
              <a:tabLst>
                <a:tab pos="1798638" algn="l"/>
              </a:tabLst>
            </a:pPr>
            <a:endParaRPr lang="cs-CZ" sz="1000" dirty="0" smtClean="0"/>
          </a:p>
          <a:p>
            <a:pPr marL="1798638" indent="-1535113">
              <a:tabLst>
                <a:tab pos="1798638" algn="l"/>
              </a:tabLst>
            </a:pPr>
            <a:r>
              <a:rPr lang="cs-CZ" sz="2200" dirty="0" smtClean="0"/>
              <a:t>online verze</a:t>
            </a:r>
            <a:r>
              <a:rPr lang="cs-CZ" dirty="0" smtClean="0"/>
              <a:t>	</a:t>
            </a:r>
            <a:r>
              <a:rPr lang="cs-CZ" sz="2200" b="1" dirty="0" smtClean="0"/>
              <a:t>http://www.HGVS.org/varnomen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2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96776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PŘÍKLADY: </a:t>
              </a:r>
              <a:r>
                <a:rPr lang="en-US" sz="3600" b="1" dirty="0" smtClean="0"/>
                <a:t>gen</a:t>
              </a:r>
              <a:r>
                <a:rPr lang="cs-CZ" sz="3600" b="1" dirty="0" smtClean="0"/>
                <a:t>y na chromozomu X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827583" y="1772816"/>
            <a:ext cx="8318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C00000"/>
              </a:solidFill>
            </a:endParaRPr>
          </a:p>
          <a:p>
            <a:pPr marL="263525"/>
            <a:r>
              <a:rPr lang="cs-CZ" sz="2400" b="1" dirty="0" smtClean="0"/>
              <a:t>MUŽI</a:t>
            </a:r>
          </a:p>
          <a:p>
            <a:pPr marL="263525"/>
            <a:endParaRPr lang="cs-CZ" sz="2400" b="1" dirty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muži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C00000"/>
                </a:solidFill>
              </a:rPr>
              <a:t>pouze 1 alela </a:t>
            </a:r>
            <a:r>
              <a:rPr lang="cs-CZ" sz="2400" dirty="0" smtClean="0"/>
              <a:t>(1 chromozom X, 1 chromozom Y)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c.</a:t>
            </a:r>
            <a:r>
              <a:rPr lang="en-US" sz="2400" dirty="0" smtClean="0"/>
              <a:t>[</a:t>
            </a:r>
            <a:r>
              <a:rPr lang="cs-CZ" sz="2400" dirty="0" smtClean="0"/>
              <a:t>76A</a:t>
            </a:r>
            <a:r>
              <a:rPr lang="en-US" sz="2400" dirty="0" smtClean="0"/>
              <a:t>&gt;G]</a:t>
            </a:r>
            <a:r>
              <a:rPr lang="cs-CZ" sz="2400" dirty="0" smtClean="0"/>
              <a:t>;</a:t>
            </a:r>
            <a:r>
              <a:rPr lang="en-US" sz="2400" dirty="0" smtClean="0"/>
              <a:t>[</a:t>
            </a:r>
            <a:r>
              <a:rPr lang="cs-CZ" sz="2400" b="1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/>
              <a:t>]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Calibri"/>
              </a:rPr>
              <a:t>→ </a:t>
            </a:r>
            <a:r>
              <a:rPr lang="cs-CZ" sz="2400" b="1" dirty="0" err="1" smtClean="0">
                <a:solidFill>
                  <a:srgbClr val="C00000"/>
                </a:solidFill>
                <a:latin typeface="Calibri"/>
              </a:rPr>
              <a:t>hemizygot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63525"/>
            <a:r>
              <a:rPr lang="cs-CZ" sz="2400" b="1" dirty="0" smtClean="0"/>
              <a:t>ŽENY</a:t>
            </a:r>
          </a:p>
          <a:p>
            <a:pPr marL="263525"/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ženy </a:t>
            </a:r>
            <a:r>
              <a:rPr lang="cs-CZ" sz="2400" dirty="0"/>
              <a:t>– 2 alely (2 chromozomy X)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dirty="0"/>
              <a:t>c. </a:t>
            </a:r>
            <a:r>
              <a:rPr lang="en-US" sz="2400" dirty="0"/>
              <a:t>[</a:t>
            </a:r>
            <a:r>
              <a:rPr lang="cs-CZ" sz="2400" dirty="0"/>
              <a:t>76A</a:t>
            </a:r>
            <a:r>
              <a:rPr lang="en-US" sz="2400" dirty="0"/>
              <a:t>&gt;G]</a:t>
            </a:r>
            <a:r>
              <a:rPr lang="cs-CZ" sz="2400" dirty="0"/>
              <a:t>;</a:t>
            </a:r>
            <a:r>
              <a:rPr lang="en-US" sz="2400" dirty="0"/>
              <a:t>[</a:t>
            </a:r>
            <a:r>
              <a:rPr lang="cs-CZ" sz="2400" dirty="0"/>
              <a:t>=</a:t>
            </a:r>
            <a:r>
              <a:rPr lang="en-US" sz="2400" dirty="0" smtClean="0"/>
              <a:t>]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 t="77241" r="64418" b="4654"/>
          <a:stretch/>
        </p:blipFill>
        <p:spPr bwMode="auto">
          <a:xfrm>
            <a:off x="2219095" y="1916832"/>
            <a:ext cx="944341" cy="9197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7" t="75788" r="11812" b="4654"/>
          <a:stretch/>
        </p:blipFill>
        <p:spPr bwMode="auto">
          <a:xfrm>
            <a:off x="2195736" y="4482292"/>
            <a:ext cx="991057" cy="9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96776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PŘÍKLADY: více změn, cis/trans??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344" y="217292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457200">
              <a:buFont typeface="+mj-lt"/>
              <a:buAutoNum type="arabicParenR"/>
            </a:pPr>
            <a:r>
              <a:rPr lang="cs-CZ" sz="2400" b="1" dirty="0" smtClean="0"/>
              <a:t>detekovány 2 sekvenční varianty v poloze trans (na odlišných alelách)</a:t>
            </a:r>
          </a:p>
          <a:p>
            <a:pPr marL="263525" algn="ctr"/>
            <a:r>
              <a:rPr lang="cs-CZ" sz="2800" dirty="0"/>
              <a:t>c</a:t>
            </a:r>
            <a:r>
              <a:rPr lang="cs-CZ" sz="2800" dirty="0" smtClean="0"/>
              <a:t>.</a:t>
            </a:r>
            <a:r>
              <a:rPr lang="en-US" sz="2800" b="1" dirty="0" smtClean="0"/>
              <a:t>[</a:t>
            </a:r>
            <a:r>
              <a:rPr lang="cs-CZ" sz="2800" dirty="0" smtClean="0"/>
              <a:t>2657+5G&gt;A</a:t>
            </a:r>
            <a:r>
              <a:rPr lang="en-US" sz="2800" b="1" dirty="0" smtClean="0"/>
              <a:t>]</a:t>
            </a:r>
            <a:r>
              <a:rPr lang="cs-CZ" sz="2800" b="1" dirty="0" smtClean="0"/>
              <a:t>;</a:t>
            </a:r>
            <a:r>
              <a:rPr lang="en-US" sz="2800" b="1" dirty="0" smtClean="0"/>
              <a:t>[</a:t>
            </a:r>
            <a:r>
              <a:rPr lang="cs-CZ" sz="2800" dirty="0" smtClean="0"/>
              <a:t>3528delC</a:t>
            </a:r>
            <a:r>
              <a:rPr lang="en-US" sz="2800" b="1" dirty="0" smtClean="0"/>
              <a:t>]</a:t>
            </a:r>
            <a:endParaRPr lang="cs-CZ" sz="2800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20725" indent="-457200">
              <a:buFont typeface="+mj-lt"/>
              <a:buAutoNum type="arabicParenR" startAt="2"/>
            </a:pPr>
            <a:r>
              <a:rPr lang="cs-CZ" sz="2400" b="1" dirty="0"/>
              <a:t>detekovány 2 sekvenční varianty v poloze </a:t>
            </a:r>
            <a:r>
              <a:rPr lang="en-US" sz="2400" b="1" dirty="0" err="1" smtClean="0"/>
              <a:t>cis</a:t>
            </a:r>
            <a:r>
              <a:rPr lang="en-US" sz="2400" b="1" dirty="0" smtClean="0"/>
              <a:t> </a:t>
            </a:r>
            <a:r>
              <a:rPr lang="cs-CZ" sz="2400" b="1" dirty="0" smtClean="0"/>
              <a:t>(na </a:t>
            </a:r>
            <a:r>
              <a:rPr lang="en-US" sz="2400" b="1" dirty="0" err="1" smtClean="0"/>
              <a:t>stejn</a:t>
            </a:r>
            <a:r>
              <a:rPr lang="cs-CZ" sz="2400" b="1" dirty="0" smtClean="0"/>
              <a:t>é alele), druhá alela je beze změny</a:t>
            </a:r>
            <a:endParaRPr lang="cs-CZ" sz="2400" b="1" dirty="0"/>
          </a:p>
          <a:p>
            <a:pPr marL="263525" algn="ctr"/>
            <a:r>
              <a:rPr lang="cs-CZ" sz="2800" dirty="0" smtClean="0"/>
              <a:t>c.</a:t>
            </a:r>
            <a:r>
              <a:rPr lang="en-US" sz="2800" b="1" dirty="0" smtClean="0"/>
              <a:t>[</a:t>
            </a:r>
            <a:r>
              <a:rPr lang="cs-CZ" sz="2800" dirty="0" smtClean="0"/>
              <a:t>12C</a:t>
            </a:r>
            <a:r>
              <a:rPr lang="en-US" sz="2800" dirty="0" smtClean="0"/>
              <a:t>&gt;G</a:t>
            </a:r>
            <a:r>
              <a:rPr lang="cs-CZ" sz="2800" b="1" dirty="0" smtClean="0"/>
              <a:t>;</a:t>
            </a:r>
            <a:r>
              <a:rPr lang="en-US" sz="2800" dirty="0" smtClean="0"/>
              <a:t>21A&gt;G</a:t>
            </a:r>
            <a:r>
              <a:rPr lang="en-US" sz="2800" b="1" dirty="0" smtClean="0"/>
              <a:t>]</a:t>
            </a:r>
            <a:r>
              <a:rPr lang="cs-CZ" sz="2800" b="1" dirty="0" smtClean="0"/>
              <a:t>;</a:t>
            </a:r>
            <a:r>
              <a:rPr lang="en-US" sz="2800" b="1" dirty="0" smtClean="0"/>
              <a:t>[</a:t>
            </a:r>
            <a:r>
              <a:rPr lang="cs-CZ" sz="2800" dirty="0" smtClean="0"/>
              <a:t>=</a:t>
            </a:r>
            <a:r>
              <a:rPr lang="en-US" sz="2800" b="1" dirty="0" smtClean="0"/>
              <a:t>]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023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96776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PŘÍKLADY: více změn, cis/trans??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344" y="217292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457200">
              <a:buFont typeface="+mj-lt"/>
              <a:buAutoNum type="arabicParenR"/>
            </a:pPr>
            <a:r>
              <a:rPr lang="cs-CZ" sz="2400" b="1" dirty="0" smtClean="0"/>
              <a:t>detekovány 2 sekvenční varianty, zda jsou v poloze cis nebo trans nevíme</a:t>
            </a:r>
          </a:p>
          <a:p>
            <a:pPr marL="263525" algn="ctr"/>
            <a:r>
              <a:rPr lang="cs-CZ" sz="2800" dirty="0"/>
              <a:t>c.2657+5G&gt;A</a:t>
            </a:r>
            <a:r>
              <a:rPr lang="cs-CZ" sz="2800" b="1" dirty="0">
                <a:solidFill>
                  <a:srgbClr val="C00000"/>
                </a:solidFill>
              </a:rPr>
              <a:t>(;)</a:t>
            </a:r>
            <a:r>
              <a:rPr lang="cs-CZ" sz="2800" dirty="0" smtClean="0"/>
              <a:t>3528delC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20725" indent="-457200">
              <a:buFont typeface="+mj-lt"/>
              <a:buAutoNum type="arabicParenR" startAt="2"/>
            </a:pPr>
            <a:r>
              <a:rPr lang="cs-CZ" sz="2400" b="1" dirty="0"/>
              <a:t>detekovány </a:t>
            </a:r>
            <a:r>
              <a:rPr lang="cs-CZ" sz="2400" b="1" dirty="0" smtClean="0"/>
              <a:t>3 </a:t>
            </a:r>
            <a:r>
              <a:rPr lang="cs-CZ" sz="2400" b="1" dirty="0"/>
              <a:t>sekvenční varianty, </a:t>
            </a:r>
            <a:r>
              <a:rPr lang="cs-CZ" sz="2400" b="1" dirty="0" smtClean="0"/>
              <a:t>u 2 víme, že jsou v poloze cis, u 3. nevíme</a:t>
            </a:r>
          </a:p>
          <a:p>
            <a:pPr marL="263525" algn="ctr"/>
            <a:r>
              <a:rPr lang="cs-CZ" sz="2800" dirty="0" smtClean="0"/>
              <a:t>c.</a:t>
            </a:r>
            <a:r>
              <a:rPr lang="en-US" sz="2800" b="1" dirty="0" smtClean="0">
                <a:solidFill>
                  <a:srgbClr val="C00000"/>
                </a:solidFill>
              </a:rPr>
              <a:t>[</a:t>
            </a:r>
            <a:r>
              <a:rPr lang="cs-CZ" sz="2800" dirty="0" smtClean="0"/>
              <a:t>12C</a:t>
            </a:r>
            <a:r>
              <a:rPr lang="en-US" sz="2800" dirty="0" smtClean="0"/>
              <a:t>&gt;G</a:t>
            </a:r>
            <a:r>
              <a:rPr lang="cs-CZ" sz="2800" b="1" dirty="0" smtClean="0">
                <a:solidFill>
                  <a:srgbClr val="C00000"/>
                </a:solidFill>
              </a:rPr>
              <a:t>;</a:t>
            </a:r>
            <a:r>
              <a:rPr lang="en-US" sz="2800" dirty="0" smtClean="0"/>
              <a:t>21A&gt;G</a:t>
            </a:r>
            <a:r>
              <a:rPr lang="en-US" sz="2800" b="1" dirty="0" smtClean="0">
                <a:solidFill>
                  <a:srgbClr val="C00000"/>
                </a:solidFill>
              </a:rPr>
              <a:t>]</a:t>
            </a:r>
            <a:r>
              <a:rPr lang="cs-CZ" sz="2800" b="1" dirty="0" smtClean="0">
                <a:solidFill>
                  <a:srgbClr val="C00000"/>
                </a:solidFill>
              </a:rPr>
              <a:t>(;)</a:t>
            </a:r>
            <a:r>
              <a:rPr lang="cs-CZ" sz="2800" dirty="0" smtClean="0"/>
              <a:t>423dupG</a:t>
            </a:r>
            <a:endParaRPr lang="cs-CZ" sz="2800" dirty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048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96776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PŘÍKLADY: MLPA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344" y="184482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algn="ctr"/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introny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 smtClean="0"/>
              <a:t>+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rozsah</a:t>
            </a:r>
            <a:r>
              <a:rPr lang="cs-CZ" sz="2400" b="1" dirty="0" smtClean="0"/>
              <a:t> + </a:t>
            </a:r>
            <a:r>
              <a:rPr lang="cs-CZ" sz="2400" b="1" dirty="0" smtClean="0">
                <a:solidFill>
                  <a:schemeClr val="accent5"/>
                </a:solidFill>
              </a:rPr>
              <a:t>nejistota</a:t>
            </a:r>
          </a:p>
          <a:p>
            <a:pPr marL="263525"/>
            <a:endParaRPr lang="cs-CZ" sz="2400" b="1" dirty="0" smtClean="0"/>
          </a:p>
          <a:p>
            <a:pPr marL="263525"/>
            <a:endParaRPr lang="cs-CZ" sz="2400" b="1" dirty="0"/>
          </a:p>
          <a:p>
            <a:pPr marL="263525"/>
            <a:endParaRPr lang="cs-CZ" sz="2400" b="1" dirty="0" smtClean="0"/>
          </a:p>
          <a:p>
            <a:pPr marL="263525"/>
            <a:endParaRPr lang="cs-CZ" sz="2400" b="1" dirty="0" smtClean="0"/>
          </a:p>
          <a:p>
            <a:pPr marL="720725" indent="-457200">
              <a:buFont typeface="+mj-lt"/>
              <a:buAutoNum type="arabicParenR"/>
            </a:pPr>
            <a:r>
              <a:rPr lang="cs-CZ" sz="2400" b="1" dirty="0" smtClean="0"/>
              <a:t>DELECE</a:t>
            </a:r>
          </a:p>
          <a:p>
            <a:pPr algn="ctr"/>
            <a:r>
              <a:rPr lang="cs-CZ" sz="2800" dirty="0"/>
              <a:t>c.</a:t>
            </a:r>
            <a:r>
              <a:rPr lang="en-US" sz="2800" dirty="0"/>
              <a:t>[</a:t>
            </a:r>
            <a:r>
              <a:rPr lang="en-US" sz="2800" b="1" dirty="0">
                <a:solidFill>
                  <a:schemeClr val="accent5"/>
                </a:solidFill>
              </a:rPr>
              <a:t>(</a:t>
            </a:r>
            <a:r>
              <a:rPr lang="en-US" sz="2800" dirty="0"/>
              <a:t>6438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+1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n-US" sz="2800" dirty="0"/>
              <a:t>6439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-1</a:t>
            </a:r>
            <a:r>
              <a:rPr lang="en-US" sz="2800" b="1" dirty="0">
                <a:solidFill>
                  <a:schemeClr val="accent5"/>
                </a:solidFill>
              </a:rPr>
              <a:t>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n-US" sz="2800" b="1" dirty="0">
                <a:solidFill>
                  <a:schemeClr val="accent5"/>
                </a:solidFill>
              </a:rPr>
              <a:t>(</a:t>
            </a:r>
            <a:r>
              <a:rPr lang="en-US" sz="2800" dirty="0"/>
              <a:t>6614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+1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n-US" sz="2800" dirty="0"/>
              <a:t>6615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-1</a:t>
            </a:r>
            <a:r>
              <a:rPr lang="en-US" sz="2800" b="1" dirty="0">
                <a:solidFill>
                  <a:schemeClr val="accent5"/>
                </a:solidFill>
              </a:rPr>
              <a:t>)</a:t>
            </a:r>
            <a:r>
              <a:rPr lang="en-US" sz="2800" dirty="0"/>
              <a:t>del];[0]</a:t>
            </a:r>
            <a:endParaRPr lang="cs-CZ" sz="2800" dirty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20725" indent="-457200">
              <a:buFont typeface="+mj-lt"/>
              <a:buAutoNum type="arabicParenR" startAt="2"/>
            </a:pPr>
            <a:r>
              <a:rPr lang="cs-CZ" sz="2400" b="1" dirty="0" smtClean="0"/>
              <a:t>DUPLIKACE</a:t>
            </a:r>
          </a:p>
          <a:p>
            <a:pPr algn="ctr"/>
            <a:r>
              <a:rPr lang="cs-CZ" sz="2800" dirty="0" smtClean="0"/>
              <a:t>c</a:t>
            </a:r>
            <a:r>
              <a:rPr lang="cs-CZ" sz="2800" dirty="0"/>
              <a:t>.</a:t>
            </a:r>
            <a:r>
              <a:rPr lang="en-US" sz="2800" dirty="0"/>
              <a:t>[</a:t>
            </a:r>
            <a:r>
              <a:rPr lang="en-US" sz="2800" b="1" dirty="0">
                <a:solidFill>
                  <a:schemeClr val="accent5"/>
                </a:solidFill>
              </a:rPr>
              <a:t>(</a:t>
            </a:r>
            <a:r>
              <a:rPr lang="en-US" sz="2800" dirty="0"/>
              <a:t>649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+1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n-US" sz="2800" dirty="0"/>
              <a:t>650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-1</a:t>
            </a:r>
            <a:r>
              <a:rPr lang="en-US" sz="2800" b="1" dirty="0">
                <a:solidFill>
                  <a:schemeClr val="accent5"/>
                </a:solidFill>
              </a:rPr>
              <a:t>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n-US" sz="2800" b="1" dirty="0">
                <a:solidFill>
                  <a:schemeClr val="accent5"/>
                </a:solidFill>
              </a:rPr>
              <a:t>(</a:t>
            </a:r>
            <a:r>
              <a:rPr lang="en-US" sz="2800" dirty="0"/>
              <a:t>2168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+1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n-US" sz="2800" dirty="0"/>
              <a:t>2169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-1</a:t>
            </a:r>
            <a:r>
              <a:rPr lang="en-US" sz="2800" b="1" dirty="0">
                <a:solidFill>
                  <a:schemeClr val="accent5"/>
                </a:solidFill>
              </a:rPr>
              <a:t>)</a:t>
            </a:r>
            <a:r>
              <a:rPr lang="en-US" sz="2800" dirty="0"/>
              <a:t>dup];[0]</a:t>
            </a:r>
            <a:endParaRPr lang="cs-CZ" sz="2800" dirty="0"/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grpSp>
        <p:nvGrpSpPr>
          <p:cNvPr id="6" name="Skupina 5"/>
          <p:cNvGrpSpPr/>
          <p:nvPr/>
        </p:nvGrpSpPr>
        <p:grpSpPr>
          <a:xfrm>
            <a:off x="127026" y="2497542"/>
            <a:ext cx="9001000" cy="585356"/>
            <a:chOff x="71500" y="4748998"/>
            <a:chExt cx="9001000" cy="585356"/>
          </a:xfrm>
        </p:grpSpPr>
        <p:grpSp>
          <p:nvGrpSpPr>
            <p:cNvPr id="15" name="Skupina 14"/>
            <p:cNvGrpSpPr/>
            <p:nvPr/>
          </p:nvGrpSpPr>
          <p:grpSpPr>
            <a:xfrm>
              <a:off x="71500" y="5118330"/>
              <a:ext cx="9001000" cy="216024"/>
              <a:chOff x="-252536" y="4221088"/>
              <a:chExt cx="9649072" cy="216024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683568" y="4221088"/>
                <a:ext cx="2592288" cy="21602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5868144" y="4221088"/>
                <a:ext cx="2592288" cy="21602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2" name="Přímá spojnice 21"/>
              <p:cNvCxnSpPr>
                <a:stCxn id="20" idx="3"/>
                <a:endCxn id="21" idx="1"/>
              </p:cNvCxnSpPr>
              <p:nvPr/>
            </p:nvCxnSpPr>
            <p:spPr>
              <a:xfrm>
                <a:off x="3275856" y="4329100"/>
                <a:ext cx="2592288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 flipV="1">
                <a:off x="8460432" y="4329100"/>
                <a:ext cx="936104" cy="94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 flipV="1">
                <a:off x="-252536" y="4329100"/>
                <a:ext cx="936104" cy="94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ovéPole 7"/>
            <p:cNvSpPr txBox="1"/>
            <p:nvPr/>
          </p:nvSpPr>
          <p:spPr>
            <a:xfrm>
              <a:off x="1837098" y="4748998"/>
              <a:ext cx="633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C00000"/>
                  </a:solidFill>
                </a:rPr>
                <a:t>exon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673457" y="4748998"/>
              <a:ext cx="633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C00000"/>
                  </a:solidFill>
                </a:rPr>
                <a:t>exon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255278" y="4748998"/>
              <a:ext cx="75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75000"/>
                    </a:schemeClr>
                  </a:solidFill>
                </a:rPr>
                <a:t>intron</a:t>
              </a:r>
              <a:endParaRPr lang="cs-CZ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8257938" y="4748998"/>
              <a:ext cx="7543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75000"/>
                    </a:schemeClr>
                  </a:solidFill>
                </a:rPr>
                <a:t>intron</a:t>
              </a:r>
              <a:endParaRPr lang="cs-CZ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30960" y="4748998"/>
              <a:ext cx="75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75000"/>
                    </a:schemeClr>
                  </a:solidFill>
                </a:rPr>
                <a:t>intron</a:t>
              </a:r>
              <a:endParaRPr lang="cs-CZ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4466820" y="2924903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chemeClr val="accent5"/>
                </a:solidFill>
              </a:rPr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03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331140" y="1196752"/>
            <a:ext cx="247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algn="ctr"/>
            <a:r>
              <a:rPr lang="cs-CZ" sz="3200" b="1" dirty="0" smtClean="0"/>
              <a:t>KDYŽ NEVÍŠ</a:t>
            </a:r>
            <a:endParaRPr lang="cs-CZ" sz="3200" b="1" dirty="0" smtClean="0"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88840"/>
            <a:ext cx="4191000" cy="27908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27984" y="119812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ctr"/>
            <a:r>
              <a:rPr lang="cs-CZ" sz="3200" b="1" dirty="0" smtClean="0">
                <a:latin typeface="Calibri"/>
              </a:rPr>
              <a:t>→ HLEDEJ</a:t>
            </a:r>
            <a:endParaRPr lang="cs-CZ" sz="24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0" y="515719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algn="ctr"/>
            <a:r>
              <a:rPr lang="cs-CZ" sz="3800" b="1" dirty="0" smtClean="0">
                <a:solidFill>
                  <a:srgbClr val="C00000"/>
                </a:solidFill>
              </a:rPr>
              <a:t>http</a:t>
            </a:r>
            <a:r>
              <a:rPr lang="cs-CZ" sz="3800" b="1" dirty="0">
                <a:solidFill>
                  <a:srgbClr val="C00000"/>
                </a:solidFill>
              </a:rPr>
              <a:t>://varnomen.hgvs.org/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8013"/>
            <a:ext cx="241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/>
              <a:t>rada na závěr…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9421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DŮVODY PRO ZAVEDENÍ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83174126"/>
              </p:ext>
            </p:extLst>
          </p:nvPr>
        </p:nvGraphicFramePr>
        <p:xfrm>
          <a:off x="1835696" y="2204864"/>
          <a:ext cx="581635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délník 11"/>
          <p:cNvSpPr/>
          <p:nvPr/>
        </p:nvSpPr>
        <p:spPr>
          <a:xfrm>
            <a:off x="1223628" y="630932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!vlastní pravidla vedou jen ke zmatkům a chybám!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19572" y="162880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správné označení varianty zamezí nedorozuměním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HLAVNÍ PRAVIDLA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17864" y="1999000"/>
            <a:ext cx="80758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274638">
              <a:buFont typeface="+mj-lt"/>
              <a:buAutoNum type="arabicParenR"/>
            </a:pPr>
            <a:r>
              <a:rPr lang="cs-CZ" sz="2300" dirty="0" smtClean="0"/>
              <a:t>Pravidlo číslo jedna: užívej </a:t>
            </a:r>
            <a:r>
              <a:rPr lang="cs-CZ" sz="2300" b="1" dirty="0" smtClean="0"/>
              <a:t>oficiální symboly </a:t>
            </a:r>
            <a:r>
              <a:rPr lang="cs-CZ" sz="2300" dirty="0" smtClean="0"/>
              <a:t>(HGNC pro geny)!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r="18473"/>
          <a:stretch/>
        </p:blipFill>
        <p:spPr bwMode="auto">
          <a:xfrm>
            <a:off x="6975792" y="3797096"/>
            <a:ext cx="2103120" cy="30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4682033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2" algn="ctr"/>
            <a:r>
              <a:rPr lang="cs-CZ" sz="2600" b="1" dirty="0" smtClean="0">
                <a:solidFill>
                  <a:srgbClr val="C00000"/>
                </a:solidFill>
              </a:rPr>
              <a:t>„Pravidlo </a:t>
            </a:r>
            <a:r>
              <a:rPr lang="cs-CZ" sz="2600" b="1" dirty="0">
                <a:solidFill>
                  <a:srgbClr val="C00000"/>
                </a:solidFill>
              </a:rPr>
              <a:t>číslo </a:t>
            </a:r>
            <a:r>
              <a:rPr lang="cs-CZ" sz="2600" b="1" dirty="0" smtClean="0">
                <a:solidFill>
                  <a:srgbClr val="C00000"/>
                </a:solidFill>
              </a:rPr>
              <a:t>nula“: </a:t>
            </a:r>
          </a:p>
          <a:p>
            <a:pPr marL="182562" algn="ctr"/>
            <a:r>
              <a:rPr lang="cs-CZ" sz="2600" b="1" dirty="0" smtClean="0">
                <a:solidFill>
                  <a:srgbClr val="C00000"/>
                </a:solidFill>
              </a:rPr>
              <a:t>Dodržuj </a:t>
            </a:r>
            <a:r>
              <a:rPr lang="cs-CZ" sz="2600" b="1" dirty="0">
                <a:solidFill>
                  <a:srgbClr val="C00000"/>
                </a:solidFill>
              </a:rPr>
              <a:t>doporučení a netvoř si vlastní pravidla!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077" y="3367149"/>
            <a:ext cx="94715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268288">
              <a:buFont typeface="+mj-lt"/>
              <a:buAutoNum type="arabicParenR" startAt="3"/>
            </a:pPr>
            <a:r>
              <a:rPr lang="cs-CZ" sz="2300" dirty="0" smtClean="0"/>
              <a:t>Pravidlo číslo tři: Vždy uveď </a:t>
            </a:r>
            <a:r>
              <a:rPr lang="cs-CZ" sz="2300" b="1" dirty="0" smtClean="0"/>
              <a:t>typ sekvence </a:t>
            </a:r>
            <a:r>
              <a:rPr lang="cs-CZ" sz="2300" dirty="0" smtClean="0"/>
              <a:t>na níž variantu pojmenováváš!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864" y="2708920"/>
            <a:ext cx="85279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268288">
              <a:buFont typeface="+mj-lt"/>
              <a:buAutoNum type="arabicParenR" startAt="2"/>
            </a:pPr>
            <a:r>
              <a:rPr lang="cs-CZ" sz="2300" dirty="0" smtClean="0"/>
              <a:t>Pravidlo číslo dvě: Vždy uváděj </a:t>
            </a:r>
            <a:r>
              <a:rPr lang="cs-CZ" sz="2300" b="1" dirty="0" smtClean="0">
                <a:solidFill>
                  <a:srgbClr val="C00000"/>
                </a:solidFill>
              </a:rPr>
              <a:t>referenční sekvenci</a:t>
            </a:r>
            <a:r>
              <a:rPr lang="cs-CZ" sz="2300" dirty="0" smtClean="0"/>
              <a:t>! (číslo i verzi)</a:t>
            </a:r>
          </a:p>
        </p:txBody>
      </p:sp>
    </p:spTree>
    <p:extLst>
      <p:ext uri="{BB962C8B-B14F-4D97-AF65-F5344CB8AC3E}">
        <p14:creationId xmlns:p14="http://schemas.microsoft.com/office/powerpoint/2010/main" val="21451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92696"/>
            <a:ext cx="9144000" cy="779283"/>
            <a:chOff x="0" y="998197"/>
            <a:chExt cx="9144000" cy="779283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98197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KLÍČOVÉ MOLEKULY MOLEKULÁRNÍ GENETIKY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63348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5536" y="1556792"/>
            <a:ext cx="8640960" cy="5051254"/>
            <a:chOff x="395536" y="1556792"/>
            <a:chExt cx="8640960" cy="505125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1" r="27436"/>
            <a:stretch/>
          </p:blipFill>
          <p:spPr>
            <a:xfrm>
              <a:off x="395536" y="1556792"/>
              <a:ext cx="8332832" cy="5051254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7092280" y="3068960"/>
              <a:ext cx="187220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7164288" y="4725144"/>
              <a:ext cx="187220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1132952" y="6622562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https://www.khanacademy.org/science/high-school-biology/hs-molecular-genetics/hs-rna-and-protein-synthesis/a/hs-rna-and-protein-synthesis-review</a:t>
            </a:r>
          </a:p>
        </p:txBody>
      </p:sp>
    </p:spTree>
    <p:extLst>
      <p:ext uri="{BB962C8B-B14F-4D97-AF65-F5344CB8AC3E}">
        <p14:creationId xmlns:p14="http://schemas.microsoft.com/office/powerpoint/2010/main" val="16987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65885" y="1268760"/>
            <a:ext cx="721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NM_000020.2:c</a:t>
            </a:r>
            <a:r>
              <a:rPr lang="cs-CZ" sz="4400" dirty="0"/>
              <a:t>.</a:t>
            </a:r>
            <a:r>
              <a:rPr lang="en-US" sz="4400" dirty="0" smtClean="0"/>
              <a:t>[</a:t>
            </a:r>
            <a:r>
              <a:rPr lang="cs-CZ" sz="4400" dirty="0"/>
              <a:t>1232G</a:t>
            </a:r>
            <a:r>
              <a:rPr lang="en-US" sz="4400" dirty="0"/>
              <a:t>&gt;</a:t>
            </a:r>
            <a:r>
              <a:rPr lang="cs-CZ" sz="4400" dirty="0"/>
              <a:t>A</a:t>
            </a:r>
            <a:r>
              <a:rPr lang="cs-CZ" sz="4400" dirty="0" smtClean="0"/>
              <a:t>];</a:t>
            </a:r>
            <a:r>
              <a:rPr lang="en-US" sz="4400" dirty="0"/>
              <a:t>[=]</a:t>
            </a:r>
            <a:endParaRPr lang="cs-CZ" sz="4400" dirty="0"/>
          </a:p>
        </p:txBody>
      </p:sp>
      <p:sp>
        <p:nvSpPr>
          <p:cNvPr id="6" name="Ovál 5"/>
          <p:cNvSpPr/>
          <p:nvPr/>
        </p:nvSpPr>
        <p:spPr>
          <a:xfrm>
            <a:off x="971600" y="1186592"/>
            <a:ext cx="3384376" cy="87425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6" idx="4"/>
          </p:cNvCxnSpPr>
          <p:nvPr/>
        </p:nvCxnSpPr>
        <p:spPr>
          <a:xfrm flipH="1">
            <a:off x="2051720" y="2060848"/>
            <a:ext cx="612068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427984" y="1340768"/>
            <a:ext cx="432048" cy="7200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2060848"/>
            <a:ext cx="0" cy="25922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4963408" y="1278920"/>
            <a:ext cx="120292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105631" y="1303600"/>
            <a:ext cx="9259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660676" y="2023680"/>
            <a:ext cx="575620" cy="5772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564872" y="1999000"/>
            <a:ext cx="0" cy="792088"/>
          </a:xfrm>
          <a:prstGeom prst="straightConnector1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075074" y="2915652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číslo a verze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refseq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10024" y="4725144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předpona – dle typu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refseq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40603" y="2915652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pozice změny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186656" y="2668270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popis změny jako takové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6" grpId="0" animBg="1"/>
      <p:bldP spid="17" grpId="0" animBg="1"/>
      <p:bldP spid="23" grpId="0"/>
      <p:bldP spid="23" grpId="1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REFERENČNÍ SEKVENCE (</a:t>
              </a:r>
              <a:r>
                <a:rPr lang="cs-CZ" sz="3600" b="1" dirty="0" err="1" smtClean="0"/>
                <a:t>RefSeq</a:t>
              </a:r>
              <a:r>
                <a:rPr lang="cs-CZ" sz="3600" b="1" dirty="0" smtClean="0"/>
                <a:t>)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791580" y="1772815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veřejně dostupná, ověřená sekvence NK či proteinu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představuje </a:t>
            </a:r>
            <a:r>
              <a:rPr lang="cs-CZ" sz="2400" dirty="0"/>
              <a:t>aktuálně </a:t>
            </a:r>
            <a:r>
              <a:rPr lang="cs-CZ" sz="2400" dirty="0" smtClean="0"/>
              <a:t>nejspolehlivější zdroj sekvence považované za </a:t>
            </a:r>
            <a:r>
              <a:rPr lang="cs-CZ" sz="2400" b="1" dirty="0" smtClean="0"/>
              <a:t>standardní sekvenci </a:t>
            </a:r>
            <a:r>
              <a:rPr lang="cs-CZ" sz="2400" dirty="0" smtClean="0"/>
              <a:t>dané molekuly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cs-CZ" sz="2400" dirty="0" smtClean="0"/>
              <a:t>„ta sekvence, vůči které hledáme odchylky</a:t>
            </a:r>
          </a:p>
          <a:p>
            <a:pPr algn="ctr"/>
            <a:r>
              <a:rPr lang="cs-CZ" sz="2400" dirty="0" smtClean="0"/>
              <a:t> u vyšetřovaných vzorků“</a:t>
            </a:r>
            <a:endParaRPr lang="cs-CZ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2601" r="21251" b="54600"/>
          <a:stretch/>
        </p:blipFill>
        <p:spPr bwMode="auto">
          <a:xfrm>
            <a:off x="1212237" y="4076658"/>
            <a:ext cx="6719526" cy="27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79512" y="4653136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162325" y="4519280"/>
            <a:ext cx="681614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7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1635" y="1268760"/>
            <a:ext cx="721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NM_000020.2:c</a:t>
            </a:r>
            <a:r>
              <a:rPr lang="cs-CZ" sz="4400" dirty="0"/>
              <a:t>.</a:t>
            </a:r>
            <a:r>
              <a:rPr lang="en-US" sz="4400" dirty="0" smtClean="0"/>
              <a:t>[</a:t>
            </a:r>
            <a:r>
              <a:rPr lang="cs-CZ" sz="4400" dirty="0"/>
              <a:t>1232G</a:t>
            </a:r>
            <a:r>
              <a:rPr lang="en-US" sz="4400" dirty="0"/>
              <a:t>&gt;</a:t>
            </a:r>
            <a:r>
              <a:rPr lang="cs-CZ" sz="4400" dirty="0"/>
              <a:t>A</a:t>
            </a:r>
            <a:r>
              <a:rPr lang="cs-CZ" sz="4400" dirty="0" smtClean="0"/>
              <a:t>];</a:t>
            </a:r>
            <a:r>
              <a:rPr lang="en-US" sz="4400" dirty="0"/>
              <a:t>[=]</a:t>
            </a:r>
            <a:endParaRPr lang="cs-CZ" sz="4400" dirty="0"/>
          </a:p>
        </p:txBody>
      </p:sp>
      <p:sp>
        <p:nvSpPr>
          <p:cNvPr id="6" name="Ovál 5"/>
          <p:cNvSpPr/>
          <p:nvPr/>
        </p:nvSpPr>
        <p:spPr>
          <a:xfrm>
            <a:off x="971600" y="1186592"/>
            <a:ext cx="3384376" cy="87425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6" idx="4"/>
          </p:cNvCxnSpPr>
          <p:nvPr/>
        </p:nvCxnSpPr>
        <p:spPr>
          <a:xfrm flipH="1">
            <a:off x="2051720" y="2060848"/>
            <a:ext cx="612068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427984" y="1340768"/>
            <a:ext cx="432048" cy="7200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2060848"/>
            <a:ext cx="0" cy="25922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4963408" y="1278920"/>
            <a:ext cx="120292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186656" y="1303600"/>
            <a:ext cx="9259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660676" y="2023680"/>
            <a:ext cx="575620" cy="5772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564872" y="1999000"/>
            <a:ext cx="0" cy="792088"/>
          </a:xfrm>
          <a:prstGeom prst="straightConnector1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075074" y="2915652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číslo a verze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refseq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10024" y="4725144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předpona – dle typu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refseq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40603" y="2915652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pozice změny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186656" y="2668270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popis změny jako takové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86600"/>
            <a:ext cx="9144000" cy="788008"/>
            <a:chOff x="0" y="918352"/>
            <a:chExt cx="9144000" cy="788008"/>
          </a:xfrm>
        </p:grpSpPr>
        <p:sp>
          <p:nvSpPr>
            <p:cNvPr id="3" name="TextovéPole 2"/>
            <p:cNvSpPr txBox="1"/>
            <p:nvPr/>
          </p:nvSpPr>
          <p:spPr>
            <a:xfrm>
              <a:off x="0" y="918352"/>
              <a:ext cx="91440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TYP REFERENČNÍ SEKVENCE</a:t>
              </a:r>
              <a:endParaRPr lang="cs-CZ" sz="3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562360"/>
              <a:ext cx="9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0" y="175747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C00000"/>
                </a:solidFill>
              </a:rPr>
              <a:t>DNA</a:t>
            </a:r>
          </a:p>
          <a:p>
            <a:pPr marL="985838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A,T,C,G</a:t>
            </a:r>
          </a:p>
          <a:p>
            <a:pPr marL="985838" indent="-274638">
              <a:buFont typeface="Arial" panose="020B0604020202020204" pitchFamily="34" charset="0"/>
              <a:buChar char="•"/>
            </a:pPr>
            <a:r>
              <a:rPr lang="cs-CZ" sz="2400" b="1" dirty="0" smtClean="0"/>
              <a:t>g. (</a:t>
            </a:r>
            <a:r>
              <a:rPr lang="cs-CZ" sz="2400" b="1" dirty="0" err="1" smtClean="0"/>
              <a:t>genomická</a:t>
            </a:r>
            <a:r>
              <a:rPr lang="cs-CZ" sz="2400" b="1" dirty="0" smtClean="0"/>
              <a:t>) </a:t>
            </a:r>
            <a:r>
              <a:rPr lang="cs-CZ" sz="2400" b="1" dirty="0" err="1" smtClean="0"/>
              <a:t>vs</a:t>
            </a:r>
            <a:r>
              <a:rPr lang="cs-CZ" sz="2400" b="1" dirty="0" smtClean="0"/>
              <a:t> c. (kódující)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RNA</a:t>
            </a:r>
          </a:p>
          <a:p>
            <a:pPr marL="985838" indent="-274638">
              <a:buFont typeface="Arial" panose="020B0604020202020204" pitchFamily="34" charset="0"/>
              <a:buChar char="•"/>
            </a:pPr>
            <a:r>
              <a:rPr lang="cs-CZ" sz="2400" dirty="0" err="1" smtClean="0"/>
              <a:t>a,u,c,g</a:t>
            </a:r>
            <a:endParaRPr lang="cs-CZ" sz="2400" dirty="0" smtClean="0"/>
          </a:p>
          <a:p>
            <a:pPr marL="985838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r.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PROTEIN (většinou odvozeno)</a:t>
            </a:r>
          </a:p>
          <a:p>
            <a:pPr marL="985838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jednopísmenné/</a:t>
            </a:r>
            <a:r>
              <a:rPr lang="cs-CZ" sz="2400" b="1" dirty="0" smtClean="0"/>
              <a:t>třípísmenné</a:t>
            </a:r>
            <a:r>
              <a:rPr lang="cs-CZ" sz="2400" dirty="0" smtClean="0"/>
              <a:t> zkratky </a:t>
            </a:r>
            <a:r>
              <a:rPr lang="cs-CZ" sz="2400" dirty="0" err="1" smtClean="0"/>
              <a:t>amk</a:t>
            </a:r>
            <a:endParaRPr lang="cs-CZ" sz="2400" dirty="0" smtClean="0"/>
          </a:p>
          <a:p>
            <a:pPr marL="985838" indent="-274638">
              <a:buFont typeface="Arial" panose="020B0604020202020204" pitchFamily="34" charset="0"/>
              <a:buChar char="•"/>
            </a:pPr>
            <a:r>
              <a:rPr lang="cs-CZ" sz="2400" dirty="0" smtClean="0"/>
              <a:t>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9218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93" y="1556792"/>
            <a:ext cx="2349499" cy="52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1006</Words>
  <Application>Microsoft Office PowerPoint</Application>
  <PresentationFormat>Předvádění na obrazovce (4:3)</PresentationFormat>
  <Paragraphs>196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Vinohradská Jana</dc:creator>
  <cp:lastModifiedBy>Valášková Iveta</cp:lastModifiedBy>
  <cp:revision>41</cp:revision>
  <dcterms:created xsi:type="dcterms:W3CDTF">2019-04-04T09:11:36Z</dcterms:created>
  <dcterms:modified xsi:type="dcterms:W3CDTF">2021-03-16T11:34:06Z</dcterms:modified>
</cp:coreProperties>
</file>