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88" r:id="rId11"/>
    <p:sldId id="389" r:id="rId12"/>
    <p:sldId id="390" r:id="rId13"/>
    <p:sldId id="391" r:id="rId14"/>
    <p:sldId id="392" r:id="rId15"/>
    <p:sldId id="285" r:id="rId16"/>
    <p:sldId id="287" r:id="rId17"/>
    <p:sldId id="288" r:id="rId18"/>
    <p:sldId id="393" r:id="rId19"/>
    <p:sldId id="290" r:id="rId20"/>
    <p:sldId id="291" r:id="rId21"/>
    <p:sldId id="289" r:id="rId22"/>
    <p:sldId id="292" r:id="rId23"/>
    <p:sldId id="394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259" r:id="rId55"/>
    <p:sldId id="350" r:id="rId56"/>
    <p:sldId id="260" r:id="rId57"/>
    <p:sldId id="261" r:id="rId58"/>
    <p:sldId id="338" r:id="rId59"/>
    <p:sldId id="347" r:id="rId60"/>
    <p:sldId id="339" r:id="rId61"/>
    <p:sldId id="340" r:id="rId62"/>
    <p:sldId id="341" r:id="rId63"/>
    <p:sldId id="342" r:id="rId64"/>
    <p:sldId id="343" r:id="rId65"/>
    <p:sldId id="344" r:id="rId66"/>
    <p:sldId id="345" r:id="rId67"/>
    <p:sldId id="348" r:id="rId68"/>
    <p:sldId id="349" r:id="rId69"/>
    <p:sldId id="295" r:id="rId70"/>
    <p:sldId id="296" r:id="rId71"/>
    <p:sldId id="297" r:id="rId72"/>
    <p:sldId id="298" r:id="rId73"/>
    <p:sldId id="299" r:id="rId74"/>
    <p:sldId id="258" r:id="rId75"/>
    <p:sldId id="271" r:id="rId76"/>
    <p:sldId id="272" r:id="rId77"/>
    <p:sldId id="273" r:id="rId78"/>
    <p:sldId id="274" r:id="rId79"/>
    <p:sldId id="262" r:id="rId80"/>
    <p:sldId id="275" r:id="rId81"/>
    <p:sldId id="276" r:id="rId82"/>
    <p:sldId id="277" r:id="rId83"/>
    <p:sldId id="278" r:id="rId84"/>
    <p:sldId id="279" r:id="rId85"/>
    <p:sldId id="280" r:id="rId86"/>
    <p:sldId id="281" r:id="rId87"/>
    <p:sldId id="282" r:id="rId88"/>
    <p:sldId id="283" r:id="rId89"/>
    <p:sldId id="284" r:id="rId90"/>
    <p:sldId id="286" r:id="rId91"/>
    <p:sldId id="353" r:id="rId92"/>
    <p:sldId id="360" r:id="rId93"/>
    <p:sldId id="351" r:id="rId94"/>
    <p:sldId id="352" r:id="rId95"/>
    <p:sldId id="354" r:id="rId96"/>
    <p:sldId id="355" r:id="rId97"/>
    <p:sldId id="269" r:id="rId98"/>
    <p:sldId id="270" r:id="rId99"/>
    <p:sldId id="366" r:id="rId100"/>
    <p:sldId id="367" r:id="rId101"/>
    <p:sldId id="368" r:id="rId102"/>
    <p:sldId id="369" r:id="rId103"/>
    <p:sldId id="370" r:id="rId104"/>
    <p:sldId id="371" r:id="rId105"/>
    <p:sldId id="372" r:id="rId106"/>
    <p:sldId id="373" r:id="rId107"/>
    <p:sldId id="374" r:id="rId108"/>
    <p:sldId id="375" r:id="rId109"/>
    <p:sldId id="376" r:id="rId110"/>
    <p:sldId id="377" r:id="rId111"/>
    <p:sldId id="378" r:id="rId112"/>
    <p:sldId id="379" r:id="rId113"/>
    <p:sldId id="380" r:id="rId114"/>
    <p:sldId id="381" r:id="rId115"/>
    <p:sldId id="382" r:id="rId116"/>
    <p:sldId id="383" r:id="rId117"/>
    <p:sldId id="384" r:id="rId118"/>
    <p:sldId id="385" r:id="rId119"/>
    <p:sldId id="386" r:id="rId120"/>
    <p:sldId id="387" r:id="rId1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CEA8-DD45-4CC3-9ED6-45812DC24F3E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1BBD-3A95-4782-94D2-5A8D96CD4B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525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CEA8-DD45-4CC3-9ED6-45812DC24F3E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1BBD-3A95-4782-94D2-5A8D96CD4B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00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CEA8-DD45-4CC3-9ED6-45812DC24F3E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1BBD-3A95-4782-94D2-5A8D96CD4B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6085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AE02982-5C87-4105-9EC8-3257B0F7216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17007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CEA8-DD45-4CC3-9ED6-45812DC24F3E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1BBD-3A95-4782-94D2-5A8D96CD4B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664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CEA8-DD45-4CC3-9ED6-45812DC24F3E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1BBD-3A95-4782-94D2-5A8D96CD4B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661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CEA8-DD45-4CC3-9ED6-45812DC24F3E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1BBD-3A95-4782-94D2-5A8D96CD4B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236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CEA8-DD45-4CC3-9ED6-45812DC24F3E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1BBD-3A95-4782-94D2-5A8D96CD4B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13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CEA8-DD45-4CC3-9ED6-45812DC24F3E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1BBD-3A95-4782-94D2-5A8D96CD4B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18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CEA8-DD45-4CC3-9ED6-45812DC24F3E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1BBD-3A95-4782-94D2-5A8D96CD4B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629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CEA8-DD45-4CC3-9ED6-45812DC24F3E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1BBD-3A95-4782-94D2-5A8D96CD4B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7182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CEA8-DD45-4CC3-9ED6-45812DC24F3E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B1BBD-3A95-4782-94D2-5A8D96CD4B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1881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4CEA8-DD45-4CC3-9ED6-45812DC24F3E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B1BBD-3A95-4782-94D2-5A8D96CD4B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54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www.google.cz/url?sa=i&amp;rct=j&amp;q=idiopathic+necrosis+capitis+femoris+of+adult&amp;source=images&amp;cd=&amp;cad=rja&amp;docid=kcSavdV61s0JzM&amp;tbnid=jzskOmhSH-_dvM:&amp;ved=0CAUQjRw&amp;url=http://www.nw-hip-knee-clinic.com/hip-clinical-cases/avn-clinical-cases1.html&amp;ei=oR6QUbDkD8KXtAaV9YGwDA&amp;psig=AFQjCNFDkdE_0sxGBa-aMgo6eI0wBCcf_Q&amp;ust=1368485827695864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google.cz/url?sa=i&amp;rct=j&amp;q=osteochondrosis+dissecans&amp;source=images&amp;cd=&amp;cad=rja&amp;docid=5TPftZjeN-SUvM&amp;tbnid=yXszSAUFy0s1fM:&amp;ved=0CAUQjRw&amp;url=http://www.eorthopod.com/content/osteochondritis-dissecans-knee&amp;ei=LEiSUar3CoPN0QWWsoCYCg&amp;bvm=bv.46471029,d.ZG4&amp;psig=AFQjCNEpaCv-UblpV-Z_7WHrnxxOczPouQ&amp;ust=13686272268868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hyperlink" Target="http://www.google.cz/url?sa=i&amp;rct=j&amp;q=osteochondrosis+dissecans&amp;source=images&amp;cd=&amp;cad=rja&amp;docid=f34OxYLflatnzM&amp;tbnid=aZ2_-tSqKgopxM:&amp;ved=0CAUQjRw&amp;url=http://www.lgsmash.com/2011/05/06/osteochondritis-dissecans-what-is-it/&amp;ei=RVGSUaPjGMbasgbogoCwDQ&amp;bvm=bv.46471029,d.Yms&amp;psig=AFQjCNE5ZG-Zpnj-3Slbhe_B9YMNzUB1fQ&amp;ust=136862840811932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osteochondrosis+dissecans&amp;source=images&amp;cd=&amp;cad=rja&amp;docid=5h30io10LHCykM&amp;tbnid=RxgIL9gI2nZMSM:&amp;ved=0CAUQjRw&amp;url=http://www.drdavidgeier.com/injuries/osteochondritis-dissecans-of-the-knee/&amp;ei=70iSUaSPM-iL0AXZrIHQBQ&amp;bvm=bv.46471029,d.ZG4&amp;psig=AFQjCNEpaCv-UblpV-Z_7WHrnxxOczPouQ&amp;ust=1368627226886846" TargetMode="External"/><Relationship Id="rId13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5.jpeg"/><Relationship Id="rId12" Type="http://schemas.openxmlformats.org/officeDocument/2006/relationships/hyperlink" Target="http://www.google.cz/url?sa=i&amp;rct=j&amp;q=osteochondrosis+dissecans&amp;source=images&amp;cd=&amp;cad=rja&amp;docid=ajDx_xuGWoTbzM&amp;tbnid=RG4pVyJvmzXVYM:&amp;ved=0CAUQjRw&amp;url=http://ajs.sagepub.com/content/34/7/1181/F3.expansion&amp;ei=RUuSUdXKBcKgtAaykYCwDQ&amp;bvm=bv.46471029,d.Yms&amp;psig=AFQjCNE5ZG-Zpnj-3Slbhe_B9YMNzUB1fQ&amp;ust=1368628408119322" TargetMode="External"/><Relationship Id="rId2" Type="http://schemas.openxmlformats.org/officeDocument/2006/relationships/hyperlink" Target="http://radiopaedia.org/images/21953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osteochondrosis+dissecans&amp;source=images&amp;cd=&amp;cad=rja&amp;docid=7WDdtsobcNqLFM&amp;tbnid=0fDAOE_CLPpz8M:&amp;ved=0CAUQjRw&amp;url=http://www.gvle.de/kompendium/knie/0136/0020.html&amp;ei=zkeSUcCgHse_0QXxwIDACg&amp;bvm=bv.46471029,d.ZG4&amp;psig=AFQjCNEpaCv-UblpV-Z_7WHrnxxOczPouQ&amp;ust=1368627226886846" TargetMode="External"/><Relationship Id="rId11" Type="http://schemas.openxmlformats.org/officeDocument/2006/relationships/image" Target="../media/image67.gif"/><Relationship Id="rId5" Type="http://schemas.openxmlformats.org/officeDocument/2006/relationships/image" Target="../media/image64.jpeg"/><Relationship Id="rId10" Type="http://schemas.openxmlformats.org/officeDocument/2006/relationships/hyperlink" Target="http://www.google.cz/url?sa=i&amp;rct=j&amp;q=osteochondrosis+dissecans&amp;source=images&amp;cd=&amp;cad=rja&amp;docid=QQVdG_q7iz1smM&amp;tbnid=d2UXiRRMdVoA-M:&amp;ved=0CAUQjRw&amp;url=http://www.dr-angermueller.de/arthroskopie/arthroskopie_3.html&amp;ei=UUmSUdLbH4KctAbCioCQDg&amp;bvm=bv.46471029,d.ZG4&amp;psig=AFQjCNEpaCv-UblpV-Z_7WHrnxxOczPouQ&amp;ust=1368627226886846" TargetMode="External"/><Relationship Id="rId4" Type="http://schemas.openxmlformats.org/officeDocument/2006/relationships/hyperlink" Target="http://www.google.cz/url?sa=i&amp;rct=j&amp;q=osteochondrosis+dissecans&amp;source=images&amp;cd=&amp;cad=rja&amp;docid=HbWO77ljfU5WdM&amp;tbnid=TH8PLd48jcsRpM:&amp;ved=0CAUQjRw&amp;url=http://orthoinfo.aaos.org/topic.cfm?topic=A00610&amp;ei=fEeSUcmFOoH60gWX5oHwBQ&amp;bvm=bv.46471029,d.ZG4&amp;psig=AFQjCNEpaCv-UblpV-Z_7WHrnxxOczPouQ&amp;ust=1368627226886846" TargetMode="External"/><Relationship Id="rId9" Type="http://schemas.openxmlformats.org/officeDocument/2006/relationships/image" Target="../media/image6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google.cz/url?sa=i&amp;rct=j&amp;q=osteochondrosis+dissecans&amp;source=images&amp;cd=&amp;cad=rja&amp;docid=-u-VduYTx1NP2M&amp;tbnid=9wljmz_TsOwarM:&amp;ved=0CAUQjRw&amp;url=http://www.orthogate.org/patient-education/knee/osteochondritis-dissecans-of-the-knee.html&amp;ei=nkiSUcPJMqmL0AXI_IDYCw&amp;bvm=bv.46471029,d.ZG4&amp;psig=AFQjCNEpaCv-UblpV-Z_7WHrnxxOczPouQ&amp;ust=13686272268868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hyperlink" Target="http://ajs.sagepub.com/content/29/5/562/F2.expansion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google.cz/url?sa=i&amp;rct=j&amp;q=osteochondrosis+dissecans&amp;source=images&amp;cd=&amp;cad=rja&amp;docid=HbWO77ljfU5WdM&amp;tbnid=HHUn2HCqnEPWRM:&amp;ved=0CAUQjRw&amp;url=http://eorif.com/osteochondritis-dissecans-7327&amp;ei=zVGSUZfcIM7Isga6k4CwDQ&amp;bvm=bv.46471029,d.Yms&amp;psig=AFQjCNE5ZG-Zpnj-3Slbhe_B9YMNzUB1fQ&amp;ust=1368628408119322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gif"/><Relationship Id="rId4" Type="http://schemas.openxmlformats.org/officeDocument/2006/relationships/hyperlink" Target="http://www.google.cz/url?sa=i&amp;rct=j&amp;q=osteochondrosis+dissecans&amp;source=images&amp;cd=&amp;cad=rja&amp;docid=iB6sXu1stFh8dM&amp;tbnid=V5NOZw1fzK7ZBM:&amp;ved=0CAUQjRw&amp;url=http://www.arthros.de/Behandlung/Knorpeltransplantation/knorpeltransplantation.html&amp;ei=K1KSUYamKI71sgaPt4GoDQ&amp;bvm=bv.46471029,d.Yms&amp;psig=AFQjCNE5ZG-Zpnj-3Slbhe_B9YMNzUB1fQ&amp;ust=1368628408119322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Nemoci kloubů mimo artrózu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Rozkydal., Z.</a:t>
            </a:r>
          </a:p>
        </p:txBody>
      </p:sp>
    </p:spTree>
    <p:extLst>
      <p:ext uri="{BB962C8B-B14F-4D97-AF65-F5344CB8AC3E}">
        <p14:creationId xmlns:p14="http://schemas.microsoft.com/office/powerpoint/2010/main" val="88840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>
            <a:extLst>
              <a:ext uri="{FF2B5EF4-FFF2-40B4-BE49-F238E27FC236}">
                <a16:creationId xmlns:a16="http://schemas.microsoft.com/office/drawing/2014/main" id="{CD6BE9C1-E098-48AE-B0CF-AFF9207F9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333375"/>
            <a:ext cx="5746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Horší kvalita pojivové tkáně</a:t>
            </a: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F5FA22C6-AC18-4015-9D37-66120B60E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1719263"/>
            <a:ext cx="54038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/>
              <a:t>Kůže - tenká, pergamenová, atrofická</a:t>
            </a:r>
          </a:p>
          <a:p>
            <a:endParaRPr lang="cs-CZ" altLang="cs-CZ" sz="2400"/>
          </a:p>
          <a:p>
            <a:r>
              <a:rPr lang="cs-CZ" altLang="cs-CZ" sz="2400"/>
              <a:t>Fascie - tenká, méně pevná pro suturu</a:t>
            </a:r>
          </a:p>
          <a:p>
            <a:endParaRPr lang="cs-CZ" altLang="cs-CZ" sz="2400"/>
          </a:p>
          <a:p>
            <a:r>
              <a:rPr lang="cs-CZ" altLang="cs-CZ" sz="2400"/>
              <a:t>Kloubní kontraktury, ankylóza kloubů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898525" y="606425"/>
            <a:ext cx="6564313" cy="472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TBC kostí a kloubů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40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Patří mezi granulomatózní záněty.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Původce - Mycobacterium tuberculosis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                 Mycobacterium bovis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Přenos: hematogenní cestou z jiných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             ložisek (plíce).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Může propuknout i po létech,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Výskyt často u dětí po plícní formě.</a:t>
            </a:r>
          </a:p>
        </p:txBody>
      </p:sp>
    </p:spTree>
    <p:extLst>
      <p:ext uri="{BB962C8B-B14F-4D97-AF65-F5344CB8AC3E}">
        <p14:creationId xmlns:p14="http://schemas.microsoft.com/office/powerpoint/2010/main" val="23486431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365125" y="377825"/>
            <a:ext cx="7642225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Patologická anatomie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40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1. forma proliferativní (tbc granulom, fungus)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2. forma exsudativní (hydrops, empyém)</a:t>
            </a:r>
          </a:p>
        </p:txBody>
      </p:sp>
      <p:pic>
        <p:nvPicPr>
          <p:cNvPr id="59395" name="Picture 3" descr="In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0" b="5396"/>
          <a:stretch>
            <a:fillRect/>
          </a:stretch>
        </p:blipFill>
        <p:spPr bwMode="auto">
          <a:xfrm>
            <a:off x="684213" y="3429000"/>
            <a:ext cx="72009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4168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79388" y="333375"/>
            <a:ext cx="8626475" cy="508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Patologická anatomie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Milární tbc uzlík: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Langerhansovy buňky- obsahují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                                      mykobakteria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Epiteloidní buňky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Lymfoidní  buňky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Uzlíky splývají do tbc granulomu</a:t>
            </a:r>
          </a:p>
        </p:txBody>
      </p:sp>
    </p:spTree>
    <p:extLst>
      <p:ext uri="{BB962C8B-B14F-4D97-AF65-F5344CB8AC3E}">
        <p14:creationId xmlns:p14="http://schemas.microsoft.com/office/powerpoint/2010/main" val="32361984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539750" y="452438"/>
            <a:ext cx="6462713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Granulomy usurují kost- vznikají </a:t>
            </a:r>
            <a:r>
              <a:rPr lang="cs-CZ" altLang="cs-CZ" sz="2800" b="1"/>
              <a:t>kaverny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Centrální části uzlíků se rozpadají-kaseózní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nekróza </a:t>
            </a:r>
            <a:r>
              <a:rPr lang="cs-CZ" altLang="cs-CZ" sz="2800" b="1"/>
              <a:t>(studený absces)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Ložisko blízko kloubu usuruje chrupavku 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vyprázdní se do kloubu </a:t>
            </a:r>
            <a:r>
              <a:rPr lang="cs-CZ" altLang="cs-CZ" sz="2800" b="1"/>
              <a:t>(hydrops)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Později se pouzdro ztlušťuje a vyplňuje 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granulacemi </a:t>
            </a:r>
            <a:r>
              <a:rPr lang="cs-CZ" altLang="cs-CZ" sz="2800" b="1"/>
              <a:t>(fungus</a:t>
            </a:r>
            <a:r>
              <a:rPr lang="cs-CZ" altLang="cs-CZ" sz="2800"/>
              <a:t>= houba)</a:t>
            </a:r>
          </a:p>
        </p:txBody>
      </p:sp>
      <p:pic>
        <p:nvPicPr>
          <p:cNvPr id="61443" name="Picture 4" descr="In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0" b="5396"/>
          <a:stretch>
            <a:fillRect/>
          </a:stretch>
        </p:blipFill>
        <p:spPr bwMode="auto">
          <a:xfrm>
            <a:off x="900113" y="3716338"/>
            <a:ext cx="720090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7945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395288" y="115888"/>
            <a:ext cx="6597650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TBC arthritis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- haematogenní cestou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- přechodem z epifýzy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Pomalý vývoj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Postupná destrukce kloubní chrupavky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fibrózní nebo kostěná ankylóza</a:t>
            </a:r>
          </a:p>
        </p:txBody>
      </p:sp>
      <p:pic>
        <p:nvPicPr>
          <p:cNvPr id="62467" name="Picture 3" descr="In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0" b="5396"/>
          <a:stretch>
            <a:fillRect/>
          </a:stretch>
        </p:blipFill>
        <p:spPr bwMode="auto">
          <a:xfrm>
            <a:off x="323850" y="3357563"/>
            <a:ext cx="8532813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4475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Záněty- TBC coxi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4848" r="284" b="3130"/>
          <a:stretch>
            <a:fillRect/>
          </a:stretch>
        </p:blipFill>
        <p:spPr bwMode="auto">
          <a:xfrm>
            <a:off x="2339975" y="2205038"/>
            <a:ext cx="64801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441325" y="349250"/>
            <a:ext cx="2406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TBC coxitis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3565525" y="142875"/>
            <a:ext cx="54006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Lokální prořídnutí kosti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difuzní prořídnutí kosti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osteolytické destrukce kolem kloubu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usurace a zůžování kloubní štěrbiny</a:t>
            </a:r>
          </a:p>
        </p:txBody>
      </p:sp>
    </p:spTree>
    <p:extLst>
      <p:ext uri="{BB962C8B-B14F-4D97-AF65-F5344CB8AC3E}">
        <p14:creationId xmlns:p14="http://schemas.microsoft.com/office/powerpoint/2010/main" val="23504257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Záněty - gonitis T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b="4218"/>
          <a:stretch>
            <a:fillRect/>
          </a:stretch>
        </p:blipFill>
        <p:spPr bwMode="auto">
          <a:xfrm>
            <a:off x="5380038" y="1125538"/>
            <a:ext cx="3763962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593725" y="501650"/>
            <a:ext cx="2432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TBC gonitis</a:t>
            </a:r>
            <a:endParaRPr lang="cs-CZ" altLang="cs-CZ" sz="4000"/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0" y="1557338"/>
            <a:ext cx="54006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Lokální prořídnutí kosti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difuzní prořídnutí kosti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osteolytické destrukce kolem kloubu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usurace a zůžování kloubní štěrbiny</a:t>
            </a:r>
          </a:p>
        </p:txBody>
      </p:sp>
    </p:spTree>
    <p:extLst>
      <p:ext uri="{BB962C8B-B14F-4D97-AF65-F5344CB8AC3E}">
        <p14:creationId xmlns:p14="http://schemas.microsoft.com/office/powerpoint/2010/main" val="40126544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Záněty- TBC para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1389" r="-671" b="1683"/>
          <a:stretch>
            <a:fillRect/>
          </a:stretch>
        </p:blipFill>
        <p:spPr bwMode="auto">
          <a:xfrm>
            <a:off x="4787900" y="692150"/>
            <a:ext cx="3671888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441325" y="400050"/>
            <a:ext cx="34686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TBC paraartikulární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ložisko v metafýze</a:t>
            </a:r>
          </a:p>
        </p:txBody>
      </p:sp>
    </p:spTree>
    <p:extLst>
      <p:ext uri="{BB962C8B-B14F-4D97-AF65-F5344CB8AC3E}">
        <p14:creationId xmlns:p14="http://schemas.microsoft.com/office/powerpoint/2010/main" val="389604947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365125" y="349250"/>
            <a:ext cx="7602538" cy="508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Patologická anatomie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Serózní, serofibrinózní výpotek (hydrops)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Vyplnění kloubu hnisem            (empyém)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TBC pannus                               (fungus)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Nekróza chrupavky, kaverny v subchondrální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kosti, podkožní abscesy a píštěle.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Vytéká žlutý, tmavozelený řídký hnis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s  mykobakteriemi.</a:t>
            </a:r>
          </a:p>
        </p:txBody>
      </p:sp>
    </p:spTree>
    <p:extLst>
      <p:ext uri="{BB962C8B-B14F-4D97-AF65-F5344CB8AC3E}">
        <p14:creationId xmlns:p14="http://schemas.microsoft.com/office/powerpoint/2010/main" val="13007466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Záněty- TBC destrukce kol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t="432" r="2480" b="2963"/>
          <a:stretch>
            <a:fillRect/>
          </a:stretch>
        </p:blipFill>
        <p:spPr bwMode="auto">
          <a:xfrm>
            <a:off x="1187450" y="1196975"/>
            <a:ext cx="6121400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4427538" y="5300663"/>
            <a:ext cx="4554537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TBC artritis kolena, pozdní stadium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subluxace kolena</a:t>
            </a:r>
          </a:p>
        </p:txBody>
      </p:sp>
    </p:spTree>
    <p:extLst>
      <p:ext uri="{BB962C8B-B14F-4D97-AF65-F5344CB8AC3E}">
        <p14:creationId xmlns:p14="http://schemas.microsoft.com/office/powerpoint/2010/main" val="737500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>
            <a:extLst>
              <a:ext uri="{FF2B5EF4-FFF2-40B4-BE49-F238E27FC236}">
                <a16:creationId xmlns:a16="http://schemas.microsoft.com/office/drawing/2014/main" id="{BD7A48EF-F1F4-4E06-890A-05DB19562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238" y="635000"/>
            <a:ext cx="343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Chabé  svalstvo</a:t>
            </a: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7E5593B4-94F4-4419-A4FC-AD0D092E5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079625"/>
            <a:ext cx="5116512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/>
              <a:t>Svalstvo je atrofické</a:t>
            </a:r>
          </a:p>
          <a:p>
            <a:endParaRPr lang="cs-CZ" altLang="cs-CZ" sz="2400"/>
          </a:p>
          <a:p>
            <a:r>
              <a:rPr lang="cs-CZ" altLang="cs-CZ" sz="2400"/>
              <a:t>Kyčelní kloub:</a:t>
            </a:r>
          </a:p>
          <a:p>
            <a:r>
              <a:rPr lang="cs-CZ" altLang="cs-CZ" sz="2400"/>
              <a:t>- atrofie adduktorů</a:t>
            </a:r>
          </a:p>
          <a:p>
            <a:endParaRPr lang="cs-CZ" altLang="cs-CZ" sz="2400"/>
          </a:p>
          <a:p>
            <a:r>
              <a:rPr lang="cs-CZ" altLang="cs-CZ" sz="2400"/>
              <a:t>- atrofie m. quadriceps femoris</a:t>
            </a:r>
          </a:p>
          <a:p>
            <a:endParaRPr lang="cs-CZ" altLang="cs-CZ" sz="2400"/>
          </a:p>
          <a:p>
            <a:r>
              <a:rPr lang="cs-CZ" altLang="cs-CZ" sz="2400"/>
              <a:t>Inaktivita dále zhoršuje stav svalstva</a:t>
            </a:r>
          </a:p>
          <a:p>
            <a:endParaRPr lang="cs-CZ" altLang="cs-CZ" sz="2400"/>
          </a:p>
          <a:p>
            <a:r>
              <a:rPr lang="cs-CZ" altLang="cs-CZ" sz="2400"/>
              <a:t>Snadná unavitelnost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41325" y="377825"/>
            <a:ext cx="7812088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Laboratorní vyšetření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Serologie: IgM, IgA, IgG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Mantoux II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IGRA- interferon gama release assay  testy- průkaz IFN gama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Nejpoužívanější IGRA je: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QuantiFERON –TB Gold – testuje IFN gama z krve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- reakce na peptidové antigeny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PCR (polymerase chain reaction)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Biopsie, punkce: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Typický histologický nález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Kultivace mykobakterií (trvá 6 týdnů) 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7112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Záněty - TBC coxitis dé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" b="3584"/>
          <a:stretch>
            <a:fillRect/>
          </a:stretch>
        </p:blipFill>
        <p:spPr bwMode="auto">
          <a:xfrm>
            <a:off x="1979613" y="1697038"/>
            <a:ext cx="7164387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88925" y="171450"/>
            <a:ext cx="83915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TBC coxitis, zhojení po extraartikulární artrodéze,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kostní ankylóza</a:t>
            </a:r>
          </a:p>
        </p:txBody>
      </p:sp>
    </p:spTree>
    <p:extLst>
      <p:ext uri="{BB962C8B-B14F-4D97-AF65-F5344CB8AC3E}">
        <p14:creationId xmlns:p14="http://schemas.microsoft.com/office/powerpoint/2010/main" val="133181815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593725" y="577850"/>
            <a:ext cx="7534275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Léčba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Antituberkulotika - vždy 2 baktericidní léky.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Isoniazid, rifampicin, PAS, ethambutol,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pyrazinamid, cycloserin, capreomycin, STM.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Léčba je dlouhodobá – nejméně 9 měsíců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Klidový režim, ortéza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Operace- evakuace hnisu z abscesu,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debridement ložiska s cílem kostěné fúze.</a:t>
            </a:r>
          </a:p>
        </p:txBody>
      </p:sp>
    </p:spTree>
    <p:extLst>
      <p:ext uri="{BB962C8B-B14F-4D97-AF65-F5344CB8AC3E}">
        <p14:creationId xmlns:p14="http://schemas.microsoft.com/office/powerpoint/2010/main" val="11556541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179388" y="404813"/>
            <a:ext cx="4808537" cy="588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TBC osteomyelitis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Ložiska v epifýze i metafýze,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v diafýzách falang, metakarpů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a metatarzů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Spina ventosa-  tbc granulace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a periostální apozice.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Pomalý, málo bolestivý průběh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th- antituberkulotika, trepanace,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     sekvestrotomie, imobilizace.</a:t>
            </a:r>
          </a:p>
        </p:txBody>
      </p:sp>
      <p:pic>
        <p:nvPicPr>
          <p:cNvPr id="71683" name="Picture 3" descr="Záněty- spina vent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" r="52066" b="2663"/>
          <a:stretch>
            <a:fillRect/>
          </a:stretch>
        </p:blipFill>
        <p:spPr bwMode="auto">
          <a:xfrm>
            <a:off x="5076825" y="1268413"/>
            <a:ext cx="388778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6156325" y="5734050"/>
            <a:ext cx="188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Spina ventosa</a:t>
            </a:r>
          </a:p>
        </p:txBody>
      </p:sp>
    </p:spTree>
    <p:extLst>
      <p:ext uri="{BB962C8B-B14F-4D97-AF65-F5344CB8AC3E}">
        <p14:creationId xmlns:p14="http://schemas.microsoft.com/office/powerpoint/2010/main" val="271222089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0" y="574675"/>
            <a:ext cx="5713413" cy="491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TBC arthritis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Antibuberkulotika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Klidový režim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Dlouhodobá imobilizace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Dieta, roborační léčba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Operace: pod clonou antituberkulotik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synovektomie a debridement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kyčel- resekce hlavice sec. Girdlestone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artrodéza</a:t>
            </a:r>
          </a:p>
        </p:txBody>
      </p:sp>
      <p:pic>
        <p:nvPicPr>
          <p:cNvPr id="72707" name="Picture 3" descr="Záněty - TBC kolena dé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r="1834" b="1653"/>
          <a:stretch>
            <a:fillRect/>
          </a:stretch>
        </p:blipFill>
        <p:spPr bwMode="auto">
          <a:xfrm>
            <a:off x="5795963" y="1196975"/>
            <a:ext cx="3082925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55291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288925" y="3492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3600"/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0" y="503238"/>
            <a:ext cx="5349875" cy="502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TBC spondylitis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1/2 všech případů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Th a L páteř- malum Potti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C páteř        - malum Rusti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Osteolytické ložisko v přední části těla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Postižení 2-3 obratlových těl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Paravertebrální absces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Absces s šíří podél velkých cév do okolí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Meziobrt. ploténka se zužuje a destruuje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Kolaps obratlového těla a následná kyfóza</a:t>
            </a:r>
          </a:p>
        </p:txBody>
      </p:sp>
      <p:pic>
        <p:nvPicPr>
          <p:cNvPr id="73732" name="Picture 4" descr="TBC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 r="3596" b="3386"/>
          <a:stretch>
            <a:fillRect/>
          </a:stretch>
        </p:blipFill>
        <p:spPr bwMode="auto">
          <a:xfrm>
            <a:off x="5508625" y="908050"/>
            <a:ext cx="35909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6466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593725" y="5016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3600"/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441325" y="476250"/>
            <a:ext cx="6361113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TBC spondylitis - klinické projevy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bolest v zádech, palpační citlivost, svalový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spasmus. TBC gibus- kyfotická deformita 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ostrým úhlem.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Trias: gibus, spasticita, píštěle.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272815724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Záněty TBC páteř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1376"/>
          <a:stretch>
            <a:fillRect/>
          </a:stretch>
        </p:blipFill>
        <p:spPr bwMode="auto">
          <a:xfrm>
            <a:off x="5014913" y="981075"/>
            <a:ext cx="4129087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0" y="0"/>
            <a:ext cx="494665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RTG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Osteolýza v přední části obr. těla,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zůžení meziobratlové ploténky,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paravertebrální  absces,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kolaps ventrální části těla.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Postižení dvou i tří obratlových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těl</a:t>
            </a:r>
          </a:p>
        </p:txBody>
      </p:sp>
    </p:spTree>
    <p:extLst>
      <p:ext uri="{BB962C8B-B14F-4D97-AF65-F5344CB8AC3E}">
        <p14:creationId xmlns:p14="http://schemas.microsoft.com/office/powerpoint/2010/main" val="242335792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Záněty TBC páteř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7338"/>
            <a:ext cx="4481513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468313" y="0"/>
            <a:ext cx="33401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TBC gibus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kolaps obratlových těl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riziko paraparézy</a:t>
            </a:r>
          </a:p>
        </p:txBody>
      </p:sp>
      <p:pic>
        <p:nvPicPr>
          <p:cNvPr id="76804" name="Picture 4" descr="Záněty TBC páteř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 t="2899"/>
          <a:stretch>
            <a:fillRect/>
          </a:stretch>
        </p:blipFill>
        <p:spPr bwMode="auto">
          <a:xfrm>
            <a:off x="539750" y="1557338"/>
            <a:ext cx="390525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25255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Záněty- spondylitis rt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b="3885"/>
          <a:stretch>
            <a:fillRect/>
          </a:stretch>
        </p:blipFill>
        <p:spPr bwMode="auto">
          <a:xfrm>
            <a:off x="1187450" y="1700213"/>
            <a:ext cx="21050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 descr="Záněty- spondylitis rtg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" b="3098"/>
          <a:stretch>
            <a:fillRect/>
          </a:stretch>
        </p:blipFill>
        <p:spPr bwMode="auto">
          <a:xfrm>
            <a:off x="3276600" y="1700213"/>
            <a:ext cx="21590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 descr="Záněty- spondylitis M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1" b="3714"/>
          <a:stretch>
            <a:fillRect/>
          </a:stretch>
        </p:blipFill>
        <p:spPr bwMode="auto">
          <a:xfrm>
            <a:off x="5435600" y="1700213"/>
            <a:ext cx="259238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65125" y="273050"/>
            <a:ext cx="3194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TBC spondylitis</a:t>
            </a:r>
          </a:p>
        </p:txBody>
      </p:sp>
    </p:spTree>
    <p:extLst>
      <p:ext uri="{BB962C8B-B14F-4D97-AF65-F5344CB8AC3E}">
        <p14:creationId xmlns:p14="http://schemas.microsoft.com/office/powerpoint/2010/main" val="62711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>
            <a:extLst>
              <a:ext uri="{FF2B5EF4-FFF2-40B4-BE49-F238E27FC236}">
                <a16:creationId xmlns:a16="http://schemas.microsoft.com/office/drawing/2014/main" id="{A6DF9A5B-0F7D-463E-92FB-503652523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333375"/>
            <a:ext cx="2800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Osteoporóza</a:t>
            </a: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3D1304CC-264D-475A-8F74-98CF97B50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6113"/>
            <a:ext cx="449421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/>
              <a:t>Poškození kostí</a:t>
            </a:r>
          </a:p>
          <a:p>
            <a:endParaRPr lang="cs-CZ" altLang="cs-CZ" sz="2400"/>
          </a:p>
          <a:p>
            <a:r>
              <a:rPr lang="cs-CZ" altLang="cs-CZ" sz="2400"/>
              <a:t>- vlastním onemocněním</a:t>
            </a:r>
          </a:p>
          <a:p>
            <a:endParaRPr lang="cs-CZ" altLang="cs-CZ" sz="2400"/>
          </a:p>
          <a:p>
            <a:r>
              <a:rPr lang="cs-CZ" altLang="cs-CZ" sz="2400"/>
              <a:t>- dlouhodobou léčbou kortikoidy</a:t>
            </a:r>
          </a:p>
          <a:p>
            <a:r>
              <a:rPr lang="cs-CZ" altLang="cs-CZ" sz="2400"/>
              <a:t>  a imunosupresivy</a:t>
            </a:r>
          </a:p>
        </p:txBody>
      </p:sp>
      <p:pic>
        <p:nvPicPr>
          <p:cNvPr id="31750" name="Picture 6">
            <a:extLst>
              <a:ext uri="{FF2B5EF4-FFF2-40B4-BE49-F238E27FC236}">
                <a16:creationId xmlns:a16="http://schemas.microsoft.com/office/drawing/2014/main" id="{E6659F48-A984-45CA-85FE-4260202B1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6" b="-392"/>
          <a:stretch>
            <a:fillRect/>
          </a:stretch>
        </p:blipFill>
        <p:spPr bwMode="auto">
          <a:xfrm>
            <a:off x="6156325" y="1125538"/>
            <a:ext cx="2827338" cy="511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539750" y="260350"/>
            <a:ext cx="7781925" cy="60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Komplikace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Pottova obrna- vzniká paraplegie: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akutní- abscesem, granulací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chronická - tlakem kosti při narůstající kyfóze,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                   fibróza kolem dura mater.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Th- dekomprese míchy a míšních kořenů,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       stabilizace křivky.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Tvorba abscesů a jejich průnik do dutin,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sběhlé studené abscesy.</a:t>
            </a:r>
          </a:p>
        </p:txBody>
      </p:sp>
    </p:spTree>
    <p:extLst>
      <p:ext uri="{BB962C8B-B14F-4D97-AF65-F5344CB8AC3E}">
        <p14:creationId xmlns:p14="http://schemas.microsoft.com/office/powerpoint/2010/main" val="692246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>
            <a:extLst>
              <a:ext uri="{FF2B5EF4-FFF2-40B4-BE49-F238E27FC236}">
                <a16:creationId xmlns:a16="http://schemas.microsoft.com/office/drawing/2014/main" id="{C31406D9-B580-4D90-8B2F-0E136DB6A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20713"/>
            <a:ext cx="699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Změny kostní tkáně kolem kloubu</a:t>
            </a:r>
          </a:p>
        </p:txBody>
      </p:sp>
      <p:sp>
        <p:nvSpPr>
          <p:cNvPr id="32773" name="Text Box 5">
            <a:extLst>
              <a:ext uri="{FF2B5EF4-FFF2-40B4-BE49-F238E27FC236}">
                <a16:creationId xmlns:a16="http://schemas.microsoft.com/office/drawing/2014/main" id="{B09EDA46-700B-4D8E-97C7-C4FAFEC9A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555750"/>
            <a:ext cx="46609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/>
              <a:t>Rozsáhlé usurace a pseudocysty</a:t>
            </a:r>
          </a:p>
          <a:p>
            <a:r>
              <a:rPr lang="cs-CZ" altLang="cs-CZ" sz="2400"/>
              <a:t>v subchondrální kosti</a:t>
            </a:r>
          </a:p>
          <a:p>
            <a:endParaRPr lang="cs-CZ" altLang="cs-CZ" sz="2400"/>
          </a:p>
          <a:p>
            <a:r>
              <a:rPr lang="cs-CZ" altLang="cs-CZ" sz="2400"/>
              <a:t>Nekrózy kosti</a:t>
            </a:r>
          </a:p>
        </p:txBody>
      </p:sp>
      <p:pic>
        <p:nvPicPr>
          <p:cNvPr id="32774" name="Picture 6">
            <a:extLst>
              <a:ext uri="{FF2B5EF4-FFF2-40B4-BE49-F238E27FC236}">
                <a16:creationId xmlns:a16="http://schemas.microsoft.com/office/drawing/2014/main" id="{9F07573C-39AD-422E-82F6-64A85C7A0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84313"/>
            <a:ext cx="26987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>
            <a:extLst>
              <a:ext uri="{FF2B5EF4-FFF2-40B4-BE49-F238E27FC236}">
                <a16:creationId xmlns:a16="http://schemas.microsoft.com/office/drawing/2014/main" id="{449F2981-2088-4DD4-8D4A-8D1449761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068638"/>
            <a:ext cx="2617788" cy="350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>
            <a:extLst>
              <a:ext uri="{FF2B5EF4-FFF2-40B4-BE49-F238E27FC236}">
                <a16:creationId xmlns:a16="http://schemas.microsoft.com/office/drawing/2014/main" id="{0FCFCCC8-CB33-4775-BFE1-DE1578059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620713"/>
            <a:ext cx="5467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Poškození dýchacích cest</a:t>
            </a:r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id="{651784C8-1A1E-4F4D-9F92-AA857474F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2008188"/>
            <a:ext cx="551888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dirty="0"/>
              <a:t>Pleurální revmatické uzly</a:t>
            </a:r>
          </a:p>
          <a:p>
            <a:endParaRPr lang="cs-CZ" altLang="cs-CZ" sz="2400" dirty="0"/>
          </a:p>
          <a:p>
            <a:r>
              <a:rPr lang="cs-CZ" altLang="cs-CZ" sz="2400" dirty="0"/>
              <a:t>Pleurální výpotek</a:t>
            </a:r>
          </a:p>
          <a:p>
            <a:endParaRPr lang="cs-CZ" altLang="cs-CZ" sz="2400" dirty="0"/>
          </a:p>
          <a:p>
            <a:r>
              <a:rPr lang="cs-CZ" altLang="cs-CZ" sz="2400" dirty="0"/>
              <a:t>Intersticiální záněty vedoucí k </a:t>
            </a:r>
            <a:r>
              <a:rPr lang="cs-CZ" altLang="cs-CZ" sz="2400" dirty="0" err="1"/>
              <a:t>plícní</a:t>
            </a:r>
            <a:r>
              <a:rPr lang="cs-CZ" altLang="cs-CZ" sz="2400" dirty="0"/>
              <a:t> fibróze</a:t>
            </a:r>
          </a:p>
          <a:p>
            <a:endParaRPr lang="cs-CZ" altLang="cs-CZ" sz="2400" dirty="0"/>
          </a:p>
          <a:p>
            <a:r>
              <a:rPr lang="cs-CZ" altLang="cs-CZ" sz="2400" dirty="0"/>
              <a:t>Snížení vitální kapacity plic</a:t>
            </a:r>
          </a:p>
          <a:p>
            <a:endParaRPr lang="cs-CZ" altLang="cs-CZ" sz="2400" dirty="0"/>
          </a:p>
          <a:p>
            <a:r>
              <a:rPr lang="cs-CZ" altLang="cs-CZ" sz="2400" dirty="0"/>
              <a:t>Obtížná intubace </a:t>
            </a:r>
          </a:p>
          <a:p>
            <a:endParaRPr lang="cs-CZ" altLang="cs-CZ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>
            <a:extLst>
              <a:ext uri="{FF2B5EF4-FFF2-40B4-BE49-F238E27FC236}">
                <a16:creationId xmlns:a16="http://schemas.microsoft.com/office/drawing/2014/main" id="{8AECE7B2-5CF6-4CCC-9B3B-7DF1E9A6C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063" y="561975"/>
            <a:ext cx="211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Vasculitis</a:t>
            </a:r>
          </a:p>
        </p:txBody>
      </p:sp>
      <p:sp>
        <p:nvSpPr>
          <p:cNvPr id="33797" name="Text Box 5">
            <a:extLst>
              <a:ext uri="{FF2B5EF4-FFF2-40B4-BE49-F238E27FC236}">
                <a16:creationId xmlns:a16="http://schemas.microsoft.com/office/drawing/2014/main" id="{258B4815-24A2-41A7-AD0D-EDF857964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1863725"/>
            <a:ext cx="70993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/>
              <a:t>Vasculitis malých cév </a:t>
            </a:r>
          </a:p>
          <a:p>
            <a:endParaRPr lang="cs-CZ" altLang="cs-CZ" sz="2400"/>
          </a:p>
          <a:p>
            <a:r>
              <a:rPr lang="cs-CZ" altLang="cs-CZ" sz="2400"/>
              <a:t>Zhoršení cirkulace - lokální tkáňová hypoxie</a:t>
            </a:r>
          </a:p>
          <a:p>
            <a:r>
              <a:rPr lang="cs-CZ" altLang="cs-CZ" sz="2400"/>
              <a:t>                               - senzorické neuropatie</a:t>
            </a:r>
          </a:p>
          <a:p>
            <a:endParaRPr lang="cs-CZ" altLang="cs-CZ" sz="2400"/>
          </a:p>
          <a:p>
            <a:r>
              <a:rPr lang="cs-CZ" altLang="cs-CZ" sz="2400"/>
              <a:t>Uzávěr malých cév – kožní projevy, gangrény prstů</a:t>
            </a:r>
          </a:p>
          <a:p>
            <a:r>
              <a:rPr lang="cs-CZ" altLang="cs-CZ" sz="2400"/>
              <a:t>                                   ulcus cruris</a:t>
            </a:r>
          </a:p>
          <a:p>
            <a:endParaRPr lang="cs-CZ" altLang="cs-CZ" sz="2400"/>
          </a:p>
          <a:p>
            <a:endParaRPr lang="cs-CZ" altLang="cs-CZ"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>
            <a:extLst>
              <a:ext uri="{FF2B5EF4-FFF2-40B4-BE49-F238E27FC236}">
                <a16:creationId xmlns:a16="http://schemas.microsoft.com/office/drawing/2014/main" id="{984E6E7B-6593-4E3F-A831-06C4D9BF2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138" y="635000"/>
            <a:ext cx="356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Poškození srdce</a:t>
            </a:r>
          </a:p>
        </p:txBody>
      </p:sp>
      <p:sp>
        <p:nvSpPr>
          <p:cNvPr id="35845" name="Text Box 5">
            <a:extLst>
              <a:ext uri="{FF2B5EF4-FFF2-40B4-BE49-F238E27FC236}">
                <a16:creationId xmlns:a16="http://schemas.microsoft.com/office/drawing/2014/main" id="{2230AA6D-22E4-4709-B8E6-842DA780C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008188"/>
            <a:ext cx="43370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/>
              <a:t>Perikarditis</a:t>
            </a:r>
          </a:p>
          <a:p>
            <a:endParaRPr lang="cs-CZ" altLang="cs-CZ" sz="2400"/>
          </a:p>
          <a:p>
            <a:r>
              <a:rPr lang="cs-CZ" altLang="cs-CZ" sz="2400"/>
              <a:t>Myokarditis</a:t>
            </a:r>
          </a:p>
          <a:p>
            <a:endParaRPr lang="cs-CZ" altLang="cs-CZ" sz="2400"/>
          </a:p>
          <a:p>
            <a:r>
              <a:rPr lang="cs-CZ" altLang="cs-CZ" sz="2400"/>
              <a:t>Koronární arteriitis</a:t>
            </a:r>
          </a:p>
          <a:p>
            <a:endParaRPr lang="cs-CZ" altLang="cs-CZ" sz="2400"/>
          </a:p>
          <a:p>
            <a:r>
              <a:rPr lang="cs-CZ" altLang="cs-CZ" sz="2400"/>
              <a:t>Změny na srdečních chlopních</a:t>
            </a:r>
          </a:p>
          <a:p>
            <a:endParaRPr lang="cs-CZ" altLang="cs-CZ" sz="2400"/>
          </a:p>
          <a:p>
            <a:r>
              <a:rPr lang="cs-CZ" altLang="cs-CZ" sz="2400"/>
              <a:t>Poruchy srdečního rytmu</a:t>
            </a:r>
          </a:p>
          <a:p>
            <a:endParaRPr lang="cs-CZ" altLang="cs-CZ" sz="2400"/>
          </a:p>
          <a:p>
            <a:r>
              <a:rPr lang="cs-CZ" altLang="cs-CZ" sz="2400"/>
              <a:t>ICHS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>
            <a:extLst>
              <a:ext uri="{FF2B5EF4-FFF2-40B4-BE49-F238E27FC236}">
                <a16:creationId xmlns:a16="http://schemas.microsoft.com/office/drawing/2014/main" id="{7E04FE1C-F73E-4FE6-97EF-68B8CB2F7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138" y="706438"/>
            <a:ext cx="363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Poškození ledvin</a:t>
            </a: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0E372FA0-4DD7-425C-A5B2-44E50344B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4209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FF4A6FE2-5EAE-46CA-938B-F92AEB77E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1935163"/>
            <a:ext cx="337343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/>
              <a:t>Glomerulonefritis</a:t>
            </a:r>
          </a:p>
          <a:p>
            <a:endParaRPr lang="cs-CZ" altLang="cs-CZ" sz="2400"/>
          </a:p>
          <a:p>
            <a:r>
              <a:rPr lang="cs-CZ" altLang="cs-CZ" sz="2400"/>
              <a:t>Sekundární amyloidóza</a:t>
            </a:r>
          </a:p>
          <a:p>
            <a:endParaRPr lang="cs-CZ" altLang="cs-CZ" sz="2400"/>
          </a:p>
          <a:p>
            <a:r>
              <a:rPr lang="cs-CZ" altLang="cs-CZ" sz="2400"/>
              <a:t>Renální insuficience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>
            <a:extLst>
              <a:ext uri="{FF2B5EF4-FFF2-40B4-BE49-F238E27FC236}">
                <a16:creationId xmlns:a16="http://schemas.microsoft.com/office/drawing/2014/main" id="{150CE2F6-8338-406D-87B2-D094BC114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741363"/>
            <a:ext cx="480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Neurologické postižení</a:t>
            </a:r>
          </a:p>
        </p:txBody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D4BB21FB-99A7-4D2D-9059-740E22A05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2439988"/>
            <a:ext cx="706962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dirty="0"/>
              <a:t>Senzomotorické neuropatie</a:t>
            </a:r>
          </a:p>
          <a:p>
            <a:endParaRPr lang="cs-CZ" altLang="cs-CZ" sz="2400" dirty="0"/>
          </a:p>
          <a:p>
            <a:r>
              <a:rPr lang="cs-CZ" altLang="cs-CZ" sz="2400" dirty="0"/>
              <a:t>Komprese periferních nervů</a:t>
            </a:r>
          </a:p>
          <a:p>
            <a:endParaRPr lang="cs-CZ" altLang="cs-CZ" sz="2400" dirty="0"/>
          </a:p>
          <a:p>
            <a:r>
              <a:rPr lang="cs-CZ" altLang="cs-CZ" sz="2400" dirty="0"/>
              <a:t>Cervikální </a:t>
            </a:r>
            <a:r>
              <a:rPr lang="cs-CZ" altLang="cs-CZ" sz="2400" dirty="0" err="1"/>
              <a:t>myelopatie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antlantoaxiální</a:t>
            </a:r>
            <a:r>
              <a:rPr lang="cs-CZ" altLang="cs-CZ" sz="2400" dirty="0"/>
              <a:t> subluxace C1-2)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>
            <a:extLst>
              <a:ext uri="{FF2B5EF4-FFF2-40B4-BE49-F238E27FC236}">
                <a16:creationId xmlns:a16="http://schemas.microsoft.com/office/drawing/2014/main" id="{E3878B4D-A782-4D90-A155-61426885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0" y="706438"/>
            <a:ext cx="2978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Krevní změny</a:t>
            </a: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4BEDF340-9F32-48CB-9AA2-D4E38D69E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008188"/>
            <a:ext cx="7085012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/>
              <a:t>Anémie, snížená hladina sérového Fe a transferinu</a:t>
            </a:r>
          </a:p>
          <a:p>
            <a:endParaRPr lang="cs-CZ" altLang="cs-CZ" sz="2400"/>
          </a:p>
          <a:p>
            <a:r>
              <a:rPr lang="cs-CZ" altLang="cs-CZ" sz="2400"/>
              <a:t>Trombocytóza, v důsledku chronického zánětu</a:t>
            </a:r>
          </a:p>
          <a:p>
            <a:endParaRPr lang="cs-CZ" altLang="cs-CZ" sz="2400"/>
          </a:p>
          <a:p>
            <a:r>
              <a:rPr lang="cs-CZ" altLang="cs-CZ" sz="2400"/>
              <a:t>Trombocytopenie a granulocytopenie</a:t>
            </a:r>
          </a:p>
          <a:p>
            <a:endParaRPr lang="cs-CZ" altLang="cs-CZ" sz="2400"/>
          </a:p>
          <a:p>
            <a:r>
              <a:rPr lang="cs-CZ" altLang="cs-CZ" sz="2400"/>
              <a:t>Poruchy krevní srážlivosti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195513" y="115888"/>
            <a:ext cx="58657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dirty="0"/>
              <a:t>Nemoci kloubů mimo artrózu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908050"/>
            <a:ext cx="4573688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Revmatoidní  artritida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Ankylozující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spondylitis</a:t>
            </a:r>
            <a:endParaRPr lang="cs-CZ" altLang="cs-CZ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Psoriatická artritida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Infekční artritida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Haemofilická</a:t>
            </a:r>
            <a:r>
              <a:rPr lang="cs-CZ" altLang="cs-CZ" sz="2400" dirty="0"/>
              <a:t> artritida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Dnavá artritida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Chondromatosis</a:t>
            </a:r>
            <a:endParaRPr lang="cs-CZ" altLang="cs-CZ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Neurogenní artropatie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Systémové artritidy (LED)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Aseptická nekróza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Osteochondrosis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dissecans</a:t>
            </a:r>
            <a:endParaRPr lang="cs-CZ" altLang="cs-CZ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Pigmentová </a:t>
            </a:r>
            <a:r>
              <a:rPr lang="cs-CZ" altLang="cs-CZ" sz="2400" dirty="0" err="1"/>
              <a:t>vilonodulární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synovitis</a:t>
            </a:r>
            <a:endParaRPr lang="cs-CZ" altLang="cs-CZ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Chondrocalcinosis</a:t>
            </a:r>
            <a:endParaRPr lang="cs-CZ" altLang="cs-CZ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Záněty</a:t>
            </a:r>
          </a:p>
        </p:txBody>
      </p:sp>
      <p:pic>
        <p:nvPicPr>
          <p:cNvPr id="38916" name="Picture 4" descr="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" t="13518" r="5054" b="1366"/>
          <a:stretch>
            <a:fillRect/>
          </a:stretch>
        </p:blipFill>
        <p:spPr bwMode="auto">
          <a:xfrm>
            <a:off x="5076825" y="1916113"/>
            <a:ext cx="3814763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6948488" y="4941888"/>
            <a:ext cx="76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R.A.</a:t>
            </a:r>
          </a:p>
        </p:txBody>
      </p:sp>
    </p:spTree>
    <p:extLst>
      <p:ext uri="{BB962C8B-B14F-4D97-AF65-F5344CB8AC3E}">
        <p14:creationId xmlns:p14="http://schemas.microsoft.com/office/powerpoint/2010/main" val="951576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4">
            <a:extLst>
              <a:ext uri="{FF2B5EF4-FFF2-40B4-BE49-F238E27FC236}">
                <a16:creationId xmlns:a16="http://schemas.microsoft.com/office/drawing/2014/main" id="{0907B08A-9760-4EF9-AFC4-98BB998CA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476250"/>
            <a:ext cx="434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Imunologické změny</a:t>
            </a: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015C39E2-ACA8-4BEC-AC15-95160BA67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1935163"/>
            <a:ext cx="689133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/>
              <a:t>Zhoršení imunity vlastním onemocněním</a:t>
            </a:r>
          </a:p>
          <a:p>
            <a:endParaRPr lang="cs-CZ" altLang="cs-CZ" sz="2400"/>
          </a:p>
          <a:p>
            <a:r>
              <a:rPr lang="cs-CZ" altLang="cs-CZ" sz="2400"/>
              <a:t>Zhoršení imunity cytostatiky (MTX, cyclofosfamid)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>
            <a:extLst>
              <a:ext uri="{FF2B5EF4-FFF2-40B4-BE49-F238E27FC236}">
                <a16:creationId xmlns:a16="http://schemas.microsoft.com/office/drawing/2014/main" id="{6FD96FE0-25AE-440C-B3FE-C309B680C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620713"/>
            <a:ext cx="516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Insuficience nadledvinek</a:t>
            </a:r>
          </a:p>
        </p:txBody>
      </p:sp>
      <p:sp>
        <p:nvSpPr>
          <p:cNvPr id="37893" name="Text Box 5">
            <a:extLst>
              <a:ext uri="{FF2B5EF4-FFF2-40B4-BE49-F238E27FC236}">
                <a16:creationId xmlns:a16="http://schemas.microsoft.com/office/drawing/2014/main" id="{1DD7995D-9F5E-41B4-A01F-C4AB1231F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079625"/>
            <a:ext cx="3473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/>
              <a:t>Při delší léčbě kortikoidy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>
            <a:extLst>
              <a:ext uri="{FF2B5EF4-FFF2-40B4-BE49-F238E27FC236}">
                <a16:creationId xmlns:a16="http://schemas.microsoft.com/office/drawing/2014/main" id="{CA8D2CA5-1FB3-495E-860D-CD7902454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333375"/>
            <a:ext cx="2063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Důsledky</a:t>
            </a:r>
          </a:p>
        </p:txBody>
      </p:sp>
      <p:sp>
        <p:nvSpPr>
          <p:cNvPr id="40965" name="Text Box 5">
            <a:extLst>
              <a:ext uri="{FF2B5EF4-FFF2-40B4-BE49-F238E27FC236}">
                <a16:creationId xmlns:a16="http://schemas.microsoft.com/office/drawing/2014/main" id="{7D2B71C6-B69F-4AC1-836A-133D0D4FB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628775"/>
            <a:ext cx="8802687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/>
              <a:t>Zhoršení hojení rány</a:t>
            </a:r>
          </a:p>
          <a:p>
            <a:r>
              <a:rPr lang="cs-CZ" altLang="cs-CZ" sz="2800"/>
              <a:t>Vyšší riziko infekce</a:t>
            </a:r>
          </a:p>
          <a:p>
            <a:r>
              <a:rPr lang="cs-CZ" altLang="cs-CZ" sz="2800"/>
              <a:t>Zvýšené riziko peroperační zlomeniny</a:t>
            </a:r>
          </a:p>
          <a:p>
            <a:r>
              <a:rPr lang="cs-CZ" altLang="cs-CZ" sz="2800"/>
              <a:t>Vyšší riziko pooperačního hematomu</a:t>
            </a:r>
          </a:p>
          <a:p>
            <a:r>
              <a:rPr lang="cs-CZ" altLang="cs-CZ" sz="2800"/>
              <a:t>Nižší kvalita funkčního výsledku</a:t>
            </a:r>
          </a:p>
          <a:p>
            <a:r>
              <a:rPr lang="cs-CZ" altLang="cs-CZ" sz="2800"/>
              <a:t>Zhoršení interdigitace kostního cementu</a:t>
            </a:r>
          </a:p>
          <a:p>
            <a:r>
              <a:rPr lang="cs-CZ" altLang="cs-CZ" sz="2800"/>
              <a:t>Zhoršení osteointegrace necementovaného implantátu</a:t>
            </a:r>
          </a:p>
          <a:p>
            <a:r>
              <a:rPr lang="cs-CZ" altLang="cs-CZ" sz="2800"/>
              <a:t>Zvýšené riziko periprotetické zlomeniny</a:t>
            </a:r>
          </a:p>
          <a:p>
            <a:r>
              <a:rPr lang="cs-CZ" altLang="cs-CZ" sz="2800"/>
              <a:t>Zvýšené riziko celkových komplikací</a:t>
            </a:r>
          </a:p>
          <a:p>
            <a:endParaRPr lang="cs-CZ" altLang="cs-CZ" sz="2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>
            <a:extLst>
              <a:ext uri="{FF2B5EF4-FFF2-40B4-BE49-F238E27FC236}">
                <a16:creationId xmlns:a16="http://schemas.microsoft.com/office/drawing/2014/main" id="{E84626FE-05BD-4CD6-8B8E-A092C685A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52500"/>
            <a:ext cx="8001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/>
              <a:t>			Spolupráce</a:t>
            </a:r>
          </a:p>
          <a:p>
            <a:endParaRPr lang="cs-CZ" altLang="cs-CZ" sz="3200"/>
          </a:p>
          <a:p>
            <a:r>
              <a:rPr lang="cs-CZ" altLang="cs-CZ" sz="2400"/>
              <a:t>ortopéd - revmatolog - internista - kardiolog - anesteziolog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353581" y="461700"/>
            <a:ext cx="958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Hand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51520" y="1556791"/>
            <a:ext cx="401109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/>
              <a:t>Oedema</a:t>
            </a:r>
            <a:endParaRPr lang="cs-CZ" sz="2000" dirty="0"/>
          </a:p>
          <a:p>
            <a:r>
              <a:rPr lang="cs-CZ" sz="2000" dirty="0" err="1"/>
              <a:t>Rheumatoid</a:t>
            </a:r>
            <a:r>
              <a:rPr lang="cs-CZ" sz="2000" dirty="0"/>
              <a:t> </a:t>
            </a:r>
            <a:r>
              <a:rPr lang="cs-CZ" sz="2000" dirty="0" err="1"/>
              <a:t>nodes</a:t>
            </a:r>
            <a:endParaRPr lang="cs-CZ" sz="2000" dirty="0"/>
          </a:p>
          <a:p>
            <a:r>
              <a:rPr lang="cs-CZ" sz="2000" dirty="0" err="1"/>
              <a:t>Synovitis</a:t>
            </a:r>
            <a:r>
              <a:rPr lang="cs-CZ" sz="2000" dirty="0"/>
              <a:t>, </a:t>
            </a:r>
            <a:r>
              <a:rPr lang="cs-CZ" sz="2000" dirty="0" err="1"/>
              <a:t>synovial</a:t>
            </a:r>
            <a:r>
              <a:rPr lang="cs-CZ" sz="2000" dirty="0"/>
              <a:t> </a:t>
            </a:r>
            <a:r>
              <a:rPr lang="cs-CZ" sz="2000" dirty="0" err="1"/>
              <a:t>hyperplasia</a:t>
            </a:r>
            <a:endParaRPr lang="cs-CZ" sz="2000" dirty="0"/>
          </a:p>
          <a:p>
            <a:r>
              <a:rPr lang="cs-CZ" sz="2000" dirty="0" err="1"/>
              <a:t>Ulnar</a:t>
            </a:r>
            <a:r>
              <a:rPr lang="cs-CZ" sz="2000" dirty="0"/>
              <a:t> </a:t>
            </a:r>
            <a:r>
              <a:rPr lang="cs-CZ" sz="2000" dirty="0" err="1"/>
              <a:t>deviations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fingers</a:t>
            </a:r>
            <a:endParaRPr lang="cs-CZ" sz="2000" dirty="0"/>
          </a:p>
          <a:p>
            <a:r>
              <a:rPr lang="cs-CZ" sz="2000" dirty="0"/>
              <a:t>Z deformity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thumb</a:t>
            </a:r>
            <a:endParaRPr lang="cs-CZ" sz="2000" dirty="0"/>
          </a:p>
          <a:p>
            <a:r>
              <a:rPr lang="cs-CZ" sz="2000" dirty="0" err="1"/>
              <a:t>Swan</a:t>
            </a:r>
            <a:r>
              <a:rPr lang="cs-CZ" sz="2000" dirty="0"/>
              <a:t> </a:t>
            </a:r>
            <a:r>
              <a:rPr lang="cs-CZ" sz="2000" dirty="0" err="1"/>
              <a:t>neck</a:t>
            </a:r>
            <a:r>
              <a:rPr lang="cs-CZ" sz="2000" dirty="0"/>
              <a:t> deformity</a:t>
            </a:r>
          </a:p>
          <a:p>
            <a:r>
              <a:rPr lang="cs-CZ" sz="2000" dirty="0" err="1"/>
              <a:t>Button</a:t>
            </a:r>
            <a:r>
              <a:rPr lang="cs-CZ" sz="2000" dirty="0"/>
              <a:t> hole  deformity</a:t>
            </a:r>
          </a:p>
          <a:p>
            <a:r>
              <a:rPr lang="cs-CZ" sz="2000" dirty="0"/>
              <a:t>Volar </a:t>
            </a:r>
            <a:r>
              <a:rPr lang="cs-CZ" sz="2000" dirty="0" err="1"/>
              <a:t>subluxation</a:t>
            </a:r>
            <a:r>
              <a:rPr lang="cs-CZ" sz="2000" dirty="0"/>
              <a:t> 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wrist</a:t>
            </a:r>
            <a:r>
              <a:rPr lang="cs-CZ" sz="2000" dirty="0"/>
              <a:t>  joint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312498" y="1124744"/>
            <a:ext cx="4811504" cy="2232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PC\Pictures\RA uz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371" y="3987619"/>
            <a:ext cx="4041757" cy="203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543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1371600"/>
          </a:xfrm>
        </p:spPr>
        <p:txBody>
          <a:bodyPr/>
          <a:lstStyle/>
          <a:p>
            <a:r>
              <a:rPr lang="cs-CZ" altLang="cs-CZ" sz="3600" b="0" dirty="0" err="1">
                <a:latin typeface="Verdana" pitchFamily="34" charset="0"/>
              </a:rPr>
              <a:t>Deformities</a:t>
            </a:r>
            <a:r>
              <a:rPr lang="cs-CZ" altLang="cs-CZ" sz="3600" b="0" dirty="0">
                <a:latin typeface="Verdana" pitchFamily="34" charset="0"/>
              </a:rPr>
              <a:t> in </a:t>
            </a:r>
            <a:r>
              <a:rPr lang="cs-CZ" altLang="cs-CZ" sz="3600" b="0" dirty="0" err="1">
                <a:latin typeface="Verdana" pitchFamily="34" charset="0"/>
              </a:rPr>
              <a:t>the</a:t>
            </a:r>
            <a:r>
              <a:rPr lang="cs-CZ" altLang="cs-CZ" sz="3600" b="0" dirty="0">
                <a:latin typeface="Verdana" pitchFamily="34" charset="0"/>
              </a:rPr>
              <a:t> hand</a:t>
            </a:r>
            <a:endParaRPr lang="cs-CZ" altLang="cs-CZ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1100" y="-5443538"/>
            <a:ext cx="3249612" cy="30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-854075" y="5146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cs-CZ" altLang="cs-CZ" sz="2400" b="1">
              <a:latin typeface="Times New Roman" pitchFamily="18" charset="-18"/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11560" y="1137362"/>
            <a:ext cx="3886200" cy="3046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cs-CZ" altLang="cs-CZ" sz="2400" dirty="0" err="1">
                <a:latin typeface="Times New Roman" pitchFamily="18" charset="-18"/>
              </a:rPr>
              <a:t>Swan</a:t>
            </a:r>
            <a:r>
              <a:rPr lang="cs-CZ" altLang="cs-CZ" sz="2400" dirty="0">
                <a:latin typeface="Times New Roman" pitchFamily="18" charset="-18"/>
              </a:rPr>
              <a:t> </a:t>
            </a:r>
            <a:r>
              <a:rPr lang="cs-CZ" altLang="cs-CZ" sz="2400" dirty="0" err="1">
                <a:latin typeface="Times New Roman" pitchFamily="18" charset="-18"/>
              </a:rPr>
              <a:t>neck</a:t>
            </a:r>
            <a:r>
              <a:rPr lang="cs-CZ" altLang="cs-CZ" sz="2400" dirty="0">
                <a:latin typeface="Times New Roman" pitchFamily="18" charset="-18"/>
              </a:rPr>
              <a:t> deformity</a:t>
            </a:r>
          </a:p>
          <a:p>
            <a:pPr eaLnBrk="0" hangingPunct="0"/>
            <a:r>
              <a:rPr lang="cs-CZ" altLang="cs-CZ" sz="2400" dirty="0">
                <a:latin typeface="Times New Roman" pitchFamily="18" charset="-18"/>
              </a:rPr>
              <a:t>Z deformity </a:t>
            </a:r>
            <a:r>
              <a:rPr lang="cs-CZ" altLang="cs-CZ" sz="2400" dirty="0" err="1">
                <a:latin typeface="Times New Roman" pitchFamily="18" charset="-18"/>
              </a:rPr>
              <a:t>of</a:t>
            </a:r>
            <a:r>
              <a:rPr lang="cs-CZ" altLang="cs-CZ" sz="2400" dirty="0">
                <a:latin typeface="Times New Roman" pitchFamily="18" charset="-18"/>
              </a:rPr>
              <a:t> </a:t>
            </a:r>
            <a:r>
              <a:rPr lang="cs-CZ" altLang="cs-CZ" sz="2400" dirty="0" err="1">
                <a:latin typeface="Times New Roman" pitchFamily="18" charset="-18"/>
              </a:rPr>
              <a:t>the</a:t>
            </a:r>
            <a:r>
              <a:rPr lang="cs-CZ" altLang="cs-CZ" sz="2400" dirty="0">
                <a:latin typeface="Times New Roman" pitchFamily="18" charset="-18"/>
              </a:rPr>
              <a:t> </a:t>
            </a:r>
            <a:r>
              <a:rPr lang="cs-CZ" altLang="cs-CZ" sz="2400" dirty="0" err="1">
                <a:latin typeface="Times New Roman" pitchFamily="18" charset="-18"/>
              </a:rPr>
              <a:t>thumb</a:t>
            </a:r>
            <a:endParaRPr lang="cs-CZ" altLang="cs-CZ" sz="2400" dirty="0">
              <a:latin typeface="Times New Roman" pitchFamily="18" charset="-18"/>
            </a:endParaRPr>
          </a:p>
          <a:p>
            <a:pPr eaLnBrk="0" hangingPunct="0"/>
            <a:r>
              <a:rPr lang="cs-CZ" altLang="cs-CZ" sz="2400" dirty="0" err="1">
                <a:latin typeface="Times New Roman" pitchFamily="18" charset="-18"/>
              </a:rPr>
              <a:t>Ulnar</a:t>
            </a:r>
            <a:r>
              <a:rPr lang="cs-CZ" altLang="cs-CZ" sz="2400" dirty="0">
                <a:latin typeface="Times New Roman" pitchFamily="18" charset="-18"/>
              </a:rPr>
              <a:t> </a:t>
            </a:r>
            <a:r>
              <a:rPr lang="cs-CZ" altLang="cs-CZ" sz="2400" dirty="0" err="1">
                <a:latin typeface="Times New Roman" pitchFamily="18" charset="-18"/>
              </a:rPr>
              <a:t>deviation</a:t>
            </a:r>
            <a:r>
              <a:rPr lang="cs-CZ" altLang="cs-CZ" sz="2400" dirty="0">
                <a:latin typeface="Times New Roman" pitchFamily="18" charset="-18"/>
              </a:rPr>
              <a:t> </a:t>
            </a:r>
            <a:r>
              <a:rPr lang="cs-CZ" altLang="cs-CZ" sz="2400" dirty="0" err="1">
                <a:latin typeface="Times New Roman" pitchFamily="18" charset="-18"/>
              </a:rPr>
              <a:t>of</a:t>
            </a:r>
            <a:r>
              <a:rPr lang="cs-CZ" altLang="cs-CZ" sz="2400" dirty="0">
                <a:latin typeface="Times New Roman" pitchFamily="18" charset="-18"/>
              </a:rPr>
              <a:t> </a:t>
            </a:r>
            <a:r>
              <a:rPr lang="cs-CZ" altLang="cs-CZ" sz="2400" dirty="0" err="1">
                <a:latin typeface="Times New Roman" pitchFamily="18" charset="-18"/>
              </a:rPr>
              <a:t>fingers</a:t>
            </a:r>
            <a:endParaRPr lang="cs-CZ" altLang="cs-CZ" sz="2400" dirty="0">
              <a:latin typeface="Times New Roman" pitchFamily="18" charset="-18"/>
            </a:endParaRPr>
          </a:p>
          <a:p>
            <a:pPr eaLnBrk="0" hangingPunct="0"/>
            <a:r>
              <a:rPr lang="cs-CZ" altLang="cs-CZ" sz="2400" dirty="0" err="1">
                <a:latin typeface="Times New Roman" pitchFamily="18" charset="-18"/>
              </a:rPr>
              <a:t>Synovitis</a:t>
            </a:r>
            <a:r>
              <a:rPr lang="cs-CZ" altLang="cs-CZ" sz="2400" dirty="0">
                <a:latin typeface="Times New Roman" pitchFamily="18" charset="-18"/>
              </a:rPr>
              <a:t> </a:t>
            </a:r>
            <a:r>
              <a:rPr lang="cs-CZ" altLang="cs-CZ" sz="2400" dirty="0" err="1">
                <a:latin typeface="Times New Roman" pitchFamily="18" charset="-18"/>
              </a:rPr>
              <a:t>of</a:t>
            </a:r>
            <a:r>
              <a:rPr lang="cs-CZ" altLang="cs-CZ" sz="2400" dirty="0">
                <a:latin typeface="Times New Roman" pitchFamily="18" charset="-18"/>
              </a:rPr>
              <a:t> DIP</a:t>
            </a:r>
          </a:p>
          <a:p>
            <a:pPr eaLnBrk="0" hangingPunct="0"/>
            <a:r>
              <a:rPr lang="cs-CZ" altLang="cs-CZ" sz="2400" dirty="0" err="1">
                <a:latin typeface="Times New Roman" pitchFamily="18" charset="-18"/>
              </a:rPr>
              <a:t>Digiti</a:t>
            </a:r>
            <a:r>
              <a:rPr lang="cs-CZ" altLang="cs-CZ" sz="2400" dirty="0">
                <a:latin typeface="Times New Roman" pitchFamily="18" charset="-18"/>
              </a:rPr>
              <a:t> </a:t>
            </a:r>
            <a:r>
              <a:rPr lang="cs-CZ" altLang="cs-CZ" sz="2400" dirty="0" err="1">
                <a:latin typeface="Times New Roman" pitchFamily="18" charset="-18"/>
              </a:rPr>
              <a:t>telescopici</a:t>
            </a:r>
            <a:endParaRPr lang="cs-CZ" altLang="cs-CZ" sz="2400" dirty="0">
              <a:latin typeface="Times New Roman" pitchFamily="18" charset="-18"/>
            </a:endParaRPr>
          </a:p>
          <a:p>
            <a:pPr eaLnBrk="0" hangingPunct="0"/>
            <a:r>
              <a:rPr lang="cs-CZ" altLang="cs-CZ" sz="2400" dirty="0" err="1">
                <a:latin typeface="Times New Roman" pitchFamily="18" charset="-18"/>
              </a:rPr>
              <a:t>Button</a:t>
            </a:r>
            <a:r>
              <a:rPr lang="cs-CZ" altLang="cs-CZ" sz="2400" dirty="0">
                <a:latin typeface="Times New Roman" pitchFamily="18" charset="-18"/>
              </a:rPr>
              <a:t> hole deformity</a:t>
            </a:r>
          </a:p>
          <a:p>
            <a:pPr eaLnBrk="0" hangingPunct="0"/>
            <a:endParaRPr lang="cs-CZ" altLang="cs-CZ" sz="2400" dirty="0">
              <a:latin typeface="Times New Roman" pitchFamily="18" charset="-18"/>
            </a:endParaRPr>
          </a:p>
          <a:p>
            <a:pPr eaLnBrk="0" hangingPunct="0"/>
            <a:endParaRPr lang="cs-CZ" altLang="cs-CZ" sz="2400" dirty="0">
              <a:latin typeface="Times New Roman" pitchFamily="18" charset="-18"/>
            </a:endParaRPr>
          </a:p>
        </p:txBody>
      </p:sp>
      <p:pic>
        <p:nvPicPr>
          <p:cNvPr id="7" name="Picture 2" descr="Ruka- revmatická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24744"/>
            <a:ext cx="2160240" cy="515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PC\Pictures\RA ruka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81501"/>
            <a:ext cx="4280371" cy="260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394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Ruka-revmatická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990600"/>
            <a:ext cx="348456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12367" y="1317992"/>
            <a:ext cx="513153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000" dirty="0" err="1">
                <a:latin typeface="Verdana" pitchFamily="34" charset="0"/>
              </a:rPr>
              <a:t>Radial</a:t>
            </a:r>
            <a:r>
              <a:rPr lang="cs-CZ" altLang="cs-CZ" sz="2000" dirty="0">
                <a:latin typeface="Verdana" pitchFamily="34" charset="0"/>
              </a:rPr>
              <a:t> </a:t>
            </a:r>
            <a:r>
              <a:rPr lang="cs-CZ" altLang="cs-CZ" sz="2000" dirty="0" err="1">
                <a:latin typeface="Verdana" pitchFamily="34" charset="0"/>
              </a:rPr>
              <a:t>deviation</a:t>
            </a:r>
            <a:r>
              <a:rPr lang="cs-CZ" altLang="cs-CZ" sz="2000" dirty="0">
                <a:latin typeface="Verdana" pitchFamily="34" charset="0"/>
              </a:rPr>
              <a:t> </a:t>
            </a:r>
            <a:r>
              <a:rPr lang="cs-CZ" altLang="cs-CZ" sz="2000" dirty="0" err="1">
                <a:latin typeface="Verdana" pitchFamily="34" charset="0"/>
              </a:rPr>
              <a:t>of</a:t>
            </a:r>
            <a:r>
              <a:rPr lang="cs-CZ" altLang="cs-CZ" sz="2000" dirty="0">
                <a:latin typeface="Verdana" pitchFamily="34" charset="0"/>
              </a:rPr>
              <a:t> </a:t>
            </a:r>
            <a:r>
              <a:rPr lang="cs-CZ" altLang="cs-CZ" sz="2000" dirty="0" err="1">
                <a:latin typeface="Verdana" pitchFamily="34" charset="0"/>
              </a:rPr>
              <a:t>the</a:t>
            </a:r>
            <a:r>
              <a:rPr lang="cs-CZ" altLang="cs-CZ" sz="2000" dirty="0">
                <a:latin typeface="Verdana" pitchFamily="34" charset="0"/>
              </a:rPr>
              <a:t> </a:t>
            </a:r>
            <a:r>
              <a:rPr lang="cs-CZ" altLang="cs-CZ" sz="2000" dirty="0" err="1">
                <a:latin typeface="Verdana" pitchFamily="34" charset="0"/>
              </a:rPr>
              <a:t>wrist</a:t>
            </a:r>
            <a:r>
              <a:rPr lang="cs-CZ" altLang="cs-CZ" sz="2000" dirty="0">
                <a:latin typeface="Verdana" pitchFamily="34" charset="0"/>
              </a:rPr>
              <a:t>  joint</a:t>
            </a:r>
          </a:p>
          <a:p>
            <a:pPr eaLnBrk="0" hangingPunct="0"/>
            <a:endParaRPr lang="cs-CZ" altLang="cs-CZ" sz="2000" dirty="0">
              <a:latin typeface="Verdana" pitchFamily="34" charset="0"/>
            </a:endParaRPr>
          </a:p>
          <a:p>
            <a:pPr eaLnBrk="0" hangingPunct="0"/>
            <a:r>
              <a:rPr lang="cs-CZ" altLang="cs-CZ" sz="2000" dirty="0">
                <a:latin typeface="Verdana" pitchFamily="34" charset="0"/>
              </a:rPr>
              <a:t>Volar </a:t>
            </a:r>
            <a:r>
              <a:rPr lang="cs-CZ" altLang="cs-CZ" sz="2000" dirty="0" err="1">
                <a:latin typeface="Verdana" pitchFamily="34" charset="0"/>
              </a:rPr>
              <a:t>subluxation</a:t>
            </a:r>
            <a:r>
              <a:rPr lang="cs-CZ" altLang="cs-CZ" sz="2000" dirty="0">
                <a:latin typeface="Verdana" pitchFamily="34" charset="0"/>
              </a:rPr>
              <a:t> </a:t>
            </a:r>
            <a:r>
              <a:rPr lang="cs-CZ" altLang="cs-CZ" sz="2000" dirty="0" err="1">
                <a:latin typeface="Verdana" pitchFamily="34" charset="0"/>
              </a:rPr>
              <a:t>of</a:t>
            </a:r>
            <a:r>
              <a:rPr lang="cs-CZ" altLang="cs-CZ" sz="2000" dirty="0">
                <a:latin typeface="Verdana" pitchFamily="34" charset="0"/>
              </a:rPr>
              <a:t> </a:t>
            </a:r>
            <a:r>
              <a:rPr lang="cs-CZ" altLang="cs-CZ" sz="2000" dirty="0" err="1">
                <a:latin typeface="Verdana" pitchFamily="34" charset="0"/>
              </a:rPr>
              <a:t>the</a:t>
            </a:r>
            <a:r>
              <a:rPr lang="cs-CZ" altLang="cs-CZ" sz="2000" dirty="0">
                <a:latin typeface="Verdana" pitchFamily="34" charset="0"/>
              </a:rPr>
              <a:t> </a:t>
            </a:r>
            <a:r>
              <a:rPr lang="cs-CZ" altLang="cs-CZ" sz="2000" dirty="0" err="1">
                <a:latin typeface="Verdana" pitchFamily="34" charset="0"/>
              </a:rPr>
              <a:t>wrist</a:t>
            </a:r>
            <a:endParaRPr lang="cs-CZ" altLang="cs-CZ" sz="2000" dirty="0">
              <a:latin typeface="Verdana" pitchFamily="34" charset="0"/>
            </a:endParaRPr>
          </a:p>
          <a:p>
            <a:pPr eaLnBrk="0" hangingPunct="0"/>
            <a:endParaRPr lang="cs-CZ" altLang="cs-CZ" sz="2000" dirty="0">
              <a:latin typeface="Verdana" pitchFamily="34" charset="0"/>
            </a:endParaRPr>
          </a:p>
          <a:p>
            <a:pPr eaLnBrk="0" hangingPunct="0"/>
            <a:r>
              <a:rPr lang="cs-CZ" altLang="cs-CZ" sz="2000" dirty="0" err="1">
                <a:latin typeface="Verdana" pitchFamily="34" charset="0"/>
              </a:rPr>
              <a:t>Dorsal</a:t>
            </a:r>
            <a:r>
              <a:rPr lang="cs-CZ" altLang="cs-CZ" sz="2000" dirty="0">
                <a:latin typeface="Verdana" pitchFamily="34" charset="0"/>
              </a:rPr>
              <a:t> prominence </a:t>
            </a:r>
            <a:r>
              <a:rPr lang="cs-CZ" altLang="cs-CZ" sz="2000" dirty="0" err="1">
                <a:latin typeface="Verdana" pitchFamily="34" charset="0"/>
              </a:rPr>
              <a:t>of</a:t>
            </a:r>
            <a:r>
              <a:rPr lang="cs-CZ" altLang="cs-CZ" sz="2000" dirty="0">
                <a:latin typeface="Verdana" pitchFamily="34" charset="0"/>
              </a:rPr>
              <a:t> </a:t>
            </a:r>
            <a:r>
              <a:rPr lang="cs-CZ" altLang="cs-CZ" sz="2000" dirty="0" err="1">
                <a:latin typeface="Verdana" pitchFamily="34" charset="0"/>
              </a:rPr>
              <a:t>the</a:t>
            </a:r>
            <a:r>
              <a:rPr lang="cs-CZ" altLang="cs-CZ" sz="2000" dirty="0">
                <a:latin typeface="Verdana" pitchFamily="34" charset="0"/>
              </a:rPr>
              <a:t> </a:t>
            </a:r>
            <a:r>
              <a:rPr lang="cs-CZ" altLang="cs-CZ" sz="2000" dirty="0" err="1">
                <a:latin typeface="Verdana" pitchFamily="34" charset="0"/>
              </a:rPr>
              <a:t>head</a:t>
            </a:r>
            <a:r>
              <a:rPr lang="cs-CZ" altLang="cs-CZ" sz="2000" dirty="0">
                <a:latin typeface="Verdana" pitchFamily="34" charset="0"/>
              </a:rPr>
              <a:t> </a:t>
            </a:r>
            <a:r>
              <a:rPr lang="cs-CZ" altLang="cs-CZ" sz="2000" dirty="0" err="1">
                <a:latin typeface="Verdana" pitchFamily="34" charset="0"/>
              </a:rPr>
              <a:t>of</a:t>
            </a:r>
            <a:r>
              <a:rPr lang="cs-CZ" altLang="cs-CZ" sz="2000" dirty="0">
                <a:latin typeface="Verdana" pitchFamily="34" charset="0"/>
              </a:rPr>
              <a:t> ulna</a:t>
            </a:r>
            <a:endParaRPr lang="cs-CZ" altLang="cs-CZ" sz="2000" b="1" dirty="0">
              <a:latin typeface="Times New Roman" pitchFamily="18" charset="-18"/>
            </a:endParaRP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1660525" y="260350"/>
            <a:ext cx="30492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3600" b="1" dirty="0">
                <a:latin typeface="Verdana" pitchFamily="34" charset="0"/>
              </a:rPr>
              <a:t>Hand in RA</a:t>
            </a:r>
            <a:endParaRPr lang="cs-CZ" altLang="cs-CZ" sz="2400" b="1" dirty="0">
              <a:latin typeface="Times New Roman" pitchFamily="18" charset="-18"/>
            </a:endParaRPr>
          </a:p>
        </p:txBody>
      </p:sp>
      <p:pic>
        <p:nvPicPr>
          <p:cNvPr id="6146" name="Picture 2" descr="C:\Users\PC\Pictures\RA ruka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73016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396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0" dirty="0">
                <a:latin typeface="Verdana" pitchFamily="34" charset="0"/>
              </a:rPr>
              <a:t>X </a:t>
            </a:r>
            <a:r>
              <a:rPr lang="cs-CZ" altLang="cs-CZ" sz="3600" b="0" dirty="0" err="1">
                <a:latin typeface="Verdana" pitchFamily="34" charset="0"/>
              </a:rPr>
              <a:t>ray</a:t>
            </a:r>
            <a:endParaRPr lang="cs-CZ" altLang="cs-CZ" dirty="0"/>
          </a:p>
        </p:txBody>
      </p:sp>
      <p:pic>
        <p:nvPicPr>
          <p:cNvPr id="47107" name="Picture 3"/>
          <p:cNvPicPr>
            <a:picLocks noGrp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676400"/>
            <a:ext cx="7315200" cy="50292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9220200" y="1981200"/>
            <a:ext cx="3810000" cy="4114800"/>
          </a:xfrm>
        </p:spPr>
        <p:txBody>
          <a:bodyPr/>
          <a:lstStyle/>
          <a:p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1184081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0" dirty="0">
                <a:latin typeface="Verdana" pitchFamily="34" charset="0"/>
              </a:rPr>
              <a:t>X </a:t>
            </a:r>
            <a:r>
              <a:rPr lang="cs-CZ" altLang="cs-CZ" sz="3600" b="0" dirty="0" err="1">
                <a:latin typeface="Verdana" pitchFamily="34" charset="0"/>
              </a:rPr>
              <a:t>ray</a:t>
            </a:r>
            <a:endParaRPr lang="cs-CZ" altLang="cs-CZ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48768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76600"/>
            <a:ext cx="4573588" cy="3430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343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Ruka- revmatická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95982"/>
            <a:ext cx="3208950" cy="44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PC\Pictures\RA ruka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5981"/>
            <a:ext cx="4246351" cy="44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993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1124744"/>
            <a:ext cx="7776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Rheumatoid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Systemic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autoimmune and inflammatory disease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immune system attacks healthy cells in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body 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causing inflammation (painful swelling) 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ainly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attacks the joints, usually many joints at once.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433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7239000" cy="4970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3419872" y="260648"/>
            <a:ext cx="1531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3600" b="1" dirty="0">
                <a:latin typeface="Verdana" pitchFamily="34" charset="0"/>
              </a:rPr>
              <a:t>X </a:t>
            </a:r>
            <a:r>
              <a:rPr lang="cs-CZ" altLang="cs-CZ" sz="3600" b="1" dirty="0" err="1">
                <a:latin typeface="Verdana" pitchFamily="34" charset="0"/>
              </a:rPr>
              <a:t>ray</a:t>
            </a:r>
            <a:endParaRPr lang="cs-CZ" altLang="cs-CZ" sz="36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40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600" b="0" dirty="0" err="1">
                <a:latin typeface="Verdana" pitchFamily="34" charset="0"/>
              </a:rPr>
              <a:t>Therapy</a:t>
            </a:r>
            <a:r>
              <a:rPr lang="cs-CZ" altLang="cs-CZ" sz="3600" b="0" dirty="0">
                <a:latin typeface="Verdana" pitchFamily="34" charset="0"/>
              </a:rPr>
              <a:t> </a:t>
            </a:r>
            <a:r>
              <a:rPr lang="cs-CZ" altLang="cs-CZ" sz="3600" b="0" dirty="0" err="1">
                <a:latin typeface="Verdana" pitchFamily="34" charset="0"/>
              </a:rPr>
              <a:t>of</a:t>
            </a:r>
            <a:r>
              <a:rPr lang="cs-CZ" altLang="cs-CZ" sz="3600" b="0" dirty="0">
                <a:latin typeface="Verdana" pitchFamily="34" charset="0"/>
              </a:rPr>
              <a:t> </a:t>
            </a:r>
            <a:r>
              <a:rPr lang="cs-CZ" altLang="cs-CZ" sz="3600" b="0" dirty="0" err="1">
                <a:latin typeface="Verdana" pitchFamily="34" charset="0"/>
              </a:rPr>
              <a:t>rheumatoid</a:t>
            </a:r>
            <a:r>
              <a:rPr lang="cs-CZ" altLang="cs-CZ" sz="3600" b="0" dirty="0">
                <a:latin typeface="Verdana" pitchFamily="34" charset="0"/>
              </a:rPr>
              <a:t> arthritis</a:t>
            </a:r>
            <a:endParaRPr lang="cs-CZ" altLang="cs-CZ" dirty="0"/>
          </a:p>
        </p:txBody>
      </p:sp>
      <p:sp>
        <p:nvSpPr>
          <p:cNvPr id="3993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8839200" cy="41148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</a:pPr>
            <a:r>
              <a:rPr lang="cs-CZ" altLang="cs-CZ" dirty="0" err="1"/>
              <a:t>Complex</a:t>
            </a:r>
            <a:endParaRPr lang="cs-CZ" altLang="cs-CZ" b="1" dirty="0"/>
          </a:p>
          <a:p>
            <a:pPr>
              <a:buClr>
                <a:schemeClr val="tx1"/>
              </a:buClr>
            </a:pPr>
            <a:r>
              <a:rPr lang="cs-CZ" altLang="cs-CZ" dirty="0" err="1"/>
              <a:t>pharmacological</a:t>
            </a:r>
            <a:r>
              <a:rPr lang="cs-CZ" altLang="cs-CZ" dirty="0"/>
              <a:t>: NSAID, </a:t>
            </a:r>
            <a:r>
              <a:rPr lang="cs-CZ" altLang="cs-CZ" dirty="0" err="1"/>
              <a:t>glukocorticoids</a:t>
            </a:r>
            <a:r>
              <a:rPr lang="cs-CZ" altLang="cs-CZ" dirty="0"/>
              <a:t>, </a:t>
            </a:r>
            <a:r>
              <a:rPr lang="cs-CZ" altLang="cs-CZ" dirty="0" err="1"/>
              <a:t>DMARDs</a:t>
            </a:r>
            <a:endParaRPr lang="cs-CZ" altLang="cs-CZ" dirty="0"/>
          </a:p>
          <a:p>
            <a:pPr>
              <a:buClr>
                <a:schemeClr val="tx1"/>
              </a:buClr>
              <a:buSzPct val="90000"/>
            </a:pPr>
            <a:r>
              <a:rPr lang="cs-CZ" altLang="cs-CZ" dirty="0" err="1"/>
              <a:t>Physical</a:t>
            </a:r>
            <a:r>
              <a:rPr lang="cs-CZ" altLang="cs-CZ" dirty="0"/>
              <a:t> </a:t>
            </a:r>
            <a:r>
              <a:rPr lang="cs-CZ" altLang="cs-CZ" dirty="0" err="1"/>
              <a:t>therapy</a:t>
            </a:r>
            <a:r>
              <a:rPr lang="cs-CZ" altLang="cs-CZ" dirty="0"/>
              <a:t> : to </a:t>
            </a:r>
            <a:r>
              <a:rPr lang="cs-CZ" altLang="cs-CZ" dirty="0" err="1"/>
              <a:t>maintain</a:t>
            </a:r>
            <a:r>
              <a:rPr lang="cs-CZ" altLang="cs-CZ" dirty="0"/>
              <a:t>  ROM</a:t>
            </a:r>
          </a:p>
          <a:p>
            <a:pPr>
              <a:buClr>
                <a:schemeClr val="tx1"/>
              </a:buClr>
              <a:buSzPct val="90000"/>
            </a:pPr>
            <a:r>
              <a:rPr lang="cs-CZ" altLang="cs-CZ" dirty="0" err="1"/>
              <a:t>social</a:t>
            </a:r>
            <a:r>
              <a:rPr lang="cs-CZ" altLang="cs-CZ" dirty="0"/>
              <a:t> program – </a:t>
            </a:r>
            <a:r>
              <a:rPr lang="cs-CZ" altLang="cs-CZ" dirty="0" err="1"/>
              <a:t>job</a:t>
            </a:r>
            <a:r>
              <a:rPr lang="cs-CZ" altLang="cs-CZ" dirty="0"/>
              <a:t>, rent</a:t>
            </a:r>
          </a:p>
          <a:p>
            <a:pPr>
              <a:buClr>
                <a:schemeClr val="tx1"/>
              </a:buClr>
              <a:buSzPct val="90000"/>
            </a:pPr>
            <a:r>
              <a:rPr lang="cs-CZ" altLang="cs-CZ" dirty="0" err="1"/>
              <a:t>surgery</a:t>
            </a:r>
            <a:r>
              <a:rPr lang="cs-CZ" altLang="cs-CZ" dirty="0"/>
              <a:t> :  to </a:t>
            </a:r>
            <a:r>
              <a:rPr lang="cs-CZ" altLang="cs-CZ" dirty="0" err="1"/>
              <a:t>maintain</a:t>
            </a:r>
            <a:r>
              <a:rPr lang="cs-CZ" altLang="cs-CZ" dirty="0"/>
              <a:t> </a:t>
            </a:r>
            <a:r>
              <a:rPr lang="cs-CZ" altLang="cs-CZ" dirty="0" err="1"/>
              <a:t>biological</a:t>
            </a:r>
            <a:r>
              <a:rPr lang="cs-CZ" altLang="cs-CZ" dirty="0"/>
              <a:t> joint</a:t>
            </a:r>
          </a:p>
          <a:p>
            <a:pPr marL="0" indent="0">
              <a:buClr>
                <a:schemeClr val="tx1"/>
              </a:buClr>
              <a:buSzPct val="90000"/>
              <a:buNone/>
            </a:pPr>
            <a:r>
              <a:rPr lang="cs-CZ" altLang="cs-CZ" dirty="0"/>
              <a:t>                      </a:t>
            </a:r>
            <a:r>
              <a:rPr lang="cs-CZ" altLang="cs-CZ" dirty="0" err="1"/>
              <a:t>replacement</a:t>
            </a:r>
            <a:endParaRPr lang="cs-CZ" altLang="cs-CZ" dirty="0"/>
          </a:p>
        </p:txBody>
      </p:sp>
      <p:sp>
        <p:nvSpPr>
          <p:cNvPr id="39940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0" y="2057400"/>
            <a:ext cx="3810000" cy="4114800"/>
          </a:xfrm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1632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491880" y="385500"/>
            <a:ext cx="2138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Management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51520" y="1556792"/>
            <a:ext cx="771935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aim</a:t>
            </a:r>
            <a:r>
              <a:rPr lang="cs-CZ" sz="2000" dirty="0"/>
              <a:t>: to </a:t>
            </a:r>
            <a:r>
              <a:rPr lang="cs-CZ" sz="2000" dirty="0" err="1"/>
              <a:t>achieve</a:t>
            </a:r>
            <a:r>
              <a:rPr lang="cs-CZ" sz="2000" dirty="0"/>
              <a:t> long </a:t>
            </a:r>
            <a:r>
              <a:rPr lang="cs-CZ" sz="2000" dirty="0" err="1"/>
              <a:t>lasting</a:t>
            </a:r>
            <a:r>
              <a:rPr lang="cs-CZ" sz="2000" dirty="0"/>
              <a:t> </a:t>
            </a:r>
            <a:r>
              <a:rPr lang="cs-CZ" sz="2000" dirty="0" err="1"/>
              <a:t>remision</a:t>
            </a:r>
            <a:r>
              <a:rPr lang="cs-CZ" sz="2000" dirty="0"/>
              <a:t> </a:t>
            </a:r>
            <a:r>
              <a:rPr lang="cs-CZ" sz="2000" dirty="0" err="1"/>
              <a:t>or</a:t>
            </a:r>
            <a:endParaRPr lang="cs-CZ" sz="2000" dirty="0"/>
          </a:p>
          <a:p>
            <a:r>
              <a:rPr lang="cs-CZ" sz="2000" dirty="0"/>
              <a:t>                </a:t>
            </a:r>
            <a:r>
              <a:rPr lang="cs-CZ" sz="2000" dirty="0" err="1"/>
              <a:t>at</a:t>
            </a:r>
            <a:r>
              <a:rPr lang="cs-CZ" sz="2000" dirty="0"/>
              <a:t> least </a:t>
            </a:r>
            <a:r>
              <a:rPr lang="cs-CZ" sz="2000" dirty="0" err="1"/>
              <a:t>low</a:t>
            </a:r>
            <a:r>
              <a:rPr lang="cs-CZ" sz="2000" dirty="0"/>
              <a:t> </a:t>
            </a:r>
            <a:r>
              <a:rPr lang="cs-CZ" sz="2000" dirty="0" err="1"/>
              <a:t>level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activity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disease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NSAID- </a:t>
            </a:r>
            <a:r>
              <a:rPr lang="cs-CZ" sz="2000" dirty="0" err="1"/>
              <a:t>Cox</a:t>
            </a:r>
            <a:r>
              <a:rPr lang="cs-CZ" sz="2000" dirty="0"/>
              <a:t> 1 a </a:t>
            </a:r>
            <a:r>
              <a:rPr lang="cs-CZ" sz="2000" dirty="0" err="1"/>
              <a:t>Cox</a:t>
            </a:r>
            <a:r>
              <a:rPr lang="cs-CZ" sz="2000" dirty="0"/>
              <a:t> 2</a:t>
            </a:r>
          </a:p>
          <a:p>
            <a:endParaRPr lang="cs-CZ" sz="2000" dirty="0"/>
          </a:p>
          <a:p>
            <a:r>
              <a:rPr lang="cs-CZ" sz="2000" dirty="0"/>
              <a:t>DMARD- </a:t>
            </a:r>
            <a:r>
              <a:rPr lang="cs-CZ" sz="2000" dirty="0" err="1"/>
              <a:t>disease</a:t>
            </a:r>
            <a:r>
              <a:rPr lang="cs-CZ" sz="2000" dirty="0"/>
              <a:t> </a:t>
            </a:r>
            <a:r>
              <a:rPr lang="cs-CZ" sz="2000" dirty="0" err="1"/>
              <a:t>modifying</a:t>
            </a:r>
            <a:r>
              <a:rPr lang="cs-CZ" sz="2000" dirty="0"/>
              <a:t> </a:t>
            </a:r>
            <a:r>
              <a:rPr lang="cs-CZ" sz="2000" dirty="0" err="1"/>
              <a:t>antirheumatic</a:t>
            </a:r>
            <a:r>
              <a:rPr lang="cs-CZ" sz="2000" dirty="0"/>
              <a:t> </a:t>
            </a:r>
            <a:r>
              <a:rPr lang="cs-CZ" sz="2000" dirty="0" err="1"/>
              <a:t>drugs</a:t>
            </a:r>
            <a:endParaRPr lang="cs-CZ" sz="2000" dirty="0"/>
          </a:p>
          <a:p>
            <a:pPr marL="285750" indent="-285750">
              <a:buFontTx/>
              <a:buChar char="-"/>
            </a:pPr>
            <a:r>
              <a:rPr lang="cs-CZ" sz="2000" dirty="0" err="1"/>
              <a:t>syntetic</a:t>
            </a:r>
            <a:r>
              <a:rPr lang="cs-CZ" sz="2000" dirty="0"/>
              <a:t>: </a:t>
            </a:r>
            <a:r>
              <a:rPr lang="cs-CZ" sz="2000" dirty="0" err="1"/>
              <a:t>metotrexat</a:t>
            </a:r>
            <a:r>
              <a:rPr lang="cs-CZ" sz="2000" dirty="0"/>
              <a:t>, </a:t>
            </a:r>
            <a:r>
              <a:rPr lang="cs-CZ" sz="2000" dirty="0" err="1"/>
              <a:t>leflunomid</a:t>
            </a:r>
            <a:r>
              <a:rPr lang="cs-CZ" sz="2000" dirty="0"/>
              <a:t>, </a:t>
            </a:r>
            <a:r>
              <a:rPr lang="cs-CZ" sz="2000" dirty="0" err="1"/>
              <a:t>sulfasalazin</a:t>
            </a:r>
            <a:r>
              <a:rPr lang="cs-CZ" sz="2000" dirty="0"/>
              <a:t>,  </a:t>
            </a:r>
            <a:r>
              <a:rPr lang="cs-CZ" sz="2000" dirty="0" err="1"/>
              <a:t>hydroxychlorochin</a:t>
            </a:r>
            <a:endParaRPr lang="cs-CZ" sz="2000" dirty="0"/>
          </a:p>
          <a:p>
            <a:endParaRPr lang="cs-CZ" sz="2000" dirty="0"/>
          </a:p>
          <a:p>
            <a:pPr marL="285750" indent="-285750">
              <a:buFontTx/>
              <a:buChar char="-"/>
            </a:pPr>
            <a:r>
              <a:rPr lang="cs-CZ" sz="2000" dirty="0" err="1"/>
              <a:t>biologic</a:t>
            </a:r>
            <a:r>
              <a:rPr lang="cs-CZ" sz="2000" dirty="0"/>
              <a:t>:  </a:t>
            </a:r>
            <a:r>
              <a:rPr lang="cs-CZ" sz="2000" dirty="0" err="1"/>
              <a:t>infliximab</a:t>
            </a:r>
            <a:r>
              <a:rPr lang="cs-CZ" sz="2000" dirty="0"/>
              <a:t>, </a:t>
            </a:r>
            <a:r>
              <a:rPr lang="cs-CZ" sz="2000" dirty="0" err="1"/>
              <a:t>etanercept</a:t>
            </a:r>
            <a:r>
              <a:rPr lang="cs-CZ" sz="2000" dirty="0"/>
              <a:t>, </a:t>
            </a:r>
            <a:r>
              <a:rPr lang="cs-CZ" sz="2000" dirty="0" err="1"/>
              <a:t>adalimumab</a:t>
            </a:r>
            <a:r>
              <a:rPr lang="cs-CZ" sz="2000" dirty="0"/>
              <a:t>,  </a:t>
            </a:r>
            <a:r>
              <a:rPr lang="cs-CZ" sz="2000" dirty="0" err="1"/>
              <a:t>golimumab</a:t>
            </a:r>
            <a:endParaRPr lang="cs-CZ" sz="2000" dirty="0"/>
          </a:p>
          <a:p>
            <a:r>
              <a:rPr lang="cs-CZ" sz="2000" dirty="0"/>
              <a:t>                          </a:t>
            </a:r>
            <a:r>
              <a:rPr lang="cs-CZ" sz="2000" dirty="0" err="1"/>
              <a:t>abatacept</a:t>
            </a:r>
            <a:r>
              <a:rPr lang="cs-CZ" sz="2000" dirty="0"/>
              <a:t>, </a:t>
            </a:r>
            <a:r>
              <a:rPr lang="cs-CZ" sz="2000" dirty="0" err="1"/>
              <a:t>tocilizumab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 err="1"/>
              <a:t>Glukocorticoids</a:t>
            </a:r>
            <a:r>
              <a:rPr lang="cs-CZ" sz="2000" dirty="0"/>
              <a:t>: </a:t>
            </a:r>
            <a:r>
              <a:rPr lang="cs-CZ" sz="2000" dirty="0" err="1"/>
              <a:t>hydrocortizon</a:t>
            </a:r>
            <a:r>
              <a:rPr lang="cs-CZ" sz="2000" dirty="0"/>
              <a:t>, </a:t>
            </a:r>
            <a:r>
              <a:rPr lang="cs-CZ" sz="2000" dirty="0" err="1"/>
              <a:t>prednison</a:t>
            </a:r>
            <a:r>
              <a:rPr lang="cs-CZ" sz="2000" dirty="0"/>
              <a:t>, </a:t>
            </a:r>
            <a:r>
              <a:rPr lang="cs-CZ" sz="2000" dirty="0" err="1"/>
              <a:t>dexametason</a:t>
            </a:r>
            <a:r>
              <a:rPr lang="cs-CZ" sz="2000" dirty="0"/>
              <a:t>, </a:t>
            </a:r>
            <a:r>
              <a:rPr lang="cs-CZ" sz="2000" dirty="0" err="1"/>
              <a:t>betametazon</a:t>
            </a:r>
            <a:r>
              <a:rPr lang="cs-CZ" sz="2000" dirty="0"/>
              <a:t>,</a:t>
            </a:r>
          </a:p>
          <a:p>
            <a:r>
              <a:rPr lang="cs-CZ" sz="2000" dirty="0"/>
              <a:t>                              </a:t>
            </a:r>
            <a:r>
              <a:rPr lang="cs-CZ" sz="2000" dirty="0" err="1"/>
              <a:t>methylprednisolon</a:t>
            </a:r>
            <a:r>
              <a:rPr lang="cs-CZ" sz="2000" dirty="0"/>
              <a:t>, </a:t>
            </a:r>
            <a:r>
              <a:rPr lang="cs-CZ" sz="2000" dirty="0" err="1"/>
              <a:t>triamcinolon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88175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0" dirty="0" err="1">
                <a:latin typeface="Verdana" pitchFamily="34" charset="0"/>
              </a:rPr>
              <a:t>Surgery</a:t>
            </a:r>
            <a:endParaRPr lang="cs-CZ" altLang="cs-CZ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286000"/>
            <a:ext cx="7772400" cy="4114800"/>
          </a:xfrm>
        </p:spPr>
        <p:txBody>
          <a:bodyPr/>
          <a:lstStyle/>
          <a:p>
            <a:r>
              <a:rPr lang="cs-CZ" altLang="cs-CZ" sz="2800" dirty="0" err="1">
                <a:latin typeface="Verdana" pitchFamily="34" charset="0"/>
              </a:rPr>
              <a:t>Synovectomy</a:t>
            </a:r>
            <a:endParaRPr lang="cs-CZ" altLang="cs-CZ" sz="2800" dirty="0">
              <a:latin typeface="Verdana" pitchFamily="34" charset="0"/>
            </a:endParaRPr>
          </a:p>
          <a:p>
            <a:r>
              <a:rPr lang="cs-CZ" altLang="cs-CZ" sz="2800" dirty="0" err="1">
                <a:latin typeface="Verdana" pitchFamily="34" charset="0"/>
              </a:rPr>
              <a:t>Suture</a:t>
            </a:r>
            <a:r>
              <a:rPr lang="cs-CZ" altLang="cs-CZ" sz="2800" dirty="0">
                <a:latin typeface="Verdana" pitchFamily="34" charset="0"/>
              </a:rPr>
              <a:t> </a:t>
            </a:r>
            <a:r>
              <a:rPr lang="cs-CZ" altLang="cs-CZ" sz="2800" dirty="0" err="1">
                <a:latin typeface="Verdana" pitchFamily="34" charset="0"/>
              </a:rPr>
              <a:t>of</a:t>
            </a:r>
            <a:r>
              <a:rPr lang="cs-CZ" altLang="cs-CZ" sz="2800" dirty="0">
                <a:latin typeface="Verdana" pitchFamily="34" charset="0"/>
              </a:rPr>
              <a:t> </a:t>
            </a:r>
            <a:r>
              <a:rPr lang="cs-CZ" altLang="cs-CZ" sz="2800" dirty="0" err="1">
                <a:latin typeface="Verdana" pitchFamily="34" charset="0"/>
              </a:rPr>
              <a:t>tendons</a:t>
            </a:r>
            <a:endParaRPr lang="cs-CZ" altLang="cs-CZ" sz="2800" dirty="0">
              <a:latin typeface="Verdana" pitchFamily="34" charset="0"/>
            </a:endParaRPr>
          </a:p>
          <a:p>
            <a:r>
              <a:rPr lang="cs-CZ" altLang="cs-CZ" sz="2800" dirty="0" err="1">
                <a:latin typeface="Verdana" pitchFamily="34" charset="0"/>
              </a:rPr>
              <a:t>Artrodesis</a:t>
            </a:r>
            <a:r>
              <a:rPr lang="cs-CZ" altLang="cs-CZ" sz="2800" dirty="0">
                <a:latin typeface="Verdana" pitchFamily="34" charset="0"/>
              </a:rPr>
              <a:t>- </a:t>
            </a:r>
            <a:r>
              <a:rPr lang="cs-CZ" altLang="cs-CZ" sz="2800" dirty="0" err="1">
                <a:latin typeface="Verdana" pitchFamily="34" charset="0"/>
              </a:rPr>
              <a:t>fusion</a:t>
            </a:r>
            <a:endParaRPr lang="cs-CZ" altLang="cs-CZ" sz="2800" dirty="0">
              <a:latin typeface="Verdana" pitchFamily="34" charset="0"/>
            </a:endParaRPr>
          </a:p>
          <a:p>
            <a:r>
              <a:rPr lang="cs-CZ" altLang="cs-CZ" sz="2800" dirty="0" err="1">
                <a:latin typeface="Verdana" pitchFamily="34" charset="0"/>
              </a:rPr>
              <a:t>Atlantoaxial</a:t>
            </a:r>
            <a:r>
              <a:rPr lang="cs-CZ" altLang="cs-CZ" sz="2800" dirty="0">
                <a:latin typeface="Verdana" pitchFamily="34" charset="0"/>
              </a:rPr>
              <a:t> </a:t>
            </a:r>
            <a:r>
              <a:rPr lang="cs-CZ" altLang="cs-CZ" sz="2800" dirty="0" err="1">
                <a:latin typeface="Verdana" pitchFamily="34" charset="0"/>
              </a:rPr>
              <a:t>fusion</a:t>
            </a:r>
            <a:endParaRPr lang="cs-CZ" altLang="cs-CZ" sz="2800" dirty="0">
              <a:latin typeface="Verdana" pitchFamily="34" charset="0"/>
            </a:endParaRPr>
          </a:p>
          <a:p>
            <a:r>
              <a:rPr lang="cs-CZ" altLang="cs-CZ" sz="2800" dirty="0" err="1">
                <a:latin typeface="Verdana" pitchFamily="34" charset="0"/>
              </a:rPr>
              <a:t>Osteotomy</a:t>
            </a:r>
            <a:endParaRPr lang="cs-CZ" altLang="cs-CZ" sz="2800" dirty="0">
              <a:latin typeface="Verdana" pitchFamily="34" charset="0"/>
            </a:endParaRPr>
          </a:p>
          <a:p>
            <a:r>
              <a:rPr lang="cs-CZ" altLang="cs-CZ" sz="2800" dirty="0">
                <a:latin typeface="Verdana" pitchFamily="34" charset="0"/>
              </a:rPr>
              <a:t>Joint </a:t>
            </a:r>
            <a:r>
              <a:rPr lang="cs-CZ" altLang="cs-CZ" sz="2800" dirty="0" err="1">
                <a:latin typeface="Verdana" pitchFamily="34" charset="0"/>
              </a:rPr>
              <a:t>replacement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79770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Ruka- synovectom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05000"/>
            <a:ext cx="39116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127125" y="349250"/>
            <a:ext cx="55111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3600" b="1" dirty="0" err="1">
                <a:latin typeface="Times New Roman" pitchFamily="18" charset="-18"/>
              </a:rPr>
              <a:t>Synovectomy</a:t>
            </a:r>
            <a:r>
              <a:rPr lang="cs-CZ" altLang="cs-CZ" sz="3600" b="1" dirty="0">
                <a:latin typeface="Times New Roman" pitchFamily="18" charset="-18"/>
              </a:rPr>
              <a:t> </a:t>
            </a:r>
            <a:r>
              <a:rPr lang="cs-CZ" altLang="cs-CZ" sz="3600" b="1" dirty="0" err="1">
                <a:latin typeface="Times New Roman" pitchFamily="18" charset="-18"/>
              </a:rPr>
              <a:t>of</a:t>
            </a:r>
            <a:r>
              <a:rPr lang="cs-CZ" altLang="cs-CZ" sz="3600" b="1" dirty="0">
                <a:latin typeface="Times New Roman" pitchFamily="18" charset="-18"/>
              </a:rPr>
              <a:t> MP </a:t>
            </a:r>
            <a:r>
              <a:rPr lang="cs-CZ" altLang="cs-CZ" sz="3600" b="1" dirty="0" err="1">
                <a:latin typeface="Times New Roman" pitchFamily="18" charset="-18"/>
              </a:rPr>
              <a:t>joints</a:t>
            </a:r>
            <a:endParaRPr lang="cs-CZ" altLang="cs-CZ" sz="3600" b="1" dirty="0">
              <a:latin typeface="Times New Roman" pitchFamily="18" charset="-18"/>
            </a:endParaRPr>
          </a:p>
          <a:p>
            <a:pPr eaLnBrk="0" hangingPunct="0"/>
            <a:r>
              <a:rPr lang="cs-CZ" altLang="cs-CZ" sz="3600" b="1" dirty="0">
                <a:latin typeface="Times New Roman" pitchFamily="18" charset="-18"/>
              </a:rPr>
              <a:t>and </a:t>
            </a:r>
            <a:r>
              <a:rPr lang="cs-CZ" altLang="cs-CZ" sz="3600" b="1" dirty="0" err="1">
                <a:latin typeface="Times New Roman" pitchFamily="18" charset="-18"/>
              </a:rPr>
              <a:t>capsular</a:t>
            </a:r>
            <a:r>
              <a:rPr lang="cs-CZ" altLang="cs-CZ" sz="3600" b="1" dirty="0">
                <a:latin typeface="Times New Roman" pitchFamily="18" charset="-18"/>
              </a:rPr>
              <a:t> plasty</a:t>
            </a:r>
          </a:p>
        </p:txBody>
      </p:sp>
    </p:spTree>
    <p:extLst>
      <p:ext uri="{BB962C8B-B14F-4D97-AF65-F5344CB8AC3E}">
        <p14:creationId xmlns:p14="http://schemas.microsoft.com/office/powerpoint/2010/main" val="1756779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600" b="0" dirty="0" err="1">
                <a:latin typeface="Verdana" pitchFamily="34" charset="0"/>
              </a:rPr>
              <a:t>Silastik</a:t>
            </a:r>
            <a:r>
              <a:rPr lang="cs-CZ" altLang="cs-CZ" sz="3600" b="0" dirty="0">
                <a:latin typeface="Verdana" pitchFamily="34" charset="0"/>
              </a:rPr>
              <a:t> - </a:t>
            </a:r>
            <a:r>
              <a:rPr lang="cs-CZ" altLang="cs-CZ" sz="3600" b="0" dirty="0" err="1">
                <a:latin typeface="Verdana" pitchFamily="34" charset="0"/>
              </a:rPr>
              <a:t>replacement</a:t>
            </a:r>
            <a:endParaRPr lang="cs-CZ" altLang="cs-CZ" sz="3600" b="0" dirty="0">
              <a:latin typeface="Verdana" pitchFamily="34" charset="0"/>
            </a:endParaRPr>
          </a:p>
        </p:txBody>
      </p:sp>
      <p:pic>
        <p:nvPicPr>
          <p:cNvPr id="51203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340768"/>
            <a:ext cx="3485083" cy="26141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9" y="4219575"/>
            <a:ext cx="3484447" cy="19546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1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6" t="59062" r="11812" b="7875"/>
          <a:stretch>
            <a:fillRect/>
          </a:stretch>
        </p:blipFill>
        <p:spPr bwMode="auto">
          <a:xfrm>
            <a:off x="5292080" y="1318419"/>
            <a:ext cx="2133600" cy="151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Ruka- Silast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40968"/>
            <a:ext cx="3568824" cy="32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206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600" b="0" dirty="0" err="1">
                <a:latin typeface="Verdana" pitchFamily="34" charset="0"/>
              </a:rPr>
              <a:t>Silastik</a:t>
            </a:r>
            <a:r>
              <a:rPr lang="cs-CZ" altLang="cs-CZ" sz="3600" b="0" dirty="0">
                <a:latin typeface="Verdana" pitchFamily="34" charset="0"/>
              </a:rPr>
              <a:t> - </a:t>
            </a:r>
            <a:r>
              <a:rPr lang="cs-CZ" altLang="cs-CZ" sz="3600" b="0" dirty="0" err="1">
                <a:latin typeface="Verdana" pitchFamily="34" charset="0"/>
              </a:rPr>
              <a:t>replacement</a:t>
            </a:r>
            <a:endParaRPr lang="cs-CZ" altLang="cs-CZ" sz="3600" b="0" dirty="0">
              <a:latin typeface="Verdana" pitchFamily="34" charset="0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573588" cy="3430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4573588" cy="3430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069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600" b="0" dirty="0" err="1">
                <a:latin typeface="Verdana" pitchFamily="34" charset="0"/>
              </a:rPr>
              <a:t>Silastik</a:t>
            </a:r>
            <a:r>
              <a:rPr lang="cs-CZ" altLang="cs-CZ" sz="3600" b="0" dirty="0">
                <a:latin typeface="Verdana" pitchFamily="34" charset="0"/>
              </a:rPr>
              <a:t> – </a:t>
            </a:r>
            <a:r>
              <a:rPr lang="cs-CZ" altLang="cs-CZ" sz="3600" b="0" dirty="0" err="1">
                <a:latin typeface="Verdana" pitchFamily="34" charset="0"/>
              </a:rPr>
              <a:t>replacement</a:t>
            </a:r>
            <a:endParaRPr lang="cs-CZ" altLang="cs-CZ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4573588" cy="3430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4573588" cy="3430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069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Ruka-Silastic po 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t="3670" r="1219"/>
          <a:stretch>
            <a:fillRect/>
          </a:stretch>
        </p:blipFill>
        <p:spPr bwMode="auto">
          <a:xfrm>
            <a:off x="1676400" y="1017588"/>
            <a:ext cx="6019800" cy="471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2895600" y="228600"/>
            <a:ext cx="28135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3600" b="1" dirty="0" err="1">
                <a:latin typeface="Times New Roman" pitchFamily="18" charset="-18"/>
              </a:rPr>
              <a:t>Silastic</a:t>
            </a:r>
            <a:r>
              <a:rPr lang="cs-CZ" altLang="cs-CZ" sz="3600" b="1" dirty="0">
                <a:latin typeface="Times New Roman" pitchFamily="18" charset="-18"/>
              </a:rPr>
              <a:t> </a:t>
            </a:r>
            <a:r>
              <a:rPr lang="cs-CZ" altLang="cs-CZ" sz="3600" b="1" dirty="0" err="1">
                <a:latin typeface="Times New Roman" pitchFamily="18" charset="-18"/>
              </a:rPr>
              <a:t>joints</a:t>
            </a:r>
            <a:endParaRPr lang="cs-CZ" altLang="cs-CZ" sz="3600" b="1" dirty="0">
              <a:latin typeface="Times New Roman" pitchFamily="18" charset="-18"/>
            </a:endParaRP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2727325" y="6061075"/>
            <a:ext cx="40695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400" b="1" dirty="0" err="1">
                <a:latin typeface="Times New Roman" pitchFamily="18" charset="-18"/>
              </a:rPr>
              <a:t>Preop</a:t>
            </a:r>
            <a:r>
              <a:rPr lang="cs-CZ" altLang="cs-CZ" sz="2400" b="1" dirty="0">
                <a:latin typeface="Times New Roman" pitchFamily="18" charset="-18"/>
              </a:rPr>
              <a:t>                            </a:t>
            </a:r>
            <a:r>
              <a:rPr lang="cs-CZ" altLang="cs-CZ" sz="2400" b="1" dirty="0" err="1">
                <a:latin typeface="Times New Roman" pitchFamily="18" charset="-18"/>
              </a:rPr>
              <a:t>postop</a:t>
            </a:r>
            <a:r>
              <a:rPr lang="cs-CZ" altLang="cs-CZ" sz="2400" b="1" dirty="0">
                <a:latin typeface="Times New Roman" pitchFamily="18" charset="-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5424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0" dirty="0" err="1">
                <a:latin typeface="Verdana" pitchFamily="34" charset="0"/>
              </a:rPr>
              <a:t>Wrist</a:t>
            </a:r>
            <a:r>
              <a:rPr lang="cs-CZ" altLang="cs-CZ" sz="3600" b="0" dirty="0">
                <a:latin typeface="Verdana" pitchFamily="34" charset="0"/>
              </a:rPr>
              <a:t> </a:t>
            </a:r>
            <a:r>
              <a:rPr lang="cs-CZ" altLang="cs-CZ" sz="3600" b="0" dirty="0" err="1">
                <a:latin typeface="Verdana" pitchFamily="34" charset="0"/>
              </a:rPr>
              <a:t>fusion</a:t>
            </a:r>
            <a:endParaRPr lang="cs-CZ" altLang="cs-CZ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66967" y="1963132"/>
            <a:ext cx="4572000" cy="4114800"/>
          </a:xfrm>
        </p:spPr>
        <p:txBody>
          <a:bodyPr>
            <a:normAutofit/>
          </a:bodyPr>
          <a:lstStyle/>
          <a:p>
            <a:r>
              <a:rPr lang="cs-CZ" altLang="cs-CZ" sz="2000" b="1" dirty="0">
                <a:latin typeface="Verdana" pitchFamily="34" charset="0"/>
              </a:rPr>
              <a:t>10-15 st. </a:t>
            </a:r>
            <a:r>
              <a:rPr lang="cs-CZ" altLang="cs-CZ" sz="2000" b="1" dirty="0" err="1">
                <a:latin typeface="Verdana" pitchFamily="34" charset="0"/>
              </a:rPr>
              <a:t>dorsiflexion</a:t>
            </a:r>
            <a:endParaRPr lang="cs-CZ" altLang="cs-CZ" sz="2000" b="1" dirty="0">
              <a:latin typeface="Verdana" pitchFamily="34" charset="0"/>
            </a:endParaRPr>
          </a:p>
          <a:p>
            <a:r>
              <a:rPr lang="cs-CZ" altLang="cs-CZ" sz="2000" b="1" dirty="0">
                <a:latin typeface="Verdana" pitchFamily="34" charset="0"/>
              </a:rPr>
              <a:t>5-10 st.   </a:t>
            </a:r>
            <a:r>
              <a:rPr lang="cs-CZ" altLang="cs-CZ" sz="2000" b="1" dirty="0" err="1">
                <a:latin typeface="Verdana" pitchFamily="34" charset="0"/>
              </a:rPr>
              <a:t>ulnar</a:t>
            </a:r>
            <a:r>
              <a:rPr lang="cs-CZ" altLang="cs-CZ" sz="2000" b="1" dirty="0">
                <a:latin typeface="Verdana" pitchFamily="34" charset="0"/>
              </a:rPr>
              <a:t> </a:t>
            </a:r>
            <a:r>
              <a:rPr lang="cs-CZ" altLang="cs-CZ" sz="2000" b="1" dirty="0" err="1">
                <a:latin typeface="Verdana" pitchFamily="34" charset="0"/>
              </a:rPr>
              <a:t>deviation</a:t>
            </a:r>
            <a:endParaRPr lang="cs-CZ" altLang="cs-CZ" sz="2000" dirty="0"/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3786188"/>
            <a:ext cx="4573587" cy="2995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600200"/>
            <a:ext cx="4440237" cy="2881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349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43608" y="620688"/>
            <a:ext cx="4355295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-   </a:t>
            </a:r>
            <a:r>
              <a:rPr lang="cs-CZ" sz="2400" dirty="0" err="1"/>
              <a:t>Rheumatoid</a:t>
            </a:r>
            <a:r>
              <a:rPr lang="cs-CZ" sz="2400" dirty="0"/>
              <a:t>  arthritis</a:t>
            </a:r>
          </a:p>
          <a:p>
            <a:pPr marL="285750" indent="-285750">
              <a:buFontTx/>
              <a:buChar char="-"/>
            </a:pPr>
            <a:r>
              <a:rPr lang="cs-CZ" sz="2400" dirty="0" err="1"/>
              <a:t>Juvenile</a:t>
            </a:r>
            <a:r>
              <a:rPr lang="cs-CZ" sz="2400" dirty="0"/>
              <a:t> arthritis</a:t>
            </a:r>
          </a:p>
          <a:p>
            <a:pPr marL="285750" indent="-285750">
              <a:buFontTx/>
              <a:buChar char="-"/>
            </a:pPr>
            <a:r>
              <a:rPr lang="cs-CZ" sz="2400" dirty="0" err="1"/>
              <a:t>Systemic</a:t>
            </a:r>
            <a:r>
              <a:rPr lang="cs-CZ" sz="2400" dirty="0"/>
              <a:t>  lupus </a:t>
            </a:r>
            <a:r>
              <a:rPr lang="cs-CZ" sz="2400" dirty="0" err="1"/>
              <a:t>erythematodes</a:t>
            </a:r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 err="1"/>
              <a:t>Sclerodermia</a:t>
            </a:r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 err="1"/>
              <a:t>Sjogren</a:t>
            </a:r>
            <a:r>
              <a:rPr lang="cs-CZ" sz="2400" dirty="0"/>
              <a:t> syndrom</a:t>
            </a:r>
          </a:p>
          <a:p>
            <a:endParaRPr lang="cs-CZ" sz="2400" dirty="0"/>
          </a:p>
          <a:p>
            <a:r>
              <a:rPr lang="cs-CZ" sz="2400" dirty="0" err="1"/>
              <a:t>Vasculitis</a:t>
            </a:r>
            <a:endParaRPr lang="cs-CZ" sz="2400" dirty="0"/>
          </a:p>
          <a:p>
            <a:r>
              <a:rPr lang="cs-CZ" sz="2400" dirty="0"/>
              <a:t>- </a:t>
            </a:r>
            <a:r>
              <a:rPr lang="cs-CZ" sz="2400" dirty="0" err="1"/>
              <a:t>Polymyalgia</a:t>
            </a:r>
            <a:r>
              <a:rPr lang="cs-CZ" sz="2400" dirty="0"/>
              <a:t> </a:t>
            </a:r>
            <a:r>
              <a:rPr lang="cs-CZ" sz="2400" dirty="0" err="1"/>
              <a:t>rheumatica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err="1"/>
              <a:t>Spondylartritis</a:t>
            </a:r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 err="1"/>
              <a:t>Ancylosing</a:t>
            </a:r>
            <a:r>
              <a:rPr lang="cs-CZ" sz="2400" dirty="0"/>
              <a:t>  </a:t>
            </a:r>
            <a:r>
              <a:rPr lang="cs-CZ" sz="2400" dirty="0" err="1"/>
              <a:t>spondylitis</a:t>
            </a:r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 err="1"/>
              <a:t>Psoriatic</a:t>
            </a:r>
            <a:r>
              <a:rPr lang="cs-CZ" sz="2400" dirty="0"/>
              <a:t> arthritis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29617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66214" y="1556792"/>
            <a:ext cx="400443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Synovialitis</a:t>
            </a:r>
            <a:r>
              <a:rPr lang="cs-CZ" sz="2400" dirty="0"/>
              <a:t>:</a:t>
            </a:r>
          </a:p>
          <a:p>
            <a:r>
              <a:rPr lang="cs-CZ" sz="2400" dirty="0" err="1"/>
              <a:t>Elbow</a:t>
            </a:r>
            <a:endParaRPr lang="cs-CZ" sz="2400" dirty="0"/>
          </a:p>
          <a:p>
            <a:r>
              <a:rPr lang="cs-CZ" sz="2400" dirty="0" err="1"/>
              <a:t>Shoulder</a:t>
            </a:r>
            <a:endParaRPr lang="cs-CZ" sz="2400" dirty="0"/>
          </a:p>
          <a:p>
            <a:r>
              <a:rPr lang="cs-CZ" sz="2400" dirty="0"/>
              <a:t>IV </a:t>
            </a:r>
            <a:r>
              <a:rPr lang="cs-CZ" sz="2400" dirty="0" err="1"/>
              <a:t>joints</a:t>
            </a:r>
            <a:r>
              <a:rPr lang="cs-CZ" sz="2400" dirty="0"/>
              <a:t> C1-C2- </a:t>
            </a:r>
            <a:r>
              <a:rPr lang="cs-CZ" sz="2400" dirty="0" err="1"/>
              <a:t>axial</a:t>
            </a:r>
            <a:r>
              <a:rPr lang="cs-CZ" sz="2400" dirty="0"/>
              <a:t> </a:t>
            </a:r>
            <a:r>
              <a:rPr lang="cs-CZ" sz="2400" dirty="0" err="1"/>
              <a:t>instability</a:t>
            </a:r>
            <a:endParaRPr lang="cs-CZ" sz="2400" dirty="0"/>
          </a:p>
          <a:p>
            <a:r>
              <a:rPr lang="cs-CZ" sz="2400" dirty="0" err="1"/>
              <a:t>Hips</a:t>
            </a:r>
            <a:endParaRPr lang="cs-CZ" sz="2400" dirty="0"/>
          </a:p>
          <a:p>
            <a:r>
              <a:rPr lang="cs-CZ" sz="2400" dirty="0" err="1"/>
              <a:t>Knee</a:t>
            </a:r>
            <a:r>
              <a:rPr lang="cs-CZ" sz="2400" dirty="0"/>
              <a:t> </a:t>
            </a:r>
            <a:r>
              <a:rPr lang="cs-CZ" sz="2400" dirty="0" err="1"/>
              <a:t>joints</a:t>
            </a:r>
            <a:endParaRPr lang="cs-CZ" sz="2400" dirty="0"/>
          </a:p>
          <a:p>
            <a:r>
              <a:rPr lang="cs-CZ" sz="2400" dirty="0" err="1"/>
              <a:t>Ankle</a:t>
            </a:r>
            <a:r>
              <a:rPr lang="cs-CZ" sz="2400" dirty="0"/>
              <a:t> </a:t>
            </a:r>
            <a:r>
              <a:rPr lang="cs-CZ" sz="2400" dirty="0" err="1"/>
              <a:t>joints</a:t>
            </a:r>
            <a:endParaRPr lang="cs-CZ" sz="2400" dirty="0"/>
          </a:p>
          <a:p>
            <a:r>
              <a:rPr lang="cs-CZ" sz="2400" dirty="0" err="1"/>
              <a:t>Small</a:t>
            </a:r>
            <a:r>
              <a:rPr lang="cs-CZ" sz="2400" dirty="0"/>
              <a:t> </a:t>
            </a:r>
            <a:r>
              <a:rPr lang="cs-CZ" sz="2400" dirty="0" err="1"/>
              <a:t>joints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foot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err="1"/>
              <a:t>Tenosynovialitis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627784" y="400308"/>
            <a:ext cx="3644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/>
              <a:t>Rheumatoid</a:t>
            </a:r>
            <a:r>
              <a:rPr lang="cs-CZ" sz="3200" dirty="0"/>
              <a:t> arthritis</a:t>
            </a:r>
          </a:p>
        </p:txBody>
      </p:sp>
      <p:pic>
        <p:nvPicPr>
          <p:cNvPr id="4098" name="Picture 2" descr="C:\Users\PC\Pictures\RA noh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644" y="1556792"/>
            <a:ext cx="453344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61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99792" y="616332"/>
            <a:ext cx="3019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/>
              <a:t>Psoriatic</a:t>
            </a:r>
            <a:r>
              <a:rPr lang="cs-CZ" sz="3200" dirty="0"/>
              <a:t> arthritis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51520" y="1988839"/>
            <a:ext cx="525406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In 20% 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psoriatic</a:t>
            </a:r>
            <a:r>
              <a:rPr lang="cs-CZ" sz="2000" dirty="0"/>
              <a:t> </a:t>
            </a:r>
            <a:r>
              <a:rPr lang="cs-CZ" sz="2000" dirty="0" err="1"/>
              <a:t>patients</a:t>
            </a:r>
            <a:endParaRPr lang="cs-CZ" sz="2000" dirty="0"/>
          </a:p>
          <a:p>
            <a:r>
              <a:rPr lang="cs-CZ" sz="2000" dirty="0" err="1"/>
              <a:t>Seronegative</a:t>
            </a:r>
            <a:r>
              <a:rPr lang="cs-CZ" sz="2000" dirty="0"/>
              <a:t>  arthritis </a:t>
            </a:r>
            <a:r>
              <a:rPr lang="cs-CZ" sz="2000" dirty="0" err="1"/>
              <a:t>associated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psoriasis</a:t>
            </a:r>
          </a:p>
          <a:p>
            <a:r>
              <a:rPr lang="cs-CZ" sz="2000" dirty="0" err="1"/>
              <a:t>Peripheral</a:t>
            </a:r>
            <a:r>
              <a:rPr lang="cs-CZ" sz="2000" dirty="0"/>
              <a:t> </a:t>
            </a:r>
            <a:r>
              <a:rPr lang="cs-CZ" sz="2000" dirty="0" err="1"/>
              <a:t>joints</a:t>
            </a:r>
            <a:endParaRPr lang="cs-CZ" sz="2000" dirty="0"/>
          </a:p>
          <a:p>
            <a:r>
              <a:rPr lang="cs-CZ" sz="2000" dirty="0"/>
              <a:t> (artritis DIP, </a:t>
            </a:r>
            <a:r>
              <a:rPr lang="cs-CZ" sz="2000" dirty="0" err="1"/>
              <a:t>telescoping</a:t>
            </a:r>
            <a:r>
              <a:rPr lang="cs-CZ" sz="2000" dirty="0"/>
              <a:t> </a:t>
            </a:r>
            <a:r>
              <a:rPr lang="cs-CZ" sz="2000" dirty="0" err="1"/>
              <a:t>fingers</a:t>
            </a:r>
            <a:r>
              <a:rPr lang="cs-CZ" sz="2000" dirty="0"/>
              <a:t>, </a:t>
            </a:r>
            <a:r>
              <a:rPr lang="cs-CZ" sz="2000" dirty="0" err="1"/>
              <a:t>oligoarthritis</a:t>
            </a:r>
            <a:endParaRPr lang="cs-CZ" sz="2000" dirty="0"/>
          </a:p>
          <a:p>
            <a:r>
              <a:rPr lang="cs-CZ" sz="2000" dirty="0"/>
              <a:t>                                </a:t>
            </a:r>
            <a:r>
              <a:rPr lang="cs-CZ" sz="2000" dirty="0" err="1"/>
              <a:t>hips</a:t>
            </a:r>
            <a:r>
              <a:rPr lang="cs-CZ" sz="2000" dirty="0"/>
              <a:t>, </a:t>
            </a:r>
            <a:r>
              <a:rPr lang="cs-CZ" sz="2000" dirty="0" err="1"/>
              <a:t>knee</a:t>
            </a:r>
            <a:r>
              <a:rPr lang="cs-CZ" sz="2000" dirty="0"/>
              <a:t>, </a:t>
            </a:r>
            <a:r>
              <a:rPr lang="cs-CZ" sz="2000" dirty="0" err="1"/>
              <a:t>shoulder</a:t>
            </a:r>
            <a:r>
              <a:rPr lang="cs-CZ" sz="2000" dirty="0"/>
              <a:t> )</a:t>
            </a:r>
          </a:p>
          <a:p>
            <a:r>
              <a:rPr lang="cs-CZ" sz="2000" dirty="0" err="1"/>
              <a:t>Axial</a:t>
            </a:r>
            <a:r>
              <a:rPr lang="cs-CZ" sz="2000" dirty="0"/>
              <a:t>  skeleton- </a:t>
            </a:r>
            <a:r>
              <a:rPr lang="cs-CZ" sz="2000" dirty="0" err="1"/>
              <a:t>spondylarthritis</a:t>
            </a:r>
            <a:endParaRPr lang="cs-CZ" sz="2000" dirty="0"/>
          </a:p>
          <a:p>
            <a:r>
              <a:rPr lang="cs-CZ" sz="2000" dirty="0"/>
              <a:t> ( </a:t>
            </a:r>
            <a:r>
              <a:rPr lang="cs-CZ" sz="2000" dirty="0" err="1"/>
              <a:t>sacroileitis</a:t>
            </a:r>
            <a:r>
              <a:rPr lang="cs-CZ" sz="2000" dirty="0"/>
              <a:t>, </a:t>
            </a:r>
            <a:r>
              <a:rPr lang="cs-CZ" sz="2000" dirty="0" err="1"/>
              <a:t>spondylitis</a:t>
            </a:r>
            <a:r>
              <a:rPr lang="cs-CZ" sz="2000" dirty="0"/>
              <a:t>, </a:t>
            </a:r>
          </a:p>
          <a:p>
            <a:r>
              <a:rPr lang="cs-CZ" sz="2000" dirty="0"/>
              <a:t>  severe </a:t>
            </a:r>
            <a:r>
              <a:rPr lang="cs-CZ" sz="2000" dirty="0" err="1"/>
              <a:t>destructions</a:t>
            </a:r>
            <a:r>
              <a:rPr lang="cs-CZ" sz="2000" dirty="0"/>
              <a:t>)</a:t>
            </a:r>
          </a:p>
          <a:p>
            <a:r>
              <a:rPr lang="cs-CZ" sz="2000" dirty="0" err="1"/>
              <a:t>Entesitis</a:t>
            </a:r>
            <a:r>
              <a:rPr lang="cs-CZ" sz="2000" dirty="0"/>
              <a:t> ( </a:t>
            </a:r>
            <a:r>
              <a:rPr lang="cs-CZ" sz="2000" dirty="0" err="1"/>
              <a:t>Achillis</a:t>
            </a:r>
            <a:r>
              <a:rPr lang="cs-CZ" sz="2000" dirty="0"/>
              <a:t> </a:t>
            </a:r>
            <a:r>
              <a:rPr lang="cs-CZ" sz="2000" dirty="0" err="1"/>
              <a:t>tendon</a:t>
            </a:r>
            <a:r>
              <a:rPr lang="cs-CZ" sz="2000" dirty="0"/>
              <a:t>, </a:t>
            </a:r>
            <a:r>
              <a:rPr lang="cs-CZ" sz="2000" dirty="0" err="1"/>
              <a:t>plantar</a:t>
            </a:r>
            <a:r>
              <a:rPr lang="cs-CZ" sz="2000" dirty="0"/>
              <a:t> </a:t>
            </a:r>
            <a:r>
              <a:rPr lang="cs-CZ" sz="2000" dirty="0" err="1"/>
              <a:t>aponeurosis</a:t>
            </a:r>
            <a:r>
              <a:rPr lang="cs-CZ" sz="2000" dirty="0"/>
              <a:t>,</a:t>
            </a:r>
          </a:p>
          <a:p>
            <a:r>
              <a:rPr lang="cs-CZ" sz="2000" dirty="0"/>
              <a:t> pelvis)</a:t>
            </a:r>
          </a:p>
          <a:p>
            <a:r>
              <a:rPr lang="cs-CZ" sz="2000" dirty="0" err="1"/>
              <a:t>Dactylitis</a:t>
            </a:r>
            <a:r>
              <a:rPr lang="cs-CZ" sz="2000" dirty="0"/>
              <a:t> ( </a:t>
            </a:r>
            <a:r>
              <a:rPr lang="cs-CZ" sz="2000" dirty="0" err="1"/>
              <a:t>Wurstfinger</a:t>
            </a:r>
            <a:r>
              <a:rPr lang="cs-CZ" sz="2000" dirty="0"/>
              <a:t>)</a:t>
            </a:r>
          </a:p>
        </p:txBody>
      </p:sp>
      <p:pic>
        <p:nvPicPr>
          <p:cNvPr id="8194" name="Picture 2" descr="C:\Users\PC\Pictures\psoriasis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13226"/>
            <a:ext cx="21621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PC\Pictures\psoriasis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51" y="4221088"/>
            <a:ext cx="2438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6585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C\Pictures\psoriasis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62" y="1248805"/>
            <a:ext cx="4446038" cy="295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131840" y="441538"/>
            <a:ext cx="2390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/>
              <a:t>Localisation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8728" y="1844824"/>
            <a:ext cx="468775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Peripheral</a:t>
            </a:r>
            <a:r>
              <a:rPr lang="cs-CZ" dirty="0"/>
              <a:t> </a:t>
            </a:r>
            <a:r>
              <a:rPr lang="cs-CZ" dirty="0" err="1"/>
              <a:t>joints</a:t>
            </a:r>
            <a:endParaRPr lang="cs-CZ" dirty="0"/>
          </a:p>
          <a:p>
            <a:r>
              <a:rPr lang="cs-CZ" dirty="0"/>
              <a:t>artritis DIP, </a:t>
            </a:r>
            <a:r>
              <a:rPr lang="cs-CZ" dirty="0" err="1"/>
              <a:t>telescoping</a:t>
            </a:r>
            <a:r>
              <a:rPr lang="cs-CZ" dirty="0"/>
              <a:t> </a:t>
            </a:r>
            <a:r>
              <a:rPr lang="cs-CZ" dirty="0" err="1"/>
              <a:t>fingers</a:t>
            </a:r>
            <a:r>
              <a:rPr lang="cs-CZ" dirty="0"/>
              <a:t>, </a:t>
            </a:r>
            <a:r>
              <a:rPr lang="cs-CZ" dirty="0" err="1"/>
              <a:t>oligoarthritis</a:t>
            </a:r>
            <a:endParaRPr lang="cs-CZ" dirty="0"/>
          </a:p>
          <a:p>
            <a:r>
              <a:rPr lang="cs-CZ" dirty="0" err="1"/>
              <a:t>hips</a:t>
            </a:r>
            <a:r>
              <a:rPr lang="cs-CZ" dirty="0"/>
              <a:t>, </a:t>
            </a:r>
            <a:r>
              <a:rPr lang="cs-CZ" dirty="0" err="1"/>
              <a:t>knee</a:t>
            </a:r>
            <a:r>
              <a:rPr lang="cs-CZ" dirty="0"/>
              <a:t>, </a:t>
            </a:r>
            <a:r>
              <a:rPr lang="cs-CZ" dirty="0" err="1"/>
              <a:t>shoulder</a:t>
            </a:r>
            <a:endParaRPr lang="cs-CZ" dirty="0"/>
          </a:p>
          <a:p>
            <a:r>
              <a:rPr lang="cs-CZ" dirty="0" err="1"/>
              <a:t>Axial</a:t>
            </a:r>
            <a:r>
              <a:rPr lang="cs-CZ" dirty="0"/>
              <a:t>  skeleton- </a:t>
            </a:r>
            <a:r>
              <a:rPr lang="cs-CZ" dirty="0" err="1"/>
              <a:t>spondylarthritis</a:t>
            </a:r>
            <a:endParaRPr lang="cs-CZ" dirty="0"/>
          </a:p>
          <a:p>
            <a:r>
              <a:rPr lang="cs-CZ" dirty="0" err="1"/>
              <a:t>sacroileitis</a:t>
            </a:r>
            <a:r>
              <a:rPr lang="cs-CZ" dirty="0"/>
              <a:t>, </a:t>
            </a:r>
            <a:r>
              <a:rPr lang="cs-CZ" dirty="0" err="1"/>
              <a:t>spondylitis</a:t>
            </a:r>
            <a:r>
              <a:rPr lang="cs-CZ" dirty="0"/>
              <a:t>, severe </a:t>
            </a:r>
            <a:r>
              <a:rPr lang="cs-CZ" dirty="0" err="1"/>
              <a:t>destructions</a:t>
            </a:r>
            <a:endParaRPr lang="cs-CZ" dirty="0"/>
          </a:p>
          <a:p>
            <a:r>
              <a:rPr lang="cs-CZ" dirty="0" err="1"/>
              <a:t>Entesitis</a:t>
            </a:r>
            <a:r>
              <a:rPr lang="cs-CZ" dirty="0"/>
              <a:t> - </a:t>
            </a:r>
            <a:r>
              <a:rPr lang="cs-CZ" dirty="0" err="1"/>
              <a:t>Achillis</a:t>
            </a:r>
            <a:r>
              <a:rPr lang="cs-CZ" dirty="0"/>
              <a:t> </a:t>
            </a:r>
            <a:r>
              <a:rPr lang="cs-CZ" dirty="0" err="1"/>
              <a:t>tendon</a:t>
            </a:r>
            <a:r>
              <a:rPr lang="cs-CZ" dirty="0"/>
              <a:t>, </a:t>
            </a:r>
            <a:r>
              <a:rPr lang="cs-CZ" dirty="0" err="1"/>
              <a:t>plantar</a:t>
            </a:r>
            <a:r>
              <a:rPr lang="cs-CZ" dirty="0"/>
              <a:t> </a:t>
            </a:r>
            <a:r>
              <a:rPr lang="cs-CZ" dirty="0" err="1"/>
              <a:t>aponeurosis</a:t>
            </a:r>
            <a:r>
              <a:rPr lang="cs-CZ" dirty="0"/>
              <a:t>,</a:t>
            </a:r>
          </a:p>
          <a:p>
            <a:r>
              <a:rPr lang="cs-CZ" dirty="0"/>
              <a:t> pelvis</a:t>
            </a:r>
          </a:p>
          <a:p>
            <a:r>
              <a:rPr lang="cs-CZ" dirty="0" err="1"/>
              <a:t>Dactylitis</a:t>
            </a:r>
            <a:r>
              <a:rPr lang="cs-CZ" dirty="0"/>
              <a:t> - </a:t>
            </a:r>
            <a:r>
              <a:rPr lang="cs-CZ" dirty="0" err="1"/>
              <a:t>Wurstfinger</a:t>
            </a:r>
            <a:endParaRPr lang="cs-CZ" dirty="0"/>
          </a:p>
          <a:p>
            <a:endParaRPr lang="cs-CZ" dirty="0"/>
          </a:p>
        </p:txBody>
      </p:sp>
      <p:pic>
        <p:nvPicPr>
          <p:cNvPr id="5" name="Picture 2" descr="C:\Users\PC\Pictures\psoriasis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57675"/>
            <a:ext cx="176212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C\Pictures\psoriasis 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502" y="4534956"/>
            <a:ext cx="3182297" cy="204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104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5656" y="400308"/>
            <a:ext cx="5992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Management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psoriatic</a:t>
            </a:r>
            <a:r>
              <a:rPr lang="cs-CZ" sz="3200" dirty="0"/>
              <a:t> arthritis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7919" y="2060848"/>
            <a:ext cx="773320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NSAID</a:t>
            </a:r>
          </a:p>
          <a:p>
            <a:endParaRPr lang="cs-CZ" sz="2400" dirty="0"/>
          </a:p>
          <a:p>
            <a:r>
              <a:rPr lang="cs-CZ" sz="2400" dirty="0" err="1"/>
              <a:t>Glukocorticoids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err="1"/>
              <a:t>DMARDs</a:t>
            </a:r>
            <a:r>
              <a:rPr lang="cs-CZ" sz="2400" dirty="0"/>
              <a:t> – </a:t>
            </a:r>
            <a:r>
              <a:rPr lang="cs-CZ" sz="2400" dirty="0" err="1"/>
              <a:t>syntetic</a:t>
            </a:r>
            <a:r>
              <a:rPr lang="cs-CZ" sz="2400" dirty="0"/>
              <a:t> (</a:t>
            </a:r>
            <a:r>
              <a:rPr lang="cs-CZ" sz="2400" dirty="0" err="1"/>
              <a:t>metotrexat</a:t>
            </a:r>
            <a:r>
              <a:rPr lang="cs-CZ" sz="2400" dirty="0"/>
              <a:t>, </a:t>
            </a:r>
            <a:r>
              <a:rPr lang="cs-CZ" sz="2400" dirty="0" err="1"/>
              <a:t>sulfasalazin</a:t>
            </a:r>
            <a:r>
              <a:rPr lang="cs-CZ" sz="2400" dirty="0"/>
              <a:t>, </a:t>
            </a:r>
            <a:r>
              <a:rPr lang="cs-CZ" sz="2400" dirty="0" err="1"/>
              <a:t>leflunomid</a:t>
            </a:r>
            <a:r>
              <a:rPr lang="cs-CZ" sz="2400" dirty="0"/>
              <a:t>,</a:t>
            </a:r>
          </a:p>
          <a:p>
            <a:r>
              <a:rPr lang="cs-CZ" sz="2400" dirty="0"/>
              <a:t>                                         cyklosporin)</a:t>
            </a:r>
          </a:p>
          <a:p>
            <a:r>
              <a:rPr lang="cs-CZ" sz="2400" dirty="0"/>
              <a:t>                     </a:t>
            </a:r>
            <a:r>
              <a:rPr lang="cs-CZ" sz="2400" dirty="0" err="1"/>
              <a:t>biologic</a:t>
            </a:r>
            <a:r>
              <a:rPr lang="cs-CZ" sz="2400" dirty="0"/>
              <a:t>- </a:t>
            </a:r>
            <a:r>
              <a:rPr lang="cs-CZ" sz="2400" dirty="0" err="1"/>
              <a:t>infliximab</a:t>
            </a:r>
            <a:r>
              <a:rPr lang="cs-CZ" sz="2400" dirty="0"/>
              <a:t>, </a:t>
            </a:r>
            <a:r>
              <a:rPr lang="cs-CZ" sz="2400" dirty="0" err="1"/>
              <a:t>etanercept</a:t>
            </a:r>
            <a:r>
              <a:rPr lang="cs-CZ" sz="2400" dirty="0"/>
              <a:t>, </a:t>
            </a:r>
            <a:r>
              <a:rPr lang="cs-CZ" sz="2400" dirty="0" err="1"/>
              <a:t>adalimumab</a:t>
            </a:r>
            <a:r>
              <a:rPr lang="cs-CZ" sz="2400" dirty="0"/>
              <a:t>  aj.</a:t>
            </a:r>
          </a:p>
          <a:p>
            <a:endParaRPr lang="cs-CZ" sz="2400" dirty="0"/>
          </a:p>
          <a:p>
            <a:r>
              <a:rPr lang="cs-CZ" sz="2400" dirty="0" err="1"/>
              <a:t>Surgery</a:t>
            </a:r>
            <a:r>
              <a:rPr lang="cs-CZ" sz="2400" dirty="0"/>
              <a:t>- </a:t>
            </a:r>
            <a:r>
              <a:rPr lang="cs-CZ" sz="2400" dirty="0" err="1"/>
              <a:t>replacement</a:t>
            </a:r>
            <a:r>
              <a:rPr lang="cs-CZ" sz="2400" dirty="0"/>
              <a:t>, </a:t>
            </a:r>
            <a:r>
              <a:rPr lang="cs-CZ" sz="2400" dirty="0" err="1"/>
              <a:t>synovectomy</a:t>
            </a:r>
            <a:r>
              <a:rPr lang="cs-CZ" sz="2400" dirty="0"/>
              <a:t>, </a:t>
            </a:r>
            <a:r>
              <a:rPr lang="cs-CZ" sz="2400" dirty="0" err="1"/>
              <a:t>fusion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862424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21286" y="546441"/>
            <a:ext cx="34860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/>
              <a:t>Ankylosing</a:t>
            </a:r>
            <a:r>
              <a:rPr lang="cs-CZ" sz="2800" dirty="0"/>
              <a:t> </a:t>
            </a:r>
            <a:r>
              <a:rPr lang="cs-CZ" sz="2800" dirty="0" err="1"/>
              <a:t>spondylitis</a:t>
            </a:r>
            <a:endParaRPr lang="cs-CZ" sz="2800" dirty="0"/>
          </a:p>
          <a:p>
            <a:r>
              <a:rPr lang="cs-CZ" sz="2800" dirty="0" err="1"/>
              <a:t>Bechtěrev</a:t>
            </a:r>
            <a:r>
              <a:rPr lang="cs-CZ" sz="2800" dirty="0"/>
              <a:t> </a:t>
            </a:r>
            <a:r>
              <a:rPr lang="cs-CZ" sz="2800" dirty="0" err="1"/>
              <a:t>disease</a:t>
            </a:r>
            <a:r>
              <a:rPr lang="cs-CZ" sz="2800" dirty="0"/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7544" y="1988840"/>
            <a:ext cx="771647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/>
              <a:t>Chronic</a:t>
            </a:r>
            <a:r>
              <a:rPr lang="cs-CZ" sz="2000" dirty="0"/>
              <a:t> </a:t>
            </a:r>
            <a:r>
              <a:rPr lang="cs-CZ" sz="2000" dirty="0" err="1"/>
              <a:t>affection</a:t>
            </a:r>
            <a:r>
              <a:rPr lang="cs-CZ" sz="2000" dirty="0"/>
              <a:t> </a:t>
            </a:r>
            <a:r>
              <a:rPr lang="cs-CZ" sz="2000" dirty="0" err="1"/>
              <a:t>involving</a:t>
            </a:r>
            <a:r>
              <a:rPr lang="cs-CZ" sz="2000" dirty="0"/>
              <a:t>  SI </a:t>
            </a:r>
            <a:r>
              <a:rPr lang="cs-CZ" sz="2000" dirty="0" err="1"/>
              <a:t>joints</a:t>
            </a:r>
            <a:r>
              <a:rPr lang="cs-CZ" sz="2000" dirty="0"/>
              <a:t>, </a:t>
            </a:r>
            <a:r>
              <a:rPr lang="cs-CZ" sz="2000" dirty="0" err="1"/>
              <a:t>vertebral</a:t>
            </a:r>
            <a:r>
              <a:rPr lang="cs-CZ" sz="2000" dirty="0"/>
              <a:t> </a:t>
            </a:r>
            <a:r>
              <a:rPr lang="cs-CZ" sz="2000" dirty="0" err="1"/>
              <a:t>column</a:t>
            </a:r>
            <a:r>
              <a:rPr lang="cs-CZ" sz="2000" dirty="0"/>
              <a:t>, </a:t>
            </a:r>
          </a:p>
          <a:p>
            <a:r>
              <a:rPr lang="cs-CZ" sz="2000" dirty="0"/>
              <a:t>                   </a:t>
            </a:r>
            <a:r>
              <a:rPr lang="cs-CZ" sz="2000" dirty="0" err="1"/>
              <a:t>less</a:t>
            </a:r>
            <a:r>
              <a:rPr lang="cs-CZ" sz="2000" dirty="0"/>
              <a:t> </a:t>
            </a:r>
            <a:r>
              <a:rPr lang="cs-CZ" sz="2000" dirty="0" err="1"/>
              <a:t>peripheral</a:t>
            </a:r>
            <a:r>
              <a:rPr lang="cs-CZ" sz="2000" dirty="0"/>
              <a:t> </a:t>
            </a:r>
            <a:r>
              <a:rPr lang="cs-CZ" sz="2000" dirty="0" err="1"/>
              <a:t>joints</a:t>
            </a:r>
            <a:endParaRPr lang="cs-CZ" sz="2000" dirty="0"/>
          </a:p>
          <a:p>
            <a:r>
              <a:rPr lang="cs-CZ" sz="2000" dirty="0" err="1"/>
              <a:t>Sacroileitis</a:t>
            </a:r>
            <a:r>
              <a:rPr lang="cs-CZ" sz="2000" dirty="0"/>
              <a:t>, </a:t>
            </a:r>
            <a:r>
              <a:rPr lang="cs-CZ" sz="2000" dirty="0" err="1"/>
              <a:t>entesitis</a:t>
            </a:r>
            <a:endParaRPr lang="cs-CZ" sz="2000" dirty="0"/>
          </a:p>
          <a:p>
            <a:r>
              <a:rPr lang="cs-CZ" sz="2000" dirty="0" err="1"/>
              <a:t>Back</a:t>
            </a:r>
            <a:r>
              <a:rPr lang="cs-CZ" sz="2000" dirty="0"/>
              <a:t> </a:t>
            </a:r>
            <a:r>
              <a:rPr lang="cs-CZ" sz="2000" dirty="0" err="1"/>
              <a:t>pain</a:t>
            </a:r>
            <a:endParaRPr lang="cs-CZ" sz="2000" dirty="0"/>
          </a:p>
          <a:p>
            <a:r>
              <a:rPr lang="cs-CZ" sz="2000" dirty="0" err="1"/>
              <a:t>Other</a:t>
            </a:r>
            <a:r>
              <a:rPr lang="cs-CZ" sz="2000" dirty="0"/>
              <a:t> </a:t>
            </a:r>
            <a:r>
              <a:rPr lang="cs-CZ" sz="2000" dirty="0" err="1"/>
              <a:t>locations</a:t>
            </a:r>
            <a:r>
              <a:rPr lang="cs-CZ" sz="2000" dirty="0"/>
              <a:t>:  </a:t>
            </a:r>
            <a:r>
              <a:rPr lang="cs-CZ" sz="2000" dirty="0" err="1"/>
              <a:t>uveitis</a:t>
            </a:r>
            <a:r>
              <a:rPr lang="cs-CZ" sz="2000" dirty="0"/>
              <a:t>, skin, </a:t>
            </a:r>
            <a:r>
              <a:rPr lang="cs-CZ" sz="2000" dirty="0" err="1"/>
              <a:t>lung</a:t>
            </a:r>
            <a:r>
              <a:rPr lang="cs-CZ" sz="2000" dirty="0"/>
              <a:t>, </a:t>
            </a:r>
            <a:r>
              <a:rPr lang="cs-CZ" sz="2000" dirty="0" err="1"/>
              <a:t>eye</a:t>
            </a:r>
            <a:endParaRPr lang="cs-CZ" sz="2000" dirty="0"/>
          </a:p>
          <a:p>
            <a:r>
              <a:rPr lang="cs-CZ" sz="2000" dirty="0"/>
              <a:t>HLA B27 antigen positive </a:t>
            </a:r>
            <a:r>
              <a:rPr lang="cs-CZ" sz="2000" dirty="0" err="1"/>
              <a:t>increases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risk </a:t>
            </a:r>
            <a:r>
              <a:rPr lang="cs-CZ" sz="2000" dirty="0" err="1"/>
              <a:t>of</a:t>
            </a:r>
            <a:r>
              <a:rPr lang="cs-CZ" sz="2000" dirty="0"/>
              <a:t> AS 50 </a:t>
            </a:r>
            <a:r>
              <a:rPr lang="cs-CZ" sz="2000" dirty="0" err="1"/>
              <a:t>times</a:t>
            </a:r>
            <a:endParaRPr lang="cs-CZ" sz="2000" dirty="0"/>
          </a:p>
          <a:p>
            <a:r>
              <a:rPr lang="cs-CZ" sz="2000" dirty="0"/>
              <a:t>0,5 %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population</a:t>
            </a:r>
            <a:endParaRPr lang="cs-CZ" sz="2000" dirty="0"/>
          </a:p>
          <a:p>
            <a:r>
              <a:rPr lang="cs-CZ" sz="2000" dirty="0" err="1"/>
              <a:t>Female</a:t>
            </a:r>
            <a:r>
              <a:rPr lang="cs-CZ" sz="2000" dirty="0"/>
              <a:t>: male   3:1</a:t>
            </a:r>
          </a:p>
          <a:p>
            <a:r>
              <a:rPr lang="cs-CZ" sz="2000" dirty="0" err="1"/>
              <a:t>Symptoms</a:t>
            </a:r>
            <a:r>
              <a:rPr lang="cs-CZ" sz="2000" dirty="0"/>
              <a:t>: </a:t>
            </a:r>
            <a:r>
              <a:rPr lang="cs-CZ" sz="2000" dirty="0" err="1"/>
              <a:t>back</a:t>
            </a:r>
            <a:r>
              <a:rPr lang="cs-CZ" sz="2000" dirty="0"/>
              <a:t> </a:t>
            </a:r>
            <a:r>
              <a:rPr lang="cs-CZ" sz="2000" dirty="0" err="1"/>
              <a:t>pain</a:t>
            </a:r>
            <a:r>
              <a:rPr lang="cs-CZ" sz="2000" dirty="0"/>
              <a:t>, </a:t>
            </a:r>
            <a:r>
              <a:rPr lang="cs-CZ" sz="2000" dirty="0" err="1"/>
              <a:t>gluteal</a:t>
            </a:r>
            <a:r>
              <a:rPr lang="cs-CZ" sz="2000" dirty="0"/>
              <a:t> region, </a:t>
            </a:r>
            <a:r>
              <a:rPr lang="cs-CZ" sz="2000" dirty="0" err="1"/>
              <a:t>entesitis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ligaments</a:t>
            </a:r>
            <a:r>
              <a:rPr lang="cs-CZ" sz="2000" dirty="0"/>
              <a:t> and </a:t>
            </a:r>
            <a:r>
              <a:rPr lang="cs-CZ" sz="2000" dirty="0" err="1"/>
              <a:t>tendons</a:t>
            </a:r>
            <a:endParaRPr lang="cs-CZ" sz="2000" dirty="0"/>
          </a:p>
          <a:p>
            <a:r>
              <a:rPr lang="cs-CZ" sz="2000" dirty="0"/>
              <a:t>                </a:t>
            </a:r>
            <a:r>
              <a:rPr lang="cs-CZ" sz="2000" dirty="0" err="1"/>
              <a:t>rhisomelic</a:t>
            </a:r>
            <a:r>
              <a:rPr lang="cs-CZ" sz="2000" dirty="0"/>
              <a:t> </a:t>
            </a:r>
            <a:r>
              <a:rPr lang="cs-CZ" sz="2000" dirty="0" err="1"/>
              <a:t>form</a:t>
            </a:r>
            <a:r>
              <a:rPr lang="cs-CZ" sz="2000" dirty="0"/>
              <a:t> (</a:t>
            </a:r>
            <a:r>
              <a:rPr lang="cs-CZ" sz="2000" dirty="0" err="1"/>
              <a:t>hips</a:t>
            </a:r>
            <a:r>
              <a:rPr lang="cs-CZ" sz="2000" dirty="0"/>
              <a:t>, </a:t>
            </a:r>
            <a:r>
              <a:rPr lang="cs-CZ" sz="2000" dirty="0" err="1"/>
              <a:t>shoulders</a:t>
            </a:r>
            <a:r>
              <a:rPr lang="cs-CZ" sz="2000" dirty="0"/>
              <a:t>)</a:t>
            </a:r>
          </a:p>
          <a:p>
            <a:r>
              <a:rPr lang="cs-CZ" sz="2000" dirty="0"/>
              <a:t>                </a:t>
            </a:r>
            <a:r>
              <a:rPr lang="cs-CZ" sz="2000" dirty="0" err="1"/>
              <a:t>peripheral</a:t>
            </a:r>
            <a:r>
              <a:rPr lang="cs-CZ" sz="2000" dirty="0"/>
              <a:t> arthritis- </a:t>
            </a:r>
            <a:r>
              <a:rPr lang="cs-CZ" sz="2000" dirty="0" err="1"/>
              <a:t>knee</a:t>
            </a:r>
            <a:r>
              <a:rPr lang="cs-CZ" sz="2000" dirty="0"/>
              <a:t>, </a:t>
            </a:r>
            <a:r>
              <a:rPr lang="cs-CZ" sz="2000" dirty="0" err="1"/>
              <a:t>dactylitis</a:t>
            </a:r>
            <a:endParaRPr lang="cs-CZ" sz="2000" dirty="0"/>
          </a:p>
          <a:p>
            <a:r>
              <a:rPr lang="cs-CZ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67598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0" y="0"/>
            <a:ext cx="6521850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-1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-1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-1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-1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dirty="0" err="1">
                <a:latin typeface="+mn-lt"/>
              </a:rPr>
              <a:t>Ancylosing</a:t>
            </a:r>
            <a:r>
              <a:rPr lang="cs-CZ" altLang="cs-CZ" sz="3600" dirty="0">
                <a:latin typeface="+mn-lt"/>
              </a:rPr>
              <a:t> </a:t>
            </a:r>
            <a:r>
              <a:rPr lang="cs-CZ" altLang="cs-CZ" sz="3600" dirty="0" err="1">
                <a:latin typeface="+mn-lt"/>
              </a:rPr>
              <a:t>spondylitis</a:t>
            </a:r>
            <a:endParaRPr lang="cs-CZ" altLang="cs-CZ" sz="3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+mn-lt"/>
              </a:rPr>
              <a:t>Onset</a:t>
            </a:r>
            <a:r>
              <a:rPr lang="cs-CZ" altLang="cs-CZ" sz="2400" dirty="0">
                <a:latin typeface="+mn-lt"/>
              </a:rPr>
              <a:t> in SI </a:t>
            </a:r>
            <a:r>
              <a:rPr lang="cs-CZ" altLang="cs-CZ" sz="2400" dirty="0" err="1">
                <a:latin typeface="+mn-lt"/>
              </a:rPr>
              <a:t>joints</a:t>
            </a:r>
            <a:r>
              <a:rPr lang="cs-CZ" altLang="cs-CZ" sz="2400" dirty="0">
                <a:latin typeface="+mn-lt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+mn-lt"/>
              </a:rPr>
              <a:t>Progress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into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lumbar</a:t>
            </a:r>
            <a:r>
              <a:rPr lang="cs-CZ" altLang="cs-CZ" sz="2400" dirty="0">
                <a:latin typeface="+mn-lt"/>
              </a:rPr>
              <a:t>, </a:t>
            </a:r>
            <a:r>
              <a:rPr lang="cs-CZ" altLang="cs-CZ" sz="2400" dirty="0" err="1">
                <a:latin typeface="+mn-lt"/>
              </a:rPr>
              <a:t>thoracic</a:t>
            </a:r>
            <a:r>
              <a:rPr lang="cs-CZ" altLang="cs-CZ" sz="2400" dirty="0">
                <a:latin typeface="+mn-lt"/>
              </a:rPr>
              <a:t>, </a:t>
            </a:r>
            <a:r>
              <a:rPr lang="cs-CZ" altLang="cs-CZ" sz="2400" dirty="0" err="1">
                <a:latin typeface="+mn-lt"/>
              </a:rPr>
              <a:t>cervical</a:t>
            </a:r>
            <a:r>
              <a:rPr lang="cs-CZ" altLang="cs-CZ" sz="2400" dirty="0">
                <a:latin typeface="+mn-lt"/>
              </a:rPr>
              <a:t> spine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+mn-lt"/>
              </a:rPr>
              <a:t>Onset</a:t>
            </a:r>
            <a:r>
              <a:rPr lang="cs-CZ" altLang="cs-CZ" sz="2400" dirty="0">
                <a:latin typeface="+mn-lt"/>
              </a:rPr>
              <a:t>- 20-40 </a:t>
            </a:r>
            <a:r>
              <a:rPr lang="cs-CZ" altLang="cs-CZ" sz="2400" dirty="0" err="1">
                <a:latin typeface="+mn-lt"/>
              </a:rPr>
              <a:t>years</a:t>
            </a:r>
            <a:endParaRPr lang="cs-CZ" altLang="cs-CZ" sz="2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+mn-lt"/>
              </a:rPr>
              <a:t>Back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pain</a:t>
            </a:r>
            <a:r>
              <a:rPr lang="cs-CZ" altLang="cs-CZ" sz="2400" dirty="0">
                <a:latin typeface="+mn-lt"/>
              </a:rPr>
              <a:t>, </a:t>
            </a:r>
            <a:r>
              <a:rPr lang="cs-CZ" altLang="cs-CZ" sz="2400" dirty="0" err="1">
                <a:latin typeface="+mn-lt"/>
              </a:rPr>
              <a:t>heel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pain</a:t>
            </a:r>
            <a:r>
              <a:rPr lang="cs-CZ" altLang="cs-CZ" sz="2400" dirty="0">
                <a:latin typeface="+mn-lt"/>
              </a:rPr>
              <a:t>, </a:t>
            </a:r>
            <a:r>
              <a:rPr lang="cs-CZ" altLang="cs-CZ" sz="2400" dirty="0" err="1">
                <a:latin typeface="+mn-lt"/>
              </a:rPr>
              <a:t>effusion</a:t>
            </a:r>
            <a:r>
              <a:rPr lang="cs-CZ" altLang="cs-CZ" sz="2400" dirty="0">
                <a:latin typeface="+mn-lt"/>
              </a:rPr>
              <a:t> in </a:t>
            </a:r>
            <a:r>
              <a:rPr lang="cs-CZ" altLang="cs-CZ" sz="2400" dirty="0" err="1">
                <a:latin typeface="+mn-lt"/>
              </a:rPr>
              <a:t>knee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joints</a:t>
            </a:r>
            <a:r>
              <a:rPr lang="cs-CZ" altLang="cs-CZ" sz="2400" dirty="0">
                <a:latin typeface="+mn-lt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+mn-lt"/>
              </a:rPr>
              <a:t>Progressive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limitation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of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movements</a:t>
            </a:r>
            <a:r>
              <a:rPr lang="cs-CZ" altLang="cs-CZ" sz="2400" dirty="0">
                <a:latin typeface="+mn-lt"/>
              </a:rPr>
              <a:t> in </a:t>
            </a:r>
            <a:r>
              <a:rPr lang="cs-CZ" altLang="cs-CZ" sz="2400" dirty="0" err="1">
                <a:latin typeface="+mn-lt"/>
              </a:rPr>
              <a:t>the</a:t>
            </a:r>
            <a:r>
              <a:rPr lang="cs-CZ" altLang="cs-CZ" sz="2400" dirty="0">
                <a:latin typeface="+mn-lt"/>
              </a:rPr>
              <a:t> spine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+mn-lt"/>
              </a:rPr>
              <a:t>Increased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thoracic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kyphosis</a:t>
            </a:r>
            <a:r>
              <a:rPr lang="cs-CZ" altLang="cs-CZ" sz="2400" dirty="0">
                <a:latin typeface="+mn-lt"/>
              </a:rPr>
              <a:t>, </a:t>
            </a:r>
            <a:r>
              <a:rPr lang="cs-CZ" altLang="cs-CZ" sz="2400" dirty="0" err="1">
                <a:latin typeface="+mn-lt"/>
              </a:rPr>
              <a:t>diaphragma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breathing</a:t>
            </a:r>
            <a:endParaRPr lang="cs-CZ" altLang="cs-CZ" sz="2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+mn-lt"/>
              </a:rPr>
              <a:t>Ancylosis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of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intervertebral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joints</a:t>
            </a:r>
            <a:endParaRPr lang="cs-CZ" altLang="cs-CZ" sz="2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+mn-lt"/>
              </a:rPr>
              <a:t>Ancylosis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of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costovertebral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joints</a:t>
            </a:r>
            <a:endParaRPr lang="cs-CZ" altLang="cs-CZ" sz="2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+mn-lt"/>
              </a:rPr>
              <a:t>Ossification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of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disc</a:t>
            </a:r>
            <a:r>
              <a:rPr lang="cs-CZ" altLang="cs-CZ" sz="2400" dirty="0">
                <a:latin typeface="+mn-lt"/>
              </a:rPr>
              <a:t>, </a:t>
            </a:r>
            <a:r>
              <a:rPr lang="cs-CZ" altLang="cs-CZ" sz="2400" dirty="0" err="1">
                <a:latin typeface="+mn-lt"/>
              </a:rPr>
              <a:t>ligaments</a:t>
            </a:r>
            <a:endParaRPr lang="cs-CZ" altLang="cs-CZ" sz="2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>
              <a:latin typeface="+mn-lt"/>
            </a:endParaRPr>
          </a:p>
        </p:txBody>
      </p:sp>
      <p:pic>
        <p:nvPicPr>
          <p:cNvPr id="67588" name="Picture 5" descr="Páteř- Bechtěrev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8" t="22557" r="15903" b="36497"/>
          <a:stretch>
            <a:fillRect/>
          </a:stretch>
        </p:blipFill>
        <p:spPr bwMode="auto">
          <a:xfrm>
            <a:off x="6876256" y="245973"/>
            <a:ext cx="1569718" cy="379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PC\Pictures\MB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722" y="4293096"/>
            <a:ext cx="358439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9817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0" y="0"/>
            <a:ext cx="4819589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-1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-1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-1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-1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dirty="0" err="1">
                <a:latin typeface="+mn-lt"/>
              </a:rPr>
              <a:t>Ancylosing</a:t>
            </a:r>
            <a:r>
              <a:rPr lang="cs-CZ" altLang="cs-CZ" sz="3600" dirty="0">
                <a:latin typeface="+mn-lt"/>
              </a:rPr>
              <a:t> </a:t>
            </a:r>
            <a:r>
              <a:rPr lang="cs-CZ" altLang="cs-CZ" sz="3600" dirty="0" err="1">
                <a:latin typeface="+mn-lt"/>
              </a:rPr>
              <a:t>spondylitis</a:t>
            </a:r>
            <a:endParaRPr lang="cs-CZ" altLang="cs-CZ" sz="3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Onset</a:t>
            </a:r>
            <a:r>
              <a:rPr lang="cs-CZ" altLang="cs-CZ" sz="2000" dirty="0">
                <a:latin typeface="+mn-lt"/>
              </a:rPr>
              <a:t> in SI </a:t>
            </a:r>
            <a:r>
              <a:rPr lang="cs-CZ" altLang="cs-CZ" sz="2000" dirty="0" err="1">
                <a:latin typeface="+mn-lt"/>
              </a:rPr>
              <a:t>joints</a:t>
            </a:r>
            <a:r>
              <a:rPr lang="cs-CZ" altLang="cs-CZ" sz="2000" dirty="0">
                <a:latin typeface="+mn-lt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Progress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into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lumbar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thoracic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cervical</a:t>
            </a:r>
            <a:r>
              <a:rPr lang="cs-CZ" altLang="cs-CZ" sz="2000" dirty="0">
                <a:latin typeface="+mn-lt"/>
              </a:rPr>
              <a:t> spine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Onset</a:t>
            </a:r>
            <a:r>
              <a:rPr lang="cs-CZ" altLang="cs-CZ" sz="2000" dirty="0">
                <a:latin typeface="+mn-lt"/>
              </a:rPr>
              <a:t>- 20-40 </a:t>
            </a:r>
            <a:r>
              <a:rPr lang="cs-CZ" altLang="cs-CZ" sz="2000" dirty="0" err="1">
                <a:latin typeface="+mn-lt"/>
              </a:rPr>
              <a:t>years</a:t>
            </a:r>
            <a:endParaRPr lang="cs-CZ" altLang="cs-CZ" sz="20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Back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pain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heel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pain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effusion</a:t>
            </a:r>
            <a:r>
              <a:rPr lang="cs-CZ" altLang="cs-CZ" sz="2000" dirty="0">
                <a:latin typeface="+mn-lt"/>
              </a:rPr>
              <a:t> in </a:t>
            </a:r>
            <a:r>
              <a:rPr lang="cs-CZ" altLang="cs-CZ" sz="2000" dirty="0" err="1">
                <a:latin typeface="+mn-lt"/>
              </a:rPr>
              <a:t>knee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joints</a:t>
            </a:r>
            <a:r>
              <a:rPr lang="cs-CZ" altLang="cs-CZ" sz="2000" dirty="0">
                <a:latin typeface="+mn-lt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Progressive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limitation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of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movements</a:t>
            </a:r>
            <a:r>
              <a:rPr lang="cs-CZ" altLang="cs-CZ" sz="2000" dirty="0">
                <a:latin typeface="+mn-lt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+mn-lt"/>
              </a:rPr>
              <a:t>in </a:t>
            </a:r>
            <a:r>
              <a:rPr lang="cs-CZ" altLang="cs-CZ" sz="2000" dirty="0" err="1">
                <a:latin typeface="+mn-lt"/>
              </a:rPr>
              <a:t>the</a:t>
            </a:r>
            <a:r>
              <a:rPr lang="cs-CZ" altLang="cs-CZ" sz="2000" dirty="0">
                <a:latin typeface="+mn-lt"/>
              </a:rPr>
              <a:t> spine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Increased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thoracic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kyphosis</a:t>
            </a:r>
            <a:r>
              <a:rPr lang="cs-CZ" altLang="cs-CZ" sz="2000" dirty="0">
                <a:latin typeface="+mn-lt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diaphragma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breathing</a:t>
            </a:r>
            <a:endParaRPr lang="cs-CZ" altLang="cs-CZ" sz="20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Ancylosis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of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intervertebral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joints</a:t>
            </a:r>
            <a:endParaRPr lang="cs-CZ" altLang="cs-CZ" sz="20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Ancylosis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of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costovertebral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joints</a:t>
            </a:r>
            <a:endParaRPr lang="cs-CZ" altLang="cs-CZ" sz="20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Ossification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of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disc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ligaments</a:t>
            </a:r>
            <a:endParaRPr lang="cs-CZ" altLang="cs-CZ" sz="20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latin typeface="+mn-lt"/>
            </a:endParaRPr>
          </a:p>
        </p:txBody>
      </p:sp>
      <p:pic>
        <p:nvPicPr>
          <p:cNvPr id="12290" name="Picture 2" descr="C:\Users\PC\Pictures\MB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9"/>
          <a:stretch/>
        </p:blipFill>
        <p:spPr bwMode="auto">
          <a:xfrm>
            <a:off x="4979650" y="1844824"/>
            <a:ext cx="4146691" cy="20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897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0" y="0"/>
            <a:ext cx="5271892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-1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-1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-1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-1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dirty="0" err="1">
                <a:latin typeface="+mn-lt"/>
              </a:rPr>
              <a:t>Ancylosing</a:t>
            </a:r>
            <a:r>
              <a:rPr lang="cs-CZ" altLang="cs-CZ" sz="3600" dirty="0">
                <a:latin typeface="+mn-lt"/>
              </a:rPr>
              <a:t> </a:t>
            </a:r>
            <a:r>
              <a:rPr lang="cs-CZ" altLang="cs-CZ" sz="3600" dirty="0" err="1">
                <a:latin typeface="+mn-lt"/>
              </a:rPr>
              <a:t>spondylitis</a:t>
            </a:r>
            <a:endParaRPr lang="cs-CZ" altLang="cs-CZ" sz="3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Onset</a:t>
            </a:r>
            <a:r>
              <a:rPr lang="cs-CZ" altLang="cs-CZ" sz="2000" dirty="0">
                <a:latin typeface="+mn-lt"/>
              </a:rPr>
              <a:t> in SI </a:t>
            </a:r>
            <a:r>
              <a:rPr lang="cs-CZ" altLang="cs-CZ" sz="2000" dirty="0" err="1">
                <a:latin typeface="+mn-lt"/>
              </a:rPr>
              <a:t>joints</a:t>
            </a:r>
            <a:r>
              <a:rPr lang="cs-CZ" altLang="cs-CZ" sz="2000" dirty="0">
                <a:latin typeface="+mn-lt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Progress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into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lumbar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thoracic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cervical</a:t>
            </a:r>
            <a:r>
              <a:rPr lang="cs-CZ" altLang="cs-CZ" sz="2000" dirty="0">
                <a:latin typeface="+mn-lt"/>
              </a:rPr>
              <a:t> spine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Onset</a:t>
            </a:r>
            <a:r>
              <a:rPr lang="cs-CZ" altLang="cs-CZ" sz="2000" dirty="0">
                <a:latin typeface="+mn-lt"/>
              </a:rPr>
              <a:t>- 20-40 </a:t>
            </a:r>
            <a:r>
              <a:rPr lang="cs-CZ" altLang="cs-CZ" sz="2000" dirty="0" err="1">
                <a:latin typeface="+mn-lt"/>
              </a:rPr>
              <a:t>years</a:t>
            </a:r>
            <a:endParaRPr lang="cs-CZ" altLang="cs-CZ" sz="20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Back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pain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heel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pain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effusion</a:t>
            </a:r>
            <a:r>
              <a:rPr lang="cs-CZ" altLang="cs-CZ" sz="2000" dirty="0">
                <a:latin typeface="+mn-lt"/>
              </a:rPr>
              <a:t> in </a:t>
            </a:r>
            <a:r>
              <a:rPr lang="cs-CZ" altLang="cs-CZ" sz="2000" dirty="0" err="1">
                <a:latin typeface="+mn-lt"/>
              </a:rPr>
              <a:t>knee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joints</a:t>
            </a:r>
            <a:r>
              <a:rPr lang="cs-CZ" altLang="cs-CZ" sz="2000" dirty="0">
                <a:latin typeface="+mn-lt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Progressive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limitation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of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movements</a:t>
            </a:r>
            <a:r>
              <a:rPr lang="cs-CZ" altLang="cs-CZ" sz="2000" dirty="0">
                <a:latin typeface="+mn-lt"/>
              </a:rPr>
              <a:t> in </a:t>
            </a:r>
            <a:r>
              <a:rPr lang="cs-CZ" altLang="cs-CZ" sz="2000" dirty="0" err="1">
                <a:latin typeface="+mn-lt"/>
              </a:rPr>
              <a:t>the</a:t>
            </a:r>
            <a:r>
              <a:rPr lang="cs-CZ" altLang="cs-CZ" sz="2000" dirty="0">
                <a:latin typeface="+mn-lt"/>
              </a:rPr>
              <a:t> spine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Increased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thoracic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kyphosis</a:t>
            </a:r>
            <a:r>
              <a:rPr lang="cs-CZ" altLang="cs-CZ" sz="2000" dirty="0">
                <a:latin typeface="+mn-lt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diaphragma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breathing</a:t>
            </a:r>
            <a:endParaRPr lang="cs-CZ" altLang="cs-CZ" sz="20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Ancylosis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of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intervertebral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joints</a:t>
            </a:r>
            <a:endParaRPr lang="cs-CZ" altLang="cs-CZ" sz="20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Ancylosis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of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costovertebral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joints</a:t>
            </a:r>
            <a:endParaRPr lang="cs-CZ" altLang="cs-CZ" sz="20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</a:rPr>
              <a:t>Ossification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of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disc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 err="1">
                <a:latin typeface="+mn-lt"/>
              </a:rPr>
              <a:t>ligaments</a:t>
            </a:r>
            <a:endParaRPr lang="cs-CZ" altLang="cs-CZ" sz="20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>
              <a:latin typeface="+mn-lt"/>
            </a:endParaRPr>
          </a:p>
        </p:txBody>
      </p:sp>
      <p:pic>
        <p:nvPicPr>
          <p:cNvPr id="13314" name="Picture 2" descr="C:\Users\PC\Pictures\MB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3365009"/>
            <a:ext cx="3357647" cy="343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C\Pictures\MB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52736"/>
            <a:ext cx="3357647" cy="20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9480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31840" y="332656"/>
            <a:ext cx="3616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/>
              <a:t>Clinical</a:t>
            </a:r>
            <a:r>
              <a:rPr lang="cs-CZ" sz="3200" dirty="0"/>
              <a:t> </a:t>
            </a:r>
            <a:r>
              <a:rPr lang="cs-CZ" sz="3200" dirty="0" err="1"/>
              <a:t>examination</a:t>
            </a:r>
            <a:endParaRPr lang="cs-CZ" sz="3200" dirty="0"/>
          </a:p>
        </p:txBody>
      </p:sp>
      <p:pic>
        <p:nvPicPr>
          <p:cNvPr id="3" name="Picture 3" descr="Bolesti zad- Bechtěrev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" b="2263"/>
          <a:stretch>
            <a:fillRect/>
          </a:stretch>
        </p:blipFill>
        <p:spPr bwMode="auto">
          <a:xfrm>
            <a:off x="5796136" y="930147"/>
            <a:ext cx="2386834" cy="380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5529" y="1352848"/>
            <a:ext cx="465204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Restricted</a:t>
            </a:r>
            <a:r>
              <a:rPr lang="cs-CZ" sz="2400" dirty="0"/>
              <a:t> </a:t>
            </a:r>
            <a:r>
              <a:rPr lang="cs-CZ" sz="2400" dirty="0" err="1"/>
              <a:t>movements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spine</a:t>
            </a:r>
          </a:p>
          <a:p>
            <a:r>
              <a:rPr lang="cs-CZ" sz="2400" dirty="0" err="1"/>
              <a:t>Schober</a:t>
            </a:r>
            <a:r>
              <a:rPr lang="cs-CZ" sz="2400" dirty="0"/>
              <a:t>, Thomayer, </a:t>
            </a:r>
            <a:r>
              <a:rPr lang="cs-CZ" sz="2400" dirty="0" err="1"/>
              <a:t>bending</a:t>
            </a:r>
            <a:endParaRPr lang="cs-CZ" sz="2400" dirty="0"/>
          </a:p>
          <a:p>
            <a:r>
              <a:rPr lang="cs-CZ" sz="2400" dirty="0" err="1"/>
              <a:t>Exspirium</a:t>
            </a:r>
            <a:r>
              <a:rPr lang="cs-CZ" sz="2400" dirty="0"/>
              <a:t>-  </a:t>
            </a:r>
            <a:r>
              <a:rPr lang="cs-CZ" sz="2400" dirty="0" err="1"/>
              <a:t>inspirium</a:t>
            </a:r>
            <a:r>
              <a:rPr lang="cs-CZ" sz="2400" dirty="0"/>
              <a:t> </a:t>
            </a:r>
            <a:r>
              <a:rPr lang="cs-CZ" sz="2400" dirty="0" err="1"/>
              <a:t>less</a:t>
            </a:r>
            <a:r>
              <a:rPr lang="cs-CZ" sz="2400" dirty="0"/>
              <a:t> </a:t>
            </a:r>
            <a:r>
              <a:rPr lang="cs-CZ" sz="2400" dirty="0" err="1"/>
              <a:t>than</a:t>
            </a:r>
            <a:r>
              <a:rPr lang="cs-CZ" sz="2400" dirty="0"/>
              <a:t> 4 cm</a:t>
            </a:r>
          </a:p>
          <a:p>
            <a:r>
              <a:rPr lang="cs-CZ" sz="2400" dirty="0"/>
              <a:t>Limited </a:t>
            </a:r>
            <a:r>
              <a:rPr lang="cs-CZ" sz="2400" dirty="0" err="1"/>
              <a:t>rotation</a:t>
            </a:r>
            <a:r>
              <a:rPr lang="cs-CZ" sz="2400" dirty="0"/>
              <a:t> in </a:t>
            </a:r>
            <a:r>
              <a:rPr lang="cs-CZ" sz="2400" dirty="0" err="1"/>
              <a:t>cervical</a:t>
            </a:r>
            <a:r>
              <a:rPr lang="cs-CZ" sz="2400" dirty="0"/>
              <a:t> spine</a:t>
            </a:r>
          </a:p>
          <a:p>
            <a:r>
              <a:rPr lang="cs-CZ" sz="2400" dirty="0" err="1"/>
              <a:t>Hyperkyphosis</a:t>
            </a:r>
            <a:endParaRPr lang="cs-CZ" sz="2400" dirty="0"/>
          </a:p>
          <a:p>
            <a:r>
              <a:rPr lang="cs-CZ" sz="2400" dirty="0" err="1"/>
              <a:t>Fleche</a:t>
            </a:r>
            <a:endParaRPr lang="cs-CZ" sz="2400" dirty="0"/>
          </a:p>
          <a:p>
            <a:r>
              <a:rPr lang="cs-CZ" sz="2400" dirty="0" err="1"/>
              <a:t>Entesitis</a:t>
            </a:r>
            <a:endParaRPr lang="cs-CZ" sz="2400" dirty="0"/>
          </a:p>
          <a:p>
            <a:r>
              <a:rPr lang="cs-CZ" sz="2400" dirty="0" err="1"/>
              <a:t>daktylitis</a:t>
            </a:r>
            <a:endParaRPr lang="cs-CZ" sz="2400" dirty="0"/>
          </a:p>
        </p:txBody>
      </p:sp>
      <p:pic>
        <p:nvPicPr>
          <p:cNvPr id="14338" name="Picture 2" descr="C:\Users\PC\Pictures\M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581128"/>
            <a:ext cx="309108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7829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31840" y="332656"/>
            <a:ext cx="3616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/>
              <a:t>Clinical</a:t>
            </a:r>
            <a:r>
              <a:rPr lang="cs-CZ" sz="3200" dirty="0"/>
              <a:t> </a:t>
            </a:r>
            <a:r>
              <a:rPr lang="cs-CZ" sz="3200" dirty="0" err="1"/>
              <a:t>examination</a:t>
            </a:r>
            <a:endParaRPr lang="cs-CZ" sz="3200" dirty="0"/>
          </a:p>
        </p:txBody>
      </p:sp>
      <p:pic>
        <p:nvPicPr>
          <p:cNvPr id="3" name="Picture 3" descr="Bolesti zad- Bechtěrev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" b="2263"/>
          <a:stretch>
            <a:fillRect/>
          </a:stretch>
        </p:blipFill>
        <p:spPr bwMode="auto">
          <a:xfrm>
            <a:off x="5880089" y="913201"/>
            <a:ext cx="1893261" cy="301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5529" y="1352848"/>
            <a:ext cx="465204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Restricted</a:t>
            </a:r>
            <a:r>
              <a:rPr lang="cs-CZ" sz="2400" dirty="0"/>
              <a:t> </a:t>
            </a:r>
            <a:r>
              <a:rPr lang="cs-CZ" sz="2400" dirty="0" err="1"/>
              <a:t>movements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spine</a:t>
            </a:r>
          </a:p>
          <a:p>
            <a:r>
              <a:rPr lang="cs-CZ" sz="2400" dirty="0" err="1"/>
              <a:t>Schober</a:t>
            </a:r>
            <a:r>
              <a:rPr lang="cs-CZ" sz="2400" dirty="0"/>
              <a:t>, Thomayer, </a:t>
            </a:r>
            <a:r>
              <a:rPr lang="cs-CZ" sz="2400" dirty="0" err="1"/>
              <a:t>bending</a:t>
            </a:r>
            <a:endParaRPr lang="cs-CZ" sz="2400" dirty="0"/>
          </a:p>
          <a:p>
            <a:r>
              <a:rPr lang="cs-CZ" sz="2400" dirty="0" err="1"/>
              <a:t>Exspirium</a:t>
            </a:r>
            <a:r>
              <a:rPr lang="cs-CZ" sz="2400" dirty="0"/>
              <a:t>-  </a:t>
            </a:r>
            <a:r>
              <a:rPr lang="cs-CZ" sz="2400" dirty="0" err="1"/>
              <a:t>inspirium</a:t>
            </a:r>
            <a:r>
              <a:rPr lang="cs-CZ" sz="2400" dirty="0"/>
              <a:t> </a:t>
            </a:r>
            <a:r>
              <a:rPr lang="cs-CZ" sz="2400" dirty="0" err="1"/>
              <a:t>less</a:t>
            </a:r>
            <a:r>
              <a:rPr lang="cs-CZ" sz="2400" dirty="0"/>
              <a:t> </a:t>
            </a:r>
            <a:r>
              <a:rPr lang="cs-CZ" sz="2400" dirty="0" err="1"/>
              <a:t>than</a:t>
            </a:r>
            <a:r>
              <a:rPr lang="cs-CZ" sz="2400" dirty="0"/>
              <a:t> 4 cm</a:t>
            </a:r>
          </a:p>
          <a:p>
            <a:r>
              <a:rPr lang="cs-CZ" sz="2400" dirty="0"/>
              <a:t>Limited </a:t>
            </a:r>
            <a:r>
              <a:rPr lang="cs-CZ" sz="2400" dirty="0" err="1"/>
              <a:t>rotation</a:t>
            </a:r>
            <a:r>
              <a:rPr lang="cs-CZ" sz="2400" dirty="0"/>
              <a:t> in </a:t>
            </a:r>
            <a:r>
              <a:rPr lang="cs-CZ" sz="2400" dirty="0" err="1"/>
              <a:t>cervical</a:t>
            </a:r>
            <a:r>
              <a:rPr lang="cs-CZ" sz="2400" dirty="0"/>
              <a:t> spine</a:t>
            </a:r>
          </a:p>
          <a:p>
            <a:r>
              <a:rPr lang="cs-CZ" sz="2400" dirty="0" err="1"/>
              <a:t>Hyperkyphosis</a:t>
            </a:r>
            <a:endParaRPr lang="cs-CZ" sz="2400" dirty="0"/>
          </a:p>
          <a:p>
            <a:r>
              <a:rPr lang="cs-CZ" sz="2400" dirty="0" err="1"/>
              <a:t>Fleche</a:t>
            </a:r>
            <a:endParaRPr lang="cs-CZ" sz="2400" dirty="0"/>
          </a:p>
          <a:p>
            <a:r>
              <a:rPr lang="cs-CZ" sz="2400" dirty="0" err="1"/>
              <a:t>Entesitis</a:t>
            </a:r>
            <a:endParaRPr lang="cs-CZ" sz="2400" dirty="0"/>
          </a:p>
          <a:p>
            <a:r>
              <a:rPr lang="cs-CZ" sz="2400" dirty="0" err="1"/>
              <a:t>daktylitis</a:t>
            </a:r>
            <a:endParaRPr lang="cs-CZ" sz="2400" dirty="0"/>
          </a:p>
        </p:txBody>
      </p:sp>
      <p:pic>
        <p:nvPicPr>
          <p:cNvPr id="15362" name="Picture 2" descr="C:\Users\PC\Pictures\M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449" y="3959132"/>
            <a:ext cx="3870353" cy="25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311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43608" y="1124744"/>
            <a:ext cx="600651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/>
              <a:t>Other</a:t>
            </a:r>
            <a:r>
              <a:rPr lang="cs-CZ" sz="3200" dirty="0"/>
              <a:t> arthritis </a:t>
            </a:r>
          </a:p>
          <a:p>
            <a:endParaRPr lang="cs-CZ" sz="2400" dirty="0"/>
          </a:p>
          <a:p>
            <a:r>
              <a:rPr lang="cs-CZ" sz="2400" dirty="0"/>
              <a:t>-    </a:t>
            </a:r>
            <a:r>
              <a:rPr lang="cs-CZ" sz="2400" dirty="0" err="1"/>
              <a:t>Crystal</a:t>
            </a:r>
            <a:r>
              <a:rPr lang="cs-CZ" sz="2400" dirty="0"/>
              <a:t> arthritis</a:t>
            </a:r>
          </a:p>
          <a:p>
            <a:pPr marL="342900" indent="-342900">
              <a:buFontTx/>
              <a:buChar char="-"/>
            </a:pPr>
            <a:r>
              <a:rPr lang="cs-CZ" sz="2400" dirty="0" err="1"/>
              <a:t>Gout</a:t>
            </a:r>
            <a:endParaRPr lang="cs-CZ" sz="2400" dirty="0"/>
          </a:p>
          <a:p>
            <a:pPr marL="342900" indent="-342900">
              <a:buFontTx/>
              <a:buChar char="-"/>
            </a:pPr>
            <a:r>
              <a:rPr lang="cs-CZ" sz="2400" dirty="0" err="1"/>
              <a:t>Chondrocalcinosis</a:t>
            </a:r>
            <a:r>
              <a:rPr lang="cs-CZ" sz="2400" dirty="0"/>
              <a:t> (</a:t>
            </a:r>
            <a:r>
              <a:rPr lang="cs-CZ" sz="2400" dirty="0" err="1"/>
              <a:t>calciumpyrophosphates</a:t>
            </a:r>
            <a:r>
              <a:rPr lang="cs-CZ" sz="2400" dirty="0"/>
              <a:t>)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Artritis in </a:t>
            </a:r>
            <a:r>
              <a:rPr lang="cs-CZ" sz="2400" dirty="0" err="1"/>
              <a:t>connection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infection</a:t>
            </a:r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 err="1"/>
              <a:t>Lyme´s</a:t>
            </a:r>
            <a:r>
              <a:rPr lang="cs-CZ" sz="2400" dirty="0"/>
              <a:t>  </a:t>
            </a:r>
            <a:r>
              <a:rPr lang="cs-CZ" sz="2400" dirty="0" err="1"/>
              <a:t>boreliosis</a:t>
            </a:r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 err="1"/>
              <a:t>Septic</a:t>
            </a:r>
            <a:r>
              <a:rPr lang="cs-CZ" sz="2400" dirty="0"/>
              <a:t> arthritis</a:t>
            </a:r>
          </a:p>
        </p:txBody>
      </p:sp>
    </p:spTree>
    <p:extLst>
      <p:ext uri="{BB962C8B-B14F-4D97-AF65-F5344CB8AC3E}">
        <p14:creationId xmlns:p14="http://schemas.microsoft.com/office/powerpoint/2010/main" val="822508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3276600" y="381000"/>
            <a:ext cx="12234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-1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-1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-1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-1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dirty="0"/>
              <a:t>X </a:t>
            </a:r>
            <a:r>
              <a:rPr lang="cs-CZ" altLang="cs-CZ" sz="3600" dirty="0" err="1"/>
              <a:t>ray</a:t>
            </a:r>
            <a:endParaRPr lang="cs-CZ" altLang="cs-CZ" sz="3600" dirty="0"/>
          </a:p>
        </p:txBody>
      </p:sp>
      <p:pic>
        <p:nvPicPr>
          <p:cNvPr id="68611" name="Picture 3" descr="Bolesti zad- Bechtěrev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b="-270"/>
          <a:stretch>
            <a:fillRect/>
          </a:stretch>
        </p:blipFill>
        <p:spPr bwMode="auto">
          <a:xfrm>
            <a:off x="3852887" y="1272701"/>
            <a:ext cx="5091267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012160" y="5877272"/>
            <a:ext cx="13901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-1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-1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-1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-1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Bamboo</a:t>
            </a:r>
            <a:r>
              <a:rPr lang="cs-CZ" altLang="cs-CZ" sz="1800" dirty="0"/>
              <a:t>  rod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82687" y="1349933"/>
            <a:ext cx="40572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Sacroilitis</a:t>
            </a:r>
            <a:endParaRPr lang="cs-CZ" sz="2400" dirty="0"/>
          </a:p>
          <a:p>
            <a:r>
              <a:rPr lang="cs-CZ" sz="2400" dirty="0" err="1"/>
              <a:t>Rectangular</a:t>
            </a:r>
            <a:r>
              <a:rPr lang="cs-CZ" sz="2400" dirty="0"/>
              <a:t> </a:t>
            </a:r>
            <a:r>
              <a:rPr lang="cs-CZ" sz="2400" dirty="0" err="1"/>
              <a:t>shape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vetebras</a:t>
            </a:r>
            <a:endParaRPr lang="cs-CZ" sz="2400" dirty="0"/>
          </a:p>
          <a:p>
            <a:r>
              <a:rPr lang="cs-CZ" sz="2400" dirty="0" err="1"/>
              <a:t>Syndesmophytes</a:t>
            </a:r>
            <a:endParaRPr lang="cs-CZ" sz="2400" dirty="0"/>
          </a:p>
          <a:p>
            <a:r>
              <a:rPr lang="cs-CZ" sz="2400" dirty="0" err="1"/>
              <a:t>Fusion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apophyseal</a:t>
            </a:r>
            <a:r>
              <a:rPr lang="cs-CZ" sz="2400" dirty="0"/>
              <a:t> </a:t>
            </a:r>
            <a:r>
              <a:rPr lang="cs-CZ" sz="2400" dirty="0" err="1"/>
              <a:t>joints</a:t>
            </a:r>
            <a:endParaRPr lang="cs-CZ" sz="2400" dirty="0"/>
          </a:p>
          <a:p>
            <a:r>
              <a:rPr lang="cs-CZ" sz="2400" dirty="0" err="1"/>
              <a:t>Bamboo</a:t>
            </a:r>
            <a:r>
              <a:rPr lang="cs-CZ" sz="2400" dirty="0"/>
              <a:t> rod</a:t>
            </a:r>
          </a:p>
        </p:txBody>
      </p:sp>
    </p:spTree>
    <p:extLst>
      <p:ext uri="{BB962C8B-B14F-4D97-AF65-F5344CB8AC3E}">
        <p14:creationId xmlns:p14="http://schemas.microsoft.com/office/powerpoint/2010/main" val="10521404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Pictures\MB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59908"/>
            <a:ext cx="527332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347864" y="6165304"/>
            <a:ext cx="1530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hyperkyphosis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62642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 descr="Bolesti zad- Bechtěrev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2776" b="4167"/>
          <a:stretch>
            <a:fillRect/>
          </a:stretch>
        </p:blipFill>
        <p:spPr bwMode="auto">
          <a:xfrm>
            <a:off x="160832" y="1683610"/>
            <a:ext cx="4120083" cy="294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C:\Users\PC\Pictures\MB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697" y="1707948"/>
            <a:ext cx="4788632" cy="287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297258" y="4859868"/>
            <a:ext cx="1239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Rosary</a:t>
            </a:r>
            <a:r>
              <a:rPr lang="cs-CZ" dirty="0"/>
              <a:t> sign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475656" y="4859868"/>
            <a:ext cx="1704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Ancylosis</a:t>
            </a:r>
            <a:endParaRPr lang="cs-CZ" dirty="0"/>
          </a:p>
          <a:p>
            <a:r>
              <a:rPr lang="cs-CZ" dirty="0" err="1"/>
              <a:t>Rhisomelic</a:t>
            </a:r>
            <a:r>
              <a:rPr lang="cs-CZ" dirty="0"/>
              <a:t> </a:t>
            </a:r>
            <a:r>
              <a:rPr lang="cs-CZ" dirty="0" err="1"/>
              <a:t>form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60627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971600" y="781050"/>
            <a:ext cx="3906775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-1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-1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-1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-1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/>
              <a:t>Management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/>
              <a:t>NSAID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/>
              <a:t>Glucocorticoids</a:t>
            </a:r>
            <a:endParaRPr lang="cs-CZ" altLang="cs-CZ" sz="2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/>
              <a:t>DMARDs</a:t>
            </a:r>
            <a:r>
              <a:rPr lang="cs-CZ" altLang="cs-CZ" sz="2800" dirty="0"/>
              <a:t>  </a:t>
            </a:r>
            <a:r>
              <a:rPr lang="cs-CZ" altLang="cs-CZ" sz="2800" dirty="0" err="1"/>
              <a:t>syntetic</a:t>
            </a:r>
            <a:endParaRPr lang="cs-CZ" altLang="cs-CZ" sz="2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/>
              <a:t>                   </a:t>
            </a:r>
            <a:r>
              <a:rPr lang="cs-CZ" altLang="cs-CZ" sz="2800" dirty="0" err="1"/>
              <a:t>biologic</a:t>
            </a:r>
            <a:endParaRPr lang="cs-CZ" altLang="cs-CZ" sz="2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/>
              <a:t>Physical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therapy</a:t>
            </a:r>
            <a:endParaRPr lang="cs-CZ" altLang="cs-CZ" sz="2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/>
              <a:t>Surgery</a:t>
            </a:r>
            <a:r>
              <a:rPr lang="cs-CZ" altLang="cs-CZ" sz="2800" dirty="0"/>
              <a:t>: </a:t>
            </a:r>
            <a:r>
              <a:rPr lang="cs-CZ" altLang="cs-CZ" sz="2800" dirty="0" err="1"/>
              <a:t>replacement</a:t>
            </a:r>
            <a:endParaRPr lang="cs-CZ" altLang="cs-CZ" sz="2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/>
              <a:t>               </a:t>
            </a:r>
            <a:r>
              <a:rPr lang="cs-CZ" altLang="cs-CZ" sz="2800" dirty="0" err="1"/>
              <a:t>surgery</a:t>
            </a:r>
            <a:r>
              <a:rPr lang="cs-CZ" altLang="cs-CZ" sz="2800" dirty="0"/>
              <a:t> in spine </a:t>
            </a:r>
          </a:p>
        </p:txBody>
      </p:sp>
      <p:pic>
        <p:nvPicPr>
          <p:cNvPr id="3" name="Picture 8" descr="Nik_0011"/>
          <p:cNvPicPr>
            <a:picLocks noChangeAspect="1" noChangeArrowheads="1"/>
          </p:cNvPicPr>
          <p:nvPr/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15048" r="52863" b="-2254"/>
          <a:stretch>
            <a:fillRect/>
          </a:stretch>
        </p:blipFill>
        <p:spPr bwMode="auto">
          <a:xfrm>
            <a:off x="5220071" y="992086"/>
            <a:ext cx="3600951" cy="474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7852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cs-CZ" altLang="cs-CZ"/>
              <a:t>Arthritis urica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2"/>
            <a:ext cx="4500563" cy="4536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Ukládání krystalů natrium urátu do kloubů, šlach a okolí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Hyperurikémie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kys</a:t>
            </a:r>
            <a:r>
              <a:rPr lang="cs-CZ" altLang="cs-CZ" sz="2400" dirty="0"/>
              <a:t>. močová)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Akutní dnavá artritis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Chronické kloubní příznaky-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/>
              <a:t>     erozivní kloubní deformity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Urátová depozita ve stěně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/>
              <a:t>     kloubních pouzder, burz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/>
              <a:t>     a šlachových pochev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Dnavé </a:t>
            </a:r>
            <a:r>
              <a:rPr lang="cs-CZ" altLang="cs-CZ" sz="2400" dirty="0" err="1"/>
              <a:t>tofy</a:t>
            </a:r>
            <a:r>
              <a:rPr lang="cs-CZ" altLang="cs-CZ" sz="2400" dirty="0"/>
              <a:t>- agregáty krystalů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/>
              <a:t>    podkožní uzly (ušní boltce)</a:t>
            </a:r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 dirty="0"/>
          </a:p>
        </p:txBody>
      </p:sp>
      <p:pic>
        <p:nvPicPr>
          <p:cNvPr id="40964" name="Picture 4" descr="Chr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t="4176" r="3246" b="92"/>
          <a:stretch>
            <a:fillRect/>
          </a:stretch>
        </p:blipFill>
        <p:spPr bwMode="auto">
          <a:xfrm>
            <a:off x="4572000" y="1484313"/>
            <a:ext cx="4319588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Chr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508500"/>
            <a:ext cx="26638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999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cs-CZ" altLang="cs-CZ" dirty="0"/>
              <a:t>Arthritis </a:t>
            </a:r>
            <a:r>
              <a:rPr lang="cs-CZ" altLang="cs-CZ" dirty="0" err="1"/>
              <a:t>urica</a:t>
            </a:r>
            <a:r>
              <a:rPr lang="cs-CZ" altLang="cs-CZ" dirty="0"/>
              <a:t>- léčba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2"/>
            <a:ext cx="4500563" cy="453697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Režim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Dieta (nízký obsah purinů)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Kolchicin- akutní stav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NSA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Glukokortikoidy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Léky snižující </a:t>
            </a:r>
            <a:r>
              <a:rPr lang="cs-CZ" altLang="cs-CZ" sz="2400" dirty="0" err="1"/>
              <a:t>kys</a:t>
            </a:r>
            <a:r>
              <a:rPr lang="cs-CZ" altLang="cs-CZ" sz="2400" dirty="0"/>
              <a:t>. močovou – </a:t>
            </a:r>
            <a:r>
              <a:rPr lang="cs-CZ" altLang="cs-CZ" sz="2400" dirty="0" err="1"/>
              <a:t>alpurinol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urikosurika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urikáza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 dirty="0"/>
          </a:p>
        </p:txBody>
      </p:sp>
      <p:pic>
        <p:nvPicPr>
          <p:cNvPr id="40964" name="Picture 4" descr="Chr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t="4176" r="3246" b="92"/>
          <a:stretch>
            <a:fillRect/>
          </a:stretch>
        </p:blipFill>
        <p:spPr bwMode="auto">
          <a:xfrm>
            <a:off x="4572000" y="1484313"/>
            <a:ext cx="4319588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Chr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508500"/>
            <a:ext cx="26638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9480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Chondrocalcinosis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60575"/>
            <a:ext cx="5724525" cy="41148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dirty="0"/>
              <a:t>Akutní záchvaty artritidy - </a:t>
            </a:r>
            <a:r>
              <a:rPr lang="cs-CZ" altLang="cs-CZ" sz="2400" dirty="0" err="1"/>
              <a:t>pseudodna</a:t>
            </a:r>
            <a:endParaRPr lang="cs-CZ" altLang="cs-CZ" sz="2400" dirty="0"/>
          </a:p>
          <a:p>
            <a:pPr>
              <a:buFontTx/>
              <a:buNone/>
            </a:pPr>
            <a:r>
              <a:rPr lang="cs-CZ" altLang="cs-CZ" sz="2400" dirty="0"/>
              <a:t>Ukládání krystalů kalcium pyrofosfátu</a:t>
            </a:r>
          </a:p>
          <a:p>
            <a:pPr>
              <a:buFontTx/>
              <a:buNone/>
            </a:pPr>
            <a:r>
              <a:rPr lang="cs-CZ" altLang="cs-CZ" sz="2400" dirty="0"/>
              <a:t>Kalcifikace menisků v koleni</a:t>
            </a:r>
          </a:p>
          <a:p>
            <a:pPr>
              <a:buFontTx/>
              <a:buNone/>
            </a:pPr>
            <a:r>
              <a:rPr lang="cs-CZ" altLang="cs-CZ" sz="2400" dirty="0" err="1"/>
              <a:t>Th</a:t>
            </a:r>
            <a:r>
              <a:rPr lang="cs-CZ" altLang="cs-CZ" sz="2400" dirty="0"/>
              <a:t>- kolchicin, NSA, kortikoidy, MTX.</a:t>
            </a:r>
          </a:p>
        </p:txBody>
      </p:sp>
      <p:pic>
        <p:nvPicPr>
          <p:cNvPr id="41988" name="Picture 4" descr="HP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2" t="5455" r="26451" b="44391"/>
          <a:stretch>
            <a:fillRect/>
          </a:stretch>
        </p:blipFill>
        <p:spPr bwMode="auto">
          <a:xfrm>
            <a:off x="5724525" y="1989138"/>
            <a:ext cx="293687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0460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hr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" r="2730" b="4459"/>
          <a:stretch>
            <a:fillRect/>
          </a:stretch>
        </p:blipFill>
        <p:spPr bwMode="auto">
          <a:xfrm>
            <a:off x="2339975" y="1268413"/>
            <a:ext cx="403225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763713" y="188913"/>
            <a:ext cx="57324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Synoviální chondromatosis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179388" y="5084763"/>
            <a:ext cx="828303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Vytváření chrupavčitých uzlíků na synoviální membráně.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Jsou na stopce, která zajišťuje výživu.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Mnohočetná chrupavčitá tělíska později kalcifikují nebo osifikují.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Th</a:t>
            </a:r>
            <a:r>
              <a:rPr lang="cs-CZ" altLang="cs-CZ" sz="2400" dirty="0"/>
              <a:t>.- , NSA, </a:t>
            </a:r>
            <a:r>
              <a:rPr lang="cs-CZ" altLang="cs-CZ" sz="2400" dirty="0" err="1"/>
              <a:t>synovectomie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7129431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59832" y="416858"/>
            <a:ext cx="2502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err="1"/>
              <a:t>Synovialitis</a:t>
            </a:r>
            <a:endParaRPr lang="cs-CZ" sz="4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827584" y="1700808"/>
            <a:ext cx="552612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/>
              <a:t>Pozátěžová</a:t>
            </a:r>
            <a:endParaRPr lang="cs-CZ" sz="2800" dirty="0"/>
          </a:p>
          <a:p>
            <a:r>
              <a:rPr lang="cs-CZ" sz="2800" dirty="0"/>
              <a:t>Dekompenzace </a:t>
            </a:r>
            <a:r>
              <a:rPr lang="cs-CZ" sz="2800" dirty="0" err="1"/>
              <a:t>osteoartózy</a:t>
            </a:r>
            <a:endParaRPr lang="cs-CZ" sz="2800" dirty="0"/>
          </a:p>
          <a:p>
            <a:r>
              <a:rPr lang="cs-CZ" sz="2800" dirty="0"/>
              <a:t>Dekompenzace revmatických chorob</a:t>
            </a:r>
          </a:p>
          <a:p>
            <a:r>
              <a:rPr lang="cs-CZ" sz="2800" dirty="0" err="1"/>
              <a:t>Parainfekční</a:t>
            </a:r>
            <a:endParaRPr lang="cs-CZ" sz="2800" dirty="0"/>
          </a:p>
          <a:p>
            <a:r>
              <a:rPr lang="cs-CZ" sz="2800" dirty="0"/>
              <a:t>Při borelióze nebo po ní</a:t>
            </a:r>
          </a:p>
          <a:p>
            <a:r>
              <a:rPr lang="cs-CZ" sz="2800" dirty="0"/>
              <a:t>Při </a:t>
            </a:r>
            <a:r>
              <a:rPr lang="cs-CZ" sz="2800" dirty="0" err="1"/>
              <a:t>chlamidiové</a:t>
            </a:r>
            <a:r>
              <a:rPr lang="cs-CZ" sz="2800" dirty="0"/>
              <a:t> infekci nebo po ní </a:t>
            </a:r>
          </a:p>
          <a:p>
            <a:r>
              <a:rPr lang="cs-CZ" sz="2800" dirty="0"/>
              <a:t>Po COVID 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1377048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Parainfekční synovialitis kyčle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V anamnéze infekční onemocnění</a:t>
            </a:r>
          </a:p>
          <a:p>
            <a:r>
              <a:rPr lang="cs-CZ" altLang="cs-CZ"/>
              <a:t>Obvykle nástup symptomů do 14 dnů </a:t>
            </a:r>
          </a:p>
          <a:p>
            <a:r>
              <a:rPr lang="cs-CZ" altLang="cs-CZ"/>
              <a:t>FW, CRP, leu -  v normě</a:t>
            </a:r>
          </a:p>
          <a:p>
            <a:r>
              <a:rPr lang="cs-CZ" altLang="cs-CZ"/>
              <a:t>Th.- klid, berle, antiflogistika</a:t>
            </a:r>
          </a:p>
        </p:txBody>
      </p:sp>
    </p:spTree>
    <p:extLst>
      <p:ext uri="{BB962C8B-B14F-4D97-AF65-F5344CB8AC3E}">
        <p14:creationId xmlns:p14="http://schemas.microsoft.com/office/powerpoint/2010/main" val="1627053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131840" y="476672"/>
            <a:ext cx="3287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/>
              <a:t>Rheumatoid</a:t>
            </a:r>
            <a:r>
              <a:rPr lang="cs-CZ" sz="2800" dirty="0"/>
              <a:t>  arthritis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5903" y="1700808"/>
            <a:ext cx="445288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Chronic</a:t>
            </a:r>
            <a:r>
              <a:rPr lang="cs-CZ" sz="2400" dirty="0"/>
              <a:t> </a:t>
            </a:r>
            <a:r>
              <a:rPr lang="cs-CZ" sz="2400" dirty="0" err="1"/>
              <a:t>autoimmune</a:t>
            </a:r>
            <a:r>
              <a:rPr lang="cs-CZ" sz="2400" dirty="0"/>
              <a:t> </a:t>
            </a:r>
            <a:r>
              <a:rPr lang="cs-CZ" sz="2400" dirty="0" err="1"/>
              <a:t>disease</a:t>
            </a:r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 err="1"/>
              <a:t>Chronic</a:t>
            </a:r>
            <a:r>
              <a:rPr lang="cs-CZ" sz="2400" dirty="0"/>
              <a:t>  </a:t>
            </a:r>
            <a:r>
              <a:rPr lang="cs-CZ" sz="2400" dirty="0" err="1"/>
              <a:t>polyarthritis</a:t>
            </a:r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 err="1"/>
              <a:t>Destruction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joints</a:t>
            </a:r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/>
              <a:t>Bone </a:t>
            </a:r>
            <a:r>
              <a:rPr lang="cs-CZ" sz="2400" dirty="0" err="1"/>
              <a:t>erosions</a:t>
            </a:r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/>
              <a:t>Disability- </a:t>
            </a:r>
            <a:r>
              <a:rPr lang="cs-CZ" sz="2400" dirty="0" err="1"/>
              <a:t>low</a:t>
            </a:r>
            <a:r>
              <a:rPr lang="cs-CZ" sz="2400" dirty="0"/>
              <a:t> </a:t>
            </a:r>
            <a:r>
              <a:rPr lang="cs-CZ" sz="2400" dirty="0" err="1"/>
              <a:t>physical</a:t>
            </a:r>
            <a:r>
              <a:rPr lang="cs-CZ" sz="2400" dirty="0"/>
              <a:t> </a:t>
            </a:r>
            <a:r>
              <a:rPr lang="cs-CZ" sz="2400" dirty="0" err="1"/>
              <a:t>activity</a:t>
            </a:r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 err="1"/>
              <a:t>Extraarticular</a:t>
            </a:r>
            <a:r>
              <a:rPr lang="cs-CZ" sz="2400" dirty="0"/>
              <a:t>  </a:t>
            </a:r>
            <a:r>
              <a:rPr lang="cs-CZ" sz="2400" dirty="0" err="1"/>
              <a:t>symptoms</a:t>
            </a:r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 err="1"/>
              <a:t>Comorbidities</a:t>
            </a:r>
            <a:r>
              <a:rPr lang="cs-CZ" sz="2400" dirty="0"/>
              <a:t>, </a:t>
            </a:r>
            <a:r>
              <a:rPr lang="cs-CZ" sz="2400" dirty="0" err="1"/>
              <a:t>higher</a:t>
            </a:r>
            <a:r>
              <a:rPr lang="cs-CZ" sz="2400" dirty="0"/>
              <a:t>  mortality</a:t>
            </a:r>
          </a:p>
          <a:p>
            <a:pPr marL="285750" indent="-285750">
              <a:buFontTx/>
              <a:buChar char="-"/>
            </a:pPr>
            <a:r>
              <a:rPr lang="cs-CZ" sz="2400" dirty="0"/>
              <a:t>1%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population</a:t>
            </a:r>
            <a:r>
              <a:rPr lang="cs-CZ" sz="2400" dirty="0"/>
              <a:t> </a:t>
            </a:r>
          </a:p>
          <a:p>
            <a:pPr marL="285750" indent="-285750">
              <a:buFontTx/>
              <a:buChar char="-"/>
            </a:pPr>
            <a:r>
              <a:rPr lang="cs-CZ" sz="2400" dirty="0" err="1"/>
              <a:t>Female</a:t>
            </a:r>
            <a:r>
              <a:rPr lang="cs-CZ" sz="2400" dirty="0"/>
              <a:t> 4 </a:t>
            </a:r>
            <a:r>
              <a:rPr lang="cs-CZ" sz="2400" dirty="0" err="1"/>
              <a:t>times</a:t>
            </a:r>
            <a:r>
              <a:rPr lang="cs-CZ" sz="2400" dirty="0"/>
              <a:t> more  </a:t>
            </a:r>
            <a:r>
              <a:rPr lang="cs-CZ" sz="2400" dirty="0" err="1"/>
              <a:t>affected</a:t>
            </a:r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 err="1"/>
              <a:t>Onset</a:t>
            </a:r>
            <a:r>
              <a:rPr lang="cs-CZ" sz="2400" dirty="0"/>
              <a:t> in 4. and 5. </a:t>
            </a:r>
            <a:r>
              <a:rPr lang="cs-CZ" sz="2400" dirty="0" err="1"/>
              <a:t>decade</a:t>
            </a:r>
            <a:endParaRPr lang="cs-CZ" sz="2400" dirty="0"/>
          </a:p>
        </p:txBody>
      </p:sp>
      <p:pic>
        <p:nvPicPr>
          <p:cNvPr id="5" name="Picture 3" descr="C:\Users\PC\Pictures\RA inflama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722" y="1700808"/>
            <a:ext cx="456050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7471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/>
              <a:t>Idiopatická avaskulární</a:t>
            </a:r>
            <a:br>
              <a:rPr lang="cs-CZ" altLang="cs-CZ"/>
            </a:br>
            <a:r>
              <a:rPr lang="cs-CZ" altLang="cs-CZ"/>
              <a:t> nekróza hlavice femuru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  <a:p>
            <a:r>
              <a:rPr lang="cs-CZ" altLang="cs-CZ"/>
              <a:t>Muži 20-40 roků</a:t>
            </a:r>
          </a:p>
          <a:p>
            <a:r>
              <a:rPr lang="cs-CZ" altLang="cs-CZ"/>
              <a:t>Progredující bolest</a:t>
            </a:r>
          </a:p>
          <a:p>
            <a:r>
              <a:rPr lang="cs-CZ" altLang="cs-CZ"/>
              <a:t>Vyšetření - rtg, CT, MRI, scintigrafie Tc, subtrakční angiografie.</a:t>
            </a:r>
          </a:p>
          <a:p>
            <a:r>
              <a:rPr lang="cs-CZ" altLang="cs-CZ" b="1">
                <a:solidFill>
                  <a:srgbClr val="FFC000"/>
                </a:solidFill>
              </a:rPr>
              <a:t>etiologie</a:t>
            </a:r>
            <a:r>
              <a:rPr lang="cs-CZ" altLang="cs-CZ">
                <a:solidFill>
                  <a:srgbClr val="FFC000"/>
                </a:solidFill>
              </a:rPr>
              <a:t> – koagulopatie, ozáření, alkoholici, kortikoidy, často však neznámá</a:t>
            </a:r>
          </a:p>
          <a:p>
            <a:r>
              <a:rPr lang="cs-CZ" altLang="cs-CZ" b="1">
                <a:solidFill>
                  <a:schemeClr val="bg1"/>
                </a:solidFill>
              </a:rPr>
              <a:t>dg. </a:t>
            </a:r>
            <a:r>
              <a:rPr lang="cs-CZ" altLang="cs-CZ">
                <a:solidFill>
                  <a:schemeClr val="bg1"/>
                </a:solidFill>
              </a:rPr>
              <a:t>– klin., RTG, MRI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49459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VN - hlavice fremu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9" t="1347"/>
          <a:stretch>
            <a:fillRect/>
          </a:stretch>
        </p:blipFill>
        <p:spPr bwMode="auto">
          <a:xfrm>
            <a:off x="468313" y="1773238"/>
            <a:ext cx="39624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517525" y="225425"/>
            <a:ext cx="82692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-1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-1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-1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-1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Idiopatická avaskulární nekróza hlavice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femuru</a:t>
            </a:r>
            <a:endParaRPr lang="cs-CZ" altLang="cs-CZ" sz="2400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4840288" y="1695450"/>
            <a:ext cx="3616325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-1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-1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-1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-1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Etiologie je neznámá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Bolesti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Nemožnost pohybu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Omezení pohybu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624388" y="6042025"/>
            <a:ext cx="1116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-1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-1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-1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-1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Obr. 39</a:t>
            </a:r>
          </a:p>
        </p:txBody>
      </p:sp>
    </p:spTree>
    <p:extLst>
      <p:ext uri="{BB962C8B-B14F-4D97-AF65-F5344CB8AC3E}">
        <p14:creationId xmlns:p14="http://schemas.microsoft.com/office/powerpoint/2010/main" val="34342528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593725" y="454025"/>
            <a:ext cx="82692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-1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-1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-1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-1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Idiopatická avaskulární nekróza hlavice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femuru</a:t>
            </a:r>
          </a:p>
        </p:txBody>
      </p:sp>
      <p:pic>
        <p:nvPicPr>
          <p:cNvPr id="64515" name="Picture 3" descr="AVN - nekróza hlavice femuru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3870" r="18507" b="8353"/>
          <a:stretch>
            <a:fillRect/>
          </a:stretch>
        </p:blipFill>
        <p:spPr bwMode="auto">
          <a:xfrm>
            <a:off x="900113" y="1989138"/>
            <a:ext cx="7129462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708400" y="5756275"/>
            <a:ext cx="1116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-1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-1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-1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-1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Obr. 40</a:t>
            </a:r>
          </a:p>
        </p:txBody>
      </p:sp>
    </p:spTree>
    <p:extLst>
      <p:ext uri="{BB962C8B-B14F-4D97-AF65-F5344CB8AC3E}">
        <p14:creationId xmlns:p14="http://schemas.microsoft.com/office/powerpoint/2010/main" val="18712043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nw-hip-knee-clinic.com/hip-clinical-cases/hip-cases-im%20/Avascular-necrosis-(AVN)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1484313"/>
            <a:ext cx="7002462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ovéPole 2"/>
          <p:cNvSpPr txBox="1">
            <a:spLocks noChangeArrowheads="1"/>
          </p:cNvSpPr>
          <p:nvPr/>
        </p:nvSpPr>
        <p:spPr bwMode="auto">
          <a:xfrm>
            <a:off x="539750" y="476250"/>
            <a:ext cx="80057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-1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-1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-1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-1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Idiopatická avaskulární nekróza hlavice femuru</a:t>
            </a:r>
          </a:p>
        </p:txBody>
      </p:sp>
    </p:spTree>
    <p:extLst>
      <p:ext uri="{BB962C8B-B14F-4D97-AF65-F5344CB8AC3E}">
        <p14:creationId xmlns:p14="http://schemas.microsoft.com/office/powerpoint/2010/main" val="9755678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0" y="549275"/>
            <a:ext cx="9144000" cy="932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-1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-1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-1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-1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Idiopatická avaskulární nekróza hlavice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femuru - léčba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40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Odlehčování, berle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Forrage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excochleace a spongioplastika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solidní podpůrný štěp fibulární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otočný kostní štěp z velkého trochanteru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tantal hřeby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hyperbarická komora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totální náhrada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Kostní štěpy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Tantal hřeby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Osteotomie -varizační, valgizační, derotační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Artrodéza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Totální náhrada kyčle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08781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Olšová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391318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84213" y="2832100"/>
            <a:ext cx="325278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-1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-1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-1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-1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Nekróza hlavice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femuru po fraktuře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krčku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519113" y="276225"/>
            <a:ext cx="32067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-1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-1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-1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-1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Jiné typy nekróz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hlavice femuru</a:t>
            </a:r>
          </a:p>
        </p:txBody>
      </p:sp>
    </p:spTree>
    <p:extLst>
      <p:ext uri="{BB962C8B-B14F-4D97-AF65-F5344CB8AC3E}">
        <p14:creationId xmlns:p14="http://schemas.microsoft.com/office/powerpoint/2010/main" val="33515290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Gaža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400"/>
            <a:ext cx="3367088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755650" y="2636838"/>
            <a:ext cx="3276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-1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-1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-1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-1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Nekróza hlavice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femuru po coxitidě</a:t>
            </a:r>
          </a:p>
        </p:txBody>
      </p:sp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519113" y="131763"/>
            <a:ext cx="32067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-1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-1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-1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-1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Jiné typy nekróz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hlavice femuru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/>
          </a:p>
        </p:txBody>
      </p:sp>
    </p:spTree>
    <p:extLst>
      <p:ext uri="{BB962C8B-B14F-4D97-AF65-F5344CB8AC3E}">
        <p14:creationId xmlns:p14="http://schemas.microsoft.com/office/powerpoint/2010/main" val="23789015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/>
              <a:t>Idiopatická protruze acetabula</a:t>
            </a:r>
            <a:br>
              <a:rPr lang="cs-CZ" altLang="cs-CZ"/>
            </a:br>
            <a:r>
              <a:rPr lang="cs-CZ" altLang="cs-CZ"/>
              <a:t>Ottova pánev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RTG změny již v době dospívání</a:t>
            </a:r>
          </a:p>
          <a:p>
            <a:r>
              <a:rPr lang="cs-CZ" altLang="cs-CZ"/>
              <a:t>Postupné omezení pohybu, zvl. rotace a abdukce.</a:t>
            </a:r>
          </a:p>
          <a:p>
            <a:r>
              <a:rPr lang="cs-CZ" altLang="cs-CZ"/>
              <a:t>Opakované synovialitidy</a:t>
            </a:r>
          </a:p>
          <a:p>
            <a:r>
              <a:rPr lang="cs-CZ" altLang="cs-CZ"/>
              <a:t>Při progresi - sek. osteoartróza</a:t>
            </a:r>
          </a:p>
          <a:p>
            <a:r>
              <a:rPr lang="cs-CZ" altLang="cs-CZ"/>
              <a:t>Th.- antiflogistika, úprava životního režimu, fyzioterapie, při O.A. totální náhrada.</a:t>
            </a:r>
          </a:p>
        </p:txBody>
      </p:sp>
    </p:spTree>
    <p:extLst>
      <p:ext uri="{BB962C8B-B14F-4D97-AF65-F5344CB8AC3E}">
        <p14:creationId xmlns:p14="http://schemas.microsoft.com/office/powerpoint/2010/main" val="22290917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Kyčel-protru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610600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355725" y="120650"/>
            <a:ext cx="647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-1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-1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-1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-1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-1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Protruze acetabula s osteoartrózou</a:t>
            </a:r>
          </a:p>
        </p:txBody>
      </p:sp>
    </p:spTree>
    <p:extLst>
      <p:ext uri="{BB962C8B-B14F-4D97-AF65-F5344CB8AC3E}">
        <p14:creationId xmlns:p14="http://schemas.microsoft.com/office/powerpoint/2010/main" val="13811409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6588224" cy="1143000"/>
          </a:xfrm>
        </p:spPr>
        <p:txBody>
          <a:bodyPr>
            <a:noAutofit/>
          </a:bodyPr>
          <a:lstStyle/>
          <a:p>
            <a:r>
              <a:rPr lang="cs-CZ" b="1" dirty="0" err="1">
                <a:solidFill>
                  <a:schemeClr val="accent1"/>
                </a:solidFill>
              </a:rPr>
              <a:t>Dissekující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b="1" dirty="0" err="1">
                <a:solidFill>
                  <a:schemeClr val="accent1"/>
                </a:solidFill>
              </a:rPr>
              <a:t>osteochondróza</a:t>
            </a:r>
            <a:br>
              <a:rPr lang="cs-CZ" b="1" dirty="0">
                <a:solidFill>
                  <a:schemeClr val="accent1"/>
                </a:solidFill>
              </a:rPr>
            </a:br>
            <a:r>
              <a:rPr lang="cs-CZ" b="1" dirty="0" err="1">
                <a:solidFill>
                  <a:schemeClr val="accent1"/>
                </a:solidFill>
              </a:rPr>
              <a:t>Osteochondrosis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b="1" dirty="0" err="1">
                <a:solidFill>
                  <a:schemeClr val="accent1"/>
                </a:solidFill>
              </a:rPr>
              <a:t>dissecans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132856"/>
            <a:ext cx="8568952" cy="4525963"/>
          </a:xfrm>
        </p:spPr>
        <p:txBody>
          <a:bodyPr>
            <a:normAutofit fontScale="92500"/>
          </a:bodyPr>
          <a:lstStyle/>
          <a:p>
            <a:r>
              <a:rPr lang="cs-CZ" dirty="0">
                <a:solidFill>
                  <a:schemeClr val="tx2"/>
                </a:solidFill>
              </a:rPr>
              <a:t>Lokální aseptická nekróza vznikající v </a:t>
            </a:r>
            <a:r>
              <a:rPr lang="cs-CZ" dirty="0" err="1">
                <a:solidFill>
                  <a:schemeClr val="tx2"/>
                </a:solidFill>
              </a:rPr>
              <a:t>sucbchondrální</a:t>
            </a:r>
            <a:r>
              <a:rPr lang="cs-CZ" dirty="0">
                <a:solidFill>
                  <a:schemeClr val="tx2"/>
                </a:solidFill>
              </a:rPr>
              <a:t> kosti kloubních ploch, zvl. kolena a </a:t>
            </a:r>
            <a:r>
              <a:rPr lang="cs-CZ" dirty="0" err="1">
                <a:solidFill>
                  <a:schemeClr val="tx2"/>
                </a:solidFill>
              </a:rPr>
              <a:t>hlezna</a:t>
            </a:r>
            <a:endParaRPr lang="cs-CZ" dirty="0">
              <a:solidFill>
                <a:schemeClr val="tx2"/>
              </a:solidFill>
            </a:endParaRPr>
          </a:p>
          <a:p>
            <a:r>
              <a:rPr lang="cs-CZ" dirty="0">
                <a:solidFill>
                  <a:schemeClr val="tx2"/>
                </a:solidFill>
              </a:rPr>
              <a:t>→ oddělení fragmentu kosti, později i nad ní ležící chrupavky → uvolnění tzv. </a:t>
            </a:r>
            <a:r>
              <a:rPr lang="cs-CZ" dirty="0" err="1">
                <a:solidFill>
                  <a:schemeClr val="tx2"/>
                </a:solidFill>
              </a:rPr>
              <a:t>dissekátu</a:t>
            </a:r>
            <a:r>
              <a:rPr lang="cs-CZ" dirty="0">
                <a:solidFill>
                  <a:schemeClr val="tx2"/>
                </a:solidFill>
              </a:rPr>
              <a:t> do kloubu</a:t>
            </a:r>
          </a:p>
          <a:p>
            <a:pPr lvl="2"/>
            <a:r>
              <a:rPr lang="cs-CZ" dirty="0">
                <a:solidFill>
                  <a:schemeClr val="tx2"/>
                </a:solidFill>
              </a:rPr>
              <a:t>→ vznik defektu kl. plochy</a:t>
            </a:r>
          </a:p>
          <a:p>
            <a:pPr lvl="2"/>
            <a:r>
              <a:rPr lang="cs-CZ" dirty="0">
                <a:solidFill>
                  <a:schemeClr val="tx2"/>
                </a:solidFill>
              </a:rPr>
              <a:t>→ vznik kl. myšky – blokády, abraze kl. povrchů</a:t>
            </a:r>
          </a:p>
          <a:p>
            <a:pPr lvl="1"/>
            <a:r>
              <a:rPr lang="cs-CZ" b="1" dirty="0">
                <a:solidFill>
                  <a:schemeClr val="tx2"/>
                </a:solidFill>
              </a:rPr>
              <a:t>lokalizace </a:t>
            </a:r>
            <a:r>
              <a:rPr lang="cs-CZ" dirty="0">
                <a:solidFill>
                  <a:schemeClr val="tx2"/>
                </a:solidFill>
              </a:rPr>
              <a:t>- 80%med. kondyl, 15% lat. kondyl, 5% patela</a:t>
            </a:r>
          </a:p>
          <a:p>
            <a:pPr lvl="1"/>
            <a:r>
              <a:rPr lang="cs-CZ" b="1" dirty="0">
                <a:solidFill>
                  <a:schemeClr val="tx2"/>
                </a:solidFill>
              </a:rPr>
              <a:t>etiologie</a:t>
            </a:r>
            <a:r>
              <a:rPr lang="cs-CZ" dirty="0">
                <a:solidFill>
                  <a:schemeClr val="tx2"/>
                </a:solidFill>
              </a:rPr>
              <a:t> – trauma, </a:t>
            </a:r>
            <a:r>
              <a:rPr lang="cs-CZ" dirty="0" err="1">
                <a:solidFill>
                  <a:schemeClr val="tx2"/>
                </a:solidFill>
              </a:rPr>
              <a:t>mikrotraumatizace</a:t>
            </a:r>
            <a:r>
              <a:rPr lang="cs-CZ" dirty="0">
                <a:solidFill>
                  <a:schemeClr val="tx2"/>
                </a:solidFill>
              </a:rPr>
              <a:t>, cévní příčina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0482" name="Picture 2" descr="http://www.eorthopod.com/sites/default/files/images/knee_OCD_anatomy0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-5924" b="3162"/>
          <a:stretch>
            <a:fillRect/>
          </a:stretch>
        </p:blipFill>
        <p:spPr bwMode="auto">
          <a:xfrm>
            <a:off x="6732240" y="1"/>
            <a:ext cx="2411759" cy="2204863"/>
          </a:xfrm>
          <a:prstGeom prst="rect">
            <a:avLst/>
          </a:prstGeom>
          <a:noFill/>
        </p:spPr>
      </p:pic>
      <p:pic>
        <p:nvPicPr>
          <p:cNvPr id="20484" name="Picture 4" descr="http://lgsmash.files.wordpress.com/2011/05/osteochondritis_dessican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52137" b="6898"/>
          <a:stretch>
            <a:fillRect/>
          </a:stretch>
        </p:blipFill>
        <p:spPr bwMode="auto">
          <a:xfrm>
            <a:off x="467544" y="1268760"/>
            <a:ext cx="571500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3525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42061" y="439750"/>
            <a:ext cx="78384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Basic </a:t>
            </a:r>
            <a:r>
              <a:rPr lang="cs-CZ" sz="2400" dirty="0" err="1"/>
              <a:t>feature</a:t>
            </a:r>
            <a:r>
              <a:rPr lang="cs-CZ" sz="2400" dirty="0"/>
              <a:t>: </a:t>
            </a:r>
            <a:r>
              <a:rPr lang="cs-CZ" sz="2400" dirty="0" err="1"/>
              <a:t>hypervascularisation</a:t>
            </a:r>
            <a:r>
              <a:rPr lang="cs-CZ" sz="2400" dirty="0"/>
              <a:t> </a:t>
            </a:r>
            <a:r>
              <a:rPr lang="cs-CZ" sz="2400" dirty="0" err="1"/>
              <a:t>tissue</a:t>
            </a:r>
            <a:r>
              <a:rPr lang="cs-CZ" sz="2400" dirty="0"/>
              <a:t> – </a:t>
            </a:r>
            <a:r>
              <a:rPr lang="cs-CZ" sz="2400" dirty="0" err="1"/>
              <a:t>pannus</a:t>
            </a:r>
            <a:r>
              <a:rPr lang="cs-CZ" sz="2400" dirty="0"/>
              <a:t> </a:t>
            </a:r>
            <a:r>
              <a:rPr lang="cs-CZ" sz="2400" dirty="0" err="1"/>
              <a:t>formation</a:t>
            </a:r>
            <a:endParaRPr lang="cs-CZ" sz="2400" dirty="0"/>
          </a:p>
          <a:p>
            <a:r>
              <a:rPr lang="cs-CZ" sz="2400" dirty="0"/>
              <a:t>in a joint</a:t>
            </a:r>
          </a:p>
          <a:p>
            <a:r>
              <a:rPr lang="cs-CZ" sz="2400" dirty="0" err="1"/>
              <a:t>leading</a:t>
            </a:r>
            <a:r>
              <a:rPr lang="cs-CZ" sz="2400" dirty="0"/>
              <a:t> to </a:t>
            </a:r>
            <a:r>
              <a:rPr lang="cs-CZ" sz="2400" dirty="0" err="1"/>
              <a:t>damage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hyaline</a:t>
            </a:r>
            <a:r>
              <a:rPr lang="cs-CZ" sz="2400" dirty="0"/>
              <a:t> </a:t>
            </a:r>
            <a:r>
              <a:rPr lang="cs-CZ" sz="2400" dirty="0" err="1"/>
              <a:t>cartilage</a:t>
            </a:r>
            <a:r>
              <a:rPr lang="cs-CZ" sz="2400" dirty="0"/>
              <a:t>, </a:t>
            </a:r>
            <a:r>
              <a:rPr lang="cs-CZ" sz="2400" dirty="0" err="1"/>
              <a:t>decalcination</a:t>
            </a:r>
            <a:r>
              <a:rPr lang="cs-CZ" sz="2400" dirty="0"/>
              <a:t> </a:t>
            </a:r>
          </a:p>
          <a:p>
            <a:r>
              <a:rPr lang="cs-CZ" sz="2400" dirty="0"/>
              <a:t>and bone </a:t>
            </a:r>
            <a:r>
              <a:rPr lang="cs-CZ" sz="2400" dirty="0" err="1"/>
              <a:t>errosions</a:t>
            </a:r>
            <a:endParaRPr lang="cs-CZ" sz="2400" dirty="0"/>
          </a:p>
        </p:txBody>
      </p:sp>
      <p:pic>
        <p:nvPicPr>
          <p:cNvPr id="3" name="Picture 4" descr="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" t="13518" r="5054" b="1366"/>
          <a:stretch>
            <a:fillRect/>
          </a:stretch>
        </p:blipFill>
        <p:spPr bwMode="auto">
          <a:xfrm>
            <a:off x="251520" y="2132856"/>
            <a:ext cx="4896544" cy="347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PC\Pictures\RA- pan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17" y="2139923"/>
            <a:ext cx="3467176" cy="34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547664" y="5949280"/>
            <a:ext cx="185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Pannus</a:t>
            </a:r>
            <a:r>
              <a:rPr lang="cs-CZ" dirty="0"/>
              <a:t> </a:t>
            </a:r>
            <a:r>
              <a:rPr lang="cs-CZ" dirty="0" err="1"/>
              <a:t>formation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46918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1368152"/>
          </a:xfrm>
        </p:spPr>
        <p:txBody>
          <a:bodyPr>
            <a:normAutofit fontScale="85000" lnSpcReduction="10000"/>
          </a:bodyPr>
          <a:lstStyle/>
          <a:p>
            <a:r>
              <a:rPr lang="cs-CZ" sz="4000" b="1" dirty="0">
                <a:solidFill>
                  <a:schemeClr val="accent1"/>
                </a:solidFill>
              </a:rPr>
              <a:t>Diagnostika: </a:t>
            </a:r>
            <a:r>
              <a:rPr lang="cs-CZ" sz="4000" dirty="0">
                <a:solidFill>
                  <a:schemeClr val="accent1"/>
                </a:solidFill>
              </a:rPr>
              <a:t>klinika (</a:t>
            </a:r>
            <a:r>
              <a:rPr lang="cs-CZ" sz="4000" dirty="0" err="1">
                <a:solidFill>
                  <a:schemeClr val="accent1"/>
                </a:solidFill>
              </a:rPr>
              <a:t>nespec</a:t>
            </a:r>
            <a:r>
              <a:rPr lang="cs-CZ" sz="4000" dirty="0">
                <a:solidFill>
                  <a:schemeClr val="accent1"/>
                </a:solidFill>
              </a:rPr>
              <a:t>.) + zobrazovací metody (RTG,CT, MRI, </a:t>
            </a:r>
            <a:r>
              <a:rPr lang="cs-CZ" sz="4000" dirty="0" err="1">
                <a:solidFill>
                  <a:schemeClr val="accent1"/>
                </a:solidFill>
              </a:rPr>
              <a:t>scinti</a:t>
            </a:r>
            <a:r>
              <a:rPr lang="cs-CZ" sz="4000" dirty="0">
                <a:solidFill>
                  <a:schemeClr val="accent1"/>
                </a:solidFill>
              </a:rPr>
              <a:t>) + ASK </a:t>
            </a:r>
          </a:p>
          <a:p>
            <a:pPr>
              <a:buNone/>
            </a:pPr>
            <a:endParaRPr lang="cs-CZ" sz="4000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http://images.radiopaedia.org/images/219533/d2fbda723d9371baeb5e044715eb1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664" y="1556792"/>
            <a:ext cx="3024336" cy="3096343"/>
          </a:xfrm>
          <a:prstGeom prst="rect">
            <a:avLst/>
          </a:prstGeom>
          <a:noFill/>
        </p:spPr>
      </p:pic>
      <p:pic>
        <p:nvPicPr>
          <p:cNvPr id="1030" name="Picture 6" descr="http://t3.gstatic.com/images?q=tbn:ANd9GcTgB0JqnPmk9bzscCs8P3xUw8QR2eDSzgvKIag55-oS_L0m747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4074135" cy="3096344"/>
          </a:xfrm>
          <a:prstGeom prst="rect">
            <a:avLst/>
          </a:prstGeom>
          <a:noFill/>
        </p:spPr>
      </p:pic>
      <p:pic>
        <p:nvPicPr>
          <p:cNvPr id="1032" name="Picture 8" descr="http://www.gvle.de/kompendium/knie/0136/2_089_078_Osteochondrosis_dissecan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t="15238" b="11454"/>
          <a:stretch>
            <a:fillRect/>
          </a:stretch>
        </p:blipFill>
        <p:spPr bwMode="auto">
          <a:xfrm>
            <a:off x="0" y="4643530"/>
            <a:ext cx="3203848" cy="2214469"/>
          </a:xfrm>
          <a:prstGeom prst="rect">
            <a:avLst/>
          </a:prstGeom>
          <a:noFill/>
        </p:spPr>
      </p:pic>
      <p:pic>
        <p:nvPicPr>
          <p:cNvPr id="1034" name="Picture 10" descr="http://www.drdavidgeier.com/wp-content/uploads/2010/08/IMG007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0072" y="4651842"/>
            <a:ext cx="3923928" cy="2206157"/>
          </a:xfrm>
          <a:prstGeom prst="rect">
            <a:avLst/>
          </a:prstGeom>
          <a:noFill/>
        </p:spPr>
      </p:pic>
      <p:pic>
        <p:nvPicPr>
          <p:cNvPr id="1036" name="Picture 12" descr="http://www.dr-angermueller.de/images/oesteochondrosis_1.gif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31840" y="4625751"/>
            <a:ext cx="2232248" cy="2232249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1331640" y="3933056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RTG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660232" y="1484784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MRI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388424" y="4725144"/>
            <a:ext cx="9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ASK</a:t>
            </a:r>
          </a:p>
        </p:txBody>
      </p:sp>
      <p:pic>
        <p:nvPicPr>
          <p:cNvPr id="1038" name="Picture 14" descr="http://ajs.sagepub.com/content/34/7/1181/F3/graphic-5.large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3928" y="1556792"/>
            <a:ext cx="2323409" cy="30952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95420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eorthopod.com/images/ContentImages/knee/knee_osteochondritis_dessicans/knee_OCD_symptoms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3818"/>
          <a:stretch>
            <a:fillRect/>
          </a:stretch>
        </p:blipFill>
        <p:spPr bwMode="auto">
          <a:xfrm>
            <a:off x="5220072" y="0"/>
            <a:ext cx="3927473" cy="377751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51520" y="0"/>
            <a:ext cx="4680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cs-CZ" sz="3200" b="1" dirty="0">
                <a:solidFill>
                  <a:schemeClr val="bg1"/>
                </a:solidFill>
              </a:rPr>
              <a:t>ASK klasifikace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>
                <a:solidFill>
                  <a:schemeClr val="tx2"/>
                </a:solidFill>
              </a:rPr>
              <a:t>Intaktní chrupavka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>
                <a:solidFill>
                  <a:schemeClr val="tx2"/>
                </a:solidFill>
              </a:rPr>
              <a:t>Stabilní </a:t>
            </a:r>
            <a:r>
              <a:rPr lang="cs-CZ" sz="3200" b="1" dirty="0" err="1">
                <a:solidFill>
                  <a:schemeClr val="tx2"/>
                </a:solidFill>
              </a:rPr>
              <a:t>dissekát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>
                <a:solidFill>
                  <a:schemeClr val="tx2"/>
                </a:solidFill>
              </a:rPr>
              <a:t>Částečně uvolněný </a:t>
            </a:r>
            <a:r>
              <a:rPr lang="cs-CZ" sz="3200" b="1" dirty="0" err="1">
                <a:solidFill>
                  <a:schemeClr val="tx2"/>
                </a:solidFill>
              </a:rPr>
              <a:t>dissekát</a:t>
            </a:r>
            <a:endParaRPr lang="cs-CZ" sz="3200" b="1" dirty="0">
              <a:solidFill>
                <a:schemeClr val="tx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3200" b="1" dirty="0">
                <a:solidFill>
                  <a:schemeClr val="tx2"/>
                </a:solidFill>
              </a:rPr>
              <a:t>Kompletně uvolněný </a:t>
            </a:r>
            <a:r>
              <a:rPr lang="cs-CZ" sz="3200" b="1" dirty="0" err="1">
                <a:solidFill>
                  <a:schemeClr val="tx2"/>
                </a:solidFill>
              </a:rPr>
              <a:t>dissekát</a:t>
            </a:r>
            <a:r>
              <a:rPr lang="cs-CZ" sz="3200" b="1" dirty="0">
                <a:solidFill>
                  <a:schemeClr val="tx2"/>
                </a:solidFill>
              </a:rPr>
              <a:t> – </a:t>
            </a:r>
            <a:r>
              <a:rPr lang="cs-CZ" sz="3200" b="1" dirty="0" err="1">
                <a:solidFill>
                  <a:schemeClr val="tx2"/>
                </a:solidFill>
              </a:rPr>
              <a:t>kl.myška</a:t>
            </a:r>
            <a:endParaRPr lang="cs-CZ" sz="3200" b="1" dirty="0">
              <a:solidFill>
                <a:schemeClr val="tx2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220072" y="4005064"/>
            <a:ext cx="3923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RTG stádia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err="1">
                <a:solidFill>
                  <a:schemeClr val="tx2"/>
                </a:solidFill>
              </a:rPr>
              <a:t>Negat</a:t>
            </a:r>
            <a:r>
              <a:rPr lang="cs-CZ" sz="3200" b="1" dirty="0">
                <a:solidFill>
                  <a:schemeClr val="tx2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>
                <a:solidFill>
                  <a:schemeClr val="tx2"/>
                </a:solidFill>
              </a:rPr>
              <a:t>Projasnění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>
                <a:solidFill>
                  <a:schemeClr val="tx2"/>
                </a:solidFill>
              </a:rPr>
              <a:t>Skleróza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>
                <a:solidFill>
                  <a:schemeClr val="tx2"/>
                </a:solidFill>
              </a:rPr>
              <a:t>Volný fragment</a:t>
            </a:r>
          </a:p>
        </p:txBody>
      </p:sp>
      <p:pic>
        <p:nvPicPr>
          <p:cNvPr id="39940" name="Picture 4" descr="http://ajs.sagepub.com/content/29/5/562/F2.larg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7379" b="55756"/>
          <a:stretch>
            <a:fillRect/>
          </a:stretch>
        </p:blipFill>
        <p:spPr bwMode="auto">
          <a:xfrm>
            <a:off x="755576" y="4005064"/>
            <a:ext cx="3672408" cy="2687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50101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/>
                </a:solidFill>
              </a:rPr>
              <a:t>Klasifikace dle věku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Juvenilní forma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solidFill>
                  <a:schemeClr val="tx2"/>
                </a:solidFill>
              </a:rPr>
              <a:t>5 – 15 let</a:t>
            </a:r>
          </a:p>
          <a:p>
            <a:r>
              <a:rPr lang="cs-CZ" sz="2800" dirty="0">
                <a:solidFill>
                  <a:schemeClr val="tx2"/>
                </a:solidFill>
              </a:rPr>
              <a:t>otevřené </a:t>
            </a:r>
            <a:r>
              <a:rPr lang="cs-CZ" sz="2800" dirty="0" err="1">
                <a:solidFill>
                  <a:schemeClr val="tx2"/>
                </a:solidFill>
              </a:rPr>
              <a:t>fýzy</a:t>
            </a:r>
            <a:endParaRPr lang="cs-CZ" sz="2800" dirty="0">
              <a:solidFill>
                <a:schemeClr val="tx2"/>
              </a:solidFill>
            </a:endParaRPr>
          </a:p>
          <a:p>
            <a:r>
              <a:rPr lang="cs-CZ" sz="2800" dirty="0">
                <a:solidFill>
                  <a:schemeClr val="tx2"/>
                </a:solidFill>
              </a:rPr>
              <a:t>oboustranně 30%</a:t>
            </a:r>
          </a:p>
          <a:p>
            <a:r>
              <a:rPr lang="cs-CZ" sz="2800" dirty="0">
                <a:solidFill>
                  <a:schemeClr val="tx2"/>
                </a:solidFill>
              </a:rPr>
              <a:t>začátek pozvolný</a:t>
            </a:r>
          </a:p>
          <a:p>
            <a:r>
              <a:rPr lang="cs-CZ" sz="2800" dirty="0">
                <a:solidFill>
                  <a:schemeClr val="tx2"/>
                </a:solidFill>
              </a:rPr>
              <a:t>trauma je vedlejší</a:t>
            </a:r>
          </a:p>
          <a:p>
            <a:r>
              <a:rPr lang="cs-CZ" sz="2800" dirty="0">
                <a:solidFill>
                  <a:schemeClr val="tx2"/>
                </a:solidFill>
              </a:rPr>
              <a:t>léčba hl. konzervativní</a:t>
            </a:r>
          </a:p>
          <a:p>
            <a:r>
              <a:rPr lang="cs-CZ" sz="2800" dirty="0">
                <a:solidFill>
                  <a:schemeClr val="tx2"/>
                </a:solidFill>
              </a:rPr>
              <a:t>prognóza výborná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err="1">
                <a:solidFill>
                  <a:schemeClr val="bg1"/>
                </a:solidFill>
              </a:rPr>
              <a:t>Adultní</a:t>
            </a:r>
            <a:r>
              <a:rPr lang="cs-CZ" sz="3200" dirty="0">
                <a:solidFill>
                  <a:schemeClr val="bg1"/>
                </a:solidFill>
              </a:rPr>
              <a:t> forma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solidFill>
                  <a:schemeClr val="tx2"/>
                </a:solidFill>
              </a:rPr>
              <a:t>nad 15 let</a:t>
            </a:r>
          </a:p>
          <a:p>
            <a:r>
              <a:rPr lang="cs-CZ" sz="2800" dirty="0">
                <a:solidFill>
                  <a:schemeClr val="tx2"/>
                </a:solidFill>
              </a:rPr>
              <a:t>zavřené </a:t>
            </a:r>
            <a:r>
              <a:rPr lang="cs-CZ" sz="2800" dirty="0" err="1">
                <a:solidFill>
                  <a:schemeClr val="tx2"/>
                </a:solidFill>
              </a:rPr>
              <a:t>fýzy</a:t>
            </a:r>
            <a:endParaRPr lang="cs-CZ" sz="2800" dirty="0">
              <a:solidFill>
                <a:schemeClr val="tx2"/>
              </a:solidFill>
            </a:endParaRPr>
          </a:p>
          <a:p>
            <a:r>
              <a:rPr lang="cs-CZ" sz="2800" dirty="0">
                <a:solidFill>
                  <a:schemeClr val="tx2"/>
                </a:solidFill>
              </a:rPr>
              <a:t>oboustranně vzácně</a:t>
            </a:r>
          </a:p>
          <a:p>
            <a:r>
              <a:rPr lang="cs-CZ" sz="2800" dirty="0">
                <a:solidFill>
                  <a:schemeClr val="tx2"/>
                </a:solidFill>
              </a:rPr>
              <a:t>začátek akutní</a:t>
            </a:r>
          </a:p>
          <a:p>
            <a:r>
              <a:rPr lang="cs-CZ" sz="2800" dirty="0">
                <a:solidFill>
                  <a:schemeClr val="tx2"/>
                </a:solidFill>
              </a:rPr>
              <a:t>většinou trauma</a:t>
            </a:r>
          </a:p>
          <a:p>
            <a:r>
              <a:rPr lang="cs-CZ" sz="2800" dirty="0">
                <a:solidFill>
                  <a:schemeClr val="tx2"/>
                </a:solidFill>
              </a:rPr>
              <a:t>léčba operační</a:t>
            </a:r>
          </a:p>
          <a:p>
            <a:r>
              <a:rPr lang="cs-CZ" sz="2800" dirty="0">
                <a:solidFill>
                  <a:schemeClr val="tx2"/>
                </a:solidFill>
              </a:rPr>
              <a:t>prognóza horší</a:t>
            </a:r>
          </a:p>
        </p:txBody>
      </p:sp>
    </p:spTree>
    <p:extLst>
      <p:ext uri="{BB962C8B-B14F-4D97-AF65-F5344CB8AC3E}">
        <p14:creationId xmlns:p14="http://schemas.microsoft.com/office/powerpoint/2010/main" val="16515874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accent1"/>
                </a:solidFill>
              </a:rPr>
              <a:t>Terapie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836712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Juvenilní forma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51520" y="1556792"/>
            <a:ext cx="4245868" cy="438333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tx2"/>
                </a:solidFill>
              </a:rPr>
              <a:t>většinou konzervativně</a:t>
            </a:r>
          </a:p>
          <a:p>
            <a:pPr lvl="1"/>
            <a:r>
              <a:rPr lang="cs-CZ" sz="2400" dirty="0">
                <a:solidFill>
                  <a:schemeClr val="tx2"/>
                </a:solidFill>
              </a:rPr>
              <a:t>omezení aktivity</a:t>
            </a:r>
          </a:p>
          <a:p>
            <a:pPr lvl="1"/>
            <a:r>
              <a:rPr lang="cs-CZ" sz="2400" dirty="0">
                <a:solidFill>
                  <a:schemeClr val="tx2"/>
                </a:solidFill>
              </a:rPr>
              <a:t>odlehčení o berlích</a:t>
            </a:r>
          </a:p>
          <a:p>
            <a:pPr lvl="1"/>
            <a:r>
              <a:rPr lang="cs-CZ" sz="2400" dirty="0">
                <a:solidFill>
                  <a:schemeClr val="tx2"/>
                </a:solidFill>
              </a:rPr>
              <a:t>dočasně fixace</a:t>
            </a:r>
          </a:p>
          <a:p>
            <a:r>
              <a:rPr lang="cs-CZ" sz="2800" dirty="0" err="1">
                <a:solidFill>
                  <a:schemeClr val="tx2"/>
                </a:solidFill>
              </a:rPr>
              <a:t>event</a:t>
            </a:r>
            <a:r>
              <a:rPr lang="cs-CZ" sz="2800" dirty="0">
                <a:solidFill>
                  <a:schemeClr val="tx2"/>
                </a:solidFill>
              </a:rPr>
              <a:t>. ASK s návrty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08720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cs-CZ" sz="3200" dirty="0" err="1">
                <a:solidFill>
                  <a:schemeClr val="bg1"/>
                </a:solidFill>
              </a:rPr>
              <a:t>Adultní</a:t>
            </a:r>
            <a:r>
              <a:rPr lang="cs-CZ" sz="3200" dirty="0">
                <a:solidFill>
                  <a:schemeClr val="bg1"/>
                </a:solidFill>
              </a:rPr>
              <a:t> forma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628800"/>
            <a:ext cx="4319463" cy="5229200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>
                <a:solidFill>
                  <a:schemeClr val="tx2"/>
                </a:solidFill>
              </a:rPr>
              <a:t>ložiska nad 10mm v zátěžové zóně </a:t>
            </a:r>
            <a:r>
              <a:rPr lang="cs-CZ" sz="2800" dirty="0" err="1">
                <a:solidFill>
                  <a:schemeClr val="tx2"/>
                </a:solidFill>
              </a:rPr>
              <a:t>indik</a:t>
            </a:r>
            <a:r>
              <a:rPr lang="cs-CZ" sz="2800" dirty="0">
                <a:solidFill>
                  <a:schemeClr val="tx2"/>
                </a:solidFill>
              </a:rPr>
              <a:t>. k </a:t>
            </a:r>
            <a:r>
              <a:rPr lang="cs-CZ" sz="2800" dirty="0" err="1">
                <a:solidFill>
                  <a:schemeClr val="tx2"/>
                </a:solidFill>
              </a:rPr>
              <a:t>op</a:t>
            </a:r>
            <a:r>
              <a:rPr lang="cs-CZ" sz="2800" dirty="0">
                <a:solidFill>
                  <a:schemeClr val="tx2"/>
                </a:solidFill>
              </a:rPr>
              <a:t>.</a:t>
            </a:r>
          </a:p>
          <a:p>
            <a:pPr>
              <a:buNone/>
            </a:pPr>
            <a:r>
              <a:rPr lang="cs-CZ" sz="2800" dirty="0">
                <a:solidFill>
                  <a:schemeClr val="tx2"/>
                </a:solidFill>
              </a:rPr>
              <a:t>1.Intaktní chrupavka</a:t>
            </a:r>
          </a:p>
          <a:p>
            <a:pPr lvl="1"/>
            <a:r>
              <a:rPr lang="cs-CZ" sz="2400" dirty="0" err="1">
                <a:solidFill>
                  <a:schemeClr val="tx2"/>
                </a:solidFill>
              </a:rPr>
              <a:t>transchondrální</a:t>
            </a:r>
            <a:r>
              <a:rPr lang="cs-CZ" sz="2400" dirty="0">
                <a:solidFill>
                  <a:schemeClr val="tx2"/>
                </a:solidFill>
              </a:rPr>
              <a:t> návrty</a:t>
            </a:r>
          </a:p>
          <a:p>
            <a:pPr lvl="1"/>
            <a:r>
              <a:rPr lang="cs-CZ" sz="2400" dirty="0">
                <a:solidFill>
                  <a:schemeClr val="tx2"/>
                </a:solidFill>
              </a:rPr>
              <a:t>retrográdní návrty</a:t>
            </a:r>
          </a:p>
          <a:p>
            <a:pPr>
              <a:buNone/>
            </a:pPr>
            <a:r>
              <a:rPr lang="cs-CZ" sz="2800" dirty="0">
                <a:solidFill>
                  <a:schemeClr val="tx2"/>
                </a:solidFill>
              </a:rPr>
              <a:t>2.Částečně nebo kompletně uvolněný </a:t>
            </a:r>
            <a:r>
              <a:rPr lang="cs-CZ" sz="2800" dirty="0" err="1">
                <a:solidFill>
                  <a:schemeClr val="tx2"/>
                </a:solidFill>
              </a:rPr>
              <a:t>dissekát</a:t>
            </a:r>
            <a:endParaRPr lang="cs-CZ" sz="2800" dirty="0">
              <a:solidFill>
                <a:schemeClr val="tx2"/>
              </a:solidFill>
            </a:endParaRPr>
          </a:p>
          <a:p>
            <a:pPr lvl="1">
              <a:buFontTx/>
              <a:buChar char="-"/>
            </a:pPr>
            <a:r>
              <a:rPr lang="cs-CZ" sz="2400" dirty="0" err="1">
                <a:solidFill>
                  <a:schemeClr val="tx2"/>
                </a:solidFill>
              </a:rPr>
              <a:t>debridement</a:t>
            </a:r>
            <a:r>
              <a:rPr lang="cs-CZ" sz="2400" dirty="0">
                <a:solidFill>
                  <a:schemeClr val="tx2"/>
                </a:solidFill>
              </a:rPr>
              <a:t>, návrty, </a:t>
            </a:r>
            <a:r>
              <a:rPr lang="cs-CZ" sz="2400" dirty="0" err="1">
                <a:solidFill>
                  <a:schemeClr val="tx2"/>
                </a:solidFill>
              </a:rPr>
              <a:t>event</a:t>
            </a:r>
            <a:r>
              <a:rPr lang="cs-CZ" sz="2400" dirty="0">
                <a:solidFill>
                  <a:schemeClr val="tx2"/>
                </a:solidFill>
              </a:rPr>
              <a:t>. </a:t>
            </a:r>
            <a:r>
              <a:rPr lang="cs-CZ" sz="2400" dirty="0" err="1">
                <a:solidFill>
                  <a:schemeClr val="tx2"/>
                </a:solidFill>
              </a:rPr>
              <a:t>spongioplastika</a:t>
            </a:r>
            <a:r>
              <a:rPr lang="cs-CZ" sz="2400" dirty="0">
                <a:solidFill>
                  <a:schemeClr val="tx2"/>
                </a:solidFill>
              </a:rPr>
              <a:t> + </a:t>
            </a:r>
            <a:r>
              <a:rPr lang="cs-CZ" sz="2400" dirty="0" err="1">
                <a:solidFill>
                  <a:schemeClr val="tx2"/>
                </a:solidFill>
              </a:rPr>
              <a:t>refixace</a:t>
            </a:r>
            <a:r>
              <a:rPr lang="cs-CZ" sz="2400" dirty="0">
                <a:solidFill>
                  <a:schemeClr val="tx2"/>
                </a:solidFill>
              </a:rPr>
              <a:t> fragmentu</a:t>
            </a:r>
          </a:p>
          <a:p>
            <a:pPr lvl="1">
              <a:buFontTx/>
              <a:buChar char="-"/>
            </a:pPr>
            <a:r>
              <a:rPr lang="cs-CZ" sz="2400" dirty="0">
                <a:solidFill>
                  <a:schemeClr val="tx2"/>
                </a:solidFill>
              </a:rPr>
              <a:t>odstranění fragmentu + </a:t>
            </a:r>
            <a:r>
              <a:rPr lang="cs-CZ" sz="2400" dirty="0" err="1">
                <a:solidFill>
                  <a:schemeClr val="tx2"/>
                </a:solidFill>
              </a:rPr>
              <a:t>debridement</a:t>
            </a:r>
            <a:r>
              <a:rPr lang="cs-CZ" sz="2400" dirty="0">
                <a:solidFill>
                  <a:schemeClr val="tx2"/>
                </a:solidFill>
              </a:rPr>
              <a:t>, návrty + </a:t>
            </a:r>
            <a:r>
              <a:rPr lang="cs-CZ" sz="2400" dirty="0" err="1">
                <a:solidFill>
                  <a:schemeClr val="tx2"/>
                </a:solidFill>
              </a:rPr>
              <a:t>mozaikoplastika</a:t>
            </a:r>
            <a:r>
              <a:rPr lang="cs-CZ" sz="2400" dirty="0">
                <a:solidFill>
                  <a:schemeClr val="tx2"/>
                </a:solidFill>
              </a:rPr>
              <a:t> či autologní </a:t>
            </a:r>
            <a:r>
              <a:rPr lang="cs-CZ" sz="2400" dirty="0" err="1">
                <a:solidFill>
                  <a:schemeClr val="tx2"/>
                </a:solidFill>
              </a:rPr>
              <a:t>kultiv</a:t>
            </a:r>
            <a:r>
              <a:rPr lang="cs-CZ" sz="2400" dirty="0">
                <a:solidFill>
                  <a:schemeClr val="tx2"/>
                </a:solidFill>
              </a:rPr>
              <a:t>. </a:t>
            </a:r>
            <a:r>
              <a:rPr lang="cs-CZ" sz="2400" dirty="0" err="1">
                <a:solidFill>
                  <a:schemeClr val="tx2"/>
                </a:solidFill>
              </a:rPr>
              <a:t>chondrocyty</a:t>
            </a:r>
            <a:endParaRPr lang="cs-CZ" sz="2400" dirty="0">
              <a:solidFill>
                <a:schemeClr val="tx2"/>
              </a:solidFill>
            </a:endParaRPr>
          </a:p>
        </p:txBody>
      </p:sp>
      <p:pic>
        <p:nvPicPr>
          <p:cNvPr id="40962" name="Picture 2" descr="http://www.eorif.com/KneeLeg/Images/OCDknee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446240"/>
            <a:ext cx="2411759" cy="2411759"/>
          </a:xfrm>
          <a:prstGeom prst="rect">
            <a:avLst/>
          </a:prstGeom>
          <a:noFill/>
        </p:spPr>
      </p:pic>
      <p:pic>
        <p:nvPicPr>
          <p:cNvPr id="40964" name="Picture 4" descr="http://www.arthros.de/Behandlung/Knorpeltransplantation/knie28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36808" r="6563"/>
          <a:stretch>
            <a:fillRect/>
          </a:stretch>
        </p:blipFill>
        <p:spPr bwMode="auto">
          <a:xfrm>
            <a:off x="2411760" y="4437112"/>
            <a:ext cx="1877093" cy="2420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24146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Artropatie- Charcot rt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t="1845" r="4279" b="3569"/>
          <a:stretch>
            <a:fillRect/>
          </a:stretch>
        </p:blipFill>
        <p:spPr bwMode="auto">
          <a:xfrm>
            <a:off x="0" y="1268413"/>
            <a:ext cx="247332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Artropatie Charc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268413"/>
            <a:ext cx="2557462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411413" y="333375"/>
            <a:ext cx="4210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Neurogenní artropatie</a:t>
            </a: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6064250" y="61849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9942" name="Picture 7" descr="Neur,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6" t="26996" r="44405" b="48251"/>
          <a:stretch>
            <a:fillRect/>
          </a:stretch>
        </p:blipFill>
        <p:spPr bwMode="auto">
          <a:xfrm>
            <a:off x="5508625" y="1268413"/>
            <a:ext cx="34226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990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41325" y="225425"/>
            <a:ext cx="517962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 dirty="0"/>
              <a:t>Arthritis </a:t>
            </a:r>
            <a:r>
              <a:rPr lang="cs-CZ" altLang="cs-CZ" sz="4000" dirty="0" err="1"/>
              <a:t>purulenta</a:t>
            </a:r>
            <a:endParaRPr lang="cs-CZ" altLang="cs-CZ" sz="40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40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dirty="0"/>
              <a:t>Je to hnisavý zánět kloubu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dirty="0"/>
              <a:t>Coxitis - hnisavý zánět kyčle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dirty="0" err="1"/>
              <a:t>Gonitis</a:t>
            </a:r>
            <a:r>
              <a:rPr lang="cs-CZ" altLang="cs-CZ" dirty="0"/>
              <a:t> - hnisavý zánět kolena</a:t>
            </a:r>
          </a:p>
        </p:txBody>
      </p:sp>
    </p:spTree>
    <p:extLst>
      <p:ext uri="{BB962C8B-B14F-4D97-AF65-F5344CB8AC3E}">
        <p14:creationId xmlns:p14="http://schemas.microsoft.com/office/powerpoint/2010/main" val="42435545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593725" y="425450"/>
            <a:ext cx="7263527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dirty="0"/>
              <a:t>Původce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dirty="0"/>
              <a:t>Gram pozitivní a Gram negativní bakterie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dirty="0" err="1"/>
              <a:t>Staphylococcus</a:t>
            </a:r>
            <a:r>
              <a:rPr lang="cs-CZ" altLang="cs-CZ" dirty="0"/>
              <a:t> aureus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dirty="0" err="1"/>
              <a:t>Strepcococcus</a:t>
            </a:r>
            <a:r>
              <a:rPr lang="cs-CZ" altLang="cs-CZ" dirty="0"/>
              <a:t> </a:t>
            </a:r>
            <a:r>
              <a:rPr lang="cs-CZ" altLang="cs-CZ" dirty="0" err="1"/>
              <a:t>pyogenes</a:t>
            </a:r>
            <a:endParaRPr lang="cs-CZ" altLang="cs-CZ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dirty="0"/>
              <a:t>Koaguláza negativní stafylokoky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dirty="0"/>
              <a:t>Gonokoky, </a:t>
            </a:r>
            <a:r>
              <a:rPr lang="cs-CZ" altLang="cs-CZ" dirty="0" err="1"/>
              <a:t>Haemophilus</a:t>
            </a:r>
            <a:r>
              <a:rPr lang="cs-CZ" altLang="cs-CZ" dirty="0"/>
              <a:t> </a:t>
            </a:r>
            <a:r>
              <a:rPr lang="cs-CZ" altLang="cs-CZ" dirty="0" err="1"/>
              <a:t>influenzae</a:t>
            </a:r>
            <a:endParaRPr lang="cs-CZ" altLang="cs-CZ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dirty="0"/>
              <a:t>G- bakterie - </a:t>
            </a:r>
            <a:r>
              <a:rPr lang="cs-CZ" altLang="cs-CZ" dirty="0" err="1"/>
              <a:t>Pseudomonas</a:t>
            </a:r>
            <a:r>
              <a:rPr lang="cs-CZ" altLang="cs-CZ" dirty="0"/>
              <a:t> </a:t>
            </a:r>
            <a:r>
              <a:rPr lang="cs-CZ" altLang="cs-CZ" dirty="0" err="1"/>
              <a:t>aeruginosa</a:t>
            </a:r>
            <a:r>
              <a:rPr lang="cs-CZ" altLang="cs-CZ" dirty="0"/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dirty="0"/>
              <a:t>                     Proteus </a:t>
            </a:r>
            <a:r>
              <a:rPr lang="cs-CZ" altLang="cs-CZ" dirty="0" err="1"/>
              <a:t>hauseri</a:t>
            </a:r>
            <a:r>
              <a:rPr lang="cs-CZ" altLang="cs-CZ" dirty="0"/>
              <a:t>, E. coli</a:t>
            </a:r>
          </a:p>
        </p:txBody>
      </p:sp>
    </p:spTree>
    <p:extLst>
      <p:ext uri="{BB962C8B-B14F-4D97-AF65-F5344CB8AC3E}">
        <p14:creationId xmlns:p14="http://schemas.microsoft.com/office/powerpoint/2010/main" val="34425021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746125" y="454025"/>
            <a:ext cx="6616700" cy="374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Způsob přenosu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40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Haemotogenní cestou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Z metafýzy uvnitř kloubu (kyčel, loket)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Přímá cesta (punkce, operační zákrok)</a:t>
            </a:r>
          </a:p>
        </p:txBody>
      </p:sp>
    </p:spTree>
    <p:extLst>
      <p:ext uri="{BB962C8B-B14F-4D97-AF65-F5344CB8AC3E}">
        <p14:creationId xmlns:p14="http://schemas.microsoft.com/office/powerpoint/2010/main" val="196710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Záněty- OM sche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412875"/>
            <a:ext cx="5000625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441325" y="349250"/>
            <a:ext cx="7232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Přechod infekce z metafýzy do kloubu</a:t>
            </a:r>
          </a:p>
        </p:txBody>
      </p:sp>
    </p:spTree>
    <p:extLst>
      <p:ext uri="{BB962C8B-B14F-4D97-AF65-F5344CB8AC3E}">
        <p14:creationId xmlns:p14="http://schemas.microsoft.com/office/powerpoint/2010/main" val="26180211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1143000"/>
          </a:xfrm>
        </p:spPr>
        <p:txBody>
          <a:bodyPr/>
          <a:lstStyle/>
          <a:p>
            <a:r>
              <a:rPr lang="cs-CZ" altLang="cs-CZ"/>
              <a:t>Pyogenní artritis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44675"/>
            <a:ext cx="6084888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800" dirty="0"/>
              <a:t>1. </a:t>
            </a:r>
            <a:r>
              <a:rPr lang="cs-CZ" altLang="cs-CZ" sz="2800" dirty="0" err="1"/>
              <a:t>Synovitis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purulenta</a:t>
            </a:r>
            <a:endParaRPr lang="cs-CZ" altLang="cs-CZ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 dirty="0"/>
              <a:t>2. </a:t>
            </a:r>
            <a:r>
              <a:rPr lang="cs-CZ" altLang="cs-CZ" sz="2800" dirty="0" err="1"/>
              <a:t>Phlegmóna</a:t>
            </a:r>
            <a:r>
              <a:rPr lang="cs-CZ" altLang="cs-CZ" sz="2800" dirty="0"/>
              <a:t> kloubního pouzdra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 dirty="0"/>
              <a:t>3. </a:t>
            </a:r>
            <a:r>
              <a:rPr lang="cs-CZ" altLang="cs-CZ" sz="2800" dirty="0" err="1"/>
              <a:t>Panarthritis</a:t>
            </a:r>
            <a:endParaRPr lang="cs-CZ" altLang="cs-CZ" sz="2800" dirty="0"/>
          </a:p>
          <a:p>
            <a:pPr>
              <a:lnSpc>
                <a:spcPct val="80000"/>
              </a:lnSpc>
            </a:pPr>
            <a:endParaRPr lang="cs-CZ" altLang="cs-CZ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 dirty="0"/>
              <a:t>Klinické příznaky: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 dirty="0" err="1"/>
              <a:t>rubor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calor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dolor</a:t>
            </a:r>
            <a:r>
              <a:rPr lang="cs-CZ" altLang="cs-CZ" sz="2800" dirty="0"/>
              <a:t>, tumor, </a:t>
            </a:r>
            <a:r>
              <a:rPr lang="cs-CZ" altLang="cs-CZ" sz="2800" dirty="0" err="1"/>
              <a:t>functio</a:t>
            </a:r>
            <a:r>
              <a:rPr lang="cs-CZ" altLang="cs-CZ" sz="2800" dirty="0"/>
              <a:t> </a:t>
            </a:r>
            <a:r>
              <a:rPr lang="cs-CZ" altLang="cs-CZ" sz="2800" dirty="0" err="1"/>
              <a:t>laesa</a:t>
            </a:r>
            <a:r>
              <a:rPr lang="cs-CZ" altLang="cs-CZ" sz="2800" dirty="0"/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 dirty="0" err="1"/>
              <a:t>Labor</a:t>
            </a:r>
            <a:r>
              <a:rPr lang="cs-CZ" altLang="cs-CZ" sz="2800" dirty="0"/>
              <a:t>. testy- </a:t>
            </a:r>
            <a:r>
              <a:rPr lang="cs-CZ" altLang="cs-CZ" sz="2800" dirty="0" err="1"/>
              <a:t>prokalcitonin</a:t>
            </a:r>
            <a:r>
              <a:rPr lang="cs-CZ" altLang="cs-CZ" sz="2800" dirty="0"/>
              <a:t>, D dimery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 dirty="0"/>
              <a:t>                      CRP, FW, </a:t>
            </a:r>
            <a:r>
              <a:rPr lang="cs-CZ" altLang="cs-CZ" sz="2800" dirty="0" err="1"/>
              <a:t>leu</a:t>
            </a:r>
            <a:r>
              <a:rPr lang="cs-CZ" altLang="cs-CZ" sz="2800" dirty="0"/>
              <a:t>, KO + </a:t>
            </a:r>
            <a:r>
              <a:rPr lang="cs-CZ" altLang="cs-CZ" sz="2800" dirty="0" err="1"/>
              <a:t>diff</a:t>
            </a:r>
            <a:r>
              <a:rPr lang="cs-CZ" altLang="cs-CZ" sz="2800" dirty="0"/>
              <a:t>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 dirty="0"/>
              <a:t>                      ELFO.</a:t>
            </a:r>
          </a:p>
          <a:p>
            <a:pPr>
              <a:lnSpc>
                <a:spcPct val="80000"/>
              </a:lnSpc>
            </a:pPr>
            <a:endParaRPr lang="cs-CZ" altLang="cs-CZ" sz="2800" dirty="0"/>
          </a:p>
        </p:txBody>
      </p:sp>
      <p:pic>
        <p:nvPicPr>
          <p:cNvPr id="44036" name="Picture 5" descr="M 000 Boháček"/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1" t="19862" r="3004" b="26312"/>
          <a:stretch>
            <a:fillRect/>
          </a:stretch>
        </p:blipFill>
        <p:spPr bwMode="auto">
          <a:xfrm>
            <a:off x="5867400" y="1773238"/>
            <a:ext cx="29638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825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Pictures\R.A. post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196752"/>
            <a:ext cx="846506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03848" y="4941168"/>
            <a:ext cx="183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Progression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RA</a:t>
            </a:r>
          </a:p>
        </p:txBody>
      </p:sp>
    </p:spTree>
    <p:extLst>
      <p:ext uri="{BB962C8B-B14F-4D97-AF65-F5344CB8AC3E}">
        <p14:creationId xmlns:p14="http://schemas.microsoft.com/office/powerpoint/2010/main" val="29135127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65125" y="149225"/>
            <a:ext cx="7807325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Patologická anatomie</a:t>
            </a:r>
          </a:p>
          <a:p>
            <a:endParaRPr lang="cs-CZ" altLang="cs-CZ" sz="4000"/>
          </a:p>
          <a:p>
            <a:pPr>
              <a:buFontTx/>
              <a:buAutoNum type="arabicPeriod"/>
            </a:pPr>
            <a:r>
              <a:rPr lang="cs-CZ" altLang="cs-CZ" sz="2800"/>
              <a:t>Synovialitis purulenta (synoviální membrána</a:t>
            </a:r>
          </a:p>
          <a:p>
            <a:r>
              <a:rPr lang="cs-CZ" altLang="cs-CZ" sz="2800"/>
              <a:t>     je zduřelá, zkalený žlutý, nahnědlý výpotek,</a:t>
            </a:r>
          </a:p>
          <a:p>
            <a:r>
              <a:rPr lang="cs-CZ" altLang="cs-CZ" sz="2800"/>
              <a:t>     hustý hnis)</a:t>
            </a:r>
          </a:p>
          <a:p>
            <a:r>
              <a:rPr lang="cs-CZ" altLang="cs-CZ" sz="2800"/>
              <a:t>     </a:t>
            </a:r>
          </a:p>
        </p:txBody>
      </p:sp>
      <p:pic>
        <p:nvPicPr>
          <p:cNvPr id="46083" name="Picture 3" descr="Inf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3" r="73726" b="3795"/>
          <a:stretch>
            <a:fillRect/>
          </a:stretch>
        </p:blipFill>
        <p:spPr bwMode="auto">
          <a:xfrm>
            <a:off x="2843213" y="2781300"/>
            <a:ext cx="3122612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3947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365125" y="149225"/>
            <a:ext cx="6894513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Patologická anatomie</a:t>
            </a:r>
          </a:p>
          <a:p>
            <a:endParaRPr lang="cs-CZ" altLang="cs-CZ" sz="4000"/>
          </a:p>
          <a:p>
            <a:r>
              <a:rPr lang="cs-CZ" altLang="cs-CZ" sz="3200"/>
              <a:t>2. </a:t>
            </a:r>
            <a:r>
              <a:rPr lang="cs-CZ" altLang="cs-CZ" sz="2800"/>
              <a:t>Phlegmona pouzdra. Celá vrstva kl. pouzdra</a:t>
            </a:r>
          </a:p>
          <a:p>
            <a:r>
              <a:rPr lang="cs-CZ" altLang="cs-CZ" sz="2800"/>
              <a:t>    je zasažena. Panus vystýlá kloub, usuruje</a:t>
            </a:r>
          </a:p>
          <a:p>
            <a:r>
              <a:rPr lang="cs-CZ" altLang="cs-CZ" sz="2800"/>
              <a:t>    chrupavku, rozsáhlé zduření, hnis.</a:t>
            </a:r>
          </a:p>
          <a:p>
            <a:endParaRPr lang="cs-CZ" altLang="cs-CZ" sz="2800"/>
          </a:p>
        </p:txBody>
      </p:sp>
      <p:pic>
        <p:nvPicPr>
          <p:cNvPr id="47107" name="Picture 3" descr="Inf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7" t="15234" r="48976" b="3795"/>
          <a:stretch>
            <a:fillRect/>
          </a:stretch>
        </p:blipFill>
        <p:spPr bwMode="auto">
          <a:xfrm>
            <a:off x="2879725" y="2852738"/>
            <a:ext cx="310356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855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65125" y="149225"/>
            <a:ext cx="8310563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Patologická anatomie</a:t>
            </a:r>
          </a:p>
          <a:p>
            <a:endParaRPr lang="cs-CZ" altLang="cs-CZ" sz="3200"/>
          </a:p>
          <a:p>
            <a:r>
              <a:rPr lang="cs-CZ" altLang="cs-CZ" sz="3200"/>
              <a:t>3. </a:t>
            </a:r>
            <a:r>
              <a:rPr lang="cs-CZ" altLang="cs-CZ" sz="2800"/>
              <a:t>Panarthritis. Zánět přechází na všechny</a:t>
            </a:r>
          </a:p>
          <a:p>
            <a:r>
              <a:rPr lang="cs-CZ" altLang="cs-CZ" sz="2800"/>
              <a:t>    části i periartikulárně. Chrupavka je destruována</a:t>
            </a:r>
          </a:p>
          <a:p>
            <a:r>
              <a:rPr lang="cs-CZ" altLang="cs-CZ" sz="2800"/>
              <a:t>    Abscesy. Srůst vazivový, kostěný.    </a:t>
            </a:r>
          </a:p>
        </p:txBody>
      </p:sp>
      <p:pic>
        <p:nvPicPr>
          <p:cNvPr id="48131" name="Picture 3" descr="Inf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9" t="15234" r="1012" b="3795"/>
          <a:stretch>
            <a:fillRect/>
          </a:stretch>
        </p:blipFill>
        <p:spPr bwMode="auto">
          <a:xfrm>
            <a:off x="1763713" y="2924175"/>
            <a:ext cx="554355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7093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6824663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Lokální projevy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Rubor, calor, dolor, tumor, functio laesa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palpační citlivost, fistula, sekrece z rány.</a:t>
            </a:r>
            <a:endParaRPr lang="cs-CZ" altLang="cs-CZ" sz="3600"/>
          </a:p>
        </p:txBody>
      </p:sp>
      <p:pic>
        <p:nvPicPr>
          <p:cNvPr id="49155" name="Picture 3" descr="In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55" b="3796"/>
          <a:stretch>
            <a:fillRect/>
          </a:stretch>
        </p:blipFill>
        <p:spPr bwMode="auto">
          <a:xfrm>
            <a:off x="3203575" y="2565400"/>
            <a:ext cx="2560638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7316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7356475" cy="362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Celkové projevy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Třesavka, horečka (rozdíl 2 st 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ráno a odpoledne- septická horečka),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celková slabost, malátnost, nechuť k jídlu,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spasmus valů, tachypnoe, tachykardie, hypo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tenze, nauzea, bolesti břicha, průjem.</a:t>
            </a:r>
          </a:p>
        </p:txBody>
      </p:sp>
    </p:spTree>
    <p:extLst>
      <p:ext uri="{BB962C8B-B14F-4D97-AF65-F5344CB8AC3E}">
        <p14:creationId xmlns:p14="http://schemas.microsoft.com/office/powerpoint/2010/main" val="25106709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cs-CZ" altLang="cs-CZ"/>
              <a:t>Laboratorní vyšetření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dirty="0"/>
              <a:t>leukocytóza</a:t>
            </a:r>
          </a:p>
          <a:p>
            <a:r>
              <a:rPr lang="cs-CZ" altLang="cs-CZ" dirty="0"/>
              <a:t>CRP</a:t>
            </a:r>
          </a:p>
          <a:p>
            <a:r>
              <a:rPr lang="cs-CZ" altLang="cs-CZ" dirty="0"/>
              <a:t>D-dimery</a:t>
            </a:r>
          </a:p>
          <a:p>
            <a:r>
              <a:rPr lang="cs-CZ" altLang="cs-CZ" dirty="0" err="1"/>
              <a:t>Prokalcitonin</a:t>
            </a:r>
            <a:r>
              <a:rPr lang="cs-CZ" altLang="cs-CZ" dirty="0"/>
              <a:t> </a:t>
            </a:r>
          </a:p>
          <a:p>
            <a:r>
              <a:rPr lang="cs-CZ" altLang="cs-CZ" dirty="0"/>
              <a:t>FW vysoká</a:t>
            </a:r>
          </a:p>
          <a:p>
            <a:r>
              <a:rPr lang="cs-CZ" altLang="cs-CZ" dirty="0"/>
              <a:t>KO + diferenciál - posun doleva</a:t>
            </a:r>
          </a:p>
          <a:p>
            <a:r>
              <a:rPr lang="cs-CZ" altLang="cs-CZ" dirty="0"/>
              <a:t>ELFO</a:t>
            </a:r>
          </a:p>
          <a:p>
            <a:r>
              <a:rPr lang="cs-CZ" altLang="cs-CZ" dirty="0"/>
              <a:t>Metabolická acidóza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108764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0" y="549275"/>
            <a:ext cx="497944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 dirty="0"/>
              <a:t>Léčba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Punkce kloubu - ad </a:t>
            </a:r>
            <a:r>
              <a:rPr lang="cs-CZ" altLang="cs-CZ" sz="2400" dirty="0" err="1"/>
              <a:t>bakter</a:t>
            </a:r>
            <a:r>
              <a:rPr lang="cs-CZ" altLang="cs-CZ" sz="2400" dirty="0"/>
              <a:t>. vyš., PCR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imobilizace, antibiotika </a:t>
            </a:r>
            <a:r>
              <a:rPr lang="cs-CZ" altLang="cs-CZ" sz="2400" dirty="0" err="1"/>
              <a:t>i.v</a:t>
            </a:r>
            <a:r>
              <a:rPr lang="cs-CZ" altLang="cs-CZ" sz="2400" dirty="0"/>
              <a:t>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analgetika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Artroskopie, </a:t>
            </a:r>
            <a:r>
              <a:rPr lang="cs-CZ" altLang="cs-CZ" sz="2400" dirty="0" err="1"/>
              <a:t>proplachová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laváž</a:t>
            </a:r>
            <a:endParaRPr lang="cs-CZ" altLang="cs-CZ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event. incise a kontra-incise kloubu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a </a:t>
            </a:r>
            <a:r>
              <a:rPr lang="cs-CZ" altLang="cs-CZ" sz="2400" dirty="0" err="1"/>
              <a:t>proplachová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laváž</a:t>
            </a:r>
            <a:r>
              <a:rPr lang="cs-CZ" altLang="cs-CZ" sz="2400" dirty="0"/>
              <a:t> (5 dnů)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antibiotika 6-8 týdnů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péče o vnitřní prostředí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Při nezdaru: otevřená </a:t>
            </a:r>
            <a:r>
              <a:rPr lang="cs-CZ" altLang="cs-CZ" sz="2400" dirty="0" err="1"/>
              <a:t>synovectomie</a:t>
            </a:r>
            <a:endParaRPr lang="cs-CZ" altLang="cs-CZ" sz="2400" dirty="0"/>
          </a:p>
        </p:txBody>
      </p:sp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17663"/>
            <a:ext cx="4168775" cy="267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5529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93663" y="341313"/>
            <a:ext cx="4659312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Léčba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40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Kyčel: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punkce kloubu - ad bakter. vyšetření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antibiotika i.v.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revize a proplachová laváž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resekce hlavice sec. Girdlestone,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synovectomie, debridement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proplachová laváž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antibiotika 6-8 týdnů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péče o vnitřní prostředí</a:t>
            </a:r>
            <a:endParaRPr lang="cs-CZ" altLang="cs-CZ" sz="2800"/>
          </a:p>
        </p:txBody>
      </p:sp>
      <p:pic>
        <p:nvPicPr>
          <p:cNvPr id="53251" name="Picture 3" descr="cox- anter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41313"/>
            <a:ext cx="36718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r černý 6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r="31299" b="883"/>
          <a:stretch>
            <a:fillRect/>
          </a:stretch>
        </p:blipFill>
        <p:spPr bwMode="auto">
          <a:xfrm>
            <a:off x="6011863" y="2952750"/>
            <a:ext cx="2592387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1021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Záněty - coxitis novoro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b="3358"/>
          <a:stretch>
            <a:fillRect/>
          </a:stretch>
        </p:blipFill>
        <p:spPr bwMode="auto">
          <a:xfrm>
            <a:off x="4314825" y="1412875"/>
            <a:ext cx="48291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88925" y="333375"/>
            <a:ext cx="4387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Novorozenecká coxitis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12725" y="1438275"/>
            <a:ext cx="34544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Klinické známky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RTG: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zužování kloubní štěrbiny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zduření měkkých tkání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rozšíření kloubní štěrbiny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patologická subluxace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rarefakce skeletu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usurace kloubní štěrbiny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ny, destrukce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Th: revize, proplach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      odsavná drenáž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      i.v. antibiotika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      ATB dále 6-8 týdnů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20922183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79388" y="549275"/>
            <a:ext cx="4519612" cy="374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Komplikace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40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pozánětlivá osteoartróza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nekróza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ankylóza-fibrózní, kostěná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subluxaxe, luxace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sepse</a:t>
            </a:r>
          </a:p>
        </p:txBody>
      </p:sp>
      <p:pic>
        <p:nvPicPr>
          <p:cNvPr id="55299" name="Picture 3" descr="Gaža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1" r="2211" b="14267"/>
          <a:stretch>
            <a:fillRect/>
          </a:stretch>
        </p:blipFill>
        <p:spPr bwMode="auto">
          <a:xfrm>
            <a:off x="4859338" y="1268413"/>
            <a:ext cx="335756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507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C\Pictures\RA lokaliz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856" y="116632"/>
            <a:ext cx="4536504" cy="646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11560" y="5013176"/>
            <a:ext cx="184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Localisation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RA</a:t>
            </a:r>
          </a:p>
        </p:txBody>
      </p:sp>
    </p:spTree>
    <p:extLst>
      <p:ext uri="{BB962C8B-B14F-4D97-AF65-F5344CB8AC3E}">
        <p14:creationId xmlns:p14="http://schemas.microsoft.com/office/powerpoint/2010/main" val="17186092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1403350" y="333375"/>
            <a:ext cx="48654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dirty="0"/>
              <a:t>Prognóza </a:t>
            </a:r>
            <a:r>
              <a:rPr lang="cs-CZ" altLang="cs-CZ" sz="3600" dirty="0" err="1"/>
              <a:t>infektů</a:t>
            </a:r>
            <a:r>
              <a:rPr lang="cs-CZ" altLang="cs-CZ" sz="3600" dirty="0"/>
              <a:t> kloubů</a:t>
            </a:r>
          </a:p>
        </p:txBody>
      </p:sp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879475" y="20812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7348" name="Text Box 6"/>
          <p:cNvSpPr txBox="1">
            <a:spLocks noChangeArrowheads="1"/>
          </p:cNvSpPr>
          <p:nvPr/>
        </p:nvSpPr>
        <p:spPr bwMode="auto">
          <a:xfrm>
            <a:off x="755650" y="1412875"/>
            <a:ext cx="5062538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Faktory: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Virulence bakteriálního agens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Imunita nemocného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Včasnost zahájení léčby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Eradikace ložiska</a:t>
            </a:r>
          </a:p>
        </p:txBody>
      </p:sp>
    </p:spTree>
    <p:extLst>
      <p:ext uri="{BB962C8B-B14F-4D97-AF65-F5344CB8AC3E}">
        <p14:creationId xmlns:p14="http://schemas.microsoft.com/office/powerpoint/2010/main" val="36080080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484438" y="765175"/>
            <a:ext cx="5080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Arial" charset="0"/>
              </a:rPr>
              <a:t>Periprotetická infekce - PPI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0" y="2159000"/>
            <a:ext cx="4383088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/>
              <a:t>Časná PPI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/>
              <a:t>Chronická PPI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/>
              <a:t>Pozdní haematogenní PPI</a:t>
            </a:r>
          </a:p>
        </p:txBody>
      </p:sp>
      <p:pic>
        <p:nvPicPr>
          <p:cNvPr id="36868" name="Picture 4" descr="Park Hájková 1 copy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00213"/>
            <a:ext cx="2149475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4101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116013" y="404813"/>
            <a:ext cx="55292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Arial" charset="0"/>
              </a:rPr>
              <a:t>Periprotetická infekce - agens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-26988" y="1350963"/>
            <a:ext cx="4981576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St. aureus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St. koaguláza negativní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Streptokoky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Enterokoky a jiné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MRSA, MRSE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Polyrezistentní G- bakterie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k betalaktamovým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antibiotikům a karbapenemům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Kmeny planktonické a sesilní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Bakterie s tendencí obsazovat povrchy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Tvoří glycocalyx- hlenovitá substance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                         glykoproteinů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Vede k vysoké rezistenci k PL a ATB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3796" name="Obrázek 2" descr="biofilmLifeCy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989138"/>
            <a:ext cx="37084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6557963" y="4365625"/>
            <a:ext cx="1130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Biofilm</a:t>
            </a:r>
          </a:p>
        </p:txBody>
      </p:sp>
    </p:spTree>
    <p:extLst>
      <p:ext uri="{BB962C8B-B14F-4D97-AF65-F5344CB8AC3E}">
        <p14:creationId xmlns:p14="http://schemas.microsoft.com/office/powerpoint/2010/main" val="7291760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635375" y="115888"/>
            <a:ext cx="14160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Arial" charset="0"/>
              </a:rPr>
              <a:t>Biofilm</a:t>
            </a:r>
          </a:p>
        </p:txBody>
      </p:sp>
      <p:pic>
        <p:nvPicPr>
          <p:cNvPr id="34819" name="Obrázek 2" descr="biofilmLifeCy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01675"/>
            <a:ext cx="803592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ovéPole 1"/>
          <p:cNvSpPr txBox="1">
            <a:spLocks noChangeArrowheads="1"/>
          </p:cNvSpPr>
          <p:nvPr/>
        </p:nvSpPr>
        <p:spPr bwMode="auto">
          <a:xfrm>
            <a:off x="9525" y="5078413"/>
            <a:ext cx="246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Provizorní biofilm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Adheze bakterií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- reverzibilní</a:t>
            </a:r>
          </a:p>
        </p:txBody>
      </p:sp>
      <p:sp>
        <p:nvSpPr>
          <p:cNvPr id="34821" name="TextovéPole 2"/>
          <p:cNvSpPr txBox="1">
            <a:spLocks noChangeArrowheads="1"/>
          </p:cNvSpPr>
          <p:nvPr/>
        </p:nvSpPr>
        <p:spPr bwMode="auto">
          <a:xfrm>
            <a:off x="2794000" y="5157788"/>
            <a:ext cx="26924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Exopolymery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- glycolalyx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- extracelular matrix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irreversibilní</a:t>
            </a:r>
          </a:p>
        </p:txBody>
      </p:sp>
      <p:sp>
        <p:nvSpPr>
          <p:cNvPr id="34822" name="TextovéPole 3"/>
          <p:cNvSpPr txBox="1">
            <a:spLocks noChangeArrowheads="1"/>
          </p:cNvSpPr>
          <p:nvPr/>
        </p:nvSpPr>
        <p:spPr bwMode="auto">
          <a:xfrm>
            <a:off x="6081713" y="5216525"/>
            <a:ext cx="242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Uvolnění do okolí</a:t>
            </a:r>
          </a:p>
        </p:txBody>
      </p:sp>
    </p:spTree>
    <p:extLst>
      <p:ext uri="{BB962C8B-B14F-4D97-AF65-F5344CB8AC3E}">
        <p14:creationId xmlns:p14="http://schemas.microsoft.com/office/powerpoint/2010/main" val="29586653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116013" y="404813"/>
            <a:ext cx="6477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Arial" charset="0"/>
              </a:rPr>
              <a:t>Periprotetická infekce - diagnostika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0" y="1052513"/>
            <a:ext cx="6038850" cy="569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Klinicky- bolest, nemožnost zátěže, otok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                zarudnutí, fistula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Labor:  CRP, leu, FW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             kultivace puktátu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RTG- osteolýza, usurace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SONO- měkké tkáně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Scintigrafie  Tc-99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Punkce kloubu- bakter. vyš, PCR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Peroperační průkaz: bakter. vyš.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Po operaci: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Sonikace implantátu a následné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                bakteriologické vyšetření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Prodloužená kultivace 5-7 dnů</a:t>
            </a:r>
          </a:p>
        </p:txBody>
      </p:sp>
      <p:pic>
        <p:nvPicPr>
          <p:cNvPr id="35844" name="Picture 4" descr="r trnk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4" t="1247" r="12981" b="15808"/>
          <a:stretch>
            <a:fillRect/>
          </a:stretch>
        </p:blipFill>
        <p:spPr bwMode="auto">
          <a:xfrm>
            <a:off x="6049963" y="1773238"/>
            <a:ext cx="30368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1119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187450" y="260350"/>
            <a:ext cx="6140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Arial" charset="0"/>
              </a:rPr>
              <a:t>Periprotetická infekce- TEP kyčle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50825" y="1147763"/>
            <a:ext cx="571983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Revize, </a:t>
            </a:r>
            <a:r>
              <a:rPr lang="cs-CZ" altLang="cs-CZ" sz="2800" dirty="0" err="1"/>
              <a:t>debridement</a:t>
            </a:r>
            <a:r>
              <a:rPr lang="cs-CZ" altLang="cs-CZ" sz="2800" dirty="0"/>
              <a:t>, výměna PE částí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zachování TEP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Jednodobá reimplantace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/>
              <a:t>Dvoudobá  reimplantace (</a:t>
            </a:r>
            <a:r>
              <a:rPr lang="cs-CZ" altLang="cs-CZ" sz="2800" dirty="0" err="1"/>
              <a:t>spacer</a:t>
            </a:r>
            <a:r>
              <a:rPr lang="cs-CZ" altLang="cs-CZ" sz="2800" dirty="0"/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800" dirty="0"/>
              <a:t>Definitivní resekční </a:t>
            </a:r>
            <a:r>
              <a:rPr lang="cs-CZ" altLang="cs-CZ" sz="2800" dirty="0" err="1"/>
              <a:t>artroplastika</a:t>
            </a:r>
            <a:endParaRPr lang="cs-CZ" altLang="cs-CZ" sz="2800" dirty="0"/>
          </a:p>
          <a:p>
            <a:pPr>
              <a:spcBef>
                <a:spcPct val="0"/>
              </a:spcBef>
              <a:buNone/>
            </a:pPr>
            <a:r>
              <a:rPr lang="cs-CZ" altLang="cs-CZ" sz="2800" dirty="0"/>
              <a:t>Dlouhodobá antibiotická </a:t>
            </a:r>
            <a:r>
              <a:rPr lang="cs-CZ" altLang="cs-CZ" sz="2800" dirty="0" err="1"/>
              <a:t>suprese</a:t>
            </a:r>
            <a:endParaRPr lang="cs-CZ" altLang="cs-CZ" sz="2800" dirty="0"/>
          </a:p>
        </p:txBody>
      </p:sp>
      <p:pic>
        <p:nvPicPr>
          <p:cNvPr id="37892" name="Picture 4" descr="Park Hájková 3 copy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052513"/>
            <a:ext cx="294322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r černý 6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r="31299" b="883"/>
          <a:stretch>
            <a:fillRect/>
          </a:stretch>
        </p:blipFill>
        <p:spPr bwMode="auto">
          <a:xfrm>
            <a:off x="2295797" y="4256306"/>
            <a:ext cx="1629891" cy="23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496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H spacer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341438"/>
            <a:ext cx="32670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7"/>
          <p:cNvSpPr txBox="1">
            <a:spLocks noChangeArrowheads="1"/>
          </p:cNvSpPr>
          <p:nvPr/>
        </p:nvSpPr>
        <p:spPr bwMode="auto">
          <a:xfrm>
            <a:off x="2987675" y="260350"/>
            <a:ext cx="30495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Kyčelní spacery</a:t>
            </a:r>
          </a:p>
        </p:txBody>
      </p:sp>
      <p:sp>
        <p:nvSpPr>
          <p:cNvPr id="38916" name="Text Box 8"/>
          <p:cNvSpPr txBox="1">
            <a:spLocks noChangeArrowheads="1"/>
          </p:cNvSpPr>
          <p:nvPr/>
        </p:nvSpPr>
        <p:spPr bwMode="auto">
          <a:xfrm>
            <a:off x="0" y="1196975"/>
            <a:ext cx="5373688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Zajištují pohyb a distanci femuru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proti acetabula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Lepší pohyb a chůze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Jednodušší reimplantace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Prolongované a konstantní uvolňování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Gentamycinu a Vancomycinu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ve srovnání s míchanými cementy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30315949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 spac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836613"/>
            <a:ext cx="1987550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H spacer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5" t="6946" r="9227"/>
          <a:stretch>
            <a:fillRect/>
          </a:stretch>
        </p:blipFill>
        <p:spPr bwMode="auto">
          <a:xfrm>
            <a:off x="6045200" y="4149725"/>
            <a:ext cx="206533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2319338" y="466725"/>
            <a:ext cx="30495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Kyčelní spacery</a:t>
            </a: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0" y="1341438"/>
            <a:ext cx="5135563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Lokální hladiny jsou vysoko nad MIC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Kryjí 90 % všech pathogenů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Včetně MRSA a MRSA, Enterokoky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Zabraňují kolonizaci povrchu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20334694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900113" y="115888"/>
            <a:ext cx="6623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Periprotetická infekce- TEP kolena</a:t>
            </a:r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0" y="1412875"/>
            <a:ext cx="5184775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Dlouhodobá antibiotická suprese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Debridement se zachováním TEP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- do 2 týdnů od začátku symptomů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Jednodobá reimplantace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Prostalac metoda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Dvoudobá  reimplantace (spacer)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Definitivní resekční artroplastika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Artrodéza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cs-CZ" altLang="cs-CZ" sz="2800"/>
          </a:p>
        </p:txBody>
      </p:sp>
      <p:pic>
        <p:nvPicPr>
          <p:cNvPr id="40964" name="Picture 5" descr="TKA rev Chylíková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1" r="3922" b="21341"/>
          <a:stretch>
            <a:fillRect/>
          </a:stretch>
        </p:blipFill>
        <p:spPr bwMode="auto">
          <a:xfrm>
            <a:off x="5435600" y="981075"/>
            <a:ext cx="157162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 descr="TKA rev Chylíková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981075"/>
            <a:ext cx="170338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 descr="TKA rev Chylíková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4" t="18422" r="36153" b="18393"/>
          <a:stretch>
            <a:fillRect/>
          </a:stretch>
        </p:blipFill>
        <p:spPr bwMode="auto">
          <a:xfrm>
            <a:off x="7380288" y="3860800"/>
            <a:ext cx="1457325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8" descr="TKA rev Chylíková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0" t="11940" r="30299" b="27184"/>
          <a:stretch>
            <a:fillRect/>
          </a:stretch>
        </p:blipFill>
        <p:spPr bwMode="auto">
          <a:xfrm>
            <a:off x="5435600" y="3860800"/>
            <a:ext cx="1677988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7299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2124075" y="476250"/>
            <a:ext cx="4464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Granulomatózní záněty</a:t>
            </a:r>
          </a:p>
        </p:txBody>
      </p:sp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663575" y="1550988"/>
            <a:ext cx="7905750" cy="350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Tuberculosis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Syfilis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Aktinomycosis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Tvorba 1-2 mm velkých uzlíků, které se spojují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 do větších ložisek</a:t>
            </a:r>
          </a:p>
        </p:txBody>
      </p:sp>
    </p:spTree>
    <p:extLst>
      <p:ext uri="{BB962C8B-B14F-4D97-AF65-F5344CB8AC3E}">
        <p14:creationId xmlns:p14="http://schemas.microsoft.com/office/powerpoint/2010/main" val="215008069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3036</Words>
  <Application>Microsoft Office PowerPoint</Application>
  <PresentationFormat>Předvádění na obrazovce (4:3)</PresentationFormat>
  <Paragraphs>887</Paragraphs>
  <Slides>120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120</vt:i4>
      </vt:variant>
    </vt:vector>
  </HeadingPairs>
  <TitlesOfParts>
    <vt:vector size="126" baseType="lpstr">
      <vt:lpstr>Arial</vt:lpstr>
      <vt:lpstr>Calibri</vt:lpstr>
      <vt:lpstr>Times New Roman</vt:lpstr>
      <vt:lpstr>Verdana</vt:lpstr>
      <vt:lpstr>Wingdings</vt:lpstr>
      <vt:lpstr>Motiv systému Office</vt:lpstr>
      <vt:lpstr>Nemoci kloubů mimo artrózu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Deformities in the hand</vt:lpstr>
      <vt:lpstr>Prezentace aplikace PowerPoint</vt:lpstr>
      <vt:lpstr>X ray</vt:lpstr>
      <vt:lpstr>X ray</vt:lpstr>
      <vt:lpstr>Prezentace aplikace PowerPoint</vt:lpstr>
      <vt:lpstr>Prezentace aplikace PowerPoint</vt:lpstr>
      <vt:lpstr>Therapy of rheumatoid arthritis</vt:lpstr>
      <vt:lpstr>Prezentace aplikace PowerPoint</vt:lpstr>
      <vt:lpstr>Surgery</vt:lpstr>
      <vt:lpstr>Prezentace aplikace PowerPoint</vt:lpstr>
      <vt:lpstr>Silastik - replacement</vt:lpstr>
      <vt:lpstr>Silastik - replacement</vt:lpstr>
      <vt:lpstr>Silastik – replacement</vt:lpstr>
      <vt:lpstr>Prezentace aplikace PowerPoint</vt:lpstr>
      <vt:lpstr>Wrist fusion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Arthritis urica</vt:lpstr>
      <vt:lpstr>Arthritis urica- léčba</vt:lpstr>
      <vt:lpstr>Chondrocalcinosis</vt:lpstr>
      <vt:lpstr>Prezentace aplikace PowerPoint</vt:lpstr>
      <vt:lpstr>Prezentace aplikace PowerPoint</vt:lpstr>
      <vt:lpstr>Parainfekční synovialitis kyčle</vt:lpstr>
      <vt:lpstr>Idiopatická avaskulární  nekróza hlavice femuru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Idiopatická protruze acetabula Ottova pánev</vt:lpstr>
      <vt:lpstr>Prezentace aplikace PowerPoint</vt:lpstr>
      <vt:lpstr>Dissekující osteochondróza Osteochondrosis dissecans</vt:lpstr>
      <vt:lpstr>Prezentace aplikace PowerPoint</vt:lpstr>
      <vt:lpstr>Prezentace aplikace PowerPoint</vt:lpstr>
      <vt:lpstr>Klasifikace dle věku</vt:lpstr>
      <vt:lpstr>Terapie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Pyogenní artritis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Laboratorní vyšetření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Nemoci kloubů mimo artrózu</dc:title>
  <dc:creator>PC</dc:creator>
  <cp:lastModifiedBy>ucitel</cp:lastModifiedBy>
  <cp:revision>17</cp:revision>
  <dcterms:created xsi:type="dcterms:W3CDTF">2023-10-17T05:59:06Z</dcterms:created>
  <dcterms:modified xsi:type="dcterms:W3CDTF">2023-10-17T10:51:26Z</dcterms:modified>
</cp:coreProperties>
</file>