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67" r:id="rId3"/>
    <p:sldId id="360" r:id="rId4"/>
    <p:sldId id="375" r:id="rId5"/>
    <p:sldId id="394" r:id="rId6"/>
    <p:sldId id="374" r:id="rId7"/>
    <p:sldId id="376" r:id="rId8"/>
    <p:sldId id="361" r:id="rId9"/>
    <p:sldId id="358" r:id="rId10"/>
    <p:sldId id="371" r:id="rId11"/>
    <p:sldId id="372" r:id="rId12"/>
    <p:sldId id="260" r:id="rId13"/>
    <p:sldId id="370" r:id="rId14"/>
    <p:sldId id="364" r:id="rId15"/>
    <p:sldId id="395" r:id="rId16"/>
    <p:sldId id="369" r:id="rId17"/>
    <p:sldId id="261" r:id="rId18"/>
    <p:sldId id="396" r:id="rId1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A1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>
      <p:cViewPr varScale="1">
        <p:scale>
          <a:sx n="85" d="100"/>
          <a:sy n="85" d="100"/>
        </p:scale>
        <p:origin x="3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="" xmlns:a16="http://schemas.microsoft.com/office/drawing/2014/main" id="{D2908605-337E-41FD-9477-62A02DAA14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FC4D87F0-5F26-4E31-BF60-F298CC50F8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F4AF62-60FC-4204-BBA0-85C37E0DCFAC}" type="datetimeFigureOut">
              <a:rPr lang="cs-CZ"/>
              <a:pPr>
                <a:defRPr/>
              </a:pPr>
              <a:t>28.06.2023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="" xmlns:a16="http://schemas.microsoft.com/office/drawing/2014/main" id="{12A40C8F-4EBB-47B9-A9CF-268BE0E49F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="" xmlns:a16="http://schemas.microsoft.com/office/drawing/2014/main" id="{930480AC-981E-4F23-BE94-87C841708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7A27E57F-AEA1-47C1-9744-F81CBE1707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34A5C07F-1395-49F1-B7C4-DB247FBFB8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FC56861-6C8B-471D-9E54-2AACB59FA8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6895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zakřivení páteře ovlivňuje distribuci LA v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subarachnoidiálním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prostoru (nejvyšší body páteře </a:t>
            </a:r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 poloze na zádech jsou L3 a C5, nejnižší Th3-6).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015C9-C7A3-436C-84DD-A01B50F6299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83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trnové výběžky bederních obratlů jsou téměř horizontálně – nejsnazší místo punkce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015C9-C7A3-436C-84DD-A01B50F6299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148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Komunikuje s </a:t>
            </a:r>
            <a:r>
              <a:rPr lang="cs-CZ" dirty="0" err="1"/>
              <a:t>paravertebrálním</a:t>
            </a:r>
            <a:r>
              <a:rPr lang="cs-CZ" dirty="0"/>
              <a:t> prostorem přes </a:t>
            </a:r>
            <a:r>
              <a:rPr lang="cs-CZ" dirty="0" err="1"/>
              <a:t>foramina</a:t>
            </a:r>
            <a:r>
              <a:rPr lang="cs-CZ" baseline="0" dirty="0"/>
              <a:t> </a:t>
            </a:r>
            <a:r>
              <a:rPr lang="cs-CZ" baseline="0" dirty="0" err="1"/>
              <a:t>intervertebralia</a:t>
            </a:r>
            <a:endParaRPr lang="cs-CZ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CD77-490A-4187-8FBB-314ACAAAC1D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349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Mícha: je dlouhá cca 45 cm, začíná na úrovni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foramen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magnum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u dospělých končí útvarem zvaným </a:t>
            </a:r>
            <a:r>
              <a:rPr lang="cs-CZ" sz="120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conus</a:t>
            </a:r>
            <a:r>
              <a:rPr lang="cs-CZ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medularis</a:t>
            </a:r>
            <a:r>
              <a:rPr lang="cs-CZ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který se obvykle nachází na úrovni L1-2. Asi u 4% populace dosahuje 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až do úrovně L2-3! Distálně pokračuje jako </a:t>
            </a:r>
            <a:r>
              <a:rPr lang="cs-CZ" sz="120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cauda</a:t>
            </a:r>
            <a:r>
              <a:rPr lang="cs-CZ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equina</a:t>
            </a:r>
            <a:r>
              <a:rPr lang="cs-CZ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až ke kostrči. </a:t>
            </a:r>
          </a:p>
          <a:p>
            <a:r>
              <a:rPr lang="cs-CZ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CAVE: 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Punkce SA prostoru by se neměla provádět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kraniálněji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než v úrovni L3-4, jinak hrozí riziko punkce míchy!!</a:t>
            </a:r>
          </a:p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Míšní obaly:</a:t>
            </a:r>
            <a:endParaRPr lang="cs-CZ" sz="1200" dirty="0"/>
          </a:p>
          <a:p>
            <a:pPr eaLnBrk="1" hangingPunct="1"/>
            <a:r>
              <a:rPr lang="cs-CZ" sz="1200" dirty="0"/>
              <a:t>Tvrdá plena</a:t>
            </a:r>
            <a:r>
              <a:rPr lang="cs-CZ" sz="1200" baseline="0" dirty="0"/>
              <a:t> (</a:t>
            </a:r>
            <a:r>
              <a:rPr lang="cs-CZ" sz="1200" dirty="0" err="1"/>
              <a:t>dura</a:t>
            </a:r>
            <a:r>
              <a:rPr lang="cs-CZ" sz="1200" dirty="0"/>
              <a:t> mater </a:t>
            </a:r>
            <a:r>
              <a:rPr lang="cs-CZ" sz="1200" dirty="0" err="1"/>
              <a:t>spinalis</a:t>
            </a:r>
            <a:r>
              <a:rPr lang="cs-CZ" sz="1200" dirty="0"/>
              <a:t>) je pokračováním vnitřního listu </a:t>
            </a:r>
            <a:r>
              <a:rPr lang="cs-CZ" sz="1200" dirty="0" err="1"/>
              <a:t>dura</a:t>
            </a:r>
            <a:r>
              <a:rPr lang="cs-CZ" sz="1200" baseline="0" dirty="0"/>
              <a:t> </a:t>
            </a:r>
            <a:r>
              <a:rPr lang="cs-CZ" sz="1200" dirty="0"/>
              <a:t>mater </a:t>
            </a:r>
            <a:r>
              <a:rPr lang="cs-CZ" sz="1200" dirty="0" err="1"/>
              <a:t>encephali</a:t>
            </a:r>
            <a:r>
              <a:rPr lang="cs-CZ" sz="1200" baseline="0" dirty="0"/>
              <a:t> a proniká až do křížové kosti jako </a:t>
            </a:r>
            <a:r>
              <a:rPr lang="cs-CZ" sz="1200" baseline="0" dirty="0" err="1"/>
              <a:t>filum</a:t>
            </a:r>
            <a:r>
              <a:rPr lang="cs-CZ" sz="1200" baseline="0" dirty="0"/>
              <a:t> </a:t>
            </a:r>
            <a:r>
              <a:rPr lang="cs-CZ" sz="1200" baseline="0" dirty="0" err="1"/>
              <a:t>terminale</a:t>
            </a:r>
            <a:r>
              <a:rPr lang="cs-CZ" sz="1200" baseline="0" dirty="0"/>
              <a:t>, </a:t>
            </a:r>
            <a:r>
              <a:rPr lang="cs-CZ" sz="1200" dirty="0"/>
              <a:t>opouští páteřní kanál spolu s míšními nervy a vně </a:t>
            </a:r>
            <a:r>
              <a:rPr lang="cs-CZ" sz="1200" dirty="0" err="1"/>
              <a:t>foramina</a:t>
            </a:r>
            <a:r>
              <a:rPr lang="cs-CZ" sz="1200" dirty="0"/>
              <a:t> </a:t>
            </a:r>
            <a:r>
              <a:rPr lang="cs-CZ" sz="1200" dirty="0" err="1"/>
              <a:t>intervertebralia</a:t>
            </a:r>
            <a:r>
              <a:rPr lang="cs-CZ" sz="1200" dirty="0"/>
              <a:t> přechází v epineuria spinálních nervů.</a:t>
            </a:r>
          </a:p>
          <a:p>
            <a:pPr eaLnBrk="1" hangingPunct="1"/>
            <a:r>
              <a:rPr lang="cs-CZ" sz="1200" dirty="0" err="1"/>
              <a:t>Pavoučnice</a:t>
            </a:r>
            <a:r>
              <a:rPr lang="cs-CZ" sz="1200" baseline="0" dirty="0"/>
              <a:t> (</a:t>
            </a:r>
            <a:r>
              <a:rPr lang="cs-CZ" sz="1200" dirty="0" err="1"/>
              <a:t>arachnoidea</a:t>
            </a:r>
            <a:r>
              <a:rPr lang="cs-CZ" sz="1200" dirty="0"/>
              <a:t>) je bezcévná membrána, která velmi intimně naléhá na </a:t>
            </a:r>
            <a:r>
              <a:rPr lang="cs-CZ" sz="1200" dirty="0" err="1"/>
              <a:t>dura</a:t>
            </a:r>
            <a:r>
              <a:rPr lang="cs-CZ" sz="1200" dirty="0"/>
              <a:t> mater. Tvoří perineuria míšních nervů.</a:t>
            </a:r>
          </a:p>
          <a:p>
            <a:pPr eaLnBrk="1" hangingPunct="1"/>
            <a:r>
              <a:rPr lang="cs-CZ" sz="1200" dirty="0"/>
              <a:t>Měkká plena</a:t>
            </a:r>
            <a:r>
              <a:rPr lang="cs-CZ" sz="1200" baseline="0" dirty="0"/>
              <a:t> (</a:t>
            </a:r>
            <a:r>
              <a:rPr lang="cs-CZ" sz="1200" dirty="0" err="1"/>
              <a:t>pia</a:t>
            </a:r>
            <a:r>
              <a:rPr lang="cs-CZ" sz="1200" dirty="0"/>
              <a:t> mater) je cévnatá blána, která pevně přiléhá k míše.</a:t>
            </a:r>
            <a:r>
              <a:rPr lang="cs-CZ" sz="1200" baseline="0" dirty="0"/>
              <a:t> Mezi ní a pavučnicí leží </a:t>
            </a:r>
            <a:r>
              <a:rPr lang="cs-CZ" sz="1200" baseline="0" dirty="0" err="1"/>
              <a:t>subarachnodální</a:t>
            </a:r>
            <a:r>
              <a:rPr lang="cs-CZ" sz="1200" baseline="0" dirty="0"/>
              <a:t> prostor vyplněný </a:t>
            </a:r>
            <a:r>
              <a:rPr lang="cs-CZ" sz="1200" baseline="0" dirty="0" err="1"/>
              <a:t>likvorem</a:t>
            </a:r>
            <a:r>
              <a:rPr lang="cs-CZ" sz="1200" baseline="0" dirty="0"/>
              <a:t>, kořeny spinálních nervů a cévami</a:t>
            </a:r>
          </a:p>
          <a:p>
            <a:pPr eaLnBrk="1" hangingPunct="1"/>
            <a:endParaRPr lang="cs-CZ" sz="1200" baseline="0" dirty="0"/>
          </a:p>
          <a:p>
            <a:pPr eaLnBrk="1" hangingPunct="1"/>
            <a:r>
              <a:rPr lang="cs-CZ" sz="1200" baseline="0" dirty="0"/>
              <a:t>Míšní nervy: 31 párů, jsou hlavním místem blokády u SA</a:t>
            </a:r>
          </a:p>
          <a:p>
            <a:pPr eaLnBrk="1" hangingPunct="1"/>
            <a:r>
              <a:rPr lang="cs-CZ" sz="1200" baseline="0" dirty="0"/>
              <a:t>Radix </a:t>
            </a:r>
            <a:r>
              <a:rPr lang="cs-CZ" sz="1200" baseline="0" dirty="0" err="1"/>
              <a:t>posterior</a:t>
            </a:r>
            <a:r>
              <a:rPr lang="cs-CZ" sz="1200" baseline="0" dirty="0"/>
              <a:t>- 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aferentní vedení (senzorická vlákna) + vazomotorická vlákna</a:t>
            </a:r>
            <a:endParaRPr lang="cs-CZ" sz="1200" baseline="0" dirty="0"/>
          </a:p>
          <a:p>
            <a:pPr eaLnBrk="1" hangingPunct="1"/>
            <a:r>
              <a:rPr lang="cs-CZ" sz="1200" dirty="0"/>
              <a:t>Radix </a:t>
            </a:r>
            <a:r>
              <a:rPr lang="cs-CZ" sz="1200" dirty="0" err="1"/>
              <a:t>anterior</a:t>
            </a:r>
            <a:r>
              <a:rPr lang="cs-CZ" sz="1200" dirty="0"/>
              <a:t>- eferentní vedení (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 svalům, žlázám, útrobám, atd.)</a:t>
            </a:r>
          </a:p>
          <a:p>
            <a:pPr eaLnBrk="1" hangingPunct="1"/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Likvor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čirá bezbarvá tekutina tvořená v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Choroidales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celkový objem 120-150ml, v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subarachnoidálním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prostoru 75ml</a:t>
            </a:r>
            <a:endParaRPr lang="cs-CZ" sz="1200" dirty="0"/>
          </a:p>
          <a:p>
            <a:pPr eaLnBrk="1" hangingPunct="1"/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015C9-C7A3-436C-84DD-A01B50F6299F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146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1200" dirty="0"/>
              <a:t>Páteřní</a:t>
            </a:r>
            <a:r>
              <a:rPr lang="cs-CZ" sz="1200" baseline="0" dirty="0"/>
              <a:t> kanál j</a:t>
            </a:r>
            <a:r>
              <a:rPr lang="cs-CZ" sz="1200" dirty="0"/>
              <a:t>e ventrálně ohraničen těly obratlů a meziobratlovými disky, dorzálně oblouky obratlů a vazy, laterálně jsou laminy a </a:t>
            </a:r>
            <a:r>
              <a:rPr lang="cs-CZ" sz="1200" dirty="0" err="1"/>
              <a:t>pedikly</a:t>
            </a:r>
            <a:r>
              <a:rPr lang="cs-CZ" sz="120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Obsahuje míchu, její obaly, mozkomíšní mok, kořeny míšních nervů, cévy, tuk a vazivo. 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 punkci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subarachnoidálního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prostoru proniká jehla (při mediálním přístupu) přes tři vazy: lig.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supraspinale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lig.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interspinale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ligamentum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flavum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015C9-C7A3-436C-84DD-A01B50F6299F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34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="" xmlns:a16="http://schemas.microsoft.com/office/drawing/2014/main" id="{7CA56403-5C32-44FA-BEDB-E99F2CF9D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-12700"/>
            <a:ext cx="793115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0" y="2800945"/>
            <a:ext cx="6046440" cy="1470025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4556720"/>
            <a:ext cx="604867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="" xmlns:a16="http://schemas.microsoft.com/office/drawing/2014/main" id="{102ED6C8-1355-4365-B930-6645A9E7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ABC2-F3CA-49B5-8BB3-4F7CBC78FA33}" type="datetimeFigureOut">
              <a:rPr lang="cs-CZ"/>
              <a:pPr>
                <a:defRPr/>
              </a:pPr>
              <a:t>28.06.2023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13645838-D593-4F33-9EEB-6B8478C0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B6E33BAD-74F1-4913-8506-B3009ECC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658C9-E933-4436-902C-9079C3C11D9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738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7603099-FCDF-477E-83EC-CFF4D2B4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61D2-7731-40E2-83A3-1AAF3BB28A14}" type="datetimeFigureOut">
              <a:rPr lang="cs-CZ"/>
              <a:pPr>
                <a:defRPr/>
              </a:pPr>
              <a:t>28.06.2023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BE6D205-E12C-4863-852D-8B8140FC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CE6AB83-2C63-47C4-8C41-C2A1420B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14E42-5B3C-4B0B-8A8F-3EE14CCDB8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867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63880EB8-8282-4A97-B1D4-195346921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1381-C186-45D2-A69E-BE8DDB8A1F9F}" type="datetimeFigureOut">
              <a:rPr lang="cs-CZ"/>
              <a:pPr>
                <a:defRPr/>
              </a:pPr>
              <a:t>28.06.2023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460A88B-4C8C-488A-BB10-9A4813C1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C9520FB-657F-4D81-95C7-DF459708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7D549-A79B-4711-8A7E-D7455CD632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960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="" xmlns:a16="http://schemas.microsoft.com/office/drawing/2014/main" id="{2DF8904F-0BB5-4EA6-82A5-DE5AAFED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2A1B8-C486-4EED-AD6B-6E8693D7415B}" type="datetimeFigureOut">
              <a:rPr lang="cs-CZ"/>
              <a:pPr>
                <a:defRPr/>
              </a:pPr>
              <a:t>28.06.2023</a:t>
            </a:fld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="" xmlns:a16="http://schemas.microsoft.com/office/drawing/2014/main" id="{6FBB9058-A2D9-4006-B5F5-518ED1D2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="" xmlns:a16="http://schemas.microsoft.com/office/drawing/2014/main" id="{62232167-3029-4CA5-9E7F-3F764FF3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DDC0A-E737-4561-A2D3-F7B77BBEE96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2278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07B09F-4B21-4216-97AB-2DD91B88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27DF1D5-8C51-4891-BEA7-CC4A414DA9E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>
            <a:extLst>
              <a:ext uri="{FF2B5EF4-FFF2-40B4-BE49-F238E27FC236}">
                <a16:creationId xmlns:a16="http://schemas.microsoft.com/office/drawing/2014/main" xmlns="" id="{90DCBEC2-3C0E-4509-8E85-A51954665971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8C917E3-7A7C-450B-B902-09D29FFC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4F7FAA0-65D6-4896-8547-E8DA33E4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BC7E882-E297-4432-9E8C-93B4FB51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9" y="63436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4E406285-04D8-4519-AB60-F1564DEC2BD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1371869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D11DBF3-6671-47B4-951C-1FCCCC46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BAC7-93B1-4759-80C4-D65FA41C512B}" type="datetimeFigureOut">
              <a:rPr lang="cs-CZ"/>
              <a:pPr>
                <a:defRPr/>
              </a:pPr>
              <a:t>28.06.2023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0F6BA71-5BEA-4A35-BFC0-AF4582CB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054D0C3-BFAA-4914-B440-2C0857B6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8B4D5-CBDB-49CD-B319-0BEF2EA62C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214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>
            <a:extLst>
              <a:ext uri="{FF2B5EF4-FFF2-40B4-BE49-F238E27FC236}">
                <a16:creationId xmlns="" xmlns:a16="http://schemas.microsoft.com/office/drawing/2014/main" id="{81CF01F0-EEDA-4826-A45B-5F6F70AA0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-12700"/>
            <a:ext cx="793115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59" y="4406900"/>
            <a:ext cx="608295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11759" y="2906713"/>
            <a:ext cx="608295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="" xmlns:a16="http://schemas.microsoft.com/office/drawing/2014/main" id="{5361DCD6-B1E7-4B89-B994-C4C07092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6C20-4385-4078-A620-578EF2AC1A22}" type="datetimeFigureOut">
              <a:rPr lang="cs-CZ"/>
              <a:pPr>
                <a:defRPr/>
              </a:pPr>
              <a:t>28.06.2023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49D4D32A-C783-4967-A1DD-2C28A2D1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95975569-1660-4D7C-9D34-E5D82E27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7D988-E92C-46FB-9FEC-C37DD8084B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701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="" xmlns:a16="http://schemas.microsoft.com/office/drawing/2014/main" id="{106C02D8-9F05-48F8-B804-04F63C018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BF95-2446-4844-BE25-5BC15C222289}" type="datetimeFigureOut">
              <a:rPr lang="cs-CZ"/>
              <a:pPr>
                <a:defRPr/>
              </a:pPr>
              <a:t>28.06.2023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14BD3396-24CF-4B34-8BEA-C36209EB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BCAD92EE-FB66-4019-B359-7598C2CA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8F58-D499-4048-92D0-2DAC4FE72E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518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="" xmlns:a16="http://schemas.microsoft.com/office/drawing/2014/main" id="{56F419BF-2632-4857-8599-8D382C42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0734-464B-47E8-8ADA-1B9F6C581AA5}" type="datetimeFigureOut">
              <a:rPr lang="cs-CZ"/>
              <a:pPr>
                <a:defRPr/>
              </a:pPr>
              <a:t>28.06.2023</a:t>
            </a:fld>
            <a:endParaRPr lang="cs-CZ" dirty="0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="" xmlns:a16="http://schemas.microsoft.com/office/drawing/2014/main" id="{2DFCCB2B-466E-4E8A-8476-777B71C6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="" xmlns:a16="http://schemas.microsoft.com/office/drawing/2014/main" id="{6F14CA45-62A3-4350-BAA2-E218E7D2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B7553-0587-4E96-9CF3-B9EBDC6AA2D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223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="" xmlns:a16="http://schemas.microsoft.com/office/drawing/2014/main" id="{1A756A97-9349-48A0-B8A4-1CEB59978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695-661C-4694-B0BF-F477222C8D41}" type="datetimeFigureOut">
              <a:rPr lang="cs-CZ"/>
              <a:pPr>
                <a:defRPr/>
              </a:pPr>
              <a:t>28.06.2023</a:t>
            </a:fld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="" xmlns:a16="http://schemas.microsoft.com/office/drawing/2014/main" id="{F58CC272-0736-4A3D-9BA0-E3D1A695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="" xmlns:a16="http://schemas.microsoft.com/office/drawing/2014/main" id="{02441225-F22D-4AD7-B6EC-E6F24263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A87C4-90FB-4BB2-AD09-42AA98C87B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718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="" xmlns:a16="http://schemas.microsoft.com/office/drawing/2014/main" id="{48FEB03C-8616-48B3-AD20-27DC3CC6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6002-9418-424E-AB42-4CB78914074A}" type="datetimeFigureOut">
              <a:rPr lang="cs-CZ"/>
              <a:pPr>
                <a:defRPr/>
              </a:pPr>
              <a:t>28.06.2023</a:t>
            </a:fld>
            <a:endParaRPr lang="cs-CZ" dirty="0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="" xmlns:a16="http://schemas.microsoft.com/office/drawing/2014/main" id="{6B9A10E8-632B-4F35-A51E-6F4329DB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="" xmlns:a16="http://schemas.microsoft.com/office/drawing/2014/main" id="{CA50CB7D-8270-4393-92B8-0B7996A7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23126-2A3D-4609-A337-F76AD51CDC1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305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="" xmlns:a16="http://schemas.microsoft.com/office/drawing/2014/main" id="{B71E3B05-4B66-4B26-B8B7-2F05E54C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514A-3820-48AE-BC29-348E258450D8}" type="datetimeFigureOut">
              <a:rPr lang="cs-CZ"/>
              <a:pPr>
                <a:defRPr/>
              </a:pPr>
              <a:t>28.06.2023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2C4A7752-E16E-4840-B566-A3C53596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7E10D08C-B05F-4D0B-A7C5-AE49F74A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D6AD3-DCDE-408C-9873-F8C7CB266B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957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="" xmlns:a16="http://schemas.microsoft.com/office/drawing/2014/main" id="{4D9FDC26-9A69-415A-8B2E-6D8F31A8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12BD7-03DF-40F8-B8C8-63200AC26336}" type="datetimeFigureOut">
              <a:rPr lang="cs-CZ"/>
              <a:pPr>
                <a:defRPr/>
              </a:pPr>
              <a:t>28.06.2023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8AA0CABE-A2CD-49B7-AD66-06882E7D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E2DDCE0B-143D-4929-AAE0-79360036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E0781-1A24-4084-BECF-1499C5EAF4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682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2">
            <a:extLst>
              <a:ext uri="{FF2B5EF4-FFF2-40B4-BE49-F238E27FC236}">
                <a16:creationId xmlns="" xmlns:a16="http://schemas.microsoft.com/office/drawing/2014/main" id="{78873DC5-3C96-4F13-BF92-BF1BD23D04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-14288"/>
            <a:ext cx="35004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6">
            <a:extLst>
              <a:ext uri="{FF2B5EF4-FFF2-40B4-BE49-F238E27FC236}">
                <a16:creationId xmlns="" xmlns:a16="http://schemas.microsoft.com/office/drawing/2014/main" id="{6DD92ABA-03AA-45BE-914A-3E844754D0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348413"/>
            <a:ext cx="682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Zástupný symbol pro nadpis 1">
            <a:extLst>
              <a:ext uri="{FF2B5EF4-FFF2-40B4-BE49-F238E27FC236}">
                <a16:creationId xmlns="" xmlns:a16="http://schemas.microsoft.com/office/drawing/2014/main" id="{8F7321BC-E86F-400F-8DFB-ECDC4808E9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975"/>
            <a:ext cx="5483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9" name="Zástupný symbol pro text 2">
            <a:extLst>
              <a:ext uri="{FF2B5EF4-FFF2-40B4-BE49-F238E27FC236}">
                <a16:creationId xmlns="" xmlns:a16="http://schemas.microsoft.com/office/drawing/2014/main" id="{AE1A6485-85E8-4064-B8F6-9288CE6C8F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765175"/>
            <a:ext cx="82296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049E398-BE93-4784-B4CE-BEA671D96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1775" y="6427788"/>
            <a:ext cx="191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43765-44F7-4A82-86BA-01707968F3D9}" type="datetimeFigureOut">
              <a:rPr lang="cs-CZ"/>
              <a:pPr>
                <a:defRPr/>
              </a:pPr>
              <a:t>28.06.2023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D89EBF1C-8E64-4809-B227-737F12FCA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7900" y="6427788"/>
            <a:ext cx="31115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3FAFF59-57D1-49EC-8F9F-11C64A27B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7988" y="6427788"/>
            <a:ext cx="6588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7FA314F-29D9-49F4-ACF4-75994E34D947}" type="slidenum">
              <a:rPr lang="cs-CZ" altLang="cs-CZ"/>
              <a:pPr/>
              <a:t>‹#›</a:t>
            </a:fld>
            <a:endParaRPr lang="cs-CZ" altLang="cs-CZ"/>
          </a:p>
        </p:txBody>
      </p:sp>
      <p:cxnSp>
        <p:nvCxnSpPr>
          <p:cNvPr id="12" name="Přímá spojnice 11">
            <a:extLst>
              <a:ext uri="{FF2B5EF4-FFF2-40B4-BE49-F238E27FC236}">
                <a16:creationId xmlns="" xmlns:a16="http://schemas.microsoft.com/office/drawing/2014/main" id="{19FDC2D0-F5BF-42E4-8BC2-355D62C936B6}"/>
              </a:ext>
            </a:extLst>
          </p:cNvPr>
          <p:cNvCxnSpPr/>
          <p:nvPr/>
        </p:nvCxnSpPr>
        <p:spPr>
          <a:xfrm>
            <a:off x="7956550" y="6423025"/>
            <a:ext cx="0" cy="4349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2" descr="E:\##iba\karim\pack\znacka-full-FN-LF-cs\barva\znacka-full-FN-LF-cs-barva.emf">
            <a:extLst>
              <a:ext uri="{FF2B5EF4-FFF2-40B4-BE49-F238E27FC236}">
                <a16:creationId xmlns="" xmlns:a16="http://schemas.microsoft.com/office/drawing/2014/main" id="{457CDF8B-796E-47C7-9624-45EBEF8F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6337300"/>
            <a:ext cx="18478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7" r:id="rId2"/>
    <p:sldLayoutId id="2147483928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D20A1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="" xmlns:a16="http://schemas.microsoft.com/office/drawing/2014/main" id="{9B8208C0-AFA9-4E85-809F-A44F56D8C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781300"/>
            <a:ext cx="8640763" cy="3221038"/>
          </a:xfrm>
        </p:spPr>
        <p:txBody>
          <a:bodyPr/>
          <a:lstStyle/>
          <a:p>
            <a:pPr algn="ctr" eaLnBrk="1" hangingPunct="1"/>
            <a:r>
              <a:rPr lang="cs-CZ" altLang="cs-CZ" sz="4000" dirty="0"/>
              <a:t>     ANATOMIE</a:t>
            </a:r>
            <a:br>
              <a:rPr lang="cs-CZ" altLang="cs-CZ" sz="4000" dirty="0"/>
            </a:br>
            <a:r>
              <a:rPr lang="cs-CZ" altLang="cs-CZ" sz="4000" dirty="0"/>
              <a:t>PÁTEŘNÍ KANÁL</a:t>
            </a:r>
            <a:br>
              <a:rPr lang="cs-CZ" altLang="cs-CZ" sz="40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>                                </a:t>
            </a:r>
            <a:endParaRPr lang="cs-CZ" altLang="cs-CZ" sz="3600" dirty="0">
              <a:latin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0BAD1BF-DB09-4585-A7DF-E9418026F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275" y="6426200"/>
            <a:ext cx="3673475" cy="431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MUDr. Jitka Zemanová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2"/>
    </mc:Choice>
    <mc:Fallback xmlns="">
      <p:transition spd="slow" advTm="67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5175"/>
            <a:ext cx="6131024" cy="403197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sz="2400" b="1" dirty="0"/>
              <a:t>Tloušťka </a:t>
            </a:r>
            <a:r>
              <a:rPr lang="cs-CZ" sz="2400" b="1" dirty="0" err="1"/>
              <a:t>ligamentum</a:t>
            </a:r>
            <a:r>
              <a:rPr lang="cs-CZ" sz="2400" b="1" dirty="0"/>
              <a:t> </a:t>
            </a:r>
            <a:r>
              <a:rPr lang="cs-CZ" sz="2400" b="1" dirty="0" err="1"/>
              <a:t>flavum</a:t>
            </a:r>
            <a:endParaRPr lang="cs-CZ" sz="2400" b="1" dirty="0"/>
          </a:p>
          <a:p>
            <a:r>
              <a:rPr lang="cs-CZ" sz="2400" dirty="0"/>
              <a:t>- C </a:t>
            </a:r>
            <a:r>
              <a:rPr lang="cs-CZ" sz="2400" dirty="0" err="1"/>
              <a:t>pateř</a:t>
            </a:r>
            <a:r>
              <a:rPr lang="cs-CZ" sz="2400" dirty="0"/>
              <a:t> 1,5-3 mm</a:t>
            </a:r>
          </a:p>
          <a:p>
            <a:r>
              <a:rPr lang="cs-CZ" sz="2400" dirty="0"/>
              <a:t>- </a:t>
            </a:r>
            <a:r>
              <a:rPr lang="cs-CZ" sz="2400" dirty="0" err="1"/>
              <a:t>Th</a:t>
            </a:r>
            <a:r>
              <a:rPr lang="cs-CZ" sz="2400" dirty="0"/>
              <a:t> </a:t>
            </a:r>
            <a:r>
              <a:rPr lang="cs-CZ" sz="2400" dirty="0" err="1"/>
              <a:t>pateř</a:t>
            </a:r>
            <a:r>
              <a:rPr lang="cs-CZ" sz="2400" dirty="0"/>
              <a:t> 3-5 mm</a:t>
            </a:r>
          </a:p>
          <a:p>
            <a:r>
              <a:rPr lang="cs-CZ" sz="2400" dirty="0"/>
              <a:t>- L </a:t>
            </a:r>
            <a:r>
              <a:rPr lang="cs-CZ" sz="2400" dirty="0" err="1"/>
              <a:t>pateř</a:t>
            </a:r>
            <a:r>
              <a:rPr lang="cs-CZ" sz="2400" dirty="0"/>
              <a:t> 5-6 mm</a:t>
            </a:r>
          </a:p>
          <a:p>
            <a:r>
              <a:rPr lang="cs-CZ" sz="2400" dirty="0"/>
              <a:t>- </a:t>
            </a:r>
            <a:r>
              <a:rPr lang="cs-CZ" sz="2400" dirty="0" err="1"/>
              <a:t>Kaudalně</a:t>
            </a:r>
            <a:r>
              <a:rPr lang="cs-CZ" sz="2400" dirty="0"/>
              <a:t> 2-6 mm</a:t>
            </a:r>
          </a:p>
          <a:p>
            <a:r>
              <a:rPr lang="cs-CZ" sz="2400" dirty="0"/>
              <a:t>• </a:t>
            </a:r>
            <a:r>
              <a:rPr lang="cs-CZ" sz="2400" b="1" dirty="0"/>
              <a:t>Hloubka detekce ED prostoru v L oblasti</a:t>
            </a:r>
          </a:p>
          <a:p>
            <a:r>
              <a:rPr lang="cs-CZ" sz="2400" dirty="0"/>
              <a:t>- </a:t>
            </a:r>
            <a:r>
              <a:rPr lang="cs-CZ" sz="2400" dirty="0" err="1"/>
              <a:t>polohovani</a:t>
            </a:r>
            <a:r>
              <a:rPr lang="cs-CZ" sz="2400" dirty="0"/>
              <a:t>, otok, sklon jehly…</a:t>
            </a:r>
          </a:p>
          <a:p>
            <a:r>
              <a:rPr lang="cs-CZ" sz="2400" dirty="0"/>
              <a:t>- </a:t>
            </a:r>
            <a:r>
              <a:rPr lang="cs-CZ" sz="2400" b="1" dirty="0"/>
              <a:t>2-9 cm</a:t>
            </a:r>
          </a:p>
        </p:txBody>
      </p:sp>
    </p:spTree>
    <p:extLst>
      <p:ext uri="{BB962C8B-B14F-4D97-AF65-F5344CB8AC3E}">
        <p14:creationId xmlns:p14="http://schemas.microsoft.com/office/powerpoint/2010/main" val="23561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24478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„</a:t>
            </a:r>
            <a:r>
              <a:rPr lang="cs-CZ" sz="2400" dirty="0"/>
              <a:t>Gap“ v </a:t>
            </a:r>
            <a:r>
              <a:rPr lang="cs-CZ" sz="2400" dirty="0" err="1"/>
              <a:t>ligamentum</a:t>
            </a:r>
            <a:r>
              <a:rPr lang="cs-CZ" sz="2400" dirty="0"/>
              <a:t> </a:t>
            </a:r>
            <a:r>
              <a:rPr lang="cs-CZ" sz="2400" dirty="0" err="1"/>
              <a:t>flavum</a:t>
            </a:r>
            <a:endParaRPr lang="cs-CZ" sz="2400" dirty="0"/>
          </a:p>
          <a:p>
            <a:r>
              <a:rPr lang="nb-NO" sz="2400" dirty="0"/>
              <a:t> Inkompletni fůze lev</a:t>
            </a:r>
            <a:r>
              <a:rPr lang="cs-CZ" sz="2400" dirty="0"/>
              <a:t>é</a:t>
            </a:r>
            <a:r>
              <a:rPr lang="nb-NO" sz="2400" dirty="0"/>
              <a:t> a prav</a:t>
            </a:r>
            <a:r>
              <a:rPr lang="cs-CZ" sz="2400" dirty="0"/>
              <a:t>é porce </a:t>
            </a:r>
            <a:r>
              <a:rPr lang="cs-CZ" sz="2400" dirty="0" err="1"/>
              <a:t>ligamenta</a:t>
            </a:r>
            <a:endParaRPr lang="nb-NO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pl-PL" sz="2400" dirty="0"/>
              <a:t>Incidence dle studie na lidskych </a:t>
            </a:r>
            <a:r>
              <a:rPr lang="cs-CZ" sz="2400" dirty="0" err="1"/>
              <a:t>kadaverech</a:t>
            </a:r>
            <a:r>
              <a:rPr lang="cs-CZ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- C </a:t>
            </a:r>
            <a:r>
              <a:rPr lang="en-US" sz="2400" dirty="0" err="1"/>
              <a:t>pateř</a:t>
            </a:r>
            <a:r>
              <a:rPr lang="en-US" sz="2400" dirty="0"/>
              <a:t> 74%, </a:t>
            </a:r>
            <a:r>
              <a:rPr lang="en-US" sz="2400" dirty="0" err="1"/>
              <a:t>Th</a:t>
            </a:r>
            <a:r>
              <a:rPr lang="en-US" sz="2400" dirty="0"/>
              <a:t> 35%, L 22%</a:t>
            </a:r>
            <a:r>
              <a:rPr lang="cs-CZ" sz="2400" dirty="0"/>
              <a:t> (L2-4 pouze 9%)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48952"/>
            <a:ext cx="2216956" cy="599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EBA0D4-B99D-4602-8C57-916743DF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68" y="297169"/>
            <a:ext cx="3291840" cy="1312164"/>
          </a:xfrm>
        </p:spPr>
        <p:txBody>
          <a:bodyPr>
            <a:normAutofit/>
          </a:bodyPr>
          <a:lstStyle/>
          <a:p>
            <a:r>
              <a:rPr lang="en-US" sz="3300" dirty="0" err="1"/>
              <a:t>mícha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82C782-FDB1-4CD7-BE4E-64BED1BC1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09334"/>
            <a:ext cx="4320480" cy="4051536"/>
          </a:xfrm>
        </p:spPr>
        <p:txBody>
          <a:bodyPr vert="horz" wrap="square" lIns="34290" tIns="34290" rIns="34290" bIns="3429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dirty="0" err="1"/>
              <a:t>kraniálně</a:t>
            </a:r>
            <a:r>
              <a:rPr lang="en-US" dirty="0"/>
              <a:t> </a:t>
            </a:r>
            <a:r>
              <a:rPr lang="en-US" dirty="0" err="1"/>
              <a:t>navazuje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prodlouženou</a:t>
            </a:r>
            <a:r>
              <a:rPr lang="en-US" dirty="0"/>
              <a:t> </a:t>
            </a:r>
            <a:r>
              <a:rPr lang="en-US" dirty="0" err="1"/>
              <a:t>míchu</a:t>
            </a:r>
            <a:r>
              <a:rPr lang="en-US" dirty="0"/>
              <a:t>, </a:t>
            </a:r>
            <a:r>
              <a:rPr lang="en-US" dirty="0" err="1"/>
              <a:t>kaudálně</a:t>
            </a:r>
            <a:r>
              <a:rPr lang="en-US" dirty="0"/>
              <a:t> </a:t>
            </a:r>
            <a:r>
              <a:rPr lang="en-US" dirty="0" err="1"/>
              <a:t>končí</a:t>
            </a:r>
            <a:r>
              <a:rPr lang="en-US" dirty="0"/>
              <a:t> v </a:t>
            </a:r>
            <a:r>
              <a:rPr lang="en-US" dirty="0" err="1"/>
              <a:t>úrovni</a:t>
            </a:r>
            <a:r>
              <a:rPr lang="en-US" dirty="0"/>
              <a:t> L</a:t>
            </a:r>
            <a:r>
              <a:rPr lang="en-US" baseline="-25000" dirty="0"/>
              <a:t>1-2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 err="1"/>
              <a:t>šedá</a:t>
            </a:r>
            <a:r>
              <a:rPr lang="en-US" dirty="0"/>
              <a:t> </a:t>
            </a:r>
            <a:r>
              <a:rPr lang="en-US" dirty="0" err="1"/>
              <a:t>vnitřní</a:t>
            </a:r>
            <a:r>
              <a:rPr lang="en-US" dirty="0"/>
              <a:t> </a:t>
            </a:r>
            <a:r>
              <a:rPr lang="en-US" dirty="0" err="1"/>
              <a:t>zóna</a:t>
            </a:r>
            <a:r>
              <a:rPr lang="en-US" dirty="0"/>
              <a:t> (</a:t>
            </a:r>
            <a:r>
              <a:rPr lang="en-US" dirty="0" err="1"/>
              <a:t>těla</a:t>
            </a:r>
            <a:r>
              <a:rPr lang="en-US" dirty="0"/>
              <a:t> </a:t>
            </a:r>
            <a:r>
              <a:rPr lang="en-US" dirty="0" err="1"/>
              <a:t>neuronů</a:t>
            </a:r>
            <a:r>
              <a:rPr lang="en-US" dirty="0"/>
              <a:t>), </a:t>
            </a:r>
            <a:r>
              <a:rPr lang="en-US" dirty="0" err="1"/>
              <a:t>vnější</a:t>
            </a:r>
            <a:r>
              <a:rPr lang="en-US" dirty="0"/>
              <a:t> </a:t>
            </a:r>
            <a:r>
              <a:rPr lang="en-US" dirty="0" err="1"/>
              <a:t>bíla</a:t>
            </a:r>
            <a:r>
              <a:rPr lang="en-US" dirty="0"/>
              <a:t> </a:t>
            </a:r>
            <a:r>
              <a:rPr lang="en-US" dirty="0" err="1"/>
              <a:t>zóna</a:t>
            </a:r>
            <a:r>
              <a:rPr lang="en-US" dirty="0"/>
              <a:t> (</a:t>
            </a:r>
            <a:r>
              <a:rPr lang="en-US" dirty="0" err="1"/>
              <a:t>ascendentní</a:t>
            </a:r>
            <a:r>
              <a:rPr lang="en-US" dirty="0"/>
              <a:t> a </a:t>
            </a:r>
            <a:r>
              <a:rPr lang="en-US" dirty="0" err="1"/>
              <a:t>descendentní</a:t>
            </a:r>
            <a:r>
              <a:rPr lang="en-US" dirty="0"/>
              <a:t> </a:t>
            </a:r>
            <a:r>
              <a:rPr lang="en-US" dirty="0" err="1"/>
              <a:t>nervová</a:t>
            </a:r>
            <a:r>
              <a:rPr lang="en-US" dirty="0"/>
              <a:t> </a:t>
            </a:r>
            <a:r>
              <a:rPr lang="en-US" dirty="0" err="1"/>
              <a:t>vlákna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err="1"/>
              <a:t>chráněná</a:t>
            </a:r>
            <a:r>
              <a:rPr lang="en-US" dirty="0"/>
              <a:t> 3 </a:t>
            </a:r>
            <a:r>
              <a:rPr lang="en-US" dirty="0" err="1"/>
              <a:t>obaly</a:t>
            </a:r>
            <a:r>
              <a:rPr lang="en-US" dirty="0"/>
              <a:t>:</a:t>
            </a:r>
          </a:p>
          <a:p>
            <a:pPr marL="198596" lvl="1">
              <a:buFont typeface="Arial" panose="020B0602020104020603" pitchFamily="34" charset="0"/>
              <a:buChar char="•"/>
            </a:pPr>
            <a:r>
              <a:rPr lang="en-US" b="1" dirty="0"/>
              <a:t>dura mater -</a:t>
            </a:r>
            <a:r>
              <a:rPr lang="en-US" dirty="0"/>
              <a:t> </a:t>
            </a:r>
            <a:r>
              <a:rPr lang="en-US" dirty="0" err="1"/>
              <a:t>zevní</a:t>
            </a:r>
            <a:r>
              <a:rPr lang="en-US" dirty="0"/>
              <a:t> </a:t>
            </a:r>
            <a:r>
              <a:rPr lang="en-US" dirty="0" err="1"/>
              <a:t>vrstva</a:t>
            </a:r>
            <a:r>
              <a:rPr lang="en-US" dirty="0"/>
              <a:t>, </a:t>
            </a:r>
            <a:r>
              <a:rPr lang="en-US" dirty="0" err="1"/>
              <a:t>opouští</a:t>
            </a:r>
            <a:r>
              <a:rPr lang="en-US" dirty="0"/>
              <a:t> </a:t>
            </a:r>
            <a:r>
              <a:rPr lang="cs-CZ" dirty="0"/>
              <a:t> </a:t>
            </a:r>
            <a:r>
              <a:rPr lang="en-US" dirty="0" err="1"/>
              <a:t>páteřní</a:t>
            </a:r>
            <a:r>
              <a:rPr lang="en-US" dirty="0"/>
              <a:t> </a:t>
            </a:r>
            <a:r>
              <a:rPr lang="en-US" dirty="0" err="1"/>
              <a:t>kanál</a:t>
            </a:r>
            <a:r>
              <a:rPr lang="en-US" dirty="0"/>
              <a:t> </a:t>
            </a:r>
            <a:r>
              <a:rPr lang="en-US" dirty="0" err="1"/>
              <a:t>spolu</a:t>
            </a:r>
            <a:r>
              <a:rPr lang="en-US" dirty="0"/>
              <a:t> s </a:t>
            </a:r>
            <a:r>
              <a:rPr lang="en-US" dirty="0" err="1"/>
              <a:t>míšními</a:t>
            </a:r>
            <a:r>
              <a:rPr lang="en-US" dirty="0"/>
              <a:t> nervy</a:t>
            </a:r>
          </a:p>
          <a:p>
            <a:pPr marL="198596" lvl="1">
              <a:buFont typeface="Arial" panose="020B0602020104020603" pitchFamily="34" charset="0"/>
              <a:buChar char="•"/>
            </a:pPr>
            <a:r>
              <a:rPr lang="en-US" b="1" dirty="0" err="1"/>
              <a:t>arachnoidea</a:t>
            </a:r>
            <a:r>
              <a:rPr lang="en-US" b="1" dirty="0"/>
              <a:t> -</a:t>
            </a:r>
            <a:r>
              <a:rPr lang="en-US" dirty="0"/>
              <a:t> </a:t>
            </a:r>
            <a:r>
              <a:rPr lang="en-US" dirty="0" err="1"/>
              <a:t>těsně</a:t>
            </a:r>
            <a:r>
              <a:rPr lang="en-US" dirty="0"/>
              <a:t> </a:t>
            </a:r>
            <a:r>
              <a:rPr lang="en-US" dirty="0" err="1"/>
              <a:t>naléhá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dura mater</a:t>
            </a:r>
          </a:p>
          <a:p>
            <a:pPr marL="198596" lvl="1">
              <a:buFont typeface="Arial" panose="020B0602020104020603" pitchFamily="34" charset="0"/>
              <a:buChar char="•"/>
            </a:pPr>
            <a:r>
              <a:rPr lang="en-US" b="1" dirty="0"/>
              <a:t>pia mater -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obal</a:t>
            </a:r>
            <a:r>
              <a:rPr lang="en-US" dirty="0"/>
              <a:t> </a:t>
            </a:r>
            <a:r>
              <a:rPr lang="en-US" dirty="0" err="1"/>
              <a:t>míchy</a:t>
            </a:r>
            <a:r>
              <a:rPr lang="en-US" dirty="0"/>
              <a:t>, </a:t>
            </a:r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ní</a:t>
            </a:r>
            <a:r>
              <a:rPr lang="en-US" dirty="0"/>
              <a:t> a </a:t>
            </a:r>
            <a:r>
              <a:rPr lang="en-US" dirty="0" err="1"/>
              <a:t>arachnoideou</a:t>
            </a:r>
            <a:r>
              <a:rPr lang="en-US" dirty="0"/>
              <a:t> je </a:t>
            </a:r>
            <a:r>
              <a:rPr lang="en-US" dirty="0" err="1"/>
              <a:t>vyplněn</a:t>
            </a:r>
            <a:r>
              <a:rPr lang="en-US" dirty="0"/>
              <a:t> </a:t>
            </a:r>
            <a:r>
              <a:rPr lang="en-US" dirty="0" err="1"/>
              <a:t>mozkomíšním</a:t>
            </a:r>
            <a:r>
              <a:rPr lang="en-US" dirty="0"/>
              <a:t> </a:t>
            </a:r>
            <a:r>
              <a:rPr lang="en-US" dirty="0" err="1"/>
              <a:t>mokem</a:t>
            </a:r>
            <a:endParaRPr lang="en-US" dirty="0"/>
          </a:p>
          <a:p>
            <a:pPr>
              <a:buFont typeface="Arial" panose="020B0602020104020603" pitchFamily="34" charset="0"/>
              <a:buChar char="•"/>
            </a:pPr>
            <a:endParaRPr lang="en-US" sz="1125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D7694DF3-CAE0-4BC1-B643-F5B0A5D9E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7" y="1609333"/>
            <a:ext cx="3131822" cy="364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18823DA-B1B0-0B8E-847D-8E9FB47C2F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549275"/>
            <a:ext cx="7848872" cy="5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31 párů míšních nervů</a:t>
            </a:r>
          </a:p>
        </p:txBody>
      </p:sp>
      <p:pic>
        <p:nvPicPr>
          <p:cNvPr id="4" name="Zástupný symbol pro obsah 3" descr="dermato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68095"/>
            <a:ext cx="7542277" cy="5292826"/>
          </a:xfrm>
        </p:spPr>
      </p:pic>
    </p:spTree>
    <p:extLst>
      <p:ext uri="{BB962C8B-B14F-4D97-AF65-F5344CB8AC3E}">
        <p14:creationId xmlns:p14="http://schemas.microsoft.com/office/powerpoint/2010/main" val="23395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FC67C6B-19F5-E4E6-24BE-C0282C3D6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69D5CE00-B56B-CCDF-0646-E275D0BA1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008147"/>
            <a:ext cx="3905524" cy="50241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29325B17-E037-FFF3-7A27-07A63E613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917" y="953343"/>
            <a:ext cx="4265563" cy="507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velkaencyklopedie.estranky.cz/img/mid/159/micha.jpg">
            <a:extLst>
              <a:ext uri="{FF2B5EF4-FFF2-40B4-BE49-F238E27FC236}">
                <a16:creationId xmlns="" xmlns:a16="http://schemas.microsoft.com/office/drawing/2014/main" id="{8DA0FF3F-BF9B-D3AF-A749-C5D5028EB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336637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5F70BF0-3ADF-56AC-B24E-80C089713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2902933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sz="2400" dirty="0" err="1"/>
              <a:t>obsahují</a:t>
            </a:r>
            <a:r>
              <a:rPr lang="en-US" sz="2400" dirty="0"/>
              <a:t> </a:t>
            </a:r>
            <a:r>
              <a:rPr lang="en-US" sz="2400" dirty="0" err="1"/>
              <a:t>vlákna</a:t>
            </a:r>
            <a:r>
              <a:rPr lang="en-US" sz="2400" dirty="0"/>
              <a:t> </a:t>
            </a:r>
            <a:r>
              <a:rPr lang="en-US" sz="2400" dirty="0" err="1"/>
              <a:t>motorická</a:t>
            </a:r>
            <a:r>
              <a:rPr lang="en-US" sz="2400" dirty="0"/>
              <a:t>, </a:t>
            </a:r>
            <a:r>
              <a:rPr lang="en-US" sz="2400" dirty="0" err="1"/>
              <a:t>senzitivní</a:t>
            </a:r>
            <a:r>
              <a:rPr lang="en-US" sz="2400" dirty="0"/>
              <a:t> a </a:t>
            </a:r>
            <a:r>
              <a:rPr lang="en-US" sz="2400" dirty="0" err="1"/>
              <a:t>vegetativní</a:t>
            </a:r>
            <a:endParaRPr lang="en-US" sz="2400" dirty="0"/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/>
              <a:t> </a:t>
            </a:r>
            <a:r>
              <a:rPr lang="en-US" sz="2400" dirty="0" err="1"/>
              <a:t>vznikají</a:t>
            </a:r>
            <a:r>
              <a:rPr lang="en-US" sz="2400" dirty="0"/>
              <a:t> </a:t>
            </a:r>
            <a:r>
              <a:rPr lang="en-US" sz="2400" dirty="0" err="1"/>
              <a:t>spojením</a:t>
            </a:r>
            <a:r>
              <a:rPr lang="en-US" sz="2400" dirty="0"/>
              <a:t> </a:t>
            </a:r>
            <a:r>
              <a:rPr lang="en-US" sz="2400" dirty="0" err="1"/>
              <a:t>dvou</a:t>
            </a:r>
            <a:r>
              <a:rPr lang="en-US" sz="2400" dirty="0"/>
              <a:t> </a:t>
            </a:r>
            <a:r>
              <a:rPr lang="en-US" sz="2400" dirty="0" err="1"/>
              <a:t>kořenových</a:t>
            </a:r>
            <a:r>
              <a:rPr lang="en-US" sz="2400" dirty="0"/>
              <a:t> </a:t>
            </a:r>
            <a:r>
              <a:rPr lang="en-US" sz="2400" dirty="0" err="1"/>
              <a:t>vláken</a:t>
            </a:r>
            <a:r>
              <a:rPr lang="en-US" sz="2400" dirty="0"/>
              <a:t>:</a:t>
            </a:r>
          </a:p>
          <a:p>
            <a:pPr>
              <a:buFont typeface="Arial" panose="020B0602020104020603" pitchFamily="34" charset="0"/>
              <a:buChar char="•"/>
            </a:pPr>
            <a:endParaRPr lang="en-US" sz="2400" dirty="0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en-US" sz="2400" b="1" dirty="0" err="1"/>
              <a:t>zadní</a:t>
            </a:r>
            <a:r>
              <a:rPr lang="en-US" sz="2400" b="1" dirty="0"/>
              <a:t> </a:t>
            </a:r>
            <a:r>
              <a:rPr lang="en-US" sz="2400" b="1" dirty="0" err="1"/>
              <a:t>kořen</a:t>
            </a:r>
            <a:r>
              <a:rPr lang="en-US" sz="2400" b="1" dirty="0"/>
              <a:t> -</a:t>
            </a:r>
            <a:r>
              <a:rPr lang="en-US" sz="2400" dirty="0"/>
              <a:t> </a:t>
            </a:r>
            <a:r>
              <a:rPr lang="en-US" sz="2400" dirty="0" err="1"/>
              <a:t>aferentní</a:t>
            </a:r>
            <a:r>
              <a:rPr lang="en-US" sz="2400" dirty="0"/>
              <a:t> </a:t>
            </a:r>
            <a:r>
              <a:rPr lang="en-US" sz="2400" dirty="0" err="1"/>
              <a:t>vlákna</a:t>
            </a:r>
            <a:r>
              <a:rPr lang="en-US" sz="2400" dirty="0"/>
              <a:t> </a:t>
            </a:r>
            <a:r>
              <a:rPr lang="en-US" sz="2400" dirty="0" err="1"/>
              <a:t>vedoucí</a:t>
            </a:r>
            <a:r>
              <a:rPr lang="en-US" sz="2400" dirty="0"/>
              <a:t> </a:t>
            </a:r>
            <a:r>
              <a:rPr lang="en-US" sz="2400" dirty="0" err="1"/>
              <a:t>impulzy</a:t>
            </a:r>
            <a:r>
              <a:rPr lang="en-US" sz="2400" dirty="0"/>
              <a:t> </a:t>
            </a:r>
            <a:r>
              <a:rPr lang="en-US" sz="2400" dirty="0" err="1"/>
              <a:t>bolesti</a:t>
            </a:r>
            <a:r>
              <a:rPr lang="en-US" sz="2400" dirty="0"/>
              <a:t>, </a:t>
            </a:r>
            <a:r>
              <a:rPr lang="en-US" sz="2400" dirty="0" err="1"/>
              <a:t>taktilní</a:t>
            </a:r>
            <a:r>
              <a:rPr lang="en-US" sz="2400" dirty="0"/>
              <a:t>, </a:t>
            </a:r>
            <a:r>
              <a:rPr lang="en-US" sz="2400" dirty="0" err="1"/>
              <a:t>teplotní</a:t>
            </a:r>
            <a:r>
              <a:rPr lang="en-US" sz="2400" dirty="0"/>
              <a:t>, </a:t>
            </a:r>
            <a:r>
              <a:rPr lang="en-US" sz="2400" dirty="0" err="1"/>
              <a:t>hluboké</a:t>
            </a:r>
            <a:r>
              <a:rPr lang="en-US" sz="2400" dirty="0"/>
              <a:t> a </a:t>
            </a:r>
            <a:r>
              <a:rPr lang="en-US" sz="2400" dirty="0" err="1"/>
              <a:t>svalové</a:t>
            </a:r>
            <a:r>
              <a:rPr lang="en-US" sz="2400" dirty="0"/>
              <a:t> </a:t>
            </a:r>
            <a:r>
              <a:rPr lang="en-US" sz="2400" dirty="0" err="1"/>
              <a:t>citlivosti</a:t>
            </a:r>
            <a:endParaRPr lang="en-US" sz="2400" dirty="0"/>
          </a:p>
          <a:p>
            <a:pPr marL="264795" lvl="1" algn="ctr">
              <a:buFont typeface="Arial" panose="020B0602020104020603" pitchFamily="34" charset="0"/>
              <a:buChar char="•"/>
            </a:pPr>
            <a:r>
              <a:rPr lang="en-US" sz="2400" b="1" dirty="0" err="1"/>
              <a:t>přední</a:t>
            </a:r>
            <a:r>
              <a:rPr lang="en-US" sz="2400" b="1" dirty="0"/>
              <a:t> </a:t>
            </a:r>
            <a:r>
              <a:rPr lang="en-US" sz="2400" b="1" dirty="0" err="1"/>
              <a:t>kořen</a:t>
            </a:r>
            <a:r>
              <a:rPr lang="en-US" sz="2400" b="1" dirty="0"/>
              <a:t> -</a:t>
            </a:r>
            <a:r>
              <a:rPr lang="en-US" sz="2400" dirty="0"/>
              <a:t> </a:t>
            </a:r>
            <a:r>
              <a:rPr lang="en-US" sz="2400" dirty="0" err="1"/>
              <a:t>především</a:t>
            </a:r>
            <a:r>
              <a:rPr lang="en-US" sz="2400" dirty="0"/>
              <a:t> </a:t>
            </a:r>
            <a:r>
              <a:rPr lang="en-US" sz="2400" dirty="0" err="1"/>
              <a:t>vlákna</a:t>
            </a:r>
            <a:r>
              <a:rPr lang="en-US" sz="2400" dirty="0"/>
              <a:t> </a:t>
            </a:r>
            <a:r>
              <a:rPr lang="en-US" sz="2400" dirty="0" err="1"/>
              <a:t>eferentní</a:t>
            </a:r>
            <a:r>
              <a:rPr lang="en-US" sz="2400" dirty="0"/>
              <a:t> a </a:t>
            </a:r>
            <a:r>
              <a:rPr lang="en-US" sz="2400" dirty="0" err="1"/>
              <a:t>vlákna</a:t>
            </a:r>
            <a:r>
              <a:rPr lang="en-US" sz="2400" dirty="0"/>
              <a:t> </a:t>
            </a:r>
            <a:r>
              <a:rPr lang="en-US" sz="2400" dirty="0" err="1"/>
              <a:t>sympatiku</a:t>
            </a:r>
            <a:endParaRPr lang="en-US" sz="2400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B91DE34A-B697-5607-3BBF-17D48D77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Míšní nervy</a:t>
            </a:r>
          </a:p>
        </p:txBody>
      </p:sp>
    </p:spTree>
    <p:extLst>
      <p:ext uri="{BB962C8B-B14F-4D97-AF65-F5344CB8AC3E}">
        <p14:creationId xmlns:p14="http://schemas.microsoft.com/office/powerpoint/2010/main" val="5522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52407" y="-1"/>
          <a:ext cx="8812083" cy="6822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19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19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41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96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819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91873">
                <a:tc>
                  <a:txBody>
                    <a:bodyPr/>
                    <a:lstStyle/>
                    <a:p>
                      <a:r>
                        <a:rPr lang="cs-CZ" sz="1800" dirty="0"/>
                        <a:t>orgán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symp</a:t>
                      </a:r>
                      <a:r>
                        <a:rPr lang="cs-CZ" sz="1800" dirty="0"/>
                        <a:t>. inervace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výška vpichu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incize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objem LA k anestezii v ml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objem LA ke kont. analgezii v ml/hod</a:t>
                      </a:r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766">
                <a:tc>
                  <a:txBody>
                    <a:bodyPr/>
                    <a:lstStyle/>
                    <a:p>
                      <a:r>
                        <a:rPr lang="cs-CZ" sz="1400" dirty="0"/>
                        <a:t>plíce, bránice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C3-C4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Th6-Th12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torakotomie</a:t>
                      </a:r>
                      <a:r>
                        <a:rPr lang="cs-CZ" sz="1400" baseline="0" dirty="0"/>
                        <a:t> Th4-Th12</a:t>
                      </a:r>
                      <a:endParaRPr lang="cs-CZ" sz="14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6-8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4-6</a:t>
                      </a:r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6764">
                <a:tc>
                  <a:txBody>
                    <a:bodyPr/>
                    <a:lstStyle/>
                    <a:p>
                      <a:r>
                        <a:rPr lang="cs-CZ" sz="1400" dirty="0"/>
                        <a:t>jícen, žaludek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Th4-Th5</a:t>
                      </a:r>
                    </a:p>
                    <a:p>
                      <a:r>
                        <a:rPr lang="cs-CZ" sz="1400" dirty="0"/>
                        <a:t>Th5-Th9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Th8-Th10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horní střední LPT,             Th6-Th10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6-8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4-8</a:t>
                      </a:r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522">
                <a:tc>
                  <a:txBody>
                    <a:bodyPr/>
                    <a:lstStyle/>
                    <a:p>
                      <a:r>
                        <a:rPr lang="cs-CZ" sz="1400" dirty="0"/>
                        <a:t>játra, pankreas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Th8-Th11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Th8-Th12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subkost.bilat</a:t>
                      </a:r>
                      <a:r>
                        <a:rPr lang="cs-CZ" sz="1400" dirty="0"/>
                        <a:t>.</a:t>
                      </a:r>
                    </a:p>
                    <a:p>
                      <a:r>
                        <a:rPr lang="cs-CZ" sz="1400" dirty="0"/>
                        <a:t>horní střední LPT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8-10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5-10</a:t>
                      </a:r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9522">
                <a:tc>
                  <a:txBody>
                    <a:bodyPr/>
                    <a:lstStyle/>
                    <a:p>
                      <a:r>
                        <a:rPr lang="cs-CZ" sz="1400" dirty="0"/>
                        <a:t>žlučník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Th8-Th11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Th10-L1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subkostální</a:t>
                      </a:r>
                      <a:r>
                        <a:rPr lang="cs-CZ" sz="1400" dirty="0"/>
                        <a:t>,      Th8-Th12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8-10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4-8</a:t>
                      </a:r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9522">
                <a:tc>
                  <a:txBody>
                    <a:bodyPr/>
                    <a:lstStyle/>
                    <a:p>
                      <a:r>
                        <a:rPr lang="cs-CZ" sz="1400" dirty="0"/>
                        <a:t>ledviny,</a:t>
                      </a:r>
                      <a:r>
                        <a:rPr lang="cs-CZ" sz="1400" baseline="0" dirty="0"/>
                        <a:t> nadledviny</a:t>
                      </a:r>
                      <a:endParaRPr lang="cs-CZ" sz="14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Th10-L1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Th10-L2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lumbotomie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Th12-L3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8-10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6-10</a:t>
                      </a:r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9522">
                <a:tc>
                  <a:txBody>
                    <a:bodyPr/>
                    <a:lstStyle/>
                    <a:p>
                      <a:r>
                        <a:rPr lang="cs-CZ" sz="1400" dirty="0"/>
                        <a:t>tenké střevo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Th8-Th11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Th10-L1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dolní střední LPT</a:t>
                      </a:r>
                    </a:p>
                    <a:p>
                      <a:r>
                        <a:rPr lang="cs-CZ" sz="1400" dirty="0"/>
                        <a:t>Th10-L1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8-12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5-10</a:t>
                      </a:r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9522">
                <a:tc>
                  <a:txBody>
                    <a:bodyPr/>
                    <a:lstStyle/>
                    <a:p>
                      <a:r>
                        <a:rPr lang="cs-CZ" sz="1400" dirty="0"/>
                        <a:t>tlusté střevo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Th11-L2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Th12-L2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dolní střední LPT</a:t>
                      </a:r>
                    </a:p>
                    <a:p>
                      <a:r>
                        <a:rPr lang="cs-CZ" sz="1400" dirty="0"/>
                        <a:t>Th10-L1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10-14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5-10</a:t>
                      </a:r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9522">
                <a:tc>
                  <a:txBody>
                    <a:bodyPr/>
                    <a:lstStyle/>
                    <a:p>
                      <a:r>
                        <a:rPr lang="cs-CZ" sz="1400" dirty="0" err="1"/>
                        <a:t>sigmoideum</a:t>
                      </a:r>
                      <a:r>
                        <a:rPr lang="cs-CZ" sz="1400" dirty="0"/>
                        <a:t>,</a:t>
                      </a:r>
                    </a:p>
                    <a:p>
                      <a:r>
                        <a:rPr lang="cs-CZ" sz="1400" dirty="0"/>
                        <a:t>rektum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Th11-S5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L2-L4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dolní stření LPT </a:t>
                      </a:r>
                      <a:r>
                        <a:rPr lang="cs-CZ" sz="1400" dirty="0" err="1"/>
                        <a:t>transanální</a:t>
                      </a:r>
                      <a:r>
                        <a:rPr lang="cs-CZ" sz="1400" dirty="0"/>
                        <a:t> S4-S5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10-16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5-10</a:t>
                      </a:r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9522">
                <a:tc>
                  <a:txBody>
                    <a:bodyPr/>
                    <a:lstStyle/>
                    <a:p>
                      <a:r>
                        <a:rPr lang="cs-CZ" sz="1400" dirty="0"/>
                        <a:t>močový</a:t>
                      </a:r>
                      <a:r>
                        <a:rPr lang="cs-CZ" sz="1400" baseline="0" dirty="0"/>
                        <a:t> měchýř</a:t>
                      </a:r>
                      <a:endParaRPr lang="cs-CZ" sz="14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Th11-L3 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L1-L4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dolní střední</a:t>
                      </a:r>
                      <a:r>
                        <a:rPr lang="cs-CZ" sz="1400" baseline="0" dirty="0"/>
                        <a:t> LPT, </a:t>
                      </a:r>
                      <a:r>
                        <a:rPr lang="cs-CZ" sz="1400" baseline="0" dirty="0" err="1"/>
                        <a:t>suprapubic</a:t>
                      </a:r>
                      <a:r>
                        <a:rPr lang="cs-CZ" sz="1400" baseline="0" dirty="0"/>
                        <a:t>. řez</a:t>
                      </a:r>
                      <a:endParaRPr lang="cs-CZ" sz="14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10-12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5-10</a:t>
                      </a:r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19522">
                <a:tc>
                  <a:txBody>
                    <a:bodyPr/>
                    <a:lstStyle/>
                    <a:p>
                      <a:r>
                        <a:rPr lang="cs-CZ" sz="1400" baseline="0" dirty="0"/>
                        <a:t>děloha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baseline="0" dirty="0"/>
                        <a:t>Th10-S5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baseline="0" dirty="0"/>
                        <a:t>L1-L4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baseline="0" dirty="0"/>
                        <a:t>dolní střední  LPT, </a:t>
                      </a:r>
                      <a:r>
                        <a:rPr lang="cs-CZ" sz="1400" baseline="0" dirty="0" err="1"/>
                        <a:t>suprapubic.řez</a:t>
                      </a:r>
                      <a:endParaRPr lang="cs-CZ" sz="1400" baseline="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baseline="0" dirty="0"/>
                        <a:t>14-18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baseline="0" dirty="0"/>
                        <a:t>5-10</a:t>
                      </a:r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6638">
                <a:tc>
                  <a:txBody>
                    <a:bodyPr/>
                    <a:lstStyle/>
                    <a:p>
                      <a:r>
                        <a:rPr lang="cs-CZ" sz="1400" dirty="0"/>
                        <a:t>DKK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L1-S5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L3-L5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12-15</a:t>
                      </a:r>
                    </a:p>
                  </a:txBody>
                  <a:tcPr marL="91432" marR="91432" marT="45709" marB="45709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4-8</a:t>
                      </a:r>
                    </a:p>
                  </a:txBody>
                  <a:tcPr marL="91432" marR="91432" marT="45709" marB="45709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4">
            <a:extLst>
              <a:ext uri="{FF2B5EF4-FFF2-40B4-BE49-F238E27FC236}">
                <a16:creationId xmlns:a16="http://schemas.microsoft.com/office/drawing/2014/main" xmlns="" id="{9537FF08-02A0-42F1-8906-3AC84582A764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5" y="0"/>
            <a:ext cx="5331635" cy="60932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86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8229600" cy="53609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Páteř se skládá z 33 obratlů: </a:t>
            </a:r>
          </a:p>
          <a:p>
            <a:r>
              <a:rPr lang="cs-CZ" sz="2800" dirty="0"/>
              <a:t>7 krčních (C), </a:t>
            </a:r>
          </a:p>
          <a:p>
            <a:r>
              <a:rPr lang="cs-CZ" sz="2800" dirty="0"/>
              <a:t>12 hrudních (</a:t>
            </a:r>
            <a:r>
              <a:rPr lang="cs-CZ" sz="2800" dirty="0" err="1"/>
              <a:t>Th</a:t>
            </a:r>
            <a:r>
              <a:rPr lang="cs-CZ" sz="2800" dirty="0"/>
              <a:t>), </a:t>
            </a:r>
          </a:p>
          <a:p>
            <a:r>
              <a:rPr lang="cs-CZ" sz="2800" dirty="0"/>
              <a:t>5 bederních (L), </a:t>
            </a:r>
          </a:p>
          <a:p>
            <a:r>
              <a:rPr lang="cs-CZ" sz="2800" dirty="0"/>
              <a:t>5 sakrálních (S), </a:t>
            </a:r>
          </a:p>
          <a:p>
            <a:r>
              <a:rPr lang="cs-CZ" sz="2800" dirty="0"/>
              <a:t>4-5 kostrčních (Co)</a:t>
            </a:r>
          </a:p>
          <a:p>
            <a:endParaRPr lang="cs-CZ" sz="2800" dirty="0"/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Fyziologické zakřivení: </a:t>
            </a:r>
          </a:p>
          <a:p>
            <a:r>
              <a:rPr lang="cs-CZ" sz="2800" dirty="0"/>
              <a:t>krční a bederní lordóza, </a:t>
            </a:r>
          </a:p>
          <a:p>
            <a:r>
              <a:rPr lang="cs-CZ" sz="2800" dirty="0"/>
              <a:t>hrudní a kostrční kyfóza</a:t>
            </a:r>
          </a:p>
          <a:p>
            <a:pPr>
              <a:buNone/>
            </a:pPr>
            <a:r>
              <a:rPr lang="cs-CZ" dirty="0"/>
              <a:t>      </a:t>
            </a:r>
          </a:p>
          <a:p>
            <a:endParaRPr lang="cs-CZ" dirty="0"/>
          </a:p>
        </p:txBody>
      </p:sp>
      <p:pic>
        <p:nvPicPr>
          <p:cNvPr id="2050" name="Picture 2" descr="nase sluz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3267"/>
            <a:ext cx="2088232" cy="6479846"/>
          </a:xfrm>
          <a:prstGeom prst="rect">
            <a:avLst/>
          </a:prstGeom>
          <a:noFill/>
          <a:ln>
            <a:solidFill>
              <a:srgbClr val="D20A1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0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0560" y="562229"/>
            <a:ext cx="5470401" cy="2866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Obratel:</a:t>
            </a:r>
            <a:r>
              <a:rPr lang="cs-CZ" dirty="0"/>
              <a:t> </a:t>
            </a:r>
          </a:p>
          <a:p>
            <a:r>
              <a:rPr lang="cs-CZ" sz="2400" dirty="0"/>
              <a:t>Tělo – corpus </a:t>
            </a:r>
            <a:r>
              <a:rPr lang="cs-CZ" sz="2400" dirty="0" err="1"/>
              <a:t>vertebrae</a:t>
            </a:r>
            <a:endParaRPr lang="cs-CZ" sz="2400" dirty="0"/>
          </a:p>
          <a:p>
            <a:r>
              <a:rPr lang="cs-CZ" sz="2400" dirty="0"/>
              <a:t>Oblouk – </a:t>
            </a:r>
            <a:r>
              <a:rPr lang="cs-CZ" sz="2400" dirty="0" err="1"/>
              <a:t>arcus</a:t>
            </a:r>
            <a:r>
              <a:rPr lang="cs-CZ" sz="2400" dirty="0"/>
              <a:t> </a:t>
            </a:r>
            <a:r>
              <a:rPr lang="cs-CZ" sz="2400" dirty="0" err="1"/>
              <a:t>vertebrae</a:t>
            </a:r>
            <a:endParaRPr lang="cs-CZ" sz="2400" dirty="0"/>
          </a:p>
          <a:p>
            <a:r>
              <a:rPr lang="cs-CZ" sz="2400" dirty="0"/>
              <a:t>Výběžky :</a:t>
            </a:r>
          </a:p>
          <a:p>
            <a:pPr marL="0" indent="0">
              <a:buNone/>
            </a:pPr>
            <a:r>
              <a:rPr lang="cs-CZ" sz="2400" dirty="0"/>
              <a:t> 	trnový  - </a:t>
            </a:r>
            <a:r>
              <a:rPr lang="cs-CZ" sz="2400" dirty="0" err="1"/>
              <a:t>processus</a:t>
            </a:r>
            <a:r>
              <a:rPr lang="cs-CZ" sz="2400" dirty="0"/>
              <a:t> </a:t>
            </a:r>
            <a:r>
              <a:rPr lang="cs-CZ" sz="2400" dirty="0" err="1"/>
              <a:t>spinosus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	příčné – </a:t>
            </a:r>
            <a:r>
              <a:rPr lang="cs-CZ" sz="2400" dirty="0" err="1"/>
              <a:t>processus</a:t>
            </a:r>
            <a:r>
              <a:rPr lang="cs-CZ" sz="2400" dirty="0"/>
              <a:t> </a:t>
            </a:r>
            <a:r>
              <a:rPr lang="cs-CZ" sz="2400" dirty="0" err="1"/>
              <a:t>transveri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Obratel L3 (zleva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" b="5687"/>
          <a:stretch/>
        </p:blipFill>
        <p:spPr bwMode="auto">
          <a:xfrm>
            <a:off x="6702767" y="4305097"/>
            <a:ext cx="2449027" cy="2295963"/>
          </a:xfrm>
          <a:prstGeom prst="rect">
            <a:avLst/>
          </a:prstGeom>
          <a:noFill/>
          <a:ln>
            <a:solidFill>
              <a:srgbClr val="D20A1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bratel Th8 (zleva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3"/>
          <a:stretch/>
        </p:blipFill>
        <p:spPr bwMode="auto">
          <a:xfrm>
            <a:off x="6718175" y="2294474"/>
            <a:ext cx="2449027" cy="199417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bratel C6 (zleva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9"/>
          <a:stretch/>
        </p:blipFill>
        <p:spPr bwMode="auto">
          <a:xfrm>
            <a:off x="6681876" y="73161"/>
            <a:ext cx="2462124" cy="220486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WINDOWS\Plocha\Regionální anestézie\334b.jpg">
            <a:extLst>
              <a:ext uri="{FF2B5EF4-FFF2-40B4-BE49-F238E27FC236}">
                <a16:creationId xmlns="" xmlns:a16="http://schemas.microsoft.com/office/drawing/2014/main" id="{83F184AE-DDF3-BB8A-1002-B90D91AC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29109"/>
            <a:ext cx="4536504" cy="275177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6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5175"/>
            <a:ext cx="5842992" cy="3671937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/>
              <a:t>Směr jehly je dán sklonem trnových výběžku obratlů: </a:t>
            </a:r>
          </a:p>
          <a:p>
            <a:r>
              <a:rPr lang="cs-CZ" altLang="cs-CZ" sz="2400" dirty="0"/>
              <a:t>trnové výběžky probíhají v oblasti obratlů krčních, prvních 3 hrudních a posledních 4 bederních téměř </a:t>
            </a:r>
            <a:r>
              <a:rPr lang="cs-CZ" altLang="cs-CZ" sz="2400" b="1" dirty="0"/>
              <a:t>horizontálně</a:t>
            </a:r>
          </a:p>
          <a:p>
            <a:r>
              <a:rPr lang="cs-CZ" altLang="cs-CZ" sz="2400" dirty="0"/>
              <a:t>ostatní jsou skloněny </a:t>
            </a:r>
            <a:r>
              <a:rPr lang="cs-CZ" altLang="cs-CZ" sz="2400" b="1" dirty="0"/>
              <a:t>šikmo dolů</a:t>
            </a:r>
            <a:r>
              <a:rPr lang="cs-CZ" altLang="cs-CZ" sz="2400" dirty="0"/>
              <a:t>.  </a:t>
            </a:r>
          </a:p>
          <a:p>
            <a:endParaRPr lang="cs-CZ" dirty="0"/>
          </a:p>
        </p:txBody>
      </p:sp>
      <p:pic>
        <p:nvPicPr>
          <p:cNvPr id="2052" name="Picture 4" descr="Sistema Esquelético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5338"/>
            <a:ext cx="4049820" cy="30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950913" y="274638"/>
            <a:ext cx="8229600" cy="1143000"/>
          </a:xfrm>
        </p:spPr>
        <p:txBody>
          <a:bodyPr/>
          <a:lstStyle/>
          <a:p>
            <a:r>
              <a:rPr lang="cs-CZ" altLang="cs-CZ"/>
              <a:t>EPIDURÁLNÍ BLOKÁDA </a:t>
            </a:r>
          </a:p>
        </p:txBody>
      </p:sp>
      <p:sp>
        <p:nvSpPr>
          <p:cNvPr id="52227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Hrudní EB</a:t>
            </a:r>
          </a:p>
        </p:txBody>
      </p:sp>
      <p:pic>
        <p:nvPicPr>
          <p:cNvPr id="52228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4613" y="2292350"/>
            <a:ext cx="2265362" cy="3951288"/>
          </a:xfrm>
        </p:spPr>
      </p:pic>
      <p:sp>
        <p:nvSpPr>
          <p:cNvPr id="52229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altLang="cs-CZ"/>
              <a:t>Bederní EB</a:t>
            </a:r>
          </a:p>
        </p:txBody>
      </p:sp>
      <p:pic>
        <p:nvPicPr>
          <p:cNvPr id="52230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6575" y="2292350"/>
            <a:ext cx="2098675" cy="3951288"/>
          </a:xfrm>
        </p:spPr>
      </p:pic>
    </p:spTree>
    <p:extLst>
      <p:ext uri="{BB962C8B-B14F-4D97-AF65-F5344CB8AC3E}">
        <p14:creationId xmlns:p14="http://schemas.microsoft.com/office/powerpoint/2010/main" val="33353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 noGrp="1"/>
          </p:cNvSpPr>
          <p:nvPr>
            <p:ph idx="1"/>
          </p:nvPr>
        </p:nvSpPr>
        <p:spPr bwMode="auto">
          <a:xfrm>
            <a:off x="179512" y="188640"/>
            <a:ext cx="8229600" cy="230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/>
              <a:t>Páteřní kanál: </a:t>
            </a:r>
          </a:p>
          <a:p>
            <a:r>
              <a:rPr lang="cs-CZ" sz="2800" dirty="0"/>
              <a:t>ohraničen těly obratlů a meziobratlovými disky, oblouky obratlů a vazy, laminy a </a:t>
            </a:r>
            <a:r>
              <a:rPr lang="cs-CZ" sz="2800" dirty="0" err="1"/>
              <a:t>pedikly</a:t>
            </a:r>
            <a:r>
              <a:rPr lang="cs-CZ" sz="2800" dirty="0"/>
              <a:t>. Obsahuje míchu, její obaly, mozkomíšní mok, kořeny míšních nervů, cévy, tuk a vazivo. </a:t>
            </a:r>
          </a:p>
        </p:txBody>
      </p:sp>
      <p:pic>
        <p:nvPicPr>
          <p:cNvPr id="6" name="Obrázok 2"/>
          <p:cNvPicPr>
            <a:picLocks noChangeAspect="1"/>
          </p:cNvPicPr>
          <p:nvPr/>
        </p:nvPicPr>
        <p:blipFill rotWithShape="1">
          <a:blip r:embed="rId2" cstate="print"/>
          <a:srcRect l="4522" t="4762" r="3894" b="3175"/>
          <a:stretch/>
        </p:blipFill>
        <p:spPr bwMode="auto">
          <a:xfrm>
            <a:off x="3563888" y="2420888"/>
            <a:ext cx="5028146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efini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t="2778" b="-1"/>
          <a:stretch/>
        </p:blipFill>
        <p:spPr bwMode="auto">
          <a:xfrm>
            <a:off x="755576" y="2996952"/>
            <a:ext cx="2277218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cebnice.horskasluzba.cz/cache/img/b3/--data--web--obrazky--zdravotni-specialni-cast--traumatologie--4-2-2-2-v.fitbox.x1280.y1280.r0.q85.nr1.m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477694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Epidurální prostor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9194" y="549275"/>
            <a:ext cx="8601966" cy="2663825"/>
          </a:xfrm>
        </p:spPr>
        <p:txBody>
          <a:bodyPr>
            <a:normAutofit/>
          </a:bodyPr>
          <a:lstStyle/>
          <a:p>
            <a:r>
              <a:rPr lang="cs-CZ" sz="2400" dirty="0"/>
              <a:t>Vymezen míšními obaly a okrajem páteřního kanálu</a:t>
            </a:r>
          </a:p>
          <a:p>
            <a:pPr marL="214313" indent="-214313">
              <a:buFontTx/>
              <a:buChar char="-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zevně je ohraničen vazy (podélný vaz ventrálně, žlutý vaz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lig.flavum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dorzálně)  a kostěnými strukturami jednotlivých obratlů</a:t>
            </a:r>
          </a:p>
          <a:p>
            <a:r>
              <a:rPr lang="cs-CZ" sz="2400" dirty="0"/>
              <a:t>Kraniálně ohraničen </a:t>
            </a:r>
            <a:r>
              <a:rPr lang="cs-CZ" sz="2400" dirty="0" err="1"/>
              <a:t>foramen</a:t>
            </a:r>
            <a:r>
              <a:rPr lang="cs-CZ" sz="2400" dirty="0"/>
              <a:t> </a:t>
            </a:r>
            <a:r>
              <a:rPr lang="cs-CZ" sz="2400" dirty="0" err="1"/>
              <a:t>occipitale</a:t>
            </a:r>
            <a:r>
              <a:rPr lang="cs-CZ" sz="2400" dirty="0"/>
              <a:t> </a:t>
            </a:r>
            <a:r>
              <a:rPr lang="cs-CZ" sz="2400" dirty="0" err="1"/>
              <a:t>magnum</a:t>
            </a:r>
            <a:r>
              <a:rPr lang="cs-CZ" sz="2400" dirty="0"/>
              <a:t> a kaudálně </a:t>
            </a:r>
            <a:r>
              <a:rPr lang="cs-CZ" sz="2400" dirty="0" err="1"/>
              <a:t>sakrokokcigeální</a:t>
            </a:r>
            <a:r>
              <a:rPr lang="cs-CZ" sz="2400" dirty="0"/>
              <a:t> membránou</a:t>
            </a:r>
          </a:p>
          <a:p>
            <a:r>
              <a:rPr lang="cs-CZ" sz="2400" dirty="0"/>
              <a:t>Komunikuje s </a:t>
            </a:r>
            <a:r>
              <a:rPr lang="cs-CZ" sz="2400" dirty="0" err="1"/>
              <a:t>paravertebrálním</a:t>
            </a:r>
            <a:r>
              <a:rPr lang="cs-CZ" sz="2400" dirty="0"/>
              <a:t> prostorem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4" descr="Epidural anesthesia and analgesia in horses Epidurale anesthesie en  analgesie bij paarden">
            <a:extLst>
              <a:ext uri="{FF2B5EF4-FFF2-40B4-BE49-F238E27FC236}">
                <a16:creationId xmlns="" xmlns:a16="http://schemas.microsoft.com/office/drawing/2014/main" id="{17DB0554-EF40-A4D0-3512-5A554C9BA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46" y="3068960"/>
            <a:ext cx="41303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1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wo">
            <a:extLst>
              <a:ext uri="{FF2B5EF4-FFF2-40B4-BE49-F238E27FC236}">
                <a16:creationId xmlns="" xmlns:a16="http://schemas.microsoft.com/office/drawing/2014/main" id="{31F564A1-F60E-44C8-6DAD-4D1FCAE0A5CD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398246" cy="243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A1AD385D-39E5-9DDC-7861-354D26EF9296}"/>
              </a:ext>
            </a:extLst>
          </p:cNvPr>
          <p:cNvSpPr txBox="1"/>
          <p:nvPr/>
        </p:nvSpPr>
        <p:spPr>
          <a:xfrm>
            <a:off x="464344" y="260648"/>
            <a:ext cx="4786313" cy="5347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 epidurálního prostoru:</a:t>
            </a:r>
          </a:p>
          <a:p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řídké tukové vazivo,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žilní a tepenná pleteň,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lymfatické cévy,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míšními kořeny</a:t>
            </a:r>
            <a:r>
              <a:rPr lang="cs-CZ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cs-CZ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Žíly zde jsou tenké a roztažné, nemají chlopně a při omezení průtoku dolní dutou žilou se dilatují.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dolní duté žíly</a:t>
            </a:r>
          </a:p>
          <a:p>
            <a:pPr marL="214313" indent="-214313">
              <a:buFontTx/>
              <a:buChar char="-"/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většiny lidí  je v 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epid.prostoru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negativní (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subatmosferický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tlak.</a:t>
            </a:r>
          </a:p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Toho se využívá při detekci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epid.prostoru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punkční jehlou.</a:t>
            </a:r>
          </a:p>
          <a:p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Jehla proniká nejprve kůží a podkožím, dále přes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lig.supraspinale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interspinale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přes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lig.flavum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epidurálního prostoru</a:t>
            </a:r>
          </a:p>
        </p:txBody>
      </p:sp>
      <p:pic>
        <p:nvPicPr>
          <p:cNvPr id="7" name="Obrázok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4710" t="2766" r="6655" b="28989"/>
          <a:stretch/>
        </p:blipFill>
        <p:spPr bwMode="auto">
          <a:xfrm>
            <a:off x="5366350" y="620688"/>
            <a:ext cx="377765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56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8067</TotalTime>
  <Words>807</Words>
  <Application>Microsoft Office PowerPoint</Application>
  <PresentationFormat>Předvádění na obrazovce (4:3)</PresentationFormat>
  <Paragraphs>178</Paragraphs>
  <Slides>18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Motiv systému Office</vt:lpstr>
      <vt:lpstr>     ANATOMIE PÁTEŘNÍ KANÁL                                  </vt:lpstr>
      <vt:lpstr>Anatomie</vt:lpstr>
      <vt:lpstr>Anatomie</vt:lpstr>
      <vt:lpstr>Anatomie</vt:lpstr>
      <vt:lpstr>EPIDURÁLNÍ BLOKÁDA </vt:lpstr>
      <vt:lpstr>Prezentace aplikace PowerPoint</vt:lpstr>
      <vt:lpstr>Prezentace aplikace PowerPoint</vt:lpstr>
      <vt:lpstr>Epidurální prostor</vt:lpstr>
      <vt:lpstr>Prezentace aplikace PowerPoint</vt:lpstr>
      <vt:lpstr>Prezentace aplikace PowerPoint</vt:lpstr>
      <vt:lpstr>Prezentace aplikace PowerPoint</vt:lpstr>
      <vt:lpstr>mícha</vt:lpstr>
      <vt:lpstr>Anatomie</vt:lpstr>
      <vt:lpstr>31 párů míšních nervů</vt:lpstr>
      <vt:lpstr>Prezentace aplikace PowerPoint</vt:lpstr>
      <vt:lpstr>Míšní nervy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malejJohn</dc:creator>
  <cp:lastModifiedBy>Zemanová Jitka</cp:lastModifiedBy>
  <cp:revision>160</cp:revision>
  <dcterms:created xsi:type="dcterms:W3CDTF">2011-11-21T21:25:58Z</dcterms:created>
  <dcterms:modified xsi:type="dcterms:W3CDTF">2023-06-28T08:56:47Z</dcterms:modified>
</cp:coreProperties>
</file>