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handoutMasterIdLst>
    <p:handoutMasterId r:id="rId26"/>
  </p:handoutMasterIdLst>
  <p:sldIdLst>
    <p:sldId id="256" r:id="rId2"/>
    <p:sldId id="471" r:id="rId3"/>
    <p:sldId id="472" r:id="rId4"/>
    <p:sldId id="486" r:id="rId5"/>
    <p:sldId id="487" r:id="rId6"/>
    <p:sldId id="473" r:id="rId7"/>
    <p:sldId id="484" r:id="rId8"/>
    <p:sldId id="474" r:id="rId9"/>
    <p:sldId id="475" r:id="rId10"/>
    <p:sldId id="476" r:id="rId11"/>
    <p:sldId id="477" r:id="rId12"/>
    <p:sldId id="479" r:id="rId13"/>
    <p:sldId id="480" r:id="rId14"/>
    <p:sldId id="481" r:id="rId15"/>
    <p:sldId id="482" r:id="rId16"/>
    <p:sldId id="469" r:id="rId17"/>
    <p:sldId id="470" r:id="rId18"/>
    <p:sldId id="371" r:id="rId19"/>
    <p:sldId id="372" r:id="rId20"/>
    <p:sldId id="478" r:id="rId21"/>
    <p:sldId id="461" r:id="rId22"/>
    <p:sldId id="453" r:id="rId23"/>
    <p:sldId id="485" r:id="rId24"/>
  </p:sldIdLst>
  <p:sldSz cx="9144000" cy="6858000" type="screen4x3"/>
  <p:notesSz cx="6858000" cy="9144000"/>
  <p:custDataLst>
    <p:tags r:id="rId27"/>
  </p:custDataLst>
  <p:defaultTextStyle>
    <a:defPPr>
      <a:defRPr lang="cs-CZ"/>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CCFF66"/>
    <a:srgbClr val="2E4C6F"/>
    <a:srgbClr val="FF9933"/>
    <a:srgbClr val="FFFF66"/>
    <a:srgbClr val="000066"/>
    <a:srgbClr val="FFFFFF"/>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2787"/>
    <p:restoredTop sz="90929"/>
  </p:normalViewPr>
  <p:slideViewPr>
    <p:cSldViewPr>
      <p:cViewPr varScale="1">
        <p:scale>
          <a:sx n="113" d="100"/>
          <a:sy n="113" d="100"/>
        </p:scale>
        <p:origin x="2190"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42" d="100"/>
          <a:sy n="42" d="100"/>
        </p:scale>
        <p:origin x="-1478"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endParaRPr lang="cs-CZ" altLang="cs-CZ"/>
          </a:p>
        </p:txBody>
      </p:sp>
      <p:sp>
        <p:nvSpPr>
          <p:cNvPr id="614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cs-CZ" altLang="cs-CZ"/>
          </a:p>
        </p:txBody>
      </p:sp>
      <p:sp>
        <p:nvSpPr>
          <p:cNvPr id="614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endParaRPr lang="cs-CZ" altLang="cs-CZ"/>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60591F3C-187C-46EB-9A82-E19094670DA8}" type="slidenum">
              <a:rPr lang="cs-CZ" altLang="cs-CZ"/>
              <a:pPr/>
              <a:t>‹#›</a:t>
            </a:fld>
            <a:endParaRPr lang="cs-CZ" altLang="cs-CZ"/>
          </a:p>
        </p:txBody>
      </p:sp>
    </p:spTree>
    <p:extLst>
      <p:ext uri="{BB962C8B-B14F-4D97-AF65-F5344CB8AC3E}">
        <p14:creationId xmlns:p14="http://schemas.microsoft.com/office/powerpoint/2010/main" val="3630800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endParaRPr lang="cs-CZ" altLang="cs-CZ"/>
          </a:p>
        </p:txBody>
      </p:sp>
      <p:sp>
        <p:nvSpPr>
          <p:cNvPr id="163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cs-CZ" altLang="cs-CZ"/>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endParaRPr lang="cs-CZ" altLang="cs-CZ"/>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848EDB39-7BA3-4AC9-AD03-2793E7671267}" type="slidenum">
              <a:rPr lang="cs-CZ" altLang="cs-CZ"/>
              <a:pPr/>
              <a:t>‹#›</a:t>
            </a:fld>
            <a:endParaRPr lang="cs-CZ" altLang="cs-CZ"/>
          </a:p>
        </p:txBody>
      </p:sp>
    </p:spTree>
    <p:extLst>
      <p:ext uri="{BB962C8B-B14F-4D97-AF65-F5344CB8AC3E}">
        <p14:creationId xmlns:p14="http://schemas.microsoft.com/office/powerpoint/2010/main" val="23616429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6A04F46-5080-4CB9-A466-178824134DFF}" type="slidenum">
              <a:rPr lang="cs-CZ" altLang="cs-CZ"/>
              <a:pPr/>
              <a:t>16</a:t>
            </a:fld>
            <a:endParaRPr lang="cs-CZ" altLang="cs-CZ"/>
          </a:p>
        </p:txBody>
      </p:sp>
      <p:sp>
        <p:nvSpPr>
          <p:cNvPr id="2693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914FA5F6-DCA8-4ABD-93F9-14B7F7894DFF}" type="slidenum">
              <a:rPr lang="cs-CZ" altLang="cs-CZ" sz="1200">
                <a:latin typeface="Arial" charset="0"/>
              </a:rPr>
              <a:pPr algn="r"/>
              <a:t>16</a:t>
            </a:fld>
            <a:endParaRPr lang="cs-CZ" altLang="cs-CZ" sz="1200">
              <a:latin typeface="Arial"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p:txBody>
          <a:bodyPr/>
          <a:lstStyle/>
          <a:p>
            <a:r>
              <a:rPr lang="en-US" altLang="cs-CZ"/>
              <a:t>Morton was running late on the day in questions, waiting for a final modification to his inhaler.  He arrived just as Warren was going to start the operation, and reportedly said, “Sir, your patient is ready”.  Morton ignored him and went about getting Abbott to breath deeply.  IN about five minutes, Morton turned to Warren and said, “Sir, your patient is ready”.  The operation took about seven minutes, and at the end, Warren uttered his famous words. </a:t>
            </a:r>
          </a:p>
        </p:txBody>
      </p:sp>
    </p:spTree>
    <p:extLst>
      <p:ext uri="{BB962C8B-B14F-4D97-AF65-F5344CB8AC3E}">
        <p14:creationId xmlns:p14="http://schemas.microsoft.com/office/powerpoint/2010/main" val="55143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Obrázek 6">
            <a:extLst>
              <a:ext uri="{FF2B5EF4-FFF2-40B4-BE49-F238E27FC236}">
                <a16:creationId xmlns:a16="http://schemas.microsoft.com/office/drawing/2014/main" xmlns="" id="{7CA56403-5C32-44FA-BEDB-E99F2CF9D1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0313" y="-12700"/>
            <a:ext cx="793115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2411760" y="2800945"/>
            <a:ext cx="6046440" cy="1470025"/>
          </a:xfrm>
        </p:spPr>
        <p:txBody>
          <a:bodyPr anchor="b"/>
          <a:lstStyle/>
          <a:p>
            <a:r>
              <a:rPr lang="cs-CZ" dirty="0"/>
              <a:t>Kliknutím lze upravit styl.</a:t>
            </a:r>
          </a:p>
        </p:txBody>
      </p:sp>
      <p:sp>
        <p:nvSpPr>
          <p:cNvPr id="3" name="Podnadpis 2"/>
          <p:cNvSpPr>
            <a:spLocks noGrp="1"/>
          </p:cNvSpPr>
          <p:nvPr>
            <p:ph type="subTitle" idx="1"/>
          </p:nvPr>
        </p:nvSpPr>
        <p:spPr>
          <a:xfrm>
            <a:off x="2411760" y="4556720"/>
            <a:ext cx="6048672"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Kliknutím lze upravit styl předlohy.</a:t>
            </a:r>
          </a:p>
        </p:txBody>
      </p:sp>
      <p:sp>
        <p:nvSpPr>
          <p:cNvPr id="5" name="Zástupný symbol pro datum 3">
            <a:extLst>
              <a:ext uri="{FF2B5EF4-FFF2-40B4-BE49-F238E27FC236}">
                <a16:creationId xmlns:a16="http://schemas.microsoft.com/office/drawing/2014/main" xmlns="" id="{102ED6C8-1355-4365-B930-6645A9E7B822}"/>
              </a:ext>
            </a:extLst>
          </p:cNvPr>
          <p:cNvSpPr>
            <a:spLocks noGrp="1"/>
          </p:cNvSpPr>
          <p:nvPr>
            <p:ph type="dt" sz="half" idx="10"/>
          </p:nvPr>
        </p:nvSpPr>
        <p:spPr/>
        <p:txBody>
          <a:bodyPr/>
          <a:lstStyle>
            <a:lvl1pPr>
              <a:defRPr/>
            </a:lvl1pPr>
          </a:lstStyle>
          <a:p>
            <a:pPr>
              <a:defRPr/>
            </a:pPr>
            <a:fld id="{69CDABC2-F3CA-49B5-8BB3-4F7CBC78FA33}" type="datetimeFigureOut">
              <a:rPr lang="cs-CZ">
                <a:solidFill>
                  <a:prstClr val="white"/>
                </a:solidFill>
              </a:rPr>
              <a:pPr>
                <a:defRPr/>
              </a:pPr>
              <a:t>12.09.2023</a:t>
            </a:fld>
            <a:endParaRPr lang="cs-CZ">
              <a:solidFill>
                <a:prstClr val="white"/>
              </a:solidFill>
            </a:endParaRPr>
          </a:p>
        </p:txBody>
      </p:sp>
      <p:sp>
        <p:nvSpPr>
          <p:cNvPr id="6" name="Zástupný symbol pro zápatí 4">
            <a:extLst>
              <a:ext uri="{FF2B5EF4-FFF2-40B4-BE49-F238E27FC236}">
                <a16:creationId xmlns:a16="http://schemas.microsoft.com/office/drawing/2014/main" xmlns="" id="{13645838-D593-4F33-9EEB-6B8478C05B80}"/>
              </a:ext>
            </a:extLst>
          </p:cNvPr>
          <p:cNvSpPr>
            <a:spLocks noGrp="1"/>
          </p:cNvSpPr>
          <p:nvPr>
            <p:ph type="ftr" sz="quarter" idx="11"/>
          </p:nvPr>
        </p:nvSpPr>
        <p:spPr/>
        <p:txBody>
          <a:bodyPr/>
          <a:lstStyle>
            <a:lvl1pPr>
              <a:defRPr/>
            </a:lvl1pPr>
          </a:lstStyle>
          <a:p>
            <a:pPr>
              <a:defRPr/>
            </a:pPr>
            <a:endParaRPr lang="cs-CZ">
              <a:solidFill>
                <a:prstClr val="white"/>
              </a:solidFill>
            </a:endParaRPr>
          </a:p>
        </p:txBody>
      </p:sp>
      <p:sp>
        <p:nvSpPr>
          <p:cNvPr id="7" name="Zástupný symbol pro číslo snímku 5">
            <a:extLst>
              <a:ext uri="{FF2B5EF4-FFF2-40B4-BE49-F238E27FC236}">
                <a16:creationId xmlns:a16="http://schemas.microsoft.com/office/drawing/2014/main" xmlns="" id="{B6E33BAD-74F1-4913-8506-B3009ECCE787}"/>
              </a:ext>
            </a:extLst>
          </p:cNvPr>
          <p:cNvSpPr>
            <a:spLocks noGrp="1"/>
          </p:cNvSpPr>
          <p:nvPr>
            <p:ph type="sldNum" sz="quarter" idx="12"/>
          </p:nvPr>
        </p:nvSpPr>
        <p:spPr/>
        <p:txBody>
          <a:bodyPr/>
          <a:lstStyle>
            <a:lvl1pPr>
              <a:defRPr/>
            </a:lvl1pPr>
          </a:lstStyle>
          <a:p>
            <a:fld id="{A2A658C9-E933-4436-902C-9079C3C11D92}"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2830503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17603099-FCDF-477E-83EC-CFF4D2B47745}"/>
              </a:ext>
            </a:extLst>
          </p:cNvPr>
          <p:cNvSpPr>
            <a:spLocks noGrp="1"/>
          </p:cNvSpPr>
          <p:nvPr>
            <p:ph type="dt" sz="half" idx="10"/>
          </p:nvPr>
        </p:nvSpPr>
        <p:spPr/>
        <p:txBody>
          <a:bodyPr/>
          <a:lstStyle>
            <a:lvl1pPr>
              <a:defRPr/>
            </a:lvl1pPr>
          </a:lstStyle>
          <a:p>
            <a:pPr>
              <a:defRPr/>
            </a:pPr>
            <a:fld id="{4F5D61D2-7731-40E2-83A3-1AAF3BB28A14}" type="datetimeFigureOut">
              <a:rPr lang="cs-CZ">
                <a:solidFill>
                  <a:prstClr val="white"/>
                </a:solidFill>
              </a:rPr>
              <a:pPr>
                <a:defRPr/>
              </a:pPr>
              <a:t>12.09.2023</a:t>
            </a:fld>
            <a:endParaRPr lang="cs-CZ" dirty="0">
              <a:solidFill>
                <a:prstClr val="white"/>
              </a:solidFill>
            </a:endParaRPr>
          </a:p>
        </p:txBody>
      </p:sp>
      <p:sp>
        <p:nvSpPr>
          <p:cNvPr id="5" name="Zástupný symbol pro zápatí 4">
            <a:extLst>
              <a:ext uri="{FF2B5EF4-FFF2-40B4-BE49-F238E27FC236}">
                <a16:creationId xmlns:a16="http://schemas.microsoft.com/office/drawing/2014/main" xmlns="" id="{EBE6D205-E12C-4863-852D-8B8140FC4A86}"/>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6" name="Zástupný symbol pro číslo snímku 5">
            <a:extLst>
              <a:ext uri="{FF2B5EF4-FFF2-40B4-BE49-F238E27FC236}">
                <a16:creationId xmlns:a16="http://schemas.microsoft.com/office/drawing/2014/main" xmlns="" id="{ACE6AB83-2C63-47C4-8C41-C2A1420B95FC}"/>
              </a:ext>
            </a:extLst>
          </p:cNvPr>
          <p:cNvSpPr>
            <a:spLocks noGrp="1"/>
          </p:cNvSpPr>
          <p:nvPr>
            <p:ph type="sldNum" sz="quarter" idx="12"/>
          </p:nvPr>
        </p:nvSpPr>
        <p:spPr/>
        <p:txBody>
          <a:bodyPr/>
          <a:lstStyle>
            <a:lvl1pPr>
              <a:defRPr/>
            </a:lvl1pPr>
          </a:lstStyle>
          <a:p>
            <a:fld id="{81F14E42-5B3C-4B0B-8A8F-3EE14CCDB8AB}"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862076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63880EB8-8282-4A97-B1D4-1953469216C9}"/>
              </a:ext>
            </a:extLst>
          </p:cNvPr>
          <p:cNvSpPr>
            <a:spLocks noGrp="1"/>
          </p:cNvSpPr>
          <p:nvPr>
            <p:ph type="dt" sz="half" idx="10"/>
          </p:nvPr>
        </p:nvSpPr>
        <p:spPr/>
        <p:txBody>
          <a:bodyPr/>
          <a:lstStyle>
            <a:lvl1pPr>
              <a:defRPr/>
            </a:lvl1pPr>
          </a:lstStyle>
          <a:p>
            <a:pPr>
              <a:defRPr/>
            </a:pPr>
            <a:fld id="{20721381-C186-45D2-A69E-BE8DDB8A1F9F}" type="datetimeFigureOut">
              <a:rPr lang="cs-CZ">
                <a:solidFill>
                  <a:prstClr val="white"/>
                </a:solidFill>
              </a:rPr>
              <a:pPr>
                <a:defRPr/>
              </a:pPr>
              <a:t>12.09.2023</a:t>
            </a:fld>
            <a:endParaRPr lang="cs-CZ" dirty="0">
              <a:solidFill>
                <a:prstClr val="white"/>
              </a:solidFill>
            </a:endParaRPr>
          </a:p>
        </p:txBody>
      </p:sp>
      <p:sp>
        <p:nvSpPr>
          <p:cNvPr id="5" name="Zástupný symbol pro zápatí 4">
            <a:extLst>
              <a:ext uri="{FF2B5EF4-FFF2-40B4-BE49-F238E27FC236}">
                <a16:creationId xmlns:a16="http://schemas.microsoft.com/office/drawing/2014/main" xmlns="" id="{B460A88B-4C8C-488A-BB10-9A4813C1A158}"/>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6" name="Zástupný symbol pro číslo snímku 5">
            <a:extLst>
              <a:ext uri="{FF2B5EF4-FFF2-40B4-BE49-F238E27FC236}">
                <a16:creationId xmlns:a16="http://schemas.microsoft.com/office/drawing/2014/main" xmlns="" id="{5C9520FB-657F-4D81-95C7-DF4597086366}"/>
              </a:ext>
            </a:extLst>
          </p:cNvPr>
          <p:cNvSpPr>
            <a:spLocks noGrp="1"/>
          </p:cNvSpPr>
          <p:nvPr>
            <p:ph type="sldNum" sz="quarter" idx="12"/>
          </p:nvPr>
        </p:nvSpPr>
        <p:spPr/>
        <p:txBody>
          <a:bodyPr/>
          <a:lstStyle>
            <a:lvl1pPr>
              <a:defRPr/>
            </a:lvl1pPr>
          </a:lstStyle>
          <a:p>
            <a:fld id="{E357D549-A79B-4711-8A7E-D7455CD63231}"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256778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53975"/>
            <a:ext cx="8229600" cy="60721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3">
            <a:extLst>
              <a:ext uri="{FF2B5EF4-FFF2-40B4-BE49-F238E27FC236}">
                <a16:creationId xmlns:a16="http://schemas.microsoft.com/office/drawing/2014/main" xmlns="" id="{2DF8904F-0BB5-4EA6-82A5-DE5AAFEDA64C}"/>
              </a:ext>
            </a:extLst>
          </p:cNvPr>
          <p:cNvSpPr>
            <a:spLocks noGrp="1"/>
          </p:cNvSpPr>
          <p:nvPr>
            <p:ph type="dt" sz="half" idx="10"/>
          </p:nvPr>
        </p:nvSpPr>
        <p:spPr/>
        <p:txBody>
          <a:bodyPr/>
          <a:lstStyle>
            <a:lvl1pPr>
              <a:defRPr/>
            </a:lvl1pPr>
          </a:lstStyle>
          <a:p>
            <a:pPr>
              <a:defRPr/>
            </a:pPr>
            <a:fld id="{6F02A1B8-C486-4EED-AD6B-6E8693D7415B}" type="datetimeFigureOut">
              <a:rPr lang="cs-CZ">
                <a:solidFill>
                  <a:prstClr val="white"/>
                </a:solidFill>
              </a:rPr>
              <a:pPr>
                <a:defRPr/>
              </a:pPr>
              <a:t>12.09.2023</a:t>
            </a:fld>
            <a:endParaRPr lang="cs-CZ" dirty="0">
              <a:solidFill>
                <a:prstClr val="white"/>
              </a:solidFill>
            </a:endParaRPr>
          </a:p>
        </p:txBody>
      </p:sp>
      <p:sp>
        <p:nvSpPr>
          <p:cNvPr id="4" name="Zástupný symbol pro zápatí 4">
            <a:extLst>
              <a:ext uri="{FF2B5EF4-FFF2-40B4-BE49-F238E27FC236}">
                <a16:creationId xmlns:a16="http://schemas.microsoft.com/office/drawing/2014/main" xmlns="" id="{6FBB9058-A2D9-4006-B5F5-518ED1D2D6AA}"/>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5" name="Zástupný symbol pro číslo snímku 5">
            <a:extLst>
              <a:ext uri="{FF2B5EF4-FFF2-40B4-BE49-F238E27FC236}">
                <a16:creationId xmlns:a16="http://schemas.microsoft.com/office/drawing/2014/main" xmlns="" id="{62232167-3029-4CA5-9E7F-3F764FF35A36}"/>
              </a:ext>
            </a:extLst>
          </p:cNvPr>
          <p:cNvSpPr>
            <a:spLocks noGrp="1"/>
          </p:cNvSpPr>
          <p:nvPr>
            <p:ph type="sldNum" sz="quarter" idx="12"/>
          </p:nvPr>
        </p:nvSpPr>
        <p:spPr/>
        <p:txBody>
          <a:bodyPr/>
          <a:lstStyle>
            <a:lvl1pPr>
              <a:defRPr/>
            </a:lvl1pPr>
          </a:lstStyle>
          <a:p>
            <a:fld id="{EF0DDC0A-E737-4561-A2D3-F7B77BBEE96A}"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222739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AD11DBF3-6671-47B4-951C-1FCCCC463C4A}"/>
              </a:ext>
            </a:extLst>
          </p:cNvPr>
          <p:cNvSpPr>
            <a:spLocks noGrp="1"/>
          </p:cNvSpPr>
          <p:nvPr>
            <p:ph type="dt" sz="half" idx="10"/>
          </p:nvPr>
        </p:nvSpPr>
        <p:spPr/>
        <p:txBody>
          <a:bodyPr/>
          <a:lstStyle>
            <a:lvl1pPr>
              <a:defRPr/>
            </a:lvl1pPr>
          </a:lstStyle>
          <a:p>
            <a:pPr>
              <a:defRPr/>
            </a:pPr>
            <a:fld id="{AAB3BAC7-93B1-4759-80C4-D65FA41C512B}" type="datetimeFigureOut">
              <a:rPr lang="cs-CZ">
                <a:solidFill>
                  <a:prstClr val="white"/>
                </a:solidFill>
              </a:rPr>
              <a:pPr>
                <a:defRPr/>
              </a:pPr>
              <a:t>12.09.2023</a:t>
            </a:fld>
            <a:endParaRPr lang="cs-CZ" dirty="0">
              <a:solidFill>
                <a:prstClr val="white"/>
              </a:solidFill>
            </a:endParaRPr>
          </a:p>
        </p:txBody>
      </p:sp>
      <p:sp>
        <p:nvSpPr>
          <p:cNvPr id="5" name="Zástupný symbol pro zápatí 4">
            <a:extLst>
              <a:ext uri="{FF2B5EF4-FFF2-40B4-BE49-F238E27FC236}">
                <a16:creationId xmlns:a16="http://schemas.microsoft.com/office/drawing/2014/main" xmlns="" id="{40F6BA71-5BEA-4A35-BFC0-AF4582CB9C0B}"/>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6" name="Zástupný symbol pro číslo snímku 5">
            <a:extLst>
              <a:ext uri="{FF2B5EF4-FFF2-40B4-BE49-F238E27FC236}">
                <a16:creationId xmlns:a16="http://schemas.microsoft.com/office/drawing/2014/main" xmlns="" id="{4054D0C3-BFAA-4914-B440-2C0857B61BF8}"/>
              </a:ext>
            </a:extLst>
          </p:cNvPr>
          <p:cNvSpPr>
            <a:spLocks noGrp="1"/>
          </p:cNvSpPr>
          <p:nvPr>
            <p:ph type="sldNum" sz="quarter" idx="12"/>
          </p:nvPr>
        </p:nvSpPr>
        <p:spPr/>
        <p:txBody>
          <a:bodyPr/>
          <a:lstStyle>
            <a:lvl1pPr>
              <a:defRPr/>
            </a:lvl1pPr>
          </a:lstStyle>
          <a:p>
            <a:fld id="{4718B4D5-CBDB-49CD-B319-0BEF2EA62C4A}"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223431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4" name="Obrázek 7">
            <a:extLst>
              <a:ext uri="{FF2B5EF4-FFF2-40B4-BE49-F238E27FC236}">
                <a16:creationId xmlns:a16="http://schemas.microsoft.com/office/drawing/2014/main" xmlns="" id="{81CF01F0-EEDA-4826-A45B-5F6F70AA04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0313" y="-12700"/>
            <a:ext cx="793115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2411759" y="4406900"/>
            <a:ext cx="6082953" cy="1362075"/>
          </a:xfrm>
        </p:spPr>
        <p:txBody>
          <a:bodyPr anchor="t"/>
          <a:lstStyle>
            <a:lvl1pPr algn="l">
              <a:defRPr sz="4000" b="1" cap="all"/>
            </a:lvl1pPr>
          </a:lstStyle>
          <a:p>
            <a:r>
              <a:rPr lang="cs-CZ" dirty="0"/>
              <a:t>Kliknutím lze upravit styl.</a:t>
            </a:r>
          </a:p>
        </p:txBody>
      </p:sp>
      <p:sp>
        <p:nvSpPr>
          <p:cNvPr id="3" name="Zástupný symbol pro text 2"/>
          <p:cNvSpPr>
            <a:spLocks noGrp="1"/>
          </p:cNvSpPr>
          <p:nvPr>
            <p:ph type="body" idx="1"/>
          </p:nvPr>
        </p:nvSpPr>
        <p:spPr>
          <a:xfrm>
            <a:off x="2411759" y="2906713"/>
            <a:ext cx="608295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dirty="0"/>
              <a:t>Kliknutím lze upravit styly předlohy textu.</a:t>
            </a:r>
          </a:p>
        </p:txBody>
      </p:sp>
      <p:sp>
        <p:nvSpPr>
          <p:cNvPr id="5" name="Zástupný symbol pro datum 3">
            <a:extLst>
              <a:ext uri="{FF2B5EF4-FFF2-40B4-BE49-F238E27FC236}">
                <a16:creationId xmlns:a16="http://schemas.microsoft.com/office/drawing/2014/main" xmlns="" id="{5361DCD6-B1E7-4B89-B994-C4C0709216EB}"/>
              </a:ext>
            </a:extLst>
          </p:cNvPr>
          <p:cNvSpPr>
            <a:spLocks noGrp="1"/>
          </p:cNvSpPr>
          <p:nvPr>
            <p:ph type="dt" sz="half" idx="10"/>
          </p:nvPr>
        </p:nvSpPr>
        <p:spPr/>
        <p:txBody>
          <a:bodyPr/>
          <a:lstStyle>
            <a:lvl1pPr>
              <a:defRPr/>
            </a:lvl1pPr>
          </a:lstStyle>
          <a:p>
            <a:pPr>
              <a:defRPr/>
            </a:pPr>
            <a:fld id="{739C6C20-4385-4078-A620-578EF2AC1A22}" type="datetimeFigureOut">
              <a:rPr lang="cs-CZ">
                <a:solidFill>
                  <a:prstClr val="white"/>
                </a:solidFill>
              </a:rPr>
              <a:pPr>
                <a:defRPr/>
              </a:pPr>
              <a:t>12.09.2023</a:t>
            </a:fld>
            <a:endParaRPr lang="cs-CZ">
              <a:solidFill>
                <a:prstClr val="white"/>
              </a:solidFill>
            </a:endParaRPr>
          </a:p>
        </p:txBody>
      </p:sp>
      <p:sp>
        <p:nvSpPr>
          <p:cNvPr id="6" name="Zástupný symbol pro zápatí 4">
            <a:extLst>
              <a:ext uri="{FF2B5EF4-FFF2-40B4-BE49-F238E27FC236}">
                <a16:creationId xmlns:a16="http://schemas.microsoft.com/office/drawing/2014/main" xmlns="" id="{49D4D32A-C783-4967-A1DD-2C28A2D1077F}"/>
              </a:ext>
            </a:extLst>
          </p:cNvPr>
          <p:cNvSpPr>
            <a:spLocks noGrp="1"/>
          </p:cNvSpPr>
          <p:nvPr>
            <p:ph type="ftr" sz="quarter" idx="11"/>
          </p:nvPr>
        </p:nvSpPr>
        <p:spPr/>
        <p:txBody>
          <a:bodyPr/>
          <a:lstStyle>
            <a:lvl1pPr>
              <a:defRPr/>
            </a:lvl1pPr>
          </a:lstStyle>
          <a:p>
            <a:pPr>
              <a:defRPr/>
            </a:pPr>
            <a:endParaRPr lang="cs-CZ">
              <a:solidFill>
                <a:prstClr val="white"/>
              </a:solidFill>
            </a:endParaRPr>
          </a:p>
        </p:txBody>
      </p:sp>
      <p:sp>
        <p:nvSpPr>
          <p:cNvPr id="7" name="Zástupný symbol pro číslo snímku 5">
            <a:extLst>
              <a:ext uri="{FF2B5EF4-FFF2-40B4-BE49-F238E27FC236}">
                <a16:creationId xmlns:a16="http://schemas.microsoft.com/office/drawing/2014/main" xmlns="" id="{95975569-1660-4D7C-9D34-E5D82E27D3E8}"/>
              </a:ext>
            </a:extLst>
          </p:cNvPr>
          <p:cNvSpPr>
            <a:spLocks noGrp="1"/>
          </p:cNvSpPr>
          <p:nvPr>
            <p:ph type="sldNum" sz="quarter" idx="12"/>
          </p:nvPr>
        </p:nvSpPr>
        <p:spPr/>
        <p:txBody>
          <a:bodyPr/>
          <a:lstStyle>
            <a:lvl1pPr>
              <a:defRPr/>
            </a:lvl1pPr>
          </a:lstStyle>
          <a:p>
            <a:fld id="{83B7D988-E92C-46FB-9FEC-C37DD8084B15}"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187502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xmlns="" id="{106C02D8-9F05-48F8-B804-04F63C01871D}"/>
              </a:ext>
            </a:extLst>
          </p:cNvPr>
          <p:cNvSpPr>
            <a:spLocks noGrp="1"/>
          </p:cNvSpPr>
          <p:nvPr>
            <p:ph type="dt" sz="half" idx="10"/>
          </p:nvPr>
        </p:nvSpPr>
        <p:spPr/>
        <p:txBody>
          <a:bodyPr/>
          <a:lstStyle>
            <a:lvl1pPr>
              <a:defRPr/>
            </a:lvl1pPr>
          </a:lstStyle>
          <a:p>
            <a:pPr>
              <a:defRPr/>
            </a:pPr>
            <a:fld id="{D8C7BF95-2446-4844-BE25-5BC15C222289}" type="datetimeFigureOut">
              <a:rPr lang="cs-CZ">
                <a:solidFill>
                  <a:prstClr val="white"/>
                </a:solidFill>
              </a:rPr>
              <a:pPr>
                <a:defRPr/>
              </a:pPr>
              <a:t>12.09.2023</a:t>
            </a:fld>
            <a:endParaRPr lang="cs-CZ" dirty="0">
              <a:solidFill>
                <a:prstClr val="white"/>
              </a:solidFill>
            </a:endParaRPr>
          </a:p>
        </p:txBody>
      </p:sp>
      <p:sp>
        <p:nvSpPr>
          <p:cNvPr id="6" name="Zástupný symbol pro zápatí 4">
            <a:extLst>
              <a:ext uri="{FF2B5EF4-FFF2-40B4-BE49-F238E27FC236}">
                <a16:creationId xmlns:a16="http://schemas.microsoft.com/office/drawing/2014/main" xmlns="" id="{14BD3396-24CF-4B34-8BEA-C36209EB485B}"/>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7" name="Zástupný symbol pro číslo snímku 5">
            <a:extLst>
              <a:ext uri="{FF2B5EF4-FFF2-40B4-BE49-F238E27FC236}">
                <a16:creationId xmlns:a16="http://schemas.microsoft.com/office/drawing/2014/main" xmlns="" id="{BCAD92EE-FB66-4019-B359-7598C2CA0F7C}"/>
              </a:ext>
            </a:extLst>
          </p:cNvPr>
          <p:cNvSpPr>
            <a:spLocks noGrp="1"/>
          </p:cNvSpPr>
          <p:nvPr>
            <p:ph type="sldNum" sz="quarter" idx="12"/>
          </p:nvPr>
        </p:nvSpPr>
        <p:spPr/>
        <p:txBody>
          <a:bodyPr/>
          <a:lstStyle>
            <a:lvl1pPr>
              <a:defRPr/>
            </a:lvl1pPr>
          </a:lstStyle>
          <a:p>
            <a:fld id="{46408F58-D499-4048-92D0-2DAC4FE72EB2}"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406781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xmlns="" id="{56F419BF-2632-4857-8599-8D382C42FDAF}"/>
              </a:ext>
            </a:extLst>
          </p:cNvPr>
          <p:cNvSpPr>
            <a:spLocks noGrp="1"/>
          </p:cNvSpPr>
          <p:nvPr>
            <p:ph type="dt" sz="half" idx="10"/>
          </p:nvPr>
        </p:nvSpPr>
        <p:spPr/>
        <p:txBody>
          <a:bodyPr/>
          <a:lstStyle>
            <a:lvl1pPr>
              <a:defRPr/>
            </a:lvl1pPr>
          </a:lstStyle>
          <a:p>
            <a:pPr>
              <a:defRPr/>
            </a:pPr>
            <a:fld id="{969C0734-464B-47E8-8ADA-1B9F6C581AA5}" type="datetimeFigureOut">
              <a:rPr lang="cs-CZ">
                <a:solidFill>
                  <a:prstClr val="white"/>
                </a:solidFill>
              </a:rPr>
              <a:pPr>
                <a:defRPr/>
              </a:pPr>
              <a:t>12.09.2023</a:t>
            </a:fld>
            <a:endParaRPr lang="cs-CZ" dirty="0">
              <a:solidFill>
                <a:prstClr val="white"/>
              </a:solidFill>
            </a:endParaRPr>
          </a:p>
        </p:txBody>
      </p:sp>
      <p:sp>
        <p:nvSpPr>
          <p:cNvPr id="8" name="Zástupný symbol pro zápatí 4">
            <a:extLst>
              <a:ext uri="{FF2B5EF4-FFF2-40B4-BE49-F238E27FC236}">
                <a16:creationId xmlns:a16="http://schemas.microsoft.com/office/drawing/2014/main" xmlns="" id="{2DFCCB2B-466E-4E8A-8476-777B71C6DC42}"/>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9" name="Zástupný symbol pro číslo snímku 5">
            <a:extLst>
              <a:ext uri="{FF2B5EF4-FFF2-40B4-BE49-F238E27FC236}">
                <a16:creationId xmlns:a16="http://schemas.microsoft.com/office/drawing/2014/main" xmlns="" id="{6F14CA45-62A3-4350-BAA2-E218E7D2263C}"/>
              </a:ext>
            </a:extLst>
          </p:cNvPr>
          <p:cNvSpPr>
            <a:spLocks noGrp="1"/>
          </p:cNvSpPr>
          <p:nvPr>
            <p:ph type="sldNum" sz="quarter" idx="12"/>
          </p:nvPr>
        </p:nvSpPr>
        <p:spPr/>
        <p:txBody>
          <a:bodyPr/>
          <a:lstStyle>
            <a:lvl1pPr>
              <a:defRPr/>
            </a:lvl1pPr>
          </a:lstStyle>
          <a:p>
            <a:fld id="{28CB7553-0587-4E96-9CF3-B9EBDC6AA2D4}"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416284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a:extLst>
              <a:ext uri="{FF2B5EF4-FFF2-40B4-BE49-F238E27FC236}">
                <a16:creationId xmlns:a16="http://schemas.microsoft.com/office/drawing/2014/main" xmlns="" id="{1A756A97-9349-48A0-B8A4-1CEB59978C68}"/>
              </a:ext>
            </a:extLst>
          </p:cNvPr>
          <p:cNvSpPr>
            <a:spLocks noGrp="1"/>
          </p:cNvSpPr>
          <p:nvPr>
            <p:ph type="dt" sz="half" idx="10"/>
          </p:nvPr>
        </p:nvSpPr>
        <p:spPr/>
        <p:txBody>
          <a:bodyPr/>
          <a:lstStyle>
            <a:lvl1pPr>
              <a:defRPr/>
            </a:lvl1pPr>
          </a:lstStyle>
          <a:p>
            <a:pPr>
              <a:defRPr/>
            </a:pPr>
            <a:fld id="{83E35695-661C-4694-B0BF-F477222C8D41}" type="datetimeFigureOut">
              <a:rPr lang="cs-CZ">
                <a:solidFill>
                  <a:prstClr val="white"/>
                </a:solidFill>
              </a:rPr>
              <a:pPr>
                <a:defRPr/>
              </a:pPr>
              <a:t>12.09.2023</a:t>
            </a:fld>
            <a:endParaRPr lang="cs-CZ" dirty="0">
              <a:solidFill>
                <a:prstClr val="white"/>
              </a:solidFill>
            </a:endParaRPr>
          </a:p>
        </p:txBody>
      </p:sp>
      <p:sp>
        <p:nvSpPr>
          <p:cNvPr id="4" name="Zástupný symbol pro zápatí 4">
            <a:extLst>
              <a:ext uri="{FF2B5EF4-FFF2-40B4-BE49-F238E27FC236}">
                <a16:creationId xmlns:a16="http://schemas.microsoft.com/office/drawing/2014/main" xmlns="" id="{F58CC272-0736-4A3D-9BA0-E3D1A695FE5F}"/>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5" name="Zástupný symbol pro číslo snímku 5">
            <a:extLst>
              <a:ext uri="{FF2B5EF4-FFF2-40B4-BE49-F238E27FC236}">
                <a16:creationId xmlns:a16="http://schemas.microsoft.com/office/drawing/2014/main" xmlns="" id="{02441225-F22D-4AD7-B6EC-E6F24263AB44}"/>
              </a:ext>
            </a:extLst>
          </p:cNvPr>
          <p:cNvSpPr>
            <a:spLocks noGrp="1"/>
          </p:cNvSpPr>
          <p:nvPr>
            <p:ph type="sldNum" sz="quarter" idx="12"/>
          </p:nvPr>
        </p:nvSpPr>
        <p:spPr/>
        <p:txBody>
          <a:bodyPr/>
          <a:lstStyle>
            <a:lvl1pPr>
              <a:defRPr/>
            </a:lvl1pPr>
          </a:lstStyle>
          <a:p>
            <a:fld id="{67CA87C4-90FB-4BB2-AD09-42AA98C87B1B}"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422940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xmlns="" id="{48FEB03C-8616-48B3-AD20-27DC3CC67D39}"/>
              </a:ext>
            </a:extLst>
          </p:cNvPr>
          <p:cNvSpPr>
            <a:spLocks noGrp="1"/>
          </p:cNvSpPr>
          <p:nvPr>
            <p:ph type="dt" sz="half" idx="10"/>
          </p:nvPr>
        </p:nvSpPr>
        <p:spPr/>
        <p:txBody>
          <a:bodyPr/>
          <a:lstStyle>
            <a:lvl1pPr>
              <a:defRPr/>
            </a:lvl1pPr>
          </a:lstStyle>
          <a:p>
            <a:pPr>
              <a:defRPr/>
            </a:pPr>
            <a:fld id="{5DD36002-9418-424E-AB42-4CB78914074A}" type="datetimeFigureOut">
              <a:rPr lang="cs-CZ">
                <a:solidFill>
                  <a:prstClr val="white"/>
                </a:solidFill>
              </a:rPr>
              <a:pPr>
                <a:defRPr/>
              </a:pPr>
              <a:t>12.09.2023</a:t>
            </a:fld>
            <a:endParaRPr lang="cs-CZ" dirty="0">
              <a:solidFill>
                <a:prstClr val="white"/>
              </a:solidFill>
            </a:endParaRPr>
          </a:p>
        </p:txBody>
      </p:sp>
      <p:sp>
        <p:nvSpPr>
          <p:cNvPr id="3" name="Zástupný symbol pro zápatí 4">
            <a:extLst>
              <a:ext uri="{FF2B5EF4-FFF2-40B4-BE49-F238E27FC236}">
                <a16:creationId xmlns:a16="http://schemas.microsoft.com/office/drawing/2014/main" xmlns="" id="{6B9A10E8-632B-4F35-A51E-6F4329DB0520}"/>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4" name="Zástupný symbol pro číslo snímku 5">
            <a:extLst>
              <a:ext uri="{FF2B5EF4-FFF2-40B4-BE49-F238E27FC236}">
                <a16:creationId xmlns:a16="http://schemas.microsoft.com/office/drawing/2014/main" xmlns="" id="{CA50CB7D-8270-4393-92B8-0B7996A7240C}"/>
              </a:ext>
            </a:extLst>
          </p:cNvPr>
          <p:cNvSpPr>
            <a:spLocks noGrp="1"/>
          </p:cNvSpPr>
          <p:nvPr>
            <p:ph type="sldNum" sz="quarter" idx="12"/>
          </p:nvPr>
        </p:nvSpPr>
        <p:spPr/>
        <p:txBody>
          <a:bodyPr/>
          <a:lstStyle>
            <a:lvl1pPr>
              <a:defRPr/>
            </a:lvl1pPr>
          </a:lstStyle>
          <a:p>
            <a:fld id="{8AB23126-2A3D-4609-A337-F76AD51CDC14}"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403543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a:extLst>
              <a:ext uri="{FF2B5EF4-FFF2-40B4-BE49-F238E27FC236}">
                <a16:creationId xmlns:a16="http://schemas.microsoft.com/office/drawing/2014/main" xmlns="" id="{B71E3B05-4B66-4B26-B8B7-2F05E54C054C}"/>
              </a:ext>
            </a:extLst>
          </p:cNvPr>
          <p:cNvSpPr>
            <a:spLocks noGrp="1"/>
          </p:cNvSpPr>
          <p:nvPr>
            <p:ph type="dt" sz="half" idx="10"/>
          </p:nvPr>
        </p:nvSpPr>
        <p:spPr/>
        <p:txBody>
          <a:bodyPr/>
          <a:lstStyle>
            <a:lvl1pPr>
              <a:defRPr/>
            </a:lvl1pPr>
          </a:lstStyle>
          <a:p>
            <a:pPr>
              <a:defRPr/>
            </a:pPr>
            <a:fld id="{6A9A514A-3820-48AE-BC29-348E258450D8}" type="datetimeFigureOut">
              <a:rPr lang="cs-CZ">
                <a:solidFill>
                  <a:prstClr val="white"/>
                </a:solidFill>
              </a:rPr>
              <a:pPr>
                <a:defRPr/>
              </a:pPr>
              <a:t>12.09.2023</a:t>
            </a:fld>
            <a:endParaRPr lang="cs-CZ" dirty="0">
              <a:solidFill>
                <a:prstClr val="white"/>
              </a:solidFill>
            </a:endParaRPr>
          </a:p>
        </p:txBody>
      </p:sp>
      <p:sp>
        <p:nvSpPr>
          <p:cNvPr id="6" name="Zástupný symbol pro zápatí 4">
            <a:extLst>
              <a:ext uri="{FF2B5EF4-FFF2-40B4-BE49-F238E27FC236}">
                <a16:creationId xmlns:a16="http://schemas.microsoft.com/office/drawing/2014/main" xmlns="" id="{2C4A7752-E16E-4840-B566-A3C5359639F1}"/>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7" name="Zástupný symbol pro číslo snímku 5">
            <a:extLst>
              <a:ext uri="{FF2B5EF4-FFF2-40B4-BE49-F238E27FC236}">
                <a16:creationId xmlns:a16="http://schemas.microsoft.com/office/drawing/2014/main" xmlns="" id="{7E10D08C-B05F-4D0B-A7C5-AE49F74A8520}"/>
              </a:ext>
            </a:extLst>
          </p:cNvPr>
          <p:cNvSpPr>
            <a:spLocks noGrp="1"/>
          </p:cNvSpPr>
          <p:nvPr>
            <p:ph type="sldNum" sz="quarter" idx="12"/>
          </p:nvPr>
        </p:nvSpPr>
        <p:spPr/>
        <p:txBody>
          <a:bodyPr/>
          <a:lstStyle>
            <a:lvl1pPr>
              <a:defRPr/>
            </a:lvl1pPr>
          </a:lstStyle>
          <a:p>
            <a:fld id="{ED7D6AD3-DCDE-408C-9873-F8C7CB266BEC}"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249787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a:extLst>
              <a:ext uri="{FF2B5EF4-FFF2-40B4-BE49-F238E27FC236}">
                <a16:creationId xmlns:a16="http://schemas.microsoft.com/office/drawing/2014/main" xmlns="" id="{4D9FDC26-9A69-415A-8B2E-6D8F31A836AC}"/>
              </a:ext>
            </a:extLst>
          </p:cNvPr>
          <p:cNvSpPr>
            <a:spLocks noGrp="1"/>
          </p:cNvSpPr>
          <p:nvPr>
            <p:ph type="dt" sz="half" idx="10"/>
          </p:nvPr>
        </p:nvSpPr>
        <p:spPr/>
        <p:txBody>
          <a:bodyPr/>
          <a:lstStyle>
            <a:lvl1pPr>
              <a:defRPr/>
            </a:lvl1pPr>
          </a:lstStyle>
          <a:p>
            <a:pPr>
              <a:defRPr/>
            </a:pPr>
            <a:fld id="{5AA12BD7-03DF-40F8-B8C8-63200AC26336}" type="datetimeFigureOut">
              <a:rPr lang="cs-CZ">
                <a:solidFill>
                  <a:prstClr val="white"/>
                </a:solidFill>
              </a:rPr>
              <a:pPr>
                <a:defRPr/>
              </a:pPr>
              <a:t>12.09.2023</a:t>
            </a:fld>
            <a:endParaRPr lang="cs-CZ" dirty="0">
              <a:solidFill>
                <a:prstClr val="white"/>
              </a:solidFill>
            </a:endParaRPr>
          </a:p>
        </p:txBody>
      </p:sp>
      <p:sp>
        <p:nvSpPr>
          <p:cNvPr id="6" name="Zástupný symbol pro zápatí 4">
            <a:extLst>
              <a:ext uri="{FF2B5EF4-FFF2-40B4-BE49-F238E27FC236}">
                <a16:creationId xmlns:a16="http://schemas.microsoft.com/office/drawing/2014/main" xmlns="" id="{8AA0CABE-A2CD-49B7-AD66-06882E7DD417}"/>
              </a:ext>
            </a:extLst>
          </p:cNvPr>
          <p:cNvSpPr>
            <a:spLocks noGrp="1"/>
          </p:cNvSpPr>
          <p:nvPr>
            <p:ph type="ftr" sz="quarter" idx="11"/>
          </p:nvPr>
        </p:nvSpPr>
        <p:spPr>
          <a:ln/>
        </p:spPr>
        <p:txBody>
          <a:bodyPr/>
          <a:lstStyle>
            <a:lvl1pPr>
              <a:defRPr/>
            </a:lvl1pPr>
          </a:lstStyle>
          <a:p>
            <a:pPr>
              <a:defRPr/>
            </a:pPr>
            <a:endParaRPr lang="cs-CZ">
              <a:solidFill>
                <a:prstClr val="white"/>
              </a:solidFill>
            </a:endParaRPr>
          </a:p>
        </p:txBody>
      </p:sp>
      <p:sp>
        <p:nvSpPr>
          <p:cNvPr id="7" name="Zástupný symbol pro číslo snímku 5">
            <a:extLst>
              <a:ext uri="{FF2B5EF4-FFF2-40B4-BE49-F238E27FC236}">
                <a16:creationId xmlns:a16="http://schemas.microsoft.com/office/drawing/2014/main" xmlns="" id="{E2DDCE0B-143D-4929-AAE0-793600361A37}"/>
              </a:ext>
            </a:extLst>
          </p:cNvPr>
          <p:cNvSpPr>
            <a:spLocks noGrp="1"/>
          </p:cNvSpPr>
          <p:nvPr>
            <p:ph type="sldNum" sz="quarter" idx="12"/>
          </p:nvPr>
        </p:nvSpPr>
        <p:spPr/>
        <p:txBody>
          <a:bodyPr/>
          <a:lstStyle>
            <a:lvl1pPr>
              <a:defRPr/>
            </a:lvl1pPr>
          </a:lstStyle>
          <a:p>
            <a:fld id="{03AE0781-1A24-4084-BECF-1499C5EAF453}" type="slidenum">
              <a:rPr lang="cs-CZ" altLang="cs-CZ">
                <a:solidFill>
                  <a:prstClr val="white"/>
                </a:solidFill>
              </a:rPr>
              <a:pPr/>
              <a:t>‹#›</a:t>
            </a:fld>
            <a:endParaRPr lang="cs-CZ" altLang="cs-CZ">
              <a:solidFill>
                <a:prstClr val="white"/>
              </a:solidFill>
            </a:endParaRPr>
          </a:p>
        </p:txBody>
      </p:sp>
    </p:spTree>
    <p:extLst>
      <p:ext uri="{BB962C8B-B14F-4D97-AF65-F5344CB8AC3E}">
        <p14:creationId xmlns:p14="http://schemas.microsoft.com/office/powerpoint/2010/main" val="370519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Obrázek 12">
            <a:extLst>
              <a:ext uri="{FF2B5EF4-FFF2-40B4-BE49-F238E27FC236}">
                <a16:creationId xmlns:a16="http://schemas.microsoft.com/office/drawing/2014/main" xmlns="" id="{78873DC5-3C96-4F13-BF92-BF1BD23D042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657850" y="-14288"/>
            <a:ext cx="35004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Obrázek 6">
            <a:extLst>
              <a:ext uri="{FF2B5EF4-FFF2-40B4-BE49-F238E27FC236}">
                <a16:creationId xmlns:a16="http://schemas.microsoft.com/office/drawing/2014/main" xmlns="" id="{6DD92ABA-03AA-45BE-914A-3E844754D0D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339975" y="6348413"/>
            <a:ext cx="6829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Zástupný symbol pro nadpis 1">
            <a:extLst>
              <a:ext uri="{FF2B5EF4-FFF2-40B4-BE49-F238E27FC236}">
                <a16:creationId xmlns:a16="http://schemas.microsoft.com/office/drawing/2014/main" xmlns="" id="{8F7321BC-E86F-400F-8DFB-ECDC4808E9D4}"/>
              </a:ext>
            </a:extLst>
          </p:cNvPr>
          <p:cNvSpPr>
            <a:spLocks noGrp="1"/>
          </p:cNvSpPr>
          <p:nvPr>
            <p:ph type="title"/>
          </p:nvPr>
        </p:nvSpPr>
        <p:spPr bwMode="auto">
          <a:xfrm>
            <a:off x="457200" y="53975"/>
            <a:ext cx="54832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1029" name="Zástupný symbol pro text 2">
            <a:extLst>
              <a:ext uri="{FF2B5EF4-FFF2-40B4-BE49-F238E27FC236}">
                <a16:creationId xmlns:a16="http://schemas.microsoft.com/office/drawing/2014/main" xmlns="" id="{AE1A6485-85E8-4064-B8F6-9288CE6C8F98}"/>
              </a:ext>
            </a:extLst>
          </p:cNvPr>
          <p:cNvSpPr>
            <a:spLocks noGrp="1"/>
          </p:cNvSpPr>
          <p:nvPr>
            <p:ph type="body" idx="1"/>
          </p:nvPr>
        </p:nvSpPr>
        <p:spPr bwMode="auto">
          <a:xfrm>
            <a:off x="457200" y="765175"/>
            <a:ext cx="822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xmlns="" id="{2049E398-BE93-4784-B4CE-BEA671D961BE}"/>
              </a:ext>
            </a:extLst>
          </p:cNvPr>
          <p:cNvSpPr>
            <a:spLocks noGrp="1"/>
          </p:cNvSpPr>
          <p:nvPr>
            <p:ph type="dt" sz="half" idx="2"/>
          </p:nvPr>
        </p:nvSpPr>
        <p:spPr>
          <a:xfrm>
            <a:off x="2771775" y="6427788"/>
            <a:ext cx="19177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bg1"/>
                </a:solidFill>
                <a:latin typeface="+mn-lt"/>
                <a:cs typeface="+mn-cs"/>
              </a:defRPr>
            </a:lvl1pPr>
          </a:lstStyle>
          <a:p>
            <a:pPr>
              <a:defRPr/>
            </a:pPr>
            <a:fld id="{D9E43765-44F7-4A82-86BA-01707968F3D9}" type="datetimeFigureOut">
              <a:rPr lang="cs-CZ">
                <a:solidFill>
                  <a:prstClr val="white"/>
                </a:solidFill>
              </a:rPr>
              <a:pPr>
                <a:defRPr/>
              </a:pPr>
              <a:t>12.09.2023</a:t>
            </a:fld>
            <a:endParaRPr lang="cs-CZ" dirty="0">
              <a:solidFill>
                <a:prstClr val="white"/>
              </a:solidFill>
            </a:endParaRPr>
          </a:p>
        </p:txBody>
      </p:sp>
      <p:sp>
        <p:nvSpPr>
          <p:cNvPr id="5" name="Zástupný symbol pro zápatí 4">
            <a:extLst>
              <a:ext uri="{FF2B5EF4-FFF2-40B4-BE49-F238E27FC236}">
                <a16:creationId xmlns:a16="http://schemas.microsoft.com/office/drawing/2014/main" xmlns="" id="{D89EBF1C-8E64-4809-B227-737F12FCA0FB}"/>
              </a:ext>
            </a:extLst>
          </p:cNvPr>
          <p:cNvSpPr>
            <a:spLocks noGrp="1"/>
          </p:cNvSpPr>
          <p:nvPr>
            <p:ph type="ftr" sz="quarter" idx="3"/>
          </p:nvPr>
        </p:nvSpPr>
        <p:spPr>
          <a:xfrm>
            <a:off x="4787900" y="6427788"/>
            <a:ext cx="3111500" cy="365125"/>
          </a:xfrm>
          <a:prstGeom prst="rect">
            <a:avLst/>
          </a:prstGeom>
          <a:ln>
            <a:noFill/>
          </a:ln>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cs typeface="+mn-cs"/>
              </a:defRPr>
            </a:lvl1pPr>
          </a:lstStyle>
          <a:p>
            <a:pPr>
              <a:defRPr/>
            </a:pPr>
            <a:endParaRPr lang="cs-CZ">
              <a:solidFill>
                <a:prstClr val="white"/>
              </a:solidFill>
            </a:endParaRPr>
          </a:p>
        </p:txBody>
      </p:sp>
      <p:sp>
        <p:nvSpPr>
          <p:cNvPr id="6" name="Zástupný symbol pro číslo snímku 5">
            <a:extLst>
              <a:ext uri="{FF2B5EF4-FFF2-40B4-BE49-F238E27FC236}">
                <a16:creationId xmlns:a16="http://schemas.microsoft.com/office/drawing/2014/main" xmlns="" id="{23FAFF59-57D1-49EC-8F9F-11C64A27BB9C}"/>
              </a:ext>
            </a:extLst>
          </p:cNvPr>
          <p:cNvSpPr>
            <a:spLocks noGrp="1"/>
          </p:cNvSpPr>
          <p:nvPr>
            <p:ph type="sldNum" sz="quarter" idx="4"/>
          </p:nvPr>
        </p:nvSpPr>
        <p:spPr>
          <a:xfrm>
            <a:off x="8027988" y="6427788"/>
            <a:ext cx="6588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latin typeface="Calibri" panose="020F0502020204030204" pitchFamily="34" charset="0"/>
              </a:defRPr>
            </a:lvl1pPr>
          </a:lstStyle>
          <a:p>
            <a:fld id="{67FA314F-29D9-49F4-ACF4-75994E34D947}" type="slidenum">
              <a:rPr lang="cs-CZ" altLang="cs-CZ">
                <a:solidFill>
                  <a:prstClr val="white"/>
                </a:solidFill>
                <a:cs typeface="Arial" panose="020B0604020202020204" pitchFamily="34" charset="0"/>
              </a:rPr>
              <a:pPr/>
              <a:t>‹#›</a:t>
            </a:fld>
            <a:endParaRPr lang="cs-CZ" altLang="cs-CZ">
              <a:solidFill>
                <a:prstClr val="white"/>
              </a:solidFill>
              <a:cs typeface="Arial" panose="020B0604020202020204" pitchFamily="34" charset="0"/>
            </a:endParaRPr>
          </a:p>
        </p:txBody>
      </p:sp>
      <p:cxnSp>
        <p:nvCxnSpPr>
          <p:cNvPr id="12" name="Přímá spojnice 11">
            <a:extLst>
              <a:ext uri="{FF2B5EF4-FFF2-40B4-BE49-F238E27FC236}">
                <a16:creationId xmlns:a16="http://schemas.microsoft.com/office/drawing/2014/main" xmlns="" id="{19FDC2D0-F5BF-42E4-8BC2-355D62C936B6}"/>
              </a:ext>
            </a:extLst>
          </p:cNvPr>
          <p:cNvCxnSpPr/>
          <p:nvPr/>
        </p:nvCxnSpPr>
        <p:spPr>
          <a:xfrm>
            <a:off x="7956550" y="6423025"/>
            <a:ext cx="0" cy="4349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34" name="Picture 2" descr="E:\##iba\karim\pack\znacka-full-FN-LF-cs\barva\znacka-full-FN-LF-cs-barva.emf">
            <a:extLst>
              <a:ext uri="{FF2B5EF4-FFF2-40B4-BE49-F238E27FC236}">
                <a16:creationId xmlns:a16="http://schemas.microsoft.com/office/drawing/2014/main" xmlns="" id="{457CDF8B-796E-47C7-9624-45EBEF8FB1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7663" y="6337300"/>
            <a:ext cx="1847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0436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0" fontAlgn="base" hangingPunct="0">
        <a:spcBef>
          <a:spcPct val="0"/>
        </a:spcBef>
        <a:spcAft>
          <a:spcPct val="0"/>
        </a:spcAft>
        <a:defRPr sz="2000" b="1" kern="1200">
          <a:solidFill>
            <a:srgbClr val="D20A11"/>
          </a:solidFill>
          <a:latin typeface="+mj-lt"/>
          <a:ea typeface="+mj-ea"/>
          <a:cs typeface="+mj-cs"/>
        </a:defRPr>
      </a:lvl1pPr>
      <a:lvl2pPr algn="l" rtl="0" eaLnBrk="0" fontAlgn="base" hangingPunct="0">
        <a:spcBef>
          <a:spcPct val="0"/>
        </a:spcBef>
        <a:spcAft>
          <a:spcPct val="0"/>
        </a:spcAft>
        <a:defRPr sz="2000" b="1">
          <a:solidFill>
            <a:srgbClr val="D20A11"/>
          </a:solidFill>
          <a:latin typeface="Calibri" pitchFamily="34" charset="0"/>
        </a:defRPr>
      </a:lvl2pPr>
      <a:lvl3pPr algn="l" rtl="0" eaLnBrk="0" fontAlgn="base" hangingPunct="0">
        <a:spcBef>
          <a:spcPct val="0"/>
        </a:spcBef>
        <a:spcAft>
          <a:spcPct val="0"/>
        </a:spcAft>
        <a:defRPr sz="2000" b="1">
          <a:solidFill>
            <a:srgbClr val="D20A11"/>
          </a:solidFill>
          <a:latin typeface="Calibri" pitchFamily="34" charset="0"/>
        </a:defRPr>
      </a:lvl3pPr>
      <a:lvl4pPr algn="l" rtl="0" eaLnBrk="0" fontAlgn="base" hangingPunct="0">
        <a:spcBef>
          <a:spcPct val="0"/>
        </a:spcBef>
        <a:spcAft>
          <a:spcPct val="0"/>
        </a:spcAft>
        <a:defRPr sz="2000" b="1">
          <a:solidFill>
            <a:srgbClr val="D20A11"/>
          </a:solidFill>
          <a:latin typeface="Calibri" pitchFamily="34" charset="0"/>
        </a:defRPr>
      </a:lvl4pPr>
      <a:lvl5pPr algn="l" rtl="0" eaLnBrk="0" fontAlgn="base" hangingPunct="0">
        <a:spcBef>
          <a:spcPct val="0"/>
        </a:spcBef>
        <a:spcAft>
          <a:spcPct val="0"/>
        </a:spcAft>
        <a:defRPr sz="2000" b="1">
          <a:solidFill>
            <a:srgbClr val="D20A11"/>
          </a:solidFill>
          <a:latin typeface="Calibri" pitchFamily="34" charset="0"/>
        </a:defRPr>
      </a:lvl5pPr>
      <a:lvl6pPr marL="457200" algn="l" rtl="0" fontAlgn="base">
        <a:spcBef>
          <a:spcPct val="0"/>
        </a:spcBef>
        <a:spcAft>
          <a:spcPct val="0"/>
        </a:spcAft>
        <a:defRPr sz="2000" b="1">
          <a:solidFill>
            <a:srgbClr val="D20A11"/>
          </a:solidFill>
          <a:latin typeface="Calibri" pitchFamily="34" charset="0"/>
        </a:defRPr>
      </a:lvl6pPr>
      <a:lvl7pPr marL="914400" algn="l" rtl="0" fontAlgn="base">
        <a:spcBef>
          <a:spcPct val="0"/>
        </a:spcBef>
        <a:spcAft>
          <a:spcPct val="0"/>
        </a:spcAft>
        <a:defRPr sz="2000" b="1">
          <a:solidFill>
            <a:srgbClr val="D20A11"/>
          </a:solidFill>
          <a:latin typeface="Calibri" pitchFamily="34" charset="0"/>
        </a:defRPr>
      </a:lvl7pPr>
      <a:lvl8pPr marL="1371600" algn="l" rtl="0" fontAlgn="base">
        <a:spcBef>
          <a:spcPct val="0"/>
        </a:spcBef>
        <a:spcAft>
          <a:spcPct val="0"/>
        </a:spcAft>
        <a:defRPr sz="2000" b="1">
          <a:solidFill>
            <a:srgbClr val="D20A11"/>
          </a:solidFill>
          <a:latin typeface="Calibri" pitchFamily="34" charset="0"/>
        </a:defRPr>
      </a:lvl8pPr>
      <a:lvl9pPr marL="1828800" algn="l" rtl="0" fontAlgn="base">
        <a:spcBef>
          <a:spcPct val="0"/>
        </a:spcBef>
        <a:spcAft>
          <a:spcPct val="0"/>
        </a:spcAft>
        <a:defRPr sz="2000" b="1">
          <a:solidFill>
            <a:srgbClr val="D20A1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www.aquatab.net/galerie/detail/55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253752" y="3573016"/>
            <a:ext cx="4102224" cy="1066800"/>
          </a:xfrm>
        </p:spPr>
        <p:txBody>
          <a:bodyPr/>
          <a:lstStyle/>
          <a:p>
            <a:r>
              <a:rPr lang="cs-CZ" altLang="cs-CZ" sz="4800" dirty="0">
                <a:latin typeface="Times New Roman" panose="02020603050405020304" pitchFamily="18" charset="0"/>
                <a:cs typeface="Times New Roman" panose="02020603050405020304" pitchFamily="18" charset="0"/>
              </a:rPr>
              <a:t>Bolest</a:t>
            </a:r>
            <a:br>
              <a:rPr lang="cs-CZ" altLang="cs-CZ" sz="4800" dirty="0">
                <a:latin typeface="Times New Roman" panose="02020603050405020304" pitchFamily="18" charset="0"/>
                <a:cs typeface="Times New Roman" panose="02020603050405020304" pitchFamily="18" charset="0"/>
              </a:rPr>
            </a:br>
            <a:r>
              <a:rPr lang="cs-CZ" altLang="cs-CZ" sz="4800" dirty="0">
                <a:latin typeface="Times New Roman" panose="02020603050405020304" pitchFamily="18" charset="0"/>
                <a:cs typeface="Times New Roman" panose="02020603050405020304" pitchFamily="18" charset="0"/>
              </a:rPr>
              <a:t>včera a dnes</a:t>
            </a:r>
          </a:p>
        </p:txBody>
      </p:sp>
      <p:pic>
        <p:nvPicPr>
          <p:cNvPr id="2055" name="Picture 7" descr="vtip rece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140968"/>
            <a:ext cx="4032448" cy="2912762"/>
          </a:xfrm>
          <a:prstGeom prst="rect">
            <a:avLst/>
          </a:prstGeom>
          <a:noFill/>
          <a:ln w="76200">
            <a:solidFill>
              <a:schemeClr val="bg2"/>
            </a:solidFill>
            <a:miter lim="800000"/>
            <a:headEnd/>
            <a:tailEnd/>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487760" y="6361785"/>
            <a:ext cx="2358338" cy="461665"/>
          </a:xfrm>
          <a:prstGeom prst="rect">
            <a:avLst/>
          </a:prstGeom>
          <a:noFill/>
        </p:spPr>
        <p:txBody>
          <a:bodyPr wrap="none" rtlCol="0">
            <a:spAutoFit/>
          </a:bodyPr>
          <a:lstStyle/>
          <a:p>
            <a:r>
              <a:rPr lang="cs-CZ" sz="2400" dirty="0" smtClean="0">
                <a:solidFill>
                  <a:schemeClr val="bg1"/>
                </a:solidFill>
              </a:rPr>
              <a:t>Jitka Zemanová</a:t>
            </a:r>
            <a:endParaRPr lang="cs-CZ"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395536" y="332656"/>
            <a:ext cx="5483225" cy="495300"/>
          </a:xfrm>
        </p:spPr>
        <p:txBody>
          <a:bodyPr/>
          <a:lstStyle/>
          <a:p>
            <a:r>
              <a:rPr lang="cs-CZ" altLang="cs-CZ" sz="3600" dirty="0">
                <a:solidFill>
                  <a:srgbClr val="C00000"/>
                </a:solidFill>
              </a:rPr>
              <a:t>Čína</a:t>
            </a:r>
          </a:p>
        </p:txBody>
      </p:sp>
      <p:sp>
        <p:nvSpPr>
          <p:cNvPr id="278531" name="Rectangle 3"/>
          <p:cNvSpPr>
            <a:spLocks noGrp="1" noChangeArrowheads="1"/>
          </p:cNvSpPr>
          <p:nvPr>
            <p:ph idx="1"/>
          </p:nvPr>
        </p:nvSpPr>
        <p:spPr>
          <a:xfrm>
            <a:off x="179512" y="1052736"/>
            <a:ext cx="8001000" cy="3733800"/>
          </a:xfrm>
        </p:spPr>
        <p:txBody>
          <a:bodyPr/>
          <a:lstStyle/>
          <a:p>
            <a:r>
              <a:rPr lang="cs-CZ" altLang="cs-CZ" sz="2800" dirty="0"/>
              <a:t>Konopí, opium, žen </a:t>
            </a:r>
            <a:r>
              <a:rPr lang="cs-CZ" altLang="cs-CZ" sz="2800" dirty="0" err="1"/>
              <a:t>šen</a:t>
            </a:r>
            <a:endParaRPr lang="cs-CZ" altLang="cs-CZ" sz="2800" dirty="0"/>
          </a:p>
          <a:p>
            <a:r>
              <a:rPr lang="cs-CZ" altLang="cs-CZ" sz="2800" dirty="0" err="1"/>
              <a:t>Autohemoterapie</a:t>
            </a:r>
            <a:r>
              <a:rPr lang="cs-CZ" altLang="cs-CZ" sz="2800" dirty="0"/>
              <a:t> </a:t>
            </a:r>
            <a:endParaRPr lang="cs-CZ" altLang="cs-CZ" sz="2800" dirty="0" smtClean="0"/>
          </a:p>
          <a:p>
            <a:pPr marL="0" indent="0">
              <a:buNone/>
            </a:pPr>
            <a:r>
              <a:rPr lang="cs-CZ" altLang="cs-CZ" sz="2800" dirty="0" smtClean="0"/>
              <a:t>– </a:t>
            </a:r>
            <a:r>
              <a:rPr lang="cs-CZ" altLang="cs-CZ" sz="2800" dirty="0"/>
              <a:t>krevní podlitiny vytvořené štípáním </a:t>
            </a:r>
          </a:p>
          <a:p>
            <a:r>
              <a:rPr lang="cs-CZ" altLang="cs-CZ" sz="2800" dirty="0"/>
              <a:t>Akupunktura a požehování </a:t>
            </a:r>
          </a:p>
          <a:p>
            <a:pPr>
              <a:buFont typeface="Wingdings" pitchFamily="2" charset="2"/>
              <a:buNone/>
            </a:pPr>
            <a:r>
              <a:rPr lang="cs-CZ" altLang="cs-CZ" sz="2800" dirty="0"/>
              <a:t>     </a:t>
            </a:r>
            <a:r>
              <a:rPr lang="cs-CZ" altLang="cs-CZ" sz="2800" dirty="0" smtClean="0"/>
              <a:t> </a:t>
            </a:r>
            <a:r>
              <a:rPr lang="cs-CZ" altLang="cs-CZ" sz="2800" dirty="0" err="1"/>
              <a:t>Čchi</a:t>
            </a:r>
            <a:r>
              <a:rPr lang="cs-CZ" altLang="cs-CZ" sz="2800" dirty="0"/>
              <a:t> – dech života proudící mezi orgány</a:t>
            </a:r>
          </a:p>
          <a:p>
            <a:r>
              <a:rPr lang="cs-CZ" altLang="cs-CZ" sz="2800" dirty="0" smtClean="0"/>
              <a:t>masáže </a:t>
            </a:r>
          </a:p>
          <a:p>
            <a:r>
              <a:rPr lang="cs-CZ" altLang="cs-CZ" sz="2800" dirty="0" smtClean="0"/>
              <a:t>dechová cvičení</a:t>
            </a:r>
          </a:p>
          <a:p>
            <a:r>
              <a:rPr lang="cs-CZ" altLang="cs-CZ" sz="2800" dirty="0" smtClean="0"/>
              <a:t>léčba slunkem</a:t>
            </a:r>
          </a:p>
          <a:p>
            <a:r>
              <a:rPr lang="cs-CZ" altLang="cs-CZ" sz="2800" dirty="0" smtClean="0"/>
              <a:t>hydroterapie</a:t>
            </a:r>
            <a:endParaRPr lang="cs-CZ" altLang="cs-CZ" sz="2800" dirty="0"/>
          </a:p>
        </p:txBody>
      </p:sp>
      <p:pic>
        <p:nvPicPr>
          <p:cNvPr id="278532" name="Picture 4"/>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l="1764" t="3992" r="2608"/>
          <a:stretch>
            <a:fillRect/>
          </a:stretch>
        </p:blipFill>
        <p:spPr bwMode="auto">
          <a:xfrm>
            <a:off x="4678496" y="3645024"/>
            <a:ext cx="4256204" cy="29969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o je CBD konopí a jaké jsou jeho účinky"/>
          <p:cNvPicPr>
            <a:picLocks noChangeAspect="1" noChangeArrowheads="1"/>
          </p:cNvPicPr>
          <p:nvPr/>
        </p:nvPicPr>
        <p:blipFill rotWithShape="1">
          <a:blip r:embed="rId3">
            <a:extLst>
              <a:ext uri="{28A0092B-C50C-407E-A947-70E740481C1C}">
                <a14:useLocalDpi xmlns:a14="http://schemas.microsoft.com/office/drawing/2010/main" val="0"/>
              </a:ext>
            </a:extLst>
          </a:blip>
          <a:srcRect t="24059" r="2053" b="11752"/>
          <a:stretch/>
        </p:blipFill>
        <p:spPr bwMode="auto">
          <a:xfrm>
            <a:off x="6182857" y="469848"/>
            <a:ext cx="2933623" cy="14401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švaganda - indický ženšen - ČasNaZdraví.cz"/>
          <p:cNvPicPr>
            <a:picLocks noChangeAspect="1" noChangeArrowheads="1"/>
          </p:cNvPicPr>
          <p:nvPr/>
        </p:nvPicPr>
        <p:blipFill rotWithShape="1">
          <a:blip r:embed="rId4">
            <a:extLst>
              <a:ext uri="{28A0092B-C50C-407E-A947-70E740481C1C}">
                <a14:useLocalDpi xmlns:a14="http://schemas.microsoft.com/office/drawing/2010/main" val="0"/>
              </a:ext>
            </a:extLst>
          </a:blip>
          <a:srcRect l="-3574" t="5575" r="11891" b="31532"/>
          <a:stretch/>
        </p:blipFill>
        <p:spPr bwMode="auto">
          <a:xfrm>
            <a:off x="6084168" y="2022398"/>
            <a:ext cx="3034272" cy="1267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cs-CZ" altLang="cs-CZ" dirty="0">
                <a:solidFill>
                  <a:srgbClr val="C00000"/>
                </a:solidFill>
              </a:rPr>
              <a:t>Hippokrates z Kósu </a:t>
            </a:r>
            <a:r>
              <a:rPr lang="cs-CZ" altLang="cs-CZ" sz="2800" dirty="0">
                <a:solidFill>
                  <a:srgbClr val="C00000"/>
                </a:solidFill>
              </a:rPr>
              <a:t>(460 – 370 př.n.l.)</a:t>
            </a:r>
          </a:p>
        </p:txBody>
      </p:sp>
      <p:sp>
        <p:nvSpPr>
          <p:cNvPr id="279555" name="Rectangle 3"/>
          <p:cNvSpPr>
            <a:spLocks noGrp="1" noChangeArrowheads="1"/>
          </p:cNvSpPr>
          <p:nvPr>
            <p:ph idx="1"/>
          </p:nvPr>
        </p:nvSpPr>
        <p:spPr>
          <a:xfrm>
            <a:off x="755576" y="4288607"/>
            <a:ext cx="8001000" cy="2160588"/>
          </a:xfrm>
        </p:spPr>
        <p:txBody>
          <a:bodyPr/>
          <a:lstStyle/>
          <a:p>
            <a:r>
              <a:rPr lang="cs-CZ" altLang="cs-CZ" dirty="0"/>
              <a:t>Zakladatel „západní medicíny“</a:t>
            </a:r>
          </a:p>
          <a:p>
            <a:pPr>
              <a:buFont typeface="Wingdings" pitchFamily="2" charset="2"/>
              <a:buNone/>
            </a:pPr>
            <a:r>
              <a:rPr lang="cs-CZ" altLang="cs-CZ" b="1" dirty="0">
                <a:solidFill>
                  <a:srgbClr val="FFFFFF"/>
                </a:solidFill>
              </a:rPr>
              <a:t>„</a:t>
            </a:r>
            <a:r>
              <a:rPr lang="cs-CZ" altLang="cs-CZ" b="1" dirty="0" err="1">
                <a:solidFill>
                  <a:srgbClr val="C00000"/>
                </a:solidFill>
              </a:rPr>
              <a:t>Divinum</a:t>
            </a:r>
            <a:r>
              <a:rPr lang="cs-CZ" altLang="cs-CZ" b="1" dirty="0">
                <a:solidFill>
                  <a:srgbClr val="C00000"/>
                </a:solidFill>
              </a:rPr>
              <a:t> </a:t>
            </a:r>
            <a:r>
              <a:rPr lang="cs-CZ" altLang="cs-CZ" b="1" dirty="0" err="1">
                <a:solidFill>
                  <a:srgbClr val="C00000"/>
                </a:solidFill>
              </a:rPr>
              <a:t>est</a:t>
            </a:r>
            <a:r>
              <a:rPr lang="cs-CZ" altLang="cs-CZ" b="1" dirty="0">
                <a:solidFill>
                  <a:srgbClr val="C00000"/>
                </a:solidFill>
              </a:rPr>
              <a:t> opus </a:t>
            </a:r>
            <a:r>
              <a:rPr lang="cs-CZ" altLang="cs-CZ" b="1" dirty="0" err="1">
                <a:solidFill>
                  <a:srgbClr val="C00000"/>
                </a:solidFill>
              </a:rPr>
              <a:t>sedare</a:t>
            </a:r>
            <a:r>
              <a:rPr lang="cs-CZ" altLang="cs-CZ" b="1" dirty="0">
                <a:solidFill>
                  <a:srgbClr val="C00000"/>
                </a:solidFill>
              </a:rPr>
              <a:t> </a:t>
            </a:r>
            <a:r>
              <a:rPr lang="cs-CZ" altLang="cs-CZ" b="1" dirty="0" err="1">
                <a:solidFill>
                  <a:srgbClr val="C00000"/>
                </a:solidFill>
              </a:rPr>
              <a:t>dolorem</a:t>
            </a:r>
            <a:r>
              <a:rPr lang="cs-CZ" altLang="cs-CZ" b="1" dirty="0">
                <a:solidFill>
                  <a:srgbClr val="C00000"/>
                </a:solidFill>
              </a:rPr>
              <a:t>“</a:t>
            </a:r>
          </a:p>
          <a:p>
            <a:pPr>
              <a:buFont typeface="Wingdings" pitchFamily="2" charset="2"/>
              <a:buNone/>
            </a:pPr>
            <a:r>
              <a:rPr lang="cs-CZ" altLang="cs-CZ" b="1" dirty="0">
                <a:solidFill>
                  <a:srgbClr val="C00000"/>
                </a:solidFill>
              </a:rPr>
              <a:t>                                 Božské je mírnit bolest</a:t>
            </a:r>
          </a:p>
        </p:txBody>
      </p:sp>
      <p:pic>
        <p:nvPicPr>
          <p:cNvPr id="4098" name="Picture 2" descr="Stáhnout - Hippokrates line art illustration — Ilustr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92696"/>
            <a:ext cx="2693756" cy="3595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152114" y="3861048"/>
            <a:ext cx="2762295" cy="369332"/>
          </a:xfrm>
          <a:prstGeom prst="rect">
            <a:avLst/>
          </a:prstGeom>
          <a:noFill/>
        </p:spPr>
        <p:txBody>
          <a:bodyPr wrap="none" rtlCol="0">
            <a:spAutoFit/>
          </a:bodyPr>
          <a:lstStyle/>
          <a:p>
            <a:r>
              <a:rPr lang="cs-CZ" dirty="0" smtClean="0"/>
              <a:t>Kos –</a:t>
            </a:r>
            <a:r>
              <a:rPr lang="cs-CZ" dirty="0" err="1" smtClean="0"/>
              <a:t>Hyppoktarův</a:t>
            </a:r>
            <a:r>
              <a:rPr lang="cs-CZ" dirty="0" smtClean="0"/>
              <a:t> platan</a:t>
            </a:r>
            <a:endParaRPr lang="cs-CZ" dirty="0"/>
          </a:p>
        </p:txBody>
      </p:sp>
      <p:pic>
        <p:nvPicPr>
          <p:cNvPr id="4102" name="Picture 6" descr="Platan je výjimečný strom svou krásou i velikostí. Kde rostou rekordm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918" y="854449"/>
            <a:ext cx="5205658" cy="29250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32424" y="269874"/>
            <a:ext cx="5483225" cy="1142901"/>
          </a:xfrm>
        </p:spPr>
        <p:txBody>
          <a:bodyPr/>
          <a:lstStyle/>
          <a:p>
            <a:r>
              <a:rPr lang="cs-CZ" altLang="cs-CZ" sz="2400" dirty="0" err="1">
                <a:solidFill>
                  <a:srgbClr val="C00000"/>
                </a:solidFill>
              </a:rPr>
              <a:t>Theophrastus</a:t>
            </a:r>
            <a:r>
              <a:rPr lang="cs-CZ" altLang="cs-CZ" sz="2400" dirty="0">
                <a:solidFill>
                  <a:srgbClr val="C00000"/>
                </a:solidFill>
              </a:rPr>
              <a:t> – žák Aristotela</a:t>
            </a:r>
            <a:br>
              <a:rPr lang="cs-CZ" altLang="cs-CZ" sz="2400" dirty="0">
                <a:solidFill>
                  <a:srgbClr val="C00000"/>
                </a:solidFill>
              </a:rPr>
            </a:br>
            <a:r>
              <a:rPr lang="cs-CZ" altLang="cs-CZ" sz="2400" dirty="0" err="1">
                <a:solidFill>
                  <a:srgbClr val="C00000"/>
                </a:solidFill>
              </a:rPr>
              <a:t>Herophilus</a:t>
            </a:r>
            <a:r>
              <a:rPr lang="cs-CZ" altLang="cs-CZ" sz="2400" dirty="0">
                <a:solidFill>
                  <a:srgbClr val="C00000"/>
                </a:solidFill>
              </a:rPr>
              <a:t> , </a:t>
            </a:r>
            <a:r>
              <a:rPr lang="cs-CZ" altLang="cs-CZ" sz="2400" dirty="0" smtClean="0">
                <a:solidFill>
                  <a:srgbClr val="C00000"/>
                </a:solidFill>
              </a:rPr>
              <a:t/>
            </a:r>
            <a:br>
              <a:rPr lang="cs-CZ" altLang="cs-CZ" sz="2400" dirty="0" smtClean="0">
                <a:solidFill>
                  <a:srgbClr val="C00000"/>
                </a:solidFill>
              </a:rPr>
            </a:br>
            <a:r>
              <a:rPr lang="cs-CZ" altLang="cs-CZ" sz="3200" dirty="0" err="1" smtClean="0">
                <a:solidFill>
                  <a:srgbClr val="C00000"/>
                </a:solidFill>
              </a:rPr>
              <a:t>Erasistratus</a:t>
            </a:r>
            <a:r>
              <a:rPr lang="cs-CZ" altLang="cs-CZ" sz="3200" dirty="0" smtClean="0">
                <a:solidFill>
                  <a:srgbClr val="C00000"/>
                </a:solidFill>
              </a:rPr>
              <a:t> – </a:t>
            </a:r>
            <a:r>
              <a:rPr lang="cs-CZ" altLang="cs-CZ" sz="2400" dirty="0" smtClean="0">
                <a:solidFill>
                  <a:srgbClr val="C00000"/>
                </a:solidFill>
              </a:rPr>
              <a:t>předchůdce </a:t>
            </a:r>
            <a:r>
              <a:rPr lang="cs-CZ" altLang="cs-CZ" sz="2400" dirty="0" err="1" smtClean="0">
                <a:solidFill>
                  <a:srgbClr val="C00000"/>
                </a:solidFill>
              </a:rPr>
              <a:t>Galéna</a:t>
            </a:r>
            <a:endParaRPr lang="cs-CZ" altLang="cs-CZ" sz="2400" dirty="0">
              <a:solidFill>
                <a:srgbClr val="C00000"/>
              </a:solidFill>
            </a:endParaRPr>
          </a:p>
        </p:txBody>
      </p:sp>
      <p:sp>
        <p:nvSpPr>
          <p:cNvPr id="281603" name="Rectangle 3"/>
          <p:cNvSpPr>
            <a:spLocks noGrp="1" noChangeArrowheads="1"/>
          </p:cNvSpPr>
          <p:nvPr>
            <p:ph idx="1"/>
          </p:nvPr>
        </p:nvSpPr>
        <p:spPr>
          <a:xfrm>
            <a:off x="432424" y="2060848"/>
            <a:ext cx="8229600" cy="2447801"/>
          </a:xfrm>
        </p:spPr>
        <p:txBody>
          <a:bodyPr/>
          <a:lstStyle/>
          <a:p>
            <a:r>
              <a:rPr lang="cs-CZ" altLang="cs-CZ" sz="2800" dirty="0"/>
              <a:t>Teorie a anatomické důkazy</a:t>
            </a:r>
          </a:p>
          <a:p>
            <a:pPr>
              <a:buFontTx/>
              <a:buChar char="-"/>
            </a:pPr>
            <a:r>
              <a:rPr lang="cs-CZ" altLang="cs-CZ" sz="2800" dirty="0"/>
              <a:t>Mozek je částí nervového systém</a:t>
            </a:r>
          </a:p>
          <a:p>
            <a:pPr>
              <a:buFontTx/>
              <a:buChar char="-"/>
            </a:pPr>
            <a:r>
              <a:rPr lang="cs-CZ" altLang="cs-CZ" sz="2800" dirty="0"/>
              <a:t>Nervy jsou motorické a senzorické</a:t>
            </a:r>
          </a:p>
          <a:p>
            <a:pPr>
              <a:buFontTx/>
              <a:buChar char="-"/>
            </a:pPr>
            <a:r>
              <a:rPr lang="cs-CZ" altLang="cs-CZ" sz="2800" dirty="0"/>
              <a:t>Senzorické n. zprostředkovávají pocitové vnímání</a:t>
            </a:r>
          </a:p>
        </p:txBody>
      </p:sp>
      <p:sp>
        <p:nvSpPr>
          <p:cNvPr id="2" name="Obdélník 1"/>
          <p:cNvSpPr/>
          <p:nvPr/>
        </p:nvSpPr>
        <p:spPr>
          <a:xfrm>
            <a:off x="317196" y="4725144"/>
            <a:ext cx="8460056" cy="1477328"/>
          </a:xfrm>
          <a:prstGeom prst="rect">
            <a:avLst/>
          </a:prstGeom>
        </p:spPr>
        <p:txBody>
          <a:bodyPr wrap="square">
            <a:spAutoFit/>
          </a:bodyPr>
          <a:lstStyle/>
          <a:p>
            <a:r>
              <a:rPr lang="cs-CZ" dirty="0">
                <a:solidFill>
                  <a:srgbClr val="000000"/>
                </a:solidFill>
                <a:latin typeface="Arial" panose="020B0604020202020204" pitchFamily="34" charset="0"/>
              </a:rPr>
              <a:t>K loži těžce nemocného </a:t>
            </a:r>
            <a:r>
              <a:rPr lang="cs-CZ" dirty="0" err="1">
                <a:solidFill>
                  <a:srgbClr val="000000"/>
                </a:solidFill>
                <a:latin typeface="Arial" panose="020B0604020202020204" pitchFamily="34" charset="0"/>
              </a:rPr>
              <a:t>Antiocha</a:t>
            </a:r>
            <a:r>
              <a:rPr lang="cs-CZ" dirty="0">
                <a:solidFill>
                  <a:srgbClr val="000000"/>
                </a:solidFill>
                <a:latin typeface="Arial" panose="020B0604020202020204" pitchFamily="34" charset="0"/>
              </a:rPr>
              <a:t> ho </a:t>
            </a:r>
            <a:r>
              <a:rPr lang="cs-CZ" dirty="0" smtClean="0">
                <a:solidFill>
                  <a:srgbClr val="000000"/>
                </a:solidFill>
                <a:latin typeface="Arial" panose="020B0604020202020204" pitchFamily="34" charset="0"/>
              </a:rPr>
              <a:t>povolal </a:t>
            </a:r>
            <a:r>
              <a:rPr lang="cs-CZ" dirty="0">
                <a:solidFill>
                  <a:srgbClr val="000000"/>
                </a:solidFill>
                <a:latin typeface="Arial" panose="020B0604020202020204" pitchFamily="34" charset="0"/>
              </a:rPr>
              <a:t>jeho otec, syrský král </a:t>
            </a:r>
            <a:r>
              <a:rPr lang="cs-CZ" dirty="0" err="1">
                <a:solidFill>
                  <a:srgbClr val="000000"/>
                </a:solidFill>
                <a:latin typeface="Arial" panose="020B0604020202020204" pitchFamily="34" charset="0"/>
              </a:rPr>
              <a:t>Seleucus</a:t>
            </a:r>
            <a:r>
              <a:rPr lang="cs-CZ" dirty="0">
                <a:solidFill>
                  <a:srgbClr val="000000"/>
                </a:solidFill>
                <a:latin typeface="Arial" panose="020B0604020202020204" pitchFamily="34" charset="0"/>
              </a:rPr>
              <a:t> I. </a:t>
            </a:r>
            <a:r>
              <a:rPr lang="cs-CZ" dirty="0" smtClean="0">
                <a:solidFill>
                  <a:srgbClr val="000000"/>
                </a:solidFill>
                <a:latin typeface="Arial" panose="020B0604020202020204" pitchFamily="34" charset="0"/>
              </a:rPr>
              <a:t> </a:t>
            </a:r>
            <a:r>
              <a:rPr lang="cs-CZ" dirty="0" err="1">
                <a:solidFill>
                  <a:srgbClr val="000000"/>
                </a:solidFill>
                <a:latin typeface="Arial" panose="020B0604020202020204" pitchFamily="34" charset="0"/>
              </a:rPr>
              <a:t>Erasistratus</a:t>
            </a:r>
            <a:r>
              <a:rPr lang="cs-CZ" dirty="0">
                <a:solidFill>
                  <a:srgbClr val="000000"/>
                </a:solidFill>
                <a:latin typeface="Arial" panose="020B0604020202020204" pitchFamily="34" charset="0"/>
              </a:rPr>
              <a:t> pozoroval, jak pacientovi pulzuje </a:t>
            </a:r>
            <a:r>
              <a:rPr lang="cs-CZ" dirty="0" smtClean="0">
                <a:solidFill>
                  <a:srgbClr val="000000"/>
                </a:solidFill>
                <a:latin typeface="Arial" panose="020B0604020202020204" pitchFamily="34" charset="0"/>
              </a:rPr>
              <a:t>tepna na krku </a:t>
            </a:r>
            <a:r>
              <a:rPr lang="cs-CZ" dirty="0">
                <a:solidFill>
                  <a:srgbClr val="000000"/>
                </a:solidFill>
                <a:latin typeface="Arial" panose="020B0604020202020204" pitchFamily="34" charset="0"/>
              </a:rPr>
              <a:t>a jeho tvář rudne , když do místnosti vstoupila jeho krásná nevlastní matka </a:t>
            </a:r>
            <a:r>
              <a:rPr lang="cs-CZ" dirty="0" err="1" smtClean="0">
                <a:solidFill>
                  <a:srgbClr val="000000"/>
                </a:solidFill>
                <a:latin typeface="Arial" panose="020B0604020202020204" pitchFamily="34" charset="0"/>
              </a:rPr>
              <a:t>Stratonice</a:t>
            </a:r>
            <a:r>
              <a:rPr lang="cs-CZ" dirty="0" smtClean="0">
                <a:solidFill>
                  <a:srgbClr val="000000"/>
                </a:solidFill>
                <a:latin typeface="Arial" panose="020B0604020202020204" pitchFamily="34" charset="0"/>
              </a:rPr>
              <a:t>, </a:t>
            </a:r>
            <a:r>
              <a:rPr lang="cs-CZ" dirty="0">
                <a:solidFill>
                  <a:srgbClr val="000000"/>
                </a:solidFill>
                <a:latin typeface="Arial" panose="020B0604020202020204" pitchFamily="34" charset="0"/>
              </a:rPr>
              <a:t>usoudil, že pacient ve skutečnosti </a:t>
            </a:r>
            <a:r>
              <a:rPr lang="cs-CZ" dirty="0" smtClean="0">
                <a:solidFill>
                  <a:srgbClr val="000000"/>
                </a:solidFill>
                <a:latin typeface="Arial" panose="020B0604020202020204" pitchFamily="34" charset="0"/>
              </a:rPr>
              <a:t>trpí </a:t>
            </a:r>
            <a:r>
              <a:rPr lang="cs-CZ" dirty="0">
                <a:solidFill>
                  <a:srgbClr val="000000"/>
                </a:solidFill>
                <a:latin typeface="Arial" panose="020B0604020202020204" pitchFamily="34" charset="0"/>
              </a:rPr>
              <a:t>nemožnou láskou. </a:t>
            </a:r>
            <a:endParaRPr lang="cs-CZ" dirty="0" smtClean="0">
              <a:solidFill>
                <a:srgbClr val="000000"/>
              </a:solidFill>
              <a:latin typeface="Arial" panose="020B0604020202020204" pitchFamily="34" charset="0"/>
            </a:endParaRPr>
          </a:p>
          <a:p>
            <a:r>
              <a:rPr lang="cs-CZ" dirty="0" smtClean="0">
                <a:solidFill>
                  <a:srgbClr val="000000"/>
                </a:solidFill>
                <a:latin typeface="Arial" panose="020B0604020202020204" pitchFamily="34" charset="0"/>
              </a:rPr>
              <a:t>Pro </a:t>
            </a:r>
            <a:r>
              <a:rPr lang="cs-CZ" dirty="0">
                <a:solidFill>
                  <a:srgbClr val="000000"/>
                </a:solidFill>
                <a:latin typeface="Arial" panose="020B0604020202020204" pitchFamily="34" charset="0"/>
              </a:rPr>
              <a:t>některé to z něj udělalo průkopníka psychoterapie . </a:t>
            </a:r>
            <a:endParaRPr lang="cs-CZ" dirty="0"/>
          </a:p>
        </p:txBody>
      </p:sp>
      <p:pic>
        <p:nvPicPr>
          <p:cNvPr id="5122" name="Picture 2" descr="https://upload.wikimedia.org/wikipedia/commons/thumb/7/73/David-Antiochus_et_Stratonice.jpg/220px-David-Antiochus_et_Straton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514" y="611510"/>
            <a:ext cx="3143250"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cs-CZ" altLang="cs-CZ" sz="3200" dirty="0" err="1" smtClean="0">
                <a:solidFill>
                  <a:srgbClr val="C00000"/>
                </a:solidFill>
              </a:rPr>
              <a:t>Galén</a:t>
            </a:r>
            <a:endParaRPr lang="cs-CZ" altLang="cs-CZ" sz="3200" dirty="0">
              <a:solidFill>
                <a:srgbClr val="C00000"/>
              </a:solidFill>
            </a:endParaRPr>
          </a:p>
        </p:txBody>
      </p:sp>
      <p:sp>
        <p:nvSpPr>
          <p:cNvPr id="282627" name="Rectangle 3"/>
          <p:cNvSpPr>
            <a:spLocks noGrp="1" noChangeArrowheads="1"/>
          </p:cNvSpPr>
          <p:nvPr>
            <p:ph idx="1"/>
          </p:nvPr>
        </p:nvSpPr>
        <p:spPr>
          <a:xfrm>
            <a:off x="323528" y="908721"/>
            <a:ext cx="6779096" cy="3600400"/>
          </a:xfrm>
        </p:spPr>
        <p:txBody>
          <a:bodyPr/>
          <a:lstStyle/>
          <a:p>
            <a:r>
              <a:rPr lang="cs-CZ" altLang="cs-CZ" sz="2800" dirty="0"/>
              <a:t>Lékař gladiátorů i císaře Marca Aurelia</a:t>
            </a:r>
          </a:p>
          <a:p>
            <a:pPr algn="ctr">
              <a:buFont typeface="Wingdings" pitchFamily="2" charset="2"/>
              <a:buNone/>
            </a:pPr>
            <a:r>
              <a:rPr lang="cs-CZ" altLang="cs-CZ" sz="2400" dirty="0">
                <a:solidFill>
                  <a:srgbClr val="C00000"/>
                </a:solidFill>
              </a:rPr>
              <a:t>Na </a:t>
            </a:r>
            <a:r>
              <a:rPr lang="cs-CZ" altLang="cs-CZ" sz="2400" dirty="0" err="1">
                <a:solidFill>
                  <a:srgbClr val="C00000"/>
                </a:solidFill>
              </a:rPr>
              <a:t>Galénovo</a:t>
            </a:r>
            <a:r>
              <a:rPr lang="cs-CZ" altLang="cs-CZ" sz="2400" dirty="0">
                <a:solidFill>
                  <a:srgbClr val="C00000"/>
                </a:solidFill>
              </a:rPr>
              <a:t> doporučení začínal M.A. každé ráno dávkou opia </a:t>
            </a:r>
            <a:r>
              <a:rPr lang="cs-CZ" altLang="cs-CZ" sz="2400" dirty="0" err="1">
                <a:solidFill>
                  <a:srgbClr val="C00000"/>
                </a:solidFill>
              </a:rPr>
              <a:t>rozpušteného</a:t>
            </a:r>
            <a:r>
              <a:rPr lang="cs-CZ" altLang="cs-CZ" sz="2400" dirty="0">
                <a:solidFill>
                  <a:srgbClr val="C00000"/>
                </a:solidFill>
              </a:rPr>
              <a:t> ve vlažném víně</a:t>
            </a:r>
          </a:p>
          <a:p>
            <a:pPr>
              <a:buFont typeface="Wingdings" pitchFamily="2" charset="2"/>
              <a:buNone/>
            </a:pPr>
            <a:endParaRPr lang="cs-CZ" altLang="cs-CZ" dirty="0"/>
          </a:p>
          <a:p>
            <a:r>
              <a:rPr lang="cs-CZ" altLang="cs-CZ" sz="2800" dirty="0"/>
              <a:t>Typy bolesti – pulzující, tenzní, pichlavá,..</a:t>
            </a:r>
          </a:p>
          <a:p>
            <a:r>
              <a:rPr lang="cs-CZ" altLang="cs-CZ" dirty="0">
                <a:solidFill>
                  <a:srgbClr val="C00000"/>
                </a:solidFill>
              </a:rPr>
              <a:t>Bolest má smysl</a:t>
            </a:r>
          </a:p>
          <a:p>
            <a:r>
              <a:rPr lang="cs-CZ" altLang="cs-CZ" sz="2800" dirty="0"/>
              <a:t>4 typy šťáv  a jejich nepoměr</a:t>
            </a:r>
          </a:p>
        </p:txBody>
      </p:sp>
      <p:pic>
        <p:nvPicPr>
          <p:cNvPr id="6146" name="Picture 2" descr="Galen.  Litografie PR Vigneron.  Vítejte V0002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620688"/>
            <a:ext cx="2177561" cy="288032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idx="1"/>
          </p:nvPr>
        </p:nvSpPr>
        <p:spPr>
          <a:xfrm>
            <a:off x="1143000" y="4221163"/>
            <a:ext cx="8001000" cy="2160587"/>
          </a:xfrm>
        </p:spPr>
        <p:txBody>
          <a:bodyPr/>
          <a:lstStyle/>
          <a:p>
            <a:r>
              <a:rPr lang="cs-CZ" altLang="cs-CZ" sz="2400"/>
              <a:t>Kánon medicíny </a:t>
            </a:r>
          </a:p>
          <a:p>
            <a:r>
              <a:rPr lang="cs-CZ" altLang="cs-CZ" sz="2400"/>
              <a:t>Temno středověku  x  </a:t>
            </a:r>
            <a:r>
              <a:rPr lang="cs-CZ" altLang="cs-CZ" sz="2400" u="sng"/>
              <a:t>arabská kultura</a:t>
            </a:r>
          </a:p>
          <a:p>
            <a:r>
              <a:rPr lang="cs-CZ" altLang="cs-CZ" sz="2400"/>
              <a:t>Abu Ali Al-Hussein Inm Abdallah Ibn Sinna (980 – 1037)</a:t>
            </a:r>
          </a:p>
          <a:p>
            <a:r>
              <a:rPr lang="cs-CZ" altLang="cs-CZ" sz="2400"/>
              <a:t>Výuka lékařství v Evropě až do poloviny 19.st.</a:t>
            </a:r>
          </a:p>
          <a:p>
            <a:endParaRPr lang="cs-CZ" altLang="cs-CZ" sz="2400"/>
          </a:p>
        </p:txBody>
      </p:sp>
      <p:pic>
        <p:nvPicPr>
          <p:cNvPr id="283651" name="Picture 3" descr="intubace3"/>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l="20091" t="10042" r="30585" b="21645"/>
          <a:stretch>
            <a:fillRect/>
          </a:stretch>
        </p:blipFill>
        <p:spPr bwMode="auto">
          <a:xfrm>
            <a:off x="179388" y="260350"/>
            <a:ext cx="2363787" cy="3240088"/>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83652" name="Picture 4" descr="intubace4"/>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6421" t="2962" r="5760" b="13458"/>
          <a:stretch>
            <a:fillRect/>
          </a:stretch>
        </p:blipFill>
        <p:spPr bwMode="auto">
          <a:xfrm>
            <a:off x="6191250" y="0"/>
            <a:ext cx="2952750" cy="403225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83653" name="AutoShape 5"/>
          <p:cNvSpPr>
            <a:spLocks noChangeArrowheads="1"/>
          </p:cNvSpPr>
          <p:nvPr/>
        </p:nvSpPr>
        <p:spPr bwMode="auto">
          <a:xfrm>
            <a:off x="2987675" y="2205038"/>
            <a:ext cx="2592388" cy="1143000"/>
          </a:xfrm>
          <a:prstGeom prst="horizontalScroll">
            <a:avLst>
              <a:gd name="adj" fmla="val 12500"/>
            </a:avLst>
          </a:prstGeom>
          <a:solidFill>
            <a:srgbClr val="FF0000"/>
          </a:solidFill>
          <a:ln w="9525">
            <a:solidFill>
              <a:schemeClr val="tx1"/>
            </a:solidFill>
            <a:miter lim="800000"/>
            <a:headEnd/>
            <a:tailEnd/>
          </a:ln>
          <a:effectLst/>
          <a:extLst/>
        </p:spPr>
        <p:txBody>
          <a:bodyPr wrap="none" anchor="ctr"/>
          <a:lstStyle/>
          <a:p>
            <a:r>
              <a:rPr lang="cs-CZ" altLang="cs-CZ" sz="3200" b="1">
                <a:solidFill>
                  <a:srgbClr val="FFFFFF"/>
                </a:solidFill>
              </a:rPr>
              <a:t>Avicenna</a:t>
            </a:r>
          </a:p>
        </p:txBody>
      </p:sp>
      <p:sp>
        <p:nvSpPr>
          <p:cNvPr id="283654" name="AutoShape 6"/>
          <p:cNvSpPr>
            <a:spLocks noChangeArrowheads="1"/>
          </p:cNvSpPr>
          <p:nvPr/>
        </p:nvSpPr>
        <p:spPr bwMode="auto">
          <a:xfrm>
            <a:off x="2627313" y="188913"/>
            <a:ext cx="3529012" cy="13684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9050">
            <a:solidFill>
              <a:schemeClr val="tx1"/>
            </a:solidFill>
            <a:miter lim="800000"/>
            <a:headEnd/>
            <a:tailEnd/>
          </a:ln>
          <a:effectLst/>
          <a:extLst/>
        </p:spPr>
        <p:txBody>
          <a:bodyPr wrap="none" anchor="ctr"/>
          <a:lstStyle/>
          <a:p>
            <a:r>
              <a:rPr lang="cs-CZ" altLang="cs-CZ" sz="2400" b="1">
                <a:solidFill>
                  <a:srgbClr val="FFFFFF"/>
                </a:solidFill>
              </a:rPr>
              <a:t>Kánon medicíny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457200" y="269875"/>
            <a:ext cx="5483225" cy="495300"/>
          </a:xfrm>
        </p:spPr>
        <p:txBody>
          <a:bodyPr/>
          <a:lstStyle/>
          <a:p>
            <a:r>
              <a:rPr lang="cs-CZ" altLang="cs-CZ" sz="2800" dirty="0" err="1">
                <a:solidFill>
                  <a:srgbClr val="C00000"/>
                </a:solidFill>
              </a:rPr>
              <a:t>Paracelsus</a:t>
            </a:r>
            <a:r>
              <a:rPr lang="cs-CZ" altLang="cs-CZ" sz="2800" dirty="0">
                <a:solidFill>
                  <a:srgbClr val="C00000"/>
                </a:solidFill>
              </a:rPr>
              <a:t> (1493 – 1541)</a:t>
            </a:r>
            <a:br>
              <a:rPr lang="cs-CZ" altLang="cs-CZ" sz="2800" dirty="0">
                <a:solidFill>
                  <a:srgbClr val="C00000"/>
                </a:solidFill>
              </a:rPr>
            </a:br>
            <a:r>
              <a:rPr lang="cs-CZ" altLang="cs-CZ" sz="2800" dirty="0">
                <a:solidFill>
                  <a:srgbClr val="C00000"/>
                </a:solidFill>
              </a:rPr>
              <a:t>otec moderní farmakologie</a:t>
            </a:r>
          </a:p>
        </p:txBody>
      </p:sp>
      <p:sp>
        <p:nvSpPr>
          <p:cNvPr id="284675" name="Rectangle 3"/>
          <p:cNvSpPr>
            <a:spLocks noGrp="1" noChangeArrowheads="1"/>
          </p:cNvSpPr>
          <p:nvPr>
            <p:ph idx="1"/>
          </p:nvPr>
        </p:nvSpPr>
        <p:spPr>
          <a:xfrm>
            <a:off x="-180528" y="1196752"/>
            <a:ext cx="8229600" cy="5360988"/>
          </a:xfrm>
        </p:spPr>
        <p:txBody>
          <a:bodyPr/>
          <a:lstStyle/>
          <a:p>
            <a:pPr lvl="1"/>
            <a:r>
              <a:rPr lang="cs-CZ" altLang="cs-CZ" sz="2400" dirty="0"/>
              <a:t>Švýcarský lékař</a:t>
            </a:r>
          </a:p>
          <a:p>
            <a:pPr lvl="1"/>
            <a:r>
              <a:rPr lang="cs-CZ" altLang="cs-CZ" sz="2400" b="1" dirty="0" err="1">
                <a:solidFill>
                  <a:srgbClr val="C00000"/>
                </a:solidFill>
              </a:rPr>
              <a:t>Laudánum</a:t>
            </a:r>
            <a:r>
              <a:rPr lang="cs-CZ" altLang="cs-CZ" sz="2400" b="1" dirty="0">
                <a:solidFill>
                  <a:srgbClr val="C00000"/>
                </a:solidFill>
              </a:rPr>
              <a:t> </a:t>
            </a:r>
            <a:r>
              <a:rPr lang="cs-CZ" altLang="cs-CZ" sz="2400" dirty="0"/>
              <a:t>opiová tinktura (opium + </a:t>
            </a:r>
            <a:r>
              <a:rPr lang="cs-CZ" altLang="cs-CZ" sz="2400" dirty="0" err="1"/>
              <a:t>alkohol+koření</a:t>
            </a:r>
            <a:r>
              <a:rPr lang="cs-CZ" altLang="cs-CZ" dirty="0"/>
              <a:t>)</a:t>
            </a:r>
          </a:p>
          <a:p>
            <a:pPr lvl="1"/>
            <a:endParaRPr lang="cs-CZ" altLang="cs-CZ" dirty="0"/>
          </a:p>
          <a:p>
            <a:pPr lvl="1">
              <a:buFontTx/>
              <a:buNone/>
            </a:pPr>
            <a:r>
              <a:rPr lang="cs-CZ" altLang="cs-CZ" dirty="0"/>
              <a:t>3 základní způsoby tišení bolesti:</a:t>
            </a:r>
          </a:p>
          <a:p>
            <a:pPr marL="457200" lvl="1" indent="0">
              <a:buNone/>
            </a:pPr>
            <a:r>
              <a:rPr lang="cs-CZ" altLang="cs-CZ" dirty="0">
                <a:solidFill>
                  <a:srgbClr val="C00000"/>
                </a:solidFill>
              </a:rPr>
              <a:t>1. chirurgie</a:t>
            </a:r>
          </a:p>
          <a:p>
            <a:pPr marL="457200" lvl="1" indent="0">
              <a:buNone/>
            </a:pPr>
            <a:r>
              <a:rPr lang="cs-CZ" altLang="cs-CZ" dirty="0">
                <a:solidFill>
                  <a:srgbClr val="C00000"/>
                </a:solidFill>
              </a:rPr>
              <a:t>2. lokální </a:t>
            </a:r>
            <a:r>
              <a:rPr lang="cs-CZ" altLang="cs-CZ" dirty="0" err="1">
                <a:solidFill>
                  <a:srgbClr val="C00000"/>
                </a:solidFill>
              </a:rPr>
              <a:t>analgézie</a:t>
            </a:r>
            <a:endParaRPr lang="cs-CZ" altLang="cs-CZ" dirty="0">
              <a:solidFill>
                <a:srgbClr val="C00000"/>
              </a:solidFill>
            </a:endParaRPr>
          </a:p>
          <a:p>
            <a:pPr marL="457200" lvl="1" indent="0">
              <a:buNone/>
            </a:pPr>
            <a:r>
              <a:rPr lang="cs-CZ" altLang="cs-CZ" dirty="0">
                <a:solidFill>
                  <a:srgbClr val="C00000"/>
                </a:solidFill>
              </a:rPr>
              <a:t>3. ovlivnění chování </a:t>
            </a:r>
            <a:r>
              <a:rPr lang="cs-CZ" altLang="cs-CZ" dirty="0" smtClean="0">
                <a:solidFill>
                  <a:srgbClr val="C00000"/>
                </a:solidFill>
              </a:rPr>
              <a:t>pacienta</a:t>
            </a:r>
          </a:p>
          <a:p>
            <a:pPr marL="457200" lvl="1" indent="0">
              <a:buNone/>
            </a:pPr>
            <a:r>
              <a:rPr lang="cs-CZ" altLang="cs-CZ" dirty="0" smtClean="0">
                <a:solidFill>
                  <a:srgbClr val="C00000"/>
                </a:solidFill>
              </a:rPr>
              <a:t> </a:t>
            </a:r>
            <a:r>
              <a:rPr lang="cs-CZ" altLang="cs-CZ" dirty="0">
                <a:solidFill>
                  <a:srgbClr val="C00000"/>
                </a:solidFill>
              </a:rPr>
              <a:t>– změna představ, myšlenek, postojů</a:t>
            </a:r>
          </a:p>
          <a:p>
            <a:pPr lvl="1">
              <a:buFontTx/>
              <a:buNone/>
            </a:pPr>
            <a:endParaRPr lang="cs-CZ" altLang="cs-CZ" dirty="0"/>
          </a:p>
          <a:p>
            <a:pPr lvl="1">
              <a:buFontTx/>
              <a:buNone/>
            </a:pPr>
            <a:endParaRPr lang="cs-CZ" altLang="cs-CZ"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2780928"/>
            <a:ext cx="2153982" cy="34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idx="4294967295"/>
          </p:nvPr>
        </p:nvSpPr>
        <p:spPr>
          <a:xfrm>
            <a:off x="755576" y="116632"/>
            <a:ext cx="5651500" cy="1143000"/>
          </a:xfrm>
        </p:spPr>
        <p:txBody>
          <a:bodyPr anchor="ctr"/>
          <a:lstStyle/>
          <a:p>
            <a:r>
              <a:rPr lang="en-US" altLang="cs-CZ" sz="2800" dirty="0">
                <a:solidFill>
                  <a:srgbClr val="C00000"/>
                </a:solidFill>
              </a:rPr>
              <a:t>16</a:t>
            </a:r>
            <a:r>
              <a:rPr lang="cs-CZ" altLang="cs-CZ" sz="2800" dirty="0">
                <a:solidFill>
                  <a:srgbClr val="C00000"/>
                </a:solidFill>
              </a:rPr>
              <a:t>.</a:t>
            </a:r>
            <a:r>
              <a:rPr lang="en-US" altLang="cs-CZ" sz="2800" dirty="0">
                <a:solidFill>
                  <a:srgbClr val="C00000"/>
                </a:solidFill>
              </a:rPr>
              <a:t> </a:t>
            </a:r>
            <a:r>
              <a:rPr lang="cs-CZ" altLang="cs-CZ" sz="2800" dirty="0">
                <a:solidFill>
                  <a:srgbClr val="C00000"/>
                </a:solidFill>
              </a:rPr>
              <a:t>X.</a:t>
            </a:r>
            <a:r>
              <a:rPr lang="en-US" altLang="cs-CZ" sz="2800" dirty="0">
                <a:solidFill>
                  <a:srgbClr val="C00000"/>
                </a:solidFill>
              </a:rPr>
              <a:t> 1846</a:t>
            </a:r>
            <a:r>
              <a:rPr lang="en-US" altLang="cs-CZ" dirty="0">
                <a:solidFill>
                  <a:srgbClr val="C00000"/>
                </a:solidFill>
              </a:rPr>
              <a:t>  </a:t>
            </a:r>
            <a:r>
              <a:rPr lang="cs-CZ" altLang="cs-CZ" dirty="0">
                <a:solidFill>
                  <a:srgbClr val="C00000"/>
                </a:solidFill>
              </a:rPr>
              <a:t>W.T.G.  </a:t>
            </a:r>
            <a:r>
              <a:rPr lang="cs-CZ" altLang="cs-CZ" dirty="0" err="1">
                <a:solidFill>
                  <a:srgbClr val="C00000"/>
                </a:solidFill>
              </a:rPr>
              <a:t>Morton</a:t>
            </a:r>
            <a:endParaRPr lang="en-US" altLang="cs-CZ" dirty="0">
              <a:solidFill>
                <a:srgbClr val="C00000"/>
              </a:solidFill>
            </a:endParaRPr>
          </a:p>
        </p:txBody>
      </p:sp>
      <p:sp>
        <p:nvSpPr>
          <p:cNvPr id="268291" name="Rectangle 3"/>
          <p:cNvSpPr>
            <a:spLocks noGrp="1" noChangeArrowheads="1"/>
          </p:cNvSpPr>
          <p:nvPr>
            <p:ph type="body" sz="half" idx="4294967295"/>
          </p:nvPr>
        </p:nvSpPr>
        <p:spPr>
          <a:xfrm>
            <a:off x="1331640" y="6355606"/>
            <a:ext cx="8218487" cy="608013"/>
          </a:xfrm>
        </p:spPr>
        <p:txBody>
          <a:bodyPr/>
          <a:lstStyle/>
          <a:p>
            <a:pPr marL="0" indent="0" algn="ctr">
              <a:buFont typeface="Wingdings" pitchFamily="2" charset="2"/>
              <a:buNone/>
            </a:pPr>
            <a:r>
              <a:rPr lang="cs-CZ" altLang="cs-CZ" sz="2400" b="1" dirty="0">
                <a:solidFill>
                  <a:schemeClr val="bg1"/>
                </a:solidFill>
              </a:rPr>
              <a:t>Demonstrace éterové anestezie</a:t>
            </a:r>
            <a:endParaRPr lang="en-US" altLang="cs-CZ" sz="2400" b="1" dirty="0">
              <a:solidFill>
                <a:schemeClr val="bg1"/>
              </a:solidFill>
            </a:endParaRPr>
          </a:p>
        </p:txBody>
      </p:sp>
      <p:pic>
        <p:nvPicPr>
          <p:cNvPr id="268292" name="Picture 4" descr="ether day"/>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39552" y="1052736"/>
            <a:ext cx="6300192" cy="5028912"/>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 descr="wall_melzack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319536"/>
            <a:ext cx="316706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Rectangle 6"/>
          <p:cNvSpPr>
            <a:spLocks noChangeArrowheads="1"/>
          </p:cNvSpPr>
          <p:nvPr/>
        </p:nvSpPr>
        <p:spPr bwMode="auto">
          <a:xfrm>
            <a:off x="1616169" y="1376772"/>
            <a:ext cx="51553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r>
              <a:rPr lang="cs-CZ" altLang="cs-CZ" b="1" dirty="0">
                <a:solidFill>
                  <a:srgbClr val="C00000"/>
                </a:solidFill>
                <a:latin typeface="Arial" charset="0"/>
              </a:rPr>
              <a:t>Patrick Wall  and Ronald </a:t>
            </a:r>
            <a:r>
              <a:rPr lang="cs-CZ" altLang="cs-CZ" b="1" dirty="0" err="1">
                <a:solidFill>
                  <a:srgbClr val="C00000"/>
                </a:solidFill>
                <a:latin typeface="Arial" charset="0"/>
              </a:rPr>
              <a:t>Melzack</a:t>
            </a:r>
            <a:r>
              <a:rPr lang="cs-CZ" altLang="cs-CZ" sz="1800" b="1" dirty="0">
                <a:solidFill>
                  <a:srgbClr val="C00000"/>
                </a:solidFill>
                <a:latin typeface="Arial" charset="0"/>
              </a:rPr>
              <a:t>. </a:t>
            </a:r>
          </a:p>
        </p:txBody>
      </p:sp>
      <p:pic>
        <p:nvPicPr>
          <p:cNvPr id="270340" name="Picture 8"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468" y="2348880"/>
            <a:ext cx="4448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1" name="Text Box 9"/>
          <p:cNvSpPr txBox="1">
            <a:spLocks noChangeArrowheads="1"/>
          </p:cNvSpPr>
          <p:nvPr/>
        </p:nvSpPr>
        <p:spPr bwMode="auto">
          <a:xfrm>
            <a:off x="965439" y="404664"/>
            <a:ext cx="3600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spcBef>
                <a:spcPct val="50000"/>
              </a:spcBef>
            </a:pPr>
            <a:r>
              <a:rPr lang="cs-CZ" altLang="cs-CZ" b="1" dirty="0" err="1">
                <a:latin typeface="Arial" charset="0"/>
              </a:rPr>
              <a:t>Gate</a:t>
            </a:r>
            <a:r>
              <a:rPr lang="cs-CZ" altLang="cs-CZ" b="1" dirty="0">
                <a:latin typeface="Arial" charset="0"/>
              </a:rPr>
              <a:t> </a:t>
            </a:r>
            <a:r>
              <a:rPr lang="cs-CZ" altLang="cs-CZ" b="1" dirty="0" err="1">
                <a:latin typeface="Arial" charset="0"/>
              </a:rPr>
              <a:t>theory</a:t>
            </a:r>
            <a:r>
              <a:rPr lang="cs-CZ" altLang="cs-CZ" b="1" dirty="0">
                <a:latin typeface="Arial" charset="0"/>
              </a:rPr>
              <a:t> 1965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050"/>
          <p:cNvSpPr>
            <a:spLocks noChangeArrowheads="1"/>
          </p:cNvSpPr>
          <p:nvPr/>
        </p:nvSpPr>
        <p:spPr bwMode="auto">
          <a:xfrm>
            <a:off x="0" y="621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134147" name="Text Box 2051"/>
          <p:cNvSpPr txBox="1">
            <a:spLocks noChangeArrowheads="1"/>
          </p:cNvSpPr>
          <p:nvPr/>
        </p:nvSpPr>
        <p:spPr bwMode="auto">
          <a:xfrm>
            <a:off x="685800" y="1052513"/>
            <a:ext cx="822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cs-CZ" altLang="cs-CZ" sz="2800" b="1"/>
              <a:t> Dr</a:t>
            </a:r>
            <a:r>
              <a:rPr lang="cs-CZ" altLang="cs-CZ" sz="3200" b="1"/>
              <a:t>. </a:t>
            </a:r>
            <a:r>
              <a:rPr lang="cs-CZ" altLang="cs-CZ" sz="3600" b="1"/>
              <a:t>John J. Bonica</a:t>
            </a:r>
            <a:r>
              <a:rPr lang="cs-CZ" altLang="cs-CZ" sz="3200" b="1"/>
              <a:t>, </a:t>
            </a:r>
            <a:r>
              <a:rPr lang="cs-CZ" altLang="cs-CZ" sz="2800" b="1"/>
              <a:t>M.D.,D.SC.,F.F.A.C.S.</a:t>
            </a:r>
          </a:p>
        </p:txBody>
      </p:sp>
      <p:pic>
        <p:nvPicPr>
          <p:cNvPr id="134148" name="Picture 2052" descr="Bonica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104232"/>
            <a:ext cx="3124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34149" name="Picture 2053" descr="Bonika s rodin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841" y="2095765"/>
            <a:ext cx="31242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4150" name="Line 2054"/>
          <p:cNvSpPr>
            <a:spLocks noChangeShapeType="1"/>
          </p:cNvSpPr>
          <p:nvPr/>
        </p:nvSpPr>
        <p:spPr bwMode="auto">
          <a:xfrm>
            <a:off x="1143000" y="6324600"/>
            <a:ext cx="3124200" cy="0"/>
          </a:xfrm>
          <a:prstGeom prst="line">
            <a:avLst/>
          </a:prstGeom>
          <a:noFill/>
          <a:ln w="571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4152" name="Line 2056"/>
          <p:cNvSpPr>
            <a:spLocks noChangeShapeType="1"/>
          </p:cNvSpPr>
          <p:nvPr/>
        </p:nvSpPr>
        <p:spPr bwMode="auto">
          <a:xfrm>
            <a:off x="4267200" y="2514600"/>
            <a:ext cx="0" cy="3810000"/>
          </a:xfrm>
          <a:prstGeom prst="line">
            <a:avLst/>
          </a:prstGeom>
          <a:noFill/>
          <a:ln w="571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4153" name="Line 2057"/>
          <p:cNvSpPr>
            <a:spLocks noChangeShapeType="1"/>
          </p:cNvSpPr>
          <p:nvPr/>
        </p:nvSpPr>
        <p:spPr bwMode="auto">
          <a:xfrm>
            <a:off x="1143000" y="2514600"/>
            <a:ext cx="0" cy="3810000"/>
          </a:xfrm>
          <a:prstGeom prst="line">
            <a:avLst/>
          </a:prstGeom>
          <a:noFill/>
          <a:ln w="571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63" name="Text Box 1031"/>
          <p:cNvSpPr txBox="1">
            <a:spLocks noChangeArrowheads="1"/>
          </p:cNvSpPr>
          <p:nvPr/>
        </p:nvSpPr>
        <p:spPr bwMode="auto">
          <a:xfrm>
            <a:off x="4043363" y="58738"/>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3600" b="1" dirty="0">
                <a:solidFill>
                  <a:srgbClr val="C00000"/>
                </a:solidFill>
              </a:rPr>
              <a:t>1973</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26"/>
          <p:cNvSpPr>
            <a:spLocks noChangeArrowheads="1"/>
          </p:cNvSpPr>
          <p:nvPr/>
        </p:nvSpPr>
        <p:spPr bwMode="auto">
          <a:xfrm>
            <a:off x="0" y="6219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pic>
        <p:nvPicPr>
          <p:cNvPr id="135171" name="Picture 1027" descr="zeměkoule IA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0"/>
            <a:ext cx="6324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35172" name="Rectangle 1028"/>
          <p:cNvSpPr>
            <a:spLocks noChangeArrowheads="1"/>
          </p:cNvSpPr>
          <p:nvPr/>
        </p:nvSpPr>
        <p:spPr bwMode="auto">
          <a:xfrm>
            <a:off x="7086600" y="1981200"/>
            <a:ext cx="9906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5173" name="Line 1029"/>
          <p:cNvSpPr>
            <a:spLocks noChangeShapeType="1"/>
          </p:cNvSpPr>
          <p:nvPr/>
        </p:nvSpPr>
        <p:spPr bwMode="auto">
          <a:xfrm>
            <a:off x="7086600" y="1981200"/>
            <a:ext cx="0" cy="4876800"/>
          </a:xfrm>
          <a:prstGeom prst="line">
            <a:avLst/>
          </a:prstGeom>
          <a:noFill/>
          <a:ln w="762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5174" name="Text Box 1030"/>
          <p:cNvSpPr txBox="1">
            <a:spLocks noChangeArrowheads="1"/>
          </p:cNvSpPr>
          <p:nvPr/>
        </p:nvSpPr>
        <p:spPr bwMode="auto">
          <a:xfrm>
            <a:off x="7616825" y="2895600"/>
            <a:ext cx="7651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4800" b="1"/>
              <a:t>1</a:t>
            </a:r>
          </a:p>
          <a:p>
            <a:r>
              <a:rPr lang="cs-CZ" altLang="cs-CZ" sz="4800" b="1"/>
              <a:t>9</a:t>
            </a:r>
          </a:p>
          <a:p>
            <a:r>
              <a:rPr lang="cs-CZ" altLang="cs-CZ" sz="4800" b="1"/>
              <a:t>7</a:t>
            </a:r>
          </a:p>
          <a:p>
            <a:r>
              <a:rPr lang="cs-CZ" altLang="cs-CZ" sz="4800" b="1"/>
              <a:t>3</a:t>
            </a:r>
          </a:p>
        </p:txBody>
      </p:sp>
      <p:sp>
        <p:nvSpPr>
          <p:cNvPr id="135175" name="Text Box 1031"/>
          <p:cNvSpPr txBox="1">
            <a:spLocks noChangeArrowheads="1"/>
          </p:cNvSpPr>
          <p:nvPr/>
        </p:nvSpPr>
        <p:spPr bwMode="auto">
          <a:xfrm>
            <a:off x="940398" y="306388"/>
            <a:ext cx="7086600"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400" b="1" dirty="0"/>
              <a:t>1990 SSLB</a:t>
            </a:r>
          </a:p>
          <a:p>
            <a:r>
              <a:rPr lang="cs-CZ" altLang="cs-CZ" sz="2400" b="1" dirty="0"/>
              <a:t>1997 subkatedra IPVZ</a:t>
            </a:r>
          </a:p>
          <a:p>
            <a:r>
              <a:rPr lang="cs-CZ" altLang="cs-CZ" sz="2400" b="1" dirty="0"/>
              <a:t>2004  obor ( katedra IPVZ )</a:t>
            </a:r>
          </a:p>
          <a:p>
            <a:pPr algn="l"/>
            <a:r>
              <a:rPr lang="cs-CZ" altLang="cs-CZ" sz="3200" b="1" dirty="0"/>
              <a:t>Léčba bolesti a paliativní medicína</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323528" y="116632"/>
            <a:ext cx="5483225" cy="828327"/>
          </a:xfrm>
        </p:spPr>
        <p:txBody>
          <a:bodyPr/>
          <a:lstStyle/>
          <a:p>
            <a:r>
              <a:rPr lang="cs-CZ" altLang="cs-CZ" sz="2800" dirty="0">
                <a:solidFill>
                  <a:srgbClr val="C00000"/>
                </a:solidFill>
              </a:rPr>
              <a:t>Instinktivní chování</a:t>
            </a:r>
            <a:br>
              <a:rPr lang="cs-CZ" altLang="cs-CZ" sz="2800" dirty="0">
                <a:solidFill>
                  <a:srgbClr val="C00000"/>
                </a:solidFill>
              </a:rPr>
            </a:br>
            <a:endParaRPr lang="cs-CZ" altLang="cs-CZ" sz="2800" dirty="0">
              <a:solidFill>
                <a:srgbClr val="C00000"/>
              </a:solidFill>
            </a:endParaRPr>
          </a:p>
        </p:txBody>
      </p:sp>
      <p:sp>
        <p:nvSpPr>
          <p:cNvPr id="271363" name="Rectangle 3"/>
          <p:cNvSpPr>
            <a:spLocks noGrp="1" noChangeArrowheads="1"/>
          </p:cNvSpPr>
          <p:nvPr>
            <p:ph idx="1"/>
          </p:nvPr>
        </p:nvSpPr>
        <p:spPr/>
        <p:txBody>
          <a:bodyPr/>
          <a:lstStyle/>
          <a:p>
            <a:endParaRPr lang="cs-CZ" altLang="cs-CZ" b="1" dirty="0">
              <a:solidFill>
                <a:srgbClr val="C00000"/>
              </a:solidFill>
            </a:endParaRPr>
          </a:p>
          <a:p>
            <a:pPr>
              <a:buFont typeface="Wingdings" pitchFamily="2" charset="2"/>
              <a:buNone/>
            </a:pPr>
            <a:r>
              <a:rPr lang="cs-CZ" altLang="cs-CZ" sz="2800" b="1" dirty="0">
                <a:latin typeface="Times New Roman" panose="02020603050405020304" pitchFamily="18" charset="0"/>
                <a:cs typeface="Times New Roman" panose="02020603050405020304" pitchFamily="18" charset="0"/>
              </a:rPr>
              <a:t>Vysávání rány</a:t>
            </a:r>
          </a:p>
          <a:p>
            <a:pPr>
              <a:buFont typeface="Wingdings" pitchFamily="2" charset="2"/>
              <a:buNone/>
            </a:pPr>
            <a:r>
              <a:rPr lang="cs-CZ" altLang="cs-CZ" sz="2800" b="1" dirty="0">
                <a:latin typeface="Times New Roman" panose="02020603050405020304" pitchFamily="18" charset="0"/>
                <a:cs typeface="Times New Roman" panose="02020603050405020304" pitchFamily="18" charset="0"/>
              </a:rPr>
              <a:t>Tření </a:t>
            </a:r>
          </a:p>
          <a:p>
            <a:pPr>
              <a:buFont typeface="Wingdings" pitchFamily="2" charset="2"/>
              <a:buNone/>
            </a:pPr>
            <a:r>
              <a:rPr lang="cs-CZ" altLang="cs-CZ" sz="2800" b="1" dirty="0">
                <a:latin typeface="Times New Roman" panose="02020603050405020304" pitchFamily="18" charset="0"/>
                <a:cs typeface="Times New Roman" panose="02020603050405020304" pitchFamily="18" charset="0"/>
              </a:rPr>
              <a:t>Úlevová poloha</a:t>
            </a:r>
          </a:p>
          <a:p>
            <a:pPr>
              <a:buFont typeface="Wingdings" pitchFamily="2" charset="2"/>
              <a:buNone/>
            </a:pPr>
            <a:r>
              <a:rPr lang="cs-CZ" altLang="cs-CZ" sz="2800" b="1" dirty="0">
                <a:latin typeface="Times New Roman" panose="02020603050405020304" pitchFamily="18" charset="0"/>
                <a:cs typeface="Times New Roman" panose="02020603050405020304" pitchFamily="18" charset="0"/>
              </a:rPr>
              <a:t>Chlazení</a:t>
            </a:r>
          </a:p>
          <a:p>
            <a:pPr>
              <a:buFont typeface="Wingdings" pitchFamily="2" charset="2"/>
              <a:buNone/>
            </a:pPr>
            <a:r>
              <a:rPr lang="cs-CZ" altLang="cs-CZ" sz="2800" b="1" dirty="0">
                <a:latin typeface="Times New Roman" panose="02020603050405020304" pitchFamily="18" charset="0"/>
                <a:cs typeface="Times New Roman" panose="02020603050405020304" pitchFamily="18" charset="0"/>
              </a:rPr>
              <a:t>Odstranění parazitů</a:t>
            </a:r>
          </a:p>
        </p:txBody>
      </p:sp>
      <p:pic>
        <p:nvPicPr>
          <p:cNvPr id="6" name="Picture 2" descr="D:\KINGSTON\prezentace\obrázky do prez\cartoons\anestc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124743"/>
            <a:ext cx="4042792" cy="483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kupina 1"/>
          <p:cNvGrpSpPr/>
          <p:nvPr/>
        </p:nvGrpSpPr>
        <p:grpSpPr>
          <a:xfrm>
            <a:off x="700831" y="4245608"/>
            <a:ext cx="3537447" cy="1714500"/>
            <a:chOff x="700831" y="4245608"/>
            <a:chExt cx="3537447" cy="1714500"/>
          </a:xfrm>
        </p:grpSpPr>
        <p:pic>
          <p:nvPicPr>
            <p:cNvPr id="1026" name="Picture 2" descr="bol.com | Mc David Herbruikbaar koud en warmte pak | Sport en Vrije tij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831" y="4365104"/>
              <a:ext cx="1141596" cy="12806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lezený obrázek pro úlevová polo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4245608"/>
              <a:ext cx="2114550" cy="17145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4"/>
          <p:cNvSpPr>
            <a:spLocks noGrp="1" noChangeArrowheads="1"/>
          </p:cNvSpPr>
          <p:nvPr>
            <p:ph type="title" idx="4294967295"/>
          </p:nvPr>
        </p:nvSpPr>
        <p:spPr>
          <a:xfrm>
            <a:off x="1475656" y="150019"/>
            <a:ext cx="3887787" cy="1143000"/>
          </a:xfrm>
        </p:spPr>
        <p:txBody>
          <a:bodyPr anchor="ctr"/>
          <a:lstStyle/>
          <a:p>
            <a:r>
              <a:rPr lang="cs-CZ" altLang="cs-CZ" dirty="0" err="1">
                <a:solidFill>
                  <a:srgbClr val="C00000"/>
                </a:solidFill>
              </a:rPr>
              <a:t>Neurostimulace</a:t>
            </a:r>
            <a:endParaRPr lang="cs-CZ" altLang="cs-CZ" dirty="0">
              <a:solidFill>
                <a:srgbClr val="C00000"/>
              </a:solidFill>
            </a:endParaRPr>
          </a:p>
        </p:txBody>
      </p:sp>
      <p:pic>
        <p:nvPicPr>
          <p:cNvPr id="280579" name="Picture 6" descr="prod_leadin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341438"/>
            <a:ext cx="4038600" cy="3214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80" name="Picture 9" descr="actual"/>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4508500"/>
            <a:ext cx="2555875"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82" name="Picture 18" descr="pic-neurostimulation"/>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4652963"/>
            <a:ext cx="31750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81" name="Picture 16" descr="Neurostimulatio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1304925"/>
            <a:ext cx="32131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Oval 2"/>
          <p:cNvSpPr>
            <a:spLocks noChangeArrowheads="1"/>
          </p:cNvSpPr>
          <p:nvPr/>
        </p:nvSpPr>
        <p:spPr bwMode="auto">
          <a:xfrm>
            <a:off x="2971800" y="5638800"/>
            <a:ext cx="3429000" cy="838200"/>
          </a:xfrm>
          <a:prstGeom prst="ellipse">
            <a:avLst/>
          </a:prstGeom>
          <a:gradFill rotWithShape="0">
            <a:gsLst>
              <a:gs pos="0">
                <a:srgbClr val="FF0000"/>
              </a:gs>
              <a:gs pos="100000">
                <a:schemeClr val="accent1">
                  <a:gamma/>
                  <a:shade val="24314"/>
                  <a:invGamma/>
                </a:schemeClr>
              </a:gs>
            </a:gsLst>
            <a:lin ang="5400000" scaled="1"/>
          </a:gradFill>
          <a:ln w="57150">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p:spPr>
        <p:txBody>
          <a:bodyPr wrap="none" anchor="ctr">
            <a:flatTx/>
          </a:bodyPr>
          <a:lstStyle/>
          <a:p>
            <a:pPr eaLnBrk="0" hangingPunct="0"/>
            <a:r>
              <a:rPr lang="cs-CZ" altLang="cs-CZ" sz="3200" b="1">
                <a:latin typeface="Times New Roman" pitchFamily="18" charset="0"/>
              </a:rPr>
              <a:t>BOLEST</a:t>
            </a:r>
          </a:p>
        </p:txBody>
      </p:sp>
      <p:sp>
        <p:nvSpPr>
          <p:cNvPr id="260099" name="Oval 3"/>
          <p:cNvSpPr>
            <a:spLocks noChangeArrowheads="1"/>
          </p:cNvSpPr>
          <p:nvPr/>
        </p:nvSpPr>
        <p:spPr bwMode="auto">
          <a:xfrm>
            <a:off x="762000" y="971550"/>
            <a:ext cx="2209800" cy="2152650"/>
          </a:xfrm>
          <a:prstGeom prst="ellipse">
            <a:avLst/>
          </a:prstGeom>
          <a:gradFill rotWithShape="0">
            <a:gsLst>
              <a:gs pos="58000">
                <a:srgbClr val="CCFF66"/>
              </a:gs>
              <a:gs pos="100000">
                <a:srgbClr val="FFFFFF"/>
              </a:gs>
            </a:gsLst>
            <a:lin ang="5400000" scaled="1"/>
          </a:gradFill>
          <a:ln w="76200">
            <a:round/>
            <a:headEnd/>
            <a:tailEnd/>
          </a:ln>
          <a:effectLst/>
          <a:scene3d>
            <a:camera prst="legacyObliqueTopRight"/>
            <a:lightRig rig="legacyFlat3" dir="b"/>
          </a:scene3d>
          <a:sp3d extrusionH="430200" prstMaterial="legacyMatte">
            <a:bevelT w="13500" h="13500" prst="angle"/>
            <a:bevelB w="13500" h="13500" prst="angle"/>
            <a:extrusionClr>
              <a:schemeClr val="folHlink"/>
            </a:extrusionClr>
          </a:sp3d>
          <a:extLst/>
        </p:spPr>
        <p:txBody>
          <a:bodyPr wrap="none" anchor="ctr">
            <a:flatTx/>
          </a:bodyPr>
          <a:lstStyle/>
          <a:p>
            <a:pPr eaLnBrk="0" hangingPunct="0"/>
            <a:r>
              <a:rPr lang="cs-CZ" altLang="cs-CZ" sz="2400" b="1" dirty="0">
                <a:solidFill>
                  <a:srgbClr val="000066"/>
                </a:solidFill>
              </a:rPr>
              <a:t>RHB</a:t>
            </a:r>
          </a:p>
          <a:p>
            <a:pPr eaLnBrk="0" hangingPunct="0"/>
            <a:r>
              <a:rPr lang="cs-CZ" altLang="cs-CZ" sz="2400" b="1" dirty="0">
                <a:solidFill>
                  <a:srgbClr val="000066"/>
                </a:solidFill>
              </a:rPr>
              <a:t>ortopedie</a:t>
            </a:r>
          </a:p>
          <a:p>
            <a:pPr eaLnBrk="0" hangingPunct="0"/>
            <a:r>
              <a:rPr lang="cs-CZ" altLang="cs-CZ" sz="2400" b="1" dirty="0">
                <a:solidFill>
                  <a:srgbClr val="000066"/>
                </a:solidFill>
              </a:rPr>
              <a:t>onkologie</a:t>
            </a:r>
          </a:p>
          <a:p>
            <a:pPr eaLnBrk="0" hangingPunct="0"/>
            <a:r>
              <a:rPr lang="cs-CZ" altLang="cs-CZ" sz="2400" b="1" dirty="0">
                <a:solidFill>
                  <a:srgbClr val="000066"/>
                </a:solidFill>
              </a:rPr>
              <a:t>gynekologie</a:t>
            </a:r>
          </a:p>
          <a:p>
            <a:pPr eaLnBrk="0" hangingPunct="0"/>
            <a:endParaRPr lang="cs-CZ" altLang="cs-CZ" sz="2400" b="1" dirty="0">
              <a:solidFill>
                <a:srgbClr val="000066"/>
              </a:solidFill>
            </a:endParaRPr>
          </a:p>
        </p:txBody>
      </p:sp>
      <p:sp>
        <p:nvSpPr>
          <p:cNvPr id="260100" name="Oval 4"/>
          <p:cNvSpPr>
            <a:spLocks noChangeArrowheads="1"/>
          </p:cNvSpPr>
          <p:nvPr/>
        </p:nvSpPr>
        <p:spPr bwMode="auto">
          <a:xfrm>
            <a:off x="6248400" y="914400"/>
            <a:ext cx="2133600" cy="2209800"/>
          </a:xfrm>
          <a:prstGeom prst="ellipse">
            <a:avLst/>
          </a:prstGeom>
          <a:solidFill>
            <a:schemeClr val="bg2">
              <a:lumMod val="75000"/>
            </a:schemeClr>
          </a:solidFill>
          <a:ln w="76200">
            <a:round/>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p:spPr>
        <p:txBody>
          <a:bodyPr wrap="none" anchor="ctr">
            <a:flatTx/>
          </a:bodyPr>
          <a:lstStyle/>
          <a:p>
            <a:pPr eaLnBrk="0" hangingPunct="0"/>
            <a:r>
              <a:rPr lang="cs-CZ" altLang="cs-CZ" sz="2400" b="1" dirty="0">
                <a:solidFill>
                  <a:srgbClr val="FFFFFF"/>
                </a:solidFill>
              </a:rPr>
              <a:t>neurologie</a:t>
            </a:r>
          </a:p>
          <a:p>
            <a:pPr eaLnBrk="0" hangingPunct="0"/>
            <a:r>
              <a:rPr lang="cs-CZ" altLang="cs-CZ" sz="2400" b="1" dirty="0">
                <a:solidFill>
                  <a:srgbClr val="FFFFFF"/>
                </a:solidFill>
              </a:rPr>
              <a:t>psychiatrie</a:t>
            </a:r>
          </a:p>
          <a:p>
            <a:pPr eaLnBrk="0" hangingPunct="0"/>
            <a:r>
              <a:rPr lang="cs-CZ" altLang="cs-CZ" sz="2400" b="1" dirty="0">
                <a:solidFill>
                  <a:srgbClr val="FFFFFF"/>
                </a:solidFill>
              </a:rPr>
              <a:t>interna</a:t>
            </a:r>
          </a:p>
          <a:p>
            <a:pPr eaLnBrk="0" hangingPunct="0"/>
            <a:r>
              <a:rPr lang="cs-CZ" altLang="cs-CZ" sz="2400" b="1" dirty="0">
                <a:solidFill>
                  <a:srgbClr val="FFFFFF"/>
                </a:solidFill>
              </a:rPr>
              <a:t>alternativa</a:t>
            </a:r>
          </a:p>
        </p:txBody>
      </p:sp>
      <p:sp>
        <p:nvSpPr>
          <p:cNvPr id="260101" name="Oval 5"/>
          <p:cNvSpPr>
            <a:spLocks noChangeArrowheads="1"/>
          </p:cNvSpPr>
          <p:nvPr/>
        </p:nvSpPr>
        <p:spPr bwMode="auto">
          <a:xfrm>
            <a:off x="3115005" y="2286000"/>
            <a:ext cx="2819400" cy="2514600"/>
          </a:xfrm>
          <a:prstGeom prst="ellipse">
            <a:avLst/>
          </a:prstGeom>
          <a:gradFill rotWithShape="0">
            <a:gsLst>
              <a:gs pos="0">
                <a:srgbClr val="00B0F0"/>
              </a:gs>
              <a:gs pos="100000">
                <a:srgbClr val="FFFFFF"/>
              </a:gs>
            </a:gsLst>
            <a:lin ang="5400000" scaled="1"/>
          </a:gradFill>
          <a:ln w="76200">
            <a:solidFill>
              <a:schemeClr val="bg2"/>
            </a:solidFill>
            <a:round/>
            <a:headEnd/>
            <a:tailEnd/>
          </a:ln>
          <a:effectLst/>
          <a:scene3d>
            <a:camera prst="legacyObliqueTopRight"/>
            <a:lightRig rig="legacyFlat3" dir="b"/>
          </a:scene3d>
          <a:sp3d extrusionH="430200" prstMaterial="legacyMatte">
            <a:bevelT w="13500" h="13500" prst="angle"/>
            <a:bevelB w="13500" h="13500" prst="angle"/>
            <a:extrusionClr>
              <a:srgbClr val="FFFF66"/>
            </a:extrusionClr>
          </a:sp3d>
          <a:extLst/>
        </p:spPr>
        <p:txBody>
          <a:bodyPr wrap="none" anchor="ctr">
            <a:flatTx/>
          </a:bodyPr>
          <a:lstStyle/>
          <a:p>
            <a:pPr eaLnBrk="0" hangingPunct="0"/>
            <a:r>
              <a:rPr lang="cs-CZ" altLang="cs-CZ" sz="2800" b="1" u="sng" dirty="0">
                <a:solidFill>
                  <a:srgbClr val="000066"/>
                </a:solidFill>
              </a:rPr>
              <a:t>ZÁKLAD</a:t>
            </a:r>
          </a:p>
          <a:p>
            <a:pPr eaLnBrk="0" hangingPunct="0"/>
            <a:r>
              <a:rPr lang="cs-CZ" altLang="cs-CZ" sz="2400" b="1" dirty="0" err="1" smtClean="0">
                <a:solidFill>
                  <a:srgbClr val="000066"/>
                </a:solidFill>
              </a:rPr>
              <a:t>algeziolog</a:t>
            </a:r>
            <a:endParaRPr lang="cs-CZ" altLang="cs-CZ" sz="2400" b="1" dirty="0" smtClean="0">
              <a:solidFill>
                <a:srgbClr val="000066"/>
              </a:solidFill>
            </a:endParaRPr>
          </a:p>
          <a:p>
            <a:pPr eaLnBrk="0" hangingPunct="0"/>
            <a:r>
              <a:rPr lang="cs-CZ" altLang="cs-CZ" sz="2400" b="1" dirty="0" smtClean="0">
                <a:solidFill>
                  <a:srgbClr val="000066"/>
                </a:solidFill>
              </a:rPr>
              <a:t>anesteziolog</a:t>
            </a:r>
            <a:endParaRPr lang="cs-CZ" altLang="cs-CZ" sz="2400" b="1" dirty="0">
              <a:solidFill>
                <a:srgbClr val="000066"/>
              </a:solidFill>
            </a:endParaRPr>
          </a:p>
          <a:p>
            <a:pPr eaLnBrk="0" hangingPunct="0"/>
            <a:r>
              <a:rPr lang="cs-CZ" altLang="cs-CZ" sz="2400" b="1" dirty="0">
                <a:solidFill>
                  <a:srgbClr val="000066"/>
                </a:solidFill>
              </a:rPr>
              <a:t>psycholog</a:t>
            </a:r>
          </a:p>
          <a:p>
            <a:pPr eaLnBrk="0" hangingPunct="0"/>
            <a:endParaRPr lang="cs-CZ" altLang="cs-CZ" sz="2400" b="1" dirty="0">
              <a:solidFill>
                <a:srgbClr val="000066"/>
              </a:solidFill>
            </a:endParaRPr>
          </a:p>
        </p:txBody>
      </p:sp>
      <p:sp>
        <p:nvSpPr>
          <p:cNvPr id="260102" name="Line 6"/>
          <p:cNvSpPr>
            <a:spLocks noChangeShapeType="1"/>
          </p:cNvSpPr>
          <p:nvPr/>
        </p:nvSpPr>
        <p:spPr bwMode="auto">
          <a:xfrm flipH="1" flipV="1">
            <a:off x="1219200" y="5867400"/>
            <a:ext cx="152400" cy="76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03" name="Line 7"/>
          <p:cNvSpPr>
            <a:spLocks noChangeShapeType="1"/>
          </p:cNvSpPr>
          <p:nvPr/>
        </p:nvSpPr>
        <p:spPr bwMode="auto">
          <a:xfrm flipH="1" flipV="1">
            <a:off x="1295400" y="5638800"/>
            <a:ext cx="15240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04" name="Line 8"/>
          <p:cNvSpPr>
            <a:spLocks noChangeShapeType="1"/>
          </p:cNvSpPr>
          <p:nvPr/>
        </p:nvSpPr>
        <p:spPr bwMode="auto">
          <a:xfrm flipH="1">
            <a:off x="1219200" y="6019800"/>
            <a:ext cx="228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05" name="Line 9"/>
          <p:cNvSpPr>
            <a:spLocks noChangeShapeType="1"/>
          </p:cNvSpPr>
          <p:nvPr/>
        </p:nvSpPr>
        <p:spPr bwMode="auto">
          <a:xfrm flipH="1">
            <a:off x="1295400" y="6172200"/>
            <a:ext cx="1524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06" name="Line 10"/>
          <p:cNvSpPr>
            <a:spLocks noChangeShapeType="1"/>
          </p:cNvSpPr>
          <p:nvPr/>
        </p:nvSpPr>
        <p:spPr bwMode="auto">
          <a:xfrm>
            <a:off x="2590800" y="60198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07" name="Line 11"/>
          <p:cNvSpPr>
            <a:spLocks noChangeShapeType="1"/>
          </p:cNvSpPr>
          <p:nvPr/>
        </p:nvSpPr>
        <p:spPr bwMode="auto">
          <a:xfrm flipV="1">
            <a:off x="6248400" y="5486400"/>
            <a:ext cx="12192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08" name="Line 12"/>
          <p:cNvSpPr>
            <a:spLocks noChangeShapeType="1"/>
          </p:cNvSpPr>
          <p:nvPr/>
        </p:nvSpPr>
        <p:spPr bwMode="auto">
          <a:xfrm>
            <a:off x="7543800" y="5486400"/>
            <a:ext cx="91440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09" name="Line 13"/>
          <p:cNvSpPr>
            <a:spLocks noChangeShapeType="1"/>
          </p:cNvSpPr>
          <p:nvPr/>
        </p:nvSpPr>
        <p:spPr bwMode="auto">
          <a:xfrm>
            <a:off x="6324600" y="6172200"/>
            <a:ext cx="1295400" cy="381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0" name="Line 14"/>
          <p:cNvSpPr>
            <a:spLocks noChangeShapeType="1"/>
          </p:cNvSpPr>
          <p:nvPr/>
        </p:nvSpPr>
        <p:spPr bwMode="auto">
          <a:xfrm>
            <a:off x="7620000" y="6553200"/>
            <a:ext cx="609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1" name="Line 15"/>
          <p:cNvSpPr>
            <a:spLocks noChangeShapeType="1"/>
          </p:cNvSpPr>
          <p:nvPr/>
        </p:nvSpPr>
        <p:spPr bwMode="auto">
          <a:xfrm flipV="1">
            <a:off x="8458200" y="5715000"/>
            <a:ext cx="762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2" name="Line 16"/>
          <p:cNvSpPr>
            <a:spLocks noChangeShapeType="1"/>
          </p:cNvSpPr>
          <p:nvPr/>
        </p:nvSpPr>
        <p:spPr bwMode="auto">
          <a:xfrm>
            <a:off x="8305800" y="6553200"/>
            <a:ext cx="1524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3" name="Line 17"/>
          <p:cNvSpPr>
            <a:spLocks noChangeShapeType="1"/>
          </p:cNvSpPr>
          <p:nvPr/>
        </p:nvSpPr>
        <p:spPr bwMode="auto">
          <a:xfrm flipH="1" flipV="1">
            <a:off x="2743200" y="50292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4" name="Line 18"/>
          <p:cNvSpPr>
            <a:spLocks noChangeShapeType="1"/>
          </p:cNvSpPr>
          <p:nvPr/>
        </p:nvSpPr>
        <p:spPr bwMode="auto">
          <a:xfrm flipH="1">
            <a:off x="1447800" y="5029200"/>
            <a:ext cx="12192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5" name="Oval 19"/>
          <p:cNvSpPr>
            <a:spLocks noChangeArrowheads="1"/>
          </p:cNvSpPr>
          <p:nvPr/>
        </p:nvSpPr>
        <p:spPr bwMode="auto">
          <a:xfrm>
            <a:off x="1447800" y="5638800"/>
            <a:ext cx="1143000" cy="685800"/>
          </a:xfrm>
          <a:prstGeom prst="ellipse">
            <a:avLst/>
          </a:prstGeom>
          <a:solidFill>
            <a:schemeClr val="accent1"/>
          </a:solidFill>
          <a:ln w="5715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6" name="Line 20"/>
          <p:cNvSpPr>
            <a:spLocks noChangeShapeType="1"/>
          </p:cNvSpPr>
          <p:nvPr/>
        </p:nvSpPr>
        <p:spPr bwMode="auto">
          <a:xfrm flipH="1">
            <a:off x="2667000" y="6324600"/>
            <a:ext cx="11430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7" name="Line 21"/>
          <p:cNvSpPr>
            <a:spLocks noChangeShapeType="1"/>
          </p:cNvSpPr>
          <p:nvPr/>
        </p:nvSpPr>
        <p:spPr bwMode="auto">
          <a:xfrm flipH="1" flipV="1">
            <a:off x="1524000" y="6324600"/>
            <a:ext cx="11430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8" name="Line 22"/>
          <p:cNvSpPr>
            <a:spLocks noChangeShapeType="1"/>
          </p:cNvSpPr>
          <p:nvPr/>
        </p:nvSpPr>
        <p:spPr bwMode="auto">
          <a:xfrm flipV="1">
            <a:off x="4572000" y="19812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19" name="Line 23"/>
          <p:cNvSpPr>
            <a:spLocks noChangeShapeType="1"/>
          </p:cNvSpPr>
          <p:nvPr/>
        </p:nvSpPr>
        <p:spPr bwMode="auto">
          <a:xfrm>
            <a:off x="5384800" y="4686300"/>
            <a:ext cx="508000" cy="3429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0" name="Line 24"/>
          <p:cNvSpPr>
            <a:spLocks noChangeShapeType="1"/>
          </p:cNvSpPr>
          <p:nvPr/>
        </p:nvSpPr>
        <p:spPr bwMode="auto">
          <a:xfrm flipH="1">
            <a:off x="5334000" y="5029200"/>
            <a:ext cx="558800" cy="685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1" name="Line 25"/>
          <p:cNvSpPr>
            <a:spLocks noChangeShapeType="1"/>
          </p:cNvSpPr>
          <p:nvPr/>
        </p:nvSpPr>
        <p:spPr bwMode="auto">
          <a:xfrm flipH="1">
            <a:off x="3556000" y="4648200"/>
            <a:ext cx="558800" cy="43815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2" name="Line 26"/>
          <p:cNvSpPr>
            <a:spLocks noChangeShapeType="1"/>
          </p:cNvSpPr>
          <p:nvPr/>
        </p:nvSpPr>
        <p:spPr bwMode="auto">
          <a:xfrm>
            <a:off x="3581400" y="5029200"/>
            <a:ext cx="685800" cy="685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3" name="Line 27"/>
          <p:cNvSpPr>
            <a:spLocks noChangeShapeType="1"/>
          </p:cNvSpPr>
          <p:nvPr/>
        </p:nvSpPr>
        <p:spPr bwMode="auto">
          <a:xfrm flipV="1">
            <a:off x="5486400" y="5562600"/>
            <a:ext cx="457200" cy="76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4" name="Line 28"/>
          <p:cNvSpPr>
            <a:spLocks noChangeShapeType="1"/>
          </p:cNvSpPr>
          <p:nvPr/>
        </p:nvSpPr>
        <p:spPr bwMode="auto">
          <a:xfrm flipH="1">
            <a:off x="5334000" y="5562600"/>
            <a:ext cx="101600" cy="76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5" name="AutoShape 29"/>
          <p:cNvSpPr>
            <a:spLocks noChangeArrowheads="1"/>
          </p:cNvSpPr>
          <p:nvPr/>
        </p:nvSpPr>
        <p:spPr bwMode="auto">
          <a:xfrm>
            <a:off x="3657600" y="457200"/>
            <a:ext cx="1828800" cy="1524000"/>
          </a:xfrm>
          <a:prstGeom prst="smileyFace">
            <a:avLst>
              <a:gd name="adj" fmla="val 4653"/>
            </a:avLst>
          </a:prstGeom>
          <a:gradFill rotWithShape="0">
            <a:gsLst>
              <a:gs pos="0">
                <a:srgbClr val="FF9933"/>
              </a:gs>
              <a:gs pos="100000">
                <a:srgbClr val="FFCC99"/>
              </a:gs>
            </a:gsLst>
            <a:lin ang="5400000" scaled="1"/>
          </a:gradFill>
          <a:ln w="76200">
            <a:solidFill>
              <a:schemeClr val="bg2"/>
            </a:solidFill>
            <a:round/>
            <a:headEnd/>
            <a:tailEnd/>
          </a:ln>
          <a:effectLst>
            <a:outerShdw dist="107763" dir="18900000" algn="ctr" rotWithShape="0">
              <a:schemeClr val="bg1">
                <a:lumMod val="65000"/>
              </a:schemeClr>
            </a:outerShdw>
          </a:effectLst>
        </p:spPr>
        <p:txBody>
          <a:bodyPr wrap="none" anchor="ctr"/>
          <a:lstStyle/>
          <a:p>
            <a:endParaRPr lang="cs-CZ"/>
          </a:p>
        </p:txBody>
      </p:sp>
      <p:sp>
        <p:nvSpPr>
          <p:cNvPr id="260126" name="Line 30"/>
          <p:cNvSpPr>
            <a:spLocks noChangeShapeType="1"/>
          </p:cNvSpPr>
          <p:nvPr/>
        </p:nvSpPr>
        <p:spPr bwMode="auto">
          <a:xfrm flipH="1" flipV="1">
            <a:off x="3657600" y="5486400"/>
            <a:ext cx="584200" cy="20955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7" name="Line 31"/>
          <p:cNvSpPr>
            <a:spLocks noChangeShapeType="1"/>
          </p:cNvSpPr>
          <p:nvPr/>
        </p:nvSpPr>
        <p:spPr bwMode="auto">
          <a:xfrm flipH="1">
            <a:off x="1332408" y="2743200"/>
            <a:ext cx="2184400" cy="838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8" name="Line 32"/>
          <p:cNvSpPr>
            <a:spLocks noChangeShapeType="1"/>
          </p:cNvSpPr>
          <p:nvPr/>
        </p:nvSpPr>
        <p:spPr bwMode="auto">
          <a:xfrm>
            <a:off x="5715000" y="2667000"/>
            <a:ext cx="1600200" cy="762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29" name="Line 33"/>
          <p:cNvSpPr>
            <a:spLocks noChangeShapeType="1"/>
          </p:cNvSpPr>
          <p:nvPr/>
        </p:nvSpPr>
        <p:spPr bwMode="auto">
          <a:xfrm flipV="1">
            <a:off x="1434008" y="3124200"/>
            <a:ext cx="13792" cy="3524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30" name="Line 34"/>
          <p:cNvSpPr>
            <a:spLocks noChangeShapeType="1"/>
          </p:cNvSpPr>
          <p:nvPr/>
        </p:nvSpPr>
        <p:spPr bwMode="auto">
          <a:xfrm flipV="1">
            <a:off x="7315200" y="3200400"/>
            <a:ext cx="76200" cy="228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0131" name="Line 35"/>
          <p:cNvSpPr>
            <a:spLocks noChangeShapeType="1"/>
          </p:cNvSpPr>
          <p:nvPr/>
        </p:nvSpPr>
        <p:spPr bwMode="auto">
          <a:xfrm>
            <a:off x="5943600" y="5562600"/>
            <a:ext cx="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0132" name="Line 36"/>
          <p:cNvSpPr>
            <a:spLocks noChangeShapeType="1"/>
          </p:cNvSpPr>
          <p:nvPr/>
        </p:nvSpPr>
        <p:spPr bwMode="auto">
          <a:xfrm>
            <a:off x="5943600" y="5715000"/>
            <a:ext cx="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a:xfrm>
            <a:off x="900113" y="549275"/>
            <a:ext cx="7164387" cy="1143000"/>
          </a:xfrm>
        </p:spPr>
        <p:txBody>
          <a:bodyPr/>
          <a:lstStyle/>
          <a:p>
            <a:pPr algn="r">
              <a:tabLst>
                <a:tab pos="3136900" algn="l"/>
              </a:tabLst>
            </a:pPr>
            <a:r>
              <a:rPr lang="cs-CZ" altLang="cs-CZ" sz="2400" b="0">
                <a:solidFill>
                  <a:srgbClr val="FFFFFF"/>
                </a:solidFill>
              </a:rPr>
              <a:t>Regiment zdraví </a:t>
            </a:r>
            <a:br>
              <a:rPr lang="cs-CZ" altLang="cs-CZ" sz="2400" b="0">
                <a:solidFill>
                  <a:srgbClr val="FFFFFF"/>
                </a:solidFill>
              </a:rPr>
            </a:br>
            <a:r>
              <a:rPr lang="cs-CZ" altLang="cs-CZ" sz="2400" b="0">
                <a:solidFill>
                  <a:srgbClr val="FFFFFF"/>
                </a:solidFill>
              </a:rPr>
              <a:t>Henrycha Rankovia         </a:t>
            </a:r>
            <a:br>
              <a:rPr lang="cs-CZ" altLang="cs-CZ" sz="2400" b="0">
                <a:solidFill>
                  <a:srgbClr val="FFFFFF"/>
                </a:solidFill>
              </a:rPr>
            </a:br>
            <a:r>
              <a:rPr lang="cs-CZ" altLang="cs-CZ" sz="2400" b="0">
                <a:solidFill>
                  <a:srgbClr val="FFFFFF"/>
                </a:solidFill>
              </a:rPr>
              <a:t>                         Danielem Adamen z Veleslavína, 1595</a:t>
            </a:r>
            <a:br>
              <a:rPr lang="cs-CZ" altLang="cs-CZ" sz="2400" b="0">
                <a:solidFill>
                  <a:srgbClr val="FFFFFF"/>
                </a:solidFill>
              </a:rPr>
            </a:br>
            <a:endParaRPr lang="cs-CZ" altLang="cs-CZ" sz="2400" b="0">
              <a:solidFill>
                <a:srgbClr val="FFFFFF"/>
              </a:solidFill>
            </a:endParaRPr>
          </a:p>
        </p:txBody>
      </p:sp>
      <p:sp>
        <p:nvSpPr>
          <p:cNvPr id="251908" name="AutoShape 4"/>
          <p:cNvSpPr>
            <a:spLocks noChangeArrowheads="1"/>
          </p:cNvSpPr>
          <p:nvPr/>
        </p:nvSpPr>
        <p:spPr bwMode="auto">
          <a:xfrm>
            <a:off x="288157" y="2132856"/>
            <a:ext cx="8676331" cy="4032448"/>
          </a:xfrm>
          <a:prstGeom prst="horizontalScroll">
            <a:avLst>
              <a:gd name="adj" fmla="val 12500"/>
            </a:avLst>
          </a:prstGeom>
          <a:pattFill prst="pct20">
            <a:fgClr>
              <a:srgbClr val="FF0000"/>
            </a:fgClr>
            <a:bgClr>
              <a:schemeClr val="bg1"/>
            </a:bgClr>
          </a:pattFill>
          <a:ln w="76200">
            <a:solidFill>
              <a:srgbClr val="000000"/>
            </a:solidFill>
            <a:round/>
            <a:headEnd/>
            <a:tailEnd/>
          </a:ln>
          <a:effectLst/>
        </p:spPr>
        <p:txBody>
          <a:bodyPr/>
          <a:lstStyle/>
          <a:p>
            <a:pPr algn="l" eaLnBrk="0" hangingPunct="0"/>
            <a:endParaRPr lang="cs-CZ" altLang="cs-CZ" sz="1200" dirty="0">
              <a:latin typeface="Times New Roman" pitchFamily="18" charset="0"/>
            </a:endParaRPr>
          </a:p>
          <a:p>
            <a:pPr algn="l" eaLnBrk="0" hangingPunct="0"/>
            <a:endParaRPr lang="cs-CZ" altLang="cs-CZ" sz="1200" dirty="0">
              <a:latin typeface="Times New Roman" pitchFamily="18" charset="0"/>
            </a:endParaRPr>
          </a:p>
          <a:p>
            <a:pPr algn="l" eaLnBrk="0" hangingPunct="0"/>
            <a:endParaRPr lang="cs-CZ" altLang="cs-CZ" sz="1200" dirty="0">
              <a:latin typeface="Times New Roman" pitchFamily="18" charset="0"/>
            </a:endParaRPr>
          </a:p>
          <a:p>
            <a:pPr eaLnBrk="0" hangingPunct="0"/>
            <a:r>
              <a:rPr lang="cs-CZ" altLang="cs-CZ" sz="2400" b="1" dirty="0">
                <a:solidFill>
                  <a:schemeClr val="hlink"/>
                </a:solidFill>
              </a:rPr>
              <a:t>„</a:t>
            </a:r>
            <a:r>
              <a:rPr lang="cs-CZ" altLang="cs-CZ" sz="2400" b="1" dirty="0"/>
              <a:t> </a:t>
            </a:r>
            <a:r>
              <a:rPr lang="cs-CZ" altLang="cs-CZ" sz="2400" b="1" dirty="0">
                <a:solidFill>
                  <a:schemeClr val="hlink"/>
                </a:solidFill>
              </a:rPr>
              <a:t>Zdraví je takový stav těla našeho, </a:t>
            </a:r>
            <a:endParaRPr lang="cs-CZ" altLang="cs-CZ" sz="2400" b="1" dirty="0" smtClean="0">
              <a:solidFill>
                <a:schemeClr val="hlink"/>
              </a:solidFill>
            </a:endParaRPr>
          </a:p>
          <a:p>
            <a:pPr eaLnBrk="0" hangingPunct="0"/>
            <a:r>
              <a:rPr lang="cs-CZ" altLang="cs-CZ" sz="2400" b="1" dirty="0" smtClean="0">
                <a:solidFill>
                  <a:srgbClr val="FF0000"/>
                </a:solidFill>
              </a:rPr>
              <a:t>v</a:t>
            </a:r>
            <a:r>
              <a:rPr lang="cs-CZ" altLang="cs-CZ" sz="2400" b="1" dirty="0">
                <a:solidFill>
                  <a:srgbClr val="FF0000"/>
                </a:solidFill>
              </a:rPr>
              <a:t> němž ani bolest nás netrápí,</a:t>
            </a:r>
            <a:r>
              <a:rPr lang="cs-CZ" altLang="cs-CZ" sz="2400" b="1" dirty="0">
                <a:solidFill>
                  <a:schemeClr val="hlink"/>
                </a:solidFill>
              </a:rPr>
              <a:t> </a:t>
            </a:r>
          </a:p>
          <a:p>
            <a:pPr eaLnBrk="0" hangingPunct="0"/>
            <a:r>
              <a:rPr lang="cs-CZ" altLang="cs-CZ" sz="2400" b="1" dirty="0">
                <a:solidFill>
                  <a:schemeClr val="hlink"/>
                </a:solidFill>
              </a:rPr>
              <a:t>ani nemoc žádné překážky nám v </a:t>
            </a:r>
            <a:r>
              <a:rPr lang="cs-CZ" altLang="cs-CZ" sz="2400" b="1" dirty="0" err="1">
                <a:solidFill>
                  <a:schemeClr val="hlink"/>
                </a:solidFill>
              </a:rPr>
              <a:t>pracech</a:t>
            </a:r>
            <a:r>
              <a:rPr lang="cs-CZ" altLang="cs-CZ" sz="2400" b="1" dirty="0">
                <a:solidFill>
                  <a:schemeClr val="hlink"/>
                </a:solidFill>
              </a:rPr>
              <a:t> života nečiní. </a:t>
            </a:r>
          </a:p>
          <a:p>
            <a:pPr eaLnBrk="0" hangingPunct="0"/>
            <a:r>
              <a:rPr lang="cs-CZ" altLang="cs-CZ" sz="2400" b="1" dirty="0" smtClean="0">
                <a:solidFill>
                  <a:schemeClr val="hlink"/>
                </a:solidFill>
              </a:rPr>
              <a:t>Kdež </a:t>
            </a:r>
            <a:r>
              <a:rPr lang="cs-CZ" altLang="cs-CZ" sz="2400" b="1" dirty="0">
                <a:solidFill>
                  <a:schemeClr val="hlink"/>
                </a:solidFill>
              </a:rPr>
              <a:t>pak tělo naše od takového způsobu se uchýlí, již tu neduh jest a nemoc. “</a:t>
            </a:r>
          </a:p>
          <a:p>
            <a:pPr eaLnBrk="0" hangingPunct="0"/>
            <a:endParaRPr lang="cs-CZ" altLang="cs-CZ" sz="3600" b="1" dirty="0">
              <a:solidFill>
                <a:schemeClr val="hlink"/>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Effect transition="in" filter="checkerboard(across)">
                                      <p:cBhvr>
                                        <p:cTn id="7" dur="500"/>
                                        <p:tgtEl>
                                          <p:spTgt spid="251906"/>
                                        </p:tgtEl>
                                      </p:cBhvr>
                                    </p:animEffect>
                                  </p:childTnLst>
                                </p:cTn>
                              </p:par>
                            </p:childTnLst>
                          </p:cTn>
                        </p:par>
                        <p:par>
                          <p:cTn id="8" fill="hold" nodeType="afterGroup">
                            <p:stCondLst>
                              <p:cond delay="500"/>
                            </p:stCondLst>
                            <p:childTnLst>
                              <p:par>
                                <p:cTn id="9" presetID="5" presetClass="entr" presetSubtype="5" fill="hold" grpId="0" nodeType="afterEffect">
                                  <p:stCondLst>
                                    <p:cond delay="2000"/>
                                  </p:stCondLst>
                                  <p:childTnLst>
                                    <p:set>
                                      <p:cBhvr>
                                        <p:cTn id="10" dur="1" fill="hold">
                                          <p:stCondLst>
                                            <p:cond delay="0"/>
                                          </p:stCondLst>
                                        </p:cTn>
                                        <p:tgtEl>
                                          <p:spTgt spid="251908"/>
                                        </p:tgtEl>
                                        <p:attrNameLst>
                                          <p:attrName>style.visibility</p:attrName>
                                        </p:attrNameLst>
                                      </p:cBhvr>
                                      <p:to>
                                        <p:strVal val="visible"/>
                                      </p:to>
                                    </p:set>
                                    <p:animEffect transition="in" filter="checkerboard(down)">
                                      <p:cBhvr>
                                        <p:cTn id="11" dur="500"/>
                                        <p:tgtEl>
                                          <p:spTgt spid="25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utoUpdateAnimBg="0"/>
      <p:bldP spid="251908"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ozumění bolesti 50,8x66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4086225" cy="5334001"/>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stretch>
            <a:fillRect/>
          </a:stretch>
        </p:blipFill>
        <p:spPr>
          <a:xfrm>
            <a:off x="3851920" y="1844824"/>
            <a:ext cx="4271764" cy="3214833"/>
          </a:xfrm>
          <a:prstGeom prst="rect">
            <a:avLst/>
          </a:prstGeom>
        </p:spPr>
      </p:pic>
    </p:spTree>
    <p:extLst>
      <p:ext uri="{BB962C8B-B14F-4D97-AF65-F5344CB8AC3E}">
        <p14:creationId xmlns:p14="http://schemas.microsoft.com/office/powerpoint/2010/main" val="2005955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900113" y="765175"/>
            <a:ext cx="8001000" cy="1143000"/>
          </a:xfrm>
        </p:spPr>
        <p:txBody>
          <a:bodyPr/>
          <a:lstStyle/>
          <a:p>
            <a:r>
              <a:rPr lang="cs-CZ" altLang="cs-CZ">
                <a:solidFill>
                  <a:srgbClr val="FFFFFF"/>
                </a:solidFill>
              </a:rPr>
              <a:t>Empirické jednání</a:t>
            </a:r>
          </a:p>
        </p:txBody>
      </p:sp>
      <p:sp>
        <p:nvSpPr>
          <p:cNvPr id="272387" name="Rectangle 3"/>
          <p:cNvSpPr>
            <a:spLocks noGrp="1" noChangeArrowheads="1"/>
          </p:cNvSpPr>
          <p:nvPr>
            <p:ph idx="1"/>
          </p:nvPr>
        </p:nvSpPr>
        <p:spPr>
          <a:xfrm>
            <a:off x="297795" y="947628"/>
            <a:ext cx="5849592" cy="3345939"/>
          </a:xfrm>
        </p:spPr>
        <p:txBody>
          <a:bodyPr/>
          <a:lstStyle/>
          <a:p>
            <a:r>
              <a:rPr lang="cs-CZ" altLang="cs-CZ" sz="2400" dirty="0">
                <a:latin typeface="Times New Roman" panose="02020603050405020304" pitchFamily="18" charset="0"/>
                <a:cs typeface="Times New Roman" panose="02020603050405020304" pitchFamily="18" charset="0"/>
              </a:rPr>
              <a:t>40 – 30 tis. let př.n.l.   - </a:t>
            </a:r>
            <a:r>
              <a:rPr lang="cs-CZ" altLang="cs-CZ" sz="2400" b="1" dirty="0">
                <a:latin typeface="Times New Roman" panose="02020603050405020304" pitchFamily="18" charset="0"/>
                <a:cs typeface="Times New Roman" panose="02020603050405020304" pitchFamily="18" charset="0"/>
              </a:rPr>
              <a:t>trepanace </a:t>
            </a:r>
            <a:r>
              <a:rPr lang="cs-CZ" altLang="cs-CZ" sz="2400" b="1" dirty="0" smtClean="0">
                <a:latin typeface="Times New Roman" panose="02020603050405020304" pitchFamily="18" charset="0"/>
                <a:cs typeface="Times New Roman" panose="02020603050405020304" pitchFamily="18" charset="0"/>
              </a:rPr>
              <a:t>lebky</a:t>
            </a:r>
          </a:p>
          <a:p>
            <a:endParaRPr lang="cs-CZ" altLang="cs-CZ" sz="2400" dirty="0">
              <a:latin typeface="Times New Roman" panose="02020603050405020304" pitchFamily="18" charset="0"/>
              <a:cs typeface="Times New Roman" panose="02020603050405020304" pitchFamily="18" charset="0"/>
            </a:endParaRPr>
          </a:p>
          <a:p>
            <a:r>
              <a:rPr lang="cs-CZ" altLang="cs-CZ" sz="2400" dirty="0" smtClean="0">
                <a:latin typeface="Times New Roman" panose="02020603050405020304" pitchFamily="18" charset="0"/>
                <a:cs typeface="Times New Roman" panose="02020603050405020304" pitchFamily="18" charset="0"/>
              </a:rPr>
              <a:t>Starší </a:t>
            </a:r>
            <a:r>
              <a:rPr lang="cs-CZ" altLang="cs-CZ" sz="2400" dirty="0">
                <a:latin typeface="Times New Roman" panose="02020603050405020304" pitchFamily="18" charset="0"/>
                <a:cs typeface="Times New Roman" panose="02020603050405020304" pitchFamily="18" charset="0"/>
              </a:rPr>
              <a:t>d. kamenná – </a:t>
            </a:r>
            <a:r>
              <a:rPr lang="cs-CZ" altLang="cs-CZ" sz="2400" b="1" dirty="0">
                <a:latin typeface="Times New Roman" panose="02020603050405020304" pitchFamily="18" charset="0"/>
                <a:cs typeface="Times New Roman" panose="02020603050405020304" pitchFamily="18" charset="0"/>
              </a:rPr>
              <a:t>imobilizace </a:t>
            </a:r>
            <a:r>
              <a:rPr lang="cs-CZ" altLang="cs-CZ" sz="2400" b="1" dirty="0" smtClean="0">
                <a:latin typeface="Times New Roman" panose="02020603050405020304" pitchFamily="18" charset="0"/>
                <a:cs typeface="Times New Roman" panose="02020603050405020304" pitchFamily="18" charset="0"/>
              </a:rPr>
              <a:t>zlomenin</a:t>
            </a:r>
          </a:p>
          <a:p>
            <a:endParaRPr lang="cs-CZ" altLang="cs-CZ" sz="2400" dirty="0">
              <a:latin typeface="Times New Roman" panose="02020603050405020304" pitchFamily="18" charset="0"/>
              <a:cs typeface="Times New Roman" panose="02020603050405020304" pitchFamily="18" charset="0"/>
            </a:endParaRPr>
          </a:p>
          <a:p>
            <a:r>
              <a:rPr lang="cs-CZ" altLang="cs-CZ" sz="2400" b="1" dirty="0">
                <a:latin typeface="Times New Roman" panose="02020603050405020304" pitchFamily="18" charset="0"/>
                <a:cs typeface="Times New Roman" panose="02020603050405020304" pitchFamily="18" charset="0"/>
              </a:rPr>
              <a:t>Stimulace bodů na těle </a:t>
            </a:r>
            <a:r>
              <a:rPr lang="cs-CZ" altLang="cs-CZ" sz="2400" dirty="0">
                <a:latin typeface="Times New Roman" panose="02020603050405020304" pitchFamily="18" charset="0"/>
                <a:cs typeface="Times New Roman" panose="02020603050405020304" pitchFamily="18" charset="0"/>
              </a:rPr>
              <a:t>– rybí </a:t>
            </a:r>
            <a:r>
              <a:rPr lang="cs-CZ" altLang="cs-CZ" sz="2400" dirty="0" smtClean="0">
                <a:latin typeface="Times New Roman" panose="02020603050405020304" pitchFamily="18" charset="0"/>
                <a:cs typeface="Times New Roman" panose="02020603050405020304" pitchFamily="18" charset="0"/>
              </a:rPr>
              <a:t>kosti</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25 tis</a:t>
            </a:r>
            <a:r>
              <a:rPr lang="cs-CZ" altLang="cs-CZ" sz="2400" dirty="0" smtClean="0">
                <a:latin typeface="Times New Roman" panose="02020603050405020304" pitchFamily="18" charset="0"/>
                <a:cs typeface="Times New Roman" panose="02020603050405020304" pitchFamily="18" charset="0"/>
              </a:rPr>
              <a:t>. l </a:t>
            </a:r>
            <a:r>
              <a:rPr lang="cs-CZ" altLang="cs-CZ" sz="2400" dirty="0">
                <a:latin typeface="Times New Roman" panose="02020603050405020304" pitchFamily="18" charset="0"/>
                <a:cs typeface="Times New Roman" panose="02020603050405020304" pitchFamily="18" charset="0"/>
              </a:rPr>
              <a:t>př.n.l. - </a:t>
            </a:r>
            <a:r>
              <a:rPr lang="cs-CZ" altLang="cs-CZ" sz="2400" b="1" dirty="0">
                <a:latin typeface="Times New Roman" panose="02020603050405020304" pitchFamily="18" charset="0"/>
                <a:cs typeface="Times New Roman" panose="02020603050405020304" pitchFamily="18" charset="0"/>
              </a:rPr>
              <a:t>šamanismus</a:t>
            </a:r>
          </a:p>
        </p:txBody>
      </p:sp>
      <p:pic>
        <p:nvPicPr>
          <p:cNvPr id="2723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8032" b="6247"/>
          <a:stretch>
            <a:fillRect/>
          </a:stretch>
        </p:blipFill>
        <p:spPr bwMode="auto">
          <a:xfrm flipH="1">
            <a:off x="6186788" y="765175"/>
            <a:ext cx="267492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323528" y="116632"/>
            <a:ext cx="5483225" cy="82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kern="1200">
                <a:solidFill>
                  <a:srgbClr val="D20A11"/>
                </a:solidFill>
                <a:latin typeface="+mj-lt"/>
                <a:ea typeface="+mj-ea"/>
                <a:cs typeface="+mj-cs"/>
              </a:defRPr>
            </a:lvl1pPr>
            <a:lvl2pPr algn="l" rtl="0" eaLnBrk="0" fontAlgn="base" hangingPunct="0">
              <a:spcBef>
                <a:spcPct val="0"/>
              </a:spcBef>
              <a:spcAft>
                <a:spcPct val="0"/>
              </a:spcAft>
              <a:defRPr sz="2000" b="1">
                <a:solidFill>
                  <a:srgbClr val="D20A11"/>
                </a:solidFill>
                <a:latin typeface="Calibri" pitchFamily="34" charset="0"/>
              </a:defRPr>
            </a:lvl2pPr>
            <a:lvl3pPr algn="l" rtl="0" eaLnBrk="0" fontAlgn="base" hangingPunct="0">
              <a:spcBef>
                <a:spcPct val="0"/>
              </a:spcBef>
              <a:spcAft>
                <a:spcPct val="0"/>
              </a:spcAft>
              <a:defRPr sz="2000" b="1">
                <a:solidFill>
                  <a:srgbClr val="D20A11"/>
                </a:solidFill>
                <a:latin typeface="Calibri" pitchFamily="34" charset="0"/>
              </a:defRPr>
            </a:lvl3pPr>
            <a:lvl4pPr algn="l" rtl="0" eaLnBrk="0" fontAlgn="base" hangingPunct="0">
              <a:spcBef>
                <a:spcPct val="0"/>
              </a:spcBef>
              <a:spcAft>
                <a:spcPct val="0"/>
              </a:spcAft>
              <a:defRPr sz="2000" b="1">
                <a:solidFill>
                  <a:srgbClr val="D20A11"/>
                </a:solidFill>
                <a:latin typeface="Calibri" pitchFamily="34" charset="0"/>
              </a:defRPr>
            </a:lvl4pPr>
            <a:lvl5pPr algn="l" rtl="0" eaLnBrk="0" fontAlgn="base" hangingPunct="0">
              <a:spcBef>
                <a:spcPct val="0"/>
              </a:spcBef>
              <a:spcAft>
                <a:spcPct val="0"/>
              </a:spcAft>
              <a:defRPr sz="2000" b="1">
                <a:solidFill>
                  <a:srgbClr val="D20A11"/>
                </a:solidFill>
                <a:latin typeface="Calibri" pitchFamily="34" charset="0"/>
              </a:defRPr>
            </a:lvl5pPr>
            <a:lvl6pPr marL="457200" algn="l" rtl="0" fontAlgn="base">
              <a:spcBef>
                <a:spcPct val="0"/>
              </a:spcBef>
              <a:spcAft>
                <a:spcPct val="0"/>
              </a:spcAft>
              <a:defRPr sz="2000" b="1">
                <a:solidFill>
                  <a:srgbClr val="D20A11"/>
                </a:solidFill>
                <a:latin typeface="Calibri" pitchFamily="34" charset="0"/>
              </a:defRPr>
            </a:lvl6pPr>
            <a:lvl7pPr marL="914400" algn="l" rtl="0" fontAlgn="base">
              <a:spcBef>
                <a:spcPct val="0"/>
              </a:spcBef>
              <a:spcAft>
                <a:spcPct val="0"/>
              </a:spcAft>
              <a:defRPr sz="2000" b="1">
                <a:solidFill>
                  <a:srgbClr val="D20A11"/>
                </a:solidFill>
                <a:latin typeface="Calibri" pitchFamily="34" charset="0"/>
              </a:defRPr>
            </a:lvl7pPr>
            <a:lvl8pPr marL="1371600" algn="l" rtl="0" fontAlgn="base">
              <a:spcBef>
                <a:spcPct val="0"/>
              </a:spcBef>
              <a:spcAft>
                <a:spcPct val="0"/>
              </a:spcAft>
              <a:defRPr sz="2000" b="1">
                <a:solidFill>
                  <a:srgbClr val="D20A11"/>
                </a:solidFill>
                <a:latin typeface="Calibri" pitchFamily="34" charset="0"/>
              </a:defRPr>
            </a:lvl8pPr>
            <a:lvl9pPr marL="1828800" algn="l" rtl="0" fontAlgn="base">
              <a:spcBef>
                <a:spcPct val="0"/>
              </a:spcBef>
              <a:spcAft>
                <a:spcPct val="0"/>
              </a:spcAft>
              <a:defRPr sz="2000" b="1">
                <a:solidFill>
                  <a:srgbClr val="D20A11"/>
                </a:solidFill>
                <a:latin typeface="Calibri" pitchFamily="34" charset="0"/>
              </a:defRPr>
            </a:lvl9pPr>
          </a:lstStyle>
          <a:p>
            <a:r>
              <a:rPr lang="cs-CZ" altLang="cs-CZ" sz="2800" dirty="0" smtClean="0">
                <a:solidFill>
                  <a:srgbClr val="C00000"/>
                </a:solidFill>
              </a:rPr>
              <a:t>Empirické jednání</a:t>
            </a:r>
            <a:br>
              <a:rPr lang="cs-CZ" altLang="cs-CZ" sz="2800" dirty="0" smtClean="0">
                <a:solidFill>
                  <a:srgbClr val="C00000"/>
                </a:solidFill>
              </a:rPr>
            </a:br>
            <a:endParaRPr lang="cs-CZ" altLang="cs-CZ" sz="2800" dirty="0">
              <a:solidFill>
                <a:srgbClr val="C00000"/>
              </a:solidFill>
            </a:endParaRPr>
          </a:p>
        </p:txBody>
      </p:sp>
      <p:sp>
        <p:nvSpPr>
          <p:cNvPr id="2" name="Obdélník 1"/>
          <p:cNvSpPr/>
          <p:nvPr/>
        </p:nvSpPr>
        <p:spPr>
          <a:xfrm>
            <a:off x="539552" y="4476020"/>
            <a:ext cx="8136904" cy="830997"/>
          </a:xfrm>
          <a:prstGeom prst="rect">
            <a:avLst/>
          </a:prstGeom>
        </p:spPr>
        <p:txBody>
          <a:bodyPr wrap="square">
            <a:spAutoFit/>
          </a:bodyPr>
          <a:lstStyle/>
          <a:p>
            <a:r>
              <a:rPr lang="cs-CZ" sz="2400" dirty="0" smtClean="0">
                <a:latin typeface="+mn-lt"/>
              </a:rPr>
              <a:t>Archaická </a:t>
            </a:r>
            <a:r>
              <a:rPr lang="cs-CZ" sz="2400" dirty="0">
                <a:latin typeface="+mn-lt"/>
              </a:rPr>
              <a:t>technika </a:t>
            </a:r>
            <a:r>
              <a:rPr lang="cs-CZ" sz="2400" dirty="0" smtClean="0">
                <a:latin typeface="+mn-lt"/>
              </a:rPr>
              <a:t>extáze, dosažení</a:t>
            </a:r>
            <a:r>
              <a:rPr lang="cs-CZ" sz="2400" dirty="0">
                <a:latin typeface="+mn-lt"/>
              </a:rPr>
              <a:t> </a:t>
            </a:r>
            <a:r>
              <a:rPr lang="cs-CZ" sz="2400" dirty="0" smtClean="0">
                <a:latin typeface="+mn-lt"/>
              </a:rPr>
              <a:t>změněného stavu vědomí</a:t>
            </a:r>
          </a:p>
          <a:p>
            <a:r>
              <a:rPr lang="cs-CZ" sz="2400" dirty="0" smtClean="0">
                <a:latin typeface="+mn-lt"/>
              </a:rPr>
              <a:t>Užívání halucinogenů, psychedelických drog, opiátů, …</a:t>
            </a:r>
            <a:endParaRPr lang="cs-CZ" sz="24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Bufo</a:t>
            </a:r>
            <a:r>
              <a:rPr lang="cs-CZ" dirty="0" smtClean="0"/>
              <a:t> </a:t>
            </a:r>
            <a:r>
              <a:rPr lang="cs-CZ" dirty="0" err="1" smtClean="0"/>
              <a:t>Alvarius</a:t>
            </a:r>
            <a:r>
              <a:rPr lang="cs-CZ" dirty="0" smtClean="0"/>
              <a:t> – ropucha coloradská</a:t>
            </a:r>
            <a:endParaRPr lang="cs-CZ" dirty="0"/>
          </a:p>
        </p:txBody>
      </p:sp>
      <p:sp>
        <p:nvSpPr>
          <p:cNvPr id="3" name="Zástupný symbol pro obsah 2"/>
          <p:cNvSpPr>
            <a:spLocks noGrp="1"/>
          </p:cNvSpPr>
          <p:nvPr>
            <p:ph idx="1"/>
          </p:nvPr>
        </p:nvSpPr>
        <p:spPr>
          <a:xfrm>
            <a:off x="457200" y="765175"/>
            <a:ext cx="8229600" cy="3887961"/>
          </a:xfrm>
        </p:spPr>
        <p:txBody>
          <a:bodyPr/>
          <a:lstStyle/>
          <a:p>
            <a:r>
              <a:rPr lang="cs-CZ" sz="2400" dirty="0" smtClean="0"/>
              <a:t>Žije pod zemí Sonorské pouště Severní Mexiko, jihozápad Spojených států</a:t>
            </a:r>
          </a:p>
          <a:p>
            <a:r>
              <a:rPr lang="cs-CZ" sz="2400" dirty="0" smtClean="0"/>
              <a:t>Na povrch vylézá jen v noci  v období dešťů od května do července</a:t>
            </a:r>
          </a:p>
          <a:p>
            <a:r>
              <a:rPr lang="cs-CZ" sz="2400" dirty="0" smtClean="0"/>
              <a:t>Její kůže a žlázy obsahují halucinogenní </a:t>
            </a:r>
            <a:r>
              <a:rPr lang="cs-CZ" sz="2400" dirty="0" err="1" smtClean="0"/>
              <a:t>tryptamin</a:t>
            </a:r>
            <a:r>
              <a:rPr lang="cs-CZ" sz="2400" dirty="0" smtClean="0"/>
              <a:t>, </a:t>
            </a:r>
            <a:r>
              <a:rPr lang="cs-CZ" sz="2400" dirty="0" err="1" smtClean="0"/>
              <a:t>bufotenin</a:t>
            </a:r>
            <a:endParaRPr lang="cs-CZ" sz="2400" dirty="0" smtClean="0"/>
          </a:p>
          <a:p>
            <a:r>
              <a:rPr lang="cs-CZ" sz="2400" dirty="0" smtClean="0"/>
              <a:t>Kouří se z dýmky</a:t>
            </a:r>
          </a:p>
          <a:p>
            <a:r>
              <a:rPr lang="cs-CZ" sz="2400" dirty="0" smtClean="0"/>
              <a:t>Zážitek trvá cca 15 minut a dalších 30 minut se zpracovává</a:t>
            </a:r>
          </a:p>
          <a:p>
            <a:r>
              <a:rPr lang="cs-CZ" sz="2400" dirty="0" smtClean="0"/>
              <a:t>Lidská identita se rozloží a po návratu do konvenční reality je složena identita nová</a:t>
            </a:r>
            <a:endParaRPr lang="cs-CZ" sz="2400" dirty="0"/>
          </a:p>
        </p:txBody>
      </p:sp>
      <p:pic>
        <p:nvPicPr>
          <p:cNvPr id="4" name="Obrázek 3"/>
          <p:cNvPicPr>
            <a:picLocks noChangeAspect="1"/>
          </p:cNvPicPr>
          <p:nvPr/>
        </p:nvPicPr>
        <p:blipFill>
          <a:blip r:embed="rId2"/>
          <a:stretch>
            <a:fillRect/>
          </a:stretch>
        </p:blipFill>
        <p:spPr>
          <a:xfrm>
            <a:off x="4355976" y="4149079"/>
            <a:ext cx="4536504" cy="2507015"/>
          </a:xfrm>
          <a:prstGeom prst="rect">
            <a:avLst/>
          </a:prstGeom>
        </p:spPr>
      </p:pic>
    </p:spTree>
    <p:extLst>
      <p:ext uri="{BB962C8B-B14F-4D97-AF65-F5344CB8AC3E}">
        <p14:creationId xmlns:p14="http://schemas.microsoft.com/office/powerpoint/2010/main" val="2246607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5 </a:t>
            </a:r>
            <a:r>
              <a:rPr lang="cs-CZ" dirty="0" err="1" smtClean="0"/>
              <a:t>methoxyN</a:t>
            </a:r>
            <a:r>
              <a:rPr lang="cs-CZ" dirty="0" smtClean="0"/>
              <a:t>, N </a:t>
            </a:r>
            <a:r>
              <a:rPr lang="cs-CZ" dirty="0" err="1" smtClean="0"/>
              <a:t>dimethyltryptamin</a:t>
            </a:r>
            <a:endParaRPr lang="cs-CZ" dirty="0"/>
          </a:p>
        </p:txBody>
      </p:sp>
      <p:sp>
        <p:nvSpPr>
          <p:cNvPr id="3" name="Zástupný symbol pro obsah 2"/>
          <p:cNvSpPr>
            <a:spLocks noGrp="1"/>
          </p:cNvSpPr>
          <p:nvPr>
            <p:ph idx="1"/>
          </p:nvPr>
        </p:nvSpPr>
        <p:spPr>
          <a:xfrm>
            <a:off x="179512" y="692696"/>
            <a:ext cx="3960440" cy="5472608"/>
          </a:xfrm>
        </p:spPr>
        <p:txBody>
          <a:bodyPr/>
          <a:lstStyle/>
          <a:p>
            <a:r>
              <a:rPr lang="cs-CZ" sz="2000" dirty="0"/>
              <a:t>citlivější hmat</a:t>
            </a:r>
          </a:p>
          <a:p>
            <a:r>
              <a:rPr lang="cs-CZ" sz="2000" dirty="0" smtClean="0"/>
              <a:t>zvýšené </a:t>
            </a:r>
            <a:r>
              <a:rPr lang="cs-CZ" sz="2000" dirty="0"/>
              <a:t>vnímání těla</a:t>
            </a:r>
          </a:p>
          <a:p>
            <a:r>
              <a:rPr lang="cs-CZ" sz="2000" dirty="0" err="1"/>
              <a:t>vnitrotělní</a:t>
            </a:r>
            <a:r>
              <a:rPr lang="cs-CZ" sz="2000" dirty="0"/>
              <a:t> tlaky</a:t>
            </a:r>
          </a:p>
          <a:p>
            <a:r>
              <a:rPr lang="cs-CZ" sz="2000" dirty="0"/>
              <a:t>odlišné vnímání formy těla</a:t>
            </a:r>
          </a:p>
          <a:p>
            <a:r>
              <a:rPr lang="cs-CZ" sz="2000" dirty="0"/>
              <a:t>vnímání odlišné </a:t>
            </a:r>
            <a:r>
              <a:rPr lang="cs-CZ" sz="2000" dirty="0" smtClean="0"/>
              <a:t>gravitace</a:t>
            </a:r>
          </a:p>
          <a:p>
            <a:r>
              <a:rPr lang="cs-CZ" sz="2000" dirty="0"/>
              <a:t>pocit jednoty se vším</a:t>
            </a:r>
          </a:p>
          <a:p>
            <a:r>
              <a:rPr lang="cs-CZ" sz="2000" dirty="0"/>
              <a:t>sebereflexe</a:t>
            </a:r>
          </a:p>
          <a:p>
            <a:r>
              <a:rPr lang="cs-CZ" sz="2000" dirty="0"/>
              <a:t>zvýšené prožívání emocí</a:t>
            </a:r>
          </a:p>
          <a:p>
            <a:r>
              <a:rPr lang="cs-CZ" sz="2000" dirty="0"/>
              <a:t>znovuprožívání vzpomínek</a:t>
            </a:r>
          </a:p>
          <a:p>
            <a:r>
              <a:rPr lang="cs-CZ" sz="2000" dirty="0"/>
              <a:t>změněné vnímání času</a:t>
            </a:r>
          </a:p>
          <a:p>
            <a:r>
              <a:rPr lang="cs-CZ" sz="2000" dirty="0"/>
              <a:t>ztráta ega</a:t>
            </a:r>
          </a:p>
          <a:p>
            <a:r>
              <a:rPr lang="cs-CZ" sz="2000" dirty="0"/>
              <a:t>euforie</a:t>
            </a:r>
          </a:p>
          <a:p>
            <a:r>
              <a:rPr lang="cs-CZ" sz="2000" dirty="0"/>
              <a:t>strach</a:t>
            </a:r>
          </a:p>
          <a:p>
            <a:r>
              <a:rPr lang="cs-CZ" sz="2000" dirty="0"/>
              <a:t>katarze</a:t>
            </a:r>
          </a:p>
          <a:p>
            <a:endParaRPr lang="cs-CZ" sz="2400" dirty="0"/>
          </a:p>
          <a:p>
            <a:endParaRPr lang="cs-CZ" dirty="0"/>
          </a:p>
        </p:txBody>
      </p:sp>
      <p:pic>
        <p:nvPicPr>
          <p:cNvPr id="1026" name="Picture 2" descr="File:Bufo-alvarius-front.jpg - Wikimedia Commons"/>
          <p:cNvPicPr>
            <a:picLocks noChangeAspect="1" noChangeArrowheads="1"/>
          </p:cNvPicPr>
          <p:nvPr/>
        </p:nvPicPr>
        <p:blipFill rotWithShape="1">
          <a:blip r:embed="rId2">
            <a:extLst>
              <a:ext uri="{28A0092B-C50C-407E-A947-70E740481C1C}">
                <a14:useLocalDpi xmlns:a14="http://schemas.microsoft.com/office/drawing/2010/main" val="0"/>
              </a:ext>
            </a:extLst>
          </a:blip>
          <a:srcRect l="8469" r="11673"/>
          <a:stretch/>
        </p:blipFill>
        <p:spPr bwMode="auto">
          <a:xfrm>
            <a:off x="4932040" y="785299"/>
            <a:ext cx="2592288" cy="225242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572000" y="3071608"/>
            <a:ext cx="4572000" cy="3416320"/>
          </a:xfrm>
          <a:prstGeom prst="rect">
            <a:avLst/>
          </a:prstGeom>
        </p:spPr>
        <p:txBody>
          <a:bodyPr>
            <a:spAutoFit/>
          </a:bodyPr>
          <a:lstStyle/>
          <a:p>
            <a:pPr marL="342900" indent="-342900" algn="l">
              <a:buFont typeface="Arial" panose="020B0604020202020204" pitchFamily="34" charset="0"/>
              <a:buChar char="•"/>
            </a:pPr>
            <a:r>
              <a:rPr lang="cs-CZ" sz="2400" dirty="0">
                <a:latin typeface="+mn-lt"/>
              </a:rPr>
              <a:t>samovolné </a:t>
            </a:r>
            <a:r>
              <a:rPr lang="cs-CZ" sz="2400" dirty="0" smtClean="0">
                <a:latin typeface="+mn-lt"/>
              </a:rPr>
              <a:t>pohyby, stažení </a:t>
            </a:r>
            <a:r>
              <a:rPr lang="cs-CZ" sz="2400" dirty="0">
                <a:latin typeface="+mn-lt"/>
              </a:rPr>
              <a:t>svalů</a:t>
            </a:r>
          </a:p>
          <a:p>
            <a:pPr marL="342900" indent="-342900" algn="l">
              <a:buFont typeface="Arial" panose="020B0604020202020204" pitchFamily="34" charset="0"/>
              <a:buChar char="•"/>
            </a:pPr>
            <a:r>
              <a:rPr lang="cs-CZ" sz="2400" dirty="0" smtClean="0">
                <a:latin typeface="+mn-lt"/>
              </a:rPr>
              <a:t>třes, ztráta </a:t>
            </a:r>
            <a:r>
              <a:rPr lang="cs-CZ" sz="2400" dirty="0">
                <a:latin typeface="+mn-lt"/>
              </a:rPr>
              <a:t>koordinace</a:t>
            </a:r>
          </a:p>
          <a:p>
            <a:pPr marL="342900" indent="-342900" algn="l">
              <a:buFont typeface="Arial" panose="020B0604020202020204" pitchFamily="34" charset="0"/>
              <a:buChar char="•"/>
            </a:pPr>
            <a:r>
              <a:rPr lang="cs-CZ" sz="2400" dirty="0">
                <a:latin typeface="+mn-lt"/>
              </a:rPr>
              <a:t>nevolnost</a:t>
            </a:r>
          </a:p>
          <a:p>
            <a:pPr marL="342900" indent="-342900" algn="l">
              <a:buFont typeface="Arial" panose="020B0604020202020204" pitchFamily="34" charset="0"/>
              <a:buChar char="•"/>
            </a:pPr>
            <a:r>
              <a:rPr lang="cs-CZ" sz="2400" dirty="0">
                <a:latin typeface="+mn-lt"/>
              </a:rPr>
              <a:t>rozšíření </a:t>
            </a:r>
            <a:r>
              <a:rPr lang="cs-CZ" sz="2400" dirty="0" smtClean="0">
                <a:latin typeface="+mn-lt"/>
              </a:rPr>
              <a:t>zorniček</a:t>
            </a:r>
          </a:p>
          <a:p>
            <a:pPr marL="342900" indent="-342900" algn="l">
              <a:buFont typeface="Arial" panose="020B0604020202020204" pitchFamily="34" charset="0"/>
              <a:buChar char="•"/>
            </a:pPr>
            <a:r>
              <a:rPr lang="cs-CZ" sz="2400" dirty="0" smtClean="0">
                <a:latin typeface="+mn-lt"/>
              </a:rPr>
              <a:t>bolest na hrudi, tachykardie, ↑TK</a:t>
            </a:r>
            <a:endParaRPr lang="cs-CZ" sz="2400" dirty="0">
              <a:latin typeface="+mn-lt"/>
            </a:endParaRPr>
          </a:p>
          <a:p>
            <a:pPr marL="342900" indent="-342900" algn="l">
              <a:buFont typeface="Arial" panose="020B0604020202020204" pitchFamily="34" charset="0"/>
              <a:buChar char="•"/>
            </a:pPr>
            <a:r>
              <a:rPr lang="cs-CZ" sz="2400" dirty="0">
                <a:latin typeface="+mn-lt"/>
              </a:rPr>
              <a:t>zvracení</a:t>
            </a:r>
          </a:p>
          <a:p>
            <a:pPr marL="342900" indent="-342900" algn="l">
              <a:buFont typeface="Arial" panose="020B0604020202020204" pitchFamily="34" charset="0"/>
              <a:buChar char="•"/>
            </a:pPr>
            <a:r>
              <a:rPr lang="cs-CZ" sz="2400" dirty="0">
                <a:latin typeface="+mn-lt"/>
              </a:rPr>
              <a:t>d</a:t>
            </a:r>
            <a:r>
              <a:rPr lang="cs-CZ" sz="2400" dirty="0" smtClean="0">
                <a:latin typeface="+mn-lt"/>
              </a:rPr>
              <a:t>esorientace, </a:t>
            </a:r>
            <a:r>
              <a:rPr lang="cs-CZ" sz="2400" dirty="0" smtClean="0"/>
              <a:t>ztráta </a:t>
            </a:r>
            <a:r>
              <a:rPr lang="cs-CZ" sz="2400" dirty="0"/>
              <a:t>vědomí</a:t>
            </a:r>
          </a:p>
          <a:p>
            <a:pPr marL="342900" indent="-342900" algn="l">
              <a:buFont typeface="Arial" panose="020B0604020202020204" pitchFamily="34" charset="0"/>
              <a:buChar char="•"/>
            </a:pPr>
            <a:endParaRPr lang="cs-CZ" sz="2400" dirty="0">
              <a:latin typeface="+mn-lt"/>
            </a:endParaRPr>
          </a:p>
        </p:txBody>
      </p:sp>
    </p:spTree>
    <p:extLst>
      <p:ext uri="{BB962C8B-B14F-4D97-AF65-F5344CB8AC3E}">
        <p14:creationId xmlns:p14="http://schemas.microsoft.com/office/powerpoint/2010/main" val="3005124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323528" y="417634"/>
            <a:ext cx="5483225" cy="495300"/>
          </a:xfrm>
        </p:spPr>
        <p:txBody>
          <a:bodyPr/>
          <a:lstStyle/>
          <a:p>
            <a:r>
              <a:rPr lang="cs-CZ" altLang="cs-CZ" sz="3600" dirty="0">
                <a:solidFill>
                  <a:srgbClr val="C00000"/>
                </a:solidFill>
              </a:rPr>
              <a:t>Egypt</a:t>
            </a:r>
          </a:p>
        </p:txBody>
      </p:sp>
      <p:sp>
        <p:nvSpPr>
          <p:cNvPr id="273411" name="Rectangle 3"/>
          <p:cNvSpPr>
            <a:spLocks noGrp="1" noChangeArrowheads="1"/>
          </p:cNvSpPr>
          <p:nvPr>
            <p:ph idx="1"/>
          </p:nvPr>
        </p:nvSpPr>
        <p:spPr>
          <a:xfrm>
            <a:off x="179512" y="1268760"/>
            <a:ext cx="8001000" cy="3312368"/>
          </a:xfrm>
        </p:spPr>
        <p:txBody>
          <a:bodyPr/>
          <a:lstStyle/>
          <a:p>
            <a:pPr marL="0" indent="0">
              <a:buNone/>
            </a:pPr>
            <a:r>
              <a:rPr lang="cs-CZ" altLang="cs-CZ" sz="2400" dirty="0" smtClean="0"/>
              <a:t>4 </a:t>
            </a:r>
            <a:r>
              <a:rPr lang="cs-CZ" altLang="cs-CZ" sz="2400" dirty="0" err="1" smtClean="0"/>
              <a:t>tis.př.n.l</a:t>
            </a:r>
            <a:r>
              <a:rPr lang="cs-CZ" altLang="cs-CZ" sz="2400" dirty="0"/>
              <a:t>.  </a:t>
            </a:r>
            <a:r>
              <a:rPr lang="cs-CZ" altLang="cs-CZ" sz="2400" dirty="0" err="1"/>
              <a:t>Erbesův</a:t>
            </a:r>
            <a:r>
              <a:rPr lang="cs-CZ" altLang="cs-CZ" sz="2400" dirty="0"/>
              <a:t> a </a:t>
            </a:r>
            <a:r>
              <a:rPr lang="cs-CZ" altLang="cs-CZ" sz="2400" dirty="0" err="1"/>
              <a:t>Smithův</a:t>
            </a:r>
            <a:r>
              <a:rPr lang="cs-CZ" altLang="cs-CZ" sz="2400" dirty="0"/>
              <a:t> papyrus</a:t>
            </a:r>
          </a:p>
          <a:p>
            <a:pPr marL="0" indent="0">
              <a:buNone/>
            </a:pPr>
            <a:r>
              <a:rPr lang="cs-CZ" altLang="cs-CZ" sz="2400" dirty="0" smtClean="0"/>
              <a:t>podávání opiátů</a:t>
            </a:r>
          </a:p>
          <a:p>
            <a:pPr marL="0" indent="0">
              <a:buNone/>
            </a:pPr>
            <a:endParaRPr lang="cs-CZ" altLang="cs-CZ" sz="2400" dirty="0"/>
          </a:p>
          <a:p>
            <a:pPr>
              <a:buFont typeface="Wingdings" pitchFamily="2" charset="2"/>
              <a:buNone/>
            </a:pPr>
            <a:r>
              <a:rPr lang="cs-CZ" altLang="cs-CZ" sz="2400" b="1" dirty="0"/>
              <a:t>Bohyně </a:t>
            </a:r>
            <a:r>
              <a:rPr lang="cs-CZ" altLang="cs-CZ" sz="2400" b="1" dirty="0" err="1"/>
              <a:t>Izis</a:t>
            </a:r>
            <a:r>
              <a:rPr lang="cs-CZ" altLang="cs-CZ" sz="2400" b="1" dirty="0"/>
              <a:t> podala trpícímu bohu </a:t>
            </a:r>
            <a:r>
              <a:rPr lang="cs-CZ" altLang="cs-CZ" sz="2400" b="1" dirty="0" err="1"/>
              <a:t>Ra</a:t>
            </a:r>
            <a:r>
              <a:rPr lang="cs-CZ" altLang="cs-CZ" sz="2400" b="1" dirty="0"/>
              <a:t> </a:t>
            </a:r>
          </a:p>
          <a:p>
            <a:pPr>
              <a:buFont typeface="Wingdings" pitchFamily="2" charset="2"/>
              <a:buNone/>
            </a:pPr>
            <a:r>
              <a:rPr lang="cs-CZ" altLang="cs-CZ" sz="2400" b="1" dirty="0"/>
              <a:t>šťávu z </a:t>
            </a:r>
            <a:r>
              <a:rPr lang="cs-CZ" altLang="cs-CZ" sz="2400" b="1" dirty="0" smtClean="0"/>
              <a:t>makovic</a:t>
            </a:r>
          </a:p>
          <a:p>
            <a:pPr>
              <a:buFont typeface="Wingdings" pitchFamily="2" charset="2"/>
              <a:buNone/>
            </a:pPr>
            <a:endParaRPr lang="cs-CZ" altLang="cs-CZ" sz="2400" b="1" dirty="0"/>
          </a:p>
          <a:p>
            <a:pPr>
              <a:buFont typeface="Wingdings" pitchFamily="2" charset="2"/>
              <a:buNone/>
            </a:pPr>
            <a:endParaRPr lang="cs-CZ" altLang="cs-CZ" sz="2400" b="1" dirty="0" smtClean="0"/>
          </a:p>
          <a:p>
            <a:pPr>
              <a:buFont typeface="Wingdings" pitchFamily="2" charset="2"/>
              <a:buNone/>
            </a:pPr>
            <a:endParaRPr lang="cs-CZ" altLang="cs-CZ" sz="2400" b="1" dirty="0"/>
          </a:p>
          <a:p>
            <a:r>
              <a:rPr lang="cs-CZ" altLang="cs-CZ" sz="2400" dirty="0"/>
              <a:t>Fixace </a:t>
            </a:r>
            <a:r>
              <a:rPr lang="cs-CZ" altLang="cs-CZ" sz="2400" dirty="0" smtClean="0"/>
              <a:t>zlomenin</a:t>
            </a:r>
          </a:p>
          <a:p>
            <a:pPr marL="0" indent="0">
              <a:buNone/>
            </a:pPr>
            <a:r>
              <a:rPr lang="cs-CZ" altLang="cs-CZ" sz="2400" dirty="0" smtClean="0"/>
              <a:t> </a:t>
            </a:r>
            <a:r>
              <a:rPr lang="cs-CZ" altLang="cs-CZ" sz="2400" dirty="0"/>
              <a:t>– obvazy nasycené roztokem mouky a medu</a:t>
            </a:r>
          </a:p>
          <a:p>
            <a:r>
              <a:rPr lang="cs-CZ" altLang="cs-CZ" sz="2400" dirty="0"/>
              <a:t>Specialisté na léčbu bolestí hlavy</a:t>
            </a:r>
          </a:p>
          <a:p>
            <a:endParaRPr lang="cs-CZ" altLang="cs-CZ" sz="2400" dirty="0"/>
          </a:p>
        </p:txBody>
      </p:sp>
      <p:pic>
        <p:nvPicPr>
          <p:cNvPr id="2734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4266"/>
          <a:stretch/>
        </p:blipFill>
        <p:spPr bwMode="auto">
          <a:xfrm>
            <a:off x="5868144" y="912934"/>
            <a:ext cx="3347864" cy="5111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s://slideplayer.cz/slide/2964912/11/images/3/Opiov%C3%A9+alkaloidy+z%C3%ADsk%C3%A1vaj%C3%AD+se+ze+%C5%A1%C5%A5%C3%A1vy+poran%C4%9Bn%C3%BDch+nedozr%C3%A1l%C3%BDch+plod%C5%AF+m%C3%A1ku+%28Papaver+somniferum+%E2%80%93+m%C3%A1k+set%C3%BD%29.jpg"/>
          <p:cNvPicPr>
            <a:picLocks noChangeAspect="1" noChangeArrowheads="1"/>
          </p:cNvPicPr>
          <p:nvPr/>
        </p:nvPicPr>
        <p:blipFill rotWithShape="1">
          <a:blip r:embed="rId3">
            <a:extLst>
              <a:ext uri="{28A0092B-C50C-407E-A947-70E740481C1C}">
                <a14:useLocalDpi xmlns:a14="http://schemas.microsoft.com/office/drawing/2010/main" val="0"/>
              </a:ext>
            </a:extLst>
          </a:blip>
          <a:srcRect l="64049" t="45485" r="6815" b="29316"/>
          <a:stretch/>
        </p:blipFill>
        <p:spPr bwMode="auto">
          <a:xfrm>
            <a:off x="2627784" y="3092474"/>
            <a:ext cx="2808312" cy="182160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2576" y="202704"/>
            <a:ext cx="2302024" cy="599728"/>
          </a:xfrm>
        </p:spPr>
        <p:txBody>
          <a:bodyPr/>
          <a:lstStyle/>
          <a:p>
            <a:r>
              <a:rPr lang="cs-CZ" altLang="cs-CZ" b="1" dirty="0" err="1"/>
              <a:t>Opioidy</a:t>
            </a:r>
            <a:r>
              <a:rPr lang="cs-CZ" altLang="cs-CZ" b="1" dirty="0"/>
              <a:t> - historie</a:t>
            </a:r>
          </a:p>
        </p:txBody>
      </p:sp>
      <p:sp>
        <p:nvSpPr>
          <p:cNvPr id="3075" name="Rectangle 3"/>
          <p:cNvSpPr>
            <a:spLocks noGrp="1" noChangeArrowheads="1"/>
          </p:cNvSpPr>
          <p:nvPr>
            <p:ph type="body" sz="half" idx="1"/>
          </p:nvPr>
        </p:nvSpPr>
        <p:spPr>
          <a:xfrm>
            <a:off x="2123728" y="802432"/>
            <a:ext cx="1828800" cy="4724400"/>
          </a:xfrm>
        </p:spPr>
        <p:txBody>
          <a:bodyPr/>
          <a:lstStyle/>
          <a:p>
            <a:r>
              <a:rPr lang="cs-CZ" altLang="cs-CZ" sz="2400" dirty="0"/>
              <a:t>1901</a:t>
            </a:r>
          </a:p>
          <a:p>
            <a:r>
              <a:rPr lang="cs-CZ" altLang="cs-CZ" sz="2400" dirty="0"/>
              <a:t>1967</a:t>
            </a:r>
          </a:p>
          <a:p>
            <a:r>
              <a:rPr lang="cs-CZ" altLang="cs-CZ" sz="2400" dirty="0"/>
              <a:t>1976</a:t>
            </a:r>
          </a:p>
          <a:p>
            <a:pPr>
              <a:lnSpc>
                <a:spcPct val="90000"/>
              </a:lnSpc>
            </a:pPr>
            <a:endParaRPr lang="cs-CZ" altLang="cs-CZ" sz="2400" dirty="0"/>
          </a:p>
          <a:p>
            <a:pPr>
              <a:lnSpc>
                <a:spcPct val="80000"/>
              </a:lnSpc>
            </a:pPr>
            <a:r>
              <a:rPr lang="cs-CZ" altLang="cs-CZ" sz="2400" dirty="0"/>
              <a:t>1979</a:t>
            </a:r>
          </a:p>
          <a:p>
            <a:pPr>
              <a:buFontTx/>
              <a:buNone/>
            </a:pPr>
            <a:endParaRPr lang="cs-CZ" altLang="cs-CZ" sz="2400" dirty="0"/>
          </a:p>
          <a:p>
            <a:pPr>
              <a:lnSpc>
                <a:spcPct val="70000"/>
              </a:lnSpc>
              <a:buFontTx/>
              <a:buNone/>
            </a:pPr>
            <a:endParaRPr lang="cs-CZ" altLang="cs-CZ" sz="2400" dirty="0"/>
          </a:p>
          <a:p>
            <a:pPr>
              <a:lnSpc>
                <a:spcPct val="80000"/>
              </a:lnSpc>
            </a:pPr>
            <a:endParaRPr lang="cs-CZ" altLang="cs-CZ" sz="2400" dirty="0"/>
          </a:p>
          <a:p>
            <a:pPr>
              <a:lnSpc>
                <a:spcPct val="0"/>
              </a:lnSpc>
            </a:pPr>
            <a:endParaRPr lang="cs-CZ" altLang="cs-CZ" sz="2400" dirty="0"/>
          </a:p>
          <a:p>
            <a:pPr>
              <a:lnSpc>
                <a:spcPct val="30000"/>
              </a:lnSpc>
            </a:pPr>
            <a:r>
              <a:rPr lang="cs-CZ" altLang="cs-CZ" sz="2400" dirty="0"/>
              <a:t>1989</a:t>
            </a:r>
          </a:p>
          <a:p>
            <a:r>
              <a:rPr lang="cs-CZ" altLang="cs-CZ" sz="2400" dirty="0"/>
              <a:t>1995</a:t>
            </a:r>
          </a:p>
        </p:txBody>
      </p:sp>
      <p:sp>
        <p:nvSpPr>
          <p:cNvPr id="3076" name="Rectangle 4"/>
          <p:cNvSpPr>
            <a:spLocks noGrp="1" noChangeArrowheads="1"/>
          </p:cNvSpPr>
          <p:nvPr>
            <p:ph type="body" sz="half" idx="2"/>
          </p:nvPr>
        </p:nvSpPr>
        <p:spPr>
          <a:xfrm>
            <a:off x="3283531" y="835141"/>
            <a:ext cx="6324600" cy="4876800"/>
          </a:xfrm>
        </p:spPr>
        <p:txBody>
          <a:bodyPr/>
          <a:lstStyle/>
          <a:p>
            <a:pPr>
              <a:lnSpc>
                <a:spcPct val="90000"/>
              </a:lnSpc>
              <a:buFontTx/>
              <a:buNone/>
            </a:pPr>
            <a:r>
              <a:rPr lang="cs-CZ" altLang="cs-CZ" sz="2400" dirty="0" err="1"/>
              <a:t>intratékální</a:t>
            </a:r>
            <a:r>
              <a:rPr lang="cs-CZ" altLang="cs-CZ" sz="2400" dirty="0"/>
              <a:t> podání - </a:t>
            </a:r>
            <a:r>
              <a:rPr lang="cs-CZ" altLang="cs-CZ" sz="2400" dirty="0" err="1"/>
              <a:t>Racoviceanu-Pitesti</a:t>
            </a:r>
            <a:endParaRPr lang="cs-CZ" altLang="cs-CZ" sz="2400" dirty="0"/>
          </a:p>
          <a:p>
            <a:pPr>
              <a:lnSpc>
                <a:spcPct val="90000"/>
              </a:lnSpc>
              <a:buFontTx/>
              <a:buNone/>
            </a:pPr>
            <a:r>
              <a:rPr lang="cs-CZ" altLang="cs-CZ" sz="2400" dirty="0" err="1"/>
              <a:t>opioidní</a:t>
            </a:r>
            <a:r>
              <a:rPr lang="cs-CZ" altLang="cs-CZ" sz="2400" dirty="0"/>
              <a:t> receptory </a:t>
            </a:r>
            <a:r>
              <a:rPr lang="cs-CZ" altLang="cs-CZ" sz="2400" dirty="0">
                <a:sym typeface="Symbol" panose="05050102010706020507" pitchFamily="18" charset="2"/>
              </a:rPr>
              <a:t>, ,  </a:t>
            </a:r>
            <a:r>
              <a:rPr lang="cs-CZ" altLang="cs-CZ" sz="2400" dirty="0"/>
              <a:t>- Martin</a:t>
            </a:r>
          </a:p>
          <a:p>
            <a:pPr>
              <a:lnSpc>
                <a:spcPct val="90000"/>
              </a:lnSpc>
              <a:buFontTx/>
              <a:buNone/>
            </a:pPr>
            <a:r>
              <a:rPr lang="cs-CZ" altLang="cs-CZ" sz="2400" dirty="0" err="1"/>
              <a:t>intratekální</a:t>
            </a:r>
            <a:r>
              <a:rPr lang="cs-CZ" altLang="cs-CZ" sz="2400" dirty="0"/>
              <a:t> podání morfinu inhibuje přenos bolesti - </a:t>
            </a:r>
            <a:r>
              <a:rPr lang="cs-CZ" altLang="cs-CZ" sz="2400" dirty="0" err="1"/>
              <a:t>Yaksh</a:t>
            </a:r>
            <a:endParaRPr lang="cs-CZ" altLang="cs-CZ" sz="2400" dirty="0"/>
          </a:p>
          <a:p>
            <a:pPr>
              <a:lnSpc>
                <a:spcPct val="90000"/>
              </a:lnSpc>
              <a:buFontTx/>
              <a:buNone/>
            </a:pPr>
            <a:r>
              <a:rPr lang="cs-CZ" altLang="cs-CZ" sz="2400" dirty="0"/>
              <a:t>selektivní spinální analgezie - </a:t>
            </a:r>
            <a:r>
              <a:rPr lang="cs-CZ" altLang="cs-CZ" sz="2400" dirty="0" err="1"/>
              <a:t>Cousins</a:t>
            </a:r>
            <a:endParaRPr lang="cs-CZ" altLang="cs-CZ" sz="2400" dirty="0"/>
          </a:p>
          <a:p>
            <a:pPr>
              <a:lnSpc>
                <a:spcPct val="90000"/>
              </a:lnSpc>
              <a:buFontTx/>
              <a:buNone/>
            </a:pPr>
            <a:r>
              <a:rPr lang="cs-CZ" altLang="cs-CZ" sz="2400" dirty="0"/>
              <a:t>první použití:</a:t>
            </a:r>
          </a:p>
          <a:p>
            <a:pPr>
              <a:lnSpc>
                <a:spcPct val="90000"/>
              </a:lnSpc>
            </a:pPr>
            <a:r>
              <a:rPr lang="cs-CZ" altLang="cs-CZ" sz="2400" dirty="0"/>
              <a:t>epidurálního morfinu - </a:t>
            </a:r>
            <a:r>
              <a:rPr lang="cs-CZ" altLang="cs-CZ" sz="2400" dirty="0" err="1"/>
              <a:t>Behar</a:t>
            </a:r>
            <a:endParaRPr lang="cs-CZ" altLang="cs-CZ" sz="2400" dirty="0"/>
          </a:p>
          <a:p>
            <a:pPr>
              <a:lnSpc>
                <a:spcPct val="90000"/>
              </a:lnSpc>
            </a:pPr>
            <a:r>
              <a:rPr lang="cs-CZ" altLang="cs-CZ" sz="2400" dirty="0" err="1"/>
              <a:t>intratékálního</a:t>
            </a:r>
            <a:r>
              <a:rPr lang="cs-CZ" altLang="cs-CZ" sz="2400" dirty="0"/>
              <a:t> morfinu – </a:t>
            </a:r>
            <a:r>
              <a:rPr lang="cs-CZ" altLang="cs-CZ" sz="2400" dirty="0" err="1"/>
              <a:t>Wang</a:t>
            </a:r>
            <a:endParaRPr lang="cs-CZ" altLang="cs-CZ" sz="2400" dirty="0"/>
          </a:p>
          <a:p>
            <a:pPr>
              <a:lnSpc>
                <a:spcPct val="90000"/>
              </a:lnSpc>
              <a:buFontTx/>
              <a:buNone/>
            </a:pPr>
            <a:r>
              <a:rPr lang="cs-CZ" altLang="cs-CZ" sz="2400" dirty="0" err="1"/>
              <a:t>antinocicepce</a:t>
            </a:r>
            <a:r>
              <a:rPr lang="cs-CZ" altLang="cs-CZ" sz="2400" dirty="0"/>
              <a:t> ovlivněním periferních </a:t>
            </a:r>
            <a:r>
              <a:rPr lang="cs-CZ" altLang="cs-CZ" sz="2400" dirty="0" err="1"/>
              <a:t>op.r</a:t>
            </a:r>
            <a:r>
              <a:rPr lang="cs-CZ" altLang="cs-CZ" sz="2400" dirty="0"/>
              <a:t>.</a:t>
            </a:r>
          </a:p>
          <a:p>
            <a:pPr>
              <a:lnSpc>
                <a:spcPct val="90000"/>
              </a:lnSpc>
              <a:buFontTx/>
              <a:buNone/>
            </a:pPr>
            <a:r>
              <a:rPr lang="cs-CZ" altLang="cs-CZ" sz="2400" dirty="0"/>
              <a:t>klonování </a:t>
            </a:r>
            <a:r>
              <a:rPr lang="cs-CZ" altLang="cs-CZ" sz="2400" dirty="0" err="1"/>
              <a:t>opioidních</a:t>
            </a:r>
            <a:r>
              <a:rPr lang="cs-CZ" altLang="cs-CZ" sz="2400" dirty="0"/>
              <a:t> receptorů - </a:t>
            </a:r>
            <a:r>
              <a:rPr lang="cs-CZ" altLang="cs-CZ" sz="2400" dirty="0" err="1"/>
              <a:t>Miotto</a:t>
            </a:r>
            <a:endParaRPr lang="cs-CZ" altLang="cs-CZ" sz="2400" dirty="0"/>
          </a:p>
        </p:txBody>
      </p:sp>
      <p:pic>
        <p:nvPicPr>
          <p:cNvPr id="7" name="Picture 4" descr="http://www.nebezpeci-drogy.euweb.cz/herakma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09" y="3140968"/>
            <a:ext cx="1927719" cy="288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35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Grp="1" noChangeArrowheads="1"/>
          </p:cNvSpPr>
          <p:nvPr>
            <p:ph idx="1"/>
          </p:nvPr>
        </p:nvSpPr>
        <p:spPr/>
        <p:txBody>
          <a:bodyPr/>
          <a:lstStyle/>
          <a:p>
            <a:r>
              <a:rPr lang="cs-CZ" altLang="cs-CZ" sz="2800" dirty="0"/>
              <a:t>Elektrické výboje mořských i sladkovodních ryb</a:t>
            </a:r>
          </a:p>
          <a:p>
            <a:r>
              <a:rPr lang="cs-CZ" altLang="cs-CZ" sz="2800" dirty="0"/>
              <a:t>4.st.př.n.l. – práce o účincích těchto ryb</a:t>
            </a:r>
          </a:p>
          <a:p>
            <a:r>
              <a:rPr lang="cs-CZ" altLang="cs-CZ" sz="2800" dirty="0" err="1"/>
              <a:t>Hieroglyphica</a:t>
            </a:r>
            <a:r>
              <a:rPr lang="cs-CZ" altLang="cs-CZ" sz="2800" dirty="0"/>
              <a:t> </a:t>
            </a:r>
            <a:r>
              <a:rPr lang="cs-CZ" altLang="cs-CZ" sz="2800" dirty="0" err="1"/>
              <a:t>Horapollo</a:t>
            </a:r>
            <a:endParaRPr lang="cs-CZ" altLang="cs-CZ" sz="2800" dirty="0"/>
          </a:p>
        </p:txBody>
      </p:sp>
      <p:pic>
        <p:nvPicPr>
          <p:cNvPr id="274437" name="Picture 5" descr="Blog - Page 6 of 11 - atlantisgozo.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669" y="2972643"/>
            <a:ext cx="3095625" cy="1992313"/>
          </a:xfrm>
          <a:prstGeom prst="rect">
            <a:avLst/>
          </a:prstGeom>
          <a:noFill/>
          <a:extLst>
            <a:ext uri="{909E8E84-426E-40DD-AFC4-6F175D3DCCD1}">
              <a14:hiddenFill xmlns:a14="http://schemas.microsoft.com/office/drawing/2010/main">
                <a:solidFill>
                  <a:srgbClr val="FFFFFF"/>
                </a:solidFill>
              </a14:hiddenFill>
            </a:ext>
          </a:extLst>
        </p:spPr>
      </p:pic>
      <p:pic>
        <p:nvPicPr>
          <p:cNvPr id="274439" name="Picture 7" descr="Don’t mess with an electric 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77072"/>
            <a:ext cx="2592388" cy="1568450"/>
          </a:xfrm>
          <a:prstGeom prst="rect">
            <a:avLst/>
          </a:prstGeom>
          <a:noFill/>
          <a:extLst>
            <a:ext uri="{909E8E84-426E-40DD-AFC4-6F175D3DCCD1}">
              <a14:hiddenFill xmlns:a14="http://schemas.microsoft.com/office/drawing/2010/main">
                <a:solidFill>
                  <a:srgbClr val="FFFFFF"/>
                </a:solidFill>
              </a14:hiddenFill>
            </a:ext>
          </a:extLst>
        </p:spPr>
      </p:pic>
      <p:pic>
        <p:nvPicPr>
          <p:cNvPr id="274441" name="Picture 9" descr="Electrophorus electricus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1916856"/>
            <a:ext cx="2519362" cy="1679575"/>
          </a:xfrm>
          <a:prstGeom prst="rect">
            <a:avLst/>
          </a:prstGeom>
          <a:noFill/>
          <a:extLst>
            <a:ext uri="{909E8E84-426E-40DD-AFC4-6F175D3DCCD1}">
              <a14:hiddenFill xmlns:a14="http://schemas.microsoft.com/office/drawing/2010/main">
                <a:solidFill>
                  <a:srgbClr val="FFFFFF"/>
                </a:solidFill>
              </a14:hiddenFill>
            </a:ext>
          </a:extLst>
        </p:spPr>
      </p:pic>
      <p:sp>
        <p:nvSpPr>
          <p:cNvPr id="274442" name="Text Box 10"/>
          <p:cNvSpPr txBox="1">
            <a:spLocks noChangeArrowheads="1"/>
          </p:cNvSpPr>
          <p:nvPr/>
        </p:nvSpPr>
        <p:spPr bwMode="auto">
          <a:xfrm>
            <a:off x="1259632" y="5022139"/>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dirty="0" err="1"/>
              <a:t>Torpedo</a:t>
            </a:r>
            <a:r>
              <a:rPr lang="cs-CZ" altLang="cs-CZ" dirty="0"/>
              <a:t> </a:t>
            </a:r>
            <a:r>
              <a:rPr lang="cs-CZ" altLang="cs-CZ" dirty="0" err="1"/>
              <a:t>marmorata</a:t>
            </a:r>
            <a:endParaRPr lang="cs-CZ" altLang="cs-CZ" dirty="0"/>
          </a:p>
        </p:txBody>
      </p:sp>
      <p:sp>
        <p:nvSpPr>
          <p:cNvPr id="274443" name="Text Box 11"/>
          <p:cNvSpPr txBox="1">
            <a:spLocks noChangeArrowheads="1"/>
          </p:cNvSpPr>
          <p:nvPr/>
        </p:nvSpPr>
        <p:spPr bwMode="auto">
          <a:xfrm>
            <a:off x="5580112" y="5689106"/>
            <a:ext cx="225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dirty="0" err="1"/>
              <a:t>Gymnotus</a:t>
            </a:r>
            <a:r>
              <a:rPr lang="cs-CZ" altLang="cs-CZ" dirty="0"/>
              <a:t> </a:t>
            </a:r>
            <a:r>
              <a:rPr lang="cs-CZ" altLang="cs-CZ" dirty="0" err="1"/>
              <a:t>electricus</a:t>
            </a:r>
            <a:endParaRPr lang="cs-CZ" altLang="cs-CZ"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8"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tretch>
            <a:fillRect/>
          </a:stretch>
        </p:blipFill>
        <p:spPr>
          <a:xfrm>
            <a:off x="5292080" y="620687"/>
            <a:ext cx="3744416" cy="2651771"/>
          </a:xfrm>
          <a:noFill/>
          <a:ln/>
        </p:spPr>
      </p:pic>
      <p:sp>
        <p:nvSpPr>
          <p:cNvPr id="277507" name="Rectangle 3"/>
          <p:cNvSpPr>
            <a:spLocks noGrp="1" noChangeArrowheads="1"/>
          </p:cNvSpPr>
          <p:nvPr>
            <p:ph idx="1"/>
          </p:nvPr>
        </p:nvSpPr>
        <p:spPr>
          <a:xfrm>
            <a:off x="323528" y="260648"/>
            <a:ext cx="8229600" cy="5360988"/>
          </a:xfrm>
        </p:spPr>
        <p:txBody>
          <a:bodyPr/>
          <a:lstStyle/>
          <a:p>
            <a:pPr>
              <a:lnSpc>
                <a:spcPct val="90000"/>
              </a:lnSpc>
              <a:buFont typeface="Wingdings" pitchFamily="2" charset="2"/>
              <a:buNone/>
            </a:pPr>
            <a:r>
              <a:rPr lang="cs-CZ" altLang="cs-CZ" dirty="0">
                <a:solidFill>
                  <a:srgbClr val="C00000"/>
                </a:solidFill>
              </a:rPr>
              <a:t> </a:t>
            </a:r>
            <a:r>
              <a:rPr lang="cs-CZ" altLang="cs-CZ" dirty="0" smtClean="0">
                <a:solidFill>
                  <a:srgbClr val="C00000"/>
                </a:solidFill>
              </a:rPr>
              <a:t>Mezopotámie</a:t>
            </a:r>
          </a:p>
          <a:p>
            <a:pPr>
              <a:lnSpc>
                <a:spcPct val="90000"/>
              </a:lnSpc>
              <a:buFont typeface="Wingdings" pitchFamily="2" charset="2"/>
              <a:buNone/>
            </a:pPr>
            <a:endParaRPr lang="cs-CZ" altLang="cs-CZ" dirty="0">
              <a:solidFill>
                <a:srgbClr val="C00000"/>
              </a:solidFill>
            </a:endParaRPr>
          </a:p>
          <a:p>
            <a:pPr>
              <a:lnSpc>
                <a:spcPct val="90000"/>
              </a:lnSpc>
              <a:buFont typeface="Wingdings" pitchFamily="2" charset="2"/>
              <a:buNone/>
            </a:pPr>
            <a:endParaRPr lang="cs-CZ" altLang="cs-CZ" dirty="0">
              <a:solidFill>
                <a:srgbClr val="C00000"/>
              </a:solidFill>
            </a:endParaRPr>
          </a:p>
          <a:p>
            <a:pPr>
              <a:lnSpc>
                <a:spcPct val="90000"/>
              </a:lnSpc>
            </a:pPr>
            <a:r>
              <a:rPr lang="cs-CZ" altLang="cs-CZ" sz="2800" dirty="0"/>
              <a:t>Vyhánění červa ze </a:t>
            </a:r>
            <a:r>
              <a:rPr lang="cs-CZ" altLang="cs-CZ" sz="2800" dirty="0" smtClean="0"/>
              <a:t>zubu</a:t>
            </a:r>
          </a:p>
          <a:p>
            <a:pPr>
              <a:lnSpc>
                <a:spcPct val="90000"/>
              </a:lnSpc>
            </a:pPr>
            <a:endParaRPr lang="cs-CZ" altLang="cs-CZ" sz="2800" dirty="0" smtClean="0"/>
          </a:p>
          <a:p>
            <a:pPr>
              <a:lnSpc>
                <a:spcPct val="90000"/>
              </a:lnSpc>
            </a:pPr>
            <a:endParaRPr lang="cs-CZ" altLang="cs-CZ" sz="2800" dirty="0"/>
          </a:p>
          <a:p>
            <a:pPr>
              <a:lnSpc>
                <a:spcPct val="90000"/>
              </a:lnSpc>
              <a:buFont typeface="Wingdings" pitchFamily="2" charset="2"/>
              <a:buNone/>
            </a:pPr>
            <a:r>
              <a:rPr lang="cs-CZ" altLang="cs-CZ" sz="2800" dirty="0"/>
              <a:t>„ zaraz jehlu do bolavého zubu, popadni červa za nohu“</a:t>
            </a:r>
          </a:p>
          <a:p>
            <a:pPr>
              <a:lnSpc>
                <a:spcPct val="90000"/>
              </a:lnSpc>
            </a:pPr>
            <a:endParaRPr lang="cs-CZ" altLang="cs-CZ" sz="2800" dirty="0"/>
          </a:p>
          <a:p>
            <a:pPr>
              <a:lnSpc>
                <a:spcPct val="90000"/>
              </a:lnSpc>
            </a:pPr>
            <a:r>
              <a:rPr lang="cs-CZ" altLang="cs-CZ" sz="2800" dirty="0"/>
              <a:t>Od 9. st. př.n.l.  -  konopí jako kadidlo při obřadech</a:t>
            </a:r>
          </a:p>
          <a:p>
            <a:pPr>
              <a:lnSpc>
                <a:spcPct val="90000"/>
              </a:lnSpc>
            </a:pPr>
            <a:r>
              <a:rPr lang="cs-CZ" altLang="cs-CZ" sz="2800" dirty="0"/>
              <a:t>Hašiš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včera a dnes Bolest[20211125113002788].mdb"/>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4100</TotalTime>
  <Words>752</Words>
  <Application>Microsoft Office PowerPoint</Application>
  <PresentationFormat>Předvádění na obrazovce (4:3)</PresentationFormat>
  <Paragraphs>180</Paragraphs>
  <Slides>23</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23</vt:i4>
      </vt:variant>
    </vt:vector>
  </HeadingPairs>
  <TitlesOfParts>
    <vt:vector size="29" baseType="lpstr">
      <vt:lpstr>Arial</vt:lpstr>
      <vt:lpstr>Calibri</vt:lpstr>
      <vt:lpstr>Symbol</vt:lpstr>
      <vt:lpstr>Times New Roman</vt:lpstr>
      <vt:lpstr>Wingdings</vt:lpstr>
      <vt:lpstr>Motiv systému Office</vt:lpstr>
      <vt:lpstr>Bolest včera a dnes</vt:lpstr>
      <vt:lpstr>Instinktivní chování </vt:lpstr>
      <vt:lpstr>Empirické jednání</vt:lpstr>
      <vt:lpstr>Bufo Alvarius – ropucha coloradská</vt:lpstr>
      <vt:lpstr>5 methoxyN, N dimethyltryptamin</vt:lpstr>
      <vt:lpstr>Egypt</vt:lpstr>
      <vt:lpstr>Opioidy - historie</vt:lpstr>
      <vt:lpstr>Prezentace aplikace PowerPoint</vt:lpstr>
      <vt:lpstr>Prezentace aplikace PowerPoint</vt:lpstr>
      <vt:lpstr>Čína</vt:lpstr>
      <vt:lpstr>Hippokrates z Kósu (460 – 370 př.n.l.)</vt:lpstr>
      <vt:lpstr>Theophrastus – žák Aristotela Herophilus ,  Erasistratus – předchůdce Galéna</vt:lpstr>
      <vt:lpstr>Galén</vt:lpstr>
      <vt:lpstr>Prezentace aplikace PowerPoint</vt:lpstr>
      <vt:lpstr>Paracelsus (1493 – 1541) otec moderní farmakologie</vt:lpstr>
      <vt:lpstr>16. X. 1846  W.T.G.  Morton</vt:lpstr>
      <vt:lpstr>Prezentace aplikace PowerPoint</vt:lpstr>
      <vt:lpstr>Prezentace aplikace PowerPoint</vt:lpstr>
      <vt:lpstr>Prezentace aplikace PowerPoint</vt:lpstr>
      <vt:lpstr>Neurostimulace</vt:lpstr>
      <vt:lpstr>Prezentace aplikace PowerPoint</vt:lpstr>
      <vt:lpstr>Regiment zdraví  Henrycha Rankovia                                   Danielem Adamen z Veleslavína, 1595 </vt:lpstr>
      <vt:lpstr>Prezentace aplikace PowerPoint</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Alergická reakce v těhotenství a v průběhu porodu</dc:title>
  <dc:creator>*****</dc:creator>
  <cp:lastModifiedBy>Zemanová Jitka</cp:lastModifiedBy>
  <cp:revision>318</cp:revision>
  <dcterms:created xsi:type="dcterms:W3CDTF">2003-12-08T17:53:05Z</dcterms:created>
  <dcterms:modified xsi:type="dcterms:W3CDTF">2023-09-12T03:54:48Z</dcterms:modified>
</cp:coreProperties>
</file>