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95" r:id="rId3"/>
    <p:sldId id="398" r:id="rId4"/>
    <p:sldId id="403" r:id="rId5"/>
    <p:sldId id="418" r:id="rId6"/>
    <p:sldId id="413" r:id="rId7"/>
    <p:sldId id="419" r:id="rId8"/>
    <p:sldId id="401" r:id="rId9"/>
    <p:sldId id="400" r:id="rId10"/>
    <p:sldId id="317" r:id="rId11"/>
    <p:sldId id="406" r:id="rId12"/>
    <p:sldId id="407" r:id="rId13"/>
    <p:sldId id="368" r:id="rId14"/>
    <p:sldId id="420" r:id="rId15"/>
    <p:sldId id="371" r:id="rId16"/>
    <p:sldId id="372" r:id="rId17"/>
    <p:sldId id="373" r:id="rId18"/>
    <p:sldId id="375" r:id="rId19"/>
    <p:sldId id="409" r:id="rId20"/>
    <p:sldId id="421" r:id="rId21"/>
    <p:sldId id="378" r:id="rId22"/>
    <p:sldId id="422" r:id="rId23"/>
    <p:sldId id="414" r:id="rId24"/>
    <p:sldId id="360" r:id="rId25"/>
    <p:sldId id="423" r:id="rId26"/>
    <p:sldId id="381" r:id="rId27"/>
    <p:sldId id="424" r:id="rId28"/>
    <p:sldId id="361" r:id="rId29"/>
    <p:sldId id="383" r:id="rId30"/>
    <p:sldId id="384" r:id="rId31"/>
    <p:sldId id="385" r:id="rId32"/>
    <p:sldId id="415" r:id="rId33"/>
    <p:sldId id="362" r:id="rId34"/>
    <p:sldId id="363" r:id="rId35"/>
    <p:sldId id="364" r:id="rId36"/>
    <p:sldId id="425" r:id="rId37"/>
    <p:sldId id="402" r:id="rId38"/>
    <p:sldId id="367" r:id="rId39"/>
    <p:sldId id="412" r:id="rId40"/>
    <p:sldId id="404" r:id="rId41"/>
    <p:sldId id="408" r:id="rId42"/>
    <p:sldId id="426" r:id="rId43"/>
    <p:sldId id="427" r:id="rId4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2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892" autoAdjust="0"/>
  </p:normalViewPr>
  <p:slideViewPr>
    <p:cSldViewPr>
      <p:cViewPr varScale="1">
        <p:scale>
          <a:sx n="80" d="100"/>
          <a:sy n="80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D2908605-337E-41FD-9477-62A02DAA14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FC4D87F0-5F26-4E31-BF60-F298CC50F8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F4AF62-60FC-4204-BBA0-85C37E0DCFAC}" type="datetimeFigureOut">
              <a:rPr lang="cs-CZ"/>
              <a:pPr>
                <a:defRPr/>
              </a:pPr>
              <a:t>14.07.2023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="" xmlns:a16="http://schemas.microsoft.com/office/drawing/2014/main" id="{12A40C8F-4EBB-47B9-A9CF-268BE0E49F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="" xmlns:a16="http://schemas.microsoft.com/office/drawing/2014/main" id="{930480AC-981E-4F23-BE94-87C841708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7A27E57F-AEA1-47C1-9744-F81CBE1707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4A5C07F-1395-49F1-B7C4-DB247FBFB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C56861-6C8B-471D-9E54-2AACB59FA8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895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="" xmlns:a16="http://schemas.microsoft.com/office/drawing/2014/main" id="{7CA56403-5C32-44FA-BEDB-E99F2CF9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800945"/>
            <a:ext cx="6046440" cy="1470025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4556720"/>
            <a:ext cx="60486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102ED6C8-1355-4365-B930-6645A9E7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ABC2-F3CA-49B5-8BB3-4F7CBC78FA33}" type="datetimeFigureOut">
              <a:rPr lang="cs-CZ"/>
              <a:pPr>
                <a:defRPr/>
              </a:pPr>
              <a:t>14.07.2023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13645838-D593-4F33-9EEB-6B8478C0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B6E33BAD-74F1-4913-8506-B3009ECC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658C9-E933-4436-902C-9079C3C11D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38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7603099-FCDF-477E-83EC-CFF4D2B4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61D2-7731-40E2-83A3-1AAF3BB28A14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BE6D205-E12C-4863-852D-8B8140FC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CE6AB83-2C63-47C4-8C41-C2A1420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14E42-5B3C-4B0B-8A8F-3EE14CCDB8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6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3880EB8-8282-4A97-B1D4-19534692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1381-C186-45D2-A69E-BE8DDB8A1F9F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460A88B-4C8C-488A-BB10-9A4813C1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C9520FB-657F-4D81-95C7-DF459708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7D549-A79B-4711-8A7E-D7455CD632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960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="" xmlns:a16="http://schemas.microsoft.com/office/drawing/2014/main" id="{2DF8904F-0BB5-4EA6-82A5-DE5AAFED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A1B8-C486-4EED-AD6B-6E8693D7415B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="" xmlns:a16="http://schemas.microsoft.com/office/drawing/2014/main" id="{6FBB9058-A2D9-4006-B5F5-518ED1D2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="" xmlns:a16="http://schemas.microsoft.com/office/drawing/2014/main" id="{62232167-3029-4CA5-9E7F-3F764FF3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0A-E737-4561-A2D3-F7B77BBEE9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22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D11DBF3-6671-47B4-951C-1FCCCC46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BAC7-93B1-4759-80C4-D65FA41C512B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0F6BA71-5BEA-4A35-BFC0-AF4582CB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054D0C3-BFAA-4914-B440-2C0857B6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8B4D5-CBDB-49CD-B319-0BEF2EA62C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21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>
            <a:extLst>
              <a:ext uri="{FF2B5EF4-FFF2-40B4-BE49-F238E27FC236}">
                <a16:creationId xmlns="" xmlns:a16="http://schemas.microsoft.com/office/drawing/2014/main" id="{81CF01F0-EEDA-4826-A45B-5F6F70AA0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59" y="4406900"/>
            <a:ext cx="608295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11759" y="2906713"/>
            <a:ext cx="60829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5361DCD6-B1E7-4B89-B994-C4C07092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6C20-4385-4078-A620-578EF2AC1A22}" type="datetimeFigureOut">
              <a:rPr lang="cs-CZ"/>
              <a:pPr>
                <a:defRPr/>
              </a:pPr>
              <a:t>14.07.2023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49D4D32A-C783-4967-A1DD-2C28A2D1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95975569-1660-4D7C-9D34-E5D82E27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7D988-E92C-46FB-9FEC-C37DD8084B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701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106C02D8-9F05-48F8-B804-04F63C01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BF95-2446-4844-BE25-5BC15C222289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14BD3396-24CF-4B34-8BEA-C36209EB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BCAD92EE-FB66-4019-B359-7598C2CA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8F58-D499-4048-92D0-2DAC4FE72E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518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="" xmlns:a16="http://schemas.microsoft.com/office/drawing/2014/main" id="{56F419BF-2632-4857-8599-8D382C42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0734-464B-47E8-8ADA-1B9F6C581AA5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="" xmlns:a16="http://schemas.microsoft.com/office/drawing/2014/main" id="{2DFCCB2B-466E-4E8A-8476-777B71C6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6F14CA45-62A3-4350-BAA2-E218E7D2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7553-0587-4E96-9CF3-B9EBDC6AA2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223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="" xmlns:a16="http://schemas.microsoft.com/office/drawing/2014/main" id="{1A756A97-9349-48A0-B8A4-1CEB5997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695-661C-4694-B0BF-F477222C8D41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="" xmlns:a16="http://schemas.microsoft.com/office/drawing/2014/main" id="{F58CC272-0736-4A3D-9BA0-E3D1A695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="" xmlns:a16="http://schemas.microsoft.com/office/drawing/2014/main" id="{02441225-F22D-4AD7-B6EC-E6F24263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A87C4-90FB-4BB2-AD09-42AA98C87B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718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="" xmlns:a16="http://schemas.microsoft.com/office/drawing/2014/main" id="{48FEB03C-8616-48B3-AD20-27DC3CC6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6002-9418-424E-AB42-4CB78914074A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="" xmlns:a16="http://schemas.microsoft.com/office/drawing/2014/main" id="{6B9A10E8-632B-4F35-A51E-6F4329DB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="" xmlns:a16="http://schemas.microsoft.com/office/drawing/2014/main" id="{CA50CB7D-8270-4393-92B8-0B7996A7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23126-2A3D-4609-A337-F76AD51CDC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30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B71E3B05-4B66-4B26-B8B7-2F05E54C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514A-3820-48AE-BC29-348E258450D8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2C4A7752-E16E-4840-B566-A3C53596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7E10D08C-B05F-4D0B-A7C5-AE49F74A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6AD3-DCDE-408C-9873-F8C7CB266B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57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4D9FDC26-9A69-415A-8B2E-6D8F31A8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2BD7-03DF-40F8-B8C8-63200AC26336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8AA0CABE-A2CD-49B7-AD66-06882E7D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E2DDCE0B-143D-4929-AAE0-79360036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0781-1A24-4084-BECF-1499C5EAF4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682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>
            <a:extLst>
              <a:ext uri="{FF2B5EF4-FFF2-40B4-BE49-F238E27FC236}">
                <a16:creationId xmlns="" xmlns:a16="http://schemas.microsoft.com/office/drawing/2014/main" id="{78873DC5-3C96-4F13-BF92-BF1BD23D04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-14288"/>
            <a:ext cx="35004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6">
            <a:extLst>
              <a:ext uri="{FF2B5EF4-FFF2-40B4-BE49-F238E27FC236}">
                <a16:creationId xmlns="" xmlns:a16="http://schemas.microsoft.com/office/drawing/2014/main" id="{6DD92ABA-03AA-45BE-914A-3E844754D0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348413"/>
            <a:ext cx="682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Zástupný symbol pro nadpis 1">
            <a:extLst>
              <a:ext uri="{FF2B5EF4-FFF2-40B4-BE49-F238E27FC236}">
                <a16:creationId xmlns="" xmlns:a16="http://schemas.microsoft.com/office/drawing/2014/main" id="{8F7321BC-E86F-400F-8DFB-ECDC4808E9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548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9" name="Zástupný symbol pro text 2">
            <a:extLst>
              <a:ext uri="{FF2B5EF4-FFF2-40B4-BE49-F238E27FC236}">
                <a16:creationId xmlns="" xmlns:a16="http://schemas.microsoft.com/office/drawing/2014/main" id="{AE1A6485-85E8-4064-B8F6-9288CE6C8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049E398-BE93-4784-B4CE-BEA671D96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1775" y="6427788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43765-44F7-4A82-86BA-01707968F3D9}" type="datetimeFigureOut">
              <a:rPr lang="cs-CZ"/>
              <a:pPr>
                <a:defRPr/>
              </a:pPr>
              <a:t>14.07.2023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89EBF1C-8E64-4809-B227-737F12FCA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7900" y="6427788"/>
            <a:ext cx="31115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3FAFF59-57D1-49EC-8F9F-11C64A27B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7988" y="6427788"/>
            <a:ext cx="6588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7FA314F-29D9-49F4-ACF4-75994E34D947}" type="slidenum">
              <a:rPr lang="cs-CZ" altLang="cs-CZ"/>
              <a:pPr/>
              <a:t>‹#›</a:t>
            </a:fld>
            <a:endParaRPr lang="cs-CZ" alt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19FDC2D0-F5BF-42E4-8BC2-355D62C936B6}"/>
              </a:ext>
            </a:extLst>
          </p:cNvPr>
          <p:cNvCxnSpPr/>
          <p:nvPr/>
        </p:nvCxnSpPr>
        <p:spPr>
          <a:xfrm>
            <a:off x="7956550" y="6423025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 descr="E:\##iba\karim\pack\znacka-full-FN-LF-cs\barva\znacka-full-FN-LF-cs-barva.emf">
            <a:extLst>
              <a:ext uri="{FF2B5EF4-FFF2-40B4-BE49-F238E27FC236}">
                <a16:creationId xmlns="" xmlns:a16="http://schemas.microsoft.com/office/drawing/2014/main" id="{457CDF8B-796E-47C7-9624-45EBEF8F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337300"/>
            <a:ext cx="18478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7" r:id="rId2"/>
    <p:sldLayoutId id="2147483928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="" xmlns:a16="http://schemas.microsoft.com/office/drawing/2014/main" id="{9B8208C0-AFA9-4E85-809F-A44F56D8C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34" y="3429000"/>
            <a:ext cx="3673475" cy="1439044"/>
          </a:xfrm>
        </p:spPr>
        <p:txBody>
          <a:bodyPr/>
          <a:lstStyle/>
          <a:p>
            <a:pPr algn="ctr" eaLnBrk="1" hangingPunct="1"/>
            <a:r>
              <a:rPr lang="cs-CZ" altLang="cs-CZ" sz="4000" dirty="0"/>
              <a:t>     Farmakologie  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                               </a:t>
            </a:r>
            <a:endParaRPr lang="cs-CZ" altLang="cs-CZ" sz="3600" dirty="0"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0BAD1BF-DB09-4585-A7DF-E9418026F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275" y="6426200"/>
            <a:ext cx="3673475" cy="431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MUDr. Jitka Zemanová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88F94BB-FDB2-C2D2-3166-A0563D7C1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2178" b="11710"/>
          <a:stretch/>
        </p:blipFill>
        <p:spPr bwMode="auto">
          <a:xfrm>
            <a:off x="4139951" y="3429000"/>
            <a:ext cx="444049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2"/>
    </mc:Choice>
    <mc:Fallback xmlns="">
      <p:transition spd="slow" advTm="67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="" xmlns:a16="http://schemas.microsoft.com/office/drawing/2014/main" id="{6DF25C20-1270-6039-4412-EFBBD9E455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8132" y="260648"/>
            <a:ext cx="71993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b="1" cap="none" dirty="0">
                <a:solidFill>
                  <a:srgbClr val="FF0000"/>
                </a:solidFill>
              </a:rPr>
              <a:t>Výběr lokálního anestetika v praxi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="" xmlns:a16="http://schemas.microsoft.com/office/drawing/2014/main" id="{940A2648-5711-FAEF-2DC1-A96383E29E5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9552" y="1124744"/>
            <a:ext cx="6185148" cy="34563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 err="1"/>
              <a:t>bupivakain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1900" dirty="0"/>
              <a:t>laciný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/>
              <a:t>velké zkušenosti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ropivakain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1900" dirty="0"/>
              <a:t>nejmenší </a:t>
            </a:r>
            <a:r>
              <a:rPr lang="cs-CZ" altLang="cs-CZ" sz="1900" dirty="0" err="1"/>
              <a:t>kardiotoxicita</a:t>
            </a:r>
            <a:endParaRPr lang="cs-CZ" altLang="cs-CZ" sz="1900" dirty="0"/>
          </a:p>
          <a:p>
            <a:pPr lvl="1">
              <a:lnSpc>
                <a:spcPct val="90000"/>
              </a:lnSpc>
            </a:pPr>
            <a:r>
              <a:rPr lang="cs-CZ" altLang="cs-CZ" sz="1900" dirty="0"/>
              <a:t>diferenční blok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/>
              <a:t>nižší potence?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levobupivakain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1900" dirty="0"/>
              <a:t>jako </a:t>
            </a:r>
            <a:r>
              <a:rPr lang="cs-CZ" altLang="cs-CZ" sz="1900" dirty="0" err="1"/>
              <a:t>bupivakain</a:t>
            </a:r>
            <a:r>
              <a:rPr lang="cs-CZ" altLang="cs-CZ" sz="19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/>
              <a:t>nižší toxicita, i potence? (MLAC </a:t>
            </a:r>
            <a:r>
              <a:rPr lang="cs-CZ" altLang="cs-CZ" sz="1900" dirty="0" err="1"/>
              <a:t>bupi</a:t>
            </a:r>
            <a:r>
              <a:rPr lang="cs-CZ" altLang="cs-CZ" sz="1900" dirty="0"/>
              <a:t> </a:t>
            </a:r>
            <a:r>
              <a:rPr lang="cs-CZ" altLang="cs-CZ" sz="1900" dirty="0">
                <a:cs typeface="Times New Roman" panose="02020603050405020304" pitchFamily="18" charset="0"/>
              </a:rPr>
              <a:t>&gt;</a:t>
            </a:r>
            <a:r>
              <a:rPr lang="cs-CZ" altLang="cs-CZ" sz="1900" dirty="0"/>
              <a:t> </a:t>
            </a:r>
            <a:r>
              <a:rPr lang="cs-CZ" altLang="cs-CZ" sz="1900" dirty="0" err="1"/>
              <a:t>levo</a:t>
            </a:r>
            <a:r>
              <a:rPr lang="cs-CZ" altLang="cs-CZ" sz="1900" dirty="0"/>
              <a:t> </a:t>
            </a:r>
            <a:r>
              <a:rPr lang="cs-CZ" altLang="cs-CZ" sz="1900" dirty="0">
                <a:cs typeface="Times New Roman" panose="02020603050405020304" pitchFamily="18" charset="0"/>
              </a:rPr>
              <a:t>&gt;</a:t>
            </a:r>
            <a:r>
              <a:rPr lang="cs-CZ" altLang="cs-CZ" sz="1900" dirty="0"/>
              <a:t> </a:t>
            </a:r>
            <a:r>
              <a:rPr lang="cs-CZ" altLang="cs-CZ" sz="1900" dirty="0" err="1"/>
              <a:t>ropi</a:t>
            </a:r>
            <a:r>
              <a:rPr lang="cs-CZ" altLang="cs-CZ" sz="1900" dirty="0"/>
              <a:t>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FAFCD94-36F8-B041-07B6-4D0FDED2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593729"/>
            <a:ext cx="7199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altLang="cs-CZ" dirty="0">
                <a:solidFill>
                  <a:srgbClr val="FF0000"/>
                </a:solidFill>
              </a:rPr>
              <a:t>Maximální dávka LA je různá pro různé regionální techniky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FFEE18D0-335E-157F-AD7F-C2D2345B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0" y="1121271"/>
            <a:ext cx="1491442" cy="31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E137FE3F-FD3B-E7C9-F8B8-26D68B7D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82" y="980728"/>
            <a:ext cx="7523471" cy="496855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="" xmlns:a16="http://schemas.microsoft.com/office/drawing/2014/main" id="{C92D3179-8EC8-6BA7-D386-E8C7B1ED8D67}"/>
              </a:ext>
            </a:extLst>
          </p:cNvPr>
          <p:cNvSpPr txBox="1">
            <a:spLocks/>
          </p:cNvSpPr>
          <p:nvPr/>
        </p:nvSpPr>
        <p:spPr>
          <a:xfrm>
            <a:off x="323528" y="354043"/>
            <a:ext cx="5483225" cy="495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dirty="0" err="1"/>
              <a:t>Bupivakain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42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4EA60AFD-C36C-A97E-CC45-0382BC934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196752"/>
            <a:ext cx="8115615" cy="20162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DF1BCA48-66C2-D6C4-78C1-6C15751B3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45025"/>
            <a:ext cx="800889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6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16632"/>
            <a:ext cx="5832166" cy="6074798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="" xmlns:a16="http://schemas.microsoft.com/office/drawing/2014/main" id="{50B3C14B-6341-E041-C0AE-1A196912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3"/>
            <a:ext cx="2571871" cy="296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21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Větší objem </a:t>
            </a:r>
            <a:r>
              <a:rPr lang="cs-CZ" altLang="cs-CZ" sz="2400" dirty="0" smtClean="0"/>
              <a:t>anestetika </a:t>
            </a:r>
            <a:r>
              <a:rPr lang="cs-CZ" altLang="cs-CZ" sz="2400" dirty="0"/>
              <a:t>zajistí větší </a:t>
            </a:r>
            <a:r>
              <a:rPr lang="cs-CZ" altLang="cs-CZ" sz="2400" b="1" dirty="0"/>
              <a:t>rozsah </a:t>
            </a:r>
            <a:r>
              <a:rPr lang="cs-CZ" altLang="cs-CZ" sz="2400" b="1" dirty="0" err="1"/>
              <a:t>analgézie</a:t>
            </a:r>
            <a:r>
              <a:rPr lang="cs-CZ" altLang="cs-CZ" sz="2400" dirty="0"/>
              <a:t>, na jeden dermatom je třeba cca 1-2 ml, objemová potřeba je mírně redukována s věkem. </a:t>
            </a:r>
            <a:endParaRPr lang="cs-CZ" altLang="cs-CZ" sz="2400" dirty="0" smtClean="0"/>
          </a:p>
          <a:p>
            <a:endParaRPr lang="cs-CZ" altLang="cs-CZ" sz="2400" dirty="0"/>
          </a:p>
          <a:p>
            <a:endParaRPr lang="cs-CZ" altLang="cs-CZ" sz="2400" dirty="0" smtClean="0"/>
          </a:p>
          <a:p>
            <a:endParaRPr lang="cs-CZ" altLang="cs-CZ" sz="2400" dirty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r>
              <a:rPr lang="cs-CZ" altLang="cs-CZ" sz="2400" b="1" dirty="0"/>
              <a:t>Clonidin a </a:t>
            </a:r>
            <a:r>
              <a:rPr lang="cs-CZ" altLang="cs-CZ" sz="2400" b="1" dirty="0" err="1"/>
              <a:t>dexmedetomidin</a:t>
            </a:r>
            <a:r>
              <a:rPr lang="cs-CZ" altLang="cs-CZ" sz="2400" dirty="0"/>
              <a:t> – jsou to α</a:t>
            </a:r>
            <a:r>
              <a:rPr lang="cs-CZ" altLang="cs-CZ" sz="2400" baseline="-30000" dirty="0"/>
              <a:t>2</a:t>
            </a:r>
            <a:r>
              <a:rPr lang="cs-CZ" altLang="cs-CZ" sz="2400" dirty="0"/>
              <a:t> centrální stimulancia – mají kromě sedativních i analgetické vlastnosti</a:t>
            </a:r>
          </a:p>
        </p:txBody>
      </p:sp>
      <p:pic>
        <p:nvPicPr>
          <p:cNvPr id="2052" name="Picture 4" descr="Bupivacain Sintetica Injektionslösung 0.5% 10 Ampullen 5ml in der Adl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2783363" cy="151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scription - Allure Pacific Aesthetic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6824" r="9581" b="11169"/>
          <a:stretch/>
        </p:blipFill>
        <p:spPr bwMode="auto">
          <a:xfrm>
            <a:off x="5796136" y="1916832"/>
            <a:ext cx="17946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onidin 0,15 mg / 1 ml - Etiketten für Brechampullen-7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17" y="4509119"/>
            <a:ext cx="1832943" cy="18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onidin Hydrochlorid Archive - Anabolika Inf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4693"/>
            <a:ext cx="2880320" cy="1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216024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/>
              <a:t>LA podáno v dostatečném množství do </a:t>
            </a:r>
            <a:r>
              <a:rPr lang="cs-CZ" altLang="cs-CZ" sz="2400" b="1" u="sng" dirty="0"/>
              <a:t>epidurálního prostoru</a:t>
            </a:r>
            <a:r>
              <a:rPr lang="cs-CZ" altLang="cs-CZ" sz="2400" dirty="0"/>
              <a:t>, vyvolá blokádu: </a:t>
            </a:r>
          </a:p>
          <a:p>
            <a:pPr marL="914400" lvl="1" indent="-514350">
              <a:buFontTx/>
              <a:buAutoNum type="alphaLcParenR"/>
            </a:pPr>
            <a:r>
              <a:rPr lang="cs-CZ" altLang="cs-CZ" sz="2400" dirty="0"/>
              <a:t>sympatických vláken,</a:t>
            </a:r>
          </a:p>
          <a:p>
            <a:pPr marL="914400" lvl="1" indent="-514350">
              <a:buFontTx/>
              <a:buAutoNum type="alphaLcParenR"/>
            </a:pPr>
            <a:r>
              <a:rPr lang="cs-CZ" altLang="cs-CZ" sz="2400" dirty="0"/>
              <a:t>senzitivních vláken,</a:t>
            </a:r>
          </a:p>
          <a:p>
            <a:pPr marL="914400" lvl="1" indent="-514350">
              <a:buFontTx/>
              <a:buAutoNum type="alphaLcParenR"/>
            </a:pPr>
            <a:r>
              <a:rPr lang="cs-CZ" altLang="cs-CZ" sz="2400" dirty="0"/>
              <a:t>motorických vláken.</a:t>
            </a:r>
          </a:p>
          <a:p>
            <a:pPr>
              <a:buFontTx/>
              <a:buNone/>
            </a:pPr>
            <a:endParaRPr lang="cs-CZ" altLang="cs-CZ" dirty="0"/>
          </a:p>
        </p:txBody>
      </p:sp>
      <p:pic>
        <p:nvPicPr>
          <p:cNvPr id="2050" name="Picture 2" descr="Typy lokální anestézie topická infiltrační svodná epidurální subarachnoidální spinální">
            <a:extLst>
              <a:ext uri="{FF2B5EF4-FFF2-40B4-BE49-F238E27FC236}">
                <a16:creationId xmlns="" xmlns:a16="http://schemas.microsoft.com/office/drawing/2014/main" id="{AD0FB772-CC18-9D52-EDD2-827BD567C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4"/>
          <a:stretch/>
        </p:blipFill>
        <p:spPr bwMode="auto">
          <a:xfrm>
            <a:off x="2843808" y="2997298"/>
            <a:ext cx="5476875" cy="32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="" xmlns:a16="http://schemas.microsoft.com/office/drawing/2014/main" id="{F7BF8D03-3E42-A479-940E-B120E4FA9E6D}"/>
              </a:ext>
            </a:extLst>
          </p:cNvPr>
          <p:cNvCxnSpPr/>
          <p:nvPr/>
        </p:nvCxnSpPr>
        <p:spPr>
          <a:xfrm>
            <a:off x="5220072" y="980728"/>
            <a:ext cx="1368152" cy="30243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65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72808" cy="1066130"/>
          </a:xfrm>
        </p:spPr>
        <p:txBody>
          <a:bodyPr/>
          <a:lstStyle/>
          <a:p>
            <a:r>
              <a:rPr lang="cs-CZ" altLang="cs-CZ" sz="2800" dirty="0"/>
              <a:t>BLOKÁDA NERVOVÝCH VLÁKEN JE V POŘADÍ</a:t>
            </a:r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457200" y="1222374"/>
            <a:ext cx="8229600" cy="3286746"/>
          </a:xfrm>
        </p:spPr>
        <p:txBody>
          <a:bodyPr/>
          <a:lstStyle/>
          <a:p>
            <a:r>
              <a:rPr lang="cs-CZ" altLang="cs-CZ" sz="2400" dirty="0" err="1"/>
              <a:t>preganglionární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symp</a:t>
            </a:r>
            <a:r>
              <a:rPr lang="cs-CZ" altLang="cs-CZ" sz="2400" dirty="0"/>
              <a:t>. vlákna</a:t>
            </a:r>
          </a:p>
          <a:p>
            <a:r>
              <a:rPr lang="cs-CZ" altLang="cs-CZ" sz="2400" dirty="0"/>
              <a:t>vlákna pro tepelné čití: chlad, teplo</a:t>
            </a:r>
          </a:p>
          <a:p>
            <a:r>
              <a:rPr lang="cs-CZ" altLang="cs-CZ" sz="2400" dirty="0"/>
              <a:t>vlákna pro bolest</a:t>
            </a:r>
          </a:p>
          <a:p>
            <a:r>
              <a:rPr lang="cs-CZ" altLang="cs-CZ" sz="2400" dirty="0"/>
              <a:t>dotek</a:t>
            </a:r>
          </a:p>
          <a:p>
            <a:r>
              <a:rPr lang="cs-CZ" altLang="cs-CZ" sz="2400" dirty="0"/>
              <a:t>hloubkové čití</a:t>
            </a:r>
          </a:p>
          <a:p>
            <a:r>
              <a:rPr lang="cs-CZ" altLang="cs-CZ" sz="2400" dirty="0"/>
              <a:t>motorika</a:t>
            </a:r>
          </a:p>
          <a:p>
            <a:r>
              <a:rPr lang="cs-CZ" altLang="cs-CZ" sz="2400" dirty="0"/>
              <a:t>vibrace a polohové čití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="" xmlns:a16="http://schemas.microsoft.com/office/drawing/2014/main" id="{A20D0406-02EA-A351-1B85-968DB7428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685442"/>
              </p:ext>
            </p:extLst>
          </p:nvPr>
        </p:nvGraphicFramePr>
        <p:xfrm>
          <a:off x="7308304" y="4365104"/>
          <a:ext cx="101282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Klip" r:id="rId3" imgW="2105041" imgH="3162485" progId="MS_ClipArt_Gallery.2">
                  <p:embed/>
                </p:oleObj>
              </mc:Choice>
              <mc:Fallback>
                <p:oleObj name="Klip" r:id="rId3" imgW="2105041" imgH="3162485" progId="MS_ClipArt_Gallery.2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="" xmlns:a16="http://schemas.microsoft.com/office/drawing/2014/main" id="{7A2B29A4-48B3-CFAD-E881-0A8C5F9A19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365104"/>
                        <a:ext cx="101282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8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435" y="160337"/>
            <a:ext cx="8229600" cy="1143000"/>
          </a:xfrm>
        </p:spPr>
        <p:txBody>
          <a:bodyPr/>
          <a:lstStyle/>
          <a:p>
            <a:r>
              <a:rPr lang="cs-CZ" altLang="cs-CZ" sz="2800" dirty="0"/>
              <a:t>JAK OVLIVNIT ROZSAH BLOKÁDY</a:t>
            </a:r>
          </a:p>
        </p:txBody>
      </p:sp>
      <p:sp>
        <p:nvSpPr>
          <p:cNvPr id="29699" name="Zástupný symbol obsahu 2"/>
          <p:cNvSpPr>
            <a:spLocks noGrp="1"/>
          </p:cNvSpPr>
          <p:nvPr>
            <p:ph idx="1"/>
          </p:nvPr>
        </p:nvSpPr>
        <p:spPr>
          <a:xfrm>
            <a:off x="246348" y="1124744"/>
            <a:ext cx="8229600" cy="2125663"/>
          </a:xfrm>
        </p:spPr>
        <p:txBody>
          <a:bodyPr/>
          <a:lstStyle/>
          <a:p>
            <a:r>
              <a:rPr lang="cs-CZ" altLang="cs-CZ" sz="2400" dirty="0">
                <a:solidFill>
                  <a:schemeClr val="bg1"/>
                </a:solidFill>
                <a:highlight>
                  <a:srgbClr val="D20A11"/>
                </a:highlight>
              </a:rPr>
              <a:t>množství LA (koncentrace x objem ) </a:t>
            </a:r>
          </a:p>
          <a:p>
            <a:r>
              <a:rPr lang="cs-CZ" altLang="cs-CZ" sz="2400" dirty="0">
                <a:solidFill>
                  <a:schemeClr val="bg1"/>
                </a:solidFill>
                <a:highlight>
                  <a:srgbClr val="D20A11"/>
                </a:highlight>
              </a:rPr>
              <a:t>místo aplikace </a:t>
            </a:r>
          </a:p>
          <a:p>
            <a:pPr marL="0" indent="0">
              <a:buNone/>
            </a:pPr>
            <a:r>
              <a:rPr lang="cs-CZ" altLang="cs-CZ" sz="2000" dirty="0"/>
              <a:t>Síla nervových kořenů  </a:t>
            </a:r>
          </a:p>
          <a:p>
            <a:pPr>
              <a:buFontTx/>
              <a:buChar char="-"/>
            </a:pPr>
            <a:r>
              <a:rPr lang="cs-CZ" altLang="cs-CZ" sz="2000" dirty="0"/>
              <a:t>v bederní oblasti se LA šíři spíše  kraniálně,</a:t>
            </a:r>
          </a:p>
          <a:p>
            <a:pPr>
              <a:buFontTx/>
              <a:buChar char="-"/>
            </a:pPr>
            <a:r>
              <a:rPr lang="cs-CZ" altLang="cs-CZ" sz="2000" dirty="0"/>
              <a:t> v úseku středního hrudníku se LA šíři stejnoměrně </a:t>
            </a:r>
            <a:r>
              <a:rPr lang="cs-CZ" altLang="cs-CZ" sz="2000" dirty="0" err="1"/>
              <a:t>kranálně</a:t>
            </a:r>
            <a:r>
              <a:rPr lang="cs-CZ" altLang="cs-CZ" sz="2000" dirty="0"/>
              <a:t> i distálně 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="" xmlns:a16="http://schemas.microsoft.com/office/drawing/2014/main" id="{54AFC5FF-4AE2-6023-2839-724DE91FE2DF}"/>
              </a:ext>
            </a:extLst>
          </p:cNvPr>
          <p:cNvSpPr txBox="1">
            <a:spLocks/>
          </p:cNvSpPr>
          <p:nvPr/>
        </p:nvSpPr>
        <p:spPr bwMode="auto">
          <a:xfrm>
            <a:off x="457200" y="4293096"/>
            <a:ext cx="8229600" cy="16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/>
              <a:t>Latence účinku – doba potřebná na přestup LA  přes </a:t>
            </a:r>
            <a:r>
              <a:rPr lang="cs-CZ" altLang="cs-CZ" sz="2400" dirty="0" err="1"/>
              <a:t>dura</a:t>
            </a:r>
            <a:r>
              <a:rPr lang="cs-CZ" altLang="cs-CZ" sz="2400" dirty="0"/>
              <a:t> mater ke kořenům míšních nervů</a:t>
            </a:r>
          </a:p>
          <a:p>
            <a:pPr marL="0" indent="0">
              <a:buNone/>
            </a:pPr>
            <a:r>
              <a:rPr lang="cs-CZ" altLang="cs-CZ" sz="2400" dirty="0"/>
              <a:t>anestezie v segmentech L5 a S1 nastupuje později proto, že kořeny mají větší průměr</a:t>
            </a:r>
          </a:p>
        </p:txBody>
      </p:sp>
      <p:sp>
        <p:nvSpPr>
          <p:cNvPr id="2" name="Řečová bublina: oválný bublinový popisek 1">
            <a:extLst>
              <a:ext uri="{FF2B5EF4-FFF2-40B4-BE49-F238E27FC236}">
                <a16:creationId xmlns="" xmlns:a16="http://schemas.microsoft.com/office/drawing/2014/main" id="{DF4C6C12-91DC-F94A-C4EA-E421CDD2CE63}"/>
              </a:ext>
            </a:extLst>
          </p:cNvPr>
          <p:cNvSpPr/>
          <p:nvPr/>
        </p:nvSpPr>
        <p:spPr>
          <a:xfrm>
            <a:off x="6084168" y="3193830"/>
            <a:ext cx="2714600" cy="971685"/>
          </a:xfrm>
          <a:prstGeom prst="wedgeEllipseCallout">
            <a:avLst>
              <a:gd name="adj1" fmla="val -172062"/>
              <a:gd name="adj2" fmla="val 76224"/>
            </a:avLst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15 – 30 min </a:t>
            </a:r>
          </a:p>
        </p:txBody>
      </p:sp>
    </p:spTree>
    <p:extLst>
      <p:ext uri="{BB962C8B-B14F-4D97-AF65-F5344CB8AC3E}">
        <p14:creationId xmlns:p14="http://schemas.microsoft.com/office/powerpoint/2010/main" val="297969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>
            <a:extLst>
              <a:ext uri="{FF2B5EF4-FFF2-40B4-BE49-F238E27FC236}">
                <a16:creationId xmlns="" xmlns:a16="http://schemas.microsoft.com/office/drawing/2014/main" id="{7FF27D3B-B3A1-6ACA-615F-2DA112914930}"/>
              </a:ext>
            </a:extLst>
          </p:cNvPr>
          <p:cNvSpPr txBox="1">
            <a:spLocks/>
          </p:cNvSpPr>
          <p:nvPr/>
        </p:nvSpPr>
        <p:spPr bwMode="auto">
          <a:xfrm>
            <a:off x="323528" y="404664"/>
            <a:ext cx="8280920" cy="295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/>
              <a:t>rychlost aplikace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dirty="0"/>
              <a:t>nejlepší výsledky poskytuje injekce s  rychlostí 0,3-0,75 ml/s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  <a:p>
            <a:r>
              <a:rPr lang="cs-CZ" altLang="cs-CZ" sz="2400" dirty="0"/>
              <a:t>Věk pacienta,</a:t>
            </a:r>
          </a:p>
          <a:p>
            <a:r>
              <a:rPr lang="cs-CZ" altLang="cs-CZ" sz="2400" dirty="0"/>
              <a:t>DM, ateroskleróza,</a:t>
            </a:r>
          </a:p>
          <a:p>
            <a:r>
              <a:rPr lang="cs-CZ" altLang="cs-CZ" sz="2400" dirty="0"/>
              <a:t>Těhotenství ( vyšší citlivost na toxicitu LA) + </a:t>
            </a:r>
            <a:r>
              <a:rPr lang="cs-CZ" altLang="cs-CZ" sz="2400" dirty="0" err="1"/>
              <a:t>sy</a:t>
            </a:r>
            <a:r>
              <a:rPr lang="cs-CZ" altLang="cs-CZ" sz="2400" dirty="0"/>
              <a:t> dolní duté žíly</a:t>
            </a:r>
          </a:p>
        </p:txBody>
      </p:sp>
      <p:pic>
        <p:nvPicPr>
          <p:cNvPr id="4098" name="Picture 2" descr="Anestetik provádí epidurální anestezii">
            <a:extLst>
              <a:ext uri="{FF2B5EF4-FFF2-40B4-BE49-F238E27FC236}">
                <a16:creationId xmlns="" xmlns:a16="http://schemas.microsoft.com/office/drawing/2014/main" id="{721991A7-3E85-C8A1-32A1-F209574A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25" y="1556792"/>
            <a:ext cx="53362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3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6DD8AD7C-C1F7-32F7-06F3-8BDB6586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605"/>
            <a:ext cx="5278489" cy="495300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Arial Black" panose="020B0A04020102020204" pitchFamily="34" charset="0"/>
              </a:rPr>
              <a:t>Alergická reakce na LA</a:t>
            </a:r>
            <a:r>
              <a:rPr lang="cs-CZ" dirty="0">
                <a:latin typeface="Arial Black" panose="020B0A04020102020204" pitchFamily="34" charset="0"/>
              </a:rPr>
              <a:t/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="" xmlns:a16="http://schemas.microsoft.com/office/drawing/2014/main" id="{717E9C4B-815C-84D1-249A-A6816293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4248472"/>
          </a:xfrm>
        </p:spPr>
        <p:txBody>
          <a:bodyPr>
            <a:normAutofit fontScale="77500" lnSpcReduction="20000"/>
          </a:bodyPr>
          <a:lstStyle/>
          <a:p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Rychle nastupující reakce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(1.typ </a:t>
            </a:r>
            <a:r>
              <a:rPr lang="cs-CZ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protilátky – vazba na membrány mastocytů  a </a:t>
            </a:r>
            <a:r>
              <a:rPr lang="cs-CZ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bazofilů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uvolňují histamin)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Kopřivka, </a:t>
            </a:r>
            <a:r>
              <a:rPr lang="cs-CZ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angioedém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pruritus, otok rtů, jazyka, DC,  bronchospazmus, arytmie, ischemická bolest na hrudi, </a:t>
            </a:r>
            <a:r>
              <a:rPr lang="cs-CZ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ekg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změny, hypotenze, šok, nauzea, zvracení, křeče v břiše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Opožděná reakce  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(4.typ zprostředkovaná </a:t>
            </a:r>
            <a:r>
              <a:rPr lang="cs-CZ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senzitizovanými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T-</a:t>
            </a:r>
            <a:r>
              <a:rPr lang="cs-CZ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lymfgocyty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Dermatitidy, kopřivka, ekzém </a:t>
            </a:r>
          </a:p>
          <a:p>
            <a:pPr marL="342900" lvl="1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antihistaminika, kortikoidy</a:t>
            </a: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endParaRPr lang="cs-CZ" dirty="0"/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35E0F670-C862-12CC-DB5A-5D465C88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30" y="3429000"/>
            <a:ext cx="4334640" cy="26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1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34017"/>
            <a:ext cx="5483225" cy="495300"/>
          </a:xfrm>
        </p:spPr>
        <p:txBody>
          <a:bodyPr/>
          <a:lstStyle/>
          <a:p>
            <a:r>
              <a:rPr lang="cs-CZ" dirty="0"/>
              <a:t>LOKÁLNÍ ANESTETIKA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5" y="1040606"/>
            <a:ext cx="5888707" cy="372656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971600" y="5157192"/>
            <a:ext cx="7787481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20A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A11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Reversibilní blokáda vzniku a vedení vzruchu</a:t>
            </a:r>
          </a:p>
          <a:p>
            <a:r>
              <a:rPr lang="cs-CZ" dirty="0"/>
              <a:t>Reverzibilní ztráta citlivosti spolu s různým stupněm motorické blokády</a:t>
            </a:r>
          </a:p>
        </p:txBody>
      </p:sp>
    </p:spTree>
    <p:extLst>
      <p:ext uri="{BB962C8B-B14F-4D97-AF65-F5344CB8AC3E}">
        <p14:creationId xmlns:p14="http://schemas.microsoft.com/office/powerpoint/2010/main" val="233939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384B9F8-71F1-BC34-3045-235B54838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103985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Okamžitě přerušit přívod látky,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O2,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adrenalin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i.m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0,5mg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(lze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opakovat á5min) nebo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při zajištěné PVK ( nutno naředit, jednotlivá dávka je 50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tekutiny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(1-2L),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inhalace 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bronchodilatancií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salbutamol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5mg),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antihistaminika  (H1 i H2 blokátory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dithiaden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0,5mg/ml,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quamatel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famotidin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hydrocortisone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100-200mg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i.v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zahájení KPR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="" xmlns:a16="http://schemas.microsoft.com/office/drawing/2014/main" id="{1C6ABCB9-1C9A-8E25-B5D6-607F444B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7"/>
            <a:ext cx="5483225" cy="495300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Arial Black" panose="020B0A04020102020204" pitchFamily="34" charset="0"/>
              </a:rPr>
              <a:t>Alergická reakce na LA</a:t>
            </a:r>
            <a:r>
              <a:rPr lang="cs-CZ" dirty="0">
                <a:latin typeface="Arial Black" panose="020B0A04020102020204" pitchFamily="34" charset="0"/>
              </a:rPr>
              <a:t/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xmlns="" id="{391C9904-A127-45F4-8FA7-DF010CD415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20272" y="4414441"/>
          <a:ext cx="1871662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Klip" r:id="rId3" imgW="4016999" imgH="3945437" progId="">
                  <p:embed/>
                </p:oleObj>
              </mc:Choice>
              <mc:Fallback>
                <p:oleObj name="Klip" r:id="rId3" imgW="4016999" imgH="394543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414441"/>
                        <a:ext cx="1871662" cy="183832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3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ástupný symbol obsahu 2"/>
          <p:cNvSpPr>
            <a:spLocks noGrp="1"/>
          </p:cNvSpPr>
          <p:nvPr>
            <p:ph idx="1"/>
          </p:nvPr>
        </p:nvSpPr>
        <p:spPr>
          <a:xfrm>
            <a:off x="457200" y="972340"/>
            <a:ext cx="8229600" cy="158269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/>
              <a:t>Následek předávkování (resorpce do systémové cirkulace)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/>
              <a:t>Neúmyslné podání LA do cévy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9595BC-5A1A-6CE2-DD1A-F4EE425D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5483225" cy="495300"/>
          </a:xfrm>
        </p:spPr>
        <p:txBody>
          <a:bodyPr/>
          <a:lstStyle/>
          <a:p>
            <a:r>
              <a:rPr lang="cs-CZ" altLang="cs-CZ" sz="2800" dirty="0"/>
              <a:t>TOXICKÁ REAKCE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28D1AA6-912A-9F48-C9BD-037DDF096B58}"/>
              </a:ext>
            </a:extLst>
          </p:cNvPr>
          <p:cNvSpPr txBox="1"/>
          <p:nvPr/>
        </p:nvSpPr>
        <p:spPr>
          <a:xfrm>
            <a:off x="457200" y="2420888"/>
            <a:ext cx="7785474" cy="225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Známky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neurotoxicity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mohou být detekovány již během podávání LA při rozhovoru s pacientem,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peakových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hladin dosáhne LA během 15 -20min,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pacientka nesmí být ponechána o samotě, dokud se blokáda úplně nerozvine !!!</a:t>
            </a:r>
          </a:p>
        </p:txBody>
      </p:sp>
      <p:pic>
        <p:nvPicPr>
          <p:cNvPr id="3" name="Picture 6" descr="káva - obr- pro intoxikace">
            <a:extLst>
              <a:ext uri="{FF2B5EF4-FFF2-40B4-BE49-F238E27FC236}">
                <a16:creationId xmlns="" xmlns:a16="http://schemas.microsoft.com/office/drawing/2014/main" id="{555B2531-DE05-BAA3-72B8-1DFABC80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24" y="4302962"/>
            <a:ext cx="1079500" cy="2403475"/>
          </a:xfrm>
          <a:prstGeom prst="rect">
            <a:avLst/>
          </a:prstGeom>
          <a:noFill/>
          <a:ln w="9525">
            <a:solidFill>
              <a:srgbClr val="D20A1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FDBBF29C-BF03-E324-53E4-7895FF0CA1C9}"/>
              </a:ext>
            </a:extLst>
          </p:cNvPr>
          <p:cNvSpPr txBox="1"/>
          <p:nvPr/>
        </p:nvSpPr>
        <p:spPr>
          <a:xfrm>
            <a:off x="3995936" y="5733256"/>
            <a:ext cx="328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Toto není dobrý čas na kávu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="" xmlns:a16="http://schemas.microsoft.com/office/drawing/2014/main" id="{66049AB5-4EDF-813E-9CA6-35B5CE6A6276}"/>
              </a:ext>
            </a:extLst>
          </p:cNvPr>
          <p:cNvCxnSpPr/>
          <p:nvPr/>
        </p:nvCxnSpPr>
        <p:spPr>
          <a:xfrm flipH="1">
            <a:off x="7452320" y="4005064"/>
            <a:ext cx="1440160" cy="25922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="" xmlns:a16="http://schemas.microsoft.com/office/drawing/2014/main" id="{78B39C26-D541-8A71-1EF9-FC180694F09B}"/>
              </a:ext>
            </a:extLst>
          </p:cNvPr>
          <p:cNvCxnSpPr/>
          <p:nvPr/>
        </p:nvCxnSpPr>
        <p:spPr>
          <a:xfrm>
            <a:off x="7380312" y="4302962"/>
            <a:ext cx="1656184" cy="21503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FDC5B5A7-1932-8268-55C6-995E1A722EA1}"/>
              </a:ext>
            </a:extLst>
          </p:cNvPr>
          <p:cNvSpPr txBox="1"/>
          <p:nvPr/>
        </p:nvSpPr>
        <p:spPr>
          <a:xfrm>
            <a:off x="323528" y="692696"/>
            <a:ext cx="78488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podani LA do cevniho systemu</a:t>
            </a:r>
          </a:p>
          <a:p>
            <a:pPr algn="l"/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projevy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nastupuji ihned nebo v 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krátkem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časovém</a:t>
            </a:r>
          </a:p>
          <a:p>
            <a:pPr algn="l"/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odstupu od podani a rozvijeji se rychle</a:t>
            </a:r>
          </a:p>
          <a:p>
            <a:pPr algn="l"/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vstřebání dávky LA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projevy se rozvíjejí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postupně v průběhu minut až jedne hodiny od 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podani</a:t>
            </a:r>
            <a:endParaRPr lang="cs-CZ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dávka LA byla příliš vysoká, nebo clearance LA snížena</a:t>
            </a:r>
            <a:endParaRPr lang="cs-CZ" sz="2400" dirty="0"/>
          </a:p>
        </p:txBody>
      </p:sp>
      <p:pic>
        <p:nvPicPr>
          <p:cNvPr id="3" name="Picture 2" descr="C:\WINDOWS\Plocha\ampulky s písn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39684"/>
            <a:ext cx="2376264" cy="264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9DF51605-CE54-B2A2-10DD-F82A0FA69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60648"/>
            <a:ext cx="4681904" cy="352839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2BC78203-9EB7-D1A7-F36C-0F2169D8C48A}"/>
              </a:ext>
            </a:extLst>
          </p:cNvPr>
          <p:cNvSpPr txBox="1"/>
          <p:nvPr/>
        </p:nvSpPr>
        <p:spPr>
          <a:xfrm>
            <a:off x="1259632" y="4509120"/>
            <a:ext cx="7344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cs-CZ" altLang="cs-CZ" sz="2400" dirty="0"/>
              <a:t>POZOR – u těhotných dilatace epidurálních venózních plexů projevy toxicity nastupují v řádu sekund až minut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C9C43672-7D89-AC12-B8A2-FF0E901FC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5" b="14546"/>
          <a:stretch/>
        </p:blipFill>
        <p:spPr bwMode="auto">
          <a:xfrm>
            <a:off x="6660232" y="1148550"/>
            <a:ext cx="1832605" cy="25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05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NEUROTOXICITA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05273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AAAAG+ArialMT"/>
              </a:rPr>
              <a:t>•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mechanismus p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ů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sobení na CNS je dán blokádou inhibi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č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ních drah k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ů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ry a stimulací uvol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ň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ování excita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č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ního neurotransmiteru glutamátu</a:t>
            </a:r>
          </a:p>
          <a:p>
            <a:endParaRPr lang="cs-CZ" dirty="0">
              <a:solidFill>
                <a:srgbClr val="000000"/>
              </a:solidFill>
              <a:latin typeface="AAAAAH+Avenir-Book"/>
            </a:endParaRPr>
          </a:p>
          <a:p>
            <a:endParaRPr lang="cs-CZ" dirty="0">
              <a:solidFill>
                <a:srgbClr val="000000"/>
              </a:solidFill>
              <a:latin typeface="AAAAAH+Avenir-Book"/>
            </a:endParaRPr>
          </a:p>
          <a:p>
            <a:r>
              <a:rPr lang="cs-CZ" sz="2400" b="1" dirty="0">
                <a:solidFill>
                  <a:srgbClr val="000000"/>
                </a:solidFill>
                <a:latin typeface="AAAAAJ+Avenir-Heavy"/>
              </a:rPr>
              <a:t>P</a:t>
            </a:r>
            <a:r>
              <a:rPr lang="cs-CZ" sz="2400" b="1" dirty="0">
                <a:solidFill>
                  <a:srgbClr val="000000"/>
                </a:solidFill>
                <a:latin typeface="AAAAAK+Avenir-Heavy"/>
              </a:rPr>
              <a:t>ř</a:t>
            </a:r>
            <a:r>
              <a:rPr lang="cs-CZ" sz="2400" b="1" dirty="0">
                <a:solidFill>
                  <a:srgbClr val="000000"/>
                </a:solidFill>
                <a:latin typeface="AAAAAJ+Avenir-Heavy"/>
              </a:rPr>
              <a:t>íznaky:</a:t>
            </a:r>
          </a:p>
          <a:p>
            <a:r>
              <a:rPr lang="cs-CZ" sz="24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zm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ě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na chování, neklid, porucha v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ě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domí  až koma</a:t>
            </a:r>
          </a:p>
          <a:p>
            <a:r>
              <a:rPr lang="cs-CZ" sz="24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sv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ě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tloplachost,</a:t>
            </a:r>
          </a:p>
          <a:p>
            <a:r>
              <a:rPr lang="cs-CZ" sz="24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poruchy </a:t>
            </a:r>
            <a:r>
              <a:rPr lang="cs-CZ" sz="2400" dirty="0" err="1">
                <a:solidFill>
                  <a:srgbClr val="000000"/>
                </a:solidFill>
                <a:latin typeface="AAAAAH+Avenir-Book"/>
              </a:rPr>
              <a:t>vizu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 a sluchu, </a:t>
            </a:r>
          </a:p>
          <a:p>
            <a:r>
              <a:rPr lang="cs-CZ" sz="24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brn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ě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ní jazyka, </a:t>
            </a:r>
          </a:p>
          <a:p>
            <a:r>
              <a:rPr lang="cs-CZ" sz="24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kovová pachu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ť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, </a:t>
            </a:r>
          </a:p>
          <a:p>
            <a:r>
              <a:rPr lang="cs-CZ" sz="24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fascikulace distálních 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č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ástí t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ě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la, kolem úst, </a:t>
            </a:r>
          </a:p>
          <a:p>
            <a:r>
              <a:rPr lang="cs-CZ" sz="24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400" dirty="0" err="1">
                <a:solidFill>
                  <a:srgbClr val="000000"/>
                </a:solidFill>
                <a:latin typeface="AAAAAH+Avenir-Book"/>
              </a:rPr>
              <a:t>tonicko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 klonické k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ř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e</a:t>
            </a:r>
            <a:r>
              <a:rPr lang="cs-CZ" sz="2400" dirty="0">
                <a:solidFill>
                  <a:srgbClr val="000000"/>
                </a:solidFill>
                <a:latin typeface="AAAAAI+Avenir-Book"/>
              </a:rPr>
              <a:t>č</a:t>
            </a:r>
            <a:r>
              <a:rPr lang="cs-CZ" sz="2400" dirty="0">
                <a:solidFill>
                  <a:srgbClr val="000000"/>
                </a:solidFill>
                <a:latin typeface="AAAAAH+Avenir-Book"/>
              </a:rPr>
              <a:t>e, zástava dechu – centrální útlum dýchání </a:t>
            </a:r>
            <a:r>
              <a:rPr lang="cs-CZ" sz="2400" dirty="0">
                <a:solidFill>
                  <a:srgbClr val="000000"/>
                </a:solidFill>
                <a:latin typeface="AAAAAE+AvenirNext-Regular"/>
              </a:rPr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56255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7427912" cy="1143000"/>
          </a:xfrm>
        </p:spPr>
        <p:txBody>
          <a:bodyPr/>
          <a:lstStyle/>
          <a:p>
            <a:r>
              <a:rPr lang="cs-CZ" altLang="cs-CZ" sz="2400" dirty="0"/>
              <a:t>VAROVNÉ ZNÁMKY NEURO TOXICITY</a:t>
            </a:r>
          </a:p>
        </p:txBody>
      </p:sp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>
          <a:xfrm>
            <a:off x="2096238" y="1052736"/>
            <a:ext cx="6923112" cy="4031977"/>
          </a:xfrm>
        </p:spPr>
        <p:txBody>
          <a:bodyPr/>
          <a:lstStyle/>
          <a:p>
            <a:r>
              <a:rPr lang="cs-CZ" altLang="cs-CZ" sz="2400" dirty="0"/>
              <a:t>tupý pocit na rtech a </a:t>
            </a:r>
            <a:r>
              <a:rPr lang="cs-CZ" altLang="cs-CZ" sz="2400" dirty="0" err="1"/>
              <a:t>jazyku,kovová</a:t>
            </a:r>
            <a:r>
              <a:rPr lang="cs-CZ" altLang="cs-CZ" sz="2400" dirty="0"/>
              <a:t> chuť v ústech,</a:t>
            </a:r>
          </a:p>
          <a:p>
            <a:r>
              <a:rPr lang="cs-CZ" altLang="cs-CZ" sz="2400" dirty="0"/>
              <a:t>ospalost,</a:t>
            </a:r>
          </a:p>
          <a:p>
            <a:r>
              <a:rPr lang="cs-CZ" altLang="cs-CZ" sz="2400" dirty="0"/>
              <a:t>závrať,</a:t>
            </a:r>
          </a:p>
          <a:p>
            <a:r>
              <a:rPr lang="cs-CZ" altLang="cs-CZ" sz="2400" dirty="0"/>
              <a:t>znění v uších,</a:t>
            </a:r>
          </a:p>
          <a:p>
            <a:r>
              <a:rPr lang="cs-CZ" altLang="cs-CZ" sz="2400" dirty="0"/>
              <a:t>smazaná řeč,</a:t>
            </a:r>
          </a:p>
          <a:p>
            <a:r>
              <a:rPr lang="cs-CZ" altLang="cs-CZ" sz="2400" dirty="0"/>
              <a:t>svalový třes,</a:t>
            </a:r>
          </a:p>
          <a:p>
            <a:r>
              <a:rPr lang="cs-CZ" altLang="cs-CZ" sz="2400" dirty="0"/>
              <a:t>nystagmus,</a:t>
            </a:r>
          </a:p>
          <a:p>
            <a:r>
              <a:rPr lang="cs-CZ" altLang="cs-CZ" sz="2400" dirty="0"/>
              <a:t>poruchy vidění.</a:t>
            </a:r>
          </a:p>
        </p:txBody>
      </p:sp>
      <p:pic>
        <p:nvPicPr>
          <p:cNvPr id="4" name="Picture 9" descr="C:\111111\žlutý ďábel_cerv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6224"/>
            <a:ext cx="1728192" cy="16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cs-CZ" altLang="cs-CZ" sz="2800" dirty="0"/>
              <a:t>PROFYLAXE TOXICKÝCH PROJEVŮ NA CNS</a:t>
            </a:r>
          </a:p>
        </p:txBody>
      </p:sp>
      <p:sp>
        <p:nvSpPr>
          <p:cNvPr id="37891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248472"/>
          </a:xfrm>
        </p:spPr>
        <p:txBody>
          <a:bodyPr/>
          <a:lstStyle/>
          <a:p>
            <a:r>
              <a:rPr lang="cs-CZ" altLang="cs-CZ" sz="2400" dirty="0"/>
              <a:t>Zachovávat bezpečnostní zásady aplikace LA do epidurálního prostoru: </a:t>
            </a:r>
          </a:p>
          <a:p>
            <a:pPr marL="0" indent="0">
              <a:buNone/>
            </a:pPr>
            <a:r>
              <a:rPr lang="cs-CZ" altLang="cs-CZ" sz="2400" b="1" dirty="0"/>
              <a:t>při každé aplikaci LA aspirovat !!!</a:t>
            </a:r>
            <a:r>
              <a:rPr lang="cs-CZ" altLang="cs-CZ" sz="2400" dirty="0"/>
              <a:t>,</a:t>
            </a:r>
          </a:p>
          <a:p>
            <a:pPr marL="0" indent="0">
              <a:buNone/>
            </a:pPr>
            <a:r>
              <a:rPr lang="cs-CZ" altLang="cs-CZ" sz="2400" dirty="0"/>
              <a:t> </a:t>
            </a:r>
            <a:r>
              <a:rPr lang="cs-CZ" altLang="cs-CZ" sz="2400" b="1" dirty="0"/>
              <a:t>zkušební dávka 5 ml, čekat 5 min !!!</a:t>
            </a:r>
          </a:p>
          <a:p>
            <a:pPr marL="0" indent="0">
              <a:buNone/>
            </a:pPr>
            <a:endParaRPr lang="cs-CZ" altLang="cs-CZ" sz="2400" b="1" dirty="0"/>
          </a:p>
          <a:p>
            <a:r>
              <a:rPr lang="cs-CZ" altLang="cs-CZ" sz="2400" dirty="0"/>
              <a:t>Udržovat kontakt s pacientem aspoň 30 min po aplikaci LA.</a:t>
            </a:r>
          </a:p>
          <a:p>
            <a:r>
              <a:rPr lang="cs-CZ" altLang="cs-CZ" sz="2400" dirty="0"/>
              <a:t>Zaměřit se na varovné známky a zavčas začít s terapií:</a:t>
            </a:r>
          </a:p>
          <a:p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/>
              <a:t>O2 maskou</a:t>
            </a:r>
          </a:p>
          <a:p>
            <a:pPr marL="0" indent="0">
              <a:buNone/>
            </a:pPr>
            <a:r>
              <a:rPr lang="cs-CZ" altLang="cs-CZ" sz="2400" b="1" dirty="0"/>
              <a:t>při křečích Midazolam 2,5 – 5 mg </a:t>
            </a:r>
            <a:r>
              <a:rPr lang="cs-CZ" altLang="cs-CZ" sz="2400" b="1" dirty="0" err="1"/>
              <a:t>i.v</a:t>
            </a:r>
            <a:r>
              <a:rPr lang="cs-CZ" altLang="cs-CZ" sz="2400" b="1" dirty="0"/>
              <a:t>.</a:t>
            </a:r>
          </a:p>
          <a:p>
            <a:pPr marL="0" indent="0">
              <a:buNone/>
            </a:pPr>
            <a:r>
              <a:rPr lang="cs-CZ" altLang="cs-CZ" sz="2400" b="1" dirty="0"/>
              <a:t>Důsledná monitorace pacienta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Minimální monitorace po neurotoxické reakci jsou 2 hod.</a:t>
            </a:r>
          </a:p>
          <a:p>
            <a:pPr marL="0" indent="0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57677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323528" y="475490"/>
            <a:ext cx="8928100" cy="1143000"/>
          </a:xfrm>
        </p:spPr>
        <p:txBody>
          <a:bodyPr/>
          <a:lstStyle/>
          <a:p>
            <a:r>
              <a:rPr lang="cs-CZ" altLang="cs-CZ" sz="2800" dirty="0"/>
              <a:t>POMĚR KARDIOTOXICITY A NEUROTOXICITY </a:t>
            </a:r>
          </a:p>
        </p:txBody>
      </p:sp>
      <p:sp>
        <p:nvSpPr>
          <p:cNvPr id="43011" name="Zástupný symbol obsahu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2448297"/>
          </a:xfrm>
        </p:spPr>
        <p:txBody>
          <a:bodyPr/>
          <a:lstStyle/>
          <a:p>
            <a:r>
              <a:rPr lang="cs-CZ" altLang="cs-CZ" sz="2400" dirty="0"/>
              <a:t>Obecně reaguje srdce na LA méně než mozek, takže mozková toxická reakce se projevuje dříve než </a:t>
            </a:r>
            <a:r>
              <a:rPr lang="cs-CZ" altLang="cs-CZ" sz="2400" dirty="0" err="1"/>
              <a:t>kardiotoxicita</a:t>
            </a:r>
            <a:r>
              <a:rPr lang="cs-CZ" altLang="cs-CZ" sz="2400" dirty="0"/>
              <a:t>.</a:t>
            </a:r>
          </a:p>
          <a:p>
            <a:endParaRPr lang="cs-CZ" altLang="cs-CZ" sz="2400" dirty="0"/>
          </a:p>
          <a:p>
            <a:r>
              <a:rPr lang="cs-CZ" altLang="cs-CZ" sz="2400" dirty="0"/>
              <a:t>CAVE! </a:t>
            </a:r>
            <a:r>
              <a:rPr lang="cs-CZ" altLang="cs-CZ" sz="2400" dirty="0" err="1"/>
              <a:t>Bupivakain</a:t>
            </a:r>
            <a:r>
              <a:rPr lang="cs-CZ" altLang="cs-CZ" sz="2400" dirty="0"/>
              <a:t> může způsobit komorové arytmie v koncentracích, jež nevyvolají křeče z toxicity CNS.</a:t>
            </a:r>
          </a:p>
        </p:txBody>
      </p:sp>
      <p:pic>
        <p:nvPicPr>
          <p:cNvPr id="4" name="Picture 9" descr="C:\111111\žlutý ďábel_cerv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1687742" cy="16295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1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KARDIOTOXICITA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4012" y="764704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000000"/>
                </a:solidFill>
                <a:latin typeface="AAAAAH+Avenir-Book"/>
              </a:rPr>
              <a:t>Přímé p</a:t>
            </a:r>
            <a:r>
              <a:rPr lang="cs-CZ" b="1" dirty="0">
                <a:solidFill>
                  <a:srgbClr val="000000"/>
                </a:solidFill>
                <a:latin typeface="AAAAAI+Avenir-Book"/>
              </a:rPr>
              <a:t>ů</a:t>
            </a:r>
            <a:r>
              <a:rPr lang="cs-CZ" b="1" dirty="0">
                <a:solidFill>
                  <a:srgbClr val="000000"/>
                </a:solidFill>
                <a:latin typeface="AAAAAH+Avenir-Book"/>
              </a:rPr>
              <a:t>sobení 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LA na srdce a periferní cévy - blokáda Na+ a Ca2+ kanál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ů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, zm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ě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na </a:t>
            </a:r>
            <a:r>
              <a:rPr lang="cs-CZ" dirty="0" err="1">
                <a:solidFill>
                  <a:srgbClr val="000000"/>
                </a:solidFill>
                <a:latin typeface="AAAAAH+Avenir-Book"/>
              </a:rPr>
              <a:t>influxu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 Ca2+ ze sarkoplazmatického retikula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0000"/>
              </a:solidFill>
              <a:latin typeface="AAAAAH+Avenir-Book"/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000000"/>
                </a:solidFill>
                <a:latin typeface="AAAAAH+Avenir-Book"/>
              </a:rPr>
              <a:t>Nep</a:t>
            </a:r>
            <a:r>
              <a:rPr lang="cs-CZ" b="1" dirty="0">
                <a:solidFill>
                  <a:srgbClr val="000000"/>
                </a:solidFill>
                <a:latin typeface="AAAAAI+Avenir-Book"/>
              </a:rPr>
              <a:t>ř</a:t>
            </a:r>
            <a:r>
              <a:rPr lang="cs-CZ" b="1" dirty="0">
                <a:solidFill>
                  <a:srgbClr val="000000"/>
                </a:solidFill>
                <a:latin typeface="AAAAAH+Avenir-Book"/>
              </a:rPr>
              <a:t>ímé p</a:t>
            </a:r>
            <a:r>
              <a:rPr lang="cs-CZ" b="1" dirty="0">
                <a:solidFill>
                  <a:srgbClr val="000000"/>
                </a:solidFill>
                <a:latin typeface="AAAAAI+Avenir-Book"/>
              </a:rPr>
              <a:t>ů</a:t>
            </a:r>
            <a:r>
              <a:rPr lang="cs-CZ" b="1" dirty="0">
                <a:solidFill>
                  <a:srgbClr val="000000"/>
                </a:solidFill>
                <a:latin typeface="AAAAAH+Avenir-Book"/>
              </a:rPr>
              <a:t>sobení 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na eferentní dráhy sympatiku a parasympatiku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0000"/>
                </a:solidFill>
                <a:latin typeface="AAAAAH+Avenir-Book"/>
              </a:rPr>
              <a:t>dochází k sní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ž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ení rychlosti depolarizace Purky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ň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ov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ý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ch vláken, prodlou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ž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ení trvání ak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č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ního potenciálu, prodlou</a:t>
            </a:r>
            <a:r>
              <a:rPr lang="cs-CZ" dirty="0">
                <a:solidFill>
                  <a:srgbClr val="000000"/>
                </a:solidFill>
                <a:latin typeface="AAAAAI+Avenir-Book"/>
              </a:rPr>
              <a:t>ž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ení refrakterní fáze </a:t>
            </a:r>
            <a:r>
              <a:rPr lang="cs-CZ" dirty="0" err="1">
                <a:solidFill>
                  <a:srgbClr val="000000"/>
                </a:solidFill>
                <a:latin typeface="AAAAAH+Avenir-Book"/>
              </a:rPr>
              <a:t>kardiomyocyt</a:t>
            </a:r>
            <a:r>
              <a:rPr lang="cs-CZ" dirty="0" err="1">
                <a:solidFill>
                  <a:srgbClr val="000000"/>
                </a:solidFill>
                <a:latin typeface="AAAAAI+Avenir-Book"/>
              </a:rPr>
              <a:t>ů</a:t>
            </a:r>
            <a:r>
              <a:rPr lang="cs-CZ" dirty="0">
                <a:solidFill>
                  <a:srgbClr val="000000"/>
                </a:solidFill>
                <a:latin typeface="AAAAAH+Avenir-Book"/>
              </a:rPr>
              <a:t>, deprese aktivity sinusového uzlu </a:t>
            </a:r>
            <a:endParaRPr lang="cs-CZ" dirty="0">
              <a:solidFill>
                <a:srgbClr val="000000"/>
              </a:solidFill>
              <a:latin typeface="AAAAAG+ArialMT"/>
            </a:endParaRPr>
          </a:p>
          <a:p>
            <a:endParaRPr lang="cs-CZ" dirty="0">
              <a:solidFill>
                <a:srgbClr val="000000"/>
              </a:solidFill>
              <a:latin typeface="AAAAAG+ArialMT"/>
            </a:endParaRPr>
          </a:p>
          <a:p>
            <a:r>
              <a:rPr lang="cs-CZ" dirty="0">
                <a:solidFill>
                  <a:srgbClr val="000000"/>
                </a:solidFill>
                <a:latin typeface="AAAAAG+ArialMT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AAAAAJ+Avenir-Heavy"/>
              </a:rPr>
              <a:t>P</a:t>
            </a:r>
            <a:r>
              <a:rPr lang="cs-CZ" sz="2000" b="1" dirty="0">
                <a:solidFill>
                  <a:srgbClr val="000000"/>
                </a:solidFill>
                <a:latin typeface="AAAAAK+Avenir-Heavy"/>
              </a:rPr>
              <a:t>ř</a:t>
            </a:r>
            <a:r>
              <a:rPr lang="cs-CZ" sz="2000" b="1" dirty="0">
                <a:solidFill>
                  <a:srgbClr val="000000"/>
                </a:solidFill>
                <a:latin typeface="AAAAAJ+Avenir-Heavy"/>
              </a:rPr>
              <a:t>íznaky:</a:t>
            </a:r>
          </a:p>
          <a:p>
            <a:r>
              <a:rPr lang="cs-CZ" sz="20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arytmie</a:t>
            </a:r>
          </a:p>
          <a:p>
            <a:r>
              <a:rPr lang="cs-CZ" sz="20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bradykardie</a:t>
            </a:r>
          </a:p>
          <a:p>
            <a:r>
              <a:rPr lang="cs-CZ" sz="20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hypotenze</a:t>
            </a:r>
          </a:p>
          <a:p>
            <a:r>
              <a:rPr lang="cs-CZ" sz="20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srde</a:t>
            </a:r>
            <a:r>
              <a:rPr lang="cs-CZ" sz="2000" dirty="0">
                <a:solidFill>
                  <a:srgbClr val="000000"/>
                </a:solidFill>
                <a:latin typeface="AAAAAI+Avenir-Book"/>
              </a:rPr>
              <a:t>č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ní zástavu </a:t>
            </a:r>
          </a:p>
          <a:p>
            <a:r>
              <a:rPr lang="cs-CZ" sz="2000" dirty="0">
                <a:solidFill>
                  <a:srgbClr val="000000"/>
                </a:solidFill>
                <a:latin typeface="AAAAAG+ArialMT"/>
              </a:rPr>
              <a:t>• 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prodlou</a:t>
            </a:r>
            <a:r>
              <a:rPr lang="cs-CZ" sz="2000" dirty="0">
                <a:solidFill>
                  <a:srgbClr val="000000"/>
                </a:solidFill>
                <a:latin typeface="AAAAAI+Avenir-Book"/>
              </a:rPr>
              <a:t>ž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ení PR a roz</a:t>
            </a:r>
            <a:r>
              <a:rPr lang="cs-CZ" sz="2000" dirty="0">
                <a:solidFill>
                  <a:srgbClr val="000000"/>
                </a:solidFill>
                <a:latin typeface="AAAAAI+Avenir-Book"/>
              </a:rPr>
              <a:t>š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í</a:t>
            </a:r>
            <a:r>
              <a:rPr lang="cs-CZ" sz="2000" dirty="0">
                <a:solidFill>
                  <a:srgbClr val="000000"/>
                </a:solidFill>
                <a:latin typeface="AAAAAI+Avenir-Book"/>
              </a:rPr>
              <a:t>ř</a:t>
            </a:r>
            <a:r>
              <a:rPr lang="cs-CZ" sz="2000" dirty="0">
                <a:solidFill>
                  <a:srgbClr val="000000"/>
                </a:solidFill>
                <a:latin typeface="AAAAAH+Avenir-Book"/>
              </a:rPr>
              <a:t>ení QRS komplex</a:t>
            </a:r>
            <a:r>
              <a:rPr lang="cs-CZ" sz="2000" dirty="0">
                <a:solidFill>
                  <a:srgbClr val="000000"/>
                </a:solidFill>
                <a:latin typeface="AAAAAI+Avenir-Book"/>
              </a:rPr>
              <a:t>ů </a:t>
            </a:r>
            <a:r>
              <a:rPr lang="cs-CZ" sz="2000" dirty="0">
                <a:solidFill>
                  <a:srgbClr val="000000"/>
                </a:solidFill>
                <a:latin typeface="AAAAAE+AvenirNext-Regular"/>
              </a:rPr>
              <a:t>  </a:t>
            </a:r>
            <a:endParaRPr lang="cs-CZ" sz="2000" dirty="0"/>
          </a:p>
        </p:txBody>
      </p:sp>
      <p:pic>
        <p:nvPicPr>
          <p:cNvPr id="3" name="Picture 2" descr="https://1.bp.blogspot.com/-RQLkvIA6_4o/X6gxHu80vzI/AAAAAAAAGxQ/AKxU7IoFtOYW4Gkr7Z1KFBclHWPeYAvEgCLcBGAsYHQ/w640-h640/Otravene_Srdce.png">
            <a:extLst>
              <a:ext uri="{FF2B5EF4-FFF2-40B4-BE49-F238E27FC236}">
                <a16:creationId xmlns="" xmlns:a16="http://schemas.microsoft.com/office/drawing/2014/main" id="{1E5CBAA5-FB86-BE63-1B9E-80AFAF6445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3" t="13423" r="1645" b="15388"/>
          <a:stretch/>
        </p:blipFill>
        <p:spPr bwMode="auto">
          <a:xfrm>
            <a:off x="5988050" y="3212976"/>
            <a:ext cx="27879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86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KARDIOTOXICITA</a:t>
            </a:r>
          </a:p>
        </p:txBody>
      </p:sp>
      <p:sp>
        <p:nvSpPr>
          <p:cNvPr id="3993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negativně </a:t>
            </a:r>
            <a:r>
              <a:rPr lang="cs-CZ" altLang="cs-CZ" sz="2800" dirty="0" err="1"/>
              <a:t>inotropní</a:t>
            </a:r>
            <a:r>
              <a:rPr lang="cs-CZ" altLang="cs-CZ" sz="2800" dirty="0"/>
              <a:t> účinek (=pokles kontraktility myokardu),</a:t>
            </a:r>
          </a:p>
          <a:p>
            <a:r>
              <a:rPr lang="cs-CZ" altLang="cs-CZ" sz="2800" dirty="0"/>
              <a:t>zpomalení automatické srdeční činnosti,</a:t>
            </a:r>
          </a:p>
          <a:p>
            <a:r>
              <a:rPr lang="cs-CZ" altLang="cs-CZ" sz="2800" dirty="0"/>
              <a:t>snížení rychlosti vedení srdečních vzruchů (na EKG prodloužení intervalu PQ a QRS),</a:t>
            </a:r>
          </a:p>
          <a:p>
            <a:r>
              <a:rPr lang="cs-CZ" altLang="cs-CZ" sz="2800" dirty="0"/>
              <a:t>vazodilatace (nízké koncentrace vazokonstrikce),</a:t>
            </a:r>
          </a:p>
          <a:p>
            <a:r>
              <a:rPr lang="cs-CZ" altLang="cs-CZ" sz="2800" dirty="0"/>
              <a:t>poruchy komorového rytmu ,zejména </a:t>
            </a:r>
            <a:r>
              <a:rPr lang="cs-CZ" altLang="cs-CZ" sz="2800" dirty="0" err="1"/>
              <a:t>bupivakain</a:t>
            </a:r>
            <a:r>
              <a:rPr lang="cs-CZ" altLang="cs-CZ" sz="28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38111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ori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4676"/>
          <a:stretch/>
        </p:blipFill>
        <p:spPr bwMode="auto">
          <a:xfrm>
            <a:off x="251520" y="691678"/>
            <a:ext cx="7780822" cy="54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eve cronistoria della cocaina - Storia della Medicina. SITO &amp; BLOG">
            <a:extLst>
              <a:ext uri="{FF2B5EF4-FFF2-40B4-BE49-F238E27FC236}">
                <a16:creationId xmlns="" xmlns:a16="http://schemas.microsoft.com/office/drawing/2014/main" id="{E0A8F30A-1D03-3E74-7986-C130CC075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5777"/>
          <a:stretch/>
        </p:blipFill>
        <p:spPr bwMode="auto">
          <a:xfrm>
            <a:off x="7452320" y="3645024"/>
            <a:ext cx="162953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5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KLINICKÉ PROJEVY KARDIOTOXICITY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4048" y="692696"/>
            <a:ext cx="3672061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000" dirty="0"/>
              <a:t>Úvodní stimulace:</a:t>
            </a:r>
          </a:p>
          <a:p>
            <a:pPr>
              <a:defRPr/>
            </a:pPr>
            <a:r>
              <a:rPr lang="cs-CZ" sz="1600" dirty="0"/>
              <a:t>hypertenze a tachykardie stimulací CNS.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Primární stadium útlumu:</a:t>
            </a:r>
          </a:p>
          <a:p>
            <a:pPr>
              <a:defRPr/>
            </a:pPr>
            <a:r>
              <a:rPr lang="cs-CZ" sz="1600" dirty="0"/>
              <a:t>negativní </a:t>
            </a:r>
            <a:r>
              <a:rPr lang="cs-CZ" sz="1600" dirty="0" err="1"/>
              <a:t>inotropie</a:t>
            </a:r>
            <a:r>
              <a:rPr lang="cs-CZ" sz="1600" dirty="0"/>
              <a:t>,</a:t>
            </a:r>
          </a:p>
          <a:p>
            <a:pPr>
              <a:defRPr/>
            </a:pPr>
            <a:r>
              <a:rPr lang="cs-CZ" sz="1600" dirty="0"/>
              <a:t>pokles srdečního výdeje,</a:t>
            </a:r>
          </a:p>
          <a:p>
            <a:pPr>
              <a:defRPr/>
            </a:pPr>
            <a:r>
              <a:rPr lang="cs-CZ" sz="1600" dirty="0"/>
              <a:t>lehká až mírná hypotenze.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Sekundární stadium útlumu:</a:t>
            </a:r>
          </a:p>
          <a:p>
            <a:pPr>
              <a:defRPr/>
            </a:pPr>
            <a:r>
              <a:rPr lang="cs-CZ" sz="1600" dirty="0"/>
              <a:t>silní pokles srdečního výdeje,</a:t>
            </a:r>
          </a:p>
          <a:p>
            <a:pPr>
              <a:defRPr/>
            </a:pPr>
            <a:r>
              <a:rPr lang="cs-CZ" sz="1600" dirty="0"/>
              <a:t>periferní vazodilatace,</a:t>
            </a:r>
          </a:p>
          <a:p>
            <a:pPr>
              <a:defRPr/>
            </a:pPr>
            <a:r>
              <a:rPr lang="cs-CZ" sz="1600" dirty="0"/>
              <a:t>významní pokles TK.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Terminální stadium:</a:t>
            </a:r>
          </a:p>
          <a:p>
            <a:pPr>
              <a:defRPr/>
            </a:pPr>
            <a:r>
              <a:rPr lang="cs-CZ" sz="1600" dirty="0"/>
              <a:t>sinusová bradykardie,</a:t>
            </a:r>
          </a:p>
          <a:p>
            <a:pPr>
              <a:defRPr/>
            </a:pPr>
            <a:r>
              <a:rPr lang="cs-CZ" sz="1600" dirty="0"/>
              <a:t>poruchy vedení,</a:t>
            </a:r>
          </a:p>
          <a:p>
            <a:pPr>
              <a:defRPr/>
            </a:pPr>
            <a:r>
              <a:rPr lang="cs-CZ" sz="1600" dirty="0"/>
              <a:t>komorová arytmie (</a:t>
            </a:r>
            <a:r>
              <a:rPr lang="cs-CZ" sz="1600" dirty="0" err="1"/>
              <a:t>bupivakain</a:t>
            </a:r>
            <a:r>
              <a:rPr lang="cs-CZ" sz="1600" dirty="0"/>
              <a:t>),</a:t>
            </a:r>
          </a:p>
          <a:p>
            <a:pPr>
              <a:defRPr/>
            </a:pPr>
            <a:r>
              <a:rPr lang="cs-CZ" sz="1600" dirty="0"/>
              <a:t>srdeční zástava.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6032429-CFF1-E47A-B4A3-1958D7E8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3397"/>
          <a:stretch>
            <a:fillRect/>
          </a:stretch>
        </p:blipFill>
        <p:spPr bwMode="auto">
          <a:xfrm>
            <a:off x="662682" y="1988840"/>
            <a:ext cx="3911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89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9567" y="836712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b="1" dirty="0"/>
              <a:t>Symptomatická léčba:</a:t>
            </a:r>
          </a:p>
          <a:p>
            <a:pPr>
              <a:defRPr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Hypotenze – elevace končetin, bolus tekutin, katecholaminy</a:t>
            </a:r>
          </a:p>
          <a:p>
            <a:pPr>
              <a:defRPr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Bradykardie  - obvykle vymizí bez léčby, pokud přetrvávají společně s hypotenzí, je nutné podat atropin a zvážit podání lipidové emulze</a:t>
            </a:r>
          </a:p>
          <a:p>
            <a:pPr>
              <a:defRPr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cs-CZ" sz="28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nutné vyvarovat se podání 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vasopressinu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blokátorů kalciového kanálu, B-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blokát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lokálních anestetik</a:t>
            </a:r>
          </a:p>
          <a:p>
            <a:pPr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901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17FA1E-5B31-AE5D-35C8-5BC168A4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A44A34F3-AA90-6061-1E87-290ABCD50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91"/>
          <a:stretch/>
        </p:blipFill>
        <p:spPr>
          <a:xfrm>
            <a:off x="740896" y="836712"/>
            <a:ext cx="5199529" cy="3516388"/>
          </a:xfr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0C74548-4776-B357-79CD-DA6A62D8D673}"/>
              </a:ext>
            </a:extLst>
          </p:cNvPr>
          <p:cNvSpPr txBox="1"/>
          <p:nvPr/>
        </p:nvSpPr>
        <p:spPr>
          <a:xfrm>
            <a:off x="740896" y="5013176"/>
            <a:ext cx="7771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http://www.csarim.cz/Public/</a:t>
            </a:r>
            <a:r>
              <a:rPr lang="cs-CZ" sz="1800" b="0" i="0" u="none" strike="noStrike" baseline="0" dirty="0" err="1">
                <a:solidFill>
                  <a:srgbClr val="0000FF"/>
                </a:solidFill>
                <a:latin typeface="Arial" panose="020B0604020202020204" pitchFamily="34" charset="0"/>
              </a:rPr>
              <a:t>csim</a:t>
            </a:r>
            <a:r>
              <a:rPr lang="cs-CZ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/21%20%20DP_lecba_toxicka_reakce_LA_CSARIM_final_approval_140212.pdf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¨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826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toxické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3743945"/>
          </a:xfrm>
        </p:spPr>
        <p:txBody>
          <a:bodyPr/>
          <a:lstStyle/>
          <a:p>
            <a:r>
              <a:rPr lang="cs-CZ" sz="2400" dirty="0"/>
              <a:t>Zastavení podávání LA, přivolání pomoci </a:t>
            </a:r>
          </a:p>
          <a:p>
            <a:r>
              <a:rPr lang="cs-CZ" sz="2400" dirty="0"/>
              <a:t>Postupujeme dle zásady ABCD </a:t>
            </a:r>
          </a:p>
          <a:p>
            <a:r>
              <a:rPr lang="cs-CZ" sz="2400" dirty="0"/>
              <a:t>Při křečích BZD (preferenčně midazolam, diazepam, svalová relaxancia) </a:t>
            </a:r>
          </a:p>
          <a:p>
            <a:r>
              <a:rPr lang="cs-CZ" sz="2400" dirty="0"/>
              <a:t>Hypotenze - tekutiny, </a:t>
            </a:r>
            <a:r>
              <a:rPr lang="cs-CZ" sz="2400" dirty="0" err="1"/>
              <a:t>vazopresory</a:t>
            </a:r>
            <a:r>
              <a:rPr lang="cs-CZ" sz="2400" dirty="0"/>
              <a:t> (efedrin, NA, ev. adrenalin) </a:t>
            </a:r>
          </a:p>
          <a:p>
            <a:r>
              <a:rPr lang="cs-CZ" sz="2400" dirty="0"/>
              <a:t>Při arytmiích </a:t>
            </a:r>
            <a:r>
              <a:rPr lang="cs-CZ" sz="2400" dirty="0" err="1"/>
              <a:t>amiodaron</a:t>
            </a:r>
            <a:r>
              <a:rPr lang="cs-CZ" sz="2400" dirty="0"/>
              <a:t> </a:t>
            </a:r>
          </a:p>
          <a:p>
            <a:r>
              <a:rPr lang="cs-CZ" sz="2400" dirty="0"/>
              <a:t>Při zástavě oběhu algoritmus ALS</a:t>
            </a:r>
          </a:p>
          <a:p>
            <a:r>
              <a:rPr lang="cs-CZ" sz="2400" dirty="0"/>
              <a:t>Podat </a:t>
            </a:r>
            <a:r>
              <a:rPr lang="cs-CZ" sz="2400" b="1" dirty="0"/>
              <a:t>INTRALIPID 20% 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784DF36-3098-81A9-3BD9-91F0C14BD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4402832" cy="274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29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lipid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emulsion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cs-CZ" dirty="0"/>
              <a:t>INTRALIPID)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2015753"/>
          </a:xfrm>
        </p:spPr>
        <p:txBody>
          <a:bodyPr/>
          <a:lstStyle/>
          <a:p>
            <a:r>
              <a:rPr lang="cs-CZ" sz="2400" dirty="0"/>
              <a:t>20% tuková emulze, </a:t>
            </a:r>
            <a:r>
              <a:rPr lang="cs-CZ" sz="2400" dirty="0" err="1"/>
              <a:t>off</a:t>
            </a:r>
            <a:r>
              <a:rPr lang="cs-CZ" sz="2400" dirty="0"/>
              <a:t>-label podání </a:t>
            </a:r>
          </a:p>
          <a:p>
            <a:r>
              <a:rPr lang="cs-CZ" sz="2400" dirty="0"/>
              <a:t>Iniciální dávka 1,5 ml/kg, poté infuze rychlostí 15 ml/kg/hod </a:t>
            </a:r>
          </a:p>
          <a:p>
            <a:r>
              <a:rPr lang="cs-CZ" sz="2400" dirty="0"/>
              <a:t>KI: alergie na sójovou, vaječnou, arašídovou bílkovinu</a:t>
            </a:r>
          </a:p>
          <a:p>
            <a:r>
              <a:rPr lang="cs-CZ" sz="2400" dirty="0"/>
              <a:t>Kontrola amyláz/lipáz pro možnost rozvoje </a:t>
            </a:r>
            <a:r>
              <a:rPr lang="cs-CZ" sz="2400" dirty="0" err="1"/>
              <a:t>ak</a:t>
            </a:r>
            <a:r>
              <a:rPr lang="cs-CZ" sz="2400" dirty="0"/>
              <a:t>. pankreatitidy 7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88857"/>
            <a:ext cx="7416824" cy="30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9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dávkování u 70 kg člověka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vak 500 ml 20% INTRALIPID </a:t>
            </a:r>
          </a:p>
          <a:p>
            <a:r>
              <a:rPr lang="cs-CZ" sz="2400" dirty="0"/>
              <a:t>100 ml ihned jako bolus během 2 -3 min</a:t>
            </a:r>
          </a:p>
          <a:p>
            <a:r>
              <a:rPr lang="cs-CZ" sz="2400" dirty="0"/>
              <a:t>zbytek vaku napojit na </a:t>
            </a:r>
            <a:r>
              <a:rPr lang="cs-CZ" sz="2400" dirty="0" err="1"/>
              <a:t>i.v</a:t>
            </a:r>
            <a:r>
              <a:rPr lang="cs-CZ" sz="2400" dirty="0"/>
              <a:t> set a nechat kapat 15 min, pokud nedojde k obnovení oběhově stability, zopakuj počáteční bolus</a:t>
            </a:r>
          </a:p>
          <a:p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Max.dávka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12,5 ml/kg (tj. 875ml u 70kg pacienta). 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 1. minuta: 100 ml</a:t>
            </a:r>
          </a:p>
          <a:p>
            <a:r>
              <a:rPr lang="cs-CZ" sz="2400" dirty="0"/>
              <a:t>1. hodina:  dle hmotnosti do 1000 ml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637678"/>
            <a:ext cx="2492163" cy="24884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2F3AA6E6-5B66-287B-F0D4-895994A8FEBD}"/>
              </a:ext>
            </a:extLst>
          </p:cNvPr>
          <p:cNvSpPr txBox="1"/>
          <p:nvPr/>
        </p:nvSpPr>
        <p:spPr>
          <a:xfrm>
            <a:off x="2195736" y="6404928"/>
            <a:ext cx="640871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Minimální monitorace pro </a:t>
            </a:r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kardiotoxické</a:t>
            </a:r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reakci je  6h </a:t>
            </a:r>
          </a:p>
        </p:txBody>
      </p:sp>
    </p:spTree>
    <p:extLst>
      <p:ext uri="{BB962C8B-B14F-4D97-AF65-F5344CB8AC3E}">
        <p14:creationId xmlns:p14="http://schemas.microsoft.com/office/powerpoint/2010/main" val="1439205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99433D-B7E2-71C4-234A-A5046338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C2CE7D8-9712-D402-BC02-E60FA5FA7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Podat lipid včas – před rozvojem hypoxie a acidózy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při acidóze uvážit její korekci před podáním lipidů! vazebná kapacita se snižuje a toxicita se může zvýšit!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adrenalin v malých dávkách 1 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ug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/kg!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arytmie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lipid mění reakci na adrenalin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2400" dirty="0"/>
          </a:p>
          <a:p>
            <a:r>
              <a:rPr lang="cs-CZ" dirty="0"/>
              <a:t>Zvážit ECMO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600200" cy="1981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0362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2400" dirty="0"/>
              <a:t>Hlavní místa analgetického působení farmak</a:t>
            </a:r>
          </a:p>
        </p:txBody>
      </p:sp>
      <p:sp>
        <p:nvSpPr>
          <p:cNvPr id="6" name="Ovál 5"/>
          <p:cNvSpPr/>
          <p:nvPr/>
        </p:nvSpPr>
        <p:spPr>
          <a:xfrm>
            <a:off x="628650" y="4536808"/>
            <a:ext cx="1757363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4947047" y="3936204"/>
            <a:ext cx="3945433" cy="161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paracetamol?,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628651" y="2295525"/>
            <a:ext cx="3407568" cy="1453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2551845" y="4266012"/>
            <a:ext cx="2381200" cy="159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4141166" y="2135051"/>
            <a:ext cx="3407568" cy="14886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1187624" y="2738020"/>
            <a:ext cx="927847" cy="3429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156176" y="4266012"/>
            <a:ext cx="999855" cy="3429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6012160" y="2924944"/>
            <a:ext cx="1008112" cy="42884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161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352792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Účinek </a:t>
            </a:r>
            <a:r>
              <a:rPr lang="cs-CZ" sz="2400" dirty="0" err="1"/>
              <a:t>opioidů</a:t>
            </a:r>
            <a:r>
              <a:rPr lang="cs-CZ" sz="2400" dirty="0"/>
              <a:t> je zprostředkován přes </a:t>
            </a:r>
            <a:r>
              <a:rPr lang="cs-CZ" sz="2400" dirty="0" err="1"/>
              <a:t>opioidní</a:t>
            </a:r>
            <a:r>
              <a:rPr lang="cs-CZ" sz="2400" dirty="0"/>
              <a:t> receptory na </a:t>
            </a:r>
            <a:r>
              <a:rPr lang="cs-CZ" sz="2400" dirty="0" err="1"/>
              <a:t>supraspinální</a:t>
            </a:r>
            <a:r>
              <a:rPr lang="cs-CZ" sz="2400" dirty="0"/>
              <a:t>, spinální i periferní úrovni.</a:t>
            </a:r>
          </a:p>
          <a:p>
            <a:pPr marL="0" indent="0">
              <a:buNone/>
            </a:pPr>
            <a:r>
              <a:rPr lang="cs-CZ" sz="2400" dirty="0"/>
              <a:t>Rozlišujeme 3 hlavní </a:t>
            </a:r>
            <a:r>
              <a:rPr lang="cs-CZ" sz="2400" dirty="0" err="1"/>
              <a:t>opioidní</a:t>
            </a:r>
            <a:r>
              <a:rPr lang="cs-CZ" sz="2400" dirty="0"/>
              <a:t> receptory:</a:t>
            </a:r>
          </a:p>
          <a:p>
            <a:r>
              <a:rPr lang="el-GR" sz="2400" dirty="0"/>
              <a:t>1. </a:t>
            </a:r>
            <a:r>
              <a:rPr lang="el-GR" sz="2400" b="1" dirty="0"/>
              <a:t>δ </a:t>
            </a:r>
            <a:r>
              <a:rPr lang="el-GR" sz="2400" dirty="0"/>
              <a:t>(</a:t>
            </a:r>
            <a:r>
              <a:rPr lang="cs-CZ" sz="2400" dirty="0"/>
              <a:t>delta)</a:t>
            </a:r>
          </a:p>
          <a:p>
            <a:r>
              <a:rPr lang="el-GR" sz="2400" dirty="0"/>
              <a:t>2. </a:t>
            </a:r>
            <a:r>
              <a:rPr lang="el-GR" sz="2400" b="1" dirty="0"/>
              <a:t>κ </a:t>
            </a:r>
            <a:r>
              <a:rPr lang="el-GR" sz="2400" dirty="0"/>
              <a:t>(</a:t>
            </a:r>
            <a:r>
              <a:rPr lang="cs-CZ" sz="2400" dirty="0"/>
              <a:t>kappa)</a:t>
            </a:r>
          </a:p>
          <a:p>
            <a:r>
              <a:rPr lang="el-GR" sz="2400" dirty="0"/>
              <a:t>3. </a:t>
            </a:r>
            <a:r>
              <a:rPr lang="el-GR" sz="2400" b="1" dirty="0"/>
              <a:t>μ </a:t>
            </a:r>
            <a:r>
              <a:rPr lang="el-GR" sz="2400" dirty="0"/>
              <a:t>(</a:t>
            </a:r>
            <a:r>
              <a:rPr lang="cs-CZ" sz="2400" dirty="0"/>
              <a:t>mí)</a:t>
            </a:r>
          </a:p>
          <a:p>
            <a:r>
              <a:rPr lang="cs-CZ" sz="2400" b="1" dirty="0"/>
              <a:t>NOP </a:t>
            </a:r>
            <a:r>
              <a:rPr lang="cs-CZ" sz="2400" dirty="0"/>
              <a:t>(</a:t>
            </a:r>
            <a:r>
              <a:rPr lang="cs-CZ" sz="2400" dirty="0" err="1"/>
              <a:t>nociceptin-opioid</a:t>
            </a:r>
            <a:r>
              <a:rPr lang="cs-CZ" sz="2400" dirty="0"/>
              <a:t> peptide, dříve </a:t>
            </a:r>
            <a:r>
              <a:rPr lang="cs-CZ" sz="2400" dirty="0" err="1"/>
              <a:t>opioid</a:t>
            </a:r>
            <a:r>
              <a:rPr lang="cs-CZ" sz="2400" dirty="0"/>
              <a:t> receptor </a:t>
            </a:r>
            <a:r>
              <a:rPr lang="cs-CZ" sz="2400" dirty="0" err="1"/>
              <a:t>like</a:t>
            </a:r>
            <a:r>
              <a:rPr lang="cs-CZ" sz="2400" dirty="0"/>
              <a:t> receptor 1 </a:t>
            </a:r>
            <a:r>
              <a:rPr lang="cs-CZ" sz="2400" dirty="0" err="1"/>
              <a:t>aka</a:t>
            </a:r>
            <a:r>
              <a:rPr lang="cs-CZ" sz="2400" dirty="0"/>
              <a:t> ORL1)</a:t>
            </a:r>
          </a:p>
          <a:p>
            <a:pPr marL="0" indent="0">
              <a:buNone/>
            </a:pPr>
            <a:r>
              <a:rPr lang="cs-CZ" sz="2400" dirty="0"/>
              <a:t>NOP je zodpovědný za anti-</a:t>
            </a:r>
            <a:r>
              <a:rPr lang="cs-CZ" sz="2400" dirty="0" err="1"/>
              <a:t>opioidní</a:t>
            </a:r>
            <a:r>
              <a:rPr lang="cs-CZ" sz="2400" dirty="0"/>
              <a:t> aktivitu na mí receptorech na </a:t>
            </a:r>
            <a:r>
              <a:rPr lang="cs-CZ" sz="2400" dirty="0" err="1"/>
              <a:t>supraspinální</a:t>
            </a:r>
            <a:r>
              <a:rPr lang="cs-CZ" sz="2400" dirty="0"/>
              <a:t> úrovní.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117953" y="4869160"/>
            <a:ext cx="5568847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62000">
              <a:lnSpc>
                <a:spcPct val="90000"/>
              </a:lnSpc>
              <a:buNone/>
            </a:pPr>
            <a:r>
              <a:rPr lang="cs-CZ" altLang="cs-CZ" sz="1600" b="1" dirty="0" smtClean="0"/>
              <a:t>Morfin</a:t>
            </a:r>
            <a:r>
              <a:rPr lang="cs-CZ" altLang="cs-CZ" sz="1600" dirty="0" smtClean="0"/>
              <a:t> - první </a:t>
            </a:r>
            <a:r>
              <a:rPr lang="cs-CZ" altLang="cs-CZ" sz="1600" dirty="0" err="1" smtClean="0"/>
              <a:t>opioid</a:t>
            </a:r>
            <a:r>
              <a:rPr lang="cs-CZ" altLang="cs-CZ" sz="1600" dirty="0" smtClean="0"/>
              <a:t> užitý epidurálně</a:t>
            </a:r>
          </a:p>
          <a:p>
            <a:pPr defTabSz="762000">
              <a:lnSpc>
                <a:spcPct val="90000"/>
              </a:lnSpc>
            </a:pPr>
            <a:r>
              <a:rPr lang="cs-CZ" altLang="cs-CZ" sz="1600" dirty="0" smtClean="0"/>
              <a:t>hydrofilní -  pomalý nástup a dlouhé trvání účinku</a:t>
            </a:r>
          </a:p>
          <a:p>
            <a:pPr defTabSz="762000">
              <a:lnSpc>
                <a:spcPct val="90000"/>
              </a:lnSpc>
            </a:pPr>
            <a:r>
              <a:rPr lang="cs-CZ" altLang="cs-CZ" sz="1600" dirty="0" smtClean="0"/>
              <a:t>riziko dechově deprese :</a:t>
            </a:r>
          </a:p>
          <a:p>
            <a:pPr lvl="1" defTabSz="762000">
              <a:lnSpc>
                <a:spcPct val="90000"/>
              </a:lnSpc>
            </a:pPr>
            <a:r>
              <a:rPr lang="cs-CZ" altLang="cs-CZ" sz="1600" dirty="0" smtClean="0"/>
              <a:t>1: 500 (bolus)</a:t>
            </a:r>
          </a:p>
          <a:p>
            <a:pPr lvl="1" defTabSz="762000">
              <a:lnSpc>
                <a:spcPct val="90000"/>
              </a:lnSpc>
            </a:pPr>
            <a:r>
              <a:rPr lang="cs-CZ" altLang="cs-CZ" sz="1600" dirty="0" smtClean="0"/>
              <a:t>1:1500 (kontinuálně)         maximálně 1: 100 - 1 : 5 000</a:t>
            </a:r>
            <a:r>
              <a:rPr lang="cs-CZ" altLang="cs-CZ" sz="1400" dirty="0" smtClean="0"/>
              <a:t>	</a:t>
            </a:r>
            <a:endParaRPr lang="cs-CZ" altLang="cs-CZ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09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1.bp.blogspot.com/-Pf9VPiQ34wo/X7q4WLnvfDI/AAAAAAAAHU0/UIgU_TabjlYJLDZTM779LbV5r6aRpkNAACLcBGAsYHQ/w640-h552/SYNAPSE2.tif">
            <a:extLst>
              <a:ext uri="{FF2B5EF4-FFF2-40B4-BE49-F238E27FC236}">
                <a16:creationId xmlns="" xmlns:a16="http://schemas.microsoft.com/office/drawing/2014/main" id="{B846BB85-E3C1-99CF-9ECD-49EBEEF6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11" y="908720"/>
            <a:ext cx="55201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9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C21FD7-74D6-7A44-B17A-27DC9FB2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46" y="188640"/>
            <a:ext cx="3821055" cy="410270"/>
          </a:xfrm>
        </p:spPr>
        <p:txBody>
          <a:bodyPr>
            <a:normAutofit/>
          </a:bodyPr>
          <a:lstStyle/>
          <a:p>
            <a:r>
              <a:rPr lang="cs-CZ" dirty="0"/>
              <a:t>Dělení dle chemické struktury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863BC21-D814-E470-C5CD-ABC8913B08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520" y="934047"/>
            <a:ext cx="8376308" cy="343105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Esterová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(např. kokain, prokain,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chlorprokain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tetrakain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Amidová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lidocain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trimecain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mesocain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bupivacain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Marcaine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levobupivacaine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Chirocaine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cs-CZ" sz="13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3">
            <a:extLst>
              <a:ext uri="{FF2B5EF4-FFF2-40B4-BE49-F238E27FC236}">
                <a16:creationId xmlns="" xmlns:a16="http://schemas.microsoft.com/office/drawing/2014/main" id="{778781E7-2BD6-E6A3-983A-926F6E3B4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3290534"/>
            <a:ext cx="4265113" cy="28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04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D26D60-B6A2-92CD-0449-5E78DD18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Arial Black" panose="020B0A04020102020204" pitchFamily="34" charset="0"/>
              </a:rPr>
              <a:t>Opioidy</a:t>
            </a:r>
            <a:r>
              <a:rPr lang="cs-CZ" dirty="0">
                <a:latin typeface="Arial Black" panose="020B0A04020102020204" pitchFamily="34" charset="0"/>
              </a:rPr>
              <a:t> v epidurálním prostoru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A465AD9-D984-572D-455B-1948FAFCF5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528" y="908720"/>
            <a:ext cx="8496944" cy="50405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Epidurálně podané </a:t>
            </a:r>
            <a:r>
              <a:rPr lang="cs-CZ" sz="22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opioidy</a:t>
            </a:r>
            <a:r>
              <a:rPr lang="cs-CZ" sz="22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přechází tvrdou plenou a difundují mozkomíšním mokem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Vážou se na </a:t>
            </a:r>
            <a:r>
              <a:rPr lang="cs-CZ" sz="22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opioidní</a:t>
            </a:r>
            <a:r>
              <a:rPr lang="cs-CZ" sz="22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receptory v zadních rozích míšních a na četná místa v CNS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částečně jsou absorbovány do systémové cirkulace, kde se váží na receptory v periferních tkáních</a:t>
            </a:r>
          </a:p>
          <a:p>
            <a:endParaRPr lang="cs-CZ" sz="22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2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cs-CZ" sz="225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Sufentanil</a:t>
            </a:r>
            <a:r>
              <a:rPr lang="cs-CZ" sz="22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28625" lvl="1" indent="-25717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vysoce lipofilní</a:t>
            </a:r>
          </a:p>
          <a:p>
            <a:pPr marL="428625" lvl="1" indent="-25717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resorbuje se do systémového oběhu,  tzn. má významný systémový efekt, nikoliv převážně míšní. </a:t>
            </a:r>
          </a:p>
          <a:p>
            <a:pPr marL="428625" lvl="1" indent="-25717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Zajišťuje tak rychlý nástup účinku a možnost snížit dávku LA. </a:t>
            </a:r>
          </a:p>
          <a:p>
            <a:pPr marL="428625" lvl="1" indent="-25717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Aplikovaný epidurálně má pozvolnější farmakokinetiku, neovlivňuje tudíž novorozence.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2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Možné nežádoucí účinky: pruritus, nauzea, zvracení ( ve vyšších dávkách riziko útlumu dechu)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cs-CZ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394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EAFAA61-78E0-86DA-F5DB-94DE91CD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Antidotum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opioidů</a:t>
            </a:r>
            <a:endParaRPr lang="cs-CZ" dirty="0"/>
          </a:p>
        </p:txBody>
      </p:sp>
      <p:pic>
        <p:nvPicPr>
          <p:cNvPr id="4" name="Picture 2" descr="Naloxone | Caspian Tamin Pharmaceutical Company">
            <a:extLst>
              <a:ext uri="{FF2B5EF4-FFF2-40B4-BE49-F238E27FC236}">
                <a16:creationId xmlns="" xmlns:a16="http://schemas.microsoft.com/office/drawing/2014/main" id="{F62AC2EA-39EB-1CE2-0A68-4FD134D56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2636" r="10120" b="7231"/>
          <a:stretch/>
        </p:blipFill>
        <p:spPr bwMode="auto">
          <a:xfrm>
            <a:off x="4211960" y="3068961"/>
            <a:ext cx="4380073" cy="343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2E0BE2F9-AF7E-7606-B929-C263C9B753D6}"/>
              </a:ext>
            </a:extLst>
          </p:cNvPr>
          <p:cNvSpPr txBox="1"/>
          <p:nvPr/>
        </p:nvSpPr>
        <p:spPr>
          <a:xfrm>
            <a:off x="611560" y="908720"/>
            <a:ext cx="7272808" cy="228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aloxone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Indikován k 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antagonizaci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dechového útlumu i svědění.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dávce 01,-0,4 mg nebo kontinuální podání. Účinek trvá 90min, pak opět riziko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refentanilizace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Ředění: 1amp do 4 ml FR – podat 1 – 2 ml </a:t>
            </a:r>
          </a:p>
        </p:txBody>
      </p:sp>
    </p:spTree>
    <p:extLst>
      <p:ext uri="{BB962C8B-B14F-4D97-AF65-F5344CB8AC3E}">
        <p14:creationId xmlns:p14="http://schemas.microsoft.com/office/powerpoint/2010/main" val="1499877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cs typeface="Times New Roman" panose="02020603050405020304" pitchFamily="18" charset="0"/>
              </a:rPr>
              <a:t>Léky související s nervovým systémem</a:t>
            </a:r>
            <a:r>
              <a:rPr lang="cs-CZ" altLang="cs-CZ" sz="2400" dirty="0" smtClean="0"/>
              <a:t> </a:t>
            </a:r>
            <a:br>
              <a:rPr lang="cs-CZ" altLang="cs-CZ" sz="2400" dirty="0" smtClean="0"/>
            </a:br>
            <a:r>
              <a:rPr lang="cs-CZ" altLang="cs-CZ" sz="2400" dirty="0" smtClean="0"/>
              <a:t>Epidurální </a:t>
            </a:r>
            <a:r>
              <a:rPr lang="cs-CZ" altLang="cs-CZ" sz="2400" dirty="0" err="1" smtClean="0"/>
              <a:t>analgézie</a:t>
            </a:r>
            <a:endParaRPr lang="cs-CZ" altLang="cs-CZ" sz="2400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980728"/>
            <a:ext cx="7620000" cy="4824536"/>
          </a:xfrm>
          <a:solidFill>
            <a:srgbClr val="CCE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dirty="0" smtClean="0">
                <a:cs typeface="Times New Roman" panose="02020603050405020304" pitchFamily="18" charset="0"/>
              </a:rPr>
              <a:t>Vedlejší účinky: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Hypotenze – lokální anestetika, </a:t>
            </a:r>
            <a:r>
              <a:rPr lang="cs-CZ" altLang="cs-CZ" sz="1600" dirty="0" err="1" smtClean="0"/>
              <a:t>clonidin</a:t>
            </a:r>
            <a:endParaRPr lang="cs-CZ" altLang="cs-CZ" sz="16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Bradykardie – lokální anestetika a vysoký blok nad </a:t>
            </a:r>
            <a:r>
              <a:rPr lang="cs-CZ" altLang="cs-CZ" sz="1600" dirty="0" err="1" smtClean="0"/>
              <a:t>Th</a:t>
            </a:r>
            <a:r>
              <a:rPr lang="cs-CZ" altLang="cs-CZ" sz="1600" dirty="0" smtClean="0"/>
              <a:t> 4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Deprese CNS a dýchání (</a:t>
            </a:r>
            <a:r>
              <a:rPr lang="cs-CZ" altLang="cs-CZ" sz="1600" dirty="0" err="1" smtClean="0"/>
              <a:t>opioidy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Stimulace centra pro zvracení (</a:t>
            </a:r>
            <a:r>
              <a:rPr lang="cs-CZ" altLang="cs-CZ" sz="1600" dirty="0" err="1" smtClean="0"/>
              <a:t>opioidy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Ztráta chuti k jídlu (</a:t>
            </a:r>
            <a:r>
              <a:rPr lang="cs-CZ" altLang="cs-CZ" sz="1600" dirty="0" err="1" smtClean="0"/>
              <a:t>opioidy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Suchost úst (</a:t>
            </a:r>
            <a:r>
              <a:rPr lang="cs-CZ" altLang="cs-CZ" sz="1600" dirty="0" err="1" smtClean="0"/>
              <a:t>opioidy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Snížení vyprazdňování žaludku a snížení motility střev (</a:t>
            </a:r>
            <a:r>
              <a:rPr lang="cs-CZ" altLang="cs-CZ" sz="1600" dirty="0" err="1" smtClean="0"/>
              <a:t>opioidy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Uvolnění histaminu a svědění (</a:t>
            </a:r>
            <a:r>
              <a:rPr lang="cs-CZ" altLang="cs-CZ" sz="1600" dirty="0" err="1" smtClean="0"/>
              <a:t>opioidy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err="1" smtClean="0"/>
              <a:t>Svaolová</a:t>
            </a:r>
            <a:r>
              <a:rPr lang="cs-CZ" altLang="cs-CZ" sz="1600" dirty="0" smtClean="0"/>
              <a:t> rigidita (</a:t>
            </a:r>
            <a:r>
              <a:rPr lang="cs-CZ" altLang="cs-CZ" sz="1600" dirty="0" err="1" smtClean="0"/>
              <a:t>opioidy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Motorická blokáda (lokální anestetika)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Retence moči (</a:t>
            </a:r>
            <a:r>
              <a:rPr lang="cs-CZ" altLang="cs-CZ" sz="1600" dirty="0" err="1" smtClean="0"/>
              <a:t>opioidy</a:t>
            </a:r>
            <a:r>
              <a:rPr lang="cs-CZ" altLang="cs-CZ" sz="1600" dirty="0" smtClean="0"/>
              <a:t>, lokální anestetika)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Bolesti hlavy (technická chyba – punkce </a:t>
            </a:r>
            <a:r>
              <a:rPr lang="cs-CZ" altLang="cs-CZ" sz="1600" dirty="0" err="1" smtClean="0"/>
              <a:t>dury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Absces, hematom (epidurální katétr)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Totální spinální blok (těžká hypotenze, </a:t>
            </a:r>
            <a:r>
              <a:rPr lang="cs-CZ" altLang="cs-CZ" sz="1600" dirty="0" err="1" smtClean="0"/>
              <a:t>apnea</a:t>
            </a:r>
            <a:r>
              <a:rPr lang="cs-CZ" altLang="cs-CZ" sz="1600" dirty="0" smtClean="0"/>
              <a:t>, bezvědomí, dilatované zornice – způsobené nechtěnou aplikací epidurální dávky do subdurálního/spinálního  prostoru).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022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D3797F-7CB5-92BA-7512-B0B16CA5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xmlns="" id="{C0696800-D5A9-38BF-E849-11998536BB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5104" r="10626" b="8124"/>
          <a:stretch/>
        </p:blipFill>
        <p:spPr>
          <a:xfrm>
            <a:off x="3347864" y="1772816"/>
            <a:ext cx="5616624" cy="3960440"/>
          </a:xfrm>
          <a:prstGeom prst="rect">
            <a:avLst/>
          </a:prstGeom>
        </p:spPr>
      </p:pic>
      <p:pic>
        <p:nvPicPr>
          <p:cNvPr id="1026" name="Picture 2" descr="TERMOGENNÍ SPALOVAČE - DOBRÝ POMOCNÍK, NEBO VYHOZENÉ PENÍZ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832249" cy="15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1152128"/>
          </a:xfrm>
        </p:spPr>
        <p:txBody>
          <a:bodyPr/>
          <a:lstStyle/>
          <a:p>
            <a:r>
              <a:rPr lang="cs-CZ" sz="2400" dirty="0"/>
              <a:t>blokáda Na</a:t>
            </a:r>
            <a:r>
              <a:rPr lang="cs-CZ" sz="2400" baseline="30000" dirty="0"/>
              <a:t>+</a:t>
            </a:r>
            <a:r>
              <a:rPr lang="cs-CZ" sz="2400" dirty="0"/>
              <a:t> kanálů a dalších (K</a:t>
            </a:r>
            <a:r>
              <a:rPr lang="cs-CZ" sz="2400" baseline="30000" dirty="0"/>
              <a:t>+</a:t>
            </a:r>
            <a:r>
              <a:rPr lang="cs-CZ" sz="2400" dirty="0"/>
              <a:t> a Ca</a:t>
            </a:r>
            <a:r>
              <a:rPr lang="cs-CZ" sz="2400" baseline="30000" dirty="0"/>
              <a:t>2+</a:t>
            </a:r>
            <a:r>
              <a:rPr lang="cs-CZ" sz="2400" dirty="0"/>
              <a:t> kanály, NMDA receptory, beta adrenergní receptory aj.)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="" xmlns:a16="http://schemas.microsoft.com/office/drawing/2014/main" id="{57F9627A-2836-9BAB-60DE-DBA7F0A5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46" y="188640"/>
            <a:ext cx="3821055" cy="410270"/>
          </a:xfrm>
        </p:spPr>
        <p:txBody>
          <a:bodyPr>
            <a:normAutofit/>
          </a:bodyPr>
          <a:lstStyle/>
          <a:p>
            <a:r>
              <a:rPr lang="cs-CZ" dirty="0"/>
              <a:t>Mechanizmus účinku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1E3B9C38-9A84-D577-DD52-743682DCE881}"/>
              </a:ext>
            </a:extLst>
          </p:cNvPr>
          <p:cNvSpPr txBox="1"/>
          <p:nvPr/>
        </p:nvSpPr>
        <p:spPr>
          <a:xfrm>
            <a:off x="2771800" y="6202541"/>
            <a:ext cx="6588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vazbě LA na vazebné místo uvnitř iontového kanálu je tento zablokován a nervové vzruchy nemohou být převedeny</a:t>
            </a:r>
            <a:endParaRPr lang="cs-CZ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B533B39-C84D-5DAA-DD69-D2C5BC226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6" y="1794594"/>
            <a:ext cx="8220602" cy="18859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5614" r="17069"/>
          <a:stretch/>
        </p:blipFill>
        <p:spPr>
          <a:xfrm>
            <a:off x="3203848" y="3675068"/>
            <a:ext cx="2880320" cy="2130778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2987824" y="2348880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292080" y="2348880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755576" y="2636912"/>
            <a:ext cx="7920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275856" y="2636912"/>
            <a:ext cx="2448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A3490EC-E398-0912-F144-FDDED830E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99"/>
          <a:stretch/>
        </p:blipFill>
        <p:spPr>
          <a:xfrm>
            <a:off x="251520" y="980728"/>
            <a:ext cx="8803545" cy="26666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7A254DF-51A2-7AF5-E9C2-A92420CB4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62"/>
          <a:stretch/>
        </p:blipFill>
        <p:spPr>
          <a:xfrm>
            <a:off x="323528" y="4149080"/>
            <a:ext cx="86409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7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BF7E10-40FE-5635-532B-AAA55379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E932852-9F02-04D2-ABE2-737CA1AE5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Blokáda napěťově řízených sodíkových a dalších iontových  (draslíkových, vápníkových) kanálů  probíhá nejen na membráně nervové buňky, ale i na membránách např.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kardiomyocytů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může mít za následek vznik nežádoucích reakcí po podání LA</a:t>
            </a:r>
          </a:p>
          <a:p>
            <a:pPr marL="0" indent="0" algn="ctr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(bradykardie, poruchy převodního systému,…)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645024"/>
            <a:ext cx="64960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72DF5BAC-4228-FDAF-A123-DE143B044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" contrast="-2000"/>
          </a:blip>
          <a:srcRect b="46451"/>
          <a:stretch/>
        </p:blipFill>
        <p:spPr>
          <a:xfrm>
            <a:off x="467544" y="806379"/>
            <a:ext cx="8208912" cy="52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2.slideserve.com/5297502/rozd-len-lok-ln-ch-anestetik-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3276"/>
          <a:stretch/>
        </p:blipFill>
        <p:spPr bwMode="auto">
          <a:xfrm>
            <a:off x="323528" y="838647"/>
            <a:ext cx="7327834" cy="51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32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8075</TotalTime>
  <Words>1460</Words>
  <Application>Microsoft Office PowerPoint</Application>
  <PresentationFormat>Předvádění na obrazovce (4:3)</PresentationFormat>
  <Paragraphs>276</Paragraphs>
  <Slides>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6" baseType="lpstr">
      <vt:lpstr>AAAAAE+AvenirNext-Regular</vt:lpstr>
      <vt:lpstr>AAAAAG+ArialMT</vt:lpstr>
      <vt:lpstr>AAAAAH+Avenir-Book</vt:lpstr>
      <vt:lpstr>AAAAAI+Avenir-Book</vt:lpstr>
      <vt:lpstr>AAAAAJ+Avenir-Heavy</vt:lpstr>
      <vt:lpstr>AAAAAK+Avenir-Heavy</vt:lpstr>
      <vt:lpstr>Arial</vt:lpstr>
      <vt:lpstr>Arial Black</vt:lpstr>
      <vt:lpstr>Calibri</vt:lpstr>
      <vt:lpstr>Courier New</vt:lpstr>
      <vt:lpstr>Times New Roman</vt:lpstr>
      <vt:lpstr>Motiv systému Office</vt:lpstr>
      <vt:lpstr>Klip</vt:lpstr>
      <vt:lpstr>     Farmakologie                                   </vt:lpstr>
      <vt:lpstr>LOKÁLNÍ ANESTETIKA</vt:lpstr>
      <vt:lpstr>Prezentace aplikace PowerPoint</vt:lpstr>
      <vt:lpstr>Dělení dle chemické struktury</vt:lpstr>
      <vt:lpstr>Mechanizmus účinku</vt:lpstr>
      <vt:lpstr>Prezentace aplikace PowerPoint</vt:lpstr>
      <vt:lpstr>POZOR !!!</vt:lpstr>
      <vt:lpstr>Prezentace aplikace PowerPoint</vt:lpstr>
      <vt:lpstr>Prezentace aplikace PowerPoint</vt:lpstr>
      <vt:lpstr>Výběr lokálního anestetika v praxi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BLOKÁDA NERVOVÝCH VLÁKEN JE V POŘADÍ</vt:lpstr>
      <vt:lpstr>JAK OVLIVNIT ROZSAH BLOKÁDY</vt:lpstr>
      <vt:lpstr>Prezentace aplikace PowerPoint</vt:lpstr>
      <vt:lpstr>Alergická reakce na LA </vt:lpstr>
      <vt:lpstr>Alergická reakce na LA </vt:lpstr>
      <vt:lpstr>TOXICKÁ REAKCE </vt:lpstr>
      <vt:lpstr>Prezentace aplikace PowerPoint</vt:lpstr>
      <vt:lpstr>Prezentace aplikace PowerPoint</vt:lpstr>
      <vt:lpstr>NEUROTOXICITA</vt:lpstr>
      <vt:lpstr>VAROVNÉ ZNÁMKY NEURO TOXICITY</vt:lpstr>
      <vt:lpstr>PROFYLAXE TOXICKÝCH PROJEVŮ NA CNS</vt:lpstr>
      <vt:lpstr>POMĚR KARDIOTOXICITY A NEUROTOXICITY </vt:lpstr>
      <vt:lpstr>KARDIOTOXICITA</vt:lpstr>
      <vt:lpstr>KARDIOTOXICITA</vt:lpstr>
      <vt:lpstr>KLINICKÉ PROJEVY KARDIOTOXICITY</vt:lpstr>
      <vt:lpstr>Prezentace aplikace PowerPoint</vt:lpstr>
      <vt:lpstr>2012</vt:lpstr>
      <vt:lpstr>TERAPIE toxické reakce</vt:lpstr>
      <vt:lpstr>lipid emulsion therapy  (INTRALIPID)</vt:lpstr>
      <vt:lpstr>Příklad dávkování u 70 kg člověka </vt:lpstr>
      <vt:lpstr>Prezentace aplikace PowerPoint</vt:lpstr>
      <vt:lpstr>Hlavní místa analgetického působení farmak</vt:lpstr>
      <vt:lpstr>OPIOIDY</vt:lpstr>
      <vt:lpstr>Prezentace aplikace PowerPoint</vt:lpstr>
      <vt:lpstr>Opioidy v epidurálním prostoru </vt:lpstr>
      <vt:lpstr>Antidotum opioidů</vt:lpstr>
      <vt:lpstr>Léky související s nervovým systémem  Epidurální analgézie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malejJohn</dc:creator>
  <cp:lastModifiedBy>Zemanová Jitka</cp:lastModifiedBy>
  <cp:revision>183</cp:revision>
  <dcterms:created xsi:type="dcterms:W3CDTF">2011-11-21T21:25:58Z</dcterms:created>
  <dcterms:modified xsi:type="dcterms:W3CDTF">2023-07-14T07:04:46Z</dcterms:modified>
</cp:coreProperties>
</file>