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348" r:id="rId3"/>
    <p:sldId id="349" r:id="rId4"/>
    <p:sldId id="350" r:id="rId5"/>
    <p:sldId id="261" r:id="rId6"/>
    <p:sldId id="366" r:id="rId7"/>
    <p:sldId id="316" r:id="rId8"/>
    <p:sldId id="289" r:id="rId9"/>
    <p:sldId id="404" r:id="rId10"/>
    <p:sldId id="367" r:id="rId11"/>
    <p:sldId id="405" r:id="rId12"/>
    <p:sldId id="410" r:id="rId13"/>
    <p:sldId id="294" r:id="rId14"/>
    <p:sldId id="295" r:id="rId15"/>
    <p:sldId id="264" r:id="rId16"/>
    <p:sldId id="304" r:id="rId17"/>
    <p:sldId id="424" r:id="rId18"/>
    <p:sldId id="309" r:id="rId19"/>
    <p:sldId id="414" r:id="rId20"/>
    <p:sldId id="296" r:id="rId21"/>
    <p:sldId id="297" r:id="rId22"/>
    <p:sldId id="299" r:id="rId23"/>
    <p:sldId id="298" r:id="rId24"/>
    <p:sldId id="301" r:id="rId25"/>
    <p:sldId id="411" r:id="rId26"/>
    <p:sldId id="421" r:id="rId27"/>
    <p:sldId id="412" r:id="rId28"/>
    <p:sldId id="413" r:id="rId29"/>
    <p:sldId id="385" r:id="rId30"/>
    <p:sldId id="386" r:id="rId31"/>
    <p:sldId id="389" r:id="rId32"/>
    <p:sldId id="391" r:id="rId33"/>
    <p:sldId id="393" r:id="rId34"/>
    <p:sldId id="394" r:id="rId35"/>
    <p:sldId id="395" r:id="rId36"/>
    <p:sldId id="302" r:id="rId37"/>
    <p:sldId id="396" r:id="rId38"/>
    <p:sldId id="397" r:id="rId39"/>
    <p:sldId id="398" r:id="rId40"/>
    <p:sldId id="399" r:id="rId41"/>
    <p:sldId id="433" r:id="rId42"/>
    <p:sldId id="356" r:id="rId43"/>
    <p:sldId id="364" r:id="rId44"/>
    <p:sldId id="321" r:id="rId45"/>
    <p:sldId id="322" r:id="rId46"/>
    <p:sldId id="355" r:id="rId47"/>
    <p:sldId id="416" r:id="rId48"/>
    <p:sldId id="258" r:id="rId49"/>
    <p:sldId id="346" r:id="rId50"/>
    <p:sldId id="417" r:id="rId51"/>
    <p:sldId id="418" r:id="rId52"/>
    <p:sldId id="431" r:id="rId53"/>
    <p:sldId id="432" r:id="rId54"/>
    <p:sldId id="269" r:id="rId55"/>
    <p:sldId id="429" r:id="rId56"/>
    <p:sldId id="300" r:id="rId57"/>
    <p:sldId id="425" r:id="rId58"/>
    <p:sldId id="426" r:id="rId59"/>
    <p:sldId id="428" r:id="rId6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tka" initials="J" lastIdx="1" clrIdx="0">
    <p:extLst>
      <p:ext uri="{19B8F6BF-5375-455C-9EA6-DF929625EA0E}">
        <p15:presenceInfo xmlns:p15="http://schemas.microsoft.com/office/powerpoint/2012/main" userId="Jit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3" autoAdjust="0"/>
    <p:restoredTop sz="95202" autoAdjust="0"/>
  </p:normalViewPr>
  <p:slideViewPr>
    <p:cSldViewPr>
      <p:cViewPr varScale="1">
        <p:scale>
          <a:sx n="105" d="100"/>
          <a:sy n="105" d="100"/>
        </p:scale>
        <p:origin x="182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1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4E327C-DE54-46CF-8446-4AE1F2142047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4EFCB9A-DF6D-49DB-97AF-5558F8B40019}">
      <dgm:prSet phldrT="[Text]"/>
      <dgm:spPr/>
      <dgm:t>
        <a:bodyPr/>
        <a:lstStyle/>
        <a:p>
          <a:r>
            <a:rPr lang="cs-CZ" dirty="0"/>
            <a:t>monitoring</a:t>
          </a:r>
        </a:p>
        <a:p>
          <a:r>
            <a:rPr lang="cs-CZ" dirty="0" err="1"/>
            <a:t>monere</a:t>
          </a:r>
          <a:endParaRPr lang="cs-CZ" dirty="0"/>
        </a:p>
      </dgm:t>
    </dgm:pt>
    <dgm:pt modelId="{B30E3ED5-16FA-40D9-8711-C6DE7966AE2B}" type="parTrans" cxnId="{835C5054-4DB1-4C39-BE3D-2DC8A2CA9212}">
      <dgm:prSet/>
      <dgm:spPr/>
      <dgm:t>
        <a:bodyPr/>
        <a:lstStyle/>
        <a:p>
          <a:endParaRPr lang="cs-CZ"/>
        </a:p>
      </dgm:t>
    </dgm:pt>
    <dgm:pt modelId="{3FF9A439-9301-4DAB-BDF4-9FCD8798C23A}" type="sibTrans" cxnId="{835C5054-4DB1-4C39-BE3D-2DC8A2CA9212}">
      <dgm:prSet/>
      <dgm:spPr/>
      <dgm:t>
        <a:bodyPr/>
        <a:lstStyle/>
        <a:p>
          <a:endParaRPr lang="cs-CZ"/>
        </a:p>
      </dgm:t>
    </dgm:pt>
    <dgm:pt modelId="{C7CD3F1F-A4CF-42F0-B3B2-1D7D5142309F}">
      <dgm:prSet phldrT="[Text]" custT="1"/>
      <dgm:spPr/>
      <dgm:t>
        <a:bodyPr/>
        <a:lstStyle/>
        <a:p>
          <a:r>
            <a:rPr lang="cs-CZ" sz="2000" dirty="0"/>
            <a:t>hloubka</a:t>
          </a:r>
        </a:p>
        <a:p>
          <a:r>
            <a:rPr lang="cs-CZ" sz="2000" dirty="0"/>
            <a:t>anestezie</a:t>
          </a:r>
        </a:p>
      </dgm:t>
    </dgm:pt>
    <dgm:pt modelId="{1698D6B1-2E2D-4A65-9531-66EA7635FC45}" type="parTrans" cxnId="{BBFAB4BF-CA20-4D72-ABB8-6C78C9AD74A2}">
      <dgm:prSet/>
      <dgm:spPr/>
      <dgm:t>
        <a:bodyPr/>
        <a:lstStyle/>
        <a:p>
          <a:endParaRPr lang="cs-CZ"/>
        </a:p>
      </dgm:t>
    </dgm:pt>
    <dgm:pt modelId="{B3452173-E384-4881-A1CF-EA9DC876EA2D}" type="sibTrans" cxnId="{BBFAB4BF-CA20-4D72-ABB8-6C78C9AD74A2}">
      <dgm:prSet/>
      <dgm:spPr/>
      <dgm:t>
        <a:bodyPr/>
        <a:lstStyle/>
        <a:p>
          <a:endParaRPr lang="cs-CZ"/>
        </a:p>
      </dgm:t>
    </dgm:pt>
    <dgm:pt modelId="{B477ABDD-8897-440D-BF08-A75A622E0B5E}">
      <dgm:prSet phldrT="[Text]" custT="1"/>
      <dgm:spPr/>
      <dgm:t>
        <a:bodyPr/>
        <a:lstStyle/>
        <a:p>
          <a:r>
            <a:rPr lang="cs-CZ" sz="2400" dirty="0" err="1"/>
            <a:t>neuromonitoring</a:t>
          </a:r>
          <a:endParaRPr lang="cs-CZ" sz="2400" dirty="0"/>
        </a:p>
      </dgm:t>
    </dgm:pt>
    <dgm:pt modelId="{FAF88219-C69D-4331-9885-3B3FBBA4D33A}" type="parTrans" cxnId="{160312A9-2D60-41DD-8BD4-8DAF7C55D105}">
      <dgm:prSet/>
      <dgm:spPr/>
      <dgm:t>
        <a:bodyPr/>
        <a:lstStyle/>
        <a:p>
          <a:endParaRPr lang="cs-CZ"/>
        </a:p>
      </dgm:t>
    </dgm:pt>
    <dgm:pt modelId="{D8F25006-A46F-40B2-B709-0684B499A9BA}" type="sibTrans" cxnId="{160312A9-2D60-41DD-8BD4-8DAF7C55D105}">
      <dgm:prSet/>
      <dgm:spPr/>
      <dgm:t>
        <a:bodyPr/>
        <a:lstStyle/>
        <a:p>
          <a:endParaRPr lang="cs-CZ"/>
        </a:p>
      </dgm:t>
    </dgm:pt>
    <dgm:pt modelId="{B203C298-331B-4A14-864A-2D171BB2D47B}">
      <dgm:prSet phldrT="[Text]"/>
      <dgm:spPr/>
      <dgm:t>
        <a:bodyPr/>
        <a:lstStyle/>
        <a:p>
          <a:r>
            <a:rPr lang="cs-CZ" dirty="0" err="1"/>
            <a:t>hemodynamika</a:t>
          </a:r>
          <a:endParaRPr lang="cs-CZ" dirty="0"/>
        </a:p>
      </dgm:t>
    </dgm:pt>
    <dgm:pt modelId="{1477397C-A631-4CC4-B26F-21ED6F492662}" type="parTrans" cxnId="{2DA8FF02-442D-42B7-BA24-14B22844C2BF}">
      <dgm:prSet/>
      <dgm:spPr/>
      <dgm:t>
        <a:bodyPr/>
        <a:lstStyle/>
        <a:p>
          <a:endParaRPr lang="cs-CZ"/>
        </a:p>
      </dgm:t>
    </dgm:pt>
    <dgm:pt modelId="{8051B9EE-8464-4DD6-BAA5-9EB638FD090D}" type="sibTrans" cxnId="{2DA8FF02-442D-42B7-BA24-14B22844C2BF}">
      <dgm:prSet/>
      <dgm:spPr/>
      <dgm:t>
        <a:bodyPr/>
        <a:lstStyle/>
        <a:p>
          <a:endParaRPr lang="cs-CZ"/>
        </a:p>
      </dgm:t>
    </dgm:pt>
    <dgm:pt modelId="{B55B45CC-C7AA-411F-9FF5-826C13D6FE71}">
      <dgm:prSet phldrT="[Text]" custT="1"/>
      <dgm:spPr/>
      <dgm:t>
        <a:bodyPr/>
        <a:lstStyle/>
        <a:p>
          <a:r>
            <a:rPr lang="cs-CZ" sz="2400" dirty="0"/>
            <a:t>míra </a:t>
          </a:r>
          <a:r>
            <a:rPr lang="cs-CZ" sz="2400" dirty="0" err="1"/>
            <a:t>analgézie</a:t>
          </a:r>
          <a:endParaRPr lang="cs-CZ" sz="2400" dirty="0"/>
        </a:p>
      </dgm:t>
    </dgm:pt>
    <dgm:pt modelId="{93692275-FC55-4434-9CE5-70694A090A89}" type="parTrans" cxnId="{A6EE9089-5756-43BA-A84E-DB7F4F45F471}">
      <dgm:prSet/>
      <dgm:spPr/>
      <dgm:t>
        <a:bodyPr/>
        <a:lstStyle/>
        <a:p>
          <a:endParaRPr lang="cs-CZ"/>
        </a:p>
      </dgm:t>
    </dgm:pt>
    <dgm:pt modelId="{8B2D2DAE-E40B-4576-A757-3E42F40B03D3}" type="sibTrans" cxnId="{A6EE9089-5756-43BA-A84E-DB7F4F45F471}">
      <dgm:prSet/>
      <dgm:spPr/>
      <dgm:t>
        <a:bodyPr/>
        <a:lstStyle/>
        <a:p>
          <a:endParaRPr lang="cs-CZ"/>
        </a:p>
      </dgm:t>
    </dgm:pt>
    <dgm:pt modelId="{4EBE9310-B65C-45CE-8A86-2B7459D9F224}" type="pres">
      <dgm:prSet presAssocID="{F54E327C-DE54-46CF-8446-4AE1F2142047}" presName="composite" presStyleCnt="0">
        <dgm:presLayoutVars>
          <dgm:chMax val="1"/>
          <dgm:dir/>
          <dgm:resizeHandles val="exact"/>
        </dgm:presLayoutVars>
      </dgm:prSet>
      <dgm:spPr/>
    </dgm:pt>
    <dgm:pt modelId="{20075668-2D55-4471-91AE-596544B557C8}" type="pres">
      <dgm:prSet presAssocID="{F54E327C-DE54-46CF-8446-4AE1F2142047}" presName="radial" presStyleCnt="0">
        <dgm:presLayoutVars>
          <dgm:animLvl val="ctr"/>
        </dgm:presLayoutVars>
      </dgm:prSet>
      <dgm:spPr/>
    </dgm:pt>
    <dgm:pt modelId="{2B13B275-15F7-4086-805D-F8738BBD4194}" type="pres">
      <dgm:prSet presAssocID="{C4EFCB9A-DF6D-49DB-97AF-5558F8B40019}" presName="centerShape" presStyleLbl="vennNode1" presStyleIdx="0" presStyleCnt="5" custScaleX="183616" custScaleY="163201"/>
      <dgm:spPr/>
    </dgm:pt>
    <dgm:pt modelId="{991BFE01-A7AB-4198-B7C9-2E26D795EA1C}" type="pres">
      <dgm:prSet presAssocID="{C7CD3F1F-A4CF-42F0-B3B2-1D7D5142309F}" presName="node" presStyleLbl="vennNode1" presStyleIdx="1" presStyleCnt="5" custScaleX="152509" custRadScaleRad="146551" custRadScaleInc="125734">
        <dgm:presLayoutVars>
          <dgm:bulletEnabled val="1"/>
        </dgm:presLayoutVars>
      </dgm:prSet>
      <dgm:spPr/>
    </dgm:pt>
    <dgm:pt modelId="{3E6FAA6F-7ABF-4B59-845D-E69749C01B5F}" type="pres">
      <dgm:prSet presAssocID="{B477ABDD-8897-440D-BF08-A75A622E0B5E}" presName="node" presStyleLbl="vennNode1" presStyleIdx="2" presStyleCnt="5" custScaleX="250047" custRadScaleRad="139179" custRadScaleInc="-37622">
        <dgm:presLayoutVars>
          <dgm:bulletEnabled val="1"/>
        </dgm:presLayoutVars>
      </dgm:prSet>
      <dgm:spPr/>
    </dgm:pt>
    <dgm:pt modelId="{358A2198-23DC-43D5-8756-DC5FAA3EBB10}" type="pres">
      <dgm:prSet presAssocID="{B203C298-331B-4A14-864A-2D171BB2D47B}" presName="node" presStyleLbl="vennNode1" presStyleIdx="3" presStyleCnt="5" custScaleX="170879" custScaleY="95381" custRadScaleRad="142471" custRadScaleInc="147126">
        <dgm:presLayoutVars>
          <dgm:bulletEnabled val="1"/>
        </dgm:presLayoutVars>
      </dgm:prSet>
      <dgm:spPr/>
    </dgm:pt>
    <dgm:pt modelId="{0151912B-9EDF-492E-A073-F98CFB8BD8AE}" type="pres">
      <dgm:prSet presAssocID="{B55B45CC-C7AA-411F-9FF5-826C13D6FE71}" presName="node" presStyleLbl="vennNode1" presStyleIdx="4" presStyleCnt="5" custScaleX="207292" custRadScaleRad="108137" custRadScaleInc="-88099">
        <dgm:presLayoutVars>
          <dgm:bulletEnabled val="1"/>
        </dgm:presLayoutVars>
      </dgm:prSet>
      <dgm:spPr/>
    </dgm:pt>
  </dgm:ptLst>
  <dgm:cxnLst>
    <dgm:cxn modelId="{2DA8FF02-442D-42B7-BA24-14B22844C2BF}" srcId="{C4EFCB9A-DF6D-49DB-97AF-5558F8B40019}" destId="{B203C298-331B-4A14-864A-2D171BB2D47B}" srcOrd="2" destOrd="0" parTransId="{1477397C-A631-4CC4-B26F-21ED6F492662}" sibTransId="{8051B9EE-8464-4DD6-BAA5-9EB638FD090D}"/>
    <dgm:cxn modelId="{D88F2024-F001-4CB6-A767-E7D69942B121}" type="presOf" srcId="{B203C298-331B-4A14-864A-2D171BB2D47B}" destId="{358A2198-23DC-43D5-8756-DC5FAA3EBB10}" srcOrd="0" destOrd="0" presId="urn:microsoft.com/office/officeart/2005/8/layout/radial3"/>
    <dgm:cxn modelId="{835C5054-4DB1-4C39-BE3D-2DC8A2CA9212}" srcId="{F54E327C-DE54-46CF-8446-4AE1F2142047}" destId="{C4EFCB9A-DF6D-49DB-97AF-5558F8B40019}" srcOrd="0" destOrd="0" parTransId="{B30E3ED5-16FA-40D9-8711-C6DE7966AE2B}" sibTransId="{3FF9A439-9301-4DAB-BDF4-9FCD8798C23A}"/>
    <dgm:cxn modelId="{8E3DAE75-B37D-4464-AF71-E0B2A1DB261E}" type="presOf" srcId="{B55B45CC-C7AA-411F-9FF5-826C13D6FE71}" destId="{0151912B-9EDF-492E-A073-F98CFB8BD8AE}" srcOrd="0" destOrd="0" presId="urn:microsoft.com/office/officeart/2005/8/layout/radial3"/>
    <dgm:cxn modelId="{A6EE9089-5756-43BA-A84E-DB7F4F45F471}" srcId="{C4EFCB9A-DF6D-49DB-97AF-5558F8B40019}" destId="{B55B45CC-C7AA-411F-9FF5-826C13D6FE71}" srcOrd="3" destOrd="0" parTransId="{93692275-FC55-4434-9CE5-70694A090A89}" sibTransId="{8B2D2DAE-E40B-4576-A757-3E42F40B03D3}"/>
    <dgm:cxn modelId="{87B02D98-1F48-482B-ABA3-39599FA03971}" type="presOf" srcId="{C7CD3F1F-A4CF-42F0-B3B2-1D7D5142309F}" destId="{991BFE01-A7AB-4198-B7C9-2E26D795EA1C}" srcOrd="0" destOrd="0" presId="urn:microsoft.com/office/officeart/2005/8/layout/radial3"/>
    <dgm:cxn modelId="{B78C56A3-79AB-44FD-B9C8-83A4782057A8}" type="presOf" srcId="{B477ABDD-8897-440D-BF08-A75A622E0B5E}" destId="{3E6FAA6F-7ABF-4B59-845D-E69749C01B5F}" srcOrd="0" destOrd="0" presId="urn:microsoft.com/office/officeart/2005/8/layout/radial3"/>
    <dgm:cxn modelId="{5C34E2A7-5337-4DAA-BDA7-A63143114EF2}" type="presOf" srcId="{C4EFCB9A-DF6D-49DB-97AF-5558F8B40019}" destId="{2B13B275-15F7-4086-805D-F8738BBD4194}" srcOrd="0" destOrd="0" presId="urn:microsoft.com/office/officeart/2005/8/layout/radial3"/>
    <dgm:cxn modelId="{160312A9-2D60-41DD-8BD4-8DAF7C55D105}" srcId="{C4EFCB9A-DF6D-49DB-97AF-5558F8B40019}" destId="{B477ABDD-8897-440D-BF08-A75A622E0B5E}" srcOrd="1" destOrd="0" parTransId="{FAF88219-C69D-4331-9885-3B3FBBA4D33A}" sibTransId="{D8F25006-A46F-40B2-B709-0684B499A9BA}"/>
    <dgm:cxn modelId="{BBFAB4BF-CA20-4D72-ABB8-6C78C9AD74A2}" srcId="{C4EFCB9A-DF6D-49DB-97AF-5558F8B40019}" destId="{C7CD3F1F-A4CF-42F0-B3B2-1D7D5142309F}" srcOrd="0" destOrd="0" parTransId="{1698D6B1-2E2D-4A65-9531-66EA7635FC45}" sibTransId="{B3452173-E384-4881-A1CF-EA9DC876EA2D}"/>
    <dgm:cxn modelId="{D8272FD4-E70E-4A8D-9263-603E6F89B437}" type="presOf" srcId="{F54E327C-DE54-46CF-8446-4AE1F2142047}" destId="{4EBE9310-B65C-45CE-8A86-2B7459D9F224}" srcOrd="0" destOrd="0" presId="urn:microsoft.com/office/officeart/2005/8/layout/radial3"/>
    <dgm:cxn modelId="{8EE2014B-4F02-4313-9115-436884EF6545}" type="presParOf" srcId="{4EBE9310-B65C-45CE-8A86-2B7459D9F224}" destId="{20075668-2D55-4471-91AE-596544B557C8}" srcOrd="0" destOrd="0" presId="urn:microsoft.com/office/officeart/2005/8/layout/radial3"/>
    <dgm:cxn modelId="{7A265645-BCD8-4730-8BD0-09C528E23548}" type="presParOf" srcId="{20075668-2D55-4471-91AE-596544B557C8}" destId="{2B13B275-15F7-4086-805D-F8738BBD4194}" srcOrd="0" destOrd="0" presId="urn:microsoft.com/office/officeart/2005/8/layout/radial3"/>
    <dgm:cxn modelId="{E23DF0EC-7701-44C8-A620-41BAA4243991}" type="presParOf" srcId="{20075668-2D55-4471-91AE-596544B557C8}" destId="{991BFE01-A7AB-4198-B7C9-2E26D795EA1C}" srcOrd="1" destOrd="0" presId="urn:microsoft.com/office/officeart/2005/8/layout/radial3"/>
    <dgm:cxn modelId="{286C7A38-D107-489B-825D-C318B886642C}" type="presParOf" srcId="{20075668-2D55-4471-91AE-596544B557C8}" destId="{3E6FAA6F-7ABF-4B59-845D-E69749C01B5F}" srcOrd="2" destOrd="0" presId="urn:microsoft.com/office/officeart/2005/8/layout/radial3"/>
    <dgm:cxn modelId="{CEFCFEE1-B60F-453D-98AD-173AFF538231}" type="presParOf" srcId="{20075668-2D55-4471-91AE-596544B557C8}" destId="{358A2198-23DC-43D5-8756-DC5FAA3EBB10}" srcOrd="3" destOrd="0" presId="urn:microsoft.com/office/officeart/2005/8/layout/radial3"/>
    <dgm:cxn modelId="{247CCDD9-4019-4C1C-8FC4-3122B8AB9BF2}" type="presParOf" srcId="{20075668-2D55-4471-91AE-596544B557C8}" destId="{0151912B-9EDF-492E-A073-F98CFB8BD8AE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3B275-15F7-4086-805D-F8738BBD4194}">
      <dsp:nvSpPr>
        <dsp:cNvPr id="0" name=""/>
        <dsp:cNvSpPr/>
      </dsp:nvSpPr>
      <dsp:spPr>
        <a:xfrm>
          <a:off x="902731" y="294528"/>
          <a:ext cx="4962443" cy="44107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 dirty="0"/>
            <a:t>monitoring</a:t>
          </a:r>
        </a:p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 dirty="0" err="1"/>
            <a:t>monere</a:t>
          </a:r>
          <a:endParaRPr lang="cs-CZ" sz="5800" kern="1200" dirty="0"/>
        </a:p>
      </dsp:txBody>
      <dsp:txXfrm>
        <a:off x="1629464" y="940460"/>
        <a:ext cx="3508977" cy="3118839"/>
      </dsp:txXfrm>
    </dsp:sp>
    <dsp:sp modelId="{991BFE01-A7AB-4198-B7C9-2E26D795EA1C}">
      <dsp:nvSpPr>
        <dsp:cNvPr id="0" name=""/>
        <dsp:cNvSpPr/>
      </dsp:nvSpPr>
      <dsp:spPr>
        <a:xfrm>
          <a:off x="4788528" y="2865890"/>
          <a:ext cx="2060869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hloubka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anestezie</a:t>
          </a:r>
        </a:p>
      </dsp:txBody>
      <dsp:txXfrm>
        <a:off x="5090335" y="3063785"/>
        <a:ext cx="1457255" cy="955520"/>
      </dsp:txXfrm>
    </dsp:sp>
    <dsp:sp modelId="{3E6FAA6F-7ABF-4B59-845D-E69749C01B5F}">
      <dsp:nvSpPr>
        <dsp:cNvPr id="0" name=""/>
        <dsp:cNvSpPr/>
      </dsp:nvSpPr>
      <dsp:spPr>
        <a:xfrm>
          <a:off x="3677873" y="422831"/>
          <a:ext cx="3378910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 err="1"/>
            <a:t>neuromonitoring</a:t>
          </a:r>
          <a:endParaRPr lang="cs-CZ" sz="2400" kern="1200" dirty="0"/>
        </a:p>
      </dsp:txBody>
      <dsp:txXfrm>
        <a:off x="4172703" y="620726"/>
        <a:ext cx="2389250" cy="955520"/>
      </dsp:txXfrm>
    </dsp:sp>
    <dsp:sp modelId="{358A2198-23DC-43D5-8756-DC5FAA3EBB10}">
      <dsp:nvSpPr>
        <dsp:cNvPr id="0" name=""/>
        <dsp:cNvSpPr/>
      </dsp:nvSpPr>
      <dsp:spPr>
        <a:xfrm>
          <a:off x="328486" y="118845"/>
          <a:ext cx="2309105" cy="128889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 err="1"/>
            <a:t>hemodynamika</a:t>
          </a:r>
          <a:endParaRPr lang="cs-CZ" sz="1900" kern="1200" dirty="0"/>
        </a:p>
      </dsp:txBody>
      <dsp:txXfrm>
        <a:off x="666647" y="307599"/>
        <a:ext cx="1632783" cy="911385"/>
      </dsp:txXfrm>
    </dsp:sp>
    <dsp:sp modelId="{0151912B-9EDF-492E-A073-F98CFB8BD8AE}">
      <dsp:nvSpPr>
        <dsp:cNvPr id="0" name=""/>
        <dsp:cNvSpPr/>
      </dsp:nvSpPr>
      <dsp:spPr>
        <a:xfrm>
          <a:off x="1620171" y="3617241"/>
          <a:ext cx="2801158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míra </a:t>
          </a:r>
          <a:r>
            <a:rPr lang="cs-CZ" sz="2400" kern="1200" dirty="0" err="1"/>
            <a:t>analgézie</a:t>
          </a:r>
          <a:endParaRPr lang="cs-CZ" sz="2400" kern="1200" dirty="0"/>
        </a:p>
      </dsp:txBody>
      <dsp:txXfrm>
        <a:off x="2030391" y="3815136"/>
        <a:ext cx="1980718" cy="955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0248E-4D99-4B1B-A1B9-0F06592E3277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A6939-7FA1-4FFD-BDCD-AB64F036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1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6939-7FA1-4FFD-BDCD-AB64F03681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2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>
            <a:extLst>
              <a:ext uri="{FF2B5EF4-FFF2-40B4-BE49-F238E27FC236}">
                <a16:creationId xmlns:a16="http://schemas.microsoft.com/office/drawing/2014/main" id="{44BADC6E-B91E-4D35-AEA4-B3F2E916E5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>
            <a:extLst>
              <a:ext uri="{FF2B5EF4-FFF2-40B4-BE49-F238E27FC236}">
                <a16:creationId xmlns:a16="http://schemas.microsoft.com/office/drawing/2014/main" id="{FC05C5E2-B487-4FB6-9A13-AB852593D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0244" name="Zástupný symbol pro číslo snímku 3">
            <a:extLst>
              <a:ext uri="{FF2B5EF4-FFF2-40B4-BE49-F238E27FC236}">
                <a16:creationId xmlns:a16="http://schemas.microsoft.com/office/drawing/2014/main" id="{78AD9DEB-9BED-40F6-8BBD-3696AC8F9E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B44B1FE-FCAB-4258-A9B1-BB33091854F7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id="{67C4AE57-B660-4433-9012-2F42E7E1AB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id="{5ADE903E-B35C-4662-B6D0-FA0AB25B14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id="{72023E90-516B-444B-8316-3B9CB0AE2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766B4D-3898-4651-8414-4A2160CBCFC2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D8D532E0-DA30-404A-9381-C2E9BA8393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D224BEEA-FBF8-419D-839B-589C12443A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84F6D8DC-AD71-4854-B5D0-34B5C160A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02DC9-1118-422B-8803-66A60924B5BE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6F0F179-486D-49A7-BAF3-279614565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5824200" y="-11174413"/>
            <a:ext cx="31649988" cy="23739476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301E619-AC8A-4E0D-AA18-ABF8AF47F1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024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1760" y="2800945"/>
            <a:ext cx="6046440" cy="1470025"/>
          </a:xfrm>
        </p:spPr>
        <p:txBody>
          <a:bodyPr anchor="b"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1760" y="4556720"/>
            <a:ext cx="604867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6C04-B185-4EC8-8F36-7C6C234B99C9}" type="datetimeFigureOut">
              <a:rPr lang="cs-CZ"/>
              <a:pPr>
                <a:defRPr/>
              </a:pPr>
              <a:t>30.08.2021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B2326-C29E-464C-9D46-0FEA409616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5A7F1-2D66-4C71-AD17-E885179DEFEF}" type="datetimeFigureOut">
              <a:rPr lang="cs-CZ"/>
              <a:pPr>
                <a:defRPr/>
              </a:pPr>
              <a:t>30.08.2021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C0308-DDC0-4700-B898-5755830BE02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4BF87-6555-4FD8-B458-2AB3FDC40398}" type="datetimeFigureOut">
              <a:rPr lang="cs-CZ"/>
              <a:pPr>
                <a:defRPr/>
              </a:pPr>
              <a:t>30.08.2021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F58AA-23BE-426C-BCCC-B51F663CEF1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9B39296C-2DE3-486B-B192-83F2997AB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41FCF-1CE5-4654-BFFF-6B073F26A3D7}" type="datetimeFigureOut">
              <a:rPr lang="cs-CZ"/>
              <a:pPr>
                <a:defRPr/>
              </a:pPr>
              <a:t>30.08.2021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8FE10A0F-774B-4169-85AD-DCF39F4E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F8BF9E2-AF06-4294-9511-44DB276F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0B569-4064-4EE0-AE80-33A040C130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154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97EB0-8B32-4E02-B79B-35F3C46AF696}" type="datetimeFigureOut">
              <a:rPr lang="cs-CZ"/>
              <a:pPr>
                <a:defRPr/>
              </a:pPr>
              <a:t>30.08.2021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26665-16D6-42AE-A4B7-DEE83B3D5C4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59" y="4406900"/>
            <a:ext cx="608295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411759" y="2906713"/>
            <a:ext cx="608295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ACC54-8DFE-47E1-9E15-6C9299F3DE42}" type="datetimeFigureOut">
              <a:rPr lang="cs-CZ"/>
              <a:pPr>
                <a:defRPr/>
              </a:pPr>
              <a:t>30.08.2021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2EAA9-DC90-4D04-A94A-E31F4A093A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8CA4A-B97C-4963-8FE5-88A4ADDEE48E}" type="datetimeFigureOut">
              <a:rPr lang="cs-CZ"/>
              <a:pPr>
                <a:defRPr/>
              </a:pPr>
              <a:t>30.08.2021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C4F47-7851-49EA-8993-6BB156C8CC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AD2B-20FA-4C04-A54D-41954EB2174A}" type="datetimeFigureOut">
              <a:rPr lang="cs-CZ"/>
              <a:pPr>
                <a:defRPr/>
              </a:pPr>
              <a:t>30.08.2021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DEF05-83E1-4612-A48E-A7DF9631CB8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CD40D-F615-4771-9EC8-1C9AA9CF2465}" type="datetimeFigureOut">
              <a:rPr lang="cs-CZ"/>
              <a:pPr>
                <a:defRPr/>
              </a:pPr>
              <a:t>30.08.2021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20D0A-69FC-47F9-94D1-23FE2E89CE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8F226-32CE-4F48-B22F-57507B01FDC9}" type="datetimeFigureOut">
              <a:rPr lang="cs-CZ"/>
              <a:pPr>
                <a:defRPr/>
              </a:pPr>
              <a:t>30.08.2021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ABA35-15D5-413A-A94B-9FC20AAD13A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D02D0-41CD-4859-959D-658511BCC63F}" type="datetimeFigureOut">
              <a:rPr lang="cs-CZ"/>
              <a:pPr>
                <a:defRPr/>
              </a:pPr>
              <a:t>30.08.2021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B684E-AB79-4B3E-A95A-EA30C04FBB5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613F-7545-452E-BB31-00F94ADBE40E}" type="datetimeFigureOut">
              <a:rPr lang="cs-CZ"/>
              <a:pPr>
                <a:defRPr/>
              </a:pPr>
              <a:t>30.08.2021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F2950-F772-4271-8B9E-33BDFDA940B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2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5657850" y="-14288"/>
            <a:ext cx="3500438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ázek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2339975" y="6348413"/>
            <a:ext cx="6829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765175"/>
            <a:ext cx="8229600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771775" y="6427788"/>
            <a:ext cx="191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DDE277F-37C3-4292-9ECC-F5C0B0D0AC40}" type="datetimeFigureOut">
              <a:rPr lang="cs-CZ"/>
              <a:pPr>
                <a:defRPr/>
              </a:pPr>
              <a:t>30.08.2021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787900" y="6427788"/>
            <a:ext cx="31115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027988" y="6427788"/>
            <a:ext cx="6588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B8A4477-FBC5-45C8-A993-48A57A0EB97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7956550" y="6423025"/>
            <a:ext cx="0" cy="434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2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468313" y="6410325"/>
            <a:ext cx="1008062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61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6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000" b="1" kern="1200">
          <a:solidFill>
            <a:srgbClr val="D20A1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5.pn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5.pn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5.pn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5.png"/><Relationship Id="rId4" Type="http://schemas.openxmlformats.org/officeDocument/2006/relationships/image" Target="../media/image5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5.png"/><Relationship Id="rId4" Type="http://schemas.openxmlformats.org/officeDocument/2006/relationships/image" Target="../media/image5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5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hyperlink" Target="https://www.obrazky.cz/?q=hloubka+anestezie&amp;url=https%3A%2F%2Fpl.mdcdn.cz%2Fmedia%2Fimage%2Fb6667adec6050aca2f0fe4f25cdc6694.png%3Fversion%3D1537796121&amp;imageId=2b445b2212c30380&amp;data=lgLEEJOg6AjxqdbnzX6m6_ayUb3EMLJ7DxRbk4wmvIKLwufbu8d-EZxnzkRIws7Ixh4PQ89CjCXl433QxsgVZTRn3GpOlc5dpVs8xAI9U5PEAs9wxAK6DcQCCfA%3D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5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5.png"/><Relationship Id="rId5" Type="http://schemas.openxmlformats.org/officeDocument/2006/relationships/image" Target="../media/image75.jpeg"/><Relationship Id="rId4" Type="http://schemas.openxmlformats.org/officeDocument/2006/relationships/notesSlide" Target="../notesSlides/notesSlide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jpe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5.png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5.png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5.pn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5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5.png"/><Relationship Id="rId4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5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7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png"/><Relationship Id="rId4" Type="http://schemas.openxmlformats.org/officeDocument/2006/relationships/diagramData" Target="../diagrams/data1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1"/>
          <p:cNvSpPr>
            <a:spLocks noGrp="1"/>
          </p:cNvSpPr>
          <p:nvPr>
            <p:ph type="ctrTitle"/>
          </p:nvPr>
        </p:nvSpPr>
        <p:spPr>
          <a:xfrm>
            <a:off x="251520" y="2276872"/>
            <a:ext cx="8712968" cy="2212826"/>
          </a:xfrm>
        </p:spPr>
        <p:txBody>
          <a:bodyPr/>
          <a:lstStyle/>
          <a:p>
            <a:r>
              <a:rPr lang="cs-CZ" sz="2800" dirty="0"/>
              <a:t>Technika v anesteziologické péči</a:t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7812" y="6453336"/>
            <a:ext cx="6048375" cy="360040"/>
          </a:xfrm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cs-CZ" sz="2000" b="1" dirty="0">
                <a:solidFill>
                  <a:schemeClr val="bg1"/>
                </a:solidFill>
              </a:rPr>
              <a:t>MUDr. Jitka Zemanová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991EA3E-7F54-453F-9E5D-5F92ED84C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3"/>
    </mc:Choice>
    <mc:Fallback xmlns="">
      <p:transition spd="slow" advTm="17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0DC751-2324-4A90-927F-CAA45783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7820510E-AE6D-411C-9E2E-5FFA493C6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0" t="16156" r="11545" b="40553"/>
          <a:stretch/>
        </p:blipFill>
        <p:spPr bwMode="auto">
          <a:xfrm>
            <a:off x="5076056" y="3926396"/>
            <a:ext cx="3816424" cy="28776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text, autobus, hodiny&#10;&#10;Popis byl vytvořen automaticky">
            <a:extLst>
              <a:ext uri="{FF2B5EF4-FFF2-40B4-BE49-F238E27FC236}">
                <a16:creationId xmlns:a16="http://schemas.microsoft.com/office/drawing/2014/main" id="{755F513D-3BC3-47EC-99FE-E3911B8CD6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r="20772" b="13086"/>
          <a:stretch/>
        </p:blipFill>
        <p:spPr>
          <a:xfrm>
            <a:off x="251521" y="220509"/>
            <a:ext cx="4708970" cy="407258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026B83D-98C8-42E4-B5D5-48EC6D3B4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79"/>
    </mc:Choice>
    <mc:Fallback xmlns="">
      <p:transition spd="slow" advTm="44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>
            <a:extLst>
              <a:ext uri="{FF2B5EF4-FFF2-40B4-BE49-F238E27FC236}">
                <a16:creationId xmlns:a16="http://schemas.microsoft.com/office/drawing/2014/main" id="{623FF631-1A5B-44DB-A149-C9A994E4A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3657600" cy="6019800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>
            <a:extLst>
              <a:ext uri="{FF2B5EF4-FFF2-40B4-BE49-F238E27FC236}">
                <a16:creationId xmlns:a16="http://schemas.microsoft.com/office/drawing/2014/main" id="{0868F223-65B8-462F-8B00-3088B5012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72" y="1098497"/>
            <a:ext cx="3328988" cy="3653402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B9700E7D-40DB-47F8-B80C-4843CC33F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949825"/>
            <a:ext cx="3328988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6D53A91F-C960-4530-9820-1A2752BF1441}"/>
              </a:ext>
            </a:extLst>
          </p:cNvPr>
          <p:cNvSpPr txBox="1">
            <a:spLocks/>
          </p:cNvSpPr>
          <p:nvPr/>
        </p:nvSpPr>
        <p:spPr>
          <a:xfrm>
            <a:off x="152400" y="201258"/>
            <a:ext cx="5483225" cy="4953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r>
              <a:rPr lang="cs-CZ" sz="2400"/>
              <a:t>EKG</a:t>
            </a:r>
            <a:endParaRPr lang="en-US" sz="2400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E629EF8-46B4-45A0-A414-9AD162FB0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26"/>
    </mc:Choice>
    <mc:Fallback xmlns="">
      <p:transition spd="slow" advTm="82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, vsedě, zaparkované&#10;&#10;Popis byl vytvořen automaticky">
            <a:extLst>
              <a:ext uri="{FF2B5EF4-FFF2-40B4-BE49-F238E27FC236}">
                <a16:creationId xmlns:a16="http://schemas.microsoft.com/office/drawing/2014/main" id="{5369A9AC-9E4C-42F8-B59E-CA6AEC906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" y="3790729"/>
            <a:ext cx="5254154" cy="2464538"/>
          </a:xfrm>
          <a:prstGeom prst="rect">
            <a:avLst/>
          </a:prstGeom>
        </p:spPr>
      </p:pic>
      <p:pic>
        <p:nvPicPr>
          <p:cNvPr id="5" name="Obrázek 4" descr="Obsah obrázku mapa, kreslení&#10;&#10;Popis byl vytvořen automaticky">
            <a:extLst>
              <a:ext uri="{FF2B5EF4-FFF2-40B4-BE49-F238E27FC236}">
                <a16:creationId xmlns:a16="http://schemas.microsoft.com/office/drawing/2014/main" id="{35B26D55-8B3A-4209-9E49-B12CD8D8A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04102"/>
            <a:ext cx="3363369" cy="2464538"/>
          </a:xfrm>
          <a:prstGeom prst="rect">
            <a:avLst/>
          </a:prstGeom>
        </p:spPr>
      </p:pic>
      <p:pic>
        <p:nvPicPr>
          <p:cNvPr id="4" name="Obrázek 3" descr="Obsah obrázku osoba, interiér, vpředu, vsedě&#10;&#10;Popis byl vytvořen automaticky">
            <a:extLst>
              <a:ext uri="{FF2B5EF4-FFF2-40B4-BE49-F238E27FC236}">
                <a16:creationId xmlns:a16="http://schemas.microsoft.com/office/drawing/2014/main" id="{AB725FBC-D981-431C-874C-7399F90E51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  <a14:imgEffect>
                      <a14:brightnessContrast bright="-8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7801" r="38187" b="31800"/>
          <a:stretch/>
        </p:blipFill>
        <p:spPr>
          <a:xfrm>
            <a:off x="4427984" y="764704"/>
            <a:ext cx="4009861" cy="288710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295A1CA-E7D6-4D24-B091-3E9D94573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8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49"/>
    </mc:Choice>
    <mc:Fallback xmlns="">
      <p:transition spd="slow" advTm="49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2319A-4DB9-4891-84C9-FE6EED4051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cs-CZ"/>
              <a:t>Neinvazivní tlak krve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06F8A5-BCA9-43CD-8B6A-0ADF3314B11A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457200" y="908720"/>
            <a:ext cx="46188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en-US" sz="15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err="1"/>
              <a:t>Metoda</a:t>
            </a:r>
            <a:r>
              <a:rPr lang="en-US" sz="1800" dirty="0"/>
              <a:t>: </a:t>
            </a:r>
          </a:p>
          <a:p>
            <a:pPr lvl="1">
              <a:lnSpc>
                <a:spcPct val="90000"/>
              </a:lnSpc>
            </a:pPr>
            <a:r>
              <a:rPr lang="en-US" sz="1800" dirty="0" err="1"/>
              <a:t>auskultačně</a:t>
            </a:r>
            <a:r>
              <a:rPr lang="en-US" sz="1800" dirty="0"/>
              <a:t>: </a:t>
            </a:r>
            <a:r>
              <a:rPr lang="en-US" sz="1800" dirty="0" err="1"/>
              <a:t>Korotkov</a:t>
            </a:r>
            <a:r>
              <a:rPr lang="en-US" sz="1800" dirty="0"/>
              <a:t>/Riva-</a:t>
            </a:r>
            <a:r>
              <a:rPr lang="en-US" sz="1800" dirty="0" err="1"/>
              <a:t>Rocci</a:t>
            </a:r>
            <a:r>
              <a:rPr lang="en-US" sz="18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1800" dirty="0" err="1"/>
              <a:t>oscilotonometrie</a:t>
            </a:r>
            <a:r>
              <a:rPr lang="en-US" sz="1800" dirty="0"/>
              <a:t>: v. Recklinghausen </a:t>
            </a:r>
            <a:endParaRPr lang="cs-CZ" sz="18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400" b="1" dirty="0"/>
              <a:t>M</a:t>
            </a:r>
            <a:r>
              <a:rPr lang="en-US" sz="2400" b="1" dirty="0" err="1"/>
              <a:t>anžeta</a:t>
            </a:r>
            <a:r>
              <a:rPr lang="en-US" sz="2400" b="1" dirty="0"/>
              <a:t> </a:t>
            </a:r>
            <a:r>
              <a:rPr lang="en-US" sz="2400" b="1" dirty="0" err="1"/>
              <a:t>vhodné</a:t>
            </a:r>
            <a:r>
              <a:rPr lang="en-US" sz="2400" b="1" dirty="0"/>
              <a:t> </a:t>
            </a:r>
            <a:r>
              <a:rPr lang="en-US" sz="2400" b="1" dirty="0" err="1"/>
              <a:t>šíře</a:t>
            </a:r>
            <a:r>
              <a:rPr lang="en-US" sz="2400" b="1" dirty="0"/>
              <a:t>! </a:t>
            </a:r>
          </a:p>
          <a:p>
            <a:pPr>
              <a:lnSpc>
                <a:spcPct val="90000"/>
              </a:lnSpc>
            </a:pPr>
            <a:r>
              <a:rPr lang="en-US" sz="2000" b="1" dirty="0" err="1"/>
              <a:t>šířka</a:t>
            </a:r>
            <a:r>
              <a:rPr lang="en-US" sz="2000" b="1" dirty="0"/>
              <a:t> </a:t>
            </a:r>
            <a:r>
              <a:rPr lang="en-US" sz="2000" dirty="0" err="1"/>
              <a:t>vnitřní</a:t>
            </a:r>
            <a:r>
              <a:rPr lang="en-US" sz="2000" dirty="0"/>
              <a:t> </a:t>
            </a:r>
            <a:r>
              <a:rPr lang="en-US" sz="2000" dirty="0" err="1"/>
              <a:t>gumové</a:t>
            </a:r>
            <a:r>
              <a:rPr lang="en-US" sz="2000" dirty="0"/>
              <a:t> </a:t>
            </a:r>
            <a:r>
              <a:rPr lang="en-US" sz="2000" dirty="0" err="1"/>
              <a:t>části</a:t>
            </a:r>
            <a:r>
              <a:rPr lang="en-US" sz="2000" dirty="0"/>
              <a:t> </a:t>
            </a:r>
            <a:r>
              <a:rPr lang="en-US" sz="2000" dirty="0" err="1"/>
              <a:t>manžety</a:t>
            </a:r>
            <a:r>
              <a:rPr lang="en-US" sz="2000" dirty="0"/>
              <a:t> </a:t>
            </a:r>
            <a:r>
              <a:rPr lang="en-US" sz="2000" dirty="0" err="1"/>
              <a:t>odpovídá</a:t>
            </a:r>
            <a:r>
              <a:rPr lang="en-US" sz="2000" dirty="0"/>
              <a:t> 40 % </a:t>
            </a:r>
            <a:r>
              <a:rPr lang="en-US" sz="2000" dirty="0" err="1"/>
              <a:t>obvodu</a:t>
            </a:r>
            <a:r>
              <a:rPr lang="en-US" sz="2000" dirty="0"/>
              <a:t> </a:t>
            </a:r>
            <a:r>
              <a:rPr lang="en-US" sz="2000" dirty="0" err="1"/>
              <a:t>paže</a:t>
            </a:r>
            <a:r>
              <a:rPr lang="en-US" sz="2000" dirty="0"/>
              <a:t>, </a:t>
            </a:r>
            <a:r>
              <a:rPr lang="en-US" sz="2000" dirty="0" err="1"/>
              <a:t>měřeného</a:t>
            </a:r>
            <a:r>
              <a:rPr lang="en-US" sz="2000" dirty="0"/>
              <a:t> v </a:t>
            </a:r>
            <a:r>
              <a:rPr lang="en-US" sz="2000" dirty="0" err="1"/>
              <a:t>polovině</a:t>
            </a:r>
            <a:r>
              <a:rPr lang="en-US" sz="2000" dirty="0"/>
              <a:t> </a:t>
            </a:r>
            <a:r>
              <a:rPr lang="en-US" sz="2000" dirty="0" err="1"/>
              <a:t>paže</a:t>
            </a:r>
            <a:r>
              <a:rPr lang="en-US" sz="2000" dirty="0"/>
              <a:t>. </a:t>
            </a:r>
            <a:endParaRPr lang="cs-CZ" sz="2000" dirty="0"/>
          </a:p>
          <a:p>
            <a:pPr>
              <a:lnSpc>
                <a:spcPct val="90000"/>
              </a:lnSpc>
            </a:pP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2000" b="1" dirty="0"/>
              <a:t>d</a:t>
            </a:r>
            <a:r>
              <a:rPr lang="en-US" sz="2000" b="1" dirty="0" err="1"/>
              <a:t>élka</a:t>
            </a:r>
            <a:r>
              <a:rPr lang="en-US" sz="2000" b="1" dirty="0"/>
              <a:t> </a:t>
            </a:r>
            <a:r>
              <a:rPr lang="en-US" sz="2000" dirty="0" err="1"/>
              <a:t>vnitřní</a:t>
            </a:r>
            <a:r>
              <a:rPr lang="en-US" sz="2000" dirty="0"/>
              <a:t> </a:t>
            </a:r>
            <a:r>
              <a:rPr lang="en-US" sz="2000" dirty="0" err="1"/>
              <a:t>gumové</a:t>
            </a:r>
            <a:r>
              <a:rPr lang="en-US" sz="2000" dirty="0"/>
              <a:t> </a:t>
            </a:r>
            <a:r>
              <a:rPr lang="en-US" sz="2000" dirty="0" err="1"/>
              <a:t>části</a:t>
            </a:r>
            <a:r>
              <a:rPr lang="en-US" sz="2000" dirty="0"/>
              <a:t> </a:t>
            </a:r>
            <a:r>
              <a:rPr lang="en-US" sz="2000" dirty="0" err="1"/>
              <a:t>manžety</a:t>
            </a:r>
            <a:r>
              <a:rPr lang="en-US" sz="2000" dirty="0"/>
              <a:t> by </a:t>
            </a:r>
            <a:r>
              <a:rPr lang="en-US" sz="2000" dirty="0" err="1"/>
              <a:t>měla</a:t>
            </a:r>
            <a:r>
              <a:rPr lang="en-US" sz="2000" dirty="0"/>
              <a:t> </a:t>
            </a:r>
            <a:r>
              <a:rPr lang="en-US" sz="2000" dirty="0" err="1"/>
              <a:t>být</a:t>
            </a:r>
            <a:r>
              <a:rPr lang="en-US" sz="2000" dirty="0"/>
              <a:t> 80 % </a:t>
            </a:r>
            <a:r>
              <a:rPr lang="en-US" sz="2000" dirty="0" err="1"/>
              <a:t>až</a:t>
            </a:r>
            <a:r>
              <a:rPr lang="en-US" sz="2000" dirty="0"/>
              <a:t> 100 % </a:t>
            </a:r>
            <a:r>
              <a:rPr lang="en-US" sz="2000" dirty="0" err="1"/>
              <a:t>obvodu</a:t>
            </a:r>
            <a:r>
              <a:rPr lang="en-US" sz="2000" dirty="0"/>
              <a:t> </a:t>
            </a:r>
            <a:r>
              <a:rPr lang="en-US" sz="2000" dirty="0" err="1"/>
              <a:t>paže</a:t>
            </a:r>
            <a:r>
              <a:rPr lang="en-US" sz="2000" dirty="0"/>
              <a:t>, </a:t>
            </a:r>
            <a:r>
              <a:rPr lang="en-US" sz="2000" dirty="0" err="1"/>
              <a:t>měřeného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středním</a:t>
            </a:r>
            <a:r>
              <a:rPr lang="en-US" sz="2000" dirty="0"/>
              <a:t> </a:t>
            </a:r>
            <a:r>
              <a:rPr lang="en-US" sz="2000" dirty="0" err="1"/>
              <a:t>bodě</a:t>
            </a:r>
            <a:r>
              <a:rPr lang="en-US" sz="2000" dirty="0"/>
              <a:t>. </a:t>
            </a:r>
            <a:r>
              <a:rPr lang="en-US" sz="2000" dirty="0" err="1"/>
              <a:t>Příliš</a:t>
            </a:r>
            <a:r>
              <a:rPr lang="en-US" sz="2000" dirty="0"/>
              <a:t> </a:t>
            </a:r>
            <a:r>
              <a:rPr lang="en-US" sz="2000" dirty="0" err="1"/>
              <a:t>malá</a:t>
            </a:r>
            <a:r>
              <a:rPr lang="en-US" sz="2000" dirty="0"/>
              <a:t> </a:t>
            </a:r>
            <a:r>
              <a:rPr lang="en-US" sz="2000" dirty="0" err="1"/>
              <a:t>manžeta</a:t>
            </a:r>
            <a:r>
              <a:rPr lang="en-US" sz="2000" dirty="0"/>
              <a:t> </a:t>
            </a:r>
            <a:r>
              <a:rPr lang="en-US" sz="2000" dirty="0" err="1"/>
              <a:t>může</a:t>
            </a:r>
            <a:r>
              <a:rPr lang="en-US" sz="2000" dirty="0"/>
              <a:t> </a:t>
            </a:r>
            <a:r>
              <a:rPr lang="en-US" sz="2000" dirty="0" err="1"/>
              <a:t>zapříčinit</a:t>
            </a:r>
            <a:r>
              <a:rPr lang="en-US" sz="2000" dirty="0"/>
              <a:t> </a:t>
            </a:r>
            <a:r>
              <a:rPr lang="en-US" sz="2000" dirty="0" err="1"/>
              <a:t>naměření</a:t>
            </a:r>
            <a:r>
              <a:rPr lang="en-US" sz="2000" dirty="0"/>
              <a:t> </a:t>
            </a:r>
            <a:r>
              <a:rPr lang="en-US" sz="2000" dirty="0" err="1"/>
              <a:t>falešně</a:t>
            </a:r>
            <a:r>
              <a:rPr lang="en-US" sz="2000" dirty="0"/>
              <a:t> </a:t>
            </a:r>
            <a:r>
              <a:rPr lang="en-US" sz="2000" dirty="0" err="1"/>
              <a:t>zvýšených</a:t>
            </a:r>
            <a:r>
              <a:rPr lang="en-US" sz="2000" dirty="0"/>
              <a:t> </a:t>
            </a:r>
            <a:r>
              <a:rPr lang="en-US" sz="2000" dirty="0" err="1"/>
              <a:t>hodnot</a:t>
            </a:r>
            <a:r>
              <a:rPr lang="en-US" sz="2000" dirty="0"/>
              <a:t> TK. </a:t>
            </a:r>
            <a:endParaRPr lang="cs-CZ" sz="20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b="1" dirty="0" err="1"/>
              <a:t>nejdéle</a:t>
            </a:r>
            <a:r>
              <a:rPr lang="en-US" sz="1800" b="1" dirty="0"/>
              <a:t> po 5 </a:t>
            </a:r>
            <a:r>
              <a:rPr lang="en-US" sz="1800" b="1" dirty="0" err="1"/>
              <a:t>minutách</a:t>
            </a:r>
            <a:r>
              <a:rPr lang="en-US" sz="1800" b="1" dirty="0"/>
              <a:t> </a:t>
            </a:r>
            <a:r>
              <a:rPr lang="cs-CZ" sz="1800" b="1" dirty="0"/>
              <a:t> !!! </a:t>
            </a:r>
            <a:endParaRPr lang="en-US" sz="1800" b="1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8210F8C-7D78-47E9-A368-62147208B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82" y="4005064"/>
            <a:ext cx="3498918" cy="255420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861E4B-969F-42CB-80B6-92AF9F01E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17490"/>
            <a:ext cx="2141415" cy="319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766129C-F354-4642-A8CE-64018ECFC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7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9"/>
    </mc:Choice>
    <mc:Fallback xmlns="">
      <p:transition spd="slow" advTm="25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6376C9-12D2-477E-A931-616AB3C02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FA367A0D-1AC7-4EF2-BD81-9C2CFA10F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2" y="765175"/>
            <a:ext cx="7445816" cy="5360988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F3C3455-7D09-4A3A-9ED5-F08034F53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7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5"/>
    </mc:Choice>
    <mc:Fallback xmlns="">
      <p:transition spd="slow" advTm="17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284FB73-8B25-433A-83CB-5CD47C1C93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772400" cy="762000"/>
          </a:xfrm>
          <a:gradFill rotWithShape="0">
            <a:gsLst>
              <a:gs pos="0">
                <a:srgbClr val="FFCCCC">
                  <a:gamma/>
                  <a:tint val="0"/>
                  <a:invGamma/>
                </a:srgbClr>
              </a:gs>
              <a:gs pos="100000">
                <a:srgbClr val="FFCCCC"/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cs-CZ" altLang="cs-CZ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Invazivní monitorování arteriálního tlaku</a:t>
            </a:r>
            <a:endParaRPr lang="cs-CZ" altLang="cs-CZ" b="1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952793A-0A2B-45C3-9EEF-89495DFE5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84040" y="1340768"/>
            <a:ext cx="7147520" cy="3168352"/>
          </a:xfr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7C80"/>
                    </a:gs>
                    <a:gs pos="100000">
                      <a:schemeClr val="bg1"/>
                    </a:gs>
                  </a:gsLst>
                  <a:path path="rect">
                    <a:fillToRect l="100000" t="100000"/>
                  </a:path>
                </a:gradFill>
              </a14:hiddenFill>
            </a:ext>
          </a:extLst>
        </p:spPr>
        <p:txBody>
          <a:bodyPr/>
          <a:lstStyle/>
          <a:p>
            <a:pPr marL="1162050" lvl="2">
              <a:buFont typeface="Comic Sans MS" panose="030F0702030302020204" pitchFamily="66" charset="0"/>
              <a:buChar char="*"/>
            </a:pPr>
            <a:endParaRPr lang="cs-CZ" altLang="cs-CZ" sz="1200" b="1" dirty="0">
              <a:latin typeface="Times New Roman" panose="02020603050405020304" pitchFamily="18" charset="0"/>
            </a:endParaRP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rozsáhlý operační výkon </a:t>
            </a:r>
            <a:r>
              <a:rPr lang="cs-CZ" altLang="cs-CZ" sz="2000" dirty="0">
                <a:latin typeface="Times New Roman" panose="02020603050405020304" pitchFamily="18" charset="0"/>
              </a:rPr>
              <a:t>(cévní,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kardio</a:t>
            </a:r>
            <a:r>
              <a:rPr lang="cs-CZ" altLang="cs-CZ" sz="2000" dirty="0">
                <a:latin typeface="Times New Roman" panose="02020603050405020304" pitchFamily="18" charset="0"/>
              </a:rPr>
              <a:t>, mimotělní  oběh,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neurochir</a:t>
            </a:r>
            <a:r>
              <a:rPr lang="cs-CZ" altLang="cs-CZ" sz="2000" dirty="0">
                <a:latin typeface="Times New Roman" panose="02020603050405020304" pitchFamily="18" charset="0"/>
              </a:rPr>
              <a:t>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thorakochir</a:t>
            </a:r>
            <a:r>
              <a:rPr lang="cs-CZ" altLang="cs-CZ" sz="2000" dirty="0">
                <a:latin typeface="Times New Roman" panose="02020603050405020304" pitchFamily="18" charset="0"/>
              </a:rPr>
              <a:t>.…)</a:t>
            </a:r>
            <a:endParaRPr lang="cs-CZ" altLang="cs-CZ" sz="2000" b="1" dirty="0">
              <a:latin typeface="Times New Roman" panose="02020603050405020304" pitchFamily="18" charset="0"/>
            </a:endParaRP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výkony spojené s oběhovou nestabilitou nebo </a:t>
            </a:r>
          </a:p>
          <a:p>
            <a:pPr marL="1162050" lvl="2">
              <a:buFont typeface="Comic Sans MS" panose="030F0702030302020204" pitchFamily="66" charset="0"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  s předpokladem velké krevní ztráty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řízená hypotenze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oběhová nestabilita, aplikace </a:t>
            </a:r>
            <a:r>
              <a:rPr lang="cs-CZ" altLang="cs-CZ" sz="2000" b="1" dirty="0" err="1">
                <a:latin typeface="Times New Roman" panose="02020603050405020304" pitchFamily="18" charset="0"/>
              </a:rPr>
              <a:t>vazoaktivních</a:t>
            </a:r>
            <a:r>
              <a:rPr lang="cs-CZ" altLang="cs-CZ" sz="2000" b="1" dirty="0">
                <a:latin typeface="Times New Roman" panose="02020603050405020304" pitchFamily="18" charset="0"/>
              </a:rPr>
              <a:t> látek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hypertenzní krize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intraaortální balonková </a:t>
            </a:r>
            <a:r>
              <a:rPr lang="cs-CZ" altLang="cs-CZ" sz="2000" b="1" dirty="0" err="1">
                <a:latin typeface="Times New Roman" panose="02020603050405020304" pitchFamily="18" charset="0"/>
              </a:rPr>
              <a:t>kontrapulzace</a:t>
            </a:r>
            <a:endParaRPr lang="cs-CZ" altLang="cs-CZ" sz="2000" dirty="0"/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83740B2E-03EE-41FC-9271-64B2F3BC3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990600"/>
            <a:ext cx="1420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Indikace:</a:t>
            </a:r>
            <a:endParaRPr lang="cs-CZ" altLang="cs-CZ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47C33B3F-791C-4259-9BA5-D9437C9A5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4221088"/>
            <a:ext cx="2555776" cy="907504"/>
          </a:xfrm>
          <a:prstGeom prst="wedgeEllipseCallout">
            <a:avLst>
              <a:gd name="adj1" fmla="val 59898"/>
              <a:gd name="adj2" fmla="val 57458"/>
            </a:avLst>
          </a:prstGeom>
          <a:solidFill>
            <a:srgbClr val="FF0000"/>
          </a:solidFill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Allenův test</a:t>
            </a:r>
            <a:endParaRPr lang="cs-CZ" altLang="cs-CZ" sz="2400" dirty="0">
              <a:solidFill>
                <a:schemeClr val="bg1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16DA947-6A82-4AAC-AC76-07EC34027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981" y="5009400"/>
            <a:ext cx="5181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90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381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 dirty="0"/>
              <a:t>komprese </a:t>
            </a:r>
            <a:r>
              <a:rPr lang="cs-CZ" altLang="cs-CZ" sz="2000" dirty="0" err="1"/>
              <a:t>a.radialis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a.ulnaris</a:t>
            </a:r>
            <a:r>
              <a:rPr lang="cs-CZ" altLang="cs-CZ" sz="2000" dirty="0"/>
              <a:t>   </a:t>
            </a:r>
          </a:p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 dirty="0"/>
              <a:t>vyčkat nástupu známek ischemie</a:t>
            </a:r>
          </a:p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 dirty="0"/>
              <a:t>uvolnit kompresi a. </a:t>
            </a:r>
            <a:r>
              <a:rPr lang="cs-CZ" altLang="cs-CZ" sz="2000" dirty="0" err="1"/>
              <a:t>ulnaris</a:t>
            </a:r>
            <a:r>
              <a:rPr lang="cs-CZ" altLang="cs-CZ" sz="2000" dirty="0"/>
              <a:t>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AF1CB90-EC7A-4A86-B46C-9BFBF2172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14"/>
    </mc:Choice>
    <mc:Fallback xmlns="">
      <p:transition spd="slow" advTm="6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>
            <a:extLst>
              <a:ext uri="{FF2B5EF4-FFF2-40B4-BE49-F238E27FC236}">
                <a16:creationId xmlns:a16="http://schemas.microsoft.com/office/drawing/2014/main" id="{2ACCDCAF-D45A-4D15-B4A1-0B521E989BA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765175"/>
            <a:ext cx="3619500" cy="2670175"/>
          </a:xfr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dist="107763" dir="189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Text Box 4">
            <a:extLst>
              <a:ext uri="{FF2B5EF4-FFF2-40B4-BE49-F238E27FC236}">
                <a16:creationId xmlns:a16="http://schemas.microsoft.com/office/drawing/2014/main" id="{34C609C2-5F62-4BA9-B7D2-1AB24C715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4292600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Invazivní monitoring</a:t>
            </a:r>
          </a:p>
          <a:p>
            <a:pPr eaLnBrk="1" hangingPunct="1"/>
            <a:r>
              <a:rPr lang="cs-CZ" altLang="cs-CZ"/>
              <a:t>Peroperační odběr krve</a:t>
            </a:r>
          </a:p>
        </p:txBody>
      </p:sp>
      <p:pic>
        <p:nvPicPr>
          <p:cNvPr id="54278" name="Picture 6">
            <a:extLst>
              <a:ext uri="{FF2B5EF4-FFF2-40B4-BE49-F238E27FC236}">
                <a16:creationId xmlns:a16="http://schemas.microsoft.com/office/drawing/2014/main" id="{582B4BF5-5ED7-4775-AC57-B8A59866D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"/>
          <a:stretch>
            <a:fillRect/>
          </a:stretch>
        </p:blipFill>
        <p:spPr bwMode="auto">
          <a:xfrm>
            <a:off x="6156325" y="333375"/>
            <a:ext cx="2159000" cy="3200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18900000" algn="ctr" rotWithShape="0">
              <a:schemeClr val="tx1"/>
            </a:outerShdw>
          </a:effectLst>
        </p:spPr>
      </p:pic>
      <p:pic>
        <p:nvPicPr>
          <p:cNvPr id="54279" name="Picture 7">
            <a:extLst>
              <a:ext uri="{FF2B5EF4-FFF2-40B4-BE49-F238E27FC236}">
                <a16:creationId xmlns:a16="http://schemas.microsoft.com/office/drawing/2014/main" id="{2BC2FD26-B70C-455E-B4C1-E75FC18B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r="3792" b="6169"/>
          <a:stretch>
            <a:fillRect/>
          </a:stretch>
        </p:blipFill>
        <p:spPr bwMode="auto">
          <a:xfrm>
            <a:off x="755650" y="3789363"/>
            <a:ext cx="4267200" cy="26622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189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5DB420B-462C-4EEF-9238-198F5CCE6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34"/>
    </mc:Choice>
    <mc:Fallback xmlns="">
      <p:transition spd="slow" advTm="22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E954CC4-92C8-4391-8B1A-C7B360F85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 </a:t>
            </a: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B78A31A1-13B5-4D27-8ABF-22C71ED0609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99" y="256617"/>
            <a:ext cx="3943102" cy="3753073"/>
          </a:xfrm>
          <a:ln w="57150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F6C24113-698F-4109-8631-CD0896137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372244"/>
            <a:ext cx="38862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 dirty="0" err="1">
                <a:solidFill>
                  <a:srgbClr val="800080"/>
                </a:solidFill>
              </a:rPr>
              <a:t>Anakrotický</a:t>
            </a:r>
            <a:r>
              <a:rPr lang="cs-CZ" altLang="cs-CZ" b="1" u="sng" dirty="0">
                <a:solidFill>
                  <a:srgbClr val="800080"/>
                </a:solidFill>
              </a:rPr>
              <a:t> zářez</a:t>
            </a:r>
          </a:p>
          <a:p>
            <a:r>
              <a:rPr lang="cs-CZ" altLang="cs-CZ" b="1" dirty="0"/>
              <a:t>= přechod </a:t>
            </a:r>
            <a:r>
              <a:rPr lang="cs-CZ" altLang="cs-CZ" b="1" dirty="0" err="1"/>
              <a:t>inotropické</a:t>
            </a:r>
            <a:endParaRPr lang="cs-CZ" altLang="cs-CZ" b="1" dirty="0"/>
          </a:p>
          <a:p>
            <a:r>
              <a:rPr lang="cs-CZ" altLang="cs-CZ" b="1" dirty="0"/>
              <a:t>   a objemové komponenty</a:t>
            </a:r>
          </a:p>
          <a:p>
            <a:r>
              <a:rPr lang="cs-CZ" altLang="cs-CZ" b="1" dirty="0"/>
              <a:t>   (těsně před otevřením</a:t>
            </a:r>
          </a:p>
          <a:p>
            <a:r>
              <a:rPr lang="cs-CZ" altLang="cs-CZ" b="1" dirty="0"/>
              <a:t>    aortální chlopně)</a:t>
            </a:r>
          </a:p>
          <a:p>
            <a:endParaRPr lang="cs-CZ" altLang="cs-CZ" b="1" dirty="0"/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FFB17617-1E1B-40B1-A87A-740C39ABC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4994275"/>
            <a:ext cx="5062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u="sng">
                <a:solidFill>
                  <a:srgbClr val="800080"/>
                </a:solidFill>
              </a:rPr>
              <a:t>Inotropická komponenta</a:t>
            </a:r>
            <a:endParaRPr lang="cs-CZ" altLang="cs-CZ" b="1"/>
          </a:p>
          <a:p>
            <a:r>
              <a:rPr lang="cs-CZ" altLang="cs-CZ" b="1"/>
              <a:t>= indikátor kontraktility levé komory</a:t>
            </a:r>
          </a:p>
          <a:p>
            <a:endParaRPr lang="cs-CZ" altLang="cs-CZ"/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AFC1780D-0BD2-4AE2-A2DF-354E2B824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796" y="1863725"/>
            <a:ext cx="296106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u="sng" dirty="0" err="1">
                <a:solidFill>
                  <a:srgbClr val="800080"/>
                </a:solidFill>
              </a:rPr>
              <a:t>Dikrotický</a:t>
            </a:r>
            <a:r>
              <a:rPr lang="cs-CZ" altLang="cs-CZ" b="1" u="sng" dirty="0">
                <a:solidFill>
                  <a:srgbClr val="800080"/>
                </a:solidFill>
              </a:rPr>
              <a:t> zářez</a:t>
            </a:r>
          </a:p>
          <a:p>
            <a:r>
              <a:rPr lang="cs-CZ" altLang="cs-CZ" b="1" dirty="0"/>
              <a:t>= uzávěr aortální chlopně</a:t>
            </a:r>
          </a:p>
          <a:p>
            <a:r>
              <a:rPr lang="cs-CZ" altLang="cs-CZ" b="1" dirty="0"/>
              <a:t>   ukončení systoly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CF9C927-D891-4121-BE22-EF904B010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82" t="13600" r="21652" b="5201"/>
          <a:stretch/>
        </p:blipFill>
        <p:spPr>
          <a:xfrm>
            <a:off x="5292080" y="2973338"/>
            <a:ext cx="3492236" cy="3753074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6CAAFE0-4F56-4FE9-AFB3-B05620260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34"/>
    </mc:Choice>
    <mc:Fallback xmlns="">
      <p:transition spd="slow" advTm="26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411C7A8C-1A7E-4843-92C1-E1BD1583C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" y="908720"/>
            <a:ext cx="8624928" cy="4851523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E0C7C71-2976-4059-A197-DA044BF2A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7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7"/>
    </mc:Choice>
    <mc:Fallback xmlns="">
      <p:transition spd="slow" advTm="1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Předpoklad </a:t>
            </a:r>
            <a:r>
              <a:rPr lang="cs-CZ" dirty="0" err="1"/>
              <a:t>hemodynamické</a:t>
            </a:r>
            <a:r>
              <a:rPr lang="cs-CZ" dirty="0"/>
              <a:t> monitorace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0" y="902494"/>
            <a:ext cx="1047750" cy="4572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Neinvazivní</a:t>
            </a:r>
          </a:p>
          <a:p>
            <a:r>
              <a:rPr lang="cs-CZ" sz="2400" dirty="0"/>
              <a:t>Monitorace u zdravých spíše kontraproduktivní, kardiální rezerva dovolí tekutinové přelití při využití maximalizace SV</a:t>
            </a:r>
          </a:p>
          <a:p>
            <a:r>
              <a:rPr lang="cs-CZ" sz="2400" dirty="0"/>
              <a:t>Ideální pacient</a:t>
            </a:r>
          </a:p>
          <a:p>
            <a:pPr lvl="1"/>
            <a:r>
              <a:rPr lang="cs-CZ" sz="2400" dirty="0"/>
              <a:t>ASA III a výše,  pacienti s MET &lt;6 , ICHS, CHRI, DM II, elevace kreatinu, urey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922" y="3645024"/>
            <a:ext cx="6137264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44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élník 1">
            <a:extLst>
              <a:ext uri="{FF2B5EF4-FFF2-40B4-BE49-F238E27FC236}">
                <a16:creationId xmlns:a16="http://schemas.microsoft.com/office/drawing/2014/main" id="{D54708EA-0A3E-4CB9-83E6-5CC8EB3B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1938"/>
            <a:ext cx="56880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Pokorný J, Stárková 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Anesteziologická technika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Praha 1961, Státní zdravotnické nakladatelství </a:t>
            </a:r>
          </a:p>
        </p:txBody>
      </p:sp>
      <p:sp>
        <p:nvSpPr>
          <p:cNvPr id="9219" name="Obdélník 2">
            <a:extLst>
              <a:ext uri="{FF2B5EF4-FFF2-40B4-BE49-F238E27FC236}">
                <a16:creationId xmlns:a16="http://schemas.microsoft.com/office/drawing/2014/main" id="{40D9B624-98BF-4701-BEA1-6B9F5281D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420938"/>
            <a:ext cx="46815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„ </a:t>
            </a:r>
            <a:r>
              <a:rPr lang="cs-CZ" altLang="cs-CZ" sz="2400" b="1">
                <a:latin typeface="Arial" panose="020B0604020202020204" pitchFamily="34" charset="0"/>
              </a:rPr>
              <a:t>Výbava anesteziologova dnešní doby je neporovnatelně bohatší ve srovnání s pomůckami, kterých se používalo ještě před několika málo desítkami let.“ </a:t>
            </a:r>
          </a:p>
        </p:txBody>
      </p:sp>
      <p:pic>
        <p:nvPicPr>
          <p:cNvPr id="9220" name="Obrázek 4">
            <a:extLst>
              <a:ext uri="{FF2B5EF4-FFF2-40B4-BE49-F238E27FC236}">
                <a16:creationId xmlns:a16="http://schemas.microsoft.com/office/drawing/2014/main" id="{BD1DA47B-43ED-4B52-9471-6A4879E7E1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17281" r="8934" b="20599"/>
          <a:stretch>
            <a:fillRect/>
          </a:stretch>
        </p:blipFill>
        <p:spPr bwMode="auto">
          <a:xfrm>
            <a:off x="5292725" y="1247775"/>
            <a:ext cx="3630613" cy="4773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CB03280-4A8F-48F9-825B-FAD10CD0B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04"/>
    </mc:Choice>
    <mc:Fallback xmlns="">
      <p:transition spd="slow" advTm="32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489D6-14A3-42BD-8706-C11D0D60C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Pulzní </a:t>
            </a:r>
            <a:r>
              <a:rPr lang="cs-CZ" sz="2400" dirty="0" err="1"/>
              <a:t>oxymetrie</a:t>
            </a:r>
            <a:endParaRPr lang="en-US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4A74E2-1D7F-4B9B-BD48-02CADF32B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718"/>
            <a:ext cx="8229600" cy="2951857"/>
          </a:xfrm>
        </p:spPr>
        <p:txBody>
          <a:bodyPr/>
          <a:lstStyle/>
          <a:p>
            <a:r>
              <a:rPr lang="en-US" sz="2400" dirty="0" err="1"/>
              <a:t>měření</a:t>
            </a:r>
            <a:r>
              <a:rPr lang="en-US" sz="2400" dirty="0"/>
              <a:t> </a:t>
            </a:r>
            <a:r>
              <a:rPr lang="en-US" sz="2400" dirty="0" err="1"/>
              <a:t>absorpce</a:t>
            </a:r>
            <a:r>
              <a:rPr lang="en-US" sz="2400" dirty="0"/>
              <a:t> </a:t>
            </a:r>
            <a:r>
              <a:rPr lang="en-US" sz="2400" dirty="0" err="1"/>
              <a:t>světla</a:t>
            </a:r>
            <a:r>
              <a:rPr lang="en-US" sz="2400" dirty="0"/>
              <a:t> o </a:t>
            </a:r>
            <a:r>
              <a:rPr lang="en-US" sz="2400" dirty="0" err="1"/>
              <a:t>vlnové</a:t>
            </a:r>
            <a:r>
              <a:rPr lang="en-US" sz="2400" dirty="0"/>
              <a:t> </a:t>
            </a:r>
            <a:r>
              <a:rPr lang="en-US" sz="2400" dirty="0" err="1"/>
              <a:t>délce</a:t>
            </a:r>
            <a:r>
              <a:rPr lang="en-US" sz="2400" dirty="0"/>
              <a:t> 660</a:t>
            </a:r>
            <a:r>
              <a:rPr lang="cs-CZ" sz="2400" dirty="0"/>
              <a:t> (červená)</a:t>
            </a:r>
            <a:r>
              <a:rPr lang="en-US" sz="2400" dirty="0"/>
              <a:t> a 940 </a:t>
            </a:r>
            <a:r>
              <a:rPr lang="cs-CZ" sz="2400" dirty="0"/>
              <a:t>(infračervená) </a:t>
            </a:r>
            <a:r>
              <a:rPr lang="en-US" sz="2400" dirty="0"/>
              <a:t>nm </a:t>
            </a:r>
            <a:endParaRPr lang="cs-CZ" sz="2400" dirty="0"/>
          </a:p>
          <a:p>
            <a:r>
              <a:rPr lang="cs-CZ" sz="2400" dirty="0"/>
              <a:t>metoda pletysmografické pulsní </a:t>
            </a:r>
            <a:r>
              <a:rPr lang="cs-CZ" sz="2400" dirty="0" err="1"/>
              <a:t>oxymetrie</a:t>
            </a:r>
            <a:endParaRPr lang="cs-CZ" sz="2400" dirty="0"/>
          </a:p>
          <a:p>
            <a:r>
              <a:rPr lang="cs-CZ" sz="2400" dirty="0"/>
              <a:t>Rozdílná absorpce IR záření </a:t>
            </a:r>
            <a:r>
              <a:rPr lang="cs-CZ" sz="2400" dirty="0" err="1"/>
              <a:t>oxyHb</a:t>
            </a:r>
            <a:r>
              <a:rPr lang="cs-CZ" sz="2400" dirty="0"/>
              <a:t> a </a:t>
            </a:r>
            <a:r>
              <a:rPr lang="cs-CZ" sz="2400" dirty="0" err="1"/>
              <a:t>deoxyHb</a:t>
            </a:r>
            <a:r>
              <a:rPr lang="cs-CZ" sz="2400" dirty="0"/>
              <a:t>, spektrofotometrický princip (</a:t>
            </a:r>
            <a:r>
              <a:rPr lang="cs-CZ" sz="2400" dirty="0" err="1"/>
              <a:t>Lamber</a:t>
            </a:r>
            <a:r>
              <a:rPr lang="cs-CZ" sz="2400" dirty="0"/>
              <a:t>-Beerův zákon)</a:t>
            </a:r>
          </a:p>
          <a:p>
            <a:r>
              <a:rPr lang="cs-CZ" sz="2400" dirty="0"/>
              <a:t>Rozlišuje pouze mezi redukovaným </a:t>
            </a:r>
            <a:r>
              <a:rPr lang="cs-CZ" sz="2400" dirty="0" err="1"/>
              <a:t>Hb</a:t>
            </a:r>
            <a:r>
              <a:rPr lang="cs-CZ" sz="2400" dirty="0"/>
              <a:t> a ostatními </a:t>
            </a:r>
            <a:r>
              <a:rPr lang="cs-CZ" sz="2400" dirty="0" err="1"/>
              <a:t>Hb</a:t>
            </a:r>
            <a:r>
              <a:rPr lang="cs-CZ" sz="2400" dirty="0"/>
              <a:t> (CAVE: </a:t>
            </a:r>
            <a:r>
              <a:rPr lang="cs-CZ" sz="2400" dirty="0" err="1"/>
              <a:t>karboxyHb</a:t>
            </a:r>
            <a:r>
              <a:rPr lang="cs-CZ" sz="2400" dirty="0"/>
              <a:t> a methemoglobin!!)</a:t>
            </a:r>
          </a:p>
          <a:p>
            <a:endParaRPr lang="en-US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D2BB5D-2302-4002-9F65-55F7D6EA8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77072"/>
            <a:ext cx="4089822" cy="2264991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49373EE1-9E43-40E1-9EEB-16C322FC4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4321174"/>
            <a:ext cx="1676400" cy="17526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3600" b="1" dirty="0">
                <a:solidFill>
                  <a:srgbClr val="FF0000"/>
                </a:solidFill>
              </a:rPr>
              <a:t>SpO</a:t>
            </a:r>
            <a:r>
              <a:rPr lang="cs-CZ" altLang="cs-CZ" sz="3600" b="1" baseline="-25000" dirty="0">
                <a:solidFill>
                  <a:srgbClr val="FF0000"/>
                </a:solidFill>
              </a:rPr>
              <a:t>2</a:t>
            </a:r>
            <a:endParaRPr lang="cs-CZ" altLang="cs-CZ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76F1B70-8E62-4F9D-9BC9-5774C7E6A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882" y="515937"/>
            <a:ext cx="5943600" cy="9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systémová arteriální saturace    hemoglobinu kyslíkem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9E0ED64-BE63-4B5A-8668-C51072C26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59"/>
    </mc:Choice>
    <mc:Fallback xmlns="">
      <p:transition spd="slow" advTm="28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531EAB9-EEA3-47BB-8062-CFB0D9F79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5FEEAC92-897B-49C7-8B71-2DD558130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63" y="765175"/>
            <a:ext cx="8001474" cy="5360988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410F629-37AB-4E31-94C4-845BB44A7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7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0"/>
    </mc:Choice>
    <mc:Fallback xmlns="">
      <p:transition spd="slow" advTm="19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51AB5-587B-453C-BD65-730DF1F1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Monitorace ventilace</a:t>
            </a:r>
            <a:endParaRPr lang="en-US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702801-08FD-4F93-B49F-569752943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400" dirty="0"/>
          </a:p>
          <a:p>
            <a:r>
              <a:rPr lang="cs-CZ" sz="2400" dirty="0"/>
              <a:t>Poruchy dýchání patří k nejčastějším komplikacím v anestezii (mohou končit fatálně </a:t>
            </a:r>
            <a:r>
              <a:rPr lang="cs-CZ" sz="2400" dirty="0">
                <a:sym typeface="Wingdings" panose="05000000000000000000" pitchFamily="2" charset="2"/>
              </a:rPr>
              <a:t>)</a:t>
            </a:r>
            <a:endParaRPr lang="cs-CZ" sz="2400" dirty="0"/>
          </a:p>
          <a:p>
            <a:r>
              <a:rPr lang="cs-CZ" sz="2400" dirty="0"/>
              <a:t>Klinicky (pohled – zvedá se hrudník, barva kůže, poslech – fonendoskop..)</a:t>
            </a:r>
          </a:p>
          <a:p>
            <a:r>
              <a:rPr lang="cs-CZ" sz="2400" dirty="0"/>
              <a:t>Monitory: </a:t>
            </a:r>
            <a:r>
              <a:rPr lang="cs-CZ" sz="2400" dirty="0" err="1"/>
              <a:t>SpO</a:t>
            </a:r>
            <a:r>
              <a:rPr lang="cs-CZ" sz="2400" dirty="0"/>
              <a:t>₂, P, V, </a:t>
            </a:r>
            <a:r>
              <a:rPr lang="cs-CZ" sz="2400" dirty="0" err="1"/>
              <a:t>flow</a:t>
            </a:r>
            <a:r>
              <a:rPr lang="cs-CZ" sz="2400" dirty="0"/>
              <a:t>, P-V křivka, analýza plynů</a:t>
            </a:r>
          </a:p>
          <a:p>
            <a:r>
              <a:rPr lang="cs-CZ" sz="2400" dirty="0"/>
              <a:t>Koncentrace kyslíku ve vdechované směsi (FiO2)</a:t>
            </a:r>
          </a:p>
          <a:p>
            <a:pPr lvl="1"/>
            <a:r>
              <a:rPr lang="cs-CZ" sz="2000" dirty="0"/>
              <a:t>kyslíková čidla (využívá se paramagnetických vlastností O₂) – kontrola hypoxické směsi</a:t>
            </a:r>
          </a:p>
          <a:p>
            <a:endParaRPr lang="en-US" sz="2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AF199E5-65F2-4BD1-A325-B70C6E200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90"/>
    </mc:Choice>
    <mc:Fallback xmlns="">
      <p:transition spd="slow" advTm="41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386E00-088D-4672-96A5-9D38E05BF6E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cs-CZ" err="1"/>
              <a:t>Kapnometrie</a:t>
            </a:r>
            <a:r>
              <a:rPr lang="cs-CZ"/>
              <a:t> (ETCO2) 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C26B97-5666-44A4-883D-A0495EE02199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395536" y="836712"/>
            <a:ext cx="79928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 dirty="0"/>
              <a:t>monitorace vydechovaného oxidu uhličitého,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 </a:t>
            </a:r>
            <a:r>
              <a:rPr lang="en-US" sz="2000" dirty="0" err="1"/>
              <a:t>norma</a:t>
            </a:r>
            <a:r>
              <a:rPr lang="en-US" sz="2000" dirty="0"/>
              <a:t>: </a:t>
            </a:r>
            <a:r>
              <a:rPr lang="en-US" sz="2000" b="1" dirty="0"/>
              <a:t>38-42 mm Hg; 4,5-5 obj.% </a:t>
            </a:r>
            <a:endParaRPr lang="cs-CZ" sz="2000" b="1" dirty="0"/>
          </a:p>
          <a:p>
            <a:pPr marL="0" indent="0">
              <a:lnSpc>
                <a:spcPct val="90000"/>
              </a:lnSpc>
              <a:buNone/>
            </a:pPr>
            <a:endParaRPr lang="cs-CZ" sz="15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1500" b="1" dirty="0" err="1"/>
              <a:t>Kapnografie</a:t>
            </a:r>
            <a:r>
              <a:rPr lang="cs-CZ" sz="1500" dirty="0"/>
              <a:t> – křivka měnící se koncentrace CO2</a:t>
            </a:r>
          </a:p>
          <a:p>
            <a:pPr marL="0" indent="0">
              <a:lnSpc>
                <a:spcPct val="90000"/>
              </a:lnSpc>
              <a:buNone/>
            </a:pPr>
            <a:endParaRPr lang="cs-CZ" sz="1500" dirty="0"/>
          </a:p>
          <a:p>
            <a:pPr>
              <a:lnSpc>
                <a:spcPct val="90000"/>
              </a:lnSpc>
            </a:pPr>
            <a:r>
              <a:rPr lang="cs-CZ" sz="1500" dirty="0"/>
              <a:t> infračervená spektrometrie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Měření ve vedlejším proudu (tzv. </a:t>
            </a:r>
            <a:r>
              <a:rPr lang="cs-CZ" sz="1500" dirty="0" err="1"/>
              <a:t>side</a:t>
            </a:r>
            <a:r>
              <a:rPr lang="cs-CZ" sz="1500" dirty="0"/>
              <a:t> stream)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Důležitá pro identifikaci správného umístění tracheální rourky, zhodnocení fyziologických parametrů (ventilace </a:t>
            </a:r>
            <a:r>
              <a:rPr lang="cs-CZ" sz="1500" dirty="0" err="1"/>
              <a:t>paCO</a:t>
            </a:r>
            <a:r>
              <a:rPr lang="cs-CZ" sz="1500" dirty="0"/>
              <a:t>₂, srdečního výdeje, metabolické aktivity)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Využíváme korelace ETCO₂ = </a:t>
            </a:r>
            <a:r>
              <a:rPr lang="cs-CZ" sz="1500" dirty="0" err="1"/>
              <a:t>paCO</a:t>
            </a:r>
            <a:r>
              <a:rPr lang="cs-CZ" sz="1500" dirty="0"/>
              <a:t>₂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4D25E925-333E-4484-A357-C1F2E6F92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2487" y="3717032"/>
            <a:ext cx="5378284" cy="289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E186157-54F6-476C-8147-7AFBB9978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6"/>
    </mc:Choice>
    <mc:Fallback xmlns="">
      <p:transition spd="slow" advTm="21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9B039207-D363-425E-A542-88A069C26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96"/>
          <a:stretch/>
        </p:blipFill>
        <p:spPr bwMode="auto">
          <a:xfrm>
            <a:off x="273717" y="1124744"/>
            <a:ext cx="8672917" cy="43924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7881904-46CB-4161-A9CB-5B3F1DD47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2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24"/>
    </mc:Choice>
    <mc:Fallback xmlns="">
      <p:transition spd="slow" advTm="25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A8AB872-E4C0-4E66-BD64-98B01BBA6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5" y="548680"/>
            <a:ext cx="5906121" cy="58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26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31DD85-13EC-4DF3-91EC-EB46426E4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Rychlý exponenciální pokles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08778CE-4583-415A-BCA1-C8D22505C1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926"/>
          <a:stretch/>
        </p:blipFill>
        <p:spPr>
          <a:xfrm>
            <a:off x="1259632" y="1447616"/>
            <a:ext cx="5616624" cy="164114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96FB778-E7B6-4C09-9828-B8444F319FE2}"/>
              </a:ext>
            </a:extLst>
          </p:cNvPr>
          <p:cNvSpPr txBox="1"/>
          <p:nvPr/>
        </p:nvSpPr>
        <p:spPr>
          <a:xfrm>
            <a:off x="1840106" y="3787575"/>
            <a:ext cx="296747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 dirty="0"/>
              <a:t>Částečná obstrukce 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Únik v systému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Pokles metabolismu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Pokles tělesné teploty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Pokles plicní </a:t>
            </a:r>
            <a:r>
              <a:rPr lang="cs-CZ" sz="2000" dirty="0" err="1"/>
              <a:t>perfuze</a:t>
            </a:r>
            <a:endParaRPr lang="cs-CZ" sz="20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2904233-EB37-4676-9328-84B682F11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93"/>
    </mc:Choice>
    <mc:Fallback xmlns="">
      <p:transition spd="slow" advTm="44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5389D57-9A53-4273-BC84-BC171ADE2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967"/>
          <a:stretch/>
        </p:blipFill>
        <p:spPr>
          <a:xfrm>
            <a:off x="683568" y="404664"/>
            <a:ext cx="4968552" cy="320249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9C9A107-439F-40B0-A6DA-BC696B4AF657}"/>
              </a:ext>
            </a:extLst>
          </p:cNvPr>
          <p:cNvSpPr txBox="1"/>
          <p:nvPr/>
        </p:nvSpPr>
        <p:spPr>
          <a:xfrm>
            <a:off x="2771800" y="4221088"/>
            <a:ext cx="557075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 dirty="0"/>
              <a:t>Saturovaný CO</a:t>
            </a:r>
            <a:r>
              <a:rPr lang="cs-CZ" sz="2000" baseline="-25000" dirty="0"/>
              <a:t>2</a:t>
            </a:r>
            <a:r>
              <a:rPr lang="cs-CZ" sz="2000" dirty="0"/>
              <a:t> absorbér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Kondenzace vody v analyzátoru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Chyba kalibrace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Zpětné vdechování objemu mrtvého prostoru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Vadná expirační chlopeň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037B009-46FD-4806-B417-C15065AC0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52"/>
    </mc:Choice>
    <mc:Fallback xmlns="">
      <p:transition spd="slow" advTm="53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2F88A38-DADB-4F3C-93EE-FE99C620C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26" b="11498"/>
          <a:stretch/>
        </p:blipFill>
        <p:spPr>
          <a:xfrm>
            <a:off x="4175609" y="1982588"/>
            <a:ext cx="4658949" cy="142155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7F7853-9D16-4E85-AFA0-495CA41F25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6000" contrast="8000"/>
                    </a14:imgEffect>
                  </a14:imgLayer>
                </a14:imgProps>
              </a:ext>
            </a:extLst>
          </a:blip>
          <a:srcRect t="19378" b="17348"/>
          <a:stretch/>
        </p:blipFill>
        <p:spPr>
          <a:xfrm>
            <a:off x="4283968" y="4441386"/>
            <a:ext cx="4538774" cy="1369006"/>
          </a:xfrm>
          <a:prstGeom prst="rect">
            <a:avLst/>
          </a:prstGeom>
          <a:ln>
            <a:solidFill>
              <a:srgbClr val="D20A1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DC4639F-AE68-4A3C-845F-CE03491AE4D0}"/>
              </a:ext>
            </a:extLst>
          </p:cNvPr>
          <p:cNvSpPr txBox="1"/>
          <p:nvPr/>
        </p:nvSpPr>
        <p:spPr>
          <a:xfrm>
            <a:off x="467544" y="620688"/>
            <a:ext cx="3708066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Obstrukce dýchacích cest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000" dirty="0"/>
              <a:t>Změna sklonu:</a:t>
            </a:r>
          </a:p>
          <a:p>
            <a:r>
              <a:rPr lang="cs-CZ" sz="2000" dirty="0"/>
              <a:t>Nárustu vydechovaného CO</a:t>
            </a:r>
            <a:r>
              <a:rPr lang="cs-CZ" sz="2000" baseline="-25000" dirty="0"/>
              <a:t>2</a:t>
            </a:r>
          </a:p>
          <a:p>
            <a:endParaRPr lang="cs-CZ" sz="2000" baseline="-25000" dirty="0"/>
          </a:p>
          <a:p>
            <a:endParaRPr lang="cs-CZ" sz="2000" baseline="-25000" dirty="0"/>
          </a:p>
          <a:p>
            <a:endParaRPr lang="cs-CZ" sz="2000" baseline="-25000" dirty="0"/>
          </a:p>
          <a:p>
            <a:endParaRPr lang="cs-CZ" sz="2000" baseline="-25000" dirty="0"/>
          </a:p>
          <a:p>
            <a:endParaRPr lang="cs-CZ" sz="2000" baseline="-25000" dirty="0"/>
          </a:p>
          <a:p>
            <a:endParaRPr lang="cs-CZ" sz="2000" baseline="-25000" dirty="0"/>
          </a:p>
          <a:p>
            <a:r>
              <a:rPr lang="cs-CZ" sz="2000" dirty="0"/>
              <a:t>Poklesu vydechovaného CO</a:t>
            </a:r>
            <a:r>
              <a:rPr lang="cs-CZ" sz="2000" baseline="-25000" dirty="0"/>
              <a:t>2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189195D-5AF7-4D60-AE49-FC0EEA79D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85"/>
    </mc:Choice>
    <mc:Fallback xmlns="">
      <p:transition spd="slow" advTm="25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921D752D-0C12-46E1-8BA3-940AB7AB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188913"/>
            <a:ext cx="6202363" cy="854075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NIRS  - Near- infrared spectroscopy</a:t>
            </a:r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15B95B37-43B4-440A-8F63-629091751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2303462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Neinvazívní metoda monitorace tkáňové perfuze / oxygenace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Cerebrální, intestinální, renální perfuze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Detekce ischemických epizod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Šokové stavy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End-point resuscitace oběhu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1">
            <a:extLst>
              <a:ext uri="{FF2B5EF4-FFF2-40B4-BE49-F238E27FC236}">
                <a16:creationId xmlns:a16="http://schemas.microsoft.com/office/drawing/2014/main" id="{ED5FD413-AE02-43DA-9274-71139A5C1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" b="3416"/>
          <a:stretch>
            <a:fillRect/>
          </a:stretch>
        </p:blipFill>
        <p:spPr bwMode="auto">
          <a:xfrm>
            <a:off x="3957638" y="1700213"/>
            <a:ext cx="4927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5994F2F-8850-4E15-A467-C31FD0BF7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7"/>
    </mc:Choice>
    <mc:Fallback xmlns="">
      <p:transition spd="slow" advTm="31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2">
            <a:extLst>
              <a:ext uri="{FF2B5EF4-FFF2-40B4-BE49-F238E27FC236}">
                <a16:creationId xmlns:a16="http://schemas.microsoft.com/office/drawing/2014/main" id="{9E306FB4-A96E-40CD-987D-D267CB71D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9052" b="17450"/>
          <a:stretch>
            <a:fillRect/>
          </a:stretch>
        </p:blipFill>
        <p:spPr bwMode="auto">
          <a:xfrm>
            <a:off x="250825" y="549275"/>
            <a:ext cx="3441700" cy="5040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6" descr="obr-m">
            <a:extLst>
              <a:ext uri="{FF2B5EF4-FFF2-40B4-BE49-F238E27FC236}">
                <a16:creationId xmlns:a16="http://schemas.microsoft.com/office/drawing/2014/main" id="{BF58D35B-9790-49EE-AC5B-DE1D643C4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268413"/>
            <a:ext cx="4999037" cy="3744912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A5E7F75-C5B9-4DC4-8605-13737394F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1"/>
    </mc:Choice>
    <mc:Fallback xmlns="">
      <p:transition spd="slow" advTm="11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A3C4CAA9-EB05-4065-B3E4-207FFB2D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0"/>
            <a:ext cx="8229600" cy="981075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Princip NIRS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16C57673-7A18-4CA7-A7A1-B54AF963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138" y="944563"/>
            <a:ext cx="4140200" cy="2989262"/>
          </a:xfrm>
        </p:spPr>
        <p:txBody>
          <a:bodyPr/>
          <a:lstStyle/>
          <a:p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Snímání infračervených paprsků pronikajících tkání 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2 fotodetektory měří intenzitu odraženého světla ( 30mm a 40mm od emitoru)</a:t>
            </a: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Spektrální absorpce Oxy/deoxy Hgb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Poměr DO2 /VO2 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/>
          </a:p>
        </p:txBody>
      </p:sp>
      <p:grpSp>
        <p:nvGrpSpPr>
          <p:cNvPr id="36868" name="Group 42">
            <a:extLst>
              <a:ext uri="{FF2B5EF4-FFF2-40B4-BE49-F238E27FC236}">
                <a16:creationId xmlns:a16="http://schemas.microsoft.com/office/drawing/2014/main" id="{56C66E2C-37C7-4B7B-8049-84893FFD8526}"/>
              </a:ext>
            </a:extLst>
          </p:cNvPr>
          <p:cNvGrpSpPr>
            <a:grpSpLocks/>
          </p:cNvGrpSpPr>
          <p:nvPr/>
        </p:nvGrpSpPr>
        <p:grpSpPr bwMode="auto">
          <a:xfrm>
            <a:off x="4926013" y="568325"/>
            <a:ext cx="3924300" cy="3778250"/>
            <a:chOff x="357" y="1792"/>
            <a:chExt cx="3820" cy="1998"/>
          </a:xfrm>
        </p:grpSpPr>
        <p:pic>
          <p:nvPicPr>
            <p:cNvPr id="36871" name="Picture 30" descr="Lightsource2">
              <a:extLst>
                <a:ext uri="{FF2B5EF4-FFF2-40B4-BE49-F238E27FC236}">
                  <a16:creationId xmlns:a16="http://schemas.microsoft.com/office/drawing/2014/main" id="{B037982B-2A31-48DB-B5C7-CA691C00C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" y="2181"/>
              <a:ext cx="3258" cy="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2" name="Text Box 31">
              <a:extLst>
                <a:ext uri="{FF2B5EF4-FFF2-40B4-BE49-F238E27FC236}">
                  <a16:creationId xmlns:a16="http://schemas.microsoft.com/office/drawing/2014/main" id="{212C8E83-C6E3-48C7-871E-7F2A50943CD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09" y="2852"/>
              <a:ext cx="1168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Hloubkový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f</a:t>
              </a:r>
              <a:r>
                <a:rPr lang="en-US" altLang="en-US" sz="1200" b="1">
                  <a:latin typeface="Arial" panose="020B0604020202020204" pitchFamily="34" charset="0"/>
                </a:rPr>
                <a:t>otodete</a:t>
              </a:r>
              <a:r>
                <a:rPr lang="cs-CZ" altLang="en-US" sz="1200" b="1">
                  <a:latin typeface="Arial" panose="020B0604020202020204" pitchFamily="34" charset="0"/>
                </a:rPr>
                <a:t>k</a:t>
              </a:r>
              <a:r>
                <a:rPr lang="en-US" altLang="en-US" sz="1200" b="1">
                  <a:latin typeface="Arial" panose="020B0604020202020204" pitchFamily="34" charset="0"/>
                </a:rPr>
                <a:t>tor</a:t>
              </a:r>
            </a:p>
          </p:txBody>
        </p:sp>
        <p:sp>
          <p:nvSpPr>
            <p:cNvPr id="36873" name="Text Box 32">
              <a:extLst>
                <a:ext uri="{FF2B5EF4-FFF2-40B4-BE49-F238E27FC236}">
                  <a16:creationId xmlns:a16="http://schemas.microsoft.com/office/drawing/2014/main" id="{DD364EA1-E7B9-41DE-8232-B6FBF25D620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57" y="2146"/>
              <a:ext cx="764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Pokožka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4" name="Text Box 33">
              <a:extLst>
                <a:ext uri="{FF2B5EF4-FFF2-40B4-BE49-F238E27FC236}">
                  <a16:creationId xmlns:a16="http://schemas.microsoft.com/office/drawing/2014/main" id="{FEC2FAE6-58C7-4C33-867D-9CA68F9AC2C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57" y="2312"/>
              <a:ext cx="579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Lebka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5" name="Text Box 34">
              <a:extLst>
                <a:ext uri="{FF2B5EF4-FFF2-40B4-BE49-F238E27FC236}">
                  <a16:creationId xmlns:a16="http://schemas.microsoft.com/office/drawing/2014/main" id="{2CCF8985-F35E-4298-B9E0-D4530D76028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257" y="2115"/>
              <a:ext cx="673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L</a:t>
              </a:r>
              <a:r>
                <a:rPr lang="cs-CZ" altLang="en-US" sz="1200" b="1">
                  <a:latin typeface="Arial" panose="020B0604020202020204" pitchFamily="34" charset="0"/>
                </a:rPr>
                <a:t>ED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  <a:endParaRPr lang="cs-CZ" altLang="en-US" sz="1200" b="1">
                <a:latin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e</a:t>
              </a:r>
              <a:r>
                <a:rPr lang="en-US" altLang="en-US" sz="1200" b="1">
                  <a:latin typeface="Arial" panose="020B0604020202020204" pitchFamily="34" charset="0"/>
                </a:rPr>
                <a:t>mit</a:t>
              </a:r>
              <a:r>
                <a:rPr lang="cs-CZ" altLang="en-US" sz="1200" b="1">
                  <a:latin typeface="Arial" panose="020B0604020202020204" pitchFamily="34" charset="0"/>
                </a:rPr>
                <a:t>or</a:t>
              </a:r>
              <a:endParaRPr lang="en-US" altLang="en-US" sz="1200" b="1">
                <a:latin typeface="Arial" panose="020B0604020202020204" pitchFamily="34" charset="0"/>
              </a:endParaRPr>
            </a:p>
          </p:txBody>
        </p:sp>
        <p:sp>
          <p:nvSpPr>
            <p:cNvPr id="36876" name="Text Box 35">
              <a:extLst>
                <a:ext uri="{FF2B5EF4-FFF2-40B4-BE49-F238E27FC236}">
                  <a16:creationId xmlns:a16="http://schemas.microsoft.com/office/drawing/2014/main" id="{91A9A812-36E4-4A91-B292-D8C119B2B15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747" y="3067"/>
              <a:ext cx="791" cy="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Mozková</a:t>
              </a:r>
              <a:endParaRPr lang="en-US" altLang="en-US" sz="1800" b="1">
                <a:latin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kůra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7" name="Text Box 36">
              <a:extLst>
                <a:ext uri="{FF2B5EF4-FFF2-40B4-BE49-F238E27FC236}">
                  <a16:creationId xmlns:a16="http://schemas.microsoft.com/office/drawing/2014/main" id="{8E5D9A78-9C8D-46F2-B8A0-9B9D9EC5868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24" y="2566"/>
              <a:ext cx="738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Povrchový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f</a:t>
              </a:r>
              <a:r>
                <a:rPr lang="en-US" altLang="en-US" sz="1200" b="1">
                  <a:latin typeface="Arial" panose="020B0604020202020204" pitchFamily="34" charset="0"/>
                </a:rPr>
                <a:t>otodete</a:t>
              </a:r>
              <a:r>
                <a:rPr lang="cs-CZ" altLang="en-US" sz="1200" b="1">
                  <a:latin typeface="Arial" panose="020B0604020202020204" pitchFamily="34" charset="0"/>
                </a:rPr>
                <a:t>k</a:t>
              </a:r>
              <a:r>
                <a:rPr lang="en-US" altLang="en-US" sz="1200" b="1">
                  <a:latin typeface="Arial" panose="020B0604020202020204" pitchFamily="34" charset="0"/>
                </a:rPr>
                <a:t>tor</a:t>
              </a:r>
            </a:p>
          </p:txBody>
        </p:sp>
        <p:sp>
          <p:nvSpPr>
            <p:cNvPr id="36878" name="Text Box 37">
              <a:extLst>
                <a:ext uri="{FF2B5EF4-FFF2-40B4-BE49-F238E27FC236}">
                  <a16:creationId xmlns:a16="http://schemas.microsoft.com/office/drawing/2014/main" id="{18F4E929-EE0D-4BBB-B3C7-BC4CB8E7E2F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042" y="1792"/>
              <a:ext cx="1092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Arial" panose="020B0604020202020204" pitchFamily="34" charset="0"/>
                </a:rPr>
                <a:t>SomaSensor</a:t>
              </a:r>
            </a:p>
          </p:txBody>
        </p:sp>
        <p:sp>
          <p:nvSpPr>
            <p:cNvPr id="36879" name="Line 38">
              <a:extLst>
                <a:ext uri="{FF2B5EF4-FFF2-40B4-BE49-F238E27FC236}">
                  <a16:creationId xmlns:a16="http://schemas.microsoft.com/office/drawing/2014/main" id="{9C1E1CB6-D3D0-4CE1-84D8-20135F5FDB1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597" y="2009"/>
              <a:ext cx="706" cy="35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6869" name="Zástupný symbol pro obsah 3">
            <a:extLst>
              <a:ext uri="{FF2B5EF4-FFF2-40B4-BE49-F238E27FC236}">
                <a16:creationId xmlns:a16="http://schemas.microsoft.com/office/drawing/2014/main" id="{D20C8D3E-1970-4FBF-AB6F-58B32D5B841C}"/>
              </a:ext>
            </a:extLst>
          </p:cNvPr>
          <p:cNvSpPr txBox="1">
            <a:spLocks/>
          </p:cNvSpPr>
          <p:nvPr/>
        </p:nvSpPr>
        <p:spPr bwMode="auto">
          <a:xfrm>
            <a:off x="4418013" y="4660900"/>
            <a:ext cx="4686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cs-CZ" sz="2000">
                <a:latin typeface="Arial" panose="020B0604020202020204" pitchFamily="34" charset="0"/>
              </a:rPr>
              <a:t>infračervené světlo 730 a 810nm</a:t>
            </a:r>
          </a:p>
          <a:p>
            <a:r>
              <a:rPr lang="cs-CZ" altLang="cs-CZ" sz="2000">
                <a:latin typeface="Arial" panose="020B0604020202020204" pitchFamily="34" charset="0"/>
              </a:rPr>
              <a:t>hloubka 4cm</a:t>
            </a:r>
            <a:endParaRPr lang="cs-CZ" altLang="cs-CZ" sz="2000"/>
          </a:p>
        </p:txBody>
      </p:sp>
      <p:pic>
        <p:nvPicPr>
          <p:cNvPr id="36870" name="Obrázek 17" descr="IMG_20190115_085117">
            <a:extLst>
              <a:ext uri="{FF2B5EF4-FFF2-40B4-BE49-F238E27FC236}">
                <a16:creationId xmlns:a16="http://schemas.microsoft.com/office/drawing/2014/main" id="{64296E6E-1727-480F-90D6-0983EC9C4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3578" r="8888" b="10258"/>
          <a:stretch>
            <a:fillRect/>
          </a:stretch>
        </p:blipFill>
        <p:spPr bwMode="auto">
          <a:xfrm>
            <a:off x="611188" y="3673475"/>
            <a:ext cx="2924175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438D76B-F16A-47CF-B984-66702829F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8"/>
    </mc:Choice>
    <mc:Fallback xmlns="">
      <p:transition spd="slow" advTm="18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FAF17C0F-655A-41EC-B9CF-9DD3C413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404813"/>
            <a:ext cx="5483225" cy="495300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Neurochirurgické indikace</a:t>
            </a:r>
          </a:p>
        </p:txBody>
      </p:sp>
      <p:sp>
        <p:nvSpPr>
          <p:cNvPr id="38915" name="Podnadpis 4">
            <a:extLst>
              <a:ext uri="{FF2B5EF4-FFF2-40B4-BE49-F238E27FC236}">
                <a16:creationId xmlns:a16="http://schemas.microsoft.com/office/drawing/2014/main" id="{660EF732-379C-445C-AFEE-5ED700256F36}"/>
              </a:ext>
            </a:extLst>
          </p:cNvPr>
          <p:cNvSpPr txBox="1">
            <a:spLocks/>
          </p:cNvSpPr>
          <p:nvPr/>
        </p:nvSpPr>
        <p:spPr bwMode="auto">
          <a:xfrm>
            <a:off x="539750" y="1125538"/>
            <a:ext cx="78486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intrakraniálně uložené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tumory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kraniocerebrální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traumata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ruptura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aneurysmatu</a:t>
            </a:r>
            <a:r>
              <a:rPr lang="cs-CZ" altLang="cs-CZ" sz="2400">
                <a:latin typeface="Arial" panose="020B0604020202020204" pitchFamily="34" charset="0"/>
              </a:rPr>
              <a:t> mozkové tepny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operační poloha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vsedě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r>
              <a:rPr lang="cs-CZ" altLang="cs-CZ" sz="2400">
                <a:latin typeface="Arial" panose="020B0604020202020204" pitchFamily="34" charset="0"/>
              </a:rPr>
              <a:t>Sledování rSO</a:t>
            </a:r>
            <a:r>
              <a:rPr lang="cs-CZ" altLang="cs-CZ" sz="2400" baseline="-25000">
                <a:latin typeface="Arial" panose="020B0604020202020204" pitchFamily="34" charset="0"/>
              </a:rPr>
              <a:t>2 </a:t>
            </a:r>
            <a:r>
              <a:rPr lang="cs-CZ" altLang="cs-CZ" sz="2400">
                <a:latin typeface="Arial" panose="020B0604020202020204" pitchFamily="34" charset="0"/>
              </a:rPr>
              <a:t>je součástí celkové peroperační monitorace, může být kombinováno se sledováním elektropotenciálů.</a:t>
            </a:r>
          </a:p>
        </p:txBody>
      </p:sp>
      <p:pic>
        <p:nvPicPr>
          <p:cNvPr id="38916" name="Picture 2" descr="C:\Users\nsz.TOSHIBA\Pictures\Foto neurochirurgie\IMG_20190306_094249.jpg">
            <a:extLst>
              <a:ext uri="{FF2B5EF4-FFF2-40B4-BE49-F238E27FC236}">
                <a16:creationId xmlns:a16="http://schemas.microsoft.com/office/drawing/2014/main" id="{6DAB2020-1723-414A-B809-08C3B83E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t="12613" r="8572" b="12160"/>
          <a:stretch>
            <a:fillRect/>
          </a:stretch>
        </p:blipFill>
        <p:spPr bwMode="auto">
          <a:xfrm>
            <a:off x="6227763" y="620713"/>
            <a:ext cx="274320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CAC0D94-CBED-437C-9D21-66D1C21C2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6"/>
    </mc:Choice>
    <mc:Fallback xmlns="">
      <p:transition spd="slow" advTm="24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ACDF5F09-F919-42AE-B76E-FA265A93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Kazuistika </a:t>
            </a:r>
          </a:p>
        </p:txBody>
      </p:sp>
      <p:sp>
        <p:nvSpPr>
          <p:cNvPr id="41987" name="Podnadpis 4">
            <a:extLst>
              <a:ext uri="{FF2B5EF4-FFF2-40B4-BE49-F238E27FC236}">
                <a16:creationId xmlns:a16="http://schemas.microsoft.com/office/drawing/2014/main" id="{FE8A8418-958B-4905-BB5E-3F5261137C03}"/>
              </a:ext>
            </a:extLst>
          </p:cNvPr>
          <p:cNvSpPr txBox="1">
            <a:spLocks/>
          </p:cNvSpPr>
          <p:nvPr/>
        </p:nvSpPr>
        <p:spPr bwMode="auto">
          <a:xfrm>
            <a:off x="250825" y="990600"/>
            <a:ext cx="691356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žena, 28 let, </a:t>
            </a:r>
            <a:r>
              <a:rPr lang="cs-CZ" altLang="cs-CZ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meningeom</a:t>
            </a:r>
            <a:r>
              <a:rPr lang="cs-CZ" altLang="cs-CZ" sz="2000" dirty="0">
                <a:latin typeface="Arial" panose="020B0604020202020204" pitchFamily="34" charset="0"/>
              </a:rPr>
              <a:t> F vlevo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bez anamnézy epileptického záchvatu a bez medikace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úvodní parametry: 138/76 </a:t>
            </a:r>
            <a:r>
              <a:rPr lang="cs-CZ" altLang="cs-CZ" sz="2000" dirty="0" err="1">
                <a:latin typeface="Arial" panose="020B0604020202020204" pitchFamily="34" charset="0"/>
              </a:rPr>
              <a:t>mmHg</a:t>
            </a:r>
            <a:r>
              <a:rPr lang="cs-CZ" altLang="cs-CZ" sz="2000" dirty="0">
                <a:latin typeface="Arial" panose="020B0604020202020204" pitchFamily="34" charset="0"/>
              </a:rPr>
              <a:t>, 54/min.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TIVA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</a:rPr>
              <a:t>2x </a:t>
            </a:r>
            <a:r>
              <a:rPr lang="cs-CZ" altLang="cs-CZ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epiparoxysmus</a:t>
            </a: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</a:rPr>
              <a:t> v CA</a:t>
            </a:r>
            <a:r>
              <a:rPr lang="cs-CZ" altLang="cs-CZ" sz="2000" dirty="0">
                <a:latin typeface="Arial" panose="020B0604020202020204" pitchFamily="34" charset="0"/>
              </a:rPr>
              <a:t>, dobrá reakce na ledovou tříšť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bez neurologie po vyvedení z CA</a:t>
            </a:r>
          </a:p>
        </p:txBody>
      </p:sp>
      <p:pic>
        <p:nvPicPr>
          <p:cNvPr id="39940" name="Obrázek 1">
            <a:extLst>
              <a:ext uri="{FF2B5EF4-FFF2-40B4-BE49-F238E27FC236}">
                <a16:creationId xmlns:a16="http://schemas.microsoft.com/office/drawing/2014/main" id="{2F0D73C5-32E5-48C9-B164-12A830577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1"/>
          <a:stretch>
            <a:fillRect/>
          </a:stretch>
        </p:blipFill>
        <p:spPr bwMode="auto">
          <a:xfrm>
            <a:off x="3348038" y="3284538"/>
            <a:ext cx="46783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B3BA836-3D42-4EF0-9D1A-3CFF57300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55"/>
    </mc:Choice>
    <mc:Fallback xmlns="">
      <p:transition spd="slow" advTm="35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110567E4-0999-4622-9866-0AA08DFC6BEB}"/>
              </a:ext>
            </a:extLst>
          </p:cNvPr>
          <p:cNvSpPr txBox="1">
            <a:spLocks/>
          </p:cNvSpPr>
          <p:nvPr/>
        </p:nvSpPr>
        <p:spPr>
          <a:xfrm>
            <a:off x="107950" y="517525"/>
            <a:ext cx="7272338" cy="35861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muž, 47 let,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mozku – cerebellum a F vlevo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exstirpace meta ložiska v zadní jámě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perifokální </a:t>
            </a: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edém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Předoperačně: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    Dexona 8 mg i.v. á 8 hod.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úvodní parametry: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189/99 mmHg, 42/min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TIVA, obecné zásady neuroanestezie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dirty="0"/>
          </a:p>
        </p:txBody>
      </p:sp>
      <p:pic>
        <p:nvPicPr>
          <p:cNvPr id="40963" name="Picture 2" descr="C:\Users\nsz.TOSHIBA\Pictures\Foto neurochirurgie\IMG_20190317_181652.jpg">
            <a:extLst>
              <a:ext uri="{FF2B5EF4-FFF2-40B4-BE49-F238E27FC236}">
                <a16:creationId xmlns:a16="http://schemas.microsoft.com/office/drawing/2014/main" id="{B08BCD21-A093-41BB-B94E-94A97BCCF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052513"/>
            <a:ext cx="324485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12C49F2-46C2-4DCF-BB74-A9C66DB80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4"/>
    </mc:Choice>
    <mc:Fallback xmlns="">
      <p:transition spd="slow" advTm="2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Skupina 2">
            <a:extLst>
              <a:ext uri="{FF2B5EF4-FFF2-40B4-BE49-F238E27FC236}">
                <a16:creationId xmlns:a16="http://schemas.microsoft.com/office/drawing/2014/main" id="{DDBC8EF2-7C27-4762-834B-18FBCA5ECE17}"/>
              </a:ext>
            </a:extLst>
          </p:cNvPr>
          <p:cNvGrpSpPr>
            <a:grpSpLocks/>
          </p:cNvGrpSpPr>
          <p:nvPr/>
        </p:nvGrpSpPr>
        <p:grpSpPr bwMode="auto">
          <a:xfrm>
            <a:off x="1042988" y="152400"/>
            <a:ext cx="7561262" cy="6553200"/>
            <a:chOff x="2783613" y="620676"/>
            <a:chExt cx="5155445" cy="5204523"/>
          </a:xfrm>
        </p:grpSpPr>
        <p:pic>
          <p:nvPicPr>
            <p:cNvPr id="41987" name="Picture 2" descr="C:\Users\nsz.TOSHIBA\Pictures\Foto neurochirurgie\IMG_20190325_102022.jpg">
              <a:extLst>
                <a:ext uri="{FF2B5EF4-FFF2-40B4-BE49-F238E27FC236}">
                  <a16:creationId xmlns:a16="http://schemas.microsoft.com/office/drawing/2014/main" id="{0D8A3107-0917-4BA0-9F05-7C7F2AFF9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13"/>
            <a:stretch>
              <a:fillRect/>
            </a:stretch>
          </p:blipFill>
          <p:spPr bwMode="auto">
            <a:xfrm rot="-5400000">
              <a:off x="2980086" y="866226"/>
              <a:ext cx="4762500" cy="515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42DA774A-4CC0-4097-93ED-5C6FBA540C2D}"/>
                </a:ext>
              </a:extLst>
            </p:cNvPr>
            <p:cNvSpPr/>
            <p:nvPr/>
          </p:nvSpPr>
          <p:spPr>
            <a:xfrm>
              <a:off x="6040538" y="1988629"/>
              <a:ext cx="576917" cy="57617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6" name="Šipka dolů 2">
              <a:extLst>
                <a:ext uri="{FF2B5EF4-FFF2-40B4-BE49-F238E27FC236}">
                  <a16:creationId xmlns:a16="http://schemas.microsoft.com/office/drawing/2014/main" id="{487A3C51-7B21-4202-9B25-14F6C64C503A}"/>
                </a:ext>
              </a:extLst>
            </p:cNvPr>
            <p:cNvSpPr/>
            <p:nvPr/>
          </p:nvSpPr>
          <p:spPr>
            <a:xfrm>
              <a:off x="5764528" y="620676"/>
              <a:ext cx="242456" cy="1008628"/>
            </a:xfrm>
            <a:prstGeom prst="downArrow">
              <a:avLst>
                <a:gd name="adj1" fmla="val 50000"/>
                <a:gd name="adj2" fmla="val 45979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ED81471-65B7-4AA9-8969-F1A8A1475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30"/>
    </mc:Choice>
    <mc:Fallback xmlns="">
      <p:transition spd="slow" advTm="86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text 2">
            <a:extLst>
              <a:ext uri="{FF2B5EF4-FFF2-40B4-BE49-F238E27FC236}">
                <a16:creationId xmlns:a16="http://schemas.microsoft.com/office/drawing/2014/main" id="{6A9E2AA7-D2CF-4BE5-8FAC-2275324F1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48939"/>
            <a:ext cx="76327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altLang="cs-CZ" sz="2800" dirty="0">
                <a:latin typeface="Arial" panose="020B0604020202020204" pitchFamily="34" charset="0"/>
              </a:rPr>
              <a:t>Možnost </a:t>
            </a:r>
            <a:r>
              <a:rPr lang="cs-CZ" altLang="cs-CZ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vytitrování</a:t>
            </a:r>
            <a:r>
              <a:rPr lang="cs-CZ" altLang="cs-CZ" sz="2800" dirty="0">
                <a:latin typeface="Arial" panose="020B0604020202020204" pitchFamily="34" charset="0"/>
              </a:rPr>
              <a:t> středního arteriálního tlaku (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MAP</a:t>
            </a:r>
            <a:r>
              <a:rPr lang="cs-CZ" altLang="cs-CZ" sz="2800" dirty="0">
                <a:latin typeface="Arial" panose="020B0604020202020204" pitchFamily="34" charset="0"/>
              </a:rPr>
              <a:t>) a úrovně ventilace (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etCO2</a:t>
            </a:r>
            <a:r>
              <a:rPr lang="cs-CZ" altLang="cs-CZ" sz="2800" dirty="0">
                <a:latin typeface="Arial" panose="020B0604020202020204" pitchFamily="34" charset="0"/>
              </a:rPr>
              <a:t>) tak, aby byla zajištěna dostatečná oxygenace mozkových buněk a současně komfort pro operatéra.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Senzitivita</a:t>
            </a:r>
            <a:r>
              <a:rPr lang="cs-CZ" altLang="cs-CZ" sz="2800" dirty="0">
                <a:latin typeface="Arial" panose="020B0604020202020204" pitchFamily="34" charset="0"/>
              </a:rPr>
              <a:t> pro záchyt ischemie se jeví stejná jako při použití evokovaných potenciálů, nicméně je výrazně 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pohotovější</a:t>
            </a:r>
            <a:r>
              <a:rPr lang="cs-CZ" altLang="cs-CZ" sz="2800" dirty="0">
                <a:latin typeface="Arial" panose="020B0604020202020204" pitchFamily="34" charset="0"/>
              </a:rPr>
              <a:t>.</a:t>
            </a:r>
          </a:p>
          <a:p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/>
          </a:p>
        </p:txBody>
      </p:sp>
      <p:pic>
        <p:nvPicPr>
          <p:cNvPr id="3" name="Zástupný obsah 4" descr="Obsah obrázku elektronika, černá, mobilní telefon, bílá&#10;&#10;Popis byl vytvořen automaticky">
            <a:extLst>
              <a:ext uri="{FF2B5EF4-FFF2-40B4-BE49-F238E27FC236}">
                <a16:creationId xmlns:a16="http://schemas.microsoft.com/office/drawing/2014/main" id="{834AE3FF-249C-4348-AD99-0F081154F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564904"/>
            <a:ext cx="4146400" cy="2187226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AE34CBF-D0B3-47D8-8EDB-BA45B1912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60"/>
    </mc:Choice>
    <mc:Fallback xmlns="">
      <p:transition spd="slow" advTm="30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A8C53E-18C9-4C8F-97D6-4A29D750E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Monitorování hloubky anestézie </a:t>
            </a:r>
            <a:endParaRPr lang="en-US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B09521-FC9C-4C22-83FE-35533A102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3239889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en-US" sz="2400" dirty="0"/>
              <a:t>KLINICKY</a:t>
            </a:r>
            <a:r>
              <a:rPr lang="cs-CZ" sz="2400" dirty="0"/>
              <a:t>:</a:t>
            </a:r>
          </a:p>
          <a:p>
            <a:r>
              <a:rPr lang="en-US" sz="2000" dirty="0" err="1"/>
              <a:t>Pohyb</a:t>
            </a:r>
            <a:r>
              <a:rPr lang="en-US" sz="2000" dirty="0"/>
              <a:t>, </a:t>
            </a:r>
            <a:r>
              <a:rPr lang="en-US" sz="2000" dirty="0" err="1"/>
              <a:t>grimasování</a:t>
            </a:r>
            <a:r>
              <a:rPr lang="en-US" sz="2000" dirty="0"/>
              <a:t>, </a:t>
            </a:r>
            <a:r>
              <a:rPr lang="cs-CZ" sz="2000" dirty="0"/>
              <a:t>kolísání</a:t>
            </a:r>
            <a:r>
              <a:rPr lang="en-US" sz="2000" dirty="0"/>
              <a:t> </a:t>
            </a:r>
            <a:r>
              <a:rPr lang="en-US" sz="2000" dirty="0" err="1"/>
              <a:t>dechové</a:t>
            </a:r>
            <a:r>
              <a:rPr lang="en-US" sz="2000" dirty="0"/>
              <a:t> </a:t>
            </a:r>
            <a:r>
              <a:rPr lang="en-US" sz="2000" dirty="0" err="1"/>
              <a:t>frekvence</a:t>
            </a:r>
            <a:r>
              <a:rPr lang="en-US" sz="2000" dirty="0"/>
              <a:t> </a:t>
            </a:r>
            <a:endParaRPr lang="cs-CZ" sz="2000" dirty="0"/>
          </a:p>
          <a:p>
            <a:r>
              <a:rPr lang="en-US" sz="2000" dirty="0" err="1"/>
              <a:t>Vegetatívní</a:t>
            </a:r>
            <a:r>
              <a:rPr lang="en-US" sz="2000" dirty="0"/>
              <a:t> </a:t>
            </a:r>
            <a:r>
              <a:rPr lang="en-US" sz="2000" dirty="0" err="1"/>
              <a:t>známky</a:t>
            </a:r>
            <a:r>
              <a:rPr lang="en-US" sz="2000" dirty="0"/>
              <a:t> </a:t>
            </a:r>
          </a:p>
          <a:p>
            <a:pPr lvl="1"/>
            <a:r>
              <a:rPr lang="en-US" sz="2000" dirty="0" err="1"/>
              <a:t>Hyperten</a:t>
            </a:r>
            <a:r>
              <a:rPr lang="cs-CZ" sz="2000" dirty="0"/>
              <a:t>z</a:t>
            </a:r>
            <a:r>
              <a:rPr lang="en-US" sz="2000" dirty="0"/>
              <a:t>e </a:t>
            </a:r>
          </a:p>
          <a:p>
            <a:pPr lvl="1"/>
            <a:r>
              <a:rPr lang="en-US" sz="2000" dirty="0" err="1"/>
              <a:t>Tachykardie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La</a:t>
            </a:r>
            <a:r>
              <a:rPr lang="cs-CZ" sz="2000" dirty="0"/>
              <a:t>k</a:t>
            </a:r>
            <a:r>
              <a:rPr lang="en-US" sz="2000" dirty="0" err="1"/>
              <a:t>rimace</a:t>
            </a:r>
            <a:r>
              <a:rPr lang="en-US" sz="2000" dirty="0"/>
              <a:t> </a:t>
            </a:r>
          </a:p>
          <a:p>
            <a:pPr lvl="1"/>
            <a:r>
              <a:rPr lang="en-US" sz="2000" dirty="0" err="1"/>
              <a:t>Pocení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D496873-81AB-4422-B468-3174840B4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2031" y="2492896"/>
            <a:ext cx="4864769" cy="359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A0664B5-86B9-48AF-AABF-97DC43AEA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99"/>
    </mc:Choice>
    <mc:Fallback xmlns="">
      <p:transition spd="slow" advTm="3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FB85F5DD-177E-475F-8D0D-96CE2A46B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Historie EEG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7B1315-8CA9-4DC2-AE77-0CA2D791F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75" y="768350"/>
            <a:ext cx="8229600" cy="5360988"/>
          </a:xfrm>
        </p:spPr>
        <p:txBody>
          <a:bodyPr/>
          <a:lstStyle/>
          <a:p>
            <a:pPr>
              <a:defRPr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1875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anglický lékař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Richard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Caton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objevil elektrický proud v mozku  králíků a opic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využil zrcadlový galvanometr</a:t>
            </a:r>
          </a:p>
          <a:p>
            <a:pPr>
              <a:buFontTx/>
              <a:buChar char="-"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světlo odrážel na zeď</a:t>
            </a:r>
          </a:p>
          <a:p>
            <a:pPr>
              <a:buFontTx/>
              <a:buChar char="-"/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1912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ruský fyziolog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Vladimir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Vladimirovič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Pravdich-Neminsky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první obrazový záznam EEG</a:t>
            </a:r>
          </a:p>
        </p:txBody>
      </p:sp>
      <p:pic>
        <p:nvPicPr>
          <p:cNvPr id="49156" name="Obrázek 4">
            <a:extLst>
              <a:ext uri="{FF2B5EF4-FFF2-40B4-BE49-F238E27FC236}">
                <a16:creationId xmlns:a16="http://schemas.microsoft.com/office/drawing/2014/main" id="{372354C9-9D16-46D7-9EF8-2861E2AA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728663"/>
            <a:ext cx="1768475" cy="2212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Obrázek 5">
            <a:extLst>
              <a:ext uri="{FF2B5EF4-FFF2-40B4-BE49-F238E27FC236}">
                <a16:creationId xmlns:a16="http://schemas.microsoft.com/office/drawing/2014/main" id="{B7AF6CE7-D7FD-4772-B28A-C3AACF70D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4076700"/>
            <a:ext cx="2005012" cy="2214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Obrázek 6">
            <a:extLst>
              <a:ext uri="{FF2B5EF4-FFF2-40B4-BE49-F238E27FC236}">
                <a16:creationId xmlns:a16="http://schemas.microsoft.com/office/drawing/2014/main" id="{2AB1391B-9049-4189-9011-67FC0DCF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5486400"/>
            <a:ext cx="20701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A1D14F7-E532-4A7D-B133-400B46F7C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87"/>
    </mc:Choice>
    <mc:Fallback xmlns="">
      <p:transition spd="slow" advTm="37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obsah 2">
            <a:extLst>
              <a:ext uri="{FF2B5EF4-FFF2-40B4-BE49-F238E27FC236}">
                <a16:creationId xmlns:a16="http://schemas.microsoft.com/office/drawing/2014/main" id="{7AB03DBC-A0D6-4013-93AC-5DB08B01E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747713"/>
            <a:ext cx="8229600" cy="5362575"/>
          </a:xfrm>
        </p:spPr>
        <p:txBody>
          <a:bodyPr/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1924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německý neuropsychiatr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Hans Berger</a:t>
            </a:r>
          </a:p>
          <a:p>
            <a:pPr>
              <a:buFontTx/>
              <a:buChar char="-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první lidský EEG záznam</a:t>
            </a:r>
          </a:p>
          <a:p>
            <a:pPr>
              <a:buFontTx/>
              <a:buChar char="-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pacienti s velkými defekty lebky – v poválečném německu dostatečně velký soubor </a:t>
            </a:r>
          </a:p>
        </p:txBody>
      </p:sp>
      <p:pic>
        <p:nvPicPr>
          <p:cNvPr id="50179" name="Obrázek 3">
            <a:extLst>
              <a:ext uri="{FF2B5EF4-FFF2-40B4-BE49-F238E27FC236}">
                <a16:creationId xmlns:a16="http://schemas.microsoft.com/office/drawing/2014/main" id="{E49CF9D9-E24B-4091-90E4-1E53689E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565400"/>
            <a:ext cx="62865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2D71FC6-DFD7-451F-8B49-25A31BC5E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18"/>
    </mc:Choice>
    <mc:Fallback xmlns="">
      <p:transition spd="slow" advTm="35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obsah 2">
            <a:extLst>
              <a:ext uri="{FF2B5EF4-FFF2-40B4-BE49-F238E27FC236}">
                <a16:creationId xmlns:a16="http://schemas.microsoft.com/office/drawing/2014/main" id="{F5D9D073-32D4-49B5-A13F-A91C35941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5600"/>
            <a:ext cx="8229600" cy="5360988"/>
          </a:xfrm>
        </p:spPr>
        <p:txBody>
          <a:bodyPr/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1935 Gibbs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Popis EEG vln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Výzkum epileptických záchvatů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Základ klinické elektroencefalografie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Zapojení výpočetní techniky do hodnocení EEG signálu</a:t>
            </a:r>
          </a:p>
        </p:txBody>
      </p:sp>
      <p:pic>
        <p:nvPicPr>
          <p:cNvPr id="51203" name="Obrázek 3">
            <a:extLst>
              <a:ext uri="{FF2B5EF4-FFF2-40B4-BE49-F238E27FC236}">
                <a16:creationId xmlns:a16="http://schemas.microsoft.com/office/drawing/2014/main" id="{520AF9E8-FEEC-4414-98B0-84991113C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84538"/>
            <a:ext cx="1731963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BFF5B88-BE27-49F1-9E0A-EAC7EFF05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73400"/>
            <a:ext cx="224313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Obrázek 5">
            <a:extLst>
              <a:ext uri="{FF2B5EF4-FFF2-40B4-BE49-F238E27FC236}">
                <a16:creationId xmlns:a16="http://schemas.microsoft.com/office/drawing/2014/main" id="{2EBE952C-034D-4555-BCB3-36CE8F8DF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2895600"/>
            <a:ext cx="247491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DE858F0-EBF5-48A6-B8F7-F7FC81D65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2"/>
    </mc:Choice>
    <mc:Fallback xmlns="">
      <p:transition spd="slow" advTm="16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2">
            <a:extLst>
              <a:ext uri="{FF2B5EF4-FFF2-40B4-BE49-F238E27FC236}">
                <a16:creationId xmlns:a16="http://schemas.microsoft.com/office/drawing/2014/main" id="{C2EC7C71-DD8C-46C0-885B-7B0D959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F900EF7-EDF3-4F55-9EC3-291D03350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8"/>
    </mc:Choice>
    <mc:Fallback xmlns="">
      <p:transition spd="slow" advTm="23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ázek 1">
            <a:extLst>
              <a:ext uri="{FF2B5EF4-FFF2-40B4-BE49-F238E27FC236}">
                <a16:creationId xmlns:a16="http://schemas.microsoft.com/office/drawing/2014/main" id="{6DF90730-442D-4695-9623-BDBFDEFEF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4367213"/>
            <a:ext cx="2324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2" descr="Spektrogram2">
            <a:extLst>
              <a:ext uri="{FF2B5EF4-FFF2-40B4-BE49-F238E27FC236}">
                <a16:creationId xmlns:a16="http://schemas.microsoft.com/office/drawing/2014/main" id="{D4F08EDD-362B-4636-88DA-B3743FC5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644900"/>
            <a:ext cx="46863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Obrázek 2">
            <a:extLst>
              <a:ext uri="{FF2B5EF4-FFF2-40B4-BE49-F238E27FC236}">
                <a16:creationId xmlns:a16="http://schemas.microsoft.com/office/drawing/2014/main" id="{6EB439A9-31C6-415D-961B-A720AB8CC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188"/>
            <a:ext cx="63722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ovéPole 1">
            <a:extLst>
              <a:ext uri="{FF2B5EF4-FFF2-40B4-BE49-F238E27FC236}">
                <a16:creationId xmlns:a16="http://schemas.microsoft.com/office/drawing/2014/main" id="{8079D3D6-0089-4FB9-95FC-26B2DA798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3860800"/>
            <a:ext cx="3454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1950 – 1960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EEG přístroj v každé nemocnici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spánkové laboratoře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automatické počítačové analýzy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A567574-F11D-4FB2-8FA1-F25DFEEB2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39"/>
    </mc:Choice>
    <mc:Fallback xmlns="">
      <p:transition spd="slow" advTm="1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ozdělení monitorování hloubky CA podle principu metody [9]">
            <a:hlinkClick r:id="rId4"/>
            <a:extLst>
              <a:ext uri="{FF2B5EF4-FFF2-40B4-BE49-F238E27FC236}">
                <a16:creationId xmlns:a16="http://schemas.microsoft.com/office/drawing/2014/main" id="{DA939660-ABDD-4E93-9C32-034BAC01A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92150"/>
            <a:ext cx="728027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4" descr="Obsah obrázku osoba, interiér, muž, držení&#10;&#10;Popis byl vytvořen automaticky">
            <a:extLst>
              <a:ext uri="{FF2B5EF4-FFF2-40B4-BE49-F238E27FC236}">
                <a16:creationId xmlns:a16="http://schemas.microsoft.com/office/drawing/2014/main" id="{F0262428-2529-4F87-90C0-6EDD5C5A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878263"/>
            <a:ext cx="463391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ovéPole 1">
            <a:extLst>
              <a:ext uri="{FF2B5EF4-FFF2-40B4-BE49-F238E27FC236}">
                <a16:creationId xmlns:a16="http://schemas.microsoft.com/office/drawing/2014/main" id="{161286D0-4C43-4982-BECA-EE5D86064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4365625"/>
            <a:ext cx="3621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sluchová kůra v průběhu 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stále reaguje na zvukové podněty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198B0AF-5043-4825-8965-2FCE4FF73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5"/>
    </mc:Choice>
    <mc:Fallback xmlns="">
      <p:transition spd="slow" advTm="22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DA5E4B8-D1AA-43CA-90E3-8FF7AF9A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3" y="192088"/>
            <a:ext cx="8077200" cy="990600"/>
          </a:xfrm>
        </p:spPr>
        <p:txBody>
          <a:bodyPr/>
          <a:lstStyle/>
          <a:p>
            <a:r>
              <a:rPr lang="cs-CZ" altLang="cs-CZ" sz="3200">
                <a:solidFill>
                  <a:srgbClr val="000080"/>
                </a:solidFill>
                <a:latin typeface="Times New Roman" panose="02020603050405020304" pitchFamily="18" charset="0"/>
              </a:rPr>
              <a:t>Monitorování hloubky anestézie</a:t>
            </a:r>
            <a:endParaRPr lang="cs-CZ" altLang="cs-CZ">
              <a:solidFill>
                <a:srgbClr val="000080"/>
              </a:solidFill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C15FAA9C-02FF-4FCE-839B-7BA07A4B7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87350" y="1931988"/>
            <a:ext cx="7772400" cy="2095500"/>
          </a:xfrm>
        </p:spPr>
        <p:txBody>
          <a:bodyPr/>
          <a:lstStyle/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náročná matematická korelace</a:t>
            </a:r>
          </a:p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"průměruje" aktivitu EEG</a:t>
            </a:r>
          </a:p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lépe vypovídá o hloubce anestézie</a:t>
            </a:r>
          </a:p>
          <a:p>
            <a:pPr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207FFA84-E0BE-4F9B-BB85-8F34C2DB9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996950"/>
            <a:ext cx="53340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0080"/>
                </a:solidFill>
                <a:latin typeface="Arial" panose="020B0604020202020204" pitchFamily="34" charset="0"/>
              </a:rPr>
              <a:t>BIS    Bispectral  Index</a:t>
            </a:r>
            <a:endParaRPr lang="cs-CZ" altLang="cs-CZ" sz="1800" b="1">
              <a:solidFill>
                <a:srgbClr val="00008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4037" name="AutoShape 5">
            <a:extLst>
              <a:ext uri="{FF2B5EF4-FFF2-40B4-BE49-F238E27FC236}">
                <a16:creationId xmlns:a16="http://schemas.microsoft.com/office/drawing/2014/main" id="{5B51D442-E829-467F-B167-9C2467C8B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38" y="687388"/>
            <a:ext cx="2522537" cy="944562"/>
          </a:xfrm>
          <a:prstGeom prst="cloudCallout">
            <a:avLst>
              <a:gd name="adj1" fmla="val -122917"/>
              <a:gd name="adj2" fmla="val -12667"/>
            </a:avLst>
          </a:prstGeom>
          <a:solidFill>
            <a:srgbClr val="99CCFF"/>
          </a:solidFill>
          <a:ln w="41275">
            <a:solidFill>
              <a:srgbClr val="00008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600" b="1">
                <a:solidFill>
                  <a:srgbClr val="000080"/>
                </a:solidFill>
                <a:latin typeface="Arial" panose="020B0604020202020204" pitchFamily="34" charset="0"/>
              </a:rPr>
              <a:t>0 - 100%</a:t>
            </a:r>
          </a:p>
        </p:txBody>
      </p:sp>
      <p:pic>
        <p:nvPicPr>
          <p:cNvPr id="44038" name="Obrázek 6">
            <a:extLst>
              <a:ext uri="{FF2B5EF4-FFF2-40B4-BE49-F238E27FC236}">
                <a16:creationId xmlns:a16="http://schemas.microsoft.com/office/drawing/2014/main" id="{D3038ABC-E719-4885-A51F-D6371C592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r="10826" b="22968"/>
          <a:stretch>
            <a:fillRect/>
          </a:stretch>
        </p:blipFill>
        <p:spPr bwMode="auto">
          <a:xfrm>
            <a:off x="169863" y="3783013"/>
            <a:ext cx="5307012" cy="297656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Obrázek 2">
            <a:extLst>
              <a:ext uri="{FF2B5EF4-FFF2-40B4-BE49-F238E27FC236}">
                <a16:creationId xmlns:a16="http://schemas.microsoft.com/office/drawing/2014/main" id="{60B0394E-A134-4BC5-9CB5-450CE2CCB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13251" r="16402" b="16402"/>
          <a:stretch>
            <a:fillRect/>
          </a:stretch>
        </p:blipFill>
        <p:spPr bwMode="auto">
          <a:xfrm>
            <a:off x="6227763" y="2066925"/>
            <a:ext cx="2522537" cy="46926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E9C706A-21EA-4517-93DA-6C67338E7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33"/>
    </mc:Choice>
    <mc:Fallback xmlns="">
      <p:transition spd="slow" advTm="26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9339C74A-6A4D-4223-BA7A-ECD2662C8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Monitoring hloubky anestezie</a:t>
            </a:r>
          </a:p>
        </p:txBody>
      </p:sp>
      <p:pic>
        <p:nvPicPr>
          <p:cNvPr id="53251" name="Zástupný obsah 2">
            <a:extLst>
              <a:ext uri="{FF2B5EF4-FFF2-40B4-BE49-F238E27FC236}">
                <a16:creationId xmlns:a16="http://schemas.microsoft.com/office/drawing/2014/main" id="{79C8D069-8931-4FAD-B8C7-3A65541A31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7338" y="1901825"/>
            <a:ext cx="3633787" cy="2044700"/>
          </a:xfrm>
        </p:spPr>
      </p:pic>
      <p:sp>
        <p:nvSpPr>
          <p:cNvPr id="53252" name="TextovéPole 1">
            <a:extLst>
              <a:ext uri="{FF2B5EF4-FFF2-40B4-BE49-F238E27FC236}">
                <a16:creationId xmlns:a16="http://schemas.microsoft.com/office/drawing/2014/main" id="{22D642D0-CF9B-4722-9435-8863E836B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765175"/>
            <a:ext cx="5272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1991 – Van de Velde – hloubka anestézie u kočky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1992 – první přístroj a komerční algoritmy</a:t>
            </a:r>
          </a:p>
        </p:txBody>
      </p:sp>
      <p:pic>
        <p:nvPicPr>
          <p:cNvPr id="53253" name="Obrázek 2">
            <a:extLst>
              <a:ext uri="{FF2B5EF4-FFF2-40B4-BE49-F238E27FC236}">
                <a16:creationId xmlns:a16="http://schemas.microsoft.com/office/drawing/2014/main" id="{15A88E20-DA5A-4540-8AA5-0675FA997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145" r="10625" b="50000"/>
          <a:stretch>
            <a:fillRect/>
          </a:stretch>
        </p:blipFill>
        <p:spPr bwMode="auto">
          <a:xfrm>
            <a:off x="6503988" y="744538"/>
            <a:ext cx="2497137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896DFD5E-69FE-433A-870C-32D320457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5" r="19373"/>
          <a:stretch>
            <a:fillRect/>
          </a:stretch>
        </p:blipFill>
        <p:spPr bwMode="auto">
          <a:xfrm>
            <a:off x="5367338" y="4381500"/>
            <a:ext cx="3633787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249298F9-4F20-4CDE-95C3-84DCF2B002CB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1885950"/>
          <a:ext cx="3960813" cy="2021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207">
                  <a:extLst>
                    <a:ext uri="{9D8B030D-6E8A-4147-A177-3AD203B41FA5}">
                      <a16:colId xmlns:a16="http://schemas.microsoft.com/office/drawing/2014/main" val="3528052163"/>
                    </a:ext>
                  </a:extLst>
                </a:gridCol>
                <a:gridCol w="2952606">
                  <a:extLst>
                    <a:ext uri="{9D8B030D-6E8A-4147-A177-3AD203B41FA5}">
                      <a16:colId xmlns:a16="http://schemas.microsoft.com/office/drawing/2014/main" val="3666335162"/>
                    </a:ext>
                  </a:extLst>
                </a:gridCol>
              </a:tblGrid>
              <a:tr h="370571">
                <a:tc gridSpan="2">
                  <a:txBody>
                    <a:bodyPr/>
                    <a:lstStyle/>
                    <a:p>
                      <a:r>
                        <a:rPr lang="cs-CZ" sz="1800" dirty="0"/>
                        <a:t>Q CON</a:t>
                      </a:r>
                    </a:p>
                  </a:txBody>
                  <a:tcPr marL="91449" marR="91449" marT="45686" marB="45686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26214"/>
                  </a:ext>
                </a:extLst>
              </a:tr>
              <a:tr h="639873">
                <a:tc>
                  <a:txBody>
                    <a:bodyPr/>
                    <a:lstStyle/>
                    <a:p>
                      <a:r>
                        <a:rPr lang="cs-CZ" sz="1800" dirty="0"/>
                        <a:t>99</a:t>
                      </a:r>
                    </a:p>
                    <a:p>
                      <a:r>
                        <a:rPr lang="cs-CZ" sz="1800" dirty="0"/>
                        <a:t>80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bdění</a:t>
                      </a:r>
                    </a:p>
                    <a:p>
                      <a:r>
                        <a:rPr lang="cs-CZ" sz="1800" dirty="0" err="1"/>
                        <a:t>sedace</a:t>
                      </a:r>
                      <a:endParaRPr lang="cs-CZ" sz="1800" dirty="0"/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200480196"/>
                  </a:ext>
                </a:extLst>
              </a:tr>
              <a:tr h="370571">
                <a:tc>
                  <a:txBody>
                    <a:bodyPr/>
                    <a:lstStyle/>
                    <a:p>
                      <a:r>
                        <a:rPr lang="cs-CZ" sz="1800" dirty="0"/>
                        <a:t>40 -60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CA</a:t>
                      </a:r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1685947033"/>
                  </a:ext>
                </a:extLst>
              </a:tr>
              <a:tr h="639873">
                <a:tc>
                  <a:txBody>
                    <a:bodyPr/>
                    <a:lstStyle/>
                    <a:p>
                      <a:r>
                        <a:rPr lang="cs-CZ" sz="1800" dirty="0"/>
                        <a:t>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hluboká anestezie</a:t>
                      </a:r>
                    </a:p>
                    <a:p>
                      <a:r>
                        <a:rPr lang="cs-CZ" sz="1800" dirty="0"/>
                        <a:t>izoelektrické EEG</a:t>
                      </a:r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2589599671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945F105A-AC6E-4FB9-8F34-51E7509F3A5B}"/>
              </a:ext>
            </a:extLst>
          </p:cNvPr>
          <p:cNvGraphicFramePr>
            <a:graphicFrameLocks noGrp="1"/>
          </p:cNvGraphicFramePr>
          <p:nvPr/>
        </p:nvGraphicFramePr>
        <p:xfrm>
          <a:off x="352425" y="4381500"/>
          <a:ext cx="3960813" cy="1482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941">
                  <a:extLst>
                    <a:ext uri="{9D8B030D-6E8A-4147-A177-3AD203B41FA5}">
                      <a16:colId xmlns:a16="http://schemas.microsoft.com/office/drawing/2014/main" val="3528052163"/>
                    </a:ext>
                  </a:extLst>
                </a:gridCol>
                <a:gridCol w="2935872">
                  <a:extLst>
                    <a:ext uri="{9D8B030D-6E8A-4147-A177-3AD203B41FA5}">
                      <a16:colId xmlns:a16="http://schemas.microsoft.com/office/drawing/2014/main" val="3666335162"/>
                    </a:ext>
                  </a:extLst>
                </a:gridCol>
              </a:tblGrid>
              <a:tr h="370681">
                <a:tc gridSpan="2">
                  <a:txBody>
                    <a:bodyPr/>
                    <a:lstStyle/>
                    <a:p>
                      <a:r>
                        <a:rPr lang="cs-CZ" sz="1800" dirty="0"/>
                        <a:t>Q NOX  - reakce na bolest</a:t>
                      </a:r>
                    </a:p>
                  </a:txBody>
                  <a:tcPr marL="91449" marR="91449" marT="45700" marB="4570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26214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60 - 99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pravděpodobná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200480196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40 -60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nepravděpodobná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1685947033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0 - 40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Velmi nízká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2589599671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A88C16A-3E7D-47D9-B9A9-D07CC6AA6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6"/>
    </mc:Choice>
    <mc:Fallback xmlns="">
      <p:transition spd="slow" advTm="3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AAEB351-836F-4A3F-909B-ED490B1255A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79388" y="620713"/>
            <a:ext cx="7488237" cy="3906837"/>
          </a:xfrm>
          <a:solidFill>
            <a:srgbClr val="D20A1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Bispektr</a:t>
            </a:r>
            <a:r>
              <a:rPr lang="cs-CZ" altLang="cs-CZ" sz="2800" b="1">
                <a:solidFill>
                  <a:schemeClr val="bg1"/>
                </a:solidFill>
              </a:rPr>
              <a:t>á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ln</a:t>
            </a:r>
            <a:r>
              <a:rPr lang="cs-CZ" altLang="cs-CZ" sz="2800" b="1">
                <a:solidFill>
                  <a:schemeClr val="bg1"/>
                </a:solidFill>
              </a:rPr>
              <a:t>í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 index je typickým př</a:t>
            </a:r>
            <a:r>
              <a:rPr lang="cs-CZ" altLang="cs-CZ" sz="2800" b="1">
                <a:solidFill>
                  <a:schemeClr val="bg1"/>
                </a:solidFill>
              </a:rPr>
              <a:t>í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kladem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tzv. </a:t>
            </a:r>
            <a:r>
              <a:rPr lang="cs-CZ" altLang="cs-CZ" sz="2800" b="1">
                <a:solidFill>
                  <a:schemeClr val="bg1"/>
                </a:solidFill>
              </a:rPr>
              <a:t>“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popisných indexů</a:t>
            </a:r>
            <a:r>
              <a:rPr lang="cs-CZ" altLang="cs-CZ" sz="2800" b="1">
                <a:solidFill>
                  <a:schemeClr val="bg1"/>
                </a:solidFill>
              </a:rPr>
              <a:t>”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Tyto indexy nejsou skutečn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fyzik</a:t>
            </a:r>
            <a:r>
              <a:rPr lang="cs-CZ" altLang="cs-CZ" sz="2200" b="1">
                <a:solidFill>
                  <a:schemeClr val="bg1"/>
                </a:solidFill>
              </a:rPr>
              <a:t>á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ln</a:t>
            </a:r>
            <a:r>
              <a:rPr lang="cs-CZ" altLang="cs-CZ" sz="2200" b="1">
                <a:solidFill>
                  <a:schemeClr val="bg1"/>
                </a:solidFill>
              </a:rPr>
              <a:t>í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veličiny.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Jde o uměle vytvořen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empirick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parametry, jejichž hodnoty jsou určov</a:t>
            </a:r>
            <a:r>
              <a:rPr lang="cs-CZ" altLang="cs-CZ" sz="2200" b="1">
                <a:solidFill>
                  <a:schemeClr val="bg1"/>
                </a:solidFill>
              </a:rPr>
              <a:t>á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ny z mnoha měřených parametrů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velmi složitým způsobem.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6083" name="Picture 5" descr="If a new drug were as effective at saving lives as Peter Pronovost’s checklist, there would be a nationwide marketing campaign urging doctors to use it.">
            <a:extLst>
              <a:ext uri="{FF2B5EF4-FFF2-40B4-BE49-F238E27FC236}">
                <a16:creationId xmlns:a16="http://schemas.microsoft.com/office/drawing/2014/main" id="{1B4543C5-5080-4B10-A9A7-6CB0E3A9A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4076700"/>
            <a:ext cx="2481262" cy="249237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08A35A8-9594-4AC8-BC39-294B4BD87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8289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>
            <a:extLst>
              <a:ext uri="{FF2B5EF4-FFF2-40B4-BE49-F238E27FC236}">
                <a16:creationId xmlns:a16="http://schemas.microsoft.com/office/drawing/2014/main" id="{C190F0D6-216B-48C2-B1AA-BF0847D51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82613"/>
            <a:ext cx="8713787" cy="3770312"/>
          </a:xfrm>
          <a:prstGeom prst="rect">
            <a:avLst/>
          </a:prstGeom>
          <a:solidFill>
            <a:srgbClr val="000066"/>
          </a:solidFill>
          <a:ln w="9525">
            <a:solidFill>
              <a:srgbClr val="D20A1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Popisné indexy nevychází jen z výpočtů,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 ale také z  tzv. znalostních databázích. </a:t>
            </a:r>
          </a:p>
          <a:p>
            <a:pPr algn="ctr">
              <a:buFont typeface="Arial" panose="020B0604020202020204" pitchFamily="34" charset="0"/>
              <a:buNone/>
            </a:pPr>
            <a:endParaRPr lang="cs-CZ" altLang="cs-CZ" sz="2400" b="1">
              <a:solidFill>
                <a:schemeClr val="bg1"/>
              </a:solidFill>
            </a:endParaRPr>
          </a:p>
          <a:p>
            <a:pPr algn="ctr"/>
            <a:r>
              <a:rPr lang="cs-CZ" altLang="cs-CZ" sz="2400">
                <a:solidFill>
                  <a:schemeClr val="bg1"/>
                </a:solidFill>
              </a:rPr>
              <a:t>Úplné algoritmy výpočtů a zejména znalostní databáze nejsou  plně publikovány (tajemství výrobce).</a:t>
            </a:r>
          </a:p>
          <a:p>
            <a:pPr algn="ctr"/>
            <a:endParaRPr lang="cs-CZ" altLang="cs-CZ" sz="2400">
              <a:solidFill>
                <a:schemeClr val="bg1"/>
              </a:solidFill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Uživatelé se pouze musí seznámit s významem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indexu a s hodnotami, které může nabývat</a:t>
            </a:r>
          </a:p>
          <a:p>
            <a:pPr algn="just"/>
            <a:endParaRPr lang="cs-CZ" altLang="cs-CZ" sz="2200">
              <a:solidFill>
                <a:schemeClr val="bg1"/>
              </a:solidFill>
            </a:endParaRPr>
          </a:p>
        </p:txBody>
      </p:sp>
      <p:pic>
        <p:nvPicPr>
          <p:cNvPr id="48131" name="Picture 6" descr="Spinká jako zabitý">
            <a:extLst>
              <a:ext uri="{FF2B5EF4-FFF2-40B4-BE49-F238E27FC236}">
                <a16:creationId xmlns:a16="http://schemas.microsoft.com/office/drawing/2014/main" id="{BC8A1218-6E65-48E8-A94D-4A0AF180C62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4149725"/>
            <a:ext cx="3563937" cy="2471738"/>
          </a:xfrm>
          <a:solidFill>
            <a:srgbClr val="D20A11"/>
          </a:solidFill>
          <a:ln>
            <a:solidFill>
              <a:srgbClr val="D20A11"/>
            </a:solidFill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5E26CD0-A4B0-4267-A688-4971C74A3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27"/>
    </mc:Choice>
    <mc:Fallback xmlns="">
      <p:transition spd="slow" advTm="50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>
            <a:extLst>
              <a:ext uri="{FF2B5EF4-FFF2-40B4-BE49-F238E27FC236}">
                <a16:creationId xmlns:a16="http://schemas.microsoft.com/office/drawing/2014/main" id="{EEE73FE5-EE98-456A-BFCF-E1B1838F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5192713"/>
            <a:ext cx="2657475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10" descr="DSC_0026">
            <a:extLst>
              <a:ext uri="{FF2B5EF4-FFF2-40B4-BE49-F238E27FC236}">
                <a16:creationId xmlns:a16="http://schemas.microsoft.com/office/drawing/2014/main" id="{C9184A26-89FE-4E8C-B161-F3ED0A283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8" t="17934"/>
          <a:stretch>
            <a:fillRect/>
          </a:stretch>
        </p:blipFill>
        <p:spPr bwMode="auto">
          <a:xfrm>
            <a:off x="180975" y="1562100"/>
            <a:ext cx="5078413" cy="3290888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11" descr="DSC_0026">
            <a:extLst>
              <a:ext uri="{FF2B5EF4-FFF2-40B4-BE49-F238E27FC236}">
                <a16:creationId xmlns:a16="http://schemas.microsoft.com/office/drawing/2014/main" id="{192775B5-8197-4471-B87F-7D4C9E5AC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6" t="33049" r="47731" b="47368"/>
          <a:stretch>
            <a:fillRect/>
          </a:stretch>
        </p:blipFill>
        <p:spPr bwMode="auto">
          <a:xfrm>
            <a:off x="468313" y="3811588"/>
            <a:ext cx="2806700" cy="244792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ext Box 14">
            <a:extLst>
              <a:ext uri="{FF2B5EF4-FFF2-40B4-BE49-F238E27FC236}">
                <a16:creationId xmlns:a16="http://schemas.microsoft.com/office/drawing/2014/main" id="{F941CF12-3775-4DBC-B1D7-C2A1AD3E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303213"/>
            <a:ext cx="6907212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Monitorování bolesti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ANI – Analgesia Nociception Index</a:t>
            </a:r>
          </a:p>
        </p:txBody>
      </p:sp>
      <p:pic>
        <p:nvPicPr>
          <p:cNvPr id="54278" name="Obrázek 5">
            <a:extLst>
              <a:ext uri="{FF2B5EF4-FFF2-40B4-BE49-F238E27FC236}">
                <a16:creationId xmlns:a16="http://schemas.microsoft.com/office/drawing/2014/main" id="{973FC1FD-4F46-4CB0-8891-95759E0CCA5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38335" r="25803" b="21388"/>
          <a:stretch>
            <a:fillRect/>
          </a:stretch>
        </p:blipFill>
        <p:spPr bwMode="auto">
          <a:xfrm>
            <a:off x="6723063" y="1379538"/>
            <a:ext cx="2101850" cy="2735262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TextovéPole 1">
            <a:extLst>
              <a:ext uri="{FF2B5EF4-FFF2-40B4-BE49-F238E27FC236}">
                <a16:creationId xmlns:a16="http://schemas.microsoft.com/office/drawing/2014/main" id="{5FEC09E2-FF96-4A32-869C-A60705111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338" y="4221163"/>
            <a:ext cx="2759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Pupilární index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BF3E65B-5B22-4E5F-B818-A99229FFB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01"/>
    </mc:Choice>
    <mc:Fallback xmlns="">
      <p:transition spd="slow" advTm="66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hodnocení intenzity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cs-CZ" sz="1800" b="1" dirty="0"/>
              <a:t>Verbální škála bolesti: </a:t>
            </a:r>
            <a:r>
              <a:rPr lang="cs-CZ" sz="1800" dirty="0"/>
              <a:t>Pacient intenzitu bolesti hodnotí verbálně dle kategorií, např. žádná – mírná – středně silná – </a:t>
            </a:r>
            <a:r>
              <a:rPr lang="cs-CZ" sz="1800" dirty="0" err="1"/>
              <a:t>silná</a:t>
            </a:r>
            <a:r>
              <a:rPr lang="cs-CZ" sz="1800" dirty="0"/>
              <a:t> – nesnesitelná bolest.</a:t>
            </a:r>
          </a:p>
          <a:p>
            <a:pPr lvl="0"/>
            <a:r>
              <a:rPr lang="cs-CZ" sz="1800" b="1" dirty="0"/>
              <a:t>Vizuální analogová škála (VAS): </a:t>
            </a:r>
            <a:r>
              <a:rPr lang="cs-CZ" sz="1800" dirty="0"/>
              <a:t>Pacient vyznačí intenzitu bolesti např. na úsečce.</a:t>
            </a:r>
          </a:p>
          <a:p>
            <a:pPr lvl="0"/>
            <a:r>
              <a:rPr lang="cs-CZ" sz="1800" b="1" dirty="0"/>
              <a:t>Numerická škála (</a:t>
            </a:r>
            <a:r>
              <a:rPr lang="cs-CZ" sz="1800" b="1" dirty="0" err="1"/>
              <a:t>Numerical</a:t>
            </a:r>
            <a:r>
              <a:rPr lang="cs-CZ" sz="1800" b="1" dirty="0"/>
              <a:t> Response </a:t>
            </a:r>
            <a:r>
              <a:rPr lang="cs-CZ" sz="1800" b="1" dirty="0" err="1"/>
              <a:t>Scale</a:t>
            </a:r>
            <a:r>
              <a:rPr lang="cs-CZ" sz="1800" b="1" dirty="0"/>
              <a:t> - NRS): </a:t>
            </a:r>
            <a:r>
              <a:rPr lang="cs-CZ" sz="1800" dirty="0"/>
              <a:t>Pacient zhodnotí intenzitu bolesti pomocí čísel v rozmezí od 0 do 10</a:t>
            </a:r>
          </a:p>
          <a:p>
            <a:pPr lvl="0"/>
            <a:r>
              <a:rPr lang="cs-CZ" sz="1800" b="1" dirty="0"/>
              <a:t>ANI (</a:t>
            </a:r>
            <a:r>
              <a:rPr lang="cs-CZ" sz="1800" b="1" dirty="0" err="1"/>
              <a:t>Analgesia</a:t>
            </a:r>
            <a:r>
              <a:rPr lang="cs-CZ" sz="1800" b="1" dirty="0"/>
              <a:t> </a:t>
            </a:r>
            <a:r>
              <a:rPr lang="cs-CZ" sz="1800" b="1" dirty="0" err="1"/>
              <a:t>Nociception</a:t>
            </a:r>
            <a:r>
              <a:rPr lang="cs-CZ" sz="1800" b="1" dirty="0"/>
              <a:t> Index): </a:t>
            </a:r>
            <a:r>
              <a:rPr lang="cs-CZ" sz="1800" dirty="0"/>
              <a:t> </a:t>
            </a:r>
          </a:p>
          <a:p>
            <a:r>
              <a:rPr lang="cs-CZ" sz="1800" b="1" dirty="0"/>
              <a:t>Index pupilární reakce na bolest: </a:t>
            </a:r>
            <a:r>
              <a:rPr lang="cs-CZ" sz="1800" dirty="0"/>
              <a:t>Intenzita bolesti je vyhodnocena dle míry dilatace pupily.</a:t>
            </a:r>
          </a:p>
          <a:p>
            <a:pPr lvl="0"/>
            <a:r>
              <a:rPr lang="cs-CZ" sz="1800" b="1" dirty="0" err="1"/>
              <a:t>Conox</a:t>
            </a:r>
            <a:r>
              <a:rPr lang="cs-CZ" sz="1800" b="1" dirty="0"/>
              <a:t>: </a:t>
            </a:r>
            <a:r>
              <a:rPr lang="cs-CZ" sz="1800" dirty="0"/>
              <a:t>Přístroj pro měření hloubky anestezie a reakce pacienta na zevní podněty.</a:t>
            </a:r>
          </a:p>
        </p:txBody>
      </p:sp>
      <p:pic>
        <p:nvPicPr>
          <p:cNvPr id="4" name="Zástupný symbol pro obsah 3" descr="ANI.jpg">
            <a:extLst>
              <a:ext uri="{FF2B5EF4-FFF2-40B4-BE49-F238E27FC236}">
                <a16:creationId xmlns:a16="http://schemas.microsoft.com/office/drawing/2014/main" id="{EA820963-6D93-47BD-9D03-C45A49B15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796136" y="4005064"/>
            <a:ext cx="3044513" cy="249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97E3C81-354C-4B81-8CA9-2A8455E70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46"/>
    </mc:Choice>
    <mc:Fallback xmlns="">
      <p:transition spd="slow" advTm="19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 (</a:t>
            </a:r>
            <a:r>
              <a:rPr lang="cs-CZ" dirty="0" err="1"/>
              <a:t>Analgesia</a:t>
            </a:r>
            <a:r>
              <a:rPr lang="cs-CZ" dirty="0"/>
              <a:t> </a:t>
            </a:r>
            <a:r>
              <a:rPr lang="cs-CZ" dirty="0" err="1"/>
              <a:t>Nociception</a:t>
            </a:r>
            <a:r>
              <a:rPr lang="cs-CZ" dirty="0"/>
              <a:t> Index)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800" dirty="0"/>
              <a:t>ANI je jeden ze způsobů měření analgesie u pacientů v celkové anestezii nebo u pacientů při vědomí předoperačně, na </a:t>
            </a:r>
            <a:r>
              <a:rPr lang="cs-CZ" sz="1800" dirty="0" err="1"/>
              <a:t>dospávacím</a:t>
            </a:r>
            <a:r>
              <a:rPr lang="cs-CZ" sz="1800" dirty="0"/>
              <a:t> pokoji i na jednotce intenzivní péče</a:t>
            </a:r>
          </a:p>
          <a:p>
            <a:r>
              <a:rPr lang="cs-CZ" sz="1800" dirty="0"/>
              <a:t>Index odráží aktivitu parasympatické komponenty autonomního nervového systému pomocí analýzy respirační sinusové arytmie</a:t>
            </a:r>
          </a:p>
          <a:p>
            <a:r>
              <a:rPr lang="cs-CZ" sz="1800" dirty="0"/>
              <a:t>Index nabývá hodnot 0 - 100, kdy:</a:t>
            </a:r>
          </a:p>
          <a:p>
            <a:pPr lvl="1"/>
            <a:r>
              <a:rPr lang="cs-CZ" sz="1650" dirty="0"/>
              <a:t>70 - 100 = pacient je bez bolesti</a:t>
            </a:r>
          </a:p>
          <a:p>
            <a:pPr lvl="1"/>
            <a:r>
              <a:rPr lang="cs-CZ" sz="1650" dirty="0"/>
              <a:t>50 - 70 = mírná bolest</a:t>
            </a:r>
          </a:p>
          <a:p>
            <a:pPr lvl="1"/>
            <a:r>
              <a:rPr lang="cs-CZ" sz="1650" dirty="0"/>
              <a:t>30 - 50 = střední bolest</a:t>
            </a:r>
          </a:p>
          <a:p>
            <a:pPr lvl="1"/>
            <a:r>
              <a:rPr lang="cs-CZ" sz="1650" dirty="0"/>
              <a:t>0 - 30 = silná bolest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996EDF7-FA87-4A93-9097-2A7C281E607B}"/>
              </a:ext>
            </a:extLst>
          </p:cNvPr>
          <p:cNvSpPr txBox="1">
            <a:spLocks/>
          </p:cNvSpPr>
          <p:nvPr/>
        </p:nvSpPr>
        <p:spPr bwMode="auto">
          <a:xfrm>
            <a:off x="3851920" y="3429000"/>
            <a:ext cx="5040560" cy="2952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 koho to nebude fungovat:</a:t>
            </a:r>
          </a:p>
          <a:p>
            <a:pPr lvl="1"/>
            <a:r>
              <a:rPr lang="cs-CZ" sz="1800" dirty="0"/>
              <a:t>Pacienti s </a:t>
            </a:r>
            <a:r>
              <a:rPr lang="cs-CZ" sz="1800" dirty="0" err="1"/>
              <a:t>FiSi</a:t>
            </a:r>
            <a:endParaRPr lang="cs-CZ" sz="1800" dirty="0"/>
          </a:p>
          <a:p>
            <a:pPr lvl="1"/>
            <a:r>
              <a:rPr lang="cs-CZ" sz="1800" dirty="0"/>
              <a:t>Pacienti užívající betablokátory, </a:t>
            </a:r>
          </a:p>
          <a:p>
            <a:pPr lvl="1"/>
            <a:r>
              <a:rPr lang="cs-CZ" sz="1800" dirty="0"/>
              <a:t>Kardiostimulátor</a:t>
            </a:r>
          </a:p>
          <a:p>
            <a:pPr lvl="1"/>
            <a:r>
              <a:rPr lang="cs-CZ" sz="1800" dirty="0"/>
              <a:t>Stav po </a:t>
            </a:r>
            <a:r>
              <a:rPr lang="cs-CZ" sz="1800" dirty="0" err="1"/>
              <a:t>dekurarizaci</a:t>
            </a:r>
            <a:endParaRPr lang="cs-CZ" sz="1800" dirty="0"/>
          </a:p>
          <a:p>
            <a:pPr lvl="1"/>
            <a:r>
              <a:rPr lang="cs-CZ" sz="1800" dirty="0"/>
              <a:t>po podání atropin/efedrin &lt;30 minut před monitorací,</a:t>
            </a:r>
          </a:p>
          <a:p>
            <a:pPr lvl="1"/>
            <a:r>
              <a:rPr lang="cs-CZ" sz="1800" dirty="0"/>
              <a:t> </a:t>
            </a:r>
            <a:r>
              <a:rPr lang="cs-CZ" sz="1800" dirty="0" err="1"/>
              <a:t>aminophylin</a:t>
            </a:r>
            <a:r>
              <a:rPr lang="cs-CZ" sz="1800" dirty="0"/>
              <a:t> </a:t>
            </a:r>
          </a:p>
          <a:p>
            <a:pPr lvl="1"/>
            <a:r>
              <a:rPr lang="cs-CZ" sz="1800" dirty="0" err="1"/>
              <a:t>ketamin</a:t>
            </a:r>
            <a:endParaRPr lang="cs-CZ" sz="18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8159F4D-7E4E-45F5-BCA2-4268702A4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70"/>
    </mc:Choice>
    <mc:Fallback xmlns="">
      <p:transition spd="slow" advTm="65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ázek 3">
            <a:extLst>
              <a:ext uri="{FF2B5EF4-FFF2-40B4-BE49-F238E27FC236}">
                <a16:creationId xmlns:a16="http://schemas.microsoft.com/office/drawing/2014/main" id="{443E7C74-66A0-41D1-8D56-EF5C98DE743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24098" r="10001" b="18044"/>
          <a:stretch>
            <a:fillRect/>
          </a:stretch>
        </p:blipFill>
        <p:spPr bwMode="auto">
          <a:xfrm>
            <a:off x="4143375" y="2763838"/>
            <a:ext cx="1668463" cy="20891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Obrázek 4">
            <a:extLst>
              <a:ext uri="{FF2B5EF4-FFF2-40B4-BE49-F238E27FC236}">
                <a16:creationId xmlns:a16="http://schemas.microsoft.com/office/drawing/2014/main" id="{3094A973-70AC-4C79-B8C8-FE068B0F4AB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30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7153" r="10001" b="81454"/>
          <a:stretch>
            <a:fillRect/>
          </a:stretch>
        </p:blipFill>
        <p:spPr bwMode="auto">
          <a:xfrm>
            <a:off x="323850" y="188913"/>
            <a:ext cx="30765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Obrázek 5">
            <a:extLst>
              <a:ext uri="{FF2B5EF4-FFF2-40B4-BE49-F238E27FC236}">
                <a16:creationId xmlns:a16="http://schemas.microsoft.com/office/drawing/2014/main" id="{1DACCD4C-8582-4028-8BF2-F5BA3203032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38335" r="25803" b="21388"/>
          <a:stretch>
            <a:fillRect/>
          </a:stretch>
        </p:blipFill>
        <p:spPr bwMode="auto">
          <a:xfrm>
            <a:off x="6084888" y="2763838"/>
            <a:ext cx="2668587" cy="34734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Obrázek 7">
            <a:extLst>
              <a:ext uri="{FF2B5EF4-FFF2-40B4-BE49-F238E27FC236}">
                <a16:creationId xmlns:a16="http://schemas.microsoft.com/office/drawing/2014/main" id="{5B3FE405-5FB8-4928-9091-6C7C35F02C4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24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23817" r="4005" b="41151"/>
          <a:stretch>
            <a:fillRect/>
          </a:stretch>
        </p:blipFill>
        <p:spPr bwMode="auto">
          <a:xfrm>
            <a:off x="198438" y="2763838"/>
            <a:ext cx="36718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ovéPole 1">
            <a:extLst>
              <a:ext uri="{FF2B5EF4-FFF2-40B4-BE49-F238E27FC236}">
                <a16:creationId xmlns:a16="http://schemas.microsoft.com/office/drawing/2014/main" id="{B18F3E2A-2F98-40E0-9FF5-A59006DEA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1162050"/>
            <a:ext cx="6737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Flash – reakce zornice na světelný záblesk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PPI  - dilatační reflex zornice na kalibrovanou el. stimulaci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RDP -  60 s záznam zornice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04964" y="621176"/>
            <a:ext cx="6408712" cy="360039"/>
          </a:xfrm>
        </p:spPr>
        <p:txBody>
          <a:bodyPr/>
          <a:lstStyle/>
          <a:p>
            <a:pPr marL="3657600" lvl="8" indent="0">
              <a:buNone/>
            </a:pPr>
            <a:r>
              <a:rPr lang="cs-CZ" dirty="0" err="1"/>
              <a:t>Schimmelbusch</a:t>
            </a:r>
            <a:r>
              <a:rPr lang="cs-CZ" dirty="0"/>
              <a:t> </a:t>
            </a:r>
            <a:r>
              <a:rPr lang="cs-CZ" dirty="0" err="1"/>
              <a:t>mask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lvl="6"/>
            <a:endParaRPr lang="cs-CZ" dirty="0"/>
          </a:p>
          <a:p>
            <a:pPr lvl="6"/>
            <a:endParaRPr lang="cs-CZ" dirty="0"/>
          </a:p>
        </p:txBody>
      </p:sp>
      <p:pic>
        <p:nvPicPr>
          <p:cNvPr id="4" name="Obrázek 3" descr="Obsah obrázku interiér, červená, stůl, vsedě&#10;&#10;Popis byl vytvořen automaticky">
            <a:extLst>
              <a:ext uri="{FF2B5EF4-FFF2-40B4-BE49-F238E27FC236}">
                <a16:creationId xmlns:a16="http://schemas.microsoft.com/office/drawing/2014/main" id="{713E208C-964C-4480-A7FA-402024836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24744"/>
            <a:ext cx="2857500" cy="2505075"/>
          </a:xfrm>
          <a:prstGeom prst="rect">
            <a:avLst/>
          </a:prstGeom>
        </p:spPr>
      </p:pic>
      <p:pic>
        <p:nvPicPr>
          <p:cNvPr id="6" name="Obrázek 5" descr="Obsah obrázku fotka, stůl, místnost, muž&#10;&#10;Popis byl vytvořen automaticky">
            <a:extLst>
              <a:ext uri="{FF2B5EF4-FFF2-40B4-BE49-F238E27FC236}">
                <a16:creationId xmlns:a16="http://schemas.microsoft.com/office/drawing/2014/main" id="{8A6717E7-7199-44F2-982F-D1BEDB83B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9051" r="56300" b="13250"/>
          <a:stretch/>
        </p:blipFill>
        <p:spPr>
          <a:xfrm>
            <a:off x="3965057" y="188640"/>
            <a:ext cx="2058066" cy="3240360"/>
          </a:xfrm>
          <a:prstGeom prst="rect">
            <a:avLst/>
          </a:prstGeom>
        </p:spPr>
      </p:pic>
      <p:pic>
        <p:nvPicPr>
          <p:cNvPr id="8" name="Obrázek 7" descr="Obsah obrázku fotka, bílá&#10;&#10;Popis byl vytvořen automaticky">
            <a:extLst>
              <a:ext uri="{FF2B5EF4-FFF2-40B4-BE49-F238E27FC236}">
                <a16:creationId xmlns:a16="http://schemas.microsoft.com/office/drawing/2014/main" id="{BD83EA5D-7F58-48B7-A4DE-61995904A5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4801" r="35037" b="16401"/>
          <a:stretch/>
        </p:blipFill>
        <p:spPr>
          <a:xfrm>
            <a:off x="3978948" y="3629819"/>
            <a:ext cx="2083089" cy="2160240"/>
          </a:xfrm>
          <a:prstGeom prst="rect">
            <a:avLst/>
          </a:prstGeom>
        </p:spPr>
      </p:pic>
      <p:pic>
        <p:nvPicPr>
          <p:cNvPr id="12" name="Obrázek 11" descr="Obsah obrázku interiér, stůl, vsedě, bílá&#10;&#10;Popis byl vytvořen automaticky">
            <a:extLst>
              <a:ext uri="{FF2B5EF4-FFF2-40B4-BE49-F238E27FC236}">
                <a16:creationId xmlns:a16="http://schemas.microsoft.com/office/drawing/2014/main" id="{2E1A91E3-B919-4CE0-BCA6-D3E79D20BD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7" y="133439"/>
            <a:ext cx="1969991" cy="2863513"/>
          </a:xfrm>
          <a:prstGeom prst="rect">
            <a:avLst/>
          </a:prstGeom>
        </p:spPr>
      </p:pic>
      <p:pic>
        <p:nvPicPr>
          <p:cNvPr id="13" name="Picture 2" descr="Zobrazit zdrojový obrázek">
            <a:extLst>
              <a:ext uri="{FF2B5EF4-FFF2-40B4-BE49-F238E27FC236}">
                <a16:creationId xmlns:a16="http://schemas.microsoft.com/office/drawing/2014/main" id="{BBEF4828-117E-47A1-8DFE-C9B0F4D5E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r="15385"/>
          <a:stretch/>
        </p:blipFill>
        <p:spPr bwMode="auto">
          <a:xfrm>
            <a:off x="1128656" y="2996952"/>
            <a:ext cx="2434103" cy="33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43DC68D-C6D0-4323-B49E-CA603E906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72"/>
    </mc:Choice>
    <mc:Fallback xmlns="">
      <p:transition spd="slow" advTm="2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39896F-4198-4F31-83AB-600428E0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Podstata měření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D7AABD-0703-41E9-B033-97B04357B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400" dirty="0"/>
              <a:t>Sledování odpovědi na elektrickou stimulaci</a:t>
            </a:r>
          </a:p>
          <a:p>
            <a:pPr lvl="0"/>
            <a:r>
              <a:rPr lang="cs-CZ" sz="2400" dirty="0"/>
              <a:t>Elektrody na průběh n. </a:t>
            </a:r>
            <a:r>
              <a:rPr lang="cs-CZ" sz="2400" dirty="0" err="1"/>
              <a:t>ulnaris</a:t>
            </a:r>
            <a:r>
              <a:rPr lang="cs-CZ" sz="2400" dirty="0"/>
              <a:t> – monitorace odpovědi na m. </a:t>
            </a:r>
            <a:r>
              <a:rPr lang="cs-CZ" sz="2400" dirty="0" err="1"/>
              <a:t>addductor</a:t>
            </a:r>
            <a:r>
              <a:rPr lang="cs-CZ" sz="2400" dirty="0"/>
              <a:t> </a:t>
            </a:r>
            <a:r>
              <a:rPr lang="cs-CZ" sz="2400" dirty="0" err="1"/>
              <a:t>pollicis</a:t>
            </a:r>
            <a:endParaRPr lang="cs-CZ" sz="2400" dirty="0"/>
          </a:p>
          <a:p>
            <a:r>
              <a:rPr lang="cs-CZ" sz="2400" dirty="0"/>
              <a:t>Variantou je obličejové svalstvo- m. </a:t>
            </a:r>
            <a:r>
              <a:rPr lang="cs-CZ" sz="2400" dirty="0" err="1"/>
              <a:t>orbicularis</a:t>
            </a:r>
            <a:r>
              <a:rPr lang="cs-CZ" sz="2400" dirty="0"/>
              <a:t> </a:t>
            </a:r>
            <a:r>
              <a:rPr lang="cs-CZ" sz="2400" dirty="0" err="1"/>
              <a:t>oculi</a:t>
            </a:r>
            <a:r>
              <a:rPr lang="cs-CZ" sz="2400" dirty="0"/>
              <a:t> elektrody v místě n. </a:t>
            </a:r>
            <a:r>
              <a:rPr lang="cs-CZ" sz="2400" dirty="0" err="1"/>
              <a:t>facialis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902DCC-71B1-4A14-B478-9F87F9ED6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4" y="3632597"/>
            <a:ext cx="5950744" cy="2221706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D4743BE-144E-41D8-97F0-57E8AF049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1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91"/>
    </mc:Choice>
    <mc:Fallback xmlns="">
      <p:transition spd="slow" advTm="3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9E84AE-417F-475D-B1FA-047F7DBC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Stimulační režimy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CA5BEC-46A3-4A7E-8DDA-A5735FA6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68" y="549275"/>
            <a:ext cx="8468032" cy="5360988"/>
          </a:xfrm>
        </p:spPr>
        <p:txBody>
          <a:bodyPr/>
          <a:lstStyle/>
          <a:p>
            <a:r>
              <a:rPr lang="cs-CZ" sz="2400" b="1" dirty="0"/>
              <a:t>Single </a:t>
            </a:r>
            <a:r>
              <a:rPr lang="cs-CZ" sz="2400" b="1" dirty="0" err="1"/>
              <a:t>twitch</a:t>
            </a:r>
            <a:r>
              <a:rPr lang="cs-CZ" sz="2400" b="1" dirty="0"/>
              <a:t> TW </a:t>
            </a:r>
            <a:r>
              <a:rPr lang="cs-CZ" sz="2000" dirty="0"/>
              <a:t>– jednorázový impuls  T=0,2 </a:t>
            </a:r>
            <a:r>
              <a:rPr lang="cs-CZ" sz="2000" dirty="0" err="1"/>
              <a:t>ms</a:t>
            </a:r>
            <a:endParaRPr lang="cs-CZ" sz="2000" dirty="0"/>
          </a:p>
          <a:p>
            <a:r>
              <a:rPr lang="cs-CZ" sz="2400" b="1" dirty="0"/>
              <a:t>Tetanická stimulace TET </a:t>
            </a:r>
            <a:r>
              <a:rPr lang="cs-CZ" sz="2400" dirty="0"/>
              <a:t>– </a:t>
            </a:r>
            <a:r>
              <a:rPr lang="cs-CZ" sz="2000" dirty="0"/>
              <a:t>vysoká frekvence 50Hz nejčastěji v trvání 5 s</a:t>
            </a:r>
          </a:p>
          <a:p>
            <a:pPr>
              <a:buFontTx/>
              <a:buChar char="-"/>
            </a:pPr>
            <a:r>
              <a:rPr lang="cs-CZ" sz="2000" dirty="0"/>
              <a:t>při parciální blokádě klesá s časem síla kontrakce</a:t>
            </a:r>
          </a:p>
          <a:p>
            <a:pPr>
              <a:buFontTx/>
              <a:buChar char="-"/>
            </a:pPr>
            <a:endParaRPr lang="cs-CZ" sz="2400" dirty="0"/>
          </a:p>
          <a:p>
            <a:r>
              <a:rPr lang="cs-CZ" sz="2400" b="1" dirty="0" err="1"/>
              <a:t>Train</a:t>
            </a:r>
            <a:r>
              <a:rPr lang="cs-CZ" sz="2400" b="1" dirty="0"/>
              <a:t> – </a:t>
            </a:r>
            <a:r>
              <a:rPr lang="cs-CZ" sz="2400" b="1" dirty="0" err="1"/>
              <a:t>of</a:t>
            </a:r>
            <a:r>
              <a:rPr lang="cs-CZ" sz="2400" b="1" dirty="0"/>
              <a:t> – </a:t>
            </a:r>
            <a:r>
              <a:rPr lang="cs-CZ" sz="2400" b="1" dirty="0" err="1"/>
              <a:t>four</a:t>
            </a:r>
            <a:r>
              <a:rPr lang="cs-CZ" sz="2400" b="1" dirty="0"/>
              <a:t> </a:t>
            </a:r>
            <a:r>
              <a:rPr lang="cs-CZ" sz="2000" dirty="0"/>
              <a:t>(TOF série čtyř) – zlatý standard</a:t>
            </a:r>
          </a:p>
          <a:p>
            <a:r>
              <a:rPr lang="cs-CZ" sz="2000" dirty="0"/>
              <a:t>4 </a:t>
            </a:r>
            <a:r>
              <a:rPr lang="cs-CZ" sz="2000" dirty="0" err="1"/>
              <a:t>supramaximální</a:t>
            </a:r>
            <a:r>
              <a:rPr lang="cs-CZ" sz="2000" dirty="0"/>
              <a:t> impulzy frekvence 2Hz</a:t>
            </a:r>
          </a:p>
          <a:p>
            <a:r>
              <a:rPr lang="cs-CZ" sz="2400" b="1" dirty="0"/>
              <a:t>T1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r>
              <a:rPr lang="cs-CZ" sz="2000" dirty="0"/>
              <a:t>procentuální snížení svalové odpovědi na 1.stimul</a:t>
            </a:r>
          </a:p>
          <a:p>
            <a:pPr marL="0" indent="0">
              <a:buNone/>
            </a:pPr>
            <a:r>
              <a:rPr lang="cs-CZ" sz="2000" dirty="0"/>
              <a:t> ve srovnání s reakcí před podáním </a:t>
            </a:r>
            <a:r>
              <a:rPr lang="cs-CZ" sz="2000" dirty="0" err="1"/>
              <a:t>myorelaxancia</a:t>
            </a:r>
            <a:endParaRPr lang="cs-CZ" sz="2000" dirty="0"/>
          </a:p>
          <a:p>
            <a:r>
              <a:rPr lang="cs-CZ" sz="2400" b="1" dirty="0"/>
              <a:t>TOF – ratio</a:t>
            </a:r>
          </a:p>
          <a:p>
            <a:r>
              <a:rPr lang="cs-CZ" sz="2000" dirty="0"/>
              <a:t>Poměr mezi odpovědí na poslední a první impulz</a:t>
            </a:r>
          </a:p>
          <a:p>
            <a:r>
              <a:rPr lang="cs-CZ" sz="2000" dirty="0"/>
              <a:t>1,0 - nerelaxovaný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B5D778-C731-41CE-9104-E166A2C0B8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08" y="1340768"/>
            <a:ext cx="1728192" cy="1266046"/>
          </a:xfrm>
          <a:prstGeom prst="rect">
            <a:avLst/>
          </a:prstGeom>
        </p:spPr>
      </p:pic>
      <p:pic>
        <p:nvPicPr>
          <p:cNvPr id="7" name="Obrázek 6" descr="Obsah obrázku hodiny&#10;&#10;Popis byl vytvořen automaticky">
            <a:extLst>
              <a:ext uri="{FF2B5EF4-FFF2-40B4-BE49-F238E27FC236}">
                <a16:creationId xmlns:a16="http://schemas.microsoft.com/office/drawing/2014/main" id="{8F32B838-A69B-4A6F-898C-A3FB37F097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08" y="2606814"/>
            <a:ext cx="1934123" cy="1266046"/>
          </a:xfrm>
          <a:prstGeom prst="rect">
            <a:avLst/>
          </a:prstGeom>
        </p:spPr>
      </p:pic>
      <p:pic>
        <p:nvPicPr>
          <p:cNvPr id="4" name="Obrázek 3" descr="Obsah obrázku nošení, bílá, místnost, černá&#10;&#10;Popis byl vytvořen automaticky">
            <a:extLst>
              <a:ext uri="{FF2B5EF4-FFF2-40B4-BE49-F238E27FC236}">
                <a16:creationId xmlns:a16="http://schemas.microsoft.com/office/drawing/2014/main" id="{DC546616-1C4F-4371-A492-76CB98BE1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125163"/>
            <a:ext cx="2905053" cy="2027485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8E594B39-EE27-4BC6-8F0E-F15858528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74"/>
    </mc:Choice>
    <mc:Fallback xmlns="">
      <p:transition spd="slow" advTm="20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odiny&#10;&#10;Popis byl vytvořen automaticky">
            <a:extLst>
              <a:ext uri="{FF2B5EF4-FFF2-40B4-BE49-F238E27FC236}">
                <a16:creationId xmlns:a16="http://schemas.microsoft.com/office/drawing/2014/main" id="{7244BF6B-EE15-4DF5-9E1F-C14A06E12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4638675" cy="2047875"/>
          </a:xfrm>
          <a:prstGeom prst="rect">
            <a:avLst/>
          </a:prstGeom>
        </p:spPr>
      </p:pic>
      <p:pic>
        <p:nvPicPr>
          <p:cNvPr id="5" name="Obrázek 4" descr="Obsah obrázku hodiny&#10;&#10;Popis byl vytvořen automaticky">
            <a:extLst>
              <a:ext uri="{FF2B5EF4-FFF2-40B4-BE49-F238E27FC236}">
                <a16:creationId xmlns:a16="http://schemas.microsoft.com/office/drawing/2014/main" id="{C98DEA46-CC5A-4747-9861-61C15B081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77" y="3301378"/>
            <a:ext cx="4058269" cy="188776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54B8B34-C676-4A9B-A0AA-04A3274704C2}"/>
              </a:ext>
            </a:extLst>
          </p:cNvPr>
          <p:cNvSpPr txBox="1"/>
          <p:nvPr/>
        </p:nvSpPr>
        <p:spPr>
          <a:xfrm>
            <a:off x="4217263" y="761633"/>
            <a:ext cx="4767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TOFratio</a:t>
            </a:r>
            <a:r>
              <a:rPr lang="cs-CZ" dirty="0"/>
              <a:t> 1,0 – nástup depolarizační blokády,</a:t>
            </a:r>
          </a:p>
          <a:p>
            <a:r>
              <a:rPr lang="cs-CZ" dirty="0"/>
              <a:t>                  chybí únava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1BCC809-1BBA-4457-8332-A5CA6C05A2E8}"/>
              </a:ext>
            </a:extLst>
          </p:cNvPr>
          <p:cNvSpPr txBox="1"/>
          <p:nvPr/>
        </p:nvSpPr>
        <p:spPr>
          <a:xfrm>
            <a:off x="278538" y="3331513"/>
            <a:ext cx="4293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TOF ratio nižší než 1,0 –</a:t>
            </a:r>
          </a:p>
          <a:p>
            <a:r>
              <a:rPr lang="cs-CZ" dirty="0"/>
              <a:t> nedepolarizační blokáda, postupně mizí reakce na 4., 3.,2. a 1. podnět</a:t>
            </a:r>
          </a:p>
          <a:p>
            <a:r>
              <a:rPr lang="cs-CZ" dirty="0"/>
              <a:t>Až je TOF ratio =0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8C5DB11-09F5-46DA-B7F3-7F795D4FD209}"/>
              </a:ext>
            </a:extLst>
          </p:cNvPr>
          <p:cNvSpPr txBox="1"/>
          <p:nvPr/>
        </p:nvSpPr>
        <p:spPr>
          <a:xfrm>
            <a:off x="1043608" y="5821953"/>
            <a:ext cx="5923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TOF ratio nejméně 0,9 = dostatečné zotavení z bloku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B01886B-95D9-4C5F-84C0-233119B25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6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68"/>
    </mc:Choice>
    <mc:Fallback xmlns="">
      <p:transition spd="slow" advTm="37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03CF0C15-24C8-49CC-AC57-154F87B46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9120"/>
            <a:ext cx="9144000" cy="145773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739BD45-4CC5-4440-9819-9B8F80239857}"/>
              </a:ext>
            </a:extLst>
          </p:cNvPr>
          <p:cNvSpPr txBox="1"/>
          <p:nvPr/>
        </p:nvSpPr>
        <p:spPr>
          <a:xfrm>
            <a:off x="395536" y="1490414"/>
            <a:ext cx="59939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TOF – </a:t>
            </a:r>
            <a:r>
              <a:rPr lang="cs-CZ" dirty="0" err="1"/>
              <a:t>count</a:t>
            </a:r>
            <a:endParaRPr lang="cs-CZ" dirty="0"/>
          </a:p>
          <a:p>
            <a:r>
              <a:rPr lang="cs-CZ" dirty="0"/>
              <a:t>Počet detekovaných svalových odpovědí při stimulaci</a:t>
            </a:r>
          </a:p>
          <a:p>
            <a:endParaRPr lang="cs-CZ" dirty="0"/>
          </a:p>
          <a:p>
            <a:r>
              <a:rPr lang="cs-CZ" dirty="0"/>
              <a:t>Přidání </a:t>
            </a:r>
            <a:r>
              <a:rPr lang="cs-CZ" dirty="0" err="1"/>
              <a:t>myorelaxancia</a:t>
            </a:r>
            <a:r>
              <a:rPr lang="cs-CZ" dirty="0"/>
              <a:t> TOF </a:t>
            </a:r>
            <a:r>
              <a:rPr lang="cs-CZ" dirty="0" err="1"/>
              <a:t>count</a:t>
            </a:r>
            <a:r>
              <a:rPr lang="cs-CZ" dirty="0"/>
              <a:t> 1-2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CAVE!!!</a:t>
            </a:r>
          </a:p>
          <a:p>
            <a:r>
              <a:rPr lang="cs-CZ" dirty="0"/>
              <a:t>Rozdílná citlivost bránice a svalů ruky k účinku relaxancií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238951E-57E4-4B20-9757-682BE3703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97"/>
    </mc:Choice>
    <mc:Fallback xmlns="">
      <p:transition spd="slow" advTm="31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4EA5D95-FF68-4B06-959C-F9E592FED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764704"/>
            <a:ext cx="5483225" cy="495300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  <a:t>POCT</a:t>
            </a:r>
            <a:b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</a:br>
            <a: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  <a:t>Point – </a:t>
            </a:r>
            <a:r>
              <a:rPr lang="cs-CZ" altLang="cs-CZ" sz="3600" b="1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Of</a:t>
            </a:r>
            <a: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  <a:t> – Care - Testing</a:t>
            </a:r>
            <a:endParaRPr lang="cs-CZ" altLang="cs-CZ" b="1" dirty="0">
              <a:solidFill>
                <a:srgbClr val="000080"/>
              </a:solidFill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41CD596-42A0-40EF-818E-498DA55A6B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2133600"/>
            <a:ext cx="5410200" cy="4191000"/>
          </a:xfrm>
        </p:spPr>
        <p:txBody>
          <a:bodyPr/>
          <a:lstStyle/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Glukóza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Hemoglobin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AB-rovnováha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Laktát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Quick, APTT,TT (tromboelastografie)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Ionty (Na, K, Cl, ionizovaný Ca, Mg)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Troponin I, T, myoglobin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Toxikologické vyšetření</a:t>
            </a:r>
          </a:p>
          <a:p>
            <a:endParaRPr lang="cs-CZ" altLang="cs-CZ" b="1">
              <a:solidFill>
                <a:srgbClr val="80008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Obrázek 1" descr="Obsah obrázku osoba, stojící, muž, držení&#10;&#10;Popis byl vytvořen automaticky">
            <a:extLst>
              <a:ext uri="{FF2B5EF4-FFF2-40B4-BE49-F238E27FC236}">
                <a16:creationId xmlns:a16="http://schemas.microsoft.com/office/drawing/2014/main" id="{CDCE5309-21DD-4D61-B4A0-83FA02DCD3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56792"/>
            <a:ext cx="2333857" cy="4149079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12FA552-0764-4CD7-A0E2-CF587B649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46"/>
    </mc:Choice>
    <mc:Fallback xmlns="">
      <p:transition spd="slow" advTm="37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sah 2">
            <a:extLst>
              <a:ext uri="{FF2B5EF4-FFF2-40B4-BE49-F238E27FC236}">
                <a16:creationId xmlns:a16="http://schemas.microsoft.com/office/drawing/2014/main" id="{B69A282D-94E7-4ABD-BB34-5E7A11171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836613"/>
            <a:ext cx="4608513" cy="3240087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cs-CZ" altLang="cs-CZ" dirty="0"/>
              <a:t>"</a:t>
            </a:r>
            <a:r>
              <a:rPr lang="cs-CZ" altLang="cs-CZ" sz="2800" b="1" dirty="0"/>
              <a:t>Kosmickou loď tvoří 5,6 milionů pohyblivých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 dirty="0"/>
              <a:t>částí.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 dirty="0"/>
              <a:t>Takže i když bude všechno fungovat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 dirty="0"/>
              <a:t>na 99,9 %, můžeme očekávat 5600 poruch „</a:t>
            </a:r>
          </a:p>
          <a:p>
            <a:pPr algn="ctr">
              <a:buFont typeface="Arial" panose="020B0604020202020204" pitchFamily="34" charset="0"/>
              <a:buNone/>
            </a:pPr>
            <a:endParaRPr lang="cs-CZ" altLang="cs-CZ" sz="2800" b="1" dirty="0"/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 dirty="0"/>
              <a:t>prohlásil bezpečnostní technik NASA.</a:t>
            </a:r>
          </a:p>
        </p:txBody>
      </p:sp>
      <p:sp>
        <p:nvSpPr>
          <p:cNvPr id="56323" name="Rectangle 5">
            <a:extLst>
              <a:ext uri="{FF2B5EF4-FFF2-40B4-BE49-F238E27FC236}">
                <a16:creationId xmlns:a16="http://schemas.microsoft.com/office/drawing/2014/main" id="{3C527695-454D-4C35-A042-A356D3B6C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8913"/>
            <a:ext cx="12906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cs-CZ" altLang="cs-CZ" sz="2800" b="1">
                <a:latin typeface="Arial" panose="020B0604020202020204" pitchFamily="34" charset="0"/>
              </a:rPr>
              <a:t>Apollo</a:t>
            </a:r>
          </a:p>
        </p:txBody>
      </p:sp>
      <p:pic>
        <p:nvPicPr>
          <p:cNvPr id="56324" name="Picture 6" descr="DSCF2291">
            <a:extLst>
              <a:ext uri="{FF2B5EF4-FFF2-40B4-BE49-F238E27FC236}">
                <a16:creationId xmlns:a16="http://schemas.microsoft.com/office/drawing/2014/main" id="{BD35E2B7-26C4-41D0-88BC-BA86471F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92150"/>
            <a:ext cx="4049712" cy="540067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C2839B40-677B-46B0-894E-9CC8683B7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05200" y="228600"/>
            <a:ext cx="2667000" cy="762000"/>
          </a:xfrm>
        </p:spPr>
        <p:txBody>
          <a:bodyPr/>
          <a:lstStyle/>
          <a:p>
            <a:r>
              <a:rPr lang="cs-CZ" altLang="cs-CZ" sz="3200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lang="cs-CZ" altLang="cs-CZ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174116AB-D509-4C8F-A37B-EF18A4FE53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1143000"/>
            <a:ext cx="7772400" cy="4648200"/>
          </a:xfrm>
        </p:spPr>
        <p:txBody>
          <a:bodyPr/>
          <a:lstStyle/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RA: otec zemřel násilnou smrtí, matka a bratr zdrávi.</a:t>
            </a: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OA: voják, služební cesty – Asie, střední Východ     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Bisexuální orientace, 2x ženatý (homosexuální partner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zemřel na horečnaté onemocnění po společném 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koupání v řece před měsícem)</a:t>
            </a: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úrazy: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penetrující poranění hrudníku s PNO a hemothoraxem., bodné rány stehna, st.p. mozkolebečním poranění</a:t>
            </a:r>
          </a:p>
          <a:p>
            <a:pPr marL="374650" indent="-374650">
              <a:buFontTx/>
              <a:buNone/>
            </a:pPr>
            <a:endParaRPr lang="cs-CZ" altLang="cs-CZ">
              <a:latin typeface="Comic Sans MS" panose="030F0702030302020204" pitchFamily="66" charset="0"/>
            </a:endParaRP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Léky 0, alergie nezjištěna, alkohol nezřízeně</a:t>
            </a:r>
          </a:p>
          <a:p>
            <a:pPr marL="374650" indent="-374650"/>
            <a:endParaRPr lang="cs-CZ" altLang="cs-CZ" sz="2400">
              <a:latin typeface="Times New Roman" panose="02020603050405020304" pitchFamily="18" charset="0"/>
            </a:endParaRPr>
          </a:p>
          <a:p>
            <a:pPr marL="374650" indent="-374650"/>
            <a:endParaRPr lang="cs-CZ" altLang="cs-CZ">
              <a:latin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F0875FB-A38C-4E79-A300-A40EF3616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28"/>
    </mc:Choice>
    <mc:Fallback xmlns="">
      <p:transition spd="slow" advTm="44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>
            <a:extLst>
              <a:ext uri="{FF2B5EF4-FFF2-40B4-BE49-F238E27FC236}">
                <a16:creationId xmlns:a16="http://schemas.microsoft.com/office/drawing/2014/main" id="{93629F94-C2DF-4938-9332-074DAC512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191000"/>
            <a:ext cx="7467600" cy="18288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83176D5D-30F9-4E55-8360-57DFD75D8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1295400" y="0"/>
            <a:ext cx="7772400" cy="533400"/>
          </a:xfrm>
        </p:spPr>
        <p:txBody>
          <a:bodyPr/>
          <a:lstStyle/>
          <a:p>
            <a:r>
              <a:rPr lang="cs-CZ" altLang="cs-CZ"/>
              <a:t> 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2E6D2C56-873A-4904-AE6D-676FAC4EC7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1295400"/>
            <a:ext cx="7467600" cy="2895600"/>
          </a:xfrm>
          <a:noFill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CCCC"/>
                    </a:gs>
                    <a:gs pos="100000">
                      <a:srgbClr val="FFCCCC">
                        <a:gamma/>
                        <a:tint val="0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>
                <a:latin typeface="Times New Roman" panose="02020603050405020304" pitchFamily="18" charset="0"/>
              </a:rPr>
              <a:t>NO: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Po oslavě, kde vypil 12 pint vína (=6,8 l) má  </a:t>
            </a:r>
            <a:r>
              <a:rPr lang="cs-CZ" altLang="cs-CZ" sz="2400" b="1" u="sng">
                <a:latin typeface="Times New Roman" panose="02020603050405020304" pitchFamily="18" charset="0"/>
              </a:rPr>
              <a:t>bolesti v pravém epigastriu a horečku.</a:t>
            </a:r>
            <a:r>
              <a:rPr lang="cs-CZ" altLang="cs-CZ" sz="2400" b="1">
                <a:latin typeface="Times New Roman" panose="02020603050405020304" pitchFamily="18" charset="0"/>
              </a:rPr>
              <a:t> Cítí se unaven, vše ho bolí.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Další den ale opět oslava s konzumací alkoholu.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I nadále citlivé pravé epigastrium, horečka – situaci řeší koupelí ve studené vodě.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b="1">
                <a:latin typeface="Times New Roman" panose="02020603050405020304" pitchFamily="18" charset="0"/>
              </a:rPr>
              <a:t> </a:t>
            </a:r>
            <a:r>
              <a:rPr lang="cs-CZ" altLang="cs-CZ" sz="2400" b="1">
                <a:latin typeface="Times New Roman" panose="02020603050405020304" pitchFamily="18" charset="0"/>
              </a:rPr>
              <a:t>Ošetřující lékař konstatuje: 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Pacient, stáří 32 let, s dobrou kondicí a výživou, nyní v kritickém stavu opocen, febrilní, dýchání prohloubené.  Břicho měkké, papalpačně citlivé ale nebolestivé. Bez ikteru.</a:t>
            </a:r>
          </a:p>
          <a:p>
            <a:pPr>
              <a:lnSpc>
                <a:spcPct val="90000"/>
              </a:lnSpc>
            </a:pPr>
            <a:endParaRPr lang="cs-CZ" altLang="cs-CZ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8C47C64E-4058-4FEB-8B76-C8B39A40DA5E}"/>
              </a:ext>
            </a:extLst>
          </p:cNvPr>
          <p:cNvSpPr>
            <a:spLocks noChangeArrowheads="1"/>
          </p:cNvSpPr>
          <p:nvPr/>
        </p:nvSpPr>
        <p:spPr bwMode="auto">
          <a:xfrm rot="783035">
            <a:off x="6248400" y="6096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cs-CZ" altLang="cs-CZ" sz="3200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C6FB1E4-BF80-49D9-BB69-26111E3DF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08"/>
    </mc:Choice>
    <mc:Fallback xmlns="">
      <p:transition spd="slow" advTm="7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107CF5D-8CD9-4E64-883A-3AE32C2732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1371600" y="0"/>
            <a:ext cx="7772400" cy="76200"/>
          </a:xfrm>
        </p:spPr>
        <p:txBody>
          <a:bodyPr/>
          <a:lstStyle/>
          <a:p>
            <a:r>
              <a:rPr lang="cs-CZ" altLang="cs-CZ"/>
              <a:t> 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5C25933-D916-4432-845B-A5BBD4BAA0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9885" y="405579"/>
            <a:ext cx="7772400" cy="20574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Terapie:</a:t>
            </a:r>
          </a:p>
          <a:p>
            <a:pPr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 chladné zábaly, studená koupel</a:t>
            </a:r>
          </a:p>
          <a:p>
            <a:pPr lvl="1"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   Během 2 dnů výrazné zhoršení stavu. Kritický stav. Septický pacient s respirační insuficiencí, s poruchou vědomí. </a:t>
            </a:r>
          </a:p>
          <a:p>
            <a:pPr>
              <a:buFontTx/>
              <a:buNone/>
            </a:pPr>
            <a:r>
              <a:rPr lang="cs-CZ" altLang="cs-CZ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11.den od začátku l. příznaků pacient umírá </a:t>
            </a:r>
          </a:p>
          <a:p>
            <a:pPr>
              <a:buFontTx/>
              <a:buNone/>
            </a:pPr>
            <a:r>
              <a:rPr lang="cs-CZ" altLang="cs-CZ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za příznaků MODS</a:t>
            </a:r>
            <a:endParaRPr lang="cs-CZ" altLang="cs-CZ" sz="2400" dirty="0">
              <a:latin typeface="Times New Roman" panose="02020603050405020304" pitchFamily="18" charset="0"/>
            </a:endParaRPr>
          </a:p>
          <a:p>
            <a:endParaRPr lang="cs-CZ" altLang="cs-CZ" sz="1600" dirty="0">
              <a:latin typeface="Times New Roman" panose="02020603050405020304" pitchFamily="18" charset="0"/>
            </a:endParaRPr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6EF11A6F-8827-45B1-BFE3-F05596F5CD0A}"/>
              </a:ext>
            </a:extLst>
          </p:cNvPr>
          <p:cNvSpPr>
            <a:spLocks noChangeArrowheads="1"/>
          </p:cNvSpPr>
          <p:nvPr/>
        </p:nvSpPr>
        <p:spPr bwMode="auto">
          <a:xfrm rot="783035">
            <a:off x="6248400" y="3810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cs-CZ" altLang="cs-CZ" sz="3200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lang="cs-CZ" altLang="cs-CZ"/>
          </a:p>
        </p:txBody>
      </p:sp>
      <p:sp>
        <p:nvSpPr>
          <p:cNvPr id="51206" name="Text Box 6">
            <a:extLst>
              <a:ext uri="{FF2B5EF4-FFF2-40B4-BE49-F238E27FC236}">
                <a16:creationId xmlns:a16="http://schemas.microsoft.com/office/drawing/2014/main" id="{018E4BC3-8B66-483D-841F-785F081CF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454895"/>
            <a:ext cx="80772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dirty="0"/>
              <a:t>                    Odehrálo se roku 323 př.Kr.</a:t>
            </a:r>
          </a:p>
          <a:p>
            <a:r>
              <a:rPr lang="cs-CZ" altLang="cs-CZ" b="1" dirty="0"/>
              <a:t>                  Jméno pacienta: Alexandr Veliký</a:t>
            </a:r>
          </a:p>
          <a:p>
            <a:endParaRPr lang="cs-CZ" altLang="cs-CZ" b="1" dirty="0"/>
          </a:p>
          <a:p>
            <a:r>
              <a:rPr lang="cs-CZ" altLang="cs-CZ" sz="2000" dirty="0"/>
              <a:t>Intoxikace alkoholem ?</a:t>
            </a:r>
          </a:p>
          <a:p>
            <a:r>
              <a:rPr lang="cs-CZ" altLang="cs-CZ" sz="2000" dirty="0"/>
              <a:t>Akutní nekróza pankreatu ? (měkké břicho)</a:t>
            </a:r>
          </a:p>
          <a:p>
            <a:r>
              <a:rPr lang="cs-CZ" altLang="cs-CZ" sz="2000" dirty="0"/>
              <a:t>Infekce? – malárie?, brucelóza? Cholera? (nikdo v okolí se nenakazil)</a:t>
            </a:r>
          </a:p>
          <a:p>
            <a:r>
              <a:rPr lang="cs-CZ" altLang="cs-CZ" sz="2000" dirty="0"/>
              <a:t>Tyfus? !</a:t>
            </a:r>
          </a:p>
          <a:p>
            <a:r>
              <a:rPr lang="cs-CZ" altLang="cs-CZ" sz="2000" dirty="0"/>
              <a:t>Enteritida?! </a:t>
            </a:r>
          </a:p>
          <a:p>
            <a:r>
              <a:rPr lang="cs-CZ" altLang="cs-CZ" sz="2000" b="1" dirty="0" err="1">
                <a:solidFill>
                  <a:srgbClr val="CC0000"/>
                </a:solidFill>
              </a:rPr>
              <a:t>Salmonella</a:t>
            </a:r>
            <a:r>
              <a:rPr lang="cs-CZ" altLang="cs-CZ" sz="2000" b="1" dirty="0">
                <a:solidFill>
                  <a:srgbClr val="CC0000"/>
                </a:solidFill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</a:rPr>
              <a:t>typhi</a:t>
            </a:r>
            <a:r>
              <a:rPr lang="cs-CZ" altLang="cs-CZ" sz="2000" b="1" dirty="0">
                <a:solidFill>
                  <a:srgbClr val="CC0000"/>
                </a:solidFill>
              </a:rPr>
              <a:t>  komplikována perforací střeva, peritonitidou a MODS</a:t>
            </a:r>
            <a:endParaRPr lang="cs-CZ" altLang="cs-CZ" sz="20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2F8F678-32F4-4575-8357-BA11C38EF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76"/>
    </mc:Choice>
    <mc:Fallback xmlns="">
      <p:transition spd="slow" advTm="47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06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sah 2">
            <a:extLst>
              <a:ext uri="{FF2B5EF4-FFF2-40B4-BE49-F238E27FC236}">
                <a16:creationId xmlns:a16="http://schemas.microsoft.com/office/drawing/2014/main" id="{F8C9C3BC-520B-41E8-9067-173614F15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13" y="5329238"/>
            <a:ext cx="8328025" cy="1130300"/>
          </a:xfrm>
        </p:spPr>
        <p:txBody>
          <a:bodyPr/>
          <a:lstStyle/>
          <a:p>
            <a:r>
              <a:rPr lang="cs-CZ" altLang="cs-CZ" sz="2400"/>
              <a:t>The page can be loaded once you connect to a network.</a:t>
            </a:r>
          </a:p>
          <a:p>
            <a:r>
              <a:rPr lang="cs-CZ" altLang="cs-CZ" sz="2400" b="1"/>
              <a:t>Wi-fi and mobile data are turned off.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BE972C6A-5F2B-4952-8238-E8F8E07E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8376" r="9653"/>
          <a:stretch>
            <a:fillRect/>
          </a:stretch>
        </p:blipFill>
        <p:spPr bwMode="auto">
          <a:xfrm>
            <a:off x="755650" y="231775"/>
            <a:ext cx="434340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ek 1">
            <a:extLst>
              <a:ext uri="{FF2B5EF4-FFF2-40B4-BE49-F238E27FC236}">
                <a16:creationId xmlns:a16="http://schemas.microsoft.com/office/drawing/2014/main" id="{8F108427-2C70-4102-822B-57A565768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44675"/>
            <a:ext cx="2684463" cy="2489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928350A-9874-462E-B777-491021CE6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7"/>
    </mc:Choice>
    <mc:Fallback xmlns="">
      <p:transition spd="slow" advTm="15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684B1097-88AB-4C7E-99E0-2409DBF1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Přístrojová technika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EDCFD6B-4069-40A2-86BF-8CF6072513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0880738"/>
              </p:ext>
            </p:extLst>
          </p:nvPr>
        </p:nvGraphicFramePr>
        <p:xfrm>
          <a:off x="1187624" y="980728"/>
          <a:ext cx="70567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3796" name="Obrázek 3">
            <a:extLst>
              <a:ext uri="{FF2B5EF4-FFF2-40B4-BE49-F238E27FC236}">
                <a16:creationId xmlns:a16="http://schemas.microsoft.com/office/drawing/2014/main" id="{6735F2A5-9725-4E1D-8F34-BB3BA72C5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02063"/>
            <a:ext cx="14414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Obrázek 4">
            <a:extLst>
              <a:ext uri="{FF2B5EF4-FFF2-40B4-BE49-F238E27FC236}">
                <a16:creationId xmlns:a16="http://schemas.microsoft.com/office/drawing/2014/main" id="{F65DC813-502A-4558-937B-C879D9B74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31" y="485902"/>
            <a:ext cx="2039937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Obrázek 5">
            <a:extLst>
              <a:ext uri="{FF2B5EF4-FFF2-40B4-BE49-F238E27FC236}">
                <a16:creationId xmlns:a16="http://schemas.microsoft.com/office/drawing/2014/main" id="{3A8B260E-4120-40C7-8DE2-EE5832F3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55850"/>
            <a:ext cx="20891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4D67DD5-24AB-4418-92C5-85A14F3F8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35"/>
    </mc:Choice>
    <mc:Fallback xmlns="">
      <p:transition spd="slow" advTm="48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onitoring_negativ">
            <a:extLst>
              <a:ext uri="{FF2B5EF4-FFF2-40B4-BE49-F238E27FC236}">
                <a16:creationId xmlns:a16="http://schemas.microsoft.com/office/drawing/2014/main" id="{AA0A32CA-712B-4357-BD20-47F34ACD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2BA29954-2ED2-4C37-B34D-22E9ECB0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0"/>
            <a:ext cx="2590800" cy="762000"/>
          </a:xfrm>
        </p:spPr>
        <p:txBody>
          <a:bodyPr/>
          <a:lstStyle/>
          <a:p>
            <a:r>
              <a:rPr lang="cs-CZ" altLang="cs-CZ" sz="3600"/>
              <a:t>Monitoring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B7905CD-0F93-492C-850B-06D31177A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60"/>
    </mc:Choice>
    <mc:Fallback xmlns="">
      <p:transition spd="slow" advTm="35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7FFEA-ABED-4C63-AECC-4BA934620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32656"/>
            <a:ext cx="5483225" cy="495300"/>
          </a:xfrm>
        </p:spPr>
        <p:txBody>
          <a:bodyPr/>
          <a:lstStyle/>
          <a:p>
            <a:r>
              <a:rPr lang="cs-CZ" dirty="0"/>
              <a:t>Sledování a monitorování </a:t>
            </a:r>
            <a:br>
              <a:rPr lang="cs-CZ" dirty="0"/>
            </a:b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8DA1D1-BA10-4114-B101-11FA7CB6A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„Aby někteří mohli spát, musí jiní bdít.“ </a:t>
            </a:r>
          </a:p>
          <a:p>
            <a:pPr marL="0" indent="0">
              <a:buNone/>
            </a:pPr>
            <a:r>
              <a:rPr lang="cs-CZ" sz="2800" dirty="0"/>
              <a:t>                                                       </a:t>
            </a:r>
            <a:r>
              <a:rPr lang="cs-CZ" sz="1400" dirty="0"/>
              <a:t>motto světového anesteziologického kongresu 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r>
              <a:rPr lang="cs-CZ" sz="2000" b="1" dirty="0"/>
              <a:t>Nejlepším monitorem je pozorný a erudovaný anesteziolog a sestra</a:t>
            </a:r>
          </a:p>
          <a:p>
            <a:endParaRPr lang="cs-CZ" sz="2000" b="1" dirty="0"/>
          </a:p>
          <a:p>
            <a:r>
              <a:rPr lang="cs-CZ" sz="2000" b="1" dirty="0"/>
              <a:t>Pozornost by měla být kontinuální</a:t>
            </a:r>
          </a:p>
          <a:p>
            <a:endParaRPr lang="cs-CZ" sz="2000" b="1" dirty="0"/>
          </a:p>
          <a:p>
            <a:r>
              <a:rPr lang="cs-CZ" sz="2000" b="1" dirty="0"/>
              <a:t>Stejná pravidla platí pro CA / RA / ANS</a:t>
            </a:r>
          </a:p>
          <a:p>
            <a:endParaRPr lang="cs-CZ" sz="2000" b="1" dirty="0"/>
          </a:p>
          <a:p>
            <a:r>
              <a:rPr lang="cs-CZ" sz="2000" b="1" dirty="0"/>
              <a:t>O průběhu monitorace je nutné vést pečlivé záznamy</a:t>
            </a:r>
          </a:p>
          <a:p>
            <a:endParaRPr lang="en-US" sz="2800" dirty="0"/>
          </a:p>
        </p:txBody>
      </p:sp>
      <p:pic>
        <p:nvPicPr>
          <p:cNvPr id="5" name="Obrázek 4" descr="Obsah obrázku místnost, mladý, muž&#10;&#10;Popis byl vytvořen automaticky">
            <a:extLst>
              <a:ext uri="{FF2B5EF4-FFF2-40B4-BE49-F238E27FC236}">
                <a16:creationId xmlns:a16="http://schemas.microsoft.com/office/drawing/2014/main" id="{0DE85C64-C697-4443-BA10-0CFDBDE5FC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26900" b="12778"/>
          <a:stretch/>
        </p:blipFill>
        <p:spPr>
          <a:xfrm rot="5400000">
            <a:off x="6405854" y="4028210"/>
            <a:ext cx="2808315" cy="223098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84F29F0-02DE-424F-8E98-61E299EE8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12"/>
    </mc:Choice>
    <mc:Fallback xmlns="">
      <p:transition spd="slow" advTm="3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D54686F7-78B1-47BD-ADCA-65DBE69F3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836712"/>
            <a:ext cx="5483225" cy="495300"/>
          </a:xfrm>
        </p:spPr>
        <p:txBody>
          <a:bodyPr/>
          <a:lstStyle/>
          <a:p>
            <a:pPr algn="ctr"/>
            <a:r>
              <a:rPr lang="cs-CZ" altLang="cs-CZ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Neléčíme monitor  -  léčíme pacienta !</a:t>
            </a:r>
            <a:endParaRPr lang="cs-CZ" altLang="cs-CZ" sz="2800" dirty="0">
              <a:latin typeface="Times New Roman" panose="02020603050405020304" pitchFamily="18" charset="0"/>
            </a:endParaRP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B7DE6A27-9DA5-4B93-9DB8-93B904412A6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752600"/>
            <a:ext cx="6624638" cy="4594225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3CA5D0E-1CEF-429C-99A0-BA8B50CB7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22"/>
    </mc:Choice>
    <mc:Fallback xmlns="">
      <p:transition spd="slow" advTm="30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</TotalTime>
  <Words>1915</Words>
  <Application>Microsoft Office PowerPoint</Application>
  <PresentationFormat>Předvádění na obrazovce (4:3)</PresentationFormat>
  <Paragraphs>377</Paragraphs>
  <Slides>59</Slides>
  <Notes>5</Notes>
  <HiddenSlides>0</HiddenSlides>
  <MMClips>55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7" baseType="lpstr">
      <vt:lpstr>Arial</vt:lpstr>
      <vt:lpstr>Calibri</vt:lpstr>
      <vt:lpstr>Comic Sans MS</vt:lpstr>
      <vt:lpstr>Helvetica</vt:lpstr>
      <vt:lpstr>Impact</vt:lpstr>
      <vt:lpstr>Times New Roman</vt:lpstr>
      <vt:lpstr>Wingdings</vt:lpstr>
      <vt:lpstr>Motiv systému Office</vt:lpstr>
      <vt:lpstr>Technika v anesteziologické péči </vt:lpstr>
      <vt:lpstr>Prezentace aplikace PowerPoint</vt:lpstr>
      <vt:lpstr>Prezentace aplikace PowerPoint</vt:lpstr>
      <vt:lpstr>Prezentace aplikace PowerPoint</vt:lpstr>
      <vt:lpstr>Prezentace aplikace PowerPoint</vt:lpstr>
      <vt:lpstr>Přístrojová technika</vt:lpstr>
      <vt:lpstr>Monitoring</vt:lpstr>
      <vt:lpstr>Sledování a monitorování  </vt:lpstr>
      <vt:lpstr>Neléčíme monitor  -  léčíme pacienta !</vt:lpstr>
      <vt:lpstr>Prezentace aplikace PowerPoint</vt:lpstr>
      <vt:lpstr>Prezentace aplikace PowerPoint</vt:lpstr>
      <vt:lpstr>Prezentace aplikace PowerPoint</vt:lpstr>
      <vt:lpstr>Neinvazivní tlak krve</vt:lpstr>
      <vt:lpstr>Prezentace aplikace PowerPoint</vt:lpstr>
      <vt:lpstr>Invazivní monitorování arteriálního tlaku</vt:lpstr>
      <vt:lpstr>Prezentace aplikace PowerPoint</vt:lpstr>
      <vt:lpstr> </vt:lpstr>
      <vt:lpstr>Prezentace aplikace PowerPoint</vt:lpstr>
      <vt:lpstr>Předpoklad hemodynamické monitorace</vt:lpstr>
      <vt:lpstr>Pulzní oxymetrie</vt:lpstr>
      <vt:lpstr>Prezentace aplikace PowerPoint</vt:lpstr>
      <vt:lpstr>Monitorace ventilace</vt:lpstr>
      <vt:lpstr>Kapnometrie (ETCO2) </vt:lpstr>
      <vt:lpstr>Prezentace aplikace PowerPoint</vt:lpstr>
      <vt:lpstr>Prezentace aplikace PowerPoint</vt:lpstr>
      <vt:lpstr>Rychlý exponenciální pokles</vt:lpstr>
      <vt:lpstr>Prezentace aplikace PowerPoint</vt:lpstr>
      <vt:lpstr>Prezentace aplikace PowerPoint</vt:lpstr>
      <vt:lpstr>NIRS  - Near- infrared spectroscopy</vt:lpstr>
      <vt:lpstr>Princip NIRS</vt:lpstr>
      <vt:lpstr>Neurochirurgické indikace</vt:lpstr>
      <vt:lpstr>Kazuistika </vt:lpstr>
      <vt:lpstr>Prezentace aplikace PowerPoint</vt:lpstr>
      <vt:lpstr>Prezentace aplikace PowerPoint</vt:lpstr>
      <vt:lpstr>Prezentace aplikace PowerPoint</vt:lpstr>
      <vt:lpstr>Monitorování hloubky anestézie </vt:lpstr>
      <vt:lpstr>Historie EEG</vt:lpstr>
      <vt:lpstr>Prezentace aplikace PowerPoint</vt:lpstr>
      <vt:lpstr>Prezentace aplikace PowerPoint</vt:lpstr>
      <vt:lpstr>Prezentace aplikace PowerPoint</vt:lpstr>
      <vt:lpstr>Prezentace aplikace PowerPoint</vt:lpstr>
      <vt:lpstr>Monitorování hloubky anestézie</vt:lpstr>
      <vt:lpstr>Monitoring hloubky anestezie</vt:lpstr>
      <vt:lpstr>Prezentace aplikace PowerPoint</vt:lpstr>
      <vt:lpstr>Prezentace aplikace PowerPoint</vt:lpstr>
      <vt:lpstr>Prezentace aplikace PowerPoint</vt:lpstr>
      <vt:lpstr>Metody hodnocení intenzity bolesti</vt:lpstr>
      <vt:lpstr>ANI (Analgesia Nociception Index)</vt:lpstr>
      <vt:lpstr>Prezentace aplikace PowerPoint</vt:lpstr>
      <vt:lpstr>Podstata měření</vt:lpstr>
      <vt:lpstr>Stimulační režimy</vt:lpstr>
      <vt:lpstr>Prezentace aplikace PowerPoint</vt:lpstr>
      <vt:lpstr>Prezentace aplikace PowerPoint</vt:lpstr>
      <vt:lpstr>POCT Point – Of – Care - Testing</vt:lpstr>
      <vt:lpstr>Prezentace aplikace PowerPoint</vt:lpstr>
      <vt:lpstr>Kazuistika:</vt:lpstr>
      <vt:lpstr> </vt:lpstr>
      <vt:lpstr>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Technika v anesteziologické péči</dc:title>
  <dc:creator>Jitka</dc:creator>
  <cp:lastModifiedBy>Jitka</cp:lastModifiedBy>
  <cp:revision>30</cp:revision>
  <dcterms:created xsi:type="dcterms:W3CDTF">2020-02-06T19:14:36Z</dcterms:created>
  <dcterms:modified xsi:type="dcterms:W3CDTF">2021-08-30T11:17:50Z</dcterms:modified>
</cp:coreProperties>
</file>