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43"/>
  </p:notesMasterIdLst>
  <p:handoutMasterIdLst>
    <p:handoutMasterId r:id="rId44"/>
  </p:handoutMasterIdLst>
  <p:sldIdLst>
    <p:sldId id="256" r:id="rId2"/>
    <p:sldId id="260" r:id="rId3"/>
    <p:sldId id="264" r:id="rId4"/>
    <p:sldId id="262" r:id="rId5"/>
    <p:sldId id="263" r:id="rId6"/>
    <p:sldId id="266" r:id="rId7"/>
    <p:sldId id="267" r:id="rId8"/>
    <p:sldId id="268" r:id="rId9"/>
    <p:sldId id="269" r:id="rId10"/>
    <p:sldId id="270" r:id="rId11"/>
    <p:sldId id="297" r:id="rId12"/>
    <p:sldId id="265" r:id="rId13"/>
    <p:sldId id="271" r:id="rId14"/>
    <p:sldId id="26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84" r:id="rId29"/>
    <p:sldId id="289" r:id="rId30"/>
    <p:sldId id="290" r:id="rId31"/>
    <p:sldId id="291" r:id="rId32"/>
    <p:sldId id="287" r:id="rId33"/>
    <p:sldId id="288" r:id="rId34"/>
    <p:sldId id="293" r:id="rId35"/>
    <p:sldId id="295" r:id="rId36"/>
    <p:sldId id="292" r:id="rId37"/>
    <p:sldId id="294" r:id="rId38"/>
    <p:sldId id="299" r:id="rId39"/>
    <p:sldId id="298" r:id="rId40"/>
    <p:sldId id="296" r:id="rId41"/>
    <p:sldId id="259" r:id="rId4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0000DC"/>
    <a:srgbClr val="F01928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25" autoAdjust="0"/>
    <p:restoredTop sz="95794" autoAdjust="0"/>
  </p:normalViewPr>
  <p:slideViewPr>
    <p:cSldViewPr snapToGrid="0">
      <p:cViewPr varScale="1">
        <p:scale>
          <a:sx n="110" d="100"/>
          <a:sy n="110" d="100"/>
        </p:scale>
        <p:origin x="832" y="1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auto"/>
            <a:r>
              <a:rPr lang="cs-CZ" b="0" i="0" u="none" strike="noStrike" dirty="0">
                <a:solidFill>
                  <a:srgbClr val="313537"/>
                </a:solidFill>
                <a:effectLst/>
                <a:latin typeface="IBM Plex Sans" panose="020B0503050203000203" pitchFamily="34" charset="0"/>
              </a:rPr>
              <a:t>Tkáňová hypoxie může být způsobena respiračním selhání s nedostatečnou oxygenací nebo závažnou </a:t>
            </a:r>
            <a:r>
              <a:rPr lang="cs-CZ" b="0" i="0" u="none" strike="noStrike" dirty="0" err="1">
                <a:solidFill>
                  <a:srgbClr val="313537"/>
                </a:solidFill>
                <a:effectLst/>
                <a:latin typeface="IBM Plex Sans" panose="020B0503050203000203" pitchFamily="34" charset="0"/>
              </a:rPr>
              <a:t>hypoperfuzí</a:t>
            </a:r>
            <a:r>
              <a:rPr lang="cs-CZ" b="0" i="0" u="none" strike="noStrike" dirty="0">
                <a:solidFill>
                  <a:srgbClr val="313537"/>
                </a:solidFill>
                <a:effectLst/>
                <a:latin typeface="IBM Plex Sans" panose="020B0503050203000203" pitchFamily="34" charset="0"/>
              </a:rPr>
              <a:t> při oběhovém selhání. V úvodu tělo aktivuje adaptivní fyziologické odpovědi, které mají ochránit srdce a mozek před hypoxií a kompenzovat respirační nebo oběhové selhání. S progresí selhání nebo zranění však tělo již není schopné tyto odpovědi udržet. To představuje dekompenzaci fyziologického stavu, ať již respiračního nebo oběhového v závislosti na vyvolávající příčině; přičemž oba druhy selhání mohou být přítomny také současně. Respirační a cirkulační selhání se kombinují, jak se stav dítěte zhoršuje, což vede ke kardiorespiračnímu selhání a následně ke kardiorespirační zástavě. Terminální rytmus bude často </a:t>
            </a:r>
            <a:r>
              <a:rPr lang="cs-CZ" b="0" i="0" u="none" strike="noStrike" dirty="0" err="1">
                <a:solidFill>
                  <a:srgbClr val="313537"/>
                </a:solidFill>
                <a:effectLst/>
                <a:latin typeface="IBM Plex Sans" panose="020B0503050203000203" pitchFamily="34" charset="0"/>
              </a:rPr>
              <a:t>nedefibrilovatelný</a:t>
            </a:r>
            <a:r>
              <a:rPr lang="cs-CZ" b="0" i="0" u="none" strike="noStrike" dirty="0">
                <a:solidFill>
                  <a:srgbClr val="313537"/>
                </a:solidFill>
                <a:effectLst/>
                <a:latin typeface="IBM Plex Sans" panose="020B0503050203000203" pitchFamily="34" charset="0"/>
              </a:rPr>
              <a:t>: bradykardie - </a:t>
            </a:r>
            <a:r>
              <a:rPr lang="cs-CZ" b="0" i="0" u="none" strike="noStrike" dirty="0" err="1">
                <a:solidFill>
                  <a:srgbClr val="313537"/>
                </a:solidFill>
                <a:effectLst/>
                <a:latin typeface="IBM Plex Sans" panose="020B0503050203000203" pitchFamily="34" charset="0"/>
              </a:rPr>
              <a:t>bezpulzová</a:t>
            </a:r>
            <a:r>
              <a:rPr lang="cs-CZ" b="0" i="0" u="none" strike="noStrike" dirty="0">
                <a:solidFill>
                  <a:srgbClr val="313537"/>
                </a:solidFill>
                <a:effectLst/>
                <a:latin typeface="IBM Plex Sans" panose="020B0503050203000203" pitchFamily="34" charset="0"/>
              </a:rPr>
              <a:t> elektrická aktivita [PEA] nebo asystolie.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094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4832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8307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5166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3243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8569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9218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Závažná bradykardie </a:t>
            </a:r>
            <a:r>
              <a:rPr lang="cs-CZ" dirty="0"/>
              <a:t>(&lt;60/min, bez známek života, nehmatný centrální puls) i přes </a:t>
            </a:r>
            <a:r>
              <a:rPr lang="cs-CZ" b="1" dirty="0"/>
              <a:t>kvalitní oxygenaci a ventilaci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5619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8186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3393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klasická </a:t>
            </a:r>
            <a:r>
              <a:rPr lang="cs-CZ" dirty="0" err="1"/>
              <a:t>anterolaterální</a:t>
            </a:r>
            <a:r>
              <a:rPr lang="cs-CZ" dirty="0"/>
              <a:t> pozice elektrod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8120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403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4693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otázka: jaké rytmy to jsou 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5468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otázka: jaké rytmy to jsou 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9405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zdůraznit hypoglykemii u dětí</a:t>
            </a:r>
          </a:p>
          <a:p>
            <a:r>
              <a:rPr lang="cs-CZ" dirty="0"/>
              <a:t>dle dostupných prostředků (ultrazvuk, point-</a:t>
            </a:r>
            <a:r>
              <a:rPr lang="cs-CZ" dirty="0" err="1"/>
              <a:t>of</a:t>
            </a:r>
            <a:r>
              <a:rPr lang="cs-CZ" dirty="0"/>
              <a:t>-care odběry)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6448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0282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5053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zbytek algoritmu pouze graficky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0433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766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1455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velmi rychlé zhodnocení, 5 – 10 sec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356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5865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5286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u="none" strike="noStrike" dirty="0">
                <a:solidFill>
                  <a:srgbClr val="0A0A0A"/>
                </a:solidFill>
                <a:effectLst/>
                <a:latin typeface="Roboto" panose="020F0502020204030204" pitchFamily="34" charset="0"/>
              </a:rPr>
              <a:t>Jak správně provádět umělé vdechy u kojence?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3A3A3A"/>
                </a:solidFill>
                <a:effectLst/>
                <a:latin typeface="Open Sans" panose="020F0502020204030204" pitchFamily="34" charset="0"/>
              </a:rPr>
              <a:t>zprůchodni DC (neutrální poloha hlavy, zásadní je zvednutí brady!)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3A3A3A"/>
                </a:solidFill>
                <a:effectLst/>
                <a:latin typeface="Open Sans" panose="020F0502020204030204" pitchFamily="34" charset="0"/>
              </a:rPr>
              <a:t>nadechni se, obemkni svými rty nos i ústa dítěte, pokud se takový postup nedaří (větší kojenec), postupuj jako u dospělého – ucpi nos a těsně obemkni ústa postiženého svými rty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3A3A3A"/>
                </a:solidFill>
                <a:effectLst/>
                <a:latin typeface="Open Sans" panose="020F0502020204030204" pitchFamily="34" charset="0"/>
              </a:rPr>
              <a:t>vdechuj rovnoměrně po dobu asi 1 sekundy, hrudník by se měl viditelně zvedat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3A3A3A"/>
                </a:solidFill>
                <a:effectLst/>
                <a:latin typeface="Open Sans" panose="020F0502020204030204" pitchFamily="34" charset="0"/>
              </a:rPr>
              <a:t>udržuj neutrální polohu hlavy, mezi jednotlivými vdechy oddal ústa od pacienta, můžeš sledovat pokles hrudníku při výdechu (zhruba 1 sekundu)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3A3A3A"/>
                </a:solidFill>
                <a:effectLst/>
                <a:latin typeface="Open Sans" panose="020F0502020204030204" pitchFamily="34" charset="0"/>
              </a:rPr>
              <a:t>nadechni se a tento postup opakuj 5x, resp. 2x při střídání umělých vdechů s kompresemi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2507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5036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6763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5" name="Obrázek 4" descr="Obsah obrázku Písmo, snímek obrazovky, Grafika, text&#10;&#10;Popis byl vytvořen automaticky">
            <a:extLst>
              <a:ext uri="{FF2B5EF4-FFF2-40B4-BE49-F238E27FC236}">
                <a16:creationId xmlns:a16="http://schemas.microsoft.com/office/drawing/2014/main" id="{933CCFA5-B8D2-C1D7-CAC4-431DB387E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1" y="161863"/>
            <a:ext cx="4110177" cy="1620358"/>
          </a:xfrm>
          <a:prstGeom prst="rect">
            <a:avLst/>
          </a:prstGeom>
        </p:spPr>
      </p:pic>
      <p:pic>
        <p:nvPicPr>
          <p:cNvPr id="6" name="Obrázek 5" descr="Obsah obrázku Písmo, snímek obrazovky, Grafika, grafický design&#10;&#10;Popis byl vytvořen automaticky">
            <a:extLst>
              <a:ext uri="{FF2B5EF4-FFF2-40B4-BE49-F238E27FC236}">
                <a16:creationId xmlns:a16="http://schemas.microsoft.com/office/drawing/2014/main" id="{C2C1CF7D-C8A4-8142-B733-8EFF2193AE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24" y="-66934"/>
            <a:ext cx="4273112" cy="29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IOPP - BLS, PALS, NLS</a:t>
            </a:r>
            <a:endParaRPr lang="cs-CZ" dirty="0"/>
          </a:p>
        </p:txBody>
      </p:sp>
      <p:pic>
        <p:nvPicPr>
          <p:cNvPr id="2" name="Obrázek 1" descr="Obsah obrázku Písmo, snímek obrazovky, Grafika, text&#10;&#10;Popis byl vytvořen automaticky">
            <a:extLst>
              <a:ext uri="{FF2B5EF4-FFF2-40B4-BE49-F238E27FC236}">
                <a16:creationId xmlns:a16="http://schemas.microsoft.com/office/drawing/2014/main" id="{35B034F6-9945-68CF-F93D-86763E4CD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1" y="137516"/>
            <a:ext cx="4110177" cy="1620358"/>
          </a:xfrm>
          <a:prstGeom prst="rect">
            <a:avLst/>
          </a:prstGeom>
        </p:spPr>
      </p:pic>
      <p:pic>
        <p:nvPicPr>
          <p:cNvPr id="3" name="Obrázek 2" descr="Obsah obrázku Písmo, snímek obrazovky, Grafika, grafický design&#10;&#10;Popis byl vytvořen automaticky">
            <a:extLst>
              <a:ext uri="{FF2B5EF4-FFF2-40B4-BE49-F238E27FC236}">
                <a16:creationId xmlns:a16="http://schemas.microsoft.com/office/drawing/2014/main" id="{BCC8E603-3A4D-87A4-38F3-084C1CFB40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24" y="-66934"/>
            <a:ext cx="4273112" cy="29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5" name="Obrázek 4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837947C6-A134-B874-5E88-36AEE36A6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3" y="143867"/>
            <a:ext cx="4087355" cy="1611361"/>
          </a:xfrm>
          <a:prstGeom prst="rect">
            <a:avLst/>
          </a:prstGeom>
        </p:spPr>
      </p:pic>
      <p:pic>
        <p:nvPicPr>
          <p:cNvPr id="6" name="Obrázek 5" descr="Obsah obrázku text, Písmo, Grafika, symbol&#10;&#10;Popis byl vytvořen automaticky">
            <a:extLst>
              <a:ext uri="{FF2B5EF4-FFF2-40B4-BE49-F238E27FC236}">
                <a16:creationId xmlns:a16="http://schemas.microsoft.com/office/drawing/2014/main" id="{9233F1CD-284C-E7AD-92AA-35CFB15B77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11" y="-66847"/>
            <a:ext cx="4276800" cy="292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92F19B27-B7DB-D7FE-D9C9-F34987E31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3" y="143867"/>
            <a:ext cx="4087355" cy="1611361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IOPP - BLS, PALS, NLS</a:t>
            </a:r>
            <a:endParaRPr lang="cs-CZ" dirty="0"/>
          </a:p>
        </p:txBody>
      </p:sp>
      <p:pic>
        <p:nvPicPr>
          <p:cNvPr id="3" name="Obrázek 2" descr="Obsah obrázku text, Písmo, Grafika, symbol&#10;&#10;Popis byl vytvořen automaticky">
            <a:extLst>
              <a:ext uri="{FF2B5EF4-FFF2-40B4-BE49-F238E27FC236}">
                <a16:creationId xmlns:a16="http://schemas.microsoft.com/office/drawing/2014/main" id="{849A02EC-7E1A-BC0A-942D-8434F5E589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11" y="-66847"/>
            <a:ext cx="4276800" cy="292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E91565C0-CCDA-3D52-39BC-B0724A0FEA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9" y="1885072"/>
            <a:ext cx="6268586" cy="2471269"/>
          </a:xfrm>
          <a:prstGeom prst="rect">
            <a:avLst/>
          </a:prstGeom>
        </p:spPr>
      </p:pic>
      <p:pic>
        <p:nvPicPr>
          <p:cNvPr id="3" name="Obrázek 2" descr="Obsah obrázku text, Písmo, Grafika, symbol&#10;&#10;Popis byl vytvořen automaticky">
            <a:extLst>
              <a:ext uri="{FF2B5EF4-FFF2-40B4-BE49-F238E27FC236}">
                <a16:creationId xmlns:a16="http://schemas.microsoft.com/office/drawing/2014/main" id="{96B6303F-AB02-C740-DC95-C9CB1478D5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41" y="1474951"/>
            <a:ext cx="6857939" cy="468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375929"/>
            <a:ext cx="11361600" cy="1171580"/>
          </a:xfrm>
        </p:spPr>
        <p:txBody>
          <a:bodyPr/>
          <a:lstStyle/>
          <a:p>
            <a:r>
              <a:rPr lang="cs-CZ" sz="4000" dirty="0"/>
              <a:t>Basic </a:t>
            </a:r>
            <a:r>
              <a:rPr lang="cs-CZ" sz="4000" dirty="0" err="1"/>
              <a:t>Life</a:t>
            </a:r>
            <a:r>
              <a:rPr lang="cs-CZ" sz="4000" dirty="0"/>
              <a:t> Support u dětí, </a:t>
            </a:r>
            <a:br>
              <a:rPr lang="cs-CZ" sz="4000" dirty="0"/>
            </a:br>
            <a:r>
              <a:rPr lang="cs-CZ" sz="4000" dirty="0" err="1"/>
              <a:t>Paediatric</a:t>
            </a:r>
            <a:r>
              <a:rPr lang="cs-CZ" sz="4000" dirty="0"/>
              <a:t> </a:t>
            </a:r>
            <a:r>
              <a:rPr lang="cs-CZ" sz="4000" dirty="0" err="1"/>
              <a:t>Advanced</a:t>
            </a:r>
            <a:r>
              <a:rPr lang="cs-CZ" sz="4000" dirty="0"/>
              <a:t> </a:t>
            </a:r>
            <a:r>
              <a:rPr lang="cs-CZ" sz="4000" dirty="0" err="1"/>
              <a:t>Life</a:t>
            </a:r>
            <a:r>
              <a:rPr lang="cs-CZ" sz="4000" dirty="0"/>
              <a:t> Support, </a:t>
            </a:r>
            <a:r>
              <a:rPr lang="cs-CZ" sz="4000" dirty="0" err="1"/>
              <a:t>Newborn</a:t>
            </a:r>
            <a:r>
              <a:rPr lang="cs-CZ" sz="4000" dirty="0"/>
              <a:t> </a:t>
            </a:r>
            <a:r>
              <a:rPr lang="cs-CZ" sz="4000" dirty="0" err="1"/>
              <a:t>Life</a:t>
            </a:r>
            <a:r>
              <a:rPr lang="cs-CZ" sz="4000" dirty="0"/>
              <a:t> Support </a:t>
            </a:r>
            <a:br>
              <a:rPr lang="cs-CZ" sz="4000" dirty="0"/>
            </a:br>
            <a:r>
              <a:rPr lang="cs-CZ" sz="2400" dirty="0"/>
              <a:t>Intenzivní ošetřovatelská péče v pediatrii</a:t>
            </a:r>
            <a:endParaRPr lang="cs-CZ" sz="40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629902"/>
            <a:ext cx="11361600" cy="698497"/>
          </a:xfrm>
        </p:spPr>
        <p:txBody>
          <a:bodyPr/>
          <a:lstStyle/>
          <a:p>
            <a:r>
              <a:rPr lang="cs-CZ" dirty="0"/>
              <a:t>MUDr. Václav Vafek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>
            <a:extLst>
              <a:ext uri="{FF2B5EF4-FFF2-40B4-BE49-F238E27FC236}">
                <a16:creationId xmlns:a16="http://schemas.microsoft.com/office/drawing/2014/main" id="{BF583171-8E37-8B9E-D81B-614EB3AC7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9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5C51B9-D5D3-DF50-E869-77C07D59A9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9FAE16-C45F-3599-119D-9D3CEA6BA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2B2F74-8328-D620-1A27-B58661A41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</a:t>
            </a:r>
          </a:p>
        </p:txBody>
      </p:sp>
      <p:pic>
        <p:nvPicPr>
          <p:cNvPr id="7" name="Zástupný obsah 6" descr="Obsah obrázku text, Obdélník, Paralelní, snímek obrazovky&#10;&#10;Popis byl vytvořen automaticky">
            <a:extLst>
              <a:ext uri="{FF2B5EF4-FFF2-40B4-BE49-F238E27FC236}">
                <a16:creationId xmlns:a16="http://schemas.microsoft.com/office/drawing/2014/main" id="{FFFFBCA0-FB82-C7F1-8687-7B656EC48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5" t="11327"/>
          <a:stretch/>
        </p:blipFill>
        <p:spPr>
          <a:xfrm rot="5400000">
            <a:off x="7807064" y="1393830"/>
            <a:ext cx="4699531" cy="4070340"/>
          </a:xfrm>
        </p:spPr>
      </p:pic>
      <p:pic>
        <p:nvPicPr>
          <p:cNvPr id="8200" name="Picture 8" descr="Snímek obrazovky 4">
            <a:extLst>
              <a:ext uri="{FF2B5EF4-FFF2-40B4-BE49-F238E27FC236}">
                <a16:creationId xmlns:a16="http://schemas.microsoft.com/office/drawing/2014/main" id="{6A1D296D-8C0E-55BB-B4C9-3B92DDBD5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34" y="1285240"/>
            <a:ext cx="2793614" cy="49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48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999C46B-4D37-EC1E-E8C4-D9343F1169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F789F1B-EA4F-7CD3-B7B3-B6E0497292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B0778FD-CBD5-FEA3-B9EA-B17D37E8F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042307" cy="5629060"/>
          </a:xfrm>
        </p:spPr>
        <p:txBody>
          <a:bodyPr/>
          <a:lstStyle/>
          <a:p>
            <a:r>
              <a:rPr lang="cs-CZ" sz="3000" dirty="0"/>
              <a:t>Pokud máme čas na přípravu</a:t>
            </a:r>
            <a:br>
              <a:rPr lang="cs-CZ" sz="3000" dirty="0"/>
            </a:br>
            <a:r>
              <a:rPr lang="cs-CZ" sz="3000" dirty="0"/>
              <a:t>(avizovaný příjem od ZZS, kriticky nemocného dítěte/ dítě s NZO)</a:t>
            </a:r>
          </a:p>
        </p:txBody>
      </p:sp>
      <p:pic>
        <p:nvPicPr>
          <p:cNvPr id="11" name="Zástupný obsah 10" descr="Obsah obrázku text, bílá tabule, rukopis&#10;&#10;Popis byl vytvořen automaticky">
            <a:extLst>
              <a:ext uri="{FF2B5EF4-FFF2-40B4-BE49-F238E27FC236}">
                <a16:creationId xmlns:a16="http://schemas.microsoft.com/office/drawing/2014/main" id="{22EDEEA2-03D6-4155-42D2-CC0233754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744" y="246247"/>
            <a:ext cx="3869575" cy="5600189"/>
          </a:xfrm>
        </p:spPr>
      </p:pic>
    </p:spTree>
    <p:extLst>
      <p:ext uri="{BB962C8B-B14F-4D97-AF65-F5344CB8AC3E}">
        <p14:creationId xmlns:p14="http://schemas.microsoft.com/office/powerpoint/2010/main" val="72929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72958A-9211-941F-6B88-20AE7D46D4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4091FB-5857-67D4-C1CC-EBB88AF64A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807A71F-B177-016E-1F7E-BA6C5CFC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Pediatrický řetězec přežití</a:t>
            </a:r>
          </a:p>
        </p:txBody>
      </p:sp>
      <p:pic>
        <p:nvPicPr>
          <p:cNvPr id="7" name="Zástupný obsah 6" descr="Obsah obrázku kreslené, ilustrace&#10;&#10;Popis byl vytvořen automaticky">
            <a:extLst>
              <a:ext uri="{FF2B5EF4-FFF2-40B4-BE49-F238E27FC236}">
                <a16:creationId xmlns:a16="http://schemas.microsoft.com/office/drawing/2014/main" id="{BAB9D1FF-F596-C1EC-7852-80F8EED68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70" y="1735818"/>
            <a:ext cx="9199676" cy="4140200"/>
          </a:xfrm>
        </p:spPr>
      </p:pic>
    </p:spTree>
    <p:extLst>
      <p:ext uri="{BB962C8B-B14F-4D97-AF65-F5344CB8AC3E}">
        <p14:creationId xmlns:p14="http://schemas.microsoft.com/office/powerpoint/2010/main" val="1299639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99126F-2161-0A66-6BB2-CFD538EDE9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E7D7A3-DFD2-E9DF-E3F2-4FD25CDEA0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D72DF1-349E-2F8B-D28B-D734EFBEE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krok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6829B0F-E1A1-1D62-02E8-C806FD474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Identifikace kriticky nemocného dítěte – lekce </a:t>
            </a:r>
            <a:r>
              <a:rPr lang="cs-CZ" dirty="0">
                <a:solidFill>
                  <a:srgbClr val="0000DC"/>
                </a:solidFill>
              </a:rPr>
              <a:t>Přístup ke kriticky nemocnému dítěti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Iniciální krok je vždy </a:t>
            </a:r>
            <a:r>
              <a:rPr lang="cs-CZ" dirty="0">
                <a:solidFill>
                  <a:srgbClr val="0000DC"/>
                </a:solidFill>
              </a:rPr>
              <a:t>„</a:t>
            </a:r>
            <a:r>
              <a:rPr lang="cs-CZ" b="1" dirty="0" err="1">
                <a:solidFill>
                  <a:srgbClr val="0000DC"/>
                </a:solidFill>
              </a:rPr>
              <a:t>Quick</a:t>
            </a:r>
            <a:r>
              <a:rPr lang="cs-CZ" b="1" dirty="0">
                <a:solidFill>
                  <a:srgbClr val="0000DC"/>
                </a:solidFill>
              </a:rPr>
              <a:t> </a:t>
            </a:r>
            <a:r>
              <a:rPr lang="cs-CZ" b="1" dirty="0" err="1">
                <a:solidFill>
                  <a:srgbClr val="0000DC"/>
                </a:solidFill>
              </a:rPr>
              <a:t>look</a:t>
            </a:r>
            <a:r>
              <a:rPr lang="cs-CZ" dirty="0">
                <a:solidFill>
                  <a:srgbClr val="0000DC"/>
                </a:solidFill>
              </a:rPr>
              <a:t>“ = </a:t>
            </a:r>
            <a:r>
              <a:rPr lang="cs-CZ" dirty="0"/>
              <a:t>prvotní zhodnocení dítěte, </a:t>
            </a:r>
            <a:r>
              <a:rPr lang="cs-CZ" dirty="0">
                <a:solidFill>
                  <a:srgbClr val="0000DC"/>
                </a:solidFill>
              </a:rPr>
              <a:t>3B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 err="1">
                <a:solidFill>
                  <a:srgbClr val="0000DC"/>
                </a:solidFill>
              </a:rPr>
              <a:t>Breathing</a:t>
            </a:r>
            <a:r>
              <a:rPr lang="cs-CZ" dirty="0">
                <a:solidFill>
                  <a:srgbClr val="0000DC"/>
                </a:solidFill>
              </a:rPr>
              <a:t> – </a:t>
            </a:r>
            <a:r>
              <a:rPr lang="cs-CZ" dirty="0"/>
              <a:t>dýchá normálně?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 err="1">
                <a:solidFill>
                  <a:srgbClr val="0000DC"/>
                </a:solidFill>
              </a:rPr>
              <a:t>Behaviour</a:t>
            </a:r>
            <a:r>
              <a:rPr lang="cs-CZ" dirty="0">
                <a:solidFill>
                  <a:srgbClr val="0000DC"/>
                </a:solidFill>
              </a:rPr>
              <a:t> – </a:t>
            </a:r>
            <a:r>
              <a:rPr lang="cs-CZ" dirty="0"/>
              <a:t>chová se normálně?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>
                <a:solidFill>
                  <a:srgbClr val="0000DC"/>
                </a:solidFill>
              </a:rPr>
              <a:t>Body </a:t>
            </a:r>
            <a:r>
              <a:rPr lang="cs-CZ" dirty="0" err="1">
                <a:solidFill>
                  <a:srgbClr val="0000DC"/>
                </a:solidFill>
              </a:rPr>
              <a:t>colour</a:t>
            </a:r>
            <a:r>
              <a:rPr lang="cs-CZ" dirty="0">
                <a:solidFill>
                  <a:srgbClr val="0000DC"/>
                </a:solidFill>
              </a:rPr>
              <a:t> – </a:t>
            </a:r>
            <a:r>
              <a:rPr lang="cs-CZ" dirty="0"/>
              <a:t>má normální barvu kůže?</a:t>
            </a:r>
          </a:p>
          <a:p>
            <a:pPr marL="586350" indent="-514350">
              <a:buFont typeface="+mj-lt"/>
              <a:buAutoNum type="arabicPeriod"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Pokud ne </a:t>
            </a:r>
            <a:r>
              <a:rPr lang="cs-CZ" dirty="0">
                <a:sym typeface="Wingdings" pitchFamily="2" charset="2"/>
              </a:rPr>
              <a:t> může jít o kriticky nemocné dítě, okamžitě vyšetřím a zhodnotím životní funkce pacienta (ABCDE)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4420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20CF66B-7B16-342C-E06A-49710FFF3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7"/>
          <a:stretch/>
        </p:blipFill>
        <p:spPr bwMode="auto">
          <a:xfrm>
            <a:off x="7373175" y="30600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7FCBF4-1A95-6002-A41B-77B05B2CC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6573AE-3789-7479-C4AD-6EA6368F8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CE85B5-45B0-DC89-F86E-67E7442F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938100" cy="306000"/>
          </a:xfrm>
        </p:spPr>
        <p:txBody>
          <a:bodyPr/>
          <a:lstStyle/>
          <a:p>
            <a:r>
              <a:rPr lang="cs-CZ" dirty="0"/>
              <a:t>Základní první pomoc u dětí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0A875F-0385-DCDA-A547-17AD73D0C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Iniciální kroky:</a:t>
            </a:r>
          </a:p>
          <a:p>
            <a:pPr marL="72000" indent="0">
              <a:buNone/>
            </a:pPr>
            <a:endParaRPr lang="cs-CZ" dirty="0"/>
          </a:p>
          <a:p>
            <a:pPr marL="586350" indent="-514350">
              <a:buFont typeface="+mj-lt"/>
              <a:buAutoNum type="arabicPeriod"/>
            </a:pPr>
            <a:r>
              <a:rPr lang="cs-CZ" dirty="0" err="1"/>
              <a:t>Quick</a:t>
            </a:r>
            <a:r>
              <a:rPr lang="cs-CZ" dirty="0"/>
              <a:t> </a:t>
            </a:r>
            <a:r>
              <a:rPr lang="cs-CZ" dirty="0" err="1"/>
              <a:t>look</a:t>
            </a:r>
            <a:r>
              <a:rPr lang="cs-CZ" dirty="0"/>
              <a:t> – BBB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Je situace bezpečná?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Oslovím dítě. Pokud nereaguje </a:t>
            </a:r>
            <a:r>
              <a:rPr lang="cs-CZ" dirty="0">
                <a:sym typeface="Wingdings" pitchFamily="2" charset="2"/>
              </a:rPr>
              <a:t>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Mírný algický podnět. Pokud nereaguje </a:t>
            </a:r>
            <a:r>
              <a:rPr lang="cs-CZ" dirty="0">
                <a:sym typeface="Wingdings" pitchFamily="2" charset="2"/>
              </a:rPr>
              <a:t></a:t>
            </a:r>
            <a:endParaRPr lang="cs-CZ" dirty="0"/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Volám o pomoc 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Zprůchodním DC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Zahajuji KPR 5 vdechy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24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7FCBF4-1A95-6002-A41B-77B05B2CC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6573AE-3789-7479-C4AD-6EA6368F8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CE85B5-45B0-DC89-F86E-67E7442F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938100" cy="306000"/>
          </a:xfrm>
        </p:spPr>
        <p:txBody>
          <a:bodyPr/>
          <a:lstStyle/>
          <a:p>
            <a:r>
              <a:rPr lang="cs-CZ" dirty="0"/>
              <a:t>Základní první pomoc u dětí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0A875F-0385-DCDA-A547-17AD73D0C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Další osoba/</a:t>
            </a:r>
            <a:r>
              <a:rPr lang="cs-CZ" dirty="0" err="1"/>
              <a:t>y</a:t>
            </a:r>
            <a:r>
              <a:rPr lang="cs-CZ" dirty="0"/>
              <a:t> na místě:</a:t>
            </a:r>
          </a:p>
          <a:p>
            <a:pPr marL="72000" indent="0">
              <a:buNone/>
            </a:pPr>
            <a:r>
              <a:rPr lang="cs-CZ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volá 155, v nemocnici </a:t>
            </a:r>
            <a:r>
              <a:rPr lang="cs-CZ" b="1" dirty="0"/>
              <a:t>resuscitační tým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pomáhají s KPR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přináší AED, v nemocnici defibrilátor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0CF66B-7B16-342C-E06A-49710FFF3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7"/>
          <a:stretch/>
        </p:blipFill>
        <p:spPr bwMode="auto">
          <a:xfrm>
            <a:off x="7373175" y="30600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ámeček 5">
            <a:extLst>
              <a:ext uri="{FF2B5EF4-FFF2-40B4-BE49-F238E27FC236}">
                <a16:creationId xmlns:a16="http://schemas.microsoft.com/office/drawing/2014/main" id="{5118B827-EA9E-564D-0B5A-BA0F2778E987}"/>
              </a:ext>
            </a:extLst>
          </p:cNvPr>
          <p:cNvSpPr/>
          <p:nvPr/>
        </p:nvSpPr>
        <p:spPr bwMode="auto">
          <a:xfrm>
            <a:off x="9994605" y="1670737"/>
            <a:ext cx="1828800" cy="796017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66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7FCBF4-1A95-6002-A41B-77B05B2CC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6573AE-3789-7479-C4AD-6EA6368F8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CE85B5-45B0-DC89-F86E-67E7442F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938100" cy="306000"/>
          </a:xfrm>
        </p:spPr>
        <p:txBody>
          <a:bodyPr/>
          <a:lstStyle/>
          <a:p>
            <a:r>
              <a:rPr lang="cs-CZ" dirty="0"/>
              <a:t>Základní první pomoc u dětí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0A875F-0385-DCDA-A547-17AD73D0C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81" y="1692002"/>
            <a:ext cx="11218019" cy="4535998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Zprůchodnění dýchacích cest a </a:t>
            </a:r>
            <a:r>
              <a:rPr lang="cs-CZ" b="1" dirty="0"/>
              <a:t>10 vteřin </a:t>
            </a:r>
          </a:p>
          <a:p>
            <a:pPr marL="72000" indent="0">
              <a:buNone/>
            </a:pPr>
            <a:r>
              <a:rPr lang="cs-CZ" dirty="0"/>
              <a:t>kontrola dýchání :</a:t>
            </a:r>
          </a:p>
          <a:p>
            <a:pPr marL="72000" indent="0">
              <a:buNone/>
            </a:pPr>
            <a:r>
              <a:rPr lang="cs-CZ" dirty="0"/>
              <a:t> </a:t>
            </a:r>
          </a:p>
          <a:p>
            <a:pPr marL="72000" indent="0">
              <a:buNone/>
            </a:pPr>
            <a:r>
              <a:rPr lang="cs-CZ" dirty="0"/>
              <a:t>Děti do 1 roku</a:t>
            </a:r>
          </a:p>
          <a:p>
            <a:pPr marL="72000" indent="0">
              <a:buNone/>
            </a:pPr>
            <a:r>
              <a:rPr lang="cs-CZ" dirty="0"/>
              <a:t> – </a:t>
            </a:r>
            <a:r>
              <a:rPr lang="cs-CZ" b="1" dirty="0"/>
              <a:t>neutrální poloha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0CF66B-7B16-342C-E06A-49710FFF3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7"/>
          <a:stretch/>
        </p:blipFill>
        <p:spPr bwMode="auto">
          <a:xfrm>
            <a:off x="7373175" y="30600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ámeček 6">
            <a:extLst>
              <a:ext uri="{FF2B5EF4-FFF2-40B4-BE49-F238E27FC236}">
                <a16:creationId xmlns:a16="http://schemas.microsoft.com/office/drawing/2014/main" id="{703934A6-1B89-DC81-3C8D-3E86DF22CD94}"/>
              </a:ext>
            </a:extLst>
          </p:cNvPr>
          <p:cNvSpPr/>
          <p:nvPr/>
        </p:nvSpPr>
        <p:spPr bwMode="auto">
          <a:xfrm>
            <a:off x="7947221" y="2402957"/>
            <a:ext cx="2047383" cy="595425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9" name="Obrázek 8" descr="Obsah obrázku osoba, venku, dítě&#10;&#10;Popis byl vytvořen automaticky">
            <a:extLst>
              <a:ext uri="{FF2B5EF4-FFF2-40B4-BE49-F238E27FC236}">
                <a16:creationId xmlns:a16="http://schemas.microsoft.com/office/drawing/2014/main" id="{04CEBFE3-65E1-9936-00C9-7A517B4ED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16" y="2412002"/>
            <a:ext cx="4026382" cy="362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18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7FCBF4-1A95-6002-A41B-77B05B2CC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6573AE-3789-7479-C4AD-6EA6368F8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CE85B5-45B0-DC89-F86E-67E7442F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938100" cy="306000"/>
          </a:xfrm>
        </p:spPr>
        <p:txBody>
          <a:bodyPr/>
          <a:lstStyle/>
          <a:p>
            <a:r>
              <a:rPr lang="cs-CZ" dirty="0"/>
              <a:t>Základní první pomoc u dětí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0A875F-0385-DCDA-A547-17AD73D0C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81" y="1692002"/>
            <a:ext cx="11218019" cy="4535998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Zprůchodnění dýchacích cest a </a:t>
            </a:r>
            <a:r>
              <a:rPr lang="cs-CZ" b="1" dirty="0"/>
              <a:t>10 vteřin </a:t>
            </a:r>
          </a:p>
          <a:p>
            <a:pPr marL="72000" indent="0">
              <a:buNone/>
            </a:pPr>
            <a:r>
              <a:rPr lang="cs-CZ" dirty="0"/>
              <a:t>kontrola dýchání :</a:t>
            </a:r>
          </a:p>
          <a:p>
            <a:pPr marL="72000" indent="0">
              <a:buNone/>
            </a:pPr>
            <a:r>
              <a:rPr lang="cs-CZ" dirty="0"/>
              <a:t> </a:t>
            </a:r>
          </a:p>
          <a:p>
            <a:pPr marL="72000" indent="0">
              <a:buNone/>
            </a:pPr>
            <a:r>
              <a:rPr lang="cs-CZ" dirty="0"/>
              <a:t>Děti nad 1 rok</a:t>
            </a:r>
          </a:p>
          <a:p>
            <a:pPr marL="72000" indent="0">
              <a:buNone/>
            </a:pPr>
            <a:r>
              <a:rPr lang="cs-CZ" dirty="0"/>
              <a:t> – </a:t>
            </a:r>
            <a:r>
              <a:rPr lang="cs-CZ" b="1" dirty="0"/>
              <a:t>mírný záklon hlavy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0CF66B-7B16-342C-E06A-49710FFF3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7"/>
          <a:stretch/>
        </p:blipFill>
        <p:spPr bwMode="auto">
          <a:xfrm>
            <a:off x="7373175" y="30600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ámeček 6">
            <a:extLst>
              <a:ext uri="{FF2B5EF4-FFF2-40B4-BE49-F238E27FC236}">
                <a16:creationId xmlns:a16="http://schemas.microsoft.com/office/drawing/2014/main" id="{703934A6-1B89-DC81-3C8D-3E86DF22CD94}"/>
              </a:ext>
            </a:extLst>
          </p:cNvPr>
          <p:cNvSpPr/>
          <p:nvPr/>
        </p:nvSpPr>
        <p:spPr bwMode="auto">
          <a:xfrm>
            <a:off x="7947221" y="2402957"/>
            <a:ext cx="2047383" cy="595425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8" name="Obrázek 7" descr="Obsah obrázku osoba, venku, strom, oblečení&#10;&#10;Popis byl vytvořen automaticky">
            <a:extLst>
              <a:ext uri="{FF2B5EF4-FFF2-40B4-BE49-F238E27FC236}">
                <a16:creationId xmlns:a16="http://schemas.microsoft.com/office/drawing/2014/main" id="{261808D9-E189-A733-7116-9D1B49B16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260" y="2998382"/>
            <a:ext cx="3702590" cy="306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77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7FCBF4-1A95-6002-A41B-77B05B2CC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6573AE-3789-7479-C4AD-6EA6368F8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CE85B5-45B0-DC89-F86E-67E7442F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938100" cy="306000"/>
          </a:xfrm>
        </p:spPr>
        <p:txBody>
          <a:bodyPr/>
          <a:lstStyle/>
          <a:p>
            <a:r>
              <a:rPr lang="cs-CZ" dirty="0"/>
              <a:t>Základní první pomoc u dětí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0A875F-0385-DCDA-A547-17AD73D0C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81" y="1692002"/>
            <a:ext cx="11218019" cy="4535998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Pokud dítě nedýchá nebo nedýchá normálně </a:t>
            </a:r>
          </a:p>
          <a:p>
            <a:pPr marL="72000" indent="0">
              <a:buNone/>
            </a:pPr>
            <a:r>
              <a:rPr lang="cs-CZ" b="1" dirty="0"/>
              <a:t>5 pokusů o umělý vdech - z úst do úst</a:t>
            </a:r>
          </a:p>
          <a:p>
            <a:pPr marL="72000" indent="0">
              <a:buNone/>
            </a:pPr>
            <a:endParaRPr lang="cs-CZ" b="1" dirty="0"/>
          </a:p>
          <a:p>
            <a:pPr marL="72000" indent="0">
              <a:buNone/>
            </a:pPr>
            <a:endParaRPr lang="cs-CZ" b="1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0CF66B-7B16-342C-E06A-49710FFF3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7"/>
          <a:stretch/>
        </p:blipFill>
        <p:spPr bwMode="auto">
          <a:xfrm>
            <a:off x="7373175" y="30600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ámeček 6">
            <a:extLst>
              <a:ext uri="{FF2B5EF4-FFF2-40B4-BE49-F238E27FC236}">
                <a16:creationId xmlns:a16="http://schemas.microsoft.com/office/drawing/2014/main" id="{703934A6-1B89-DC81-3C8D-3E86DF22CD94}"/>
              </a:ext>
            </a:extLst>
          </p:cNvPr>
          <p:cNvSpPr/>
          <p:nvPr/>
        </p:nvSpPr>
        <p:spPr bwMode="auto">
          <a:xfrm>
            <a:off x="7925956" y="3933316"/>
            <a:ext cx="2047383" cy="595425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9" name="Obrázek 8" descr="Obsah obrázku osoba, Loket, oblečení, kloub&#10;&#10;Popis byl vytvořen automaticky">
            <a:extLst>
              <a:ext uri="{FF2B5EF4-FFF2-40B4-BE49-F238E27FC236}">
                <a16:creationId xmlns:a16="http://schemas.microsoft.com/office/drawing/2014/main" id="{326C2AD6-C7E2-2E88-333C-4F5517596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92" y="2647709"/>
            <a:ext cx="4331125" cy="358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62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20CF66B-7B16-342C-E06A-49710FFF3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7"/>
          <a:stretch/>
        </p:blipFill>
        <p:spPr bwMode="auto">
          <a:xfrm>
            <a:off x="7373175" y="30600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7FCBF4-1A95-6002-A41B-77B05B2CC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6573AE-3789-7479-C4AD-6EA6368F8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CE85B5-45B0-DC89-F86E-67E7442F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938100" cy="306000"/>
          </a:xfrm>
        </p:spPr>
        <p:txBody>
          <a:bodyPr/>
          <a:lstStyle/>
          <a:p>
            <a:r>
              <a:rPr lang="cs-CZ" dirty="0"/>
              <a:t>Základní první pomoc u dětí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0A875F-0385-DCDA-A547-17AD73D0C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81" y="1692002"/>
            <a:ext cx="11218019" cy="453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Pokud dítě nedýchá nebo nedýchá normálně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5 pokusů o umělý vdech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 nemocnici využijeme </a:t>
            </a:r>
            <a:r>
              <a:rPr lang="cs-CZ" dirty="0" err="1"/>
              <a:t>samorozpínací</a:t>
            </a:r>
            <a:r>
              <a:rPr lang="cs-CZ" dirty="0"/>
              <a:t> vak,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vždy napojit O</a:t>
            </a:r>
            <a:r>
              <a:rPr lang="cs-CZ" baseline="-25000" dirty="0"/>
              <a:t>2 </a:t>
            </a:r>
            <a:endParaRPr lang="cs-CZ" dirty="0"/>
          </a:p>
          <a:p>
            <a:pPr marL="72000" indent="0">
              <a:buNone/>
            </a:pPr>
            <a:endParaRPr lang="cs-CZ" b="1" dirty="0"/>
          </a:p>
          <a:p>
            <a:pPr marL="72000" indent="0">
              <a:buNone/>
            </a:pPr>
            <a:r>
              <a:rPr lang="cs-CZ" dirty="0"/>
              <a:t>doporučena je </a:t>
            </a:r>
          </a:p>
          <a:p>
            <a:pPr marL="72000" indent="0">
              <a:buNone/>
            </a:pPr>
            <a:r>
              <a:rPr lang="cs-CZ" b="1" dirty="0"/>
              <a:t>metoda dvou rukou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7" name="Rámeček 6">
            <a:extLst>
              <a:ext uri="{FF2B5EF4-FFF2-40B4-BE49-F238E27FC236}">
                <a16:creationId xmlns:a16="http://schemas.microsoft.com/office/drawing/2014/main" id="{703934A6-1B89-DC81-3C8D-3E86DF22CD94}"/>
              </a:ext>
            </a:extLst>
          </p:cNvPr>
          <p:cNvSpPr/>
          <p:nvPr/>
        </p:nvSpPr>
        <p:spPr bwMode="auto">
          <a:xfrm>
            <a:off x="7925956" y="3912051"/>
            <a:ext cx="2047383" cy="595425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026" name="Picture 2" descr="Two rescuer bag-mask ventilation pediatric">
            <a:extLst>
              <a:ext uri="{FF2B5EF4-FFF2-40B4-BE49-F238E27FC236}">
                <a16:creationId xmlns:a16="http://schemas.microsoft.com/office/drawing/2014/main" id="{345D9F5C-4F5C-32C6-C582-1DBB48E26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45" y="3156472"/>
            <a:ext cx="3500055" cy="298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ámeček 5">
            <a:extLst>
              <a:ext uri="{FF2B5EF4-FFF2-40B4-BE49-F238E27FC236}">
                <a16:creationId xmlns:a16="http://schemas.microsoft.com/office/drawing/2014/main" id="{E9FB7CE5-7DB7-799D-5D41-CD46EA5DD4BC}"/>
              </a:ext>
            </a:extLst>
          </p:cNvPr>
          <p:cNvSpPr/>
          <p:nvPr/>
        </p:nvSpPr>
        <p:spPr bwMode="auto">
          <a:xfrm>
            <a:off x="9973339" y="2988476"/>
            <a:ext cx="1499861" cy="1561527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7694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1A75A9-5D52-E9B4-9BF3-01A60473AB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1261DD-D2D6-15D2-98C4-B6EB6A1D17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F8D4A8-A4ED-4D63-5A1D-10AD2D076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6AA172-EFE3-3D25-9068-592B69CB8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Úvod, etiologie zástavy oběhu u dětí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Základní resuscitace u dětí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Rozšířená resuscitace u dětí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Resuscitace novorozence</a:t>
            </a:r>
          </a:p>
        </p:txBody>
      </p:sp>
    </p:spTree>
    <p:extLst>
      <p:ext uri="{BB962C8B-B14F-4D97-AF65-F5344CB8AC3E}">
        <p14:creationId xmlns:p14="http://schemas.microsoft.com/office/powerpoint/2010/main" val="843294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20CF66B-7B16-342C-E06A-49710FFF3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7"/>
          <a:stretch/>
        </p:blipFill>
        <p:spPr bwMode="auto">
          <a:xfrm>
            <a:off x="7415705" y="114615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7FCBF4-1A95-6002-A41B-77B05B2CC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6573AE-3789-7479-C4AD-6EA6368F8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CE85B5-45B0-DC89-F86E-67E7442F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938100" cy="306000"/>
          </a:xfrm>
        </p:spPr>
        <p:txBody>
          <a:bodyPr/>
          <a:lstStyle/>
          <a:p>
            <a:r>
              <a:rPr lang="cs-CZ" dirty="0"/>
              <a:t>Základní první pomoc u dětí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0A875F-0385-DCDA-A547-17AD73D0C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81" y="1692002"/>
            <a:ext cx="11218019" cy="453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 5 pokusech o vdech kontrolujeme </a:t>
            </a:r>
          </a:p>
          <a:p>
            <a:pPr marL="72000" indent="0">
              <a:buNone/>
            </a:pPr>
            <a:r>
              <a:rPr lang="cs-CZ" dirty="0"/>
              <a:t>přítomnost známek života (pohyb, změna barvy)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Pokud nejsou přítomny – zahajujeme komprese</a:t>
            </a:r>
          </a:p>
          <a:p>
            <a:pPr marL="72000" indent="0">
              <a:buNone/>
            </a:pPr>
            <a:r>
              <a:rPr lang="cs-CZ" dirty="0"/>
              <a:t>hrudníku.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Střídejte komprese a umělé vdechy </a:t>
            </a:r>
          </a:p>
          <a:p>
            <a:pPr marL="72000" indent="0">
              <a:buNone/>
            </a:pPr>
            <a:r>
              <a:rPr lang="cs-CZ" dirty="0"/>
              <a:t>v poměru 15:2.</a:t>
            </a:r>
          </a:p>
          <a:p>
            <a:pPr marL="72000" indent="0">
              <a:buNone/>
            </a:pPr>
            <a:br>
              <a:rPr lang="cs-CZ" dirty="0"/>
            </a:br>
            <a:endParaRPr lang="cs-CZ" b="1" dirty="0"/>
          </a:p>
        </p:txBody>
      </p:sp>
      <p:sp>
        <p:nvSpPr>
          <p:cNvPr id="6" name="Rámeček 5">
            <a:extLst>
              <a:ext uri="{FF2B5EF4-FFF2-40B4-BE49-F238E27FC236}">
                <a16:creationId xmlns:a16="http://schemas.microsoft.com/office/drawing/2014/main" id="{8FE67B8F-882B-91EE-A5B4-A24C714F8C10}"/>
              </a:ext>
            </a:extLst>
          </p:cNvPr>
          <p:cNvSpPr/>
          <p:nvPr/>
        </p:nvSpPr>
        <p:spPr bwMode="auto">
          <a:xfrm>
            <a:off x="7925956" y="4853007"/>
            <a:ext cx="2047383" cy="595425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Rámeček 7">
            <a:extLst>
              <a:ext uri="{FF2B5EF4-FFF2-40B4-BE49-F238E27FC236}">
                <a16:creationId xmlns:a16="http://schemas.microsoft.com/office/drawing/2014/main" id="{FA63C750-E019-650B-E49C-40181951605A}"/>
              </a:ext>
            </a:extLst>
          </p:cNvPr>
          <p:cNvSpPr/>
          <p:nvPr/>
        </p:nvSpPr>
        <p:spPr bwMode="auto">
          <a:xfrm>
            <a:off x="8009216" y="5632575"/>
            <a:ext cx="2047383" cy="847425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1914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20CF66B-7B16-342C-E06A-49710FFF3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7"/>
          <a:stretch/>
        </p:blipFill>
        <p:spPr bwMode="auto">
          <a:xfrm>
            <a:off x="7415705" y="114615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7FCBF4-1A95-6002-A41B-77B05B2CC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6573AE-3789-7479-C4AD-6EA6368F8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CE85B5-45B0-DC89-F86E-67E7442F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938100" cy="306000"/>
          </a:xfrm>
        </p:spPr>
        <p:txBody>
          <a:bodyPr/>
          <a:lstStyle/>
          <a:p>
            <a:r>
              <a:rPr lang="cs-CZ" dirty="0"/>
              <a:t>Základní první pomoc u dětí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0A875F-0385-DCDA-A547-17AD73D0C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81" y="1692002"/>
            <a:ext cx="11218019" cy="4535998"/>
          </a:xfrm>
        </p:spPr>
        <p:txBody>
          <a:bodyPr/>
          <a:lstStyle/>
          <a:p>
            <a:pPr marL="72000" indent="0">
              <a:buNone/>
            </a:pPr>
            <a:br>
              <a:rPr lang="cs-CZ" dirty="0"/>
            </a:br>
            <a:endParaRPr lang="cs-CZ" b="1" dirty="0"/>
          </a:p>
        </p:txBody>
      </p:sp>
      <p:sp>
        <p:nvSpPr>
          <p:cNvPr id="6" name="Rámeček 5">
            <a:extLst>
              <a:ext uri="{FF2B5EF4-FFF2-40B4-BE49-F238E27FC236}">
                <a16:creationId xmlns:a16="http://schemas.microsoft.com/office/drawing/2014/main" id="{8FE67B8F-882B-91EE-A5B4-A24C714F8C10}"/>
              </a:ext>
            </a:extLst>
          </p:cNvPr>
          <p:cNvSpPr/>
          <p:nvPr/>
        </p:nvSpPr>
        <p:spPr bwMode="auto">
          <a:xfrm>
            <a:off x="7925956" y="4853007"/>
            <a:ext cx="2047383" cy="595425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8" name="Obrázek 7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C99C5995-8819-7532-9879-03101AA8F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6" y="1380791"/>
            <a:ext cx="7772400" cy="2864624"/>
          </a:xfrm>
          <a:prstGeom prst="rect">
            <a:avLst/>
          </a:prstGeom>
        </p:spPr>
      </p:pic>
      <p:pic>
        <p:nvPicPr>
          <p:cNvPr id="10" name="Obrázek 9" descr="Obsah obrázku osoba, plenka, dítě, Módní doplňky&#10;&#10;Popis byl vytvořen automaticky">
            <a:extLst>
              <a:ext uri="{FF2B5EF4-FFF2-40B4-BE49-F238E27FC236}">
                <a16:creationId xmlns:a16="http://schemas.microsoft.com/office/drawing/2014/main" id="{D64E2523-9B3A-9EBE-7A6D-874B23BD1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6" y="4247904"/>
            <a:ext cx="3019647" cy="1980096"/>
          </a:xfrm>
          <a:prstGeom prst="rect">
            <a:avLst/>
          </a:prstGeom>
        </p:spPr>
      </p:pic>
      <p:pic>
        <p:nvPicPr>
          <p:cNvPr id="12" name="Obrázek 11" descr="Obsah obrázku osoba, Končetina, prst u nohy, naboso&#10;&#10;Popis byl vytvořen automaticky">
            <a:extLst>
              <a:ext uri="{FF2B5EF4-FFF2-40B4-BE49-F238E27FC236}">
                <a16:creationId xmlns:a16="http://schemas.microsoft.com/office/drawing/2014/main" id="{1D8A9908-75D4-5259-1BAE-DC5DF794D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82" y="4245415"/>
            <a:ext cx="2949940" cy="1980096"/>
          </a:xfrm>
          <a:prstGeom prst="rect">
            <a:avLst/>
          </a:prstGeom>
        </p:spPr>
      </p:pic>
      <p:sp>
        <p:nvSpPr>
          <p:cNvPr id="13" name="Rámeček 12">
            <a:extLst>
              <a:ext uri="{FF2B5EF4-FFF2-40B4-BE49-F238E27FC236}">
                <a16:creationId xmlns:a16="http://schemas.microsoft.com/office/drawing/2014/main" id="{2667E23A-5D3C-C28B-3013-E7E279F1BB07}"/>
              </a:ext>
            </a:extLst>
          </p:cNvPr>
          <p:cNvSpPr/>
          <p:nvPr/>
        </p:nvSpPr>
        <p:spPr bwMode="auto">
          <a:xfrm>
            <a:off x="8009216" y="5632575"/>
            <a:ext cx="2047383" cy="847425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2948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20CF66B-7B16-342C-E06A-49710FFF3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7"/>
          <a:stretch/>
        </p:blipFill>
        <p:spPr bwMode="auto">
          <a:xfrm>
            <a:off x="7415705" y="114615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7FCBF4-1A95-6002-A41B-77B05B2CC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6573AE-3789-7479-C4AD-6EA6368F8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CE85B5-45B0-DC89-F86E-67E7442F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938100" cy="306000"/>
          </a:xfrm>
        </p:spPr>
        <p:txBody>
          <a:bodyPr/>
          <a:lstStyle/>
          <a:p>
            <a:r>
              <a:rPr lang="cs-CZ" dirty="0"/>
              <a:t>Základní první pomoc u dětí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0A875F-0385-DCDA-A547-17AD73D0C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81" y="1692002"/>
            <a:ext cx="11218019" cy="453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 5 pokusech o vdech kontrolujeme </a:t>
            </a:r>
          </a:p>
          <a:p>
            <a:pPr marL="72000" indent="0">
              <a:buNone/>
            </a:pPr>
            <a:r>
              <a:rPr lang="cs-CZ" dirty="0"/>
              <a:t>přítomnost známek života (pohyb, změna barvy)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Pokud nejsou přítomny – zahajujeme komprese</a:t>
            </a:r>
          </a:p>
          <a:p>
            <a:pPr marL="72000" indent="0">
              <a:buNone/>
            </a:pPr>
            <a:r>
              <a:rPr lang="cs-CZ" dirty="0"/>
              <a:t>hrudníku.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Střídejte komprese a umělé vdechy </a:t>
            </a:r>
          </a:p>
          <a:p>
            <a:pPr marL="72000" indent="0">
              <a:buNone/>
            </a:pPr>
            <a:r>
              <a:rPr lang="cs-CZ" dirty="0"/>
              <a:t>v poměru 15:2.</a:t>
            </a:r>
          </a:p>
          <a:p>
            <a:pPr marL="72000" indent="0">
              <a:buNone/>
            </a:pPr>
            <a:br>
              <a:rPr lang="cs-CZ" dirty="0"/>
            </a:br>
            <a:endParaRPr lang="cs-CZ" b="1" dirty="0"/>
          </a:p>
        </p:txBody>
      </p:sp>
      <p:sp>
        <p:nvSpPr>
          <p:cNvPr id="6" name="Rámeček 5">
            <a:extLst>
              <a:ext uri="{FF2B5EF4-FFF2-40B4-BE49-F238E27FC236}">
                <a16:creationId xmlns:a16="http://schemas.microsoft.com/office/drawing/2014/main" id="{8FE67B8F-882B-91EE-A5B4-A24C714F8C10}"/>
              </a:ext>
            </a:extLst>
          </p:cNvPr>
          <p:cNvSpPr/>
          <p:nvPr/>
        </p:nvSpPr>
        <p:spPr bwMode="auto">
          <a:xfrm>
            <a:off x="7925956" y="4853007"/>
            <a:ext cx="2047383" cy="595425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Rámeček 6">
            <a:extLst>
              <a:ext uri="{FF2B5EF4-FFF2-40B4-BE49-F238E27FC236}">
                <a16:creationId xmlns:a16="http://schemas.microsoft.com/office/drawing/2014/main" id="{48575D0C-766E-A035-2939-5817C35587A0}"/>
              </a:ext>
            </a:extLst>
          </p:cNvPr>
          <p:cNvSpPr/>
          <p:nvPr/>
        </p:nvSpPr>
        <p:spPr bwMode="auto">
          <a:xfrm>
            <a:off x="8009216" y="5632575"/>
            <a:ext cx="2047383" cy="847425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2688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E834295-462A-FC13-36EE-2B65BFD15C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EB832B-7E70-7713-B3DC-698F25C0CA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A5FAA0-8CBB-9B05-F68C-D1AB2F724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Rozšířená první pomoc u dětí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4591D9-EC28-87EB-6069-0CBE040EB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Co je navíc oproti základní první pomoci?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vstup do cévního řečiště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léky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EKG vyšetření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defibrilace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zajištění DC, eventuelně umělá plicní ventilace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rozvaha nad možnou příčinou zástavy a její léčba –  4H 4T</a:t>
            </a:r>
          </a:p>
          <a:p>
            <a:pPr marL="7200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501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88FDE5-BA2F-E4B5-2A5B-FC66A4531A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1659A1-8421-69FC-A7F5-3A6927F8D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F2228C4-C925-35EB-6529-648093828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obsah 6" descr="Obsah obrázku text, snímek obrazovky, Paralelní, design&#10;&#10;Popis byl vytvořen automaticky">
            <a:extLst>
              <a:ext uri="{FF2B5EF4-FFF2-40B4-BE49-F238E27FC236}">
                <a16:creationId xmlns:a16="http://schemas.microsoft.com/office/drawing/2014/main" id="{456B7997-3440-6624-B53B-1BE34C55A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45" y="146540"/>
            <a:ext cx="4669340" cy="6711460"/>
          </a:xfrm>
        </p:spPr>
      </p:pic>
      <p:sp>
        <p:nvSpPr>
          <p:cNvPr id="9" name="Zaoblený obdélník 8">
            <a:extLst>
              <a:ext uri="{FF2B5EF4-FFF2-40B4-BE49-F238E27FC236}">
                <a16:creationId xmlns:a16="http://schemas.microsoft.com/office/drawing/2014/main" id="{89A84E99-AE00-432C-71D7-77FA45FFB434}"/>
              </a:ext>
            </a:extLst>
          </p:cNvPr>
          <p:cNvSpPr/>
          <p:nvPr/>
        </p:nvSpPr>
        <p:spPr bwMode="auto">
          <a:xfrm>
            <a:off x="9609673" y="720000"/>
            <a:ext cx="2431312" cy="588600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7A6FE11-D081-5A27-2FA2-001F4230B13D}"/>
              </a:ext>
            </a:extLst>
          </p:cNvPr>
          <p:cNvSpPr txBox="1"/>
          <p:nvPr/>
        </p:nvSpPr>
        <p:spPr>
          <a:xfrm>
            <a:off x="233916" y="1360967"/>
            <a:ext cx="682610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rabicPeriod"/>
            </a:pPr>
            <a:r>
              <a:rPr lang="cs-CZ" sz="2800" dirty="0" err="1">
                <a:latin typeface="+mn-lt"/>
              </a:rPr>
              <a:t>Quick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look</a:t>
            </a:r>
            <a:r>
              <a:rPr lang="cs-CZ" sz="2800" dirty="0">
                <a:latin typeface="+mn-lt"/>
              </a:rPr>
              <a:t> – BBB - pozitivní</a:t>
            </a:r>
          </a:p>
          <a:p>
            <a:pPr marL="514350" indent="-514350" algn="l">
              <a:buFont typeface="+mj-lt"/>
              <a:buAutoNum type="arabicPeriod"/>
            </a:pPr>
            <a:r>
              <a:rPr lang="cs-CZ" sz="2800" dirty="0">
                <a:latin typeface="+mn-lt"/>
                <a:sym typeface="Wingdings" pitchFamily="2" charset="2"/>
              </a:rPr>
              <a:t> může jít o </a:t>
            </a:r>
            <a:r>
              <a:rPr lang="cs-CZ" sz="2800" dirty="0">
                <a:latin typeface="+mn-lt"/>
              </a:rPr>
              <a:t>kriticky nemocné dítě</a:t>
            </a:r>
          </a:p>
          <a:p>
            <a:pPr marL="514350" indent="-514350" algn="l">
              <a:buAutoNum type="arabicPeriod"/>
            </a:pPr>
            <a:r>
              <a:rPr lang="cs-CZ" sz="2800" dirty="0">
                <a:latin typeface="+mn-lt"/>
              </a:rPr>
              <a:t>Je situace bezpečná? - ano</a:t>
            </a:r>
          </a:p>
          <a:p>
            <a:pPr marL="514350" indent="-514350" algn="l">
              <a:buAutoNum type="arabicPeriod"/>
            </a:pPr>
            <a:r>
              <a:rPr lang="cs-CZ" sz="2800" dirty="0">
                <a:latin typeface="+mn-lt"/>
              </a:rPr>
              <a:t>Reaguje dítě na oslovení/algický podnět? - ne</a:t>
            </a:r>
          </a:p>
          <a:p>
            <a:pPr marL="514350" indent="-514350" algn="l">
              <a:buAutoNum type="arabicPeriod"/>
            </a:pPr>
            <a:r>
              <a:rPr lang="cs-CZ" sz="2800" dirty="0">
                <a:latin typeface="+mn-lt"/>
              </a:rPr>
              <a:t>Volám o pomoc.</a:t>
            </a:r>
          </a:p>
          <a:p>
            <a:pPr marL="514350" indent="-514350" algn="l">
              <a:buAutoNum type="arabicPeriod"/>
            </a:pPr>
            <a:r>
              <a:rPr lang="cs-CZ" sz="2800" dirty="0">
                <a:latin typeface="+mn-lt"/>
              </a:rPr>
              <a:t>Po zprůchodnění DC nedýchá/nedýchá normálně. </a:t>
            </a:r>
          </a:p>
          <a:p>
            <a:pPr marL="514350" indent="-514350" algn="l">
              <a:buAutoNum type="arabicPeriod"/>
            </a:pPr>
            <a:r>
              <a:rPr lang="cs-CZ" sz="2800" dirty="0">
                <a:latin typeface="+mn-lt"/>
              </a:rPr>
              <a:t>Nemá hmatný puls na karotidě</a:t>
            </a:r>
          </a:p>
          <a:p>
            <a:pPr marL="514350" indent="-514350" algn="l">
              <a:buAutoNum type="arabicPeriod"/>
            </a:pPr>
            <a:r>
              <a:rPr lang="cs-CZ" sz="2800" dirty="0">
                <a:latin typeface="+mn-lt"/>
                <a:sym typeface="Wingdings" pitchFamily="2" charset="2"/>
              </a:rPr>
              <a:t> Zahajujeme KPR 5 iniciálními vdechy</a:t>
            </a:r>
            <a:r>
              <a:rPr lang="cs-CZ" sz="2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3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6B43D2-9AF5-5779-6B4F-4E26B49833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E452BD-3BF4-3B54-7E65-32D181F23F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56828A8-DC20-A331-FFF9-27B82951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obsah 7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BDEA84E7-D125-A10D-0B58-320C2CF22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91" y="0"/>
            <a:ext cx="4700709" cy="2977116"/>
          </a:xfr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DECD764A-F242-5A7D-4849-09243C8C4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11"/>
            <a:ext cx="7516628" cy="1063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866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21960B-9347-7569-6125-20448CC817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E4A11E-BD80-F3F6-2BB2-F4E42A2A81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541F6E-ABDB-45A3-7043-034D6C3B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76424"/>
            <a:ext cx="10753200" cy="451576"/>
          </a:xfrm>
        </p:spPr>
        <p:txBody>
          <a:bodyPr/>
          <a:lstStyle/>
          <a:p>
            <a:r>
              <a:rPr lang="cs-CZ" dirty="0"/>
              <a:t>Zhodnocení iniciálního rytmu - NEDEFIBRILOVATELNÝ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1436BA-1374-7D74-DFFA-B87573EA5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Asystolie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/>
              <a:t>Bezpulzová</a:t>
            </a:r>
            <a:r>
              <a:rPr lang="cs-CZ" b="1" dirty="0"/>
              <a:t> elektrická aktivita </a:t>
            </a:r>
            <a:r>
              <a:rPr lang="cs-CZ" dirty="0"/>
              <a:t>- PEA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/>
              <a:t>Závažná bradykardie </a:t>
            </a:r>
            <a:r>
              <a:rPr lang="cs-CZ" dirty="0"/>
              <a:t>(&lt;60/min, bez známek života, nehmatný centrální puls)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 descr="Obsah obrázku řada/pruh&#10;&#10;Popis byl vytvořen automaticky">
            <a:extLst>
              <a:ext uri="{FF2B5EF4-FFF2-40B4-BE49-F238E27FC236}">
                <a16:creationId xmlns:a16="http://schemas.microsoft.com/office/drawing/2014/main" id="{A23809C0-2BAD-ECDB-DF11-92F361C03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68" y="1296002"/>
            <a:ext cx="7772400" cy="1192292"/>
          </a:xfrm>
          <a:prstGeom prst="rect">
            <a:avLst/>
          </a:prstGeom>
        </p:spPr>
      </p:pic>
      <p:pic>
        <p:nvPicPr>
          <p:cNvPr id="9" name="Obrázek 8" descr="Obsah obrázku text, rukopis, řada/pruh, Písmo&#10;&#10;Popis byl vytvořen automaticky">
            <a:extLst>
              <a:ext uri="{FF2B5EF4-FFF2-40B4-BE49-F238E27FC236}">
                <a16:creationId xmlns:a16="http://schemas.microsoft.com/office/drawing/2014/main" id="{EB71972C-085C-81AB-ED56-BD28D036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68" y="3177415"/>
            <a:ext cx="7772400" cy="1192292"/>
          </a:xfrm>
          <a:prstGeom prst="rect">
            <a:avLst/>
          </a:prstGeom>
        </p:spPr>
      </p:pic>
      <p:pic>
        <p:nvPicPr>
          <p:cNvPr id="11" name="Obrázek 10" descr="Obsah obrázku rukopis, řada/pruh&#10;&#10;Popis byl vytvořen automaticky">
            <a:extLst>
              <a:ext uri="{FF2B5EF4-FFF2-40B4-BE49-F238E27FC236}">
                <a16:creationId xmlns:a16="http://schemas.microsoft.com/office/drawing/2014/main" id="{FEADD0AB-FBA8-D5A1-0F76-89A204E75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68" y="4837708"/>
            <a:ext cx="7772400" cy="119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01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21960B-9347-7569-6125-20448CC817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E4A11E-BD80-F3F6-2BB2-F4E42A2A81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541F6E-ABDB-45A3-7043-034D6C3B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261169"/>
            <a:ext cx="10753200" cy="451576"/>
          </a:xfrm>
        </p:spPr>
        <p:txBody>
          <a:bodyPr/>
          <a:lstStyle/>
          <a:p>
            <a:r>
              <a:rPr lang="cs-CZ" dirty="0"/>
              <a:t>Zhodnocení iniciálního rytmu- DEFIBRILOVATELNÝ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1436BA-1374-7D74-DFFA-B87573EA5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Fibrilace komor</a:t>
            </a:r>
          </a:p>
          <a:p>
            <a:pPr>
              <a:buFont typeface="Arial" panose="020B0604020202020204" pitchFamily="34" charset="0"/>
              <a:buChar char="•"/>
            </a:pP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/>
              <a:t>bezpulzová</a:t>
            </a:r>
            <a:r>
              <a:rPr lang="cs-CZ" b="1" dirty="0"/>
              <a:t> komorová tachykardie (</a:t>
            </a:r>
            <a:r>
              <a:rPr lang="cs-CZ" b="1" dirty="0" err="1"/>
              <a:t>pVT</a:t>
            </a:r>
            <a:r>
              <a:rPr lang="cs-CZ" b="1" dirty="0"/>
              <a:t>)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8" name="Obrázek 7" descr="Obsah obrázku hřeben&#10;&#10;Popis byl vytvořen automaticky">
            <a:extLst>
              <a:ext uri="{FF2B5EF4-FFF2-40B4-BE49-F238E27FC236}">
                <a16:creationId xmlns:a16="http://schemas.microsoft.com/office/drawing/2014/main" id="{EA848B30-555D-E358-2E0B-247DF9218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66" y="3498112"/>
            <a:ext cx="7772400" cy="1103259"/>
          </a:xfrm>
          <a:prstGeom prst="rect">
            <a:avLst/>
          </a:prstGeom>
        </p:spPr>
      </p:pic>
      <p:pic>
        <p:nvPicPr>
          <p:cNvPr id="12" name="Obrázek 11" descr="Obsah obrázku rukopis, Šeřík, růžová, typografie&#10;&#10;Popis byl vytvořen automaticky">
            <a:extLst>
              <a:ext uri="{FF2B5EF4-FFF2-40B4-BE49-F238E27FC236}">
                <a16:creationId xmlns:a16="http://schemas.microsoft.com/office/drawing/2014/main" id="{63F2351F-06C6-85F8-4527-77BC791F7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66" y="1491798"/>
            <a:ext cx="7772400" cy="1103259"/>
          </a:xfrm>
          <a:prstGeom prst="rect">
            <a:avLst/>
          </a:prstGeom>
        </p:spPr>
      </p:pic>
      <p:sp>
        <p:nvSpPr>
          <p:cNvPr id="13" name="Zaoblený obdélník 12">
            <a:extLst>
              <a:ext uri="{FF2B5EF4-FFF2-40B4-BE49-F238E27FC236}">
                <a16:creationId xmlns:a16="http://schemas.microsoft.com/office/drawing/2014/main" id="{415C05B6-D585-677E-DED8-579A91862465}"/>
              </a:ext>
            </a:extLst>
          </p:cNvPr>
          <p:cNvSpPr/>
          <p:nvPr/>
        </p:nvSpPr>
        <p:spPr bwMode="auto">
          <a:xfrm>
            <a:off x="871870" y="4997302"/>
            <a:ext cx="8399721" cy="834698"/>
          </a:xfrm>
          <a:prstGeom prst="roundRect">
            <a:avLst/>
          </a:prstGeom>
          <a:solidFill>
            <a:schemeClr val="accent1">
              <a:alpha val="59205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během kontroly rytmu vždy hmatáme centrální pulz</a:t>
            </a:r>
          </a:p>
        </p:txBody>
      </p:sp>
    </p:spTree>
    <p:extLst>
      <p:ext uri="{BB962C8B-B14F-4D97-AF65-F5344CB8AC3E}">
        <p14:creationId xmlns:p14="http://schemas.microsoft.com/office/powerpoint/2010/main" val="2074236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65EDD95-FAE0-043C-6CD4-EF682CA97A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FA45F6-0ABE-DA7B-F3E0-89BC7CBA77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C1116D-EC6A-BD76-22E7-9AE041DE0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Vstup do cévního řečiště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1E72762-41B6-39CB-F6D4-716E65549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pokud nemá dítě již zavedený spolehlivý vstup, máme v emergentní situaci pouze dvě možnosti: zavedení periferního žilního katetru nebo </a:t>
            </a:r>
            <a:r>
              <a:rPr lang="cs-CZ" dirty="0" err="1"/>
              <a:t>intraoseálního</a:t>
            </a:r>
            <a:r>
              <a:rPr lang="cs-CZ" dirty="0"/>
              <a:t> vstupu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dle ERC může být </a:t>
            </a:r>
            <a:r>
              <a:rPr lang="cs-CZ" dirty="0" err="1"/>
              <a:t>intraoseální</a:t>
            </a:r>
            <a:r>
              <a:rPr lang="cs-CZ" dirty="0"/>
              <a:t> vstup </a:t>
            </a:r>
            <a:r>
              <a:rPr lang="cs-CZ" u="sng" dirty="0"/>
              <a:t>první volbou </a:t>
            </a:r>
            <a:r>
              <a:rPr lang="cs-CZ" dirty="0"/>
              <a:t>v případě dekompenzovaného šoku nebo NZO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zavedení </a:t>
            </a:r>
            <a:r>
              <a:rPr lang="cs-CZ" dirty="0" err="1"/>
              <a:t>i.v</a:t>
            </a:r>
            <a:r>
              <a:rPr lang="cs-CZ" dirty="0"/>
              <a:t>. vstupu může být během NZO extrémně obtížné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více v lekci </a:t>
            </a:r>
          </a:p>
          <a:p>
            <a:pPr marL="72000" indent="0">
              <a:buNone/>
            </a:pPr>
            <a:r>
              <a:rPr lang="cs-CZ" dirty="0">
                <a:solidFill>
                  <a:srgbClr val="0000DC"/>
                </a:solidFill>
              </a:rPr>
              <a:t>  Zajištění </a:t>
            </a:r>
            <a:r>
              <a:rPr lang="cs-CZ" dirty="0" err="1">
                <a:solidFill>
                  <a:srgbClr val="0000DC"/>
                </a:solidFill>
              </a:rPr>
              <a:t>i.v</a:t>
            </a:r>
            <a:r>
              <a:rPr lang="cs-CZ" dirty="0">
                <a:solidFill>
                  <a:srgbClr val="0000DC"/>
                </a:solidFill>
              </a:rPr>
              <a:t>. vstupu</a:t>
            </a:r>
          </a:p>
        </p:txBody>
      </p:sp>
      <p:pic>
        <p:nvPicPr>
          <p:cNvPr id="12290" name="Picture 2" descr="TruBaby X | Infant CPR Manikin - TruCorp">
            <a:extLst>
              <a:ext uri="{FF2B5EF4-FFF2-40B4-BE49-F238E27FC236}">
                <a16:creationId xmlns:a16="http://schemas.microsoft.com/office/drawing/2014/main" id="{63A9520F-7AB9-E901-1841-90B6A60A0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04" y="4597176"/>
            <a:ext cx="39243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783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68229E-2D71-CF4B-C24F-0A535062CF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7BC835-E5E1-9FD6-BD27-BDD320A9EA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5DF88A2-BB72-4E9D-A45C-FA74F6496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4ED2F09-2C0A-A968-6BC5-0E2384EA9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44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Adrenalin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10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mcg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/kg á 3 – 5 min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1 ampulce 1 mg = 1 ml (1:1000)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ředění 1:10000 –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 ml Adrenalinu + 9 ml FR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poté 10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mcg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/ kg = 0.1 ml / 1 kg váhy dítěte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Amiodaron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5 mg/kg po 3. neúspěšném výboji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1 ampulce 150 mg = 3 ml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ředění do 5%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Glc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lvl="1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vše spláchnout bolusem –10 ml FR</a:t>
            </a:r>
          </a:p>
        </p:txBody>
      </p:sp>
      <p:pic>
        <p:nvPicPr>
          <p:cNvPr id="13314" name="Picture 2" descr="Adrenalin">
            <a:extLst>
              <a:ext uri="{FF2B5EF4-FFF2-40B4-BE49-F238E27FC236}">
                <a16:creationId xmlns:a16="http://schemas.microsoft.com/office/drawing/2014/main" id="{315C5A57-F7AC-838E-55C1-6EC630DA2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00" y="762000"/>
            <a:ext cx="3048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643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D6EEE49-BEB5-8CDC-3BE8-DA6D27F905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EFF8F7-30CA-A8D9-E7E9-080BD429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5F778A3-23DF-2016-A9B0-5C718B35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Používané termíny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52A069-0FAC-6011-7F53-B3E0D1C54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BLS – Basic </a:t>
            </a:r>
            <a:r>
              <a:rPr lang="cs-CZ" dirty="0" err="1"/>
              <a:t>Life</a:t>
            </a:r>
            <a:r>
              <a:rPr lang="cs-CZ" dirty="0"/>
              <a:t>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ALS – </a:t>
            </a:r>
            <a:r>
              <a:rPr lang="cs-CZ" dirty="0" err="1"/>
              <a:t>Advanced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BMV – </a:t>
            </a:r>
            <a:r>
              <a:rPr lang="cs-CZ" dirty="0" err="1"/>
              <a:t>Bag-mask</a:t>
            </a:r>
            <a:r>
              <a:rPr lang="cs-CZ" dirty="0"/>
              <a:t> </a:t>
            </a:r>
            <a:r>
              <a:rPr lang="cs-CZ" dirty="0" err="1"/>
              <a:t>ventilation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AED – Automatický externí defibrilátor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NZO – Náhlá zástava oběhu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RR – </a:t>
            </a:r>
            <a:r>
              <a:rPr lang="cs-CZ" dirty="0" err="1"/>
              <a:t>Respiratory</a:t>
            </a:r>
            <a:r>
              <a:rPr lang="cs-CZ" dirty="0"/>
              <a:t> </a:t>
            </a:r>
            <a:r>
              <a:rPr lang="cs-CZ" dirty="0" err="1"/>
              <a:t>rate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ROSC – Return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Spontaneous</a:t>
            </a:r>
            <a:r>
              <a:rPr lang="cs-CZ" dirty="0"/>
              <a:t> </a:t>
            </a:r>
            <a:r>
              <a:rPr lang="cs-CZ" dirty="0" err="1"/>
              <a:t>Circulation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6593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LS Study Guide - National CPR Association">
            <a:extLst>
              <a:ext uri="{FF2B5EF4-FFF2-40B4-BE49-F238E27FC236}">
                <a16:creationId xmlns:a16="http://schemas.microsoft.com/office/drawing/2014/main" id="{681E8A16-C972-BC63-F7E1-2B0886021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98" y="4473167"/>
            <a:ext cx="4791002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E2EBA6CD-DC9D-D0F1-38C9-8AFE7797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Defibrilace – 4 J / kg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EB716DE-D35A-05DD-C77C-3A1AB9184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169358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Dbejte na zásady bezpečné defibrilace!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Preferovány samolepící defibrilační elektrody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snižují čas přerušení kompresí, zvyšují bezpečnost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K dispozici i dětská velikost elektrod,</a:t>
            </a:r>
          </a:p>
          <a:p>
            <a:pPr marL="72000" indent="0">
              <a:buNone/>
            </a:pPr>
            <a:r>
              <a:rPr lang="cs-CZ" dirty="0"/>
              <a:t>  ideální pro děti &lt; 10 kg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dle velikosti dostupných elektrod a velikosti dítěte – </a:t>
            </a:r>
            <a:r>
              <a:rPr lang="cs-CZ" dirty="0" err="1"/>
              <a:t>anterolaterální</a:t>
            </a:r>
            <a:r>
              <a:rPr lang="cs-CZ" dirty="0"/>
              <a:t> nebo předozadní poloha elektrod</a:t>
            </a:r>
            <a:endParaRPr lang="cs-CZ" dirty="0">
              <a:sym typeface="Wingdings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ym typeface="Wingdings" pitchFamily="2" charset="2"/>
              </a:rPr>
              <a:t>5. neúspěšný výboj – zvýšit na 8 J / kg </a:t>
            </a:r>
          </a:p>
          <a:p>
            <a:endParaRPr lang="cs-CZ" dirty="0"/>
          </a:p>
        </p:txBody>
      </p:sp>
      <p:pic>
        <p:nvPicPr>
          <p:cNvPr id="9" name="Obrázek 8" descr="Obsah obrázku skica, Perokresba, ilustrace, kresba&#10;&#10;Popis byl vytvořen automaticky">
            <a:extLst>
              <a:ext uri="{FF2B5EF4-FFF2-40B4-BE49-F238E27FC236}">
                <a16:creationId xmlns:a16="http://schemas.microsoft.com/office/drawing/2014/main" id="{58EC6B15-401D-49D2-7DAF-2690B145A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378000"/>
            <a:ext cx="3005014" cy="2960823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5F9BA34-A49C-9CCB-78B7-9FE4A0DC1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E02D61-9A6C-B420-03A3-BAF136FC5D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0380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ALLARD* MICROCUFF* Endotracheal Tubes | Avanos Medical Devices">
            <a:extLst>
              <a:ext uri="{FF2B5EF4-FFF2-40B4-BE49-F238E27FC236}">
                <a16:creationId xmlns:a16="http://schemas.microsoft.com/office/drawing/2014/main" id="{C7A82991-90BC-266F-D107-D7362C62C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7" t="10499" r="20695" b="9187"/>
          <a:stretch/>
        </p:blipFill>
        <p:spPr bwMode="auto">
          <a:xfrm rot="16764139">
            <a:off x="8378455" y="-1061998"/>
            <a:ext cx="2317898" cy="5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6FA705-9F7E-88F2-C50D-1A81784890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999C1C-63DF-C2C6-1EC3-31473398D3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7B784F-E805-190B-D786-A69BCCFC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Zajištění dýchacích cest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A9CA3FF-A008-66FE-0FA9-C727979E3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prioritní je oxygenace (s FiO</a:t>
            </a:r>
            <a:r>
              <a:rPr lang="cs-CZ" baseline="-25000" dirty="0"/>
              <a:t>2 </a:t>
            </a:r>
            <a:r>
              <a:rPr lang="cs-CZ" dirty="0"/>
              <a:t>1.0) a ventilace jakýmkoliv způsobem, který bezpečně ovládáme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iniciálně vždy začínáme ventilovat pomocí </a:t>
            </a:r>
            <a:r>
              <a:rPr lang="cs-CZ" dirty="0" err="1"/>
              <a:t>samorozpínacího</a:t>
            </a:r>
            <a:r>
              <a:rPr lang="cs-CZ" dirty="0"/>
              <a:t> vaku (metoda dvou rukou)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pokud je ventilace </a:t>
            </a:r>
            <a:r>
              <a:rPr lang="cs-CZ" dirty="0" err="1"/>
              <a:t>samorozpínacím</a:t>
            </a:r>
            <a:r>
              <a:rPr lang="cs-CZ" dirty="0"/>
              <a:t> vakem obtížná – použijte LM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orotracheální</a:t>
            </a:r>
            <a:r>
              <a:rPr lang="cs-CZ" dirty="0"/>
              <a:t> intubaci by měla provádět pouze kompetentní osoba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děti nad 3 kg </a:t>
            </a:r>
            <a:r>
              <a:rPr lang="cs-CZ" dirty="0" err="1"/>
              <a:t>intubujte</a:t>
            </a:r>
            <a:r>
              <a:rPr lang="cs-CZ" dirty="0"/>
              <a:t> vždy kanylou s </a:t>
            </a:r>
            <a:r>
              <a:rPr lang="cs-CZ" dirty="0" err="1"/>
              <a:t>obturační</a:t>
            </a:r>
            <a:r>
              <a:rPr lang="cs-CZ" dirty="0"/>
              <a:t> manžetou (</a:t>
            </a:r>
            <a:r>
              <a:rPr lang="cs-CZ" dirty="0" err="1"/>
              <a:t>microCuff</a:t>
            </a:r>
            <a:r>
              <a:rPr lang="cs-CZ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 intubaci nebo zavedení LM je doporučeno rutinní </a:t>
            </a:r>
            <a:r>
              <a:rPr lang="cs-CZ" dirty="0" err="1"/>
              <a:t>použítí</a:t>
            </a:r>
            <a:r>
              <a:rPr lang="cs-CZ" dirty="0"/>
              <a:t> monitorace EtCO</a:t>
            </a:r>
            <a:r>
              <a:rPr lang="cs-CZ" baseline="-25000" dirty="0"/>
              <a:t>2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2776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04CC150-7501-2D74-9C89-0AB9C25F4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4E113E-CA0F-60D0-C49E-6C44B96C57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F6289C-7D72-8979-BDA4-F77AB612E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NEDEFIBRILOVATELNÝ RYTMUS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046D527-A436-E391-D4E3-86AF3CD63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prioritou jsou kvalitní komprese hrudníku, oxygenace a ventilace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další prioritou je okamžité </a:t>
            </a:r>
            <a:r>
              <a:rPr lang="cs-CZ" b="1" dirty="0">
                <a:solidFill>
                  <a:srgbClr val="0000DC"/>
                </a:solidFill>
              </a:rPr>
              <a:t>zavedení </a:t>
            </a:r>
            <a:r>
              <a:rPr lang="cs-CZ" b="1" dirty="0" err="1">
                <a:solidFill>
                  <a:srgbClr val="0000DC"/>
                </a:solidFill>
              </a:rPr>
              <a:t>i.v</a:t>
            </a:r>
            <a:r>
              <a:rPr lang="cs-CZ" b="1" dirty="0">
                <a:solidFill>
                  <a:srgbClr val="0000DC"/>
                </a:solidFill>
              </a:rPr>
              <a:t>./</a:t>
            </a:r>
            <a:r>
              <a:rPr lang="cs-CZ" b="1" dirty="0" err="1">
                <a:solidFill>
                  <a:srgbClr val="0000DC"/>
                </a:solidFill>
              </a:rPr>
              <a:t>i.o</a:t>
            </a:r>
            <a:r>
              <a:rPr lang="cs-CZ" b="1" dirty="0">
                <a:solidFill>
                  <a:srgbClr val="0000DC"/>
                </a:solidFill>
              </a:rPr>
              <a:t>. vstupu a podání adrenalinu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dle možností identifikovat a eventuelně vyřešit reverzibilní příčiny zástavy oběhu 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7B7150A-2F0D-C382-6901-76E2A7B3A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470" y="4635702"/>
            <a:ext cx="7772400" cy="106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20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04CC150-7501-2D74-9C89-0AB9C25F4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4E113E-CA0F-60D0-C49E-6C44B96C57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F6289C-7D72-8979-BDA4-F77AB612E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DEFIBRILOVATELNÝ RYTMUS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046D527-A436-E391-D4E3-86AF3CD63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kvalitní komprese hrudníku, oxygenace a ventilace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další prioritou je </a:t>
            </a:r>
            <a:r>
              <a:rPr lang="cs-CZ" b="1" dirty="0">
                <a:solidFill>
                  <a:srgbClr val="0000DC"/>
                </a:solidFill>
              </a:rPr>
              <a:t>časná defibrilace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přidat </a:t>
            </a:r>
            <a:r>
              <a:rPr lang="cs-CZ" dirty="0" err="1"/>
              <a:t>algo</a:t>
            </a:r>
            <a:endParaRPr lang="cs-CZ" dirty="0"/>
          </a:p>
          <a:p>
            <a:endParaRPr lang="cs-CZ" dirty="0"/>
          </a:p>
        </p:txBody>
      </p:sp>
      <p:pic>
        <p:nvPicPr>
          <p:cNvPr id="7" name="Obrázek 6" descr="Obsah obrázku text, Písmo, řada/pruh, diagram&#10;&#10;Popis byl vytvořen automaticky">
            <a:extLst>
              <a:ext uri="{FF2B5EF4-FFF2-40B4-BE49-F238E27FC236}">
                <a16:creationId xmlns:a16="http://schemas.microsoft.com/office/drawing/2014/main" id="{B6EF0D47-216B-65EC-8561-2A1649E87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902085"/>
            <a:ext cx="10920598" cy="292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7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E26912-826C-B95B-533B-324BAC676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70D17E-F8F1-FABA-7098-3BA4A3D76D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BEB4DDE-04F2-AE15-448F-BD0166F2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Reverzibilní příčiny zástavy oběhu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F7C8853-7208-0EC5-B80C-402A6225D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359001"/>
            <a:ext cx="10753200" cy="4139998"/>
          </a:xfrm>
        </p:spPr>
        <p:txBody>
          <a:bodyPr/>
          <a:lstStyle/>
          <a:p>
            <a:r>
              <a:rPr lang="cs-CZ" dirty="0"/>
              <a:t>pokud máme zajištěny prioritní složky KPR (kvalitní komprese, oxygenace a ventilace, vstup do cévního řečiště), snažíme se zjistit příčinu zástavy oběhu a provést případnou intervenci</a:t>
            </a:r>
          </a:p>
          <a:p>
            <a:r>
              <a:rPr lang="cs-CZ" dirty="0"/>
              <a:t>zvažte aktivace </a:t>
            </a:r>
            <a:r>
              <a:rPr lang="cs-CZ" dirty="0" err="1"/>
              <a:t>eCPR</a:t>
            </a:r>
            <a:r>
              <a:rPr lang="cs-CZ" dirty="0"/>
              <a:t> protokolu</a:t>
            </a:r>
          </a:p>
        </p:txBody>
      </p:sp>
      <p:pic>
        <p:nvPicPr>
          <p:cNvPr id="6" name="Zástupný obsah 6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10B31854-A965-9ADB-682C-546994B1F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b="5615"/>
          <a:stretch/>
        </p:blipFill>
        <p:spPr>
          <a:xfrm>
            <a:off x="1830537" y="3190525"/>
            <a:ext cx="8530926" cy="3037475"/>
          </a:xfrm>
          <a:prstGeom prst="rect">
            <a:avLst/>
          </a:prstGeom>
        </p:spPr>
      </p:pic>
      <p:sp>
        <p:nvSpPr>
          <p:cNvPr id="10" name="Zaoblený obdélník 9">
            <a:extLst>
              <a:ext uri="{FF2B5EF4-FFF2-40B4-BE49-F238E27FC236}">
                <a16:creationId xmlns:a16="http://schemas.microsoft.com/office/drawing/2014/main" id="{C3F24117-666D-170A-2C33-6455071D136A}"/>
              </a:ext>
            </a:extLst>
          </p:cNvPr>
          <p:cNvSpPr/>
          <p:nvPr/>
        </p:nvSpPr>
        <p:spPr bwMode="auto">
          <a:xfrm>
            <a:off x="4338084" y="4954772"/>
            <a:ext cx="1488558" cy="318977"/>
          </a:xfrm>
          <a:prstGeom prst="roundRect">
            <a:avLst/>
          </a:prstGeom>
          <a:solidFill>
            <a:srgbClr val="5AC8AF">
              <a:alpha val="46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756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CACAC5-746A-EB22-8B63-60C44CB775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5F4676-2443-83C5-291A-5AA5C548CC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C146C10-0FB3-D4E1-24D1-D6A8568EC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Poresuscitační</a:t>
            </a:r>
            <a:r>
              <a:rPr lang="cs-CZ" dirty="0"/>
              <a:t> péče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A20E4A9-AA2D-BF7D-6854-6659D3060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37" y="1513509"/>
            <a:ext cx="8431451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intenzivní péče - dětské ARO / specializovaná dětská JIP </a:t>
            </a:r>
          </a:p>
          <a:p>
            <a:pPr marL="72000" indent="0"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snažíme se o dosažení: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rgbClr val="0000DC"/>
                </a:solidFill>
              </a:rPr>
              <a:t>normoxemie</a:t>
            </a:r>
            <a:r>
              <a:rPr lang="cs-CZ" sz="2800" b="1" dirty="0">
                <a:solidFill>
                  <a:srgbClr val="0000DC"/>
                </a:solidFill>
              </a:rPr>
              <a:t>, </a:t>
            </a:r>
            <a:r>
              <a:rPr lang="cs-CZ" sz="2800" b="1" dirty="0" err="1">
                <a:solidFill>
                  <a:srgbClr val="0000DC"/>
                </a:solidFill>
              </a:rPr>
              <a:t>normokapnie</a:t>
            </a:r>
            <a:r>
              <a:rPr lang="cs-CZ" sz="2800" b="1" dirty="0">
                <a:solidFill>
                  <a:srgbClr val="0000DC"/>
                </a:solidFill>
              </a:rPr>
              <a:t> </a:t>
            </a:r>
            <a:r>
              <a:rPr lang="cs-CZ" sz="2800" dirty="0"/>
              <a:t>– monitorace pCO</a:t>
            </a:r>
            <a:r>
              <a:rPr lang="cs-CZ" sz="2800" baseline="-25000" dirty="0"/>
              <a:t>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rgbClr val="0000DC"/>
                </a:solidFill>
              </a:rPr>
              <a:t>normotenze</a:t>
            </a:r>
            <a:r>
              <a:rPr lang="cs-CZ" sz="2800" dirty="0"/>
              <a:t> – invazivní monitorace tlaku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rgbClr val="0000DC"/>
                </a:solidFill>
              </a:rPr>
              <a:t>normoglykémie</a:t>
            </a:r>
            <a:endParaRPr lang="cs-CZ" sz="2800" b="1" dirty="0">
              <a:solidFill>
                <a:srgbClr val="0000DC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800" dirty="0"/>
              <a:t>cílená regulace teploty k </a:t>
            </a:r>
            <a:r>
              <a:rPr lang="cs-CZ" sz="2800" b="1" dirty="0" err="1">
                <a:solidFill>
                  <a:srgbClr val="0000DC"/>
                </a:solidFill>
              </a:rPr>
              <a:t>normotermii</a:t>
            </a:r>
            <a:r>
              <a:rPr lang="cs-CZ" sz="2800" b="1" dirty="0">
                <a:solidFill>
                  <a:srgbClr val="0000DC"/>
                </a:solidFill>
              </a:rPr>
              <a:t> (37.0 °C)</a:t>
            </a:r>
            <a:r>
              <a:rPr lang="cs-CZ" sz="2800" dirty="0"/>
              <a:t>, prevence hypotermie!</a:t>
            </a:r>
          </a:p>
          <a:p>
            <a:endParaRPr lang="cs-CZ" dirty="0"/>
          </a:p>
        </p:txBody>
      </p:sp>
      <p:pic>
        <p:nvPicPr>
          <p:cNvPr id="7" name="Obrázek 6" descr="Obsah obrázku snímek obrazovky, dveře, text, budova&#10;&#10;Popis byl vytvořen automaticky">
            <a:extLst>
              <a:ext uri="{FF2B5EF4-FFF2-40B4-BE49-F238E27FC236}">
                <a16:creationId xmlns:a16="http://schemas.microsoft.com/office/drawing/2014/main" id="{72896105-DF4B-E7B3-C68A-B28433830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870" y="0"/>
            <a:ext cx="3700130" cy="493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47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4C8A70-2A74-7457-885D-34FDE124D8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81BF07-0197-F299-9BA0-F3E51FFB12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532C47-2EC3-F0A9-1C8C-309E0226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Resuscitace novorozence </a:t>
            </a:r>
            <a:br>
              <a:rPr lang="cs-CZ" dirty="0"/>
            </a:br>
            <a:r>
              <a:rPr lang="cs-CZ" dirty="0" err="1"/>
              <a:t>Newborn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 Support – NLS 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62BD45C3-8612-B4A1-99A2-D55EF4A5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998002"/>
            <a:ext cx="10753200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resuscitace </a:t>
            </a:r>
            <a:r>
              <a:rPr lang="cs-CZ" u="sng" dirty="0"/>
              <a:t>bezprostředně po porodu </a:t>
            </a:r>
            <a:r>
              <a:rPr lang="cs-CZ" dirty="0"/>
              <a:t>u novorozence bez dokončené poporodní adaptace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podkladem je nejčastěji perinatální asfyxie plodu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nutné změny spojené s přechodem do extrauterinního prostředí - aerace plic + přestavba fetálního oběhu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hranice </a:t>
            </a:r>
            <a:r>
              <a:rPr lang="cs-CZ" dirty="0" err="1"/>
              <a:t>viability</a:t>
            </a:r>
            <a:r>
              <a:rPr lang="cs-CZ" dirty="0"/>
              <a:t> plodu 24+0 </a:t>
            </a:r>
            <a:r>
              <a:rPr lang="cs-CZ" dirty="0" err="1"/>
              <a:t>g.t</a:t>
            </a:r>
            <a:r>
              <a:rPr lang="cs-CZ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naprostá většina novorozenců (asi 90 %) nepotřebuje pomoc, extenzivní resuscitaci potřebuje pouze asi 1 %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62045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8E0025-8636-2594-A087-9A47BF7A34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52B4E5-8F1D-31EE-5A9A-C49B653B12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2545E9-F25E-F4C4-6007-CA9E64832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kroky resuscitace novorozence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DFAA91-AFCC-3330-28A6-CC136889A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8870567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připravte tým, vybavení, prostředí (teplota)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 době porodu – zapnout stopky, zaznamenat čas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dítě osušte, zabalte do teplých plen, stimulujte (třením)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poté zhodnoťte: </a:t>
            </a:r>
            <a:r>
              <a:rPr lang="cs-CZ" b="1" dirty="0">
                <a:solidFill>
                  <a:srgbClr val="0000DC"/>
                </a:solidFill>
              </a:rPr>
              <a:t>barvu, tonus, dýchání, srdeční frekvenci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pokud má dítě dobrý svalový tonus, dýchá bez obtíží a má TF &gt; 100 / min – předejte matce (zdroj tepla)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pokud nedýchá/nedýchá normálně </a:t>
            </a:r>
            <a:r>
              <a:rPr lang="cs-CZ" sz="2400" dirty="0">
                <a:sym typeface="Wingdings" pitchFamily="2" charset="2"/>
              </a:rPr>
              <a:t> přesunout na vyhřívané resuscitační lůžko, zprůchodněte DC, </a:t>
            </a:r>
            <a:r>
              <a:rPr lang="cs-CZ" sz="2400" dirty="0">
                <a:solidFill>
                  <a:srgbClr val="0000DC"/>
                </a:solidFill>
                <a:sym typeface="Wingdings" pitchFamily="2" charset="2"/>
              </a:rPr>
              <a:t>podejte 5 inflačních vdechů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pic>
        <p:nvPicPr>
          <p:cNvPr id="15362" name="Picture 2" descr="Ošetření novorozence po porodu – WikiSkripta">
            <a:extLst>
              <a:ext uri="{FF2B5EF4-FFF2-40B4-BE49-F238E27FC236}">
                <a16:creationId xmlns:a16="http://schemas.microsoft.com/office/drawing/2014/main" id="{432E189D-C2FC-863A-6522-57E0D3A56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387" y="1296002"/>
            <a:ext cx="2465066" cy="370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06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8C79AC-349B-630F-DBB7-3915E888FC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1B1B6A-3266-AE30-253F-8B2AAC7028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6069D4A-1302-D9DD-016E-005617973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Inflační vdechy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B080C6-3A4D-2B8D-9DB0-C2AEFD422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8105023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hlavička do neutrální polohy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cílem je aerace plic = zvedání hrudníku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iniciálně FiO2 0.21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parametr úspěšného provzdušnění plic je TF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pokud se hrudník nezvedá – musíme něco změnit: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2 ruce na masce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změna polohy hlavy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odsátí (ne elektivně!)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zajištění DC – vzduchovod / LM / OTI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znovu přehodnotíme stav dítěte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marL="324000" lvl="1" indent="0">
              <a:buNone/>
            </a:pPr>
            <a:endParaRPr lang="cs-CZ" dirty="0"/>
          </a:p>
        </p:txBody>
      </p:sp>
      <p:pic>
        <p:nvPicPr>
          <p:cNvPr id="8" name="Obrázek 7" descr="Obsah obrázku osoba, láhev, Lékařské vybavení, interiér&#10;&#10;Popis byl vytvořen automaticky">
            <a:extLst>
              <a:ext uri="{FF2B5EF4-FFF2-40B4-BE49-F238E27FC236}">
                <a16:creationId xmlns:a16="http://schemas.microsoft.com/office/drawing/2014/main" id="{1663B657-28A9-E827-8C6C-E1E71B37C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5791200" cy="29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358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8E0025-8636-2594-A087-9A47BF7A34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52B4E5-8F1D-31EE-5A9A-C49B653B12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2545E9-F25E-F4C4-6007-CA9E64832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" name="Zástupný obsah 10" descr="Obsah obrázku text, snímek obrazovky, Písmo, Značka&#10;&#10;Popis byl vytvořen automaticky">
            <a:extLst>
              <a:ext uri="{FF2B5EF4-FFF2-40B4-BE49-F238E27FC236}">
                <a16:creationId xmlns:a16="http://schemas.microsoft.com/office/drawing/2014/main" id="{D8CEB715-320F-9D14-5AB3-5B3AA2122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698"/>
            <a:ext cx="11993526" cy="6685302"/>
          </a:xfrm>
        </p:spPr>
      </p:pic>
    </p:spTree>
    <p:extLst>
      <p:ext uri="{BB962C8B-B14F-4D97-AF65-F5344CB8AC3E}">
        <p14:creationId xmlns:p14="http://schemas.microsoft.com/office/powerpoint/2010/main" val="2034769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C0C628-9219-36B5-9A17-8EED62340F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255E35-862D-5136-2381-3BB9E25651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247A2C-8A85-8BC1-B0E3-D4E57315E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máme zdroje?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A6060E3-1170-9680-6490-8ADE98F40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vycházíme z doporučených postupů Evropské resuscitační rady (ERC)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poslední vydání 2021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volně ke stažení: </a:t>
            </a:r>
            <a:r>
              <a:rPr lang="cs-CZ" dirty="0" err="1">
                <a:solidFill>
                  <a:srgbClr val="0000DC"/>
                </a:solidFill>
              </a:rPr>
              <a:t>www.erc.edu</a:t>
            </a:r>
            <a:endParaRPr lang="cs-CZ" dirty="0">
              <a:solidFill>
                <a:srgbClr val="0000D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nebo na webu České resuscitační rady </a:t>
            </a:r>
          </a:p>
          <a:p>
            <a:pPr marL="72000" indent="0">
              <a:buNone/>
            </a:pPr>
            <a:r>
              <a:rPr lang="cs-CZ" dirty="0">
                <a:solidFill>
                  <a:srgbClr val="0000DC"/>
                </a:solidFill>
              </a:rPr>
              <a:t>  </a:t>
            </a:r>
            <a:r>
              <a:rPr lang="cs-CZ" dirty="0" err="1">
                <a:solidFill>
                  <a:srgbClr val="0000DC"/>
                </a:solidFill>
              </a:rPr>
              <a:t>www.resuscitace.cz</a:t>
            </a:r>
            <a:endParaRPr lang="cs-CZ" dirty="0">
              <a:solidFill>
                <a:srgbClr val="0000DC"/>
              </a:solidFill>
            </a:endParaRPr>
          </a:p>
        </p:txBody>
      </p:sp>
      <p:pic>
        <p:nvPicPr>
          <p:cNvPr id="1026" name="Picture 2" descr="ERC | Bringing resuscitation to the world">
            <a:extLst>
              <a:ext uri="{FF2B5EF4-FFF2-40B4-BE49-F238E27FC236}">
                <a16:creationId xmlns:a16="http://schemas.microsoft.com/office/drawing/2014/main" id="{6C9270CE-FD3A-78E6-D322-F33E23E09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649" y="2461501"/>
            <a:ext cx="4856113" cy="308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049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75C516-8803-16C4-716E-61DFA48CAA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907B35-0102-55AE-4509-56BA353F4E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F7C429E-36D3-9671-9DE9-920A5979D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7777A82-3BF2-F607-57CD-1E538E58D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Perkins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G. D., </a:t>
            </a: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Gräsner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J. T., </a:t>
            </a: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Semeraro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F., </a:t>
            </a: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Olasveengen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T., </a:t>
            </a: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Soar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J., Lott, C., ... &amp; </a:t>
            </a: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Zideman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D. A. (2021). </a:t>
            </a: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resuscitation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guidelines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2021: </a:t>
            </a: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executive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cs-CZ" sz="1800" b="0" i="1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Resuscitation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cs-CZ" sz="1800" b="0" i="1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161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1-60.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ERC 2021 – </a:t>
            </a: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Advanced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Life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Support – </a:t>
            </a: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Course</a:t>
            </a:r>
            <a:r>
              <a:rPr lang="cs-CZ" sz="1800" b="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Manual</a:t>
            </a:r>
            <a:endParaRPr lang="cs-CZ" sz="1800" b="0" i="0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PROKOPOVÁ, Tereza, Tereza VAFKOVÁ, Václav VAFEK, Daniel BARVÍK, Martina KOSINOVÁ a Petr ŠTOURAČ. </a:t>
            </a:r>
            <a:r>
              <a:rPr lang="cs-CZ" sz="1800" b="0" i="1" u="none" strike="noStrike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První pomoc</a:t>
            </a:r>
            <a:r>
              <a:rPr lang="cs-CZ" sz="1800" b="0" i="0" u="none" strike="noStrike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1. vyd. Brno: Masarykova univerzita, 2022. </a:t>
            </a:r>
            <a:r>
              <a:rPr lang="cs-CZ" sz="1800" b="0" i="0" u="none" strike="noStrike" dirty="0" err="1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Elportál</a:t>
            </a:r>
            <a:r>
              <a:rPr lang="cs-CZ" sz="1800" b="0" i="0" u="none" strike="noStrike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ISBN 978-80-280-0135-3.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2783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ADDBDD-6807-F324-11F5-A95C2B33E4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04783C-8DED-336C-4E82-465E1D96C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05A8FD1-DCD8-5174-D431-32EE43A84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CFEF55B-28A8-D9C5-55A6-F0AA3480C8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7831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2A1EB7-990B-BBDA-0770-3EAD7D881A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BA4E40-B950-ED42-6E4E-515359E56E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1914EE1-5BEE-288F-3872-9EB2B04D3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EPALS – </a:t>
            </a:r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Paediatric</a:t>
            </a:r>
            <a:r>
              <a:rPr lang="cs-CZ" dirty="0"/>
              <a:t> </a:t>
            </a:r>
            <a:r>
              <a:rPr lang="cs-CZ" dirty="0" err="1"/>
              <a:t>Advanced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 Support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D67ECEE-01EE-93D0-911B-41FFD890D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certifikovaný kurz ERC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zaměřený na identifikaci kriticky nemocného dítěte a včasnou intervenci tak, aby nedošlo až k srdeční zástavě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pravidelné přeškolování, součást kontinuálního celoživotního vzdělávání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standardizace iniciálního přístupu založeného na prioritách a samotné léčby </a:t>
            </a:r>
          </a:p>
        </p:txBody>
      </p:sp>
    </p:spTree>
    <p:extLst>
      <p:ext uri="{BB962C8B-B14F-4D97-AF65-F5344CB8AC3E}">
        <p14:creationId xmlns:p14="http://schemas.microsoft.com/office/powerpoint/2010/main" val="703208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2D1062-FBC7-5EA1-FE46-5F25EDCBE7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652BF2-DD07-1D9C-E668-D324C82675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5D1AE1-FD2C-3547-545A-BAD34A309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Etiologie srdeční zástavy u dětí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38B386-2537-B8C3-DE22-D8985E728BF1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b="1" dirty="0">
                <a:solidFill>
                  <a:srgbClr val="0000DC"/>
                </a:solidFill>
              </a:rPr>
              <a:t>PRIMÁRNÍ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u dětí méně často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způsobena primárním srdečním onemocněním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většinou náhlý, nepředvídatelný nástup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často vstupně </a:t>
            </a:r>
            <a:r>
              <a:rPr lang="cs-CZ" sz="2400" dirty="0" err="1"/>
              <a:t>defibrilovatelný</a:t>
            </a:r>
            <a:r>
              <a:rPr lang="cs-CZ" sz="2400" dirty="0"/>
              <a:t> rytmus 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9A3FA72-A0B7-1E1C-8843-23B402479C9E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b="1" dirty="0">
                <a:solidFill>
                  <a:srgbClr val="0000DC"/>
                </a:solidFill>
              </a:rPr>
              <a:t>SEKUNDÁRNÍ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u dětí významně </a:t>
            </a:r>
            <a:r>
              <a:rPr lang="cs-CZ" sz="2400" u="sng" dirty="0"/>
              <a:t>častější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NZO důsledkem tkáňové hypoxie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ta je způsobena respiračním selháním s nedostatečnou oxygenací, těžkou </a:t>
            </a:r>
            <a:r>
              <a:rPr lang="cs-CZ" sz="2400" dirty="0" err="1"/>
              <a:t>hypoperfuzí</a:t>
            </a:r>
            <a:r>
              <a:rPr lang="cs-CZ" sz="2400" dirty="0"/>
              <a:t> při šokovém stavu nebo jejich kombinací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často vstupně </a:t>
            </a:r>
            <a:r>
              <a:rPr lang="cs-CZ" sz="2400" dirty="0" err="1"/>
              <a:t>nedefibrilovatelný</a:t>
            </a:r>
            <a:r>
              <a:rPr lang="cs-CZ" sz="2400" dirty="0"/>
              <a:t> rytmus </a:t>
            </a:r>
          </a:p>
          <a:p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254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D5F4D3-A57E-5F8D-6A39-5BF73AD66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9E2C6B-8C55-6565-836A-B1CF6D9C86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D82AC24-659F-E79E-6B27-8233D569C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B9A30E3-1D27-E67C-3F20-2245B7E49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2543114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Výsledky resuscitace sekundární zástavy oběhu u dětí jsou obecně velmi špatné.</a:t>
            </a:r>
          </a:p>
          <a:p>
            <a:pPr marL="72000" indent="0">
              <a:buNone/>
            </a:pPr>
            <a:r>
              <a:rPr lang="cs-CZ" dirty="0"/>
              <a:t>V péči o kriticky nemocné dítě je absolutně zásadní takové dítě časně identifikovat a časně provést intervence zabraňující dalšímu zhoršení stavu, případně NZO. </a:t>
            </a:r>
          </a:p>
        </p:txBody>
      </p:sp>
      <p:sp>
        <p:nvSpPr>
          <p:cNvPr id="9" name="Zaoblený obdélník 8">
            <a:extLst>
              <a:ext uri="{FF2B5EF4-FFF2-40B4-BE49-F238E27FC236}">
                <a16:creationId xmlns:a16="http://schemas.microsoft.com/office/drawing/2014/main" id="{3A9A1E99-6D71-EBFA-5F8C-7918F8AC8193}"/>
              </a:ext>
            </a:extLst>
          </p:cNvPr>
          <p:cNvSpPr/>
          <p:nvPr/>
        </p:nvSpPr>
        <p:spPr bwMode="auto">
          <a:xfrm>
            <a:off x="540000" y="1470804"/>
            <a:ext cx="10980568" cy="2815389"/>
          </a:xfrm>
          <a:prstGeom prst="roundRect">
            <a:avLst/>
          </a:prstGeom>
          <a:solidFill>
            <a:schemeClr val="accent1">
              <a:alpha val="33289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3522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81115D-BD26-A72D-D0D6-E66EB912B8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FA3F3D-E339-1D1A-A04B-2F63CDE2A8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C67A62-9C24-A751-86C1-DC0FD303B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Děti jsou odlišné</a:t>
            </a:r>
          </a:p>
        </p:txBody>
      </p:sp>
      <p:pic>
        <p:nvPicPr>
          <p:cNvPr id="7" name="Zástupný obsah 6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EB0FFE9B-3B8D-4A52-A438-1694043E9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1" y="1726595"/>
            <a:ext cx="10752138" cy="3060908"/>
          </a:xfrm>
        </p:spPr>
      </p:pic>
    </p:spTree>
    <p:extLst>
      <p:ext uri="{BB962C8B-B14F-4D97-AF65-F5344CB8AC3E}">
        <p14:creationId xmlns:p14="http://schemas.microsoft.com/office/powerpoint/2010/main" val="3607932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81115D-BD26-A72D-D0D6-E66EB912B8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IOPP - BLS, PALS, NLS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FA3F3D-E339-1D1A-A04B-2F63CDE2A8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C67A62-9C24-A751-86C1-DC0FD303B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Děti jsou odlišné</a:t>
            </a:r>
          </a:p>
        </p:txBody>
      </p:sp>
      <p:pic>
        <p:nvPicPr>
          <p:cNvPr id="7" name="Zástupný obsah 6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EB0FFE9B-3B8D-4A52-A438-1694043E9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1" y="1726595"/>
            <a:ext cx="10752138" cy="3060908"/>
          </a:xfr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04C6288A-053D-5B33-DB8B-C990353815F7}"/>
              </a:ext>
            </a:extLst>
          </p:cNvPr>
          <p:cNvSpPr txBox="1">
            <a:spLocks/>
          </p:cNvSpPr>
          <p:nvPr/>
        </p:nvSpPr>
        <p:spPr>
          <a:xfrm>
            <a:off x="800142" y="5056175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400" kern="0" dirty="0"/>
              <a:t>Není bezpodmínečně nutné si vše pamatovat, ale vědět, kde potřebné informace kdykoliv najdu.</a:t>
            </a:r>
          </a:p>
        </p:txBody>
      </p:sp>
    </p:spTree>
    <p:extLst>
      <p:ext uri="{BB962C8B-B14F-4D97-AF65-F5344CB8AC3E}">
        <p14:creationId xmlns:p14="http://schemas.microsoft.com/office/powerpoint/2010/main" val="279532385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4810</TotalTime>
  <Words>2105</Words>
  <Application>Microsoft Macintosh PowerPoint</Application>
  <PresentationFormat>Širokoúhlá obrazovka</PresentationFormat>
  <Paragraphs>349</Paragraphs>
  <Slides>41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9" baseType="lpstr">
      <vt:lpstr>Arial</vt:lpstr>
      <vt:lpstr>Calibri</vt:lpstr>
      <vt:lpstr>IBM Plex Sans</vt:lpstr>
      <vt:lpstr>Open Sans</vt:lpstr>
      <vt:lpstr>Roboto</vt:lpstr>
      <vt:lpstr>Tahoma</vt:lpstr>
      <vt:lpstr>Wingdings</vt:lpstr>
      <vt:lpstr>Prezentace_MU_CZ</vt:lpstr>
      <vt:lpstr>Basic Life Support u dětí,  Paediatric Advanced Life Support, Newborn Life Support  Intenzivní ošetřovatelská péče v pediatrii</vt:lpstr>
      <vt:lpstr>Osnova</vt:lpstr>
      <vt:lpstr>Používané termíny </vt:lpstr>
      <vt:lpstr>Jaké máme zdroje?</vt:lpstr>
      <vt:lpstr>EPALS – European Paediatric Advanced Life Support  </vt:lpstr>
      <vt:lpstr>Etiologie srdeční zástavy u dětí</vt:lpstr>
      <vt:lpstr>Prezentace aplikace PowerPoint</vt:lpstr>
      <vt:lpstr>Děti jsou odlišné</vt:lpstr>
      <vt:lpstr>Děti jsou odlišné</vt:lpstr>
      <vt:lpstr>Pomůcky</vt:lpstr>
      <vt:lpstr>Pokud máme čas na přípravu (avizovaný příjem od ZZS, kriticky nemocného dítěte/ dítě s NZO)</vt:lpstr>
      <vt:lpstr>Pediatrický řetězec přežití</vt:lpstr>
      <vt:lpstr>První krok</vt:lpstr>
      <vt:lpstr>Základní první pomoc u dětí</vt:lpstr>
      <vt:lpstr>Základní první pomoc u dětí</vt:lpstr>
      <vt:lpstr>Základní první pomoc u dětí</vt:lpstr>
      <vt:lpstr>Základní první pomoc u dětí</vt:lpstr>
      <vt:lpstr>Základní první pomoc u dětí</vt:lpstr>
      <vt:lpstr>Základní první pomoc u dětí</vt:lpstr>
      <vt:lpstr>Základní první pomoc u dětí</vt:lpstr>
      <vt:lpstr>Základní první pomoc u dětí</vt:lpstr>
      <vt:lpstr>Základní první pomoc u dětí</vt:lpstr>
      <vt:lpstr>Rozšířená první pomoc u dětí</vt:lpstr>
      <vt:lpstr>Prezentace aplikace PowerPoint</vt:lpstr>
      <vt:lpstr>Prezentace aplikace PowerPoint</vt:lpstr>
      <vt:lpstr>Zhodnocení iniciálního rytmu - NEDEFIBRILOVATELNÝ </vt:lpstr>
      <vt:lpstr>Zhodnocení iniciálního rytmu- DEFIBRILOVATELNÝ</vt:lpstr>
      <vt:lpstr>Vstup do cévního řečiště</vt:lpstr>
      <vt:lpstr>Léky</vt:lpstr>
      <vt:lpstr>Defibrilace – 4 J / kg</vt:lpstr>
      <vt:lpstr>Zajištění dýchacích cest</vt:lpstr>
      <vt:lpstr>NEDEFIBRILOVATELNÝ RYTMUS</vt:lpstr>
      <vt:lpstr>DEFIBRILOVATELNÝ RYTMUS</vt:lpstr>
      <vt:lpstr>Reverzibilní příčiny zástavy oběhu</vt:lpstr>
      <vt:lpstr>Poresuscitační péče</vt:lpstr>
      <vt:lpstr>Resuscitace novorozence  Newborn Life Support – NLS </vt:lpstr>
      <vt:lpstr>První kroky resuscitace novorozence</vt:lpstr>
      <vt:lpstr>Inflační vdechy</vt:lpstr>
      <vt:lpstr>Prezentace aplikace PowerPoint</vt:lpstr>
      <vt:lpstr>Zdroje: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Eva Klabusayová</dc:creator>
  <cp:lastModifiedBy>Eva Klabusayová</cp:lastModifiedBy>
  <cp:revision>58</cp:revision>
  <cp:lastPrinted>1601-01-01T00:00:00Z</cp:lastPrinted>
  <dcterms:created xsi:type="dcterms:W3CDTF">2023-07-13T19:55:11Z</dcterms:created>
  <dcterms:modified xsi:type="dcterms:W3CDTF">2023-09-19T16:12:25Z</dcterms:modified>
</cp:coreProperties>
</file>