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10691813" cy="15119350"/>
  <p:notesSz cx="6858000" cy="91440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69" userDrawn="1">
          <p15:clr>
            <a:srgbClr val="A4A3A4"/>
          </p15:clr>
        </p15:guide>
        <p15:guide id="2" orient="horz" pos="2804" userDrawn="1">
          <p15:clr>
            <a:srgbClr val="A4A3A4"/>
          </p15:clr>
        </p15:guide>
        <p15:guide id="3" orient="horz" pos="1576" userDrawn="1">
          <p15:clr>
            <a:srgbClr val="A4A3A4"/>
          </p15:clr>
        </p15:guide>
        <p15:guide id="4" orient="horz" pos="8512" userDrawn="1">
          <p15:clr>
            <a:srgbClr val="A4A3A4"/>
          </p15:clr>
        </p15:guide>
        <p15:guide id="5" orient="horz" pos="8695" userDrawn="1">
          <p15:clr>
            <a:srgbClr val="A4A3A4"/>
          </p15:clr>
        </p15:guide>
        <p15:guide id="6" pos="375" userDrawn="1">
          <p15:clr>
            <a:srgbClr val="A4A3A4"/>
          </p15:clr>
        </p15:guide>
        <p15:guide id="7" pos="6335" userDrawn="1">
          <p15:clr>
            <a:srgbClr val="A4A3A4"/>
          </p15:clr>
        </p15:guide>
        <p15:guide id="8" pos="797" userDrawn="1">
          <p15:clr>
            <a:srgbClr val="A4A3A4"/>
          </p15:clr>
        </p15:guide>
        <p15:guide id="9" pos="3234" userDrawn="1">
          <p15:clr>
            <a:srgbClr val="A4A3A4"/>
          </p15:clr>
        </p15:guide>
        <p15:guide id="10" pos="3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754" autoAdjust="0"/>
  </p:normalViewPr>
  <p:slideViewPr>
    <p:cSldViewPr snapToGrid="0">
      <p:cViewPr>
        <p:scale>
          <a:sx n="66" d="100"/>
          <a:sy n="66" d="100"/>
        </p:scale>
        <p:origin x="-1406" y="2530"/>
      </p:cViewPr>
      <p:guideLst>
        <p:guide orient="horz" pos="2469"/>
        <p:guide orient="horz" pos="2804"/>
        <p:guide orient="horz" pos="1576"/>
        <p:guide orient="horz" pos="8512"/>
        <p:guide orient="horz" pos="8695"/>
        <p:guide pos="375"/>
        <p:guide pos="6335"/>
        <p:guide pos="797"/>
        <p:guide pos="3234"/>
        <p:guide pos="34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6150" y="685800"/>
            <a:ext cx="2425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3859"/>
              </a:lnSpc>
              <a:defRPr sz="385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059" y="912716"/>
            <a:ext cx="1356597" cy="23532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2105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1404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405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1" y="8968433"/>
            <a:ext cx="4577696" cy="793667"/>
          </a:xfrm>
        </p:spPr>
        <p:txBody>
          <a:bodyPr/>
          <a:lstStyle>
            <a:lvl1pPr>
              <a:lnSpc>
                <a:spcPts val="965"/>
              </a:lnSpc>
              <a:defRPr sz="789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482078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82714" y="8968433"/>
            <a:ext cx="4577696" cy="793667"/>
          </a:xfrm>
        </p:spPr>
        <p:txBody>
          <a:bodyPr/>
          <a:lstStyle>
            <a:lvl1pPr>
              <a:lnSpc>
                <a:spcPts val="965"/>
              </a:lnSpc>
              <a:defRPr sz="789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482079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63059" y="13730433"/>
            <a:ext cx="220992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2"/>
            <a:ext cx="10691813" cy="12879446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42371" y="13333703"/>
            <a:ext cx="758932" cy="131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xmlns="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5410" y="4441552"/>
            <a:ext cx="3600993" cy="623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xmlns="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37566" y="4299903"/>
            <a:ext cx="7616680" cy="651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0250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3859"/>
              </a:lnSpc>
              <a:defRPr sz="385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2105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059" y="914631"/>
            <a:ext cx="1356597" cy="234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 sz="1052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881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52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2042" y="2857202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82078" y="2845108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5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726421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636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3737011"/>
            <a:ext cx="4576304" cy="859080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675170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754"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403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8062" userDrawn="1">
          <p15:clr>
            <a:srgbClr val="FBAE40"/>
          </p15:clr>
        </p15:guide>
        <p15:guide id="2" pos="635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893673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1405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93672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56990" y="9731830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3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94089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7198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31406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55939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31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5500437" y="1525934"/>
            <a:ext cx="4561022" cy="11331466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754"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403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1525936"/>
            <a:ext cx="4576304" cy="1080188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696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631406" y="1525934"/>
            <a:ext cx="9430053" cy="11331466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961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406" y="13730433"/>
            <a:ext cx="6945469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052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059" y="13730433"/>
            <a:ext cx="220992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052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354" y="4127067"/>
            <a:ext cx="9430053" cy="87303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3508"/>
        </a:lnSpc>
        <a:spcBef>
          <a:spcPct val="0"/>
        </a:spcBef>
        <a:spcAft>
          <a:spcPct val="0"/>
        </a:spcAft>
        <a:defRPr sz="3508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5pPr>
      <a:lvl6pPr marL="400964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6pPr>
      <a:lvl7pPr marL="801929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7pPr>
      <a:lvl8pPr marL="1202893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8pPr>
      <a:lvl9pPr marL="1603858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456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316" b="0">
          <a:solidFill>
            <a:schemeClr val="tx1"/>
          </a:solidFill>
          <a:latin typeface="+mn-lt"/>
        </a:defRPr>
      </a:lvl2pPr>
      <a:lvl3pPr marL="801929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316" b="0">
          <a:solidFill>
            <a:schemeClr val="tx1"/>
          </a:solidFill>
          <a:latin typeface="+mn-lt"/>
        </a:defRPr>
      </a:lvl3pPr>
      <a:lvl4pPr marL="1202893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316" b="0">
          <a:solidFill>
            <a:schemeClr val="tx1"/>
          </a:solidFill>
          <a:latin typeface="+mn-lt"/>
        </a:defRPr>
      </a:lvl4pPr>
      <a:lvl5pPr marL="1603858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316" b="0">
          <a:solidFill>
            <a:schemeClr val="tx1"/>
          </a:solidFill>
          <a:latin typeface="+mn-lt"/>
        </a:defRPr>
      </a:lvl5pPr>
      <a:lvl6pPr marL="2205304" indent="-200482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405786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806751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207715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313" userDrawn="1">
          <p15:clr>
            <a:srgbClr val="F26B43"/>
          </p15:clr>
        </p15:guide>
        <p15:guide id="2" pos="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www.manual-cmp.cz/disekce-aorty/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s://www.tribune.cz/archiv/pece-o-pacienta-s-disekci-aorty-typu-b-a-umelou-chlopenni-nahrado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kch.lfhk.cuni.cz/cs/hrudni-aorta" TargetMode="External"/><Relationship Id="rId5" Type="http://schemas.openxmlformats.org/officeDocument/2006/relationships/hyperlink" Target="https://www.ncbi.nlm.nih.gov/pmc/articles/PMC8762162/" TargetMode="External"/><Relationship Id="rId4" Type="http://schemas.openxmlformats.org/officeDocument/2006/relationships/hyperlink" Target="https://www-sciencedirect-com.ezproxy.muni.cz/science/article/pii/S0895796722000096?via=ihub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obsah 11">
            <a:extLst>
              <a:ext uri="{FF2B5EF4-FFF2-40B4-BE49-F238E27FC236}">
                <a16:creationId xmlns:a16="http://schemas.microsoft.com/office/drawing/2014/main" xmlns="" id="{266C393D-F38D-0AD0-20D2-002F7E60D86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31405" y="2889296"/>
            <a:ext cx="6166736" cy="1802447"/>
          </a:xfrm>
        </p:spPr>
        <p:txBody>
          <a:bodyPr/>
          <a:lstStyle/>
          <a:p>
            <a:r>
              <a:rPr lang="cs-CZ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Epidemiologie</a:t>
            </a:r>
          </a:p>
          <a:p>
            <a:pPr marL="342900" indent="-342900">
              <a:lnSpc>
                <a:spcPts val="1579"/>
              </a:lnSpc>
              <a:buFont typeface="Courier New" panose="02070309020205020404" pitchFamily="49" charset="0"/>
              <a:buChar char="o"/>
            </a:pPr>
            <a:r>
              <a:rPr lang="cs-CZ" sz="1400" dirty="0"/>
              <a:t>6 pacientů na 100 tis. obyvatel/rok</a:t>
            </a:r>
            <a:endParaRPr lang="cs-CZ" sz="1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33F1A618-78DC-39C7-2AD0-1E65CDA00BD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1405" y="3591356"/>
            <a:ext cx="3668452" cy="1802447"/>
          </a:xfrm>
        </p:spPr>
        <p:txBody>
          <a:bodyPr/>
          <a:lstStyle/>
          <a:p>
            <a:r>
              <a:rPr lang="cs-CZ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Etiologie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1400" dirty="0"/>
              <a:t>Hypertenze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1400" dirty="0" smtClean="0"/>
              <a:t>Ateroskleróza cév</a:t>
            </a:r>
            <a:endParaRPr lang="cs-CZ" sz="14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1400" dirty="0"/>
              <a:t>Kardiovaskulární onemocnění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1400" dirty="0"/>
              <a:t>Těhotenství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1400" dirty="0"/>
              <a:t>Vyšší věk pacientů</a:t>
            </a:r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8ADEFB51-AC26-1F6C-BD0E-464BDF01E0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0354" y="5021624"/>
            <a:ext cx="3549759" cy="785782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Příznaky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Krutá bolest na hrudníku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Bolest vystřelující do krku, zad, ramene, břicha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Aortální regurgitace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Hypotenze + známky šoku 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Ischemie myokardu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Městnavé srdeční selhání 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Synkopa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Poruchy </a:t>
            </a:r>
            <a:r>
              <a:rPr lang="cs-CZ" sz="1400" dirty="0" err="1">
                <a:ea typeface="+mn-ea"/>
                <a:cs typeface="+mn-cs"/>
              </a:rPr>
              <a:t>perfuze</a:t>
            </a:r>
            <a:endParaRPr lang="cs-CZ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lvl="1" indent="-358775">
              <a:buFont typeface="Courier New" panose="02070309020205020404" pitchFamily="49" charset="0"/>
              <a:buChar char="o"/>
            </a:pPr>
            <a:endParaRPr lang="cs-CZ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cs-CZ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Diagnostika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Odvíjí se od stavu pacienta – stabilní/nestabilní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UZ srdce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CT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Magnetická rezonance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D-dimery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cs-CZ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Klasifikace DA</a:t>
            </a:r>
          </a:p>
          <a:p>
            <a:pPr lvl="1"/>
            <a:r>
              <a:rPr lang="cs-CZ" sz="1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Dle časového průběhu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Akutní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Subakutní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Chronická</a:t>
            </a:r>
          </a:p>
          <a:p>
            <a:pPr lvl="1"/>
            <a:endParaRPr lang="cs-CZ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cs-CZ" sz="13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Stanfordova</a:t>
            </a:r>
            <a:r>
              <a:rPr lang="cs-CZ" sz="1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klasifikace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Typ A: postižení ascendentní aorty - častější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Typ B: postižení descendentní aorty</a:t>
            </a:r>
          </a:p>
          <a:p>
            <a:pPr marL="358775" lvl="1" indent="-358775">
              <a:buFont typeface="Courier New" panose="02070309020205020404" pitchFamily="49" charset="0"/>
              <a:buChar char="o"/>
            </a:pPr>
            <a:endParaRPr lang="cs-CZ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cs-CZ" sz="13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DeBakeyova</a:t>
            </a:r>
            <a:r>
              <a:rPr lang="cs-CZ" sz="1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klasifikace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Přesnější identifikace místa disekce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cs-CZ" sz="1400" dirty="0">
                <a:ea typeface="+mn-ea"/>
                <a:cs typeface="+mn-cs"/>
              </a:rPr>
              <a:t>Typ I., II., III.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xmlns="" id="{FAF20559-55A1-F686-F980-0CD4F382E3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76172" y="2889296"/>
            <a:ext cx="5585428" cy="3337884"/>
          </a:xfrm>
        </p:spPr>
        <p:txBody>
          <a:bodyPr/>
          <a:lstStyle/>
          <a:p>
            <a:pPr lvl="1"/>
            <a:r>
              <a:rPr lang="cs-CZ" sz="1800" b="1" dirty="0">
                <a:solidFill>
                  <a:schemeClr val="tx2"/>
                </a:solidFill>
                <a:ea typeface="+mj-ea"/>
                <a:cs typeface="+mj-cs"/>
              </a:rPr>
              <a:t>Léčba</a:t>
            </a:r>
            <a:br>
              <a:rPr lang="cs-CZ" sz="1800" b="1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cs-CZ" sz="1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Typ A: chirurgická léčba</a:t>
            </a:r>
          </a:p>
          <a:p>
            <a:pPr marL="358775" lvl="1" indent="-358775">
              <a:buFont typeface="Courier New" panose="02070309020205020404" pitchFamily="49" charset="0"/>
              <a:buChar char="o"/>
            </a:pPr>
            <a:r>
              <a:rPr lang="cs-C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Až 50% mortalita během prvních 48 hodin</a:t>
            </a:r>
          </a:p>
          <a:p>
            <a:pPr marL="358775" lvl="1" indent="-358775">
              <a:buFont typeface="Courier New" panose="02070309020205020404" pitchFamily="49" charset="0"/>
              <a:buChar char="o"/>
            </a:pPr>
            <a:r>
              <a:rPr lang="cs-C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Postup: chirurgická incize, zavedení kardiopulmonálního bypassu, sevření aorty, opraví se trhlina, obliteruje falešný lumen a na závěr se provede end-to-end anastomózu aorty</a:t>
            </a:r>
          </a:p>
          <a:p>
            <a:pPr marL="358775" lvl="1" indent="-358775">
              <a:buFont typeface="Courier New" panose="02070309020205020404" pitchFamily="49" charset="0"/>
              <a:buChar char="o"/>
            </a:pPr>
            <a:r>
              <a:rPr lang="cs-C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Někdy je nutné nahradit část aorty</a:t>
            </a:r>
          </a:p>
          <a:p>
            <a:pPr marL="358775" lvl="1" indent="-358775">
              <a:buFont typeface="Courier New" panose="02070309020205020404" pitchFamily="49" charset="0"/>
              <a:buChar char="o"/>
            </a:pPr>
            <a:r>
              <a:rPr lang="cs-CZ" sz="1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Endovaskulární</a:t>
            </a:r>
            <a:r>
              <a:rPr lang="cs-C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terapie - </a:t>
            </a:r>
            <a:r>
              <a:rPr lang="cs-CZ" sz="1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stentgraft</a:t>
            </a:r>
            <a:endParaRPr lang="cs-CZ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lvl="1" indent="-358775">
              <a:buFont typeface="Courier New" panose="02070309020205020404" pitchFamily="49" charset="0"/>
              <a:buChar char="o"/>
            </a:pPr>
            <a:endParaRPr lang="cs-CZ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cs-CZ" sz="1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Typ B: konzervativní léčba</a:t>
            </a:r>
          </a:p>
          <a:p>
            <a:pPr marL="358775" lvl="1" indent="-358775">
              <a:buFont typeface="Courier New" panose="02070309020205020404" pitchFamily="49" charset="0"/>
              <a:buChar char="o"/>
            </a:pPr>
            <a:r>
              <a:rPr lang="cs-C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Většinou nekomplikovaný </a:t>
            </a:r>
          </a:p>
          <a:p>
            <a:pPr marL="358775" lvl="1" indent="-358775">
              <a:buFont typeface="Courier New" panose="02070309020205020404" pitchFamily="49" charset="0"/>
              <a:buChar char="o"/>
            </a:pPr>
            <a:r>
              <a:rPr lang="cs-C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Snížení krevního tlaku, srdeční frekvence, úleva od bolesti</a:t>
            </a:r>
          </a:p>
          <a:p>
            <a:pPr marL="358775" lvl="1" indent="-358775">
              <a:buFont typeface="Courier New" panose="02070309020205020404" pitchFamily="49" charset="0"/>
              <a:buChar char="o"/>
            </a:pPr>
            <a:r>
              <a:rPr lang="cs-C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Farmakoterapie: beta-blokátory, blokátory kalciových kanálů, analgetika</a:t>
            </a:r>
          </a:p>
          <a:p>
            <a:pPr marL="358775" lvl="1" indent="-358775">
              <a:buFont typeface="Courier New" panose="02070309020205020404" pitchFamily="49" charset="0"/>
              <a:buChar char="o"/>
            </a:pPr>
            <a:r>
              <a:rPr lang="cs-C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Cílem je minimalizace rizika ruptury a šíření disekce</a:t>
            </a:r>
          </a:p>
          <a:p>
            <a:pPr marL="358775" lvl="1" indent="-358775">
              <a:buFont typeface="Courier New" panose="02070309020205020404" pitchFamily="49" charset="0"/>
              <a:buChar char="o"/>
            </a:pPr>
            <a:r>
              <a:rPr lang="cs-C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 komplikacích je indikovaná chirurgická léčba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cs-CZ" sz="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xmlns="" id="{EA15AC02-A14C-A238-FD24-F63B621CDC25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31406" y="1302108"/>
            <a:ext cx="9630194" cy="1257308"/>
          </a:xfrm>
        </p:spPr>
        <p:txBody>
          <a:bodyPr/>
          <a:lstStyle/>
          <a:p>
            <a:r>
              <a:rPr lang="cs-CZ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Definice</a:t>
            </a:r>
            <a:r>
              <a:rPr lang="cs-CZ" sz="3508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400" dirty="0"/>
              <a:t>Disekce aorty je charakterizována oddělením vrstev stěny aorty a vytvořením </a:t>
            </a:r>
            <a:r>
              <a:rPr lang="cs-CZ" sz="1400" dirty="0" err="1"/>
              <a:t>pseudolumenu</a:t>
            </a:r>
            <a:r>
              <a:rPr lang="cs-CZ" sz="1400" dirty="0"/>
              <a:t>, který může aortu utlačit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400" dirty="0"/>
              <a:t>Hrozí ruptura aorty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400" dirty="0"/>
              <a:t>Disekce aorty je život ohrožující stav, který může končit fatálně</a:t>
            </a:r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xmlns="" id="{D262AA19-536B-195C-6166-3F61245AAD3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676171" y="9396458"/>
            <a:ext cx="10475089" cy="3937577"/>
          </a:xfrm>
        </p:spPr>
        <p:txBody>
          <a:bodyPr numCol="2"/>
          <a:lstStyle/>
          <a:p>
            <a:r>
              <a:rPr lang="cs-CZ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Komplikace</a:t>
            </a:r>
          </a:p>
          <a:p>
            <a:pPr>
              <a:lnSpc>
                <a:spcPct val="107000"/>
              </a:lnSpc>
              <a:tabLst>
                <a:tab pos="935355" algn="l"/>
              </a:tabLst>
            </a:pPr>
            <a:r>
              <a:rPr lang="cs-CZ" sz="1200" dirty="0"/>
              <a:t>Většina komplikací souvisí s nízkou </a:t>
            </a:r>
            <a:r>
              <a:rPr lang="cs-CZ" sz="1200" dirty="0" err="1"/>
              <a:t>perfuzí</a:t>
            </a:r>
            <a:r>
              <a:rPr lang="cs-CZ" sz="1200" dirty="0"/>
              <a:t> a může vést až k selhání orgánů</a:t>
            </a:r>
          </a:p>
          <a:p>
            <a:pPr lvl="0">
              <a:lnSpc>
                <a:spcPct val="107000"/>
              </a:lnSpc>
              <a:tabLst>
                <a:tab pos="935355" algn="l"/>
              </a:tabLst>
            </a:pPr>
            <a:endParaRPr lang="cs-CZ" sz="1200" dirty="0"/>
          </a:p>
          <a:p>
            <a:pPr lvl="1">
              <a:tabLst>
                <a:tab pos="935355" algn="l"/>
              </a:tabLst>
            </a:pPr>
            <a:r>
              <a:rPr lang="cs-CZ" sz="1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Kardiovaskulární komplikace: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200" dirty="0"/>
              <a:t>Obstrukce aorty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200" dirty="0"/>
              <a:t>Extravazální krvácení při zevní ruptuře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200" dirty="0"/>
              <a:t>Akutní aortální regurgitace 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200" dirty="0"/>
              <a:t>Ischemie a infarkt myokardu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200" dirty="0"/>
              <a:t>Městnavé srdeční selhání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200" dirty="0"/>
              <a:t>Syndrom horní duté žíly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endParaRPr lang="cs-CZ" sz="1200" dirty="0"/>
          </a:p>
          <a:p>
            <a:pPr lvl="1">
              <a:tabLst>
                <a:tab pos="935355" algn="l"/>
              </a:tabLst>
            </a:pPr>
            <a:r>
              <a:rPr lang="cs-CZ" sz="1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Neurologické komplikace: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200" dirty="0"/>
              <a:t>Komprese nervů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200" dirty="0"/>
              <a:t>Cévní mozková příhoda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200" dirty="0"/>
              <a:t>Ischemie míchy</a:t>
            </a:r>
          </a:p>
          <a:p>
            <a:pPr lvl="1">
              <a:tabLst>
                <a:tab pos="935355" algn="l"/>
              </a:tabLst>
            </a:pPr>
            <a:r>
              <a:rPr lang="cs-CZ" sz="1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Gastrointestinální komplikace:</a:t>
            </a:r>
          </a:p>
          <a:p>
            <a:pPr marL="34290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200" dirty="0"/>
              <a:t>Mezenteriální ischemie</a:t>
            </a:r>
          </a:p>
          <a:p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xmlns="" id="{247A5AAB-04D8-2244-C21C-27666898FE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182" y="1077686"/>
            <a:ext cx="9613418" cy="354874"/>
          </a:xfrm>
        </p:spPr>
        <p:txBody>
          <a:bodyPr/>
          <a:lstStyle/>
          <a:p>
            <a:r>
              <a:rPr lang="cs-CZ" sz="1400" dirty="0">
                <a:solidFill>
                  <a:schemeClr val="tx1"/>
                </a:solidFill>
              </a:rPr>
              <a:t>Bc. Hana Sýkorová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7B3BC817-16D6-72C6-97F6-56E8AECAD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444451"/>
            <a:ext cx="9430053" cy="546149"/>
          </a:xfrm>
        </p:spPr>
        <p:txBody>
          <a:bodyPr/>
          <a:lstStyle/>
          <a:p>
            <a:pPr algn="ctr"/>
            <a:r>
              <a:rPr lang="cs-CZ" dirty="0"/>
              <a:t>DISEKCE AORTY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5096087F-DFE2-9C37-5C5F-AEAA15F8AD43}"/>
              </a:ext>
            </a:extLst>
          </p:cNvPr>
          <p:cNvSpPr txBox="1"/>
          <p:nvPr/>
        </p:nvSpPr>
        <p:spPr>
          <a:xfrm>
            <a:off x="4494334" y="13532017"/>
            <a:ext cx="4671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cs-CZ" sz="12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Zdroje  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cs-CZ" sz="800" b="0" i="0" dirty="0">
                <a:solidFill>
                  <a:srgbClr val="000000"/>
                </a:solidFill>
                <a:effectLst/>
                <a:hlinkClick r:id="rId2"/>
              </a:rPr>
              <a:t>https://www.tribune.cz/archiv/pece-o-pacienta-s-disekci-aorty-typu-b-a-umelou-chlopenni-nahradou/</a:t>
            </a:r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cs-CZ" sz="800" dirty="0">
                <a:solidFill>
                  <a:srgbClr val="000000"/>
                </a:solidFill>
                <a:hlinkClick r:id="rId3"/>
              </a:rPr>
              <a:t>https://www.manual-cmp.cz/disekce-aorty/</a:t>
            </a:r>
            <a:endParaRPr lang="cs-CZ" sz="800" dirty="0">
              <a:solidFill>
                <a:srgbClr val="000000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cs-CZ" sz="800" dirty="0">
                <a:solidFill>
                  <a:srgbClr val="000000"/>
                </a:solidFill>
                <a:hlinkClick r:id="rId4"/>
              </a:rPr>
              <a:t>https://www-sciencedirect-com.ezproxy.muni.cz/science/article/pii/S0895796722000096?via%3Dihub</a:t>
            </a:r>
            <a:endParaRPr lang="cs-CZ" sz="800" dirty="0">
              <a:solidFill>
                <a:srgbClr val="000000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cs-CZ" sz="800" dirty="0">
                <a:solidFill>
                  <a:srgbClr val="000000"/>
                </a:solidFill>
                <a:hlinkClick r:id="rId5"/>
              </a:rPr>
              <a:t>https://www.ncbi.nlm.nih.gov/pmc/articles/PMC8762162/</a:t>
            </a:r>
            <a:endParaRPr lang="cs-CZ" sz="800" dirty="0">
              <a:solidFill>
                <a:srgbClr val="000000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cs-CZ" sz="800" dirty="0">
                <a:solidFill>
                  <a:srgbClr val="000000"/>
                </a:solidFill>
                <a:hlinkClick r:id="rId6"/>
              </a:rPr>
              <a:t>https://ikch.lfhk.cuni.cz/cs/hrudni-aorta</a:t>
            </a:r>
            <a:endParaRPr lang="cs-CZ" sz="800" dirty="0">
              <a:solidFill>
                <a:srgbClr val="000000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cs-CZ" sz="800" dirty="0">
              <a:solidFill>
                <a:srgbClr val="000000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cs-CZ" sz="800" b="0" i="0" dirty="0">
              <a:solidFill>
                <a:srgbClr val="000000"/>
              </a:solidFill>
              <a:effectLst/>
            </a:endParaRPr>
          </a:p>
          <a:p>
            <a:endParaRPr lang="cs-CZ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0D852EA7-D3F6-1E36-085F-F52670A899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274" t="27324" r="6894" b="10720"/>
          <a:stretch/>
        </p:blipFill>
        <p:spPr bwMode="auto">
          <a:xfrm>
            <a:off x="449642" y="11954567"/>
            <a:ext cx="3911182" cy="275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áhrada aortálního oblouku">
            <a:extLst>
              <a:ext uri="{FF2B5EF4-FFF2-40B4-BE49-F238E27FC236}">
                <a16:creationId xmlns:a16="http://schemas.microsoft.com/office/drawing/2014/main" xmlns="" id="{EDCD1CC8-E0B6-2883-E209-8E263EA0E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6527" y="6292048"/>
            <a:ext cx="3464847" cy="253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ndovaskulární terapie aneuryzmatu descendentní aorty">
            <a:extLst>
              <a:ext uri="{FF2B5EF4-FFF2-40B4-BE49-F238E27FC236}">
                <a16:creationId xmlns:a16="http://schemas.microsoft.com/office/drawing/2014/main" xmlns="" id="{66A414E4-4B51-BCF5-9DDB-BB857B3E85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2403"/>
          <a:stretch/>
        </p:blipFill>
        <p:spPr bwMode="auto">
          <a:xfrm>
            <a:off x="8398696" y="6519052"/>
            <a:ext cx="1416636" cy="221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413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1 úvod a podmínky ukončení[20210302135050696].mdb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2" id="{005E0F50-F034-4396-9718-7A2E1C1AA0EA}" vid="{CF82AC33-408C-4137-8D98-696884AEF14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prezentace-med-cz-v8</Template>
  <TotalTime>1246</TotalTime>
  <Words>208</Words>
  <Application>Microsoft Office PowerPoint</Application>
  <PresentationFormat>Vlastní</PresentationFormat>
  <Paragraphs>82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Prezentace_MU_CZ</vt:lpstr>
      <vt:lpstr>DISEKCE AORTY</vt:lpstr>
    </vt:vector>
  </TitlesOfParts>
  <Company>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hanis</cp:lastModifiedBy>
  <cp:revision>80</cp:revision>
  <cp:lastPrinted>1601-01-01T00:00:00Z</cp:lastPrinted>
  <dcterms:created xsi:type="dcterms:W3CDTF">2020-01-29T10:42:57Z</dcterms:created>
  <dcterms:modified xsi:type="dcterms:W3CDTF">2023-11-14T12:17:59Z</dcterms:modified>
</cp:coreProperties>
</file>