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0"/>
  </p:normalViewPr>
  <p:slideViewPr>
    <p:cSldViewPr snapToGrid="0" snapToObjects="1">
      <p:cViewPr varScale="1">
        <p:scale>
          <a:sx n="97" d="100"/>
          <a:sy n="97" d="100"/>
        </p:scale>
        <p:origin x="10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207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752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991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360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630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194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240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308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105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523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741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513-2098-0E4A-B153-3A4E8879E12B}" type="datetimeFigureOut">
              <a:rPr lang="sk-SK" smtClean="0"/>
              <a:t>14.11.23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5C1F6-F8A7-3D40-9CD4-E0B6EAA9611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437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avouholník 29">
            <a:extLst>
              <a:ext uri="{FF2B5EF4-FFF2-40B4-BE49-F238E27FC236}">
                <a16:creationId xmlns:a16="http://schemas.microsoft.com/office/drawing/2014/main" id="{461B7A34-0528-374F-9B5D-FB99EC65395D}"/>
              </a:ext>
            </a:extLst>
          </p:cNvPr>
          <p:cNvSpPr/>
          <p:nvPr/>
        </p:nvSpPr>
        <p:spPr>
          <a:xfrm>
            <a:off x="0" y="3766185"/>
            <a:ext cx="12192000" cy="3093264"/>
          </a:xfrm>
          <a:prstGeom prst="rect">
            <a:avLst/>
          </a:prstGeom>
          <a:solidFill>
            <a:srgbClr val="FFCED6"/>
          </a:solidFill>
          <a:ln>
            <a:solidFill>
              <a:srgbClr val="FFCE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3680ADA3-9A39-AE47-8F0C-55F1A1B60CE1}"/>
              </a:ext>
            </a:extLst>
          </p:cNvPr>
          <p:cNvSpPr txBox="1"/>
          <p:nvPr/>
        </p:nvSpPr>
        <p:spPr>
          <a:xfrm>
            <a:off x="2966278" y="501348"/>
            <a:ext cx="6259444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75000" sy="75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k-SK" sz="4800" dirty="0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TAMPONÁDA SRDCA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27253F0-7671-D74D-BB30-5DC0DE2774A7}"/>
              </a:ext>
            </a:extLst>
          </p:cNvPr>
          <p:cNvSpPr txBox="1"/>
          <p:nvPr/>
        </p:nvSpPr>
        <p:spPr>
          <a:xfrm>
            <a:off x="656280" y="4574153"/>
            <a:ext cx="23077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 dekompresiou: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k-SK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terapia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Objemová expanzia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Pokoj na lôžku s </a:t>
            </a:r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eleváciou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DK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44C101D2-0859-1E44-A32B-1A1FAD3D8C5F}"/>
              </a:ext>
            </a:extLst>
          </p:cNvPr>
          <p:cNvSpPr txBox="1"/>
          <p:nvPr/>
        </p:nvSpPr>
        <p:spPr>
          <a:xfrm>
            <a:off x="2959814" y="4696406"/>
            <a:ext cx="26706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Perikardiocentéza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Subxifoideálne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okno </a:t>
            </a:r>
          </a:p>
          <a:p>
            <a:pPr algn="ctr"/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Echo point-of-</a:t>
            </a:r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Rescue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torakotómia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2AB2300F-8AF6-1140-BFBB-9AEC624B5969}"/>
              </a:ext>
            </a:extLst>
          </p:cNvPr>
          <p:cNvSpPr txBox="1"/>
          <p:nvPr/>
        </p:nvSpPr>
        <p:spPr>
          <a:xfrm>
            <a:off x="4498564" y="1552934"/>
            <a:ext cx="33673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PRÍČINY</a:t>
            </a:r>
          </a:p>
          <a:p>
            <a:pPr algn="ctr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Trauma hrudníka</a:t>
            </a:r>
          </a:p>
          <a:p>
            <a:pPr algn="ctr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Ruptúra aorty</a:t>
            </a:r>
          </a:p>
          <a:p>
            <a:pPr algn="ctr"/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Ruptúra komory po IM</a:t>
            </a: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5A429A0C-44B4-E343-8962-27B8E9D91BD1}"/>
              </a:ext>
            </a:extLst>
          </p:cNvPr>
          <p:cNvSpPr txBox="1"/>
          <p:nvPr/>
        </p:nvSpPr>
        <p:spPr>
          <a:xfrm>
            <a:off x="5746832" y="4804985"/>
            <a:ext cx="2278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DRENÁŽ </a:t>
            </a:r>
          </a:p>
          <a:p>
            <a:pPr algn="ctr"/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Kontinuálna </a:t>
            </a:r>
          </a:p>
          <a:p>
            <a:pPr algn="ctr"/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Intermitentná</a:t>
            </a: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4AC8DE75-047E-2C43-A310-6E8ECE1D3869}"/>
              </a:ext>
            </a:extLst>
          </p:cNvPr>
          <p:cNvSpPr txBox="1"/>
          <p:nvPr/>
        </p:nvSpPr>
        <p:spPr>
          <a:xfrm>
            <a:off x="8141964" y="3926964"/>
            <a:ext cx="37885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Výhody kontinuálnej drenáže (</a:t>
            </a:r>
            <a:r>
              <a:rPr lang="sk-SK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Redon</a:t>
            </a:r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Bezpečná, ale má nižší objem drenáže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Znižuje riziko re-</a:t>
            </a:r>
            <a:r>
              <a:rPr lang="sk-S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tamponády</a:t>
            </a: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Znižuje riziko konverzie na operáciu na otvorenom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Spojená s nižšou mierou mortality </a:t>
            </a:r>
          </a:p>
        </p:txBody>
      </p:sp>
      <p:pic>
        <p:nvPicPr>
          <p:cNvPr id="1028" name="Picture 4" descr="Pericardiocentesis | SpringerLink">
            <a:extLst>
              <a:ext uri="{FF2B5EF4-FFF2-40B4-BE49-F238E27FC236}">
                <a16:creationId xmlns:a16="http://schemas.microsoft.com/office/drawing/2014/main" id="{176CE7FE-4CEB-4E47-A192-CD315D027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14" y="329020"/>
            <a:ext cx="2670628" cy="3134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rojuholník 16">
            <a:extLst>
              <a:ext uri="{FF2B5EF4-FFF2-40B4-BE49-F238E27FC236}">
                <a16:creationId xmlns:a16="http://schemas.microsoft.com/office/drawing/2014/main" id="{F1829108-F28A-824C-AFD6-28E117FD8A06}"/>
              </a:ext>
            </a:extLst>
          </p:cNvPr>
          <p:cNvSpPr/>
          <p:nvPr/>
        </p:nvSpPr>
        <p:spPr>
          <a:xfrm>
            <a:off x="8864151" y="669680"/>
            <a:ext cx="2670627" cy="2452914"/>
          </a:xfrm>
          <a:prstGeom prst="triangle">
            <a:avLst/>
          </a:prstGeom>
          <a:solidFill>
            <a:srgbClr val="FFCE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BlokTextu 17">
            <a:extLst>
              <a:ext uri="{FF2B5EF4-FFF2-40B4-BE49-F238E27FC236}">
                <a16:creationId xmlns:a16="http://schemas.microsoft.com/office/drawing/2014/main" id="{59DDAAFB-7F0E-E04D-AF24-7A19772CA58F}"/>
              </a:ext>
            </a:extLst>
          </p:cNvPr>
          <p:cNvSpPr txBox="1"/>
          <p:nvPr/>
        </p:nvSpPr>
        <p:spPr>
          <a:xfrm>
            <a:off x="9446934" y="2066429"/>
            <a:ext cx="1505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BECKOVA TRIAS</a:t>
            </a:r>
          </a:p>
        </p:txBody>
      </p:sp>
      <p:sp>
        <p:nvSpPr>
          <p:cNvPr id="19" name="BlokTextu 18">
            <a:extLst>
              <a:ext uri="{FF2B5EF4-FFF2-40B4-BE49-F238E27FC236}">
                <a16:creationId xmlns:a16="http://schemas.microsoft.com/office/drawing/2014/main" id="{892414DC-53A5-F34B-9772-ADD816AC315F}"/>
              </a:ext>
            </a:extLst>
          </p:cNvPr>
          <p:cNvSpPr txBox="1"/>
          <p:nvPr/>
        </p:nvSpPr>
        <p:spPr>
          <a:xfrm>
            <a:off x="9374583" y="3083513"/>
            <a:ext cx="1939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Hypotenzia</a:t>
            </a:r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68B9E7CA-44C8-9D4A-BD15-20216A18BE30}"/>
              </a:ext>
            </a:extLst>
          </p:cNvPr>
          <p:cNvSpPr txBox="1"/>
          <p:nvPr/>
        </p:nvSpPr>
        <p:spPr>
          <a:xfrm rot="17912673">
            <a:off x="8011041" y="1074296"/>
            <a:ext cx="3215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náplň krčných žíl</a:t>
            </a: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E45E50DD-F2B3-014F-B66B-FA07E26852DF}"/>
              </a:ext>
            </a:extLst>
          </p:cNvPr>
          <p:cNvSpPr txBox="1"/>
          <p:nvPr/>
        </p:nvSpPr>
        <p:spPr>
          <a:xfrm rot="3695308">
            <a:off x="9704189" y="1699148"/>
            <a:ext cx="27577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Oslabené ozvy  </a:t>
            </a:r>
          </a:p>
          <a:p>
            <a:endParaRPr lang="sk-SK" dirty="0"/>
          </a:p>
        </p:txBody>
      </p:sp>
      <p:cxnSp>
        <p:nvCxnSpPr>
          <p:cNvPr id="23" name="Rovná spojovacia šípka 22">
            <a:extLst>
              <a:ext uri="{FF2B5EF4-FFF2-40B4-BE49-F238E27FC236}">
                <a16:creationId xmlns:a16="http://schemas.microsoft.com/office/drawing/2014/main" id="{B78B94BA-0137-4B4E-96CE-096570B7984C}"/>
              </a:ext>
            </a:extLst>
          </p:cNvPr>
          <p:cNvCxnSpPr>
            <a:cxnSpLocks/>
          </p:cNvCxnSpPr>
          <p:nvPr/>
        </p:nvCxnSpPr>
        <p:spPr>
          <a:xfrm flipH="1" flipV="1">
            <a:off x="8647721" y="2719547"/>
            <a:ext cx="247869" cy="146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rdce 26">
            <a:extLst>
              <a:ext uri="{FF2B5EF4-FFF2-40B4-BE49-F238E27FC236}">
                <a16:creationId xmlns:a16="http://schemas.microsoft.com/office/drawing/2014/main" id="{81D2DFC1-4827-6B46-A883-BE5F36DA6D1E}"/>
              </a:ext>
            </a:extLst>
          </p:cNvPr>
          <p:cNvSpPr/>
          <p:nvPr/>
        </p:nvSpPr>
        <p:spPr>
          <a:xfrm rot="3413041">
            <a:off x="11436794" y="2531666"/>
            <a:ext cx="285096" cy="277531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9" name="BlokTextu 28">
            <a:extLst>
              <a:ext uri="{FF2B5EF4-FFF2-40B4-BE49-F238E27FC236}">
                <a16:creationId xmlns:a16="http://schemas.microsoft.com/office/drawing/2014/main" id="{88828E14-9C88-5C49-A7B3-01DFE1CB1B2B}"/>
              </a:ext>
            </a:extLst>
          </p:cNvPr>
          <p:cNvSpPr txBox="1"/>
          <p:nvPr/>
        </p:nvSpPr>
        <p:spPr>
          <a:xfrm>
            <a:off x="5020047" y="3890624"/>
            <a:ext cx="2423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TERAPIA</a:t>
            </a:r>
          </a:p>
        </p:txBody>
      </p:sp>
      <p:sp>
        <p:nvSpPr>
          <p:cNvPr id="34" name="Srdce 33">
            <a:extLst>
              <a:ext uri="{FF2B5EF4-FFF2-40B4-BE49-F238E27FC236}">
                <a16:creationId xmlns:a16="http://schemas.microsoft.com/office/drawing/2014/main" id="{86CF8DA4-DC44-894C-9ED1-5217FE2EC60C}"/>
              </a:ext>
            </a:extLst>
          </p:cNvPr>
          <p:cNvSpPr/>
          <p:nvPr/>
        </p:nvSpPr>
        <p:spPr>
          <a:xfrm>
            <a:off x="10930234" y="5798981"/>
            <a:ext cx="305624" cy="29947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65C80FB0-6A4B-9049-B294-37B85FD825EB}"/>
              </a:ext>
            </a:extLst>
          </p:cNvPr>
          <p:cNvSpPr txBox="1"/>
          <p:nvPr/>
        </p:nvSpPr>
        <p:spPr>
          <a:xfrm>
            <a:off x="107279" y="6550223"/>
            <a:ext cx="2198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Bc. </a:t>
            </a:r>
            <a:r>
              <a:rPr lang="sk-S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Debora</a:t>
            </a:r>
            <a:r>
              <a:rPr lang="sk-S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Gaidos</a:t>
            </a:r>
            <a:endParaRPr lang="sk-SK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édia | Simulační centrum | MED MUNI">
            <a:extLst>
              <a:ext uri="{FF2B5EF4-FFF2-40B4-BE49-F238E27FC236}">
                <a16:creationId xmlns:a16="http://schemas.microsoft.com/office/drawing/2014/main" id="{45645031-5519-0F43-8565-D376C3FEC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4238" y="6098454"/>
            <a:ext cx="860011" cy="66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95923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5804</TotalTime>
  <Words>75</Words>
  <Application>Microsoft Macintosh PowerPoint</Application>
  <PresentationFormat>Širokouhlá</PresentationFormat>
  <Paragraphs>27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Motív balíka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Gaidos Debora</dc:creator>
  <cp:lastModifiedBy>Gaidos Debora</cp:lastModifiedBy>
  <cp:revision>3</cp:revision>
  <dcterms:created xsi:type="dcterms:W3CDTF">2023-11-09T10:15:28Z</dcterms:created>
  <dcterms:modified xsi:type="dcterms:W3CDTF">2023-11-14T07:32:47Z</dcterms:modified>
</cp:coreProperties>
</file>