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E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20"/>
  </p:normalViewPr>
  <p:slideViewPr>
    <p:cSldViewPr snapToGrid="0" snapToObjects="1">
      <p:cViewPr varScale="1">
        <p:scale>
          <a:sx n="97" d="100"/>
          <a:sy n="97" d="100"/>
        </p:scale>
        <p:origin x="106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A3513-2098-0E4A-B153-3A4E8879E12B}" type="datetimeFigureOut">
              <a:rPr lang="sk-SK" smtClean="0"/>
              <a:t>14.11.23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5C1F6-F8A7-3D40-9CD4-E0B6EAA9611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32072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A3513-2098-0E4A-B153-3A4E8879E12B}" type="datetimeFigureOut">
              <a:rPr lang="sk-SK" smtClean="0"/>
              <a:t>14.11.23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5C1F6-F8A7-3D40-9CD4-E0B6EAA9611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17525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A3513-2098-0E4A-B153-3A4E8879E12B}" type="datetimeFigureOut">
              <a:rPr lang="sk-SK" smtClean="0"/>
              <a:t>14.11.23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5C1F6-F8A7-3D40-9CD4-E0B6EAA9611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29919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A3513-2098-0E4A-B153-3A4E8879E12B}" type="datetimeFigureOut">
              <a:rPr lang="sk-SK" smtClean="0"/>
              <a:t>14.11.23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5C1F6-F8A7-3D40-9CD4-E0B6EAA9611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63602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A3513-2098-0E4A-B153-3A4E8879E12B}" type="datetimeFigureOut">
              <a:rPr lang="sk-SK" smtClean="0"/>
              <a:t>14.11.23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5C1F6-F8A7-3D40-9CD4-E0B6EAA9611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36306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A3513-2098-0E4A-B153-3A4E8879E12B}" type="datetimeFigureOut">
              <a:rPr lang="sk-SK" smtClean="0"/>
              <a:t>14.11.23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5C1F6-F8A7-3D40-9CD4-E0B6EAA9611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81945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A3513-2098-0E4A-B153-3A4E8879E12B}" type="datetimeFigureOut">
              <a:rPr lang="sk-SK" smtClean="0"/>
              <a:t>14.11.23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5C1F6-F8A7-3D40-9CD4-E0B6EAA9611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92409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A3513-2098-0E4A-B153-3A4E8879E12B}" type="datetimeFigureOut">
              <a:rPr lang="sk-SK" smtClean="0"/>
              <a:t>14.11.23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5C1F6-F8A7-3D40-9CD4-E0B6EAA9611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23087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A3513-2098-0E4A-B153-3A4E8879E12B}" type="datetimeFigureOut">
              <a:rPr lang="sk-SK" smtClean="0"/>
              <a:t>14.11.23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5C1F6-F8A7-3D40-9CD4-E0B6EAA9611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41057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A3513-2098-0E4A-B153-3A4E8879E12B}" type="datetimeFigureOut">
              <a:rPr lang="sk-SK" smtClean="0"/>
              <a:t>14.11.23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5C1F6-F8A7-3D40-9CD4-E0B6EAA9611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75235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A3513-2098-0E4A-B153-3A4E8879E12B}" type="datetimeFigureOut">
              <a:rPr lang="sk-SK" smtClean="0"/>
              <a:t>14.11.23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5C1F6-F8A7-3D40-9CD4-E0B6EAA9611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97419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A3513-2098-0E4A-B153-3A4E8879E12B}" type="datetimeFigureOut">
              <a:rPr lang="sk-SK" smtClean="0"/>
              <a:t>14.11.23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5C1F6-F8A7-3D40-9CD4-E0B6EAA9611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34372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ravouholník 29">
            <a:extLst>
              <a:ext uri="{FF2B5EF4-FFF2-40B4-BE49-F238E27FC236}">
                <a16:creationId xmlns:a16="http://schemas.microsoft.com/office/drawing/2014/main" id="{461B7A34-0528-374F-9B5D-FB99EC65395D}"/>
              </a:ext>
            </a:extLst>
          </p:cNvPr>
          <p:cNvSpPr/>
          <p:nvPr/>
        </p:nvSpPr>
        <p:spPr>
          <a:xfrm>
            <a:off x="0" y="3766185"/>
            <a:ext cx="12192000" cy="3093264"/>
          </a:xfrm>
          <a:prstGeom prst="rect">
            <a:avLst/>
          </a:prstGeom>
          <a:solidFill>
            <a:srgbClr val="FFCED6"/>
          </a:solidFill>
          <a:ln>
            <a:solidFill>
              <a:srgbClr val="FFCE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BlokTextu 4">
            <a:extLst>
              <a:ext uri="{FF2B5EF4-FFF2-40B4-BE49-F238E27FC236}">
                <a16:creationId xmlns:a16="http://schemas.microsoft.com/office/drawing/2014/main" id="{3680ADA3-9A39-AE47-8F0C-55F1A1B60CE1}"/>
              </a:ext>
            </a:extLst>
          </p:cNvPr>
          <p:cNvSpPr txBox="1"/>
          <p:nvPr/>
        </p:nvSpPr>
        <p:spPr>
          <a:xfrm>
            <a:off x="2966278" y="501348"/>
            <a:ext cx="6259444" cy="830997"/>
          </a:xfrm>
          <a:prstGeom prst="rect">
            <a:avLst/>
          </a:prstGeom>
          <a:noFill/>
          <a:ln>
            <a:noFill/>
          </a:ln>
          <a:effectLst>
            <a:outerShdw blurRad="50800" dist="38100" dir="5400000" sx="75000" sy="75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sk-SK" sz="4800" dirty="0"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TAMPONÁDA SRDCA</a:t>
            </a:r>
          </a:p>
        </p:txBody>
      </p:sp>
      <p:sp>
        <p:nvSpPr>
          <p:cNvPr id="8" name="BlokTextu 7">
            <a:extLst>
              <a:ext uri="{FF2B5EF4-FFF2-40B4-BE49-F238E27FC236}">
                <a16:creationId xmlns:a16="http://schemas.microsoft.com/office/drawing/2014/main" id="{F27253F0-7671-D74D-BB30-5DC0DE2774A7}"/>
              </a:ext>
            </a:extLst>
          </p:cNvPr>
          <p:cNvSpPr txBox="1"/>
          <p:nvPr/>
        </p:nvSpPr>
        <p:spPr>
          <a:xfrm>
            <a:off x="656280" y="4574153"/>
            <a:ext cx="230777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Pred dekompresiou: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sk-SK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sk-S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terapia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Objemová expanzia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Pokoj na lôžku s </a:t>
            </a:r>
            <a:r>
              <a:rPr lang="sk-SK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eleváciou</a:t>
            </a:r>
            <a:r>
              <a:rPr lang="sk-S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DK</a:t>
            </a:r>
          </a:p>
        </p:txBody>
      </p:sp>
      <p:sp>
        <p:nvSpPr>
          <p:cNvPr id="10" name="BlokTextu 9">
            <a:extLst>
              <a:ext uri="{FF2B5EF4-FFF2-40B4-BE49-F238E27FC236}">
                <a16:creationId xmlns:a16="http://schemas.microsoft.com/office/drawing/2014/main" id="{44C101D2-0859-1E44-A32B-1A1FAD3D8C5F}"/>
              </a:ext>
            </a:extLst>
          </p:cNvPr>
          <p:cNvSpPr txBox="1"/>
          <p:nvPr/>
        </p:nvSpPr>
        <p:spPr>
          <a:xfrm>
            <a:off x="2959814" y="4696406"/>
            <a:ext cx="26706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Perikardiocentéza</a:t>
            </a:r>
            <a:endParaRPr lang="sk-SK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sk-SK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Subxifoideálne</a:t>
            </a:r>
            <a:r>
              <a:rPr lang="sk-S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okno </a:t>
            </a:r>
          </a:p>
          <a:p>
            <a:pPr algn="ctr"/>
            <a:r>
              <a:rPr lang="sk-S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Echo point-of-</a:t>
            </a:r>
            <a:r>
              <a:rPr lang="sk-SK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care</a:t>
            </a:r>
            <a:endParaRPr lang="sk-SK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sk-SK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Rescue</a:t>
            </a:r>
            <a:r>
              <a:rPr lang="sk-S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torakotómia</a:t>
            </a:r>
            <a:endParaRPr lang="sk-SK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BlokTextu 11">
            <a:extLst>
              <a:ext uri="{FF2B5EF4-FFF2-40B4-BE49-F238E27FC236}">
                <a16:creationId xmlns:a16="http://schemas.microsoft.com/office/drawing/2014/main" id="{2AB2300F-8AF6-1140-BFBB-9AEC624B5969}"/>
              </a:ext>
            </a:extLst>
          </p:cNvPr>
          <p:cNvSpPr txBox="1"/>
          <p:nvPr/>
        </p:nvSpPr>
        <p:spPr>
          <a:xfrm>
            <a:off x="4498564" y="1552934"/>
            <a:ext cx="336739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PRÍČINY</a:t>
            </a:r>
          </a:p>
          <a:p>
            <a:pPr algn="ctr"/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Trauma hrudníka</a:t>
            </a:r>
          </a:p>
          <a:p>
            <a:pPr algn="ctr"/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Ruptúra aorty</a:t>
            </a:r>
          </a:p>
          <a:p>
            <a:pPr algn="ctr"/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Ruptúra komory po IM</a:t>
            </a:r>
          </a:p>
        </p:txBody>
      </p:sp>
      <p:sp>
        <p:nvSpPr>
          <p:cNvPr id="13" name="BlokTextu 12">
            <a:extLst>
              <a:ext uri="{FF2B5EF4-FFF2-40B4-BE49-F238E27FC236}">
                <a16:creationId xmlns:a16="http://schemas.microsoft.com/office/drawing/2014/main" id="{5A429A0C-44B4-E343-8962-27B8E9D91BD1}"/>
              </a:ext>
            </a:extLst>
          </p:cNvPr>
          <p:cNvSpPr txBox="1"/>
          <p:nvPr/>
        </p:nvSpPr>
        <p:spPr>
          <a:xfrm>
            <a:off x="5746832" y="4804985"/>
            <a:ext cx="22787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DRENÁŽ </a:t>
            </a:r>
          </a:p>
          <a:p>
            <a:pPr algn="ctr"/>
            <a:r>
              <a:rPr lang="sk-S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Kontinuálna </a:t>
            </a:r>
          </a:p>
          <a:p>
            <a:pPr algn="ctr"/>
            <a:r>
              <a:rPr lang="sk-SK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Intermitentná</a:t>
            </a:r>
            <a:r>
              <a:rPr lang="sk-S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4" name="BlokTextu 13">
            <a:extLst>
              <a:ext uri="{FF2B5EF4-FFF2-40B4-BE49-F238E27FC236}">
                <a16:creationId xmlns:a16="http://schemas.microsoft.com/office/drawing/2014/main" id="{4AC8DE75-047E-2C43-A310-6E8ECE1D3869}"/>
              </a:ext>
            </a:extLst>
          </p:cNvPr>
          <p:cNvSpPr txBox="1"/>
          <p:nvPr/>
        </p:nvSpPr>
        <p:spPr>
          <a:xfrm>
            <a:off x="8141964" y="3926964"/>
            <a:ext cx="378851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Výhody kontinuálnej drenáže (</a:t>
            </a:r>
            <a:r>
              <a:rPr lang="sk-SK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Redon</a:t>
            </a:r>
            <a:r>
              <a:rPr lang="sk-SK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Bezpečná, ale má nižší objem drenáže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Znižuje riziko re-</a:t>
            </a:r>
            <a:r>
              <a:rPr lang="sk-SK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tamponády</a:t>
            </a:r>
            <a:endParaRPr lang="sk-SK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Znižuje riziko konverzie na operáciu na otvorenom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Spojená s nižšou mierou mortality </a:t>
            </a:r>
          </a:p>
        </p:txBody>
      </p:sp>
      <p:pic>
        <p:nvPicPr>
          <p:cNvPr id="1028" name="Picture 4" descr="Pericardiocentesis | SpringerLink">
            <a:extLst>
              <a:ext uri="{FF2B5EF4-FFF2-40B4-BE49-F238E27FC236}">
                <a16:creationId xmlns:a16="http://schemas.microsoft.com/office/drawing/2014/main" id="{176CE7FE-4CEB-4E47-A192-CD315D0273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314" y="329020"/>
            <a:ext cx="2670628" cy="3134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rojuholník 16">
            <a:extLst>
              <a:ext uri="{FF2B5EF4-FFF2-40B4-BE49-F238E27FC236}">
                <a16:creationId xmlns:a16="http://schemas.microsoft.com/office/drawing/2014/main" id="{F1829108-F28A-824C-AFD6-28E117FD8A06}"/>
              </a:ext>
            </a:extLst>
          </p:cNvPr>
          <p:cNvSpPr/>
          <p:nvPr/>
        </p:nvSpPr>
        <p:spPr>
          <a:xfrm>
            <a:off x="8864151" y="669680"/>
            <a:ext cx="2670627" cy="2452914"/>
          </a:xfrm>
          <a:prstGeom prst="triangle">
            <a:avLst/>
          </a:prstGeom>
          <a:solidFill>
            <a:srgbClr val="FFCED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8" name="BlokTextu 17">
            <a:extLst>
              <a:ext uri="{FF2B5EF4-FFF2-40B4-BE49-F238E27FC236}">
                <a16:creationId xmlns:a16="http://schemas.microsoft.com/office/drawing/2014/main" id="{59DDAAFB-7F0E-E04D-AF24-7A19772CA58F}"/>
              </a:ext>
            </a:extLst>
          </p:cNvPr>
          <p:cNvSpPr txBox="1"/>
          <p:nvPr/>
        </p:nvSpPr>
        <p:spPr>
          <a:xfrm>
            <a:off x="9446934" y="2066429"/>
            <a:ext cx="15050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BECKOVA TRIAS</a:t>
            </a:r>
          </a:p>
        </p:txBody>
      </p:sp>
      <p:sp>
        <p:nvSpPr>
          <p:cNvPr id="19" name="BlokTextu 18">
            <a:extLst>
              <a:ext uri="{FF2B5EF4-FFF2-40B4-BE49-F238E27FC236}">
                <a16:creationId xmlns:a16="http://schemas.microsoft.com/office/drawing/2014/main" id="{892414DC-53A5-F34B-9772-ADD816AC315F}"/>
              </a:ext>
            </a:extLst>
          </p:cNvPr>
          <p:cNvSpPr txBox="1"/>
          <p:nvPr/>
        </p:nvSpPr>
        <p:spPr>
          <a:xfrm>
            <a:off x="9374583" y="3083513"/>
            <a:ext cx="19396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Hypotenzia</a:t>
            </a:r>
          </a:p>
        </p:txBody>
      </p:sp>
      <p:sp>
        <p:nvSpPr>
          <p:cNvPr id="20" name="BlokTextu 19">
            <a:extLst>
              <a:ext uri="{FF2B5EF4-FFF2-40B4-BE49-F238E27FC236}">
                <a16:creationId xmlns:a16="http://schemas.microsoft.com/office/drawing/2014/main" id="{68B9E7CA-44C8-9D4A-BD15-20216A18BE30}"/>
              </a:ext>
            </a:extLst>
          </p:cNvPr>
          <p:cNvSpPr txBox="1"/>
          <p:nvPr/>
        </p:nvSpPr>
        <p:spPr>
          <a:xfrm rot="17912673">
            <a:off x="8011041" y="1074296"/>
            <a:ext cx="32153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náplň krčných žíl</a:t>
            </a:r>
          </a:p>
        </p:txBody>
      </p:sp>
      <p:sp>
        <p:nvSpPr>
          <p:cNvPr id="21" name="BlokTextu 20">
            <a:extLst>
              <a:ext uri="{FF2B5EF4-FFF2-40B4-BE49-F238E27FC236}">
                <a16:creationId xmlns:a16="http://schemas.microsoft.com/office/drawing/2014/main" id="{E45E50DD-F2B3-014F-B66B-FA07E26852DF}"/>
              </a:ext>
            </a:extLst>
          </p:cNvPr>
          <p:cNvSpPr txBox="1"/>
          <p:nvPr/>
        </p:nvSpPr>
        <p:spPr>
          <a:xfrm rot="3695308">
            <a:off x="9704189" y="1699148"/>
            <a:ext cx="275771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Oslabené ozvy  </a:t>
            </a:r>
          </a:p>
          <a:p>
            <a:endParaRPr lang="sk-SK" dirty="0"/>
          </a:p>
        </p:txBody>
      </p:sp>
      <p:cxnSp>
        <p:nvCxnSpPr>
          <p:cNvPr id="23" name="Rovná spojovacia šípka 22">
            <a:extLst>
              <a:ext uri="{FF2B5EF4-FFF2-40B4-BE49-F238E27FC236}">
                <a16:creationId xmlns:a16="http://schemas.microsoft.com/office/drawing/2014/main" id="{B78B94BA-0137-4B4E-96CE-096570B7984C}"/>
              </a:ext>
            </a:extLst>
          </p:cNvPr>
          <p:cNvCxnSpPr>
            <a:cxnSpLocks/>
          </p:cNvCxnSpPr>
          <p:nvPr/>
        </p:nvCxnSpPr>
        <p:spPr>
          <a:xfrm flipH="1" flipV="1">
            <a:off x="8647721" y="2719547"/>
            <a:ext cx="247869" cy="1460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Srdce 26">
            <a:extLst>
              <a:ext uri="{FF2B5EF4-FFF2-40B4-BE49-F238E27FC236}">
                <a16:creationId xmlns:a16="http://schemas.microsoft.com/office/drawing/2014/main" id="{81D2DFC1-4827-6B46-A883-BE5F36DA6D1E}"/>
              </a:ext>
            </a:extLst>
          </p:cNvPr>
          <p:cNvSpPr/>
          <p:nvPr/>
        </p:nvSpPr>
        <p:spPr>
          <a:xfrm rot="3413041">
            <a:off x="11436794" y="2531666"/>
            <a:ext cx="285096" cy="277531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9" name="BlokTextu 28">
            <a:extLst>
              <a:ext uri="{FF2B5EF4-FFF2-40B4-BE49-F238E27FC236}">
                <a16:creationId xmlns:a16="http://schemas.microsoft.com/office/drawing/2014/main" id="{88828E14-9C88-5C49-A7B3-01DFE1CB1B2B}"/>
              </a:ext>
            </a:extLst>
          </p:cNvPr>
          <p:cNvSpPr txBox="1"/>
          <p:nvPr/>
        </p:nvSpPr>
        <p:spPr>
          <a:xfrm>
            <a:off x="5020047" y="3890624"/>
            <a:ext cx="24235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TERAPIA</a:t>
            </a:r>
          </a:p>
        </p:txBody>
      </p:sp>
      <p:sp>
        <p:nvSpPr>
          <p:cNvPr id="34" name="Srdce 33">
            <a:extLst>
              <a:ext uri="{FF2B5EF4-FFF2-40B4-BE49-F238E27FC236}">
                <a16:creationId xmlns:a16="http://schemas.microsoft.com/office/drawing/2014/main" id="{86CF8DA4-DC44-894C-9ED1-5217FE2EC60C}"/>
              </a:ext>
            </a:extLst>
          </p:cNvPr>
          <p:cNvSpPr/>
          <p:nvPr/>
        </p:nvSpPr>
        <p:spPr>
          <a:xfrm>
            <a:off x="10930234" y="5798981"/>
            <a:ext cx="305624" cy="299473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" name="BlokTextu 1">
            <a:extLst>
              <a:ext uri="{FF2B5EF4-FFF2-40B4-BE49-F238E27FC236}">
                <a16:creationId xmlns:a16="http://schemas.microsoft.com/office/drawing/2014/main" id="{65C80FB0-6A4B-9049-B294-37B85FD825EB}"/>
              </a:ext>
            </a:extLst>
          </p:cNvPr>
          <p:cNvSpPr txBox="1"/>
          <p:nvPr/>
        </p:nvSpPr>
        <p:spPr>
          <a:xfrm>
            <a:off x="107279" y="6550223"/>
            <a:ext cx="21985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Bc. </a:t>
            </a:r>
            <a:r>
              <a:rPr lang="sk-SK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Debora</a:t>
            </a:r>
            <a:r>
              <a:rPr lang="sk-SK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Gaidos</a:t>
            </a:r>
            <a:endParaRPr lang="sk-SK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Média | Simulační centrum | MED MUNI">
            <a:extLst>
              <a:ext uri="{FF2B5EF4-FFF2-40B4-BE49-F238E27FC236}">
                <a16:creationId xmlns:a16="http://schemas.microsoft.com/office/drawing/2014/main" id="{45645031-5519-0F43-8565-D376C3FECD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14238" y="6098454"/>
            <a:ext cx="860011" cy="662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8959231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Motív balíka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ív balíka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ív balíka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5804</TotalTime>
  <Words>75</Words>
  <Application>Microsoft Macintosh PowerPoint</Application>
  <PresentationFormat>Širokouhlá</PresentationFormat>
  <Paragraphs>27</Paragraphs>
  <Slides>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Motív balíka Office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Gaidos Debora</dc:creator>
  <cp:lastModifiedBy>Gaidos Debora</cp:lastModifiedBy>
  <cp:revision>3</cp:revision>
  <dcterms:created xsi:type="dcterms:W3CDTF">2023-11-09T10:15:28Z</dcterms:created>
  <dcterms:modified xsi:type="dcterms:W3CDTF">2023-11-14T07:32:47Z</dcterms:modified>
</cp:coreProperties>
</file>