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"/>
  <c:chart>
    <c:autoTitleDeleted val="1"/>
    <c:plotArea>
      <c:layout>
        <c:manualLayout>
          <c:layoutTarget val="inner"/>
          <c:xMode val="edge"/>
          <c:yMode val="edge"/>
          <c:x val="0.38452275144031633"/>
          <c:y val="0.67439915864049382"/>
          <c:w val="0.40312485120700897"/>
          <c:h val="0.32560084135950745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usa dg breakdown</c:v>
                </c:pt>
              </c:strCache>
            </c:strRef>
          </c:tx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Val val="1"/>
            <c:showLeaderLines val="1"/>
          </c:dLbls>
          <c:cat>
            <c:strRef>
              <c:f>List1!$A$2:$A$5</c:f>
              <c:strCache>
                <c:ptCount val="4"/>
                <c:pt idx="0">
                  <c:v>tetraparéza</c:v>
                </c:pt>
                <c:pt idx="1">
                  <c:v>paraparéza</c:v>
                </c:pt>
                <c:pt idx="2">
                  <c:v>paraplegie</c:v>
                </c:pt>
                <c:pt idx="3">
                  <c:v>tetraplegie</c:v>
                </c:pt>
              </c:strCache>
            </c:strRef>
          </c:cat>
          <c:val>
            <c:numRef>
              <c:f>List1!$B$2:$B$5</c:f>
              <c:numCache>
                <c:formatCode>0%</c:formatCode>
                <c:ptCount val="4"/>
                <c:pt idx="0">
                  <c:v>0.4100000000000002</c:v>
                </c:pt>
                <c:pt idx="1">
                  <c:v>0.19000000000000006</c:v>
                </c:pt>
                <c:pt idx="2">
                  <c:v>0.1800000000000001</c:v>
                </c:pt>
                <c:pt idx="3">
                  <c:v>0.12000000000000002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053B2-1CC8-413C-AE0E-4682B7AEAD3A}" type="datetimeFigureOut">
              <a:rPr lang="cs-CZ" smtClean="0"/>
              <a:pPr/>
              <a:t>11.11.2023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E45F-3CE0-4F46-9AB8-0F362F369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053B2-1CC8-413C-AE0E-4682B7AEAD3A}" type="datetimeFigureOut">
              <a:rPr lang="cs-CZ" smtClean="0"/>
              <a:pPr/>
              <a:t>11.11.2023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E45F-3CE0-4F46-9AB8-0F362F369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053B2-1CC8-413C-AE0E-4682B7AEAD3A}" type="datetimeFigureOut">
              <a:rPr lang="cs-CZ" smtClean="0"/>
              <a:pPr/>
              <a:t>11.11.2023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E45F-3CE0-4F46-9AB8-0F362F369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053B2-1CC8-413C-AE0E-4682B7AEAD3A}" type="datetimeFigureOut">
              <a:rPr lang="cs-CZ" smtClean="0"/>
              <a:pPr/>
              <a:t>11.11.2023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E45F-3CE0-4F46-9AB8-0F362F369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053B2-1CC8-413C-AE0E-4682B7AEAD3A}" type="datetimeFigureOut">
              <a:rPr lang="cs-CZ" smtClean="0"/>
              <a:pPr/>
              <a:t>11.11.2023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E45F-3CE0-4F46-9AB8-0F362F369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053B2-1CC8-413C-AE0E-4682B7AEAD3A}" type="datetimeFigureOut">
              <a:rPr lang="cs-CZ" smtClean="0"/>
              <a:pPr/>
              <a:t>11.11.2023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E45F-3CE0-4F46-9AB8-0F362F369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053B2-1CC8-413C-AE0E-4682B7AEAD3A}" type="datetimeFigureOut">
              <a:rPr lang="cs-CZ" smtClean="0"/>
              <a:pPr/>
              <a:t>11.11.2023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E45F-3CE0-4F46-9AB8-0F362F369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053B2-1CC8-413C-AE0E-4682B7AEAD3A}" type="datetimeFigureOut">
              <a:rPr lang="cs-CZ" smtClean="0"/>
              <a:pPr/>
              <a:t>11.11.2023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E45F-3CE0-4F46-9AB8-0F362F369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053B2-1CC8-413C-AE0E-4682B7AEAD3A}" type="datetimeFigureOut">
              <a:rPr lang="cs-CZ" smtClean="0"/>
              <a:pPr/>
              <a:t>11.11.2023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E45F-3CE0-4F46-9AB8-0F362F369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053B2-1CC8-413C-AE0E-4682B7AEAD3A}" type="datetimeFigureOut">
              <a:rPr lang="cs-CZ" smtClean="0"/>
              <a:pPr/>
              <a:t>11.11.2023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E45F-3CE0-4F46-9AB8-0F362F369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053B2-1CC8-413C-AE0E-4682B7AEAD3A}" type="datetimeFigureOut">
              <a:rPr lang="cs-CZ" smtClean="0"/>
              <a:pPr/>
              <a:t>11.11.2023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E45F-3CE0-4F46-9AB8-0F362F369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053B2-1CC8-413C-AE0E-4682B7AEAD3A}" type="datetimeFigureOut">
              <a:rPr lang="cs-CZ" smtClean="0"/>
              <a:pPr/>
              <a:t>11.11.2023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0E45F-3CE0-4F46-9AB8-0F362F369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1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9.png"/><Relationship Id="rId5" Type="http://schemas.openxmlformats.org/officeDocument/2006/relationships/image" Target="../media/image4.jpeg"/><Relationship Id="rId10" Type="http://schemas.openxmlformats.org/officeDocument/2006/relationships/image" Target="../media/image8.jpeg"/><Relationship Id="rId4" Type="http://schemas.openxmlformats.org/officeDocument/2006/relationships/image" Target="../media/image3.jpeg"/><Relationship Id="rId9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PORANĚNÍ MÍCHY</a:t>
            </a: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grayscl/>
          </a:blip>
          <a:srcRect l="14078" t="3182" r="9035" b="4540"/>
          <a:stretch>
            <a:fillRect/>
          </a:stretch>
        </p:blipFill>
        <p:spPr bwMode="auto">
          <a:xfrm>
            <a:off x="3563888" y="1340768"/>
            <a:ext cx="216024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https://i.pinimg.com/564x/45/cb/24/45cb24360f811ee9cf7057b231d562dc.jpg"/>
          <p:cNvPicPr>
            <a:picLocks noChangeAspect="1" noChangeArrowheads="1"/>
          </p:cNvPicPr>
          <p:nvPr/>
        </p:nvPicPr>
        <p:blipFill>
          <a:blip r:embed="rId3" cstate="print"/>
          <a:srcRect l="2083" t="12718" r="4200" b="13909"/>
          <a:stretch>
            <a:fillRect/>
          </a:stretch>
        </p:blipFill>
        <p:spPr bwMode="auto">
          <a:xfrm>
            <a:off x="251520" y="188640"/>
            <a:ext cx="1188132" cy="720080"/>
          </a:xfrm>
          <a:prstGeom prst="rect">
            <a:avLst/>
          </a:prstGeom>
          <a:noFill/>
        </p:spPr>
      </p:pic>
      <p:pic>
        <p:nvPicPr>
          <p:cNvPr id="1031" name="Picture 7" descr="https://i.pinimg.com/564x/88/4a/cc/884acc4a7db455760fb2b03e9f0395bd.jpg"/>
          <p:cNvPicPr>
            <a:picLocks noChangeAspect="1" noChangeArrowheads="1"/>
          </p:cNvPicPr>
          <p:nvPr/>
        </p:nvPicPr>
        <p:blipFill>
          <a:blip r:embed="rId4" cstate="print"/>
          <a:srcRect l="5263" t="3673" r="5263" b="6853"/>
          <a:stretch>
            <a:fillRect/>
          </a:stretch>
        </p:blipFill>
        <p:spPr bwMode="auto">
          <a:xfrm>
            <a:off x="1907704" y="188640"/>
            <a:ext cx="720080" cy="720080"/>
          </a:xfrm>
          <a:prstGeom prst="rect">
            <a:avLst/>
          </a:prstGeom>
          <a:noFill/>
        </p:spPr>
      </p:pic>
      <p:pic>
        <p:nvPicPr>
          <p:cNvPr id="1035" name="Picture 11" descr="https://i.pinimg.com/564x/23/d9/bd/23d9bdcce272a670975e926576b9c6aa.jpg"/>
          <p:cNvPicPr>
            <a:picLocks noChangeAspect="1" noChangeArrowheads="1"/>
          </p:cNvPicPr>
          <p:nvPr/>
        </p:nvPicPr>
        <p:blipFill>
          <a:blip r:embed="rId5" cstate="print"/>
          <a:srcRect l="7518" t="11276" r="49979" b="9789"/>
          <a:stretch>
            <a:fillRect/>
          </a:stretch>
        </p:blipFill>
        <p:spPr bwMode="auto">
          <a:xfrm>
            <a:off x="1187624" y="1628800"/>
            <a:ext cx="504056" cy="936104"/>
          </a:xfrm>
          <a:prstGeom prst="rect">
            <a:avLst/>
          </a:prstGeom>
          <a:noFill/>
        </p:spPr>
      </p:pic>
      <p:pic>
        <p:nvPicPr>
          <p:cNvPr id="1041" name="Picture 17" descr="https://i.pinimg.com/564x/07/4e/8a/074e8a841dd9ecfce7f7b36afc152fa6.jpg"/>
          <p:cNvPicPr>
            <a:picLocks noChangeAspect="1" noChangeArrowheads="1"/>
          </p:cNvPicPr>
          <p:nvPr/>
        </p:nvPicPr>
        <p:blipFill>
          <a:blip r:embed="rId6" cstate="print"/>
          <a:srcRect l="25468" r="50405" b="72361"/>
          <a:stretch>
            <a:fillRect/>
          </a:stretch>
        </p:blipFill>
        <p:spPr bwMode="auto">
          <a:xfrm>
            <a:off x="1403648" y="4509120"/>
            <a:ext cx="532682" cy="610208"/>
          </a:xfrm>
          <a:prstGeom prst="rect">
            <a:avLst/>
          </a:prstGeom>
          <a:noFill/>
        </p:spPr>
      </p:pic>
      <p:pic>
        <p:nvPicPr>
          <p:cNvPr id="1043" name="Picture 19" descr="https://i.pinimg.com/564x/a9/ea/01/a9ea01972b80c81794a583dc9d53b615.jpg"/>
          <p:cNvPicPr>
            <a:picLocks noChangeAspect="1" noChangeArrowheads="1"/>
          </p:cNvPicPr>
          <p:nvPr/>
        </p:nvPicPr>
        <p:blipFill>
          <a:blip r:embed="rId7" cstate="print"/>
          <a:srcRect t="2908" r="72784" b="75285"/>
          <a:stretch>
            <a:fillRect/>
          </a:stretch>
        </p:blipFill>
        <p:spPr bwMode="auto">
          <a:xfrm>
            <a:off x="2411760" y="4581128"/>
            <a:ext cx="576064" cy="480053"/>
          </a:xfrm>
          <a:prstGeom prst="rect">
            <a:avLst/>
          </a:prstGeom>
          <a:noFill/>
        </p:spPr>
      </p:pic>
      <p:pic>
        <p:nvPicPr>
          <p:cNvPr id="1049" name="Picture 25" descr="https://i.pinimg.com/564x/5b/4f/b9/5b4fb976bc3491d0f2e5a3d7a0cdde73.jpg"/>
          <p:cNvPicPr>
            <a:picLocks noChangeAspect="1" noChangeArrowheads="1"/>
          </p:cNvPicPr>
          <p:nvPr/>
        </p:nvPicPr>
        <p:blipFill>
          <a:blip r:embed="rId8" cstate="print"/>
          <a:srcRect l="49595" t="77744"/>
          <a:stretch>
            <a:fillRect/>
          </a:stretch>
        </p:blipFill>
        <p:spPr bwMode="auto">
          <a:xfrm>
            <a:off x="251520" y="4581128"/>
            <a:ext cx="1077010" cy="475556"/>
          </a:xfrm>
          <a:prstGeom prst="rect">
            <a:avLst/>
          </a:prstGeom>
          <a:noFill/>
        </p:spPr>
      </p:pic>
      <p:pic>
        <p:nvPicPr>
          <p:cNvPr id="1053" name="Picture 29" descr="https://i.pinimg.com/564x/5b/4f/b9/5b4fb976bc3491d0f2e5a3d7a0cdde73.jpg"/>
          <p:cNvPicPr>
            <a:picLocks noChangeAspect="1" noChangeArrowheads="1"/>
          </p:cNvPicPr>
          <p:nvPr/>
        </p:nvPicPr>
        <p:blipFill>
          <a:blip r:embed="rId8" cstate="print"/>
          <a:srcRect l="48255" r="26277" b="67830"/>
          <a:stretch>
            <a:fillRect/>
          </a:stretch>
        </p:blipFill>
        <p:spPr bwMode="auto">
          <a:xfrm>
            <a:off x="1907704" y="4509120"/>
            <a:ext cx="513057" cy="648072"/>
          </a:xfrm>
          <a:prstGeom prst="rect">
            <a:avLst/>
          </a:prstGeom>
          <a:noFill/>
        </p:spPr>
      </p:pic>
      <p:cxnSp>
        <p:nvCxnSpPr>
          <p:cNvPr id="20" name="Přímá spojovací čára 19"/>
          <p:cNvCxnSpPr/>
          <p:nvPr/>
        </p:nvCxnSpPr>
        <p:spPr>
          <a:xfrm>
            <a:off x="683568" y="3429000"/>
            <a:ext cx="20162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Graf 20"/>
          <p:cNvGraphicFramePr/>
          <p:nvPr/>
        </p:nvGraphicFramePr>
        <p:xfrm>
          <a:off x="6372200" y="2492896"/>
          <a:ext cx="302433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cxnSp>
        <p:nvCxnSpPr>
          <p:cNvPr id="24" name="Přímá spojovací čára 23"/>
          <p:cNvCxnSpPr/>
          <p:nvPr/>
        </p:nvCxnSpPr>
        <p:spPr>
          <a:xfrm>
            <a:off x="683568" y="3284984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2699792" y="3284984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Vývojový diagram: sloučení 25"/>
          <p:cNvSpPr/>
          <p:nvPr/>
        </p:nvSpPr>
        <p:spPr>
          <a:xfrm rot="16200000">
            <a:off x="1655676" y="3969060"/>
            <a:ext cx="144016" cy="2520280"/>
          </a:xfrm>
          <a:prstGeom prst="flowChartMerg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95536" y="4221088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NEJČASTĚJŠÍ PŘÍČINY 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980728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¼ - ½ mil os/rok</a:t>
            </a:r>
            <a:endParaRPr lang="cs-CZ" sz="1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79512" y="98072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250-300 os/rok</a:t>
            </a:r>
            <a:endParaRPr lang="cs-CZ" sz="14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67544" y="1916832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73,7 %</a:t>
            </a:r>
            <a:endParaRPr lang="cs-CZ" sz="14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2195736" y="191683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26,3 %</a:t>
            </a:r>
            <a:endParaRPr lang="cs-CZ" sz="14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467544" y="3573016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0 let</a:t>
            </a:r>
            <a:endParaRPr lang="cs-CZ" sz="1100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2483768" y="3573016"/>
            <a:ext cx="6480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80 let</a:t>
            </a:r>
            <a:endParaRPr lang="cs-CZ" sz="1100" dirty="0"/>
          </a:p>
        </p:txBody>
      </p:sp>
      <p:cxnSp>
        <p:nvCxnSpPr>
          <p:cNvPr id="41" name="Přímá spojovací čára 40"/>
          <p:cNvCxnSpPr/>
          <p:nvPr/>
        </p:nvCxnSpPr>
        <p:spPr>
          <a:xfrm>
            <a:off x="1835696" y="3140968"/>
            <a:ext cx="0" cy="50405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1619672" y="357301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49,1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971600" y="2852936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VĚKOVÝ PRŮMĚR</a:t>
            </a:r>
            <a:endParaRPr lang="cs-CZ" sz="1400" dirty="0"/>
          </a:p>
        </p:txBody>
      </p:sp>
      <p:sp>
        <p:nvSpPr>
          <p:cNvPr id="46" name="Obdélník 45"/>
          <p:cNvSpPr/>
          <p:nvPr/>
        </p:nvSpPr>
        <p:spPr>
          <a:xfrm>
            <a:off x="971600" y="3284984"/>
            <a:ext cx="432048" cy="28803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800" b="1" dirty="0" smtClean="0"/>
              <a:t>15-30</a:t>
            </a:r>
            <a:endParaRPr lang="cs-CZ" sz="800" b="1" dirty="0"/>
          </a:p>
        </p:txBody>
      </p:sp>
      <p:cxnSp>
        <p:nvCxnSpPr>
          <p:cNvPr id="48" name="Přímá spojovací čára 47"/>
          <p:cNvCxnSpPr/>
          <p:nvPr/>
        </p:nvCxnSpPr>
        <p:spPr>
          <a:xfrm>
            <a:off x="1187624" y="3573016"/>
            <a:ext cx="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899592" y="3861048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rizikoví</a:t>
            </a:r>
            <a:endParaRPr lang="cs-CZ" sz="1100" dirty="0"/>
          </a:p>
        </p:txBody>
      </p:sp>
      <p:sp>
        <p:nvSpPr>
          <p:cNvPr id="50" name="Obdélník 49"/>
          <p:cNvSpPr/>
          <p:nvPr/>
        </p:nvSpPr>
        <p:spPr>
          <a:xfrm>
            <a:off x="2123728" y="3284984"/>
            <a:ext cx="360040" cy="21602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800" b="1" dirty="0" smtClean="0"/>
              <a:t>60+</a:t>
            </a:r>
            <a:endParaRPr lang="cs-CZ" sz="800" b="1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2051720" y="3861048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rizikoví</a:t>
            </a:r>
            <a:endParaRPr lang="cs-CZ" sz="1100" dirty="0"/>
          </a:p>
        </p:txBody>
      </p:sp>
      <p:cxnSp>
        <p:nvCxnSpPr>
          <p:cNvPr id="52" name="Přímá spojovací čára 51"/>
          <p:cNvCxnSpPr/>
          <p:nvPr/>
        </p:nvCxnSpPr>
        <p:spPr>
          <a:xfrm>
            <a:off x="2267744" y="3501008"/>
            <a:ext cx="0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Vývojový diagram: sloučení 67"/>
          <p:cNvSpPr/>
          <p:nvPr/>
        </p:nvSpPr>
        <p:spPr>
          <a:xfrm>
            <a:off x="3419872" y="1412776"/>
            <a:ext cx="144016" cy="3816424"/>
          </a:xfrm>
          <a:prstGeom prst="flowChartMerg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3" name="Obdélník 72"/>
          <p:cNvSpPr/>
          <p:nvPr/>
        </p:nvSpPr>
        <p:spPr>
          <a:xfrm>
            <a:off x="6372200" y="620688"/>
            <a:ext cx="720080" cy="158417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TextovéPole 73"/>
          <p:cNvSpPr txBox="1"/>
          <p:nvPr/>
        </p:nvSpPr>
        <p:spPr>
          <a:xfrm>
            <a:off x="6228184" y="836712"/>
            <a:ext cx="100811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300" dirty="0" err="1" smtClean="0"/>
              <a:t>komoce</a:t>
            </a:r>
            <a:endParaRPr lang="cs-CZ" sz="1300" dirty="0" smtClean="0"/>
          </a:p>
          <a:p>
            <a:pPr algn="ctr"/>
            <a:endParaRPr lang="cs-CZ" sz="1300" dirty="0" smtClean="0"/>
          </a:p>
          <a:p>
            <a:pPr algn="ctr"/>
            <a:r>
              <a:rPr lang="cs-CZ" sz="1300" dirty="0" smtClean="0"/>
              <a:t>kontuze</a:t>
            </a:r>
          </a:p>
          <a:p>
            <a:pPr algn="ctr"/>
            <a:endParaRPr lang="cs-CZ" sz="1300" dirty="0" smtClean="0"/>
          </a:p>
          <a:p>
            <a:pPr algn="ctr"/>
            <a:r>
              <a:rPr lang="cs-CZ" sz="1300" dirty="0" smtClean="0"/>
              <a:t>léze</a:t>
            </a:r>
            <a:endParaRPr lang="cs-CZ" sz="1300" dirty="0"/>
          </a:p>
        </p:txBody>
      </p:sp>
      <p:sp>
        <p:nvSpPr>
          <p:cNvPr id="75" name="TextovéPole 74"/>
          <p:cNvSpPr txBox="1"/>
          <p:nvPr/>
        </p:nvSpPr>
        <p:spPr>
          <a:xfrm>
            <a:off x="6444208" y="260648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TYPY </a:t>
            </a:r>
          </a:p>
          <a:p>
            <a:endParaRPr lang="cs-CZ" dirty="0"/>
          </a:p>
        </p:txBody>
      </p:sp>
      <p:sp>
        <p:nvSpPr>
          <p:cNvPr id="76" name="TextovéPole 75"/>
          <p:cNvSpPr txBox="1"/>
          <p:nvPr/>
        </p:nvSpPr>
        <p:spPr>
          <a:xfrm>
            <a:off x="6983760" y="260648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NÁSLEDKY</a:t>
            </a:r>
            <a:endParaRPr lang="cs-CZ" sz="1400" dirty="0"/>
          </a:p>
        </p:txBody>
      </p:sp>
      <p:sp>
        <p:nvSpPr>
          <p:cNvPr id="77" name="Obdélník 76"/>
          <p:cNvSpPr/>
          <p:nvPr/>
        </p:nvSpPr>
        <p:spPr>
          <a:xfrm>
            <a:off x="7164288" y="620688"/>
            <a:ext cx="1872208" cy="158417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TextovéPole 77"/>
          <p:cNvSpPr txBox="1"/>
          <p:nvPr/>
        </p:nvSpPr>
        <p:spPr>
          <a:xfrm>
            <a:off x="7164288" y="692696"/>
            <a:ext cx="197971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00" dirty="0" smtClean="0"/>
              <a:t>dysfunkční příznaky, reversibilní, krátkodobé</a:t>
            </a:r>
          </a:p>
          <a:p>
            <a:endParaRPr lang="cs-CZ" sz="1300" dirty="0" smtClean="0"/>
          </a:p>
          <a:p>
            <a:r>
              <a:rPr lang="cs-CZ" sz="1300" dirty="0" smtClean="0"/>
              <a:t>krvácení</a:t>
            </a:r>
          </a:p>
          <a:p>
            <a:endParaRPr lang="cs-CZ" sz="1300" dirty="0" smtClean="0"/>
          </a:p>
          <a:p>
            <a:r>
              <a:rPr lang="cs-CZ" sz="1300" dirty="0" smtClean="0"/>
              <a:t>krvácení, edém, hypoxie, ireversibilní, nejzávažnější</a:t>
            </a:r>
            <a:endParaRPr lang="cs-CZ" sz="1300" dirty="0"/>
          </a:p>
        </p:txBody>
      </p:sp>
      <p:sp>
        <p:nvSpPr>
          <p:cNvPr id="81" name="Obdélník 80"/>
          <p:cNvSpPr/>
          <p:nvPr/>
        </p:nvSpPr>
        <p:spPr>
          <a:xfrm>
            <a:off x="5508104" y="2996952"/>
            <a:ext cx="1008112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 smtClean="0">
              <a:solidFill>
                <a:schemeClr val="tx1"/>
              </a:solidFill>
            </a:endParaRPr>
          </a:p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vysoká paraplegie</a:t>
            </a:r>
          </a:p>
          <a:p>
            <a:pPr algn="ctr"/>
            <a:endParaRPr lang="cs-CZ" sz="1000" dirty="0" smtClean="0">
              <a:solidFill>
                <a:schemeClr val="tx1"/>
              </a:solidFill>
            </a:endParaRPr>
          </a:p>
          <a:p>
            <a:pPr algn="ctr"/>
            <a:endParaRPr lang="cs-CZ" sz="1000" dirty="0" smtClean="0">
              <a:solidFill>
                <a:schemeClr val="tx1"/>
              </a:solidFill>
            </a:endParaRPr>
          </a:p>
          <a:p>
            <a:pPr algn="ctr"/>
            <a:endParaRPr lang="cs-CZ" sz="1000" dirty="0" smtClean="0">
              <a:solidFill>
                <a:schemeClr val="tx1"/>
              </a:solidFill>
            </a:endParaRPr>
          </a:p>
          <a:p>
            <a:pPr algn="ctr"/>
            <a:endParaRPr lang="cs-CZ" sz="1000" dirty="0" smtClean="0">
              <a:solidFill>
                <a:schemeClr val="tx1"/>
              </a:solidFill>
            </a:endParaRPr>
          </a:p>
          <a:p>
            <a:pPr algn="ctr"/>
            <a:endParaRPr lang="cs-CZ" sz="1000" dirty="0" smtClean="0">
              <a:solidFill>
                <a:schemeClr val="tx1"/>
              </a:solidFill>
            </a:endParaRPr>
          </a:p>
          <a:p>
            <a:pPr algn="ctr"/>
            <a:endParaRPr lang="cs-CZ" sz="1000" dirty="0" smtClean="0">
              <a:solidFill>
                <a:schemeClr val="tx1"/>
              </a:solidFill>
            </a:endParaRPr>
          </a:p>
          <a:p>
            <a:pPr algn="ctr"/>
            <a:endParaRPr lang="cs-CZ" sz="1000" dirty="0" smtClean="0">
              <a:solidFill>
                <a:schemeClr val="tx1"/>
              </a:solidFill>
            </a:endParaRPr>
          </a:p>
          <a:p>
            <a:pPr algn="ctr"/>
            <a:endParaRPr lang="cs-CZ" sz="1000" dirty="0" smtClean="0">
              <a:solidFill>
                <a:schemeClr val="tx1"/>
              </a:solidFill>
            </a:endParaRPr>
          </a:p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nízká paraplegie</a:t>
            </a:r>
            <a:endParaRPr lang="cs-CZ" sz="1000" dirty="0">
              <a:solidFill>
                <a:schemeClr val="tx1"/>
              </a:solidFill>
            </a:endParaRPr>
          </a:p>
        </p:txBody>
      </p:sp>
      <p:pic>
        <p:nvPicPr>
          <p:cNvPr id="83" name="Picture 6" descr="https://i.pinimg.com/564x/ce/61/35/ce613597232600ab146523ac2e917a9f.jpg"/>
          <p:cNvPicPr>
            <a:picLocks noChangeAspect="1" noChangeArrowheads="1"/>
          </p:cNvPicPr>
          <p:nvPr/>
        </p:nvPicPr>
        <p:blipFill>
          <a:blip r:embed="rId10" cstate="print"/>
          <a:srcRect l="49595" t="38872" r="4831" b="35660"/>
          <a:stretch>
            <a:fillRect/>
          </a:stretch>
        </p:blipFill>
        <p:spPr bwMode="auto">
          <a:xfrm>
            <a:off x="1043608" y="5877272"/>
            <a:ext cx="1330253" cy="743377"/>
          </a:xfrm>
          <a:prstGeom prst="rect">
            <a:avLst/>
          </a:prstGeom>
          <a:noFill/>
        </p:spPr>
      </p:pic>
      <p:sp>
        <p:nvSpPr>
          <p:cNvPr id="84" name="TextovéPole 83"/>
          <p:cNvSpPr txBox="1"/>
          <p:nvPr/>
        </p:nvSpPr>
        <p:spPr>
          <a:xfrm>
            <a:off x="107504" y="63813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páteř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1115616" y="5517232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PRVNÍ POMOC</a:t>
            </a:r>
            <a:endParaRPr lang="cs-CZ" sz="1400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1475656" y="5733256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 smtClean="0"/>
              <a:t>Cave</a:t>
            </a:r>
            <a:r>
              <a:rPr lang="cs-CZ" sz="1200" dirty="0" smtClean="0"/>
              <a:t> !</a:t>
            </a:r>
          </a:p>
          <a:p>
            <a:endParaRPr lang="cs-CZ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2195736" y="63813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krční límec</a:t>
            </a:r>
            <a:endParaRPr lang="cs-CZ" sz="1200" dirty="0"/>
          </a:p>
        </p:txBody>
      </p:sp>
      <p:sp>
        <p:nvSpPr>
          <p:cNvPr id="55" name="TextovéPole 54"/>
          <p:cNvSpPr txBox="1"/>
          <p:nvPr/>
        </p:nvSpPr>
        <p:spPr>
          <a:xfrm>
            <a:off x="1547664" y="6381328"/>
            <a:ext cx="6480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=</a:t>
            </a:r>
          </a:p>
          <a:p>
            <a:endParaRPr lang="cs-CZ" dirty="0"/>
          </a:p>
        </p:txBody>
      </p:sp>
      <p:sp>
        <p:nvSpPr>
          <p:cNvPr id="60" name="Obdélník 59"/>
          <p:cNvSpPr/>
          <p:nvPr/>
        </p:nvSpPr>
        <p:spPr>
          <a:xfrm>
            <a:off x="5076056" y="1700808"/>
            <a:ext cx="50405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78" name="Picture 10" descr="https://www.ssit.org.uk/wp-content/uploads/2018/08/levs-of-inj-alt1.png"/>
          <p:cNvPicPr>
            <a:picLocks noChangeAspect="1" noChangeArrowheads="1"/>
          </p:cNvPicPr>
          <p:nvPr/>
        </p:nvPicPr>
        <p:blipFill>
          <a:blip r:embed="rId11" cstate="print">
            <a:grayscl/>
          </a:blip>
          <a:srcRect l="22899" t="2247" r="66797" b="79775"/>
          <a:stretch>
            <a:fillRect/>
          </a:stretch>
        </p:blipFill>
        <p:spPr bwMode="auto">
          <a:xfrm>
            <a:off x="5004048" y="980728"/>
            <a:ext cx="648072" cy="1152128"/>
          </a:xfrm>
          <a:prstGeom prst="rect">
            <a:avLst/>
          </a:prstGeom>
          <a:noFill/>
        </p:spPr>
      </p:pic>
      <p:pic>
        <p:nvPicPr>
          <p:cNvPr id="7180" name="Picture 12" descr="https://www.ssit.org.uk/wp-content/uploads/2018/08/levs-of-inj-alt1.png"/>
          <p:cNvPicPr>
            <a:picLocks noChangeAspect="1" noChangeArrowheads="1"/>
          </p:cNvPicPr>
          <p:nvPr/>
        </p:nvPicPr>
        <p:blipFill>
          <a:blip r:embed="rId11" cstate="print">
            <a:grayscl/>
          </a:blip>
          <a:srcRect l="22742" t="21005" r="67893" b="61928"/>
          <a:stretch>
            <a:fillRect/>
          </a:stretch>
        </p:blipFill>
        <p:spPr bwMode="auto">
          <a:xfrm>
            <a:off x="5508104" y="1196752"/>
            <a:ext cx="581604" cy="1080120"/>
          </a:xfrm>
          <a:prstGeom prst="rect">
            <a:avLst/>
          </a:prstGeom>
          <a:noFill/>
        </p:spPr>
      </p:pic>
      <p:sp>
        <p:nvSpPr>
          <p:cNvPr id="61" name="Obdélník 60"/>
          <p:cNvSpPr/>
          <p:nvPr/>
        </p:nvSpPr>
        <p:spPr>
          <a:xfrm>
            <a:off x="5076056" y="2852936"/>
            <a:ext cx="64807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82" name="Picture 14" descr="https://www.ssit.org.uk/wp-content/uploads/2018/08/levs-of-inj-alt1.png"/>
          <p:cNvPicPr>
            <a:picLocks noChangeAspect="1" noChangeArrowheads="1"/>
          </p:cNvPicPr>
          <p:nvPr/>
        </p:nvPicPr>
        <p:blipFill>
          <a:blip r:embed="rId11" cstate="print">
            <a:grayscl/>
          </a:blip>
          <a:srcRect l="24192" t="41546" r="68248" b="42132"/>
          <a:stretch>
            <a:fillRect/>
          </a:stretch>
        </p:blipFill>
        <p:spPr bwMode="auto">
          <a:xfrm>
            <a:off x="5148064" y="2564903"/>
            <a:ext cx="504056" cy="1108923"/>
          </a:xfrm>
          <a:prstGeom prst="rect">
            <a:avLst/>
          </a:prstGeom>
          <a:noFill/>
        </p:spPr>
      </p:pic>
      <p:sp>
        <p:nvSpPr>
          <p:cNvPr id="62" name="Obdélník 61"/>
          <p:cNvSpPr/>
          <p:nvPr/>
        </p:nvSpPr>
        <p:spPr>
          <a:xfrm>
            <a:off x="5076056" y="4077072"/>
            <a:ext cx="50405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bdélník 62"/>
          <p:cNvSpPr/>
          <p:nvPr/>
        </p:nvSpPr>
        <p:spPr>
          <a:xfrm>
            <a:off x="4716016" y="4725144"/>
            <a:ext cx="93610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bdélník 63"/>
          <p:cNvSpPr/>
          <p:nvPr/>
        </p:nvSpPr>
        <p:spPr>
          <a:xfrm>
            <a:off x="4499992" y="5229200"/>
            <a:ext cx="122413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84" name="Picture 16" descr="https://www.ssit.org.uk/wp-content/uploads/2018/08/levs-of-inj-alt1.png"/>
          <p:cNvPicPr>
            <a:picLocks noChangeAspect="1" noChangeArrowheads="1"/>
          </p:cNvPicPr>
          <p:nvPr/>
        </p:nvPicPr>
        <p:blipFill>
          <a:blip r:embed="rId11" cstate="print">
            <a:grayscl/>
          </a:blip>
          <a:srcRect l="24192" t="66028" r="68248" b="17650"/>
          <a:stretch>
            <a:fillRect/>
          </a:stretch>
        </p:blipFill>
        <p:spPr bwMode="auto">
          <a:xfrm>
            <a:off x="5148064" y="4005064"/>
            <a:ext cx="504056" cy="1108923"/>
          </a:xfrm>
          <a:prstGeom prst="rect">
            <a:avLst/>
          </a:prstGeom>
          <a:noFill/>
        </p:spPr>
      </p:pic>
      <p:sp>
        <p:nvSpPr>
          <p:cNvPr id="65" name="TextovéPole 64"/>
          <p:cNvSpPr txBox="1"/>
          <p:nvPr/>
        </p:nvSpPr>
        <p:spPr>
          <a:xfrm>
            <a:off x="5004048" y="2276872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tetra</a:t>
            </a:r>
            <a:r>
              <a:rPr lang="cs-CZ" sz="1200" dirty="0" smtClean="0"/>
              <a:t>plegie / paréza</a:t>
            </a:r>
            <a:endParaRPr lang="cs-CZ" sz="1200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5076056" y="3645024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para</a:t>
            </a:r>
            <a:r>
              <a:rPr lang="cs-CZ" sz="1200" dirty="0" smtClean="0"/>
              <a:t>plegie / paréza</a:t>
            </a:r>
            <a:endParaRPr lang="cs-CZ" sz="1200" dirty="0"/>
          </a:p>
        </p:txBody>
      </p:sp>
      <p:sp>
        <p:nvSpPr>
          <p:cNvPr id="67" name="TextovéPole 66"/>
          <p:cNvSpPr txBox="1"/>
          <p:nvPr/>
        </p:nvSpPr>
        <p:spPr>
          <a:xfrm>
            <a:off x="5004048" y="5157192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para</a:t>
            </a:r>
            <a:r>
              <a:rPr lang="cs-CZ" sz="1200" dirty="0" smtClean="0"/>
              <a:t>plegie / paréza</a:t>
            </a:r>
            <a:endParaRPr lang="cs-CZ" sz="1200" dirty="0"/>
          </a:p>
        </p:txBody>
      </p:sp>
      <p:sp>
        <p:nvSpPr>
          <p:cNvPr id="69" name="TextovéPole 68"/>
          <p:cNvSpPr txBox="1"/>
          <p:nvPr/>
        </p:nvSpPr>
        <p:spPr>
          <a:xfrm>
            <a:off x="4932040" y="9807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C4</a:t>
            </a:r>
            <a:endParaRPr lang="cs-CZ" sz="900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5868144" y="119675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C6</a:t>
            </a:r>
            <a:endParaRPr lang="cs-CZ" sz="900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5004048" y="256490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Th6</a:t>
            </a:r>
            <a:endParaRPr lang="cs-CZ" sz="900" dirty="0"/>
          </a:p>
        </p:txBody>
      </p:sp>
      <p:sp>
        <p:nvSpPr>
          <p:cNvPr id="72" name="TextovéPole 71"/>
          <p:cNvSpPr txBox="1"/>
          <p:nvPr/>
        </p:nvSpPr>
        <p:spPr>
          <a:xfrm>
            <a:off x="5004048" y="400506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L1</a:t>
            </a:r>
            <a:endParaRPr lang="cs-CZ" sz="900" dirty="0"/>
          </a:p>
        </p:txBody>
      </p:sp>
      <p:sp>
        <p:nvSpPr>
          <p:cNvPr id="79" name="TextovéPole 78"/>
          <p:cNvSpPr txBox="1"/>
          <p:nvPr/>
        </p:nvSpPr>
        <p:spPr>
          <a:xfrm>
            <a:off x="3635896" y="5661248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DLOUHODOBÉ KOMPLIKACE</a:t>
            </a:r>
            <a:endParaRPr lang="cs-CZ" sz="1400" dirty="0"/>
          </a:p>
        </p:txBody>
      </p:sp>
      <p:pic>
        <p:nvPicPr>
          <p:cNvPr id="85" name="Picture 2" descr="https://i.pinimg.com/564x/ae/5d/78/ae5d78dbdb095c5ea5b78780f10be35d.jpg"/>
          <p:cNvPicPr>
            <a:picLocks noChangeAspect="1" noChangeArrowheads="1"/>
          </p:cNvPicPr>
          <p:nvPr/>
        </p:nvPicPr>
        <p:blipFill>
          <a:blip r:embed="rId12" cstate="print"/>
          <a:srcRect l="6133" t="7813" r="68667" b="72027"/>
          <a:stretch>
            <a:fillRect/>
          </a:stretch>
        </p:blipFill>
        <p:spPr bwMode="auto">
          <a:xfrm>
            <a:off x="3635896" y="6021288"/>
            <a:ext cx="540060" cy="432048"/>
          </a:xfrm>
          <a:prstGeom prst="rect">
            <a:avLst/>
          </a:prstGeom>
          <a:noFill/>
        </p:spPr>
      </p:pic>
      <p:pic>
        <p:nvPicPr>
          <p:cNvPr id="86" name="Picture 2" descr="https://i.pinimg.com/564x/ae/5d/78/ae5d78dbdb095c5ea5b78780f10be35d.jpg"/>
          <p:cNvPicPr>
            <a:picLocks noChangeAspect="1" noChangeArrowheads="1"/>
          </p:cNvPicPr>
          <p:nvPr/>
        </p:nvPicPr>
        <p:blipFill>
          <a:blip r:embed="rId12" cstate="print"/>
          <a:srcRect l="6720" t="36959" r="68080" b="41201"/>
          <a:stretch>
            <a:fillRect/>
          </a:stretch>
        </p:blipFill>
        <p:spPr bwMode="auto">
          <a:xfrm>
            <a:off x="4283968" y="6021288"/>
            <a:ext cx="498517" cy="432048"/>
          </a:xfrm>
          <a:prstGeom prst="rect">
            <a:avLst/>
          </a:prstGeom>
          <a:noFill/>
        </p:spPr>
      </p:pic>
      <p:pic>
        <p:nvPicPr>
          <p:cNvPr id="87" name="Picture 2" descr="https://i.pinimg.com/564x/ae/5d/78/ae5d78dbdb095c5ea5b78780f10be35d.jpg"/>
          <p:cNvPicPr>
            <a:picLocks noChangeAspect="1" noChangeArrowheads="1"/>
          </p:cNvPicPr>
          <p:nvPr/>
        </p:nvPicPr>
        <p:blipFill>
          <a:blip r:embed="rId12" cstate="print"/>
          <a:srcRect l="68879" t="36959" r="4241" b="42881"/>
          <a:stretch>
            <a:fillRect/>
          </a:stretch>
        </p:blipFill>
        <p:spPr bwMode="auto">
          <a:xfrm>
            <a:off x="4788024" y="6093296"/>
            <a:ext cx="504056" cy="378042"/>
          </a:xfrm>
          <a:prstGeom prst="rect">
            <a:avLst/>
          </a:prstGeom>
          <a:noFill/>
        </p:spPr>
      </p:pic>
      <p:pic>
        <p:nvPicPr>
          <p:cNvPr id="88" name="Picture 2" descr="https://i.pinimg.com/564x/ae/5d/78/ae5d78dbdb095c5ea5b78780f10be35d.jpg"/>
          <p:cNvPicPr>
            <a:picLocks noChangeAspect="1" noChangeArrowheads="1"/>
          </p:cNvPicPr>
          <p:nvPr/>
        </p:nvPicPr>
        <p:blipFill>
          <a:blip r:embed="rId12" cstate="print"/>
          <a:srcRect l="38248" t="8008" r="36552" b="71832"/>
          <a:stretch>
            <a:fillRect/>
          </a:stretch>
        </p:blipFill>
        <p:spPr bwMode="auto">
          <a:xfrm>
            <a:off x="5364088" y="6021288"/>
            <a:ext cx="504056" cy="403246"/>
          </a:xfrm>
          <a:prstGeom prst="rect">
            <a:avLst/>
          </a:prstGeom>
          <a:noFill/>
        </p:spPr>
      </p:pic>
      <p:pic>
        <p:nvPicPr>
          <p:cNvPr id="89" name="Picture 8" descr="https://i.pinimg.com/564x/ce/61/35/ce613597232600ab146523ac2e917a9f.jpg"/>
          <p:cNvPicPr>
            <a:picLocks noChangeAspect="1" noChangeArrowheads="1"/>
          </p:cNvPicPr>
          <p:nvPr/>
        </p:nvPicPr>
        <p:blipFill>
          <a:blip r:embed="rId10" cstate="print"/>
          <a:srcRect l="57637" t="5362" r="30299" b="67830"/>
          <a:stretch>
            <a:fillRect/>
          </a:stretch>
        </p:blipFill>
        <p:spPr bwMode="auto">
          <a:xfrm>
            <a:off x="7164288" y="2780928"/>
            <a:ext cx="453651" cy="1008112"/>
          </a:xfrm>
          <a:prstGeom prst="rect">
            <a:avLst/>
          </a:prstGeom>
          <a:noFill/>
        </p:spPr>
      </p:pic>
      <p:pic>
        <p:nvPicPr>
          <p:cNvPr id="90" name="Picture 10" descr="https://i.pinimg.com/564x/6c/3c/92/6c3c9232d5424f82f7ae5933ee48c2c3.jpg"/>
          <p:cNvPicPr>
            <a:picLocks noChangeAspect="1" noChangeArrowheads="1"/>
          </p:cNvPicPr>
          <p:nvPr/>
        </p:nvPicPr>
        <p:blipFill>
          <a:blip r:embed="rId13" cstate="print"/>
          <a:srcRect l="62798" t="7594" r="22431" b="68214"/>
          <a:stretch>
            <a:fillRect/>
          </a:stretch>
        </p:blipFill>
        <p:spPr bwMode="auto">
          <a:xfrm>
            <a:off x="7884368" y="3284984"/>
            <a:ext cx="576064" cy="628433"/>
          </a:xfrm>
          <a:prstGeom prst="rect">
            <a:avLst/>
          </a:prstGeom>
          <a:noFill/>
        </p:spPr>
      </p:pic>
      <p:pic>
        <p:nvPicPr>
          <p:cNvPr id="91" name="Picture 10" descr="https://i.pinimg.com/564x/6c/3c/92/6c3c9232d5424f82f7ae5933ee48c2c3.jpg"/>
          <p:cNvPicPr>
            <a:picLocks noChangeAspect="1" noChangeArrowheads="1"/>
          </p:cNvPicPr>
          <p:nvPr/>
        </p:nvPicPr>
        <p:blipFill>
          <a:blip r:embed="rId13" cstate="print"/>
          <a:srcRect l="70855" t="62026" r="2289" b="7735"/>
          <a:stretch>
            <a:fillRect/>
          </a:stretch>
        </p:blipFill>
        <p:spPr bwMode="auto">
          <a:xfrm>
            <a:off x="7740352" y="2564904"/>
            <a:ext cx="936104" cy="702078"/>
          </a:xfrm>
          <a:prstGeom prst="rect">
            <a:avLst/>
          </a:prstGeom>
          <a:noFill/>
        </p:spPr>
      </p:pic>
      <p:pic>
        <p:nvPicPr>
          <p:cNvPr id="80" name="Picture 11" descr="https://i.pinimg.com/564x/23/d9/bd/23d9bdcce272a670975e926576b9c6aa.jpg"/>
          <p:cNvPicPr>
            <a:picLocks noChangeAspect="1" noChangeArrowheads="1"/>
          </p:cNvPicPr>
          <p:nvPr/>
        </p:nvPicPr>
        <p:blipFill>
          <a:blip r:embed="rId5" cstate="print"/>
          <a:srcRect l="49314" t="11276" r="9789" b="9789"/>
          <a:stretch>
            <a:fillRect/>
          </a:stretch>
        </p:blipFill>
        <p:spPr bwMode="auto">
          <a:xfrm>
            <a:off x="1691680" y="1628800"/>
            <a:ext cx="485008" cy="936104"/>
          </a:xfrm>
          <a:prstGeom prst="rect">
            <a:avLst/>
          </a:prstGeom>
          <a:noFill/>
        </p:spPr>
      </p:pic>
      <p:cxnSp>
        <p:nvCxnSpPr>
          <p:cNvPr id="94" name="Přímá spojovací čára 93"/>
          <p:cNvCxnSpPr/>
          <p:nvPr/>
        </p:nvCxnSpPr>
        <p:spPr>
          <a:xfrm flipV="1">
            <a:off x="8532440" y="4941168"/>
            <a:ext cx="144016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/>
          <p:nvPr/>
        </p:nvCxnSpPr>
        <p:spPr>
          <a:xfrm flipH="1" flipV="1">
            <a:off x="8028384" y="6309320"/>
            <a:ext cx="72008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Přímá spojovací čára 96"/>
          <p:cNvCxnSpPr/>
          <p:nvPr/>
        </p:nvCxnSpPr>
        <p:spPr>
          <a:xfrm flipV="1">
            <a:off x="7380312" y="5805264"/>
            <a:ext cx="144016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TextovéPole 108"/>
          <p:cNvSpPr txBox="1"/>
          <p:nvPr/>
        </p:nvSpPr>
        <p:spPr>
          <a:xfrm>
            <a:off x="8172400" y="4653136"/>
            <a:ext cx="9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 smtClean="0"/>
              <a:t>tetraparéza</a:t>
            </a:r>
            <a:endParaRPr lang="cs-CZ" sz="1200" dirty="0"/>
          </a:p>
        </p:txBody>
      </p:sp>
      <p:sp>
        <p:nvSpPr>
          <p:cNvPr id="111" name="TextovéPole 110"/>
          <p:cNvSpPr txBox="1"/>
          <p:nvPr/>
        </p:nvSpPr>
        <p:spPr>
          <a:xfrm>
            <a:off x="7020272" y="4653136"/>
            <a:ext cx="9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tetraplegie</a:t>
            </a:r>
            <a:endParaRPr lang="cs-CZ" sz="1200" dirty="0"/>
          </a:p>
        </p:txBody>
      </p:sp>
      <p:sp>
        <p:nvSpPr>
          <p:cNvPr id="112" name="TextovéPole 111"/>
          <p:cNvSpPr txBox="1"/>
          <p:nvPr/>
        </p:nvSpPr>
        <p:spPr>
          <a:xfrm>
            <a:off x="6876256" y="5949280"/>
            <a:ext cx="9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paraplegie</a:t>
            </a:r>
            <a:endParaRPr lang="cs-CZ" sz="1200" dirty="0"/>
          </a:p>
        </p:txBody>
      </p:sp>
      <p:sp>
        <p:nvSpPr>
          <p:cNvPr id="113" name="TextovéPole 112"/>
          <p:cNvSpPr txBox="1"/>
          <p:nvPr/>
        </p:nvSpPr>
        <p:spPr>
          <a:xfrm>
            <a:off x="7956376" y="6381328"/>
            <a:ext cx="9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paraparéza</a:t>
            </a:r>
            <a:endParaRPr lang="cs-CZ" sz="1200" dirty="0"/>
          </a:p>
        </p:txBody>
      </p:sp>
      <p:sp>
        <p:nvSpPr>
          <p:cNvPr id="115" name="TextovéPole 114"/>
          <p:cNvSpPr txBox="1"/>
          <p:nvPr/>
        </p:nvSpPr>
        <p:spPr>
          <a:xfrm>
            <a:off x="7308304" y="4293096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STATISTIKA V USA</a:t>
            </a:r>
            <a:endParaRPr lang="cs-CZ" sz="1400" dirty="0"/>
          </a:p>
        </p:txBody>
      </p:sp>
      <p:cxnSp>
        <p:nvCxnSpPr>
          <p:cNvPr id="117" name="Přímá spojovací čára 116"/>
          <p:cNvCxnSpPr/>
          <p:nvPr/>
        </p:nvCxnSpPr>
        <p:spPr>
          <a:xfrm>
            <a:off x="6732240" y="2420888"/>
            <a:ext cx="0" cy="41044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Přímá spojovací čára 118"/>
          <p:cNvCxnSpPr/>
          <p:nvPr/>
        </p:nvCxnSpPr>
        <p:spPr>
          <a:xfrm>
            <a:off x="6804248" y="4077072"/>
            <a:ext cx="21602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Přímá spojovací čára 91"/>
          <p:cNvCxnSpPr/>
          <p:nvPr/>
        </p:nvCxnSpPr>
        <p:spPr>
          <a:xfrm flipH="1" flipV="1">
            <a:off x="7668344" y="4941168"/>
            <a:ext cx="72008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</Words>
  <Application>Microsoft Office PowerPoint</Application>
  <PresentationFormat>Předvádění na obrazovce (4:3)</PresentationFormat>
  <Paragraphs>55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PORANĚNÍ MÍCHY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PORANĚNÍ MÍCHY </dc:title>
  <dc:creator>Barunka</dc:creator>
  <cp:lastModifiedBy>Barunka</cp:lastModifiedBy>
  <cp:revision>2</cp:revision>
  <dcterms:created xsi:type="dcterms:W3CDTF">2023-11-03T13:46:52Z</dcterms:created>
  <dcterms:modified xsi:type="dcterms:W3CDTF">2023-11-11T12:34:30Z</dcterms:modified>
</cp:coreProperties>
</file>