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1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69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DFC94-1062-6224-028C-0E9898CCE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864EA1-C277-F321-818B-B4B9C3143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63351C-27D4-B2E9-840C-42A775ED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753586-B697-370F-5624-441278CB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131EE7-959E-CF1F-7A74-3A68648A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05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975373-6EC5-5855-723E-929BFE4CE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AB8A32-C6E6-C419-DBEA-A4CC8C6AC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A5F561-6A99-584B-9B85-CEF6D62C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322012-E9EA-F577-2643-90389A7D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567B2E-CF43-FF38-DAA7-9E2335455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40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E7834E-9A6E-4CE6-A4BE-30CCECD6B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3FC46C-51B6-F5EC-5CE6-28310F3B0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DED9CC-B9FB-B274-6139-A074A176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1CA60E-49B3-6B87-607F-CB9792F11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45CD7D-66D5-F84B-111A-94012248F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66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BD319-66DB-B9FA-BEA7-3A3B183C6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D16BF4-5350-14C9-4753-AE61E080B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9D7B0B-7EB7-9232-BB7A-3188DF27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CD9354-8C70-B709-58ED-B089E4CE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254DCA-AFF4-8DAD-54F7-65F5D593F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F510B-79E0-32AC-DAF3-21DA09C1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F607A2-4ADC-86AD-8858-87C440DAE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04468D-4BE7-D4E5-ECBD-4D1B5DE99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78BF97-5ABC-FAC8-2397-8C77DF83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C4187-AFFB-B8F6-820B-870A5803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51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D4D76-5DDD-B6D0-ADC0-3CEF6B34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F5EBB-1B52-874A-4CB4-FDEFCCBA7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3D7D05-108D-264E-8E84-DCBFEA546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74D85D-2E17-6296-0B34-434CF4EE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6F0527-2DB7-A06F-FACE-59DB877E9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3B1530-6845-D1CA-2E34-979B01BD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73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16A071-EA61-96AF-C3E1-59E25809E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5B502B-4B19-C7F2-7593-1D6BE372A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B63A14-7B36-6C93-D506-C0A2D4F22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6F98E03-E1E5-8955-2C39-E76126BB0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5BBBD77-3411-C985-6364-1C1D718C6E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A902C62-C598-A9C7-F8F0-37F23668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33A11CD-DBA6-DD40-D34C-FD2101C11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BAF4A07-88BF-19D1-C8AB-57F8164D1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1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FE077-8731-F5EA-D33A-5C03630D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A022AB-B565-F041-4022-E57A11296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EC26C9-B1A0-90A2-721D-084855E5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0D0D1B-47EE-FDB6-3865-0E1B00BE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64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B989A8A-6024-A663-3106-FBB91526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C5F2039-8BCE-5628-6A4C-464A933A6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18F7B0-7740-5DA4-9933-214F4CB45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14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FB70F-252E-4684-653E-8964C0E3C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62B57-3BF4-2B55-70B8-74FA5E3ED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888501-0838-213A-B7AF-0D6CED519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E981CF-66ED-B8BB-ACBC-8C591DC1C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6455BA-00FF-AAA2-F81A-878209DB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71252D-B42E-2A94-B755-575E6352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08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310F7-0725-3947-B73F-937CDE436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0C5614-C2AD-3A1C-FCFB-1BACC33CF6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B34301-6523-084D-6B10-BB8DA0236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741FDF-322B-EA84-73D2-67102180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6AAF42-8A27-07AB-D76E-0BF5401F2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EA5A9F-8B6E-7DE7-9A99-E07EF41E4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66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0127DB-418D-0511-AAEC-B8B4E1169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5C097-87DB-0DA9-C546-001EAB560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D400BD-6C41-61BA-37C3-FD869EC8E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CC48E-362A-4A87-89AC-0512BA9DDA5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EB2F8A-21CE-F17D-0327-7BC3ACB1A0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3BC706-C3DD-59B3-7848-BA1E47575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43986-635E-43D4-8E2D-39C65A81C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2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lekare.cz/casopisy/rozhledy-v-chirurgii/2017-12/plicni-kontuze-62599" TargetMode="External"/><Relationship Id="rId2" Type="http://schemas.openxmlformats.org/officeDocument/2006/relationships/hyperlink" Target="https://www.med.muni.cz/Traumatologie/Chirurgie_B/ch1/Hrudnik.htm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akutne.cz/res/publication/000167/7poraneni-hrudniku.pdf" TargetMode="External"/><Relationship Id="rId4" Type="http://schemas.openxmlformats.org/officeDocument/2006/relationships/hyperlink" Target="https://www.wikiskripta.eu/w/Pneumotorax#Etiologie_spont%C3%A1nn%C3%ADch_P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FF13DAA-C3B8-A0DD-928B-95B558EED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312" y="3915569"/>
            <a:ext cx="2873375" cy="367425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24C8254-A311-F03F-7ACE-AC0C7640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067" y="5975363"/>
            <a:ext cx="3471863" cy="96041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>
                <a:solidFill>
                  <a:srgbClr val="0B129D"/>
                </a:solidFill>
              </a:rPr>
              <a:t>Poranění plic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EDBDC2-23EF-968B-A285-AC9D621C889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3181" y="3586956"/>
            <a:ext cx="2914650" cy="38882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>
                <a:solidFill>
                  <a:srgbClr val="0B129D"/>
                </a:solidFill>
              </a:rPr>
              <a:t> </a:t>
            </a:r>
            <a:r>
              <a:rPr lang="cs-CZ" sz="2800" dirty="0">
                <a:solidFill>
                  <a:srgbClr val="0B129D"/>
                </a:solidFill>
              </a:rPr>
              <a:t>Pneumotorax</a:t>
            </a:r>
          </a:p>
          <a:p>
            <a:pPr marL="0" indent="0">
              <a:buNone/>
            </a:pPr>
            <a:r>
              <a:rPr lang="cs-CZ" sz="1900" dirty="0" err="1"/>
              <a:t>Plerua</a:t>
            </a:r>
            <a:r>
              <a:rPr lang="cs-CZ" sz="1900" dirty="0"/>
              <a:t>/plíce</a:t>
            </a:r>
          </a:p>
          <a:p>
            <a:pPr marL="0" indent="0">
              <a:buNone/>
            </a:pPr>
            <a:r>
              <a:rPr lang="cs-CZ" sz="1900" dirty="0"/>
              <a:t>Primární/sekundární</a:t>
            </a:r>
          </a:p>
          <a:p>
            <a:pPr marL="0" indent="0">
              <a:buNone/>
            </a:pPr>
            <a:r>
              <a:rPr lang="cs-CZ" sz="1900" dirty="0"/>
              <a:t>z venku i zevnitř</a:t>
            </a:r>
          </a:p>
          <a:p>
            <a:pPr marL="0" indent="0">
              <a:buNone/>
            </a:pPr>
            <a:r>
              <a:rPr lang="cs-CZ" sz="1900" dirty="0"/>
              <a:t>Pravá/levá plíce</a:t>
            </a:r>
          </a:p>
          <a:p>
            <a:pPr marL="0" indent="0">
              <a:buNone/>
            </a:pPr>
            <a:r>
              <a:rPr lang="cs-CZ" sz="1900" dirty="0"/>
              <a:t>Prostý, tenzní</a:t>
            </a:r>
          </a:p>
          <a:p>
            <a:pPr marL="0" indent="0">
              <a:buNone/>
            </a:pPr>
            <a:r>
              <a:rPr lang="cs-CZ" sz="1900" dirty="0"/>
              <a:t>Zavřený, otevřený</a:t>
            </a:r>
          </a:p>
          <a:p>
            <a:pPr marL="0" indent="0">
              <a:buNone/>
            </a:pPr>
            <a:r>
              <a:rPr lang="cs-CZ" sz="1900" dirty="0"/>
              <a:t>O2, drénování, </a:t>
            </a:r>
            <a:r>
              <a:rPr lang="cs-CZ" sz="1900" dirty="0" err="1"/>
              <a:t>Thorakoskopie</a:t>
            </a:r>
            <a:r>
              <a:rPr lang="cs-CZ" sz="1900" dirty="0"/>
              <a:t>, </a:t>
            </a:r>
            <a:r>
              <a:rPr lang="cs-CZ" sz="1900" dirty="0" err="1"/>
              <a:t>lombektomie</a:t>
            </a:r>
            <a:endParaRPr lang="cs-CZ" sz="1900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C2A4013-CF80-F849-3B39-80E193A5039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890171" y="4110175"/>
            <a:ext cx="2914650" cy="6842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dirty="0" err="1">
                <a:solidFill>
                  <a:srgbClr val="0B129D"/>
                </a:solidFill>
              </a:rPr>
              <a:t>Hemotorax</a:t>
            </a:r>
            <a:endParaRPr lang="cs-CZ" dirty="0">
              <a:solidFill>
                <a:srgbClr val="0B129D"/>
              </a:solidFill>
            </a:endParaRPr>
          </a:p>
          <a:p>
            <a:pPr marL="0" indent="0" algn="r">
              <a:buNone/>
            </a:pPr>
            <a:r>
              <a:rPr lang="cs-CZ" sz="1900" dirty="0"/>
              <a:t>Krvácení do hrudní dutiny</a:t>
            </a:r>
          </a:p>
          <a:p>
            <a:pPr marL="0" indent="0" algn="r">
              <a:buNone/>
            </a:pPr>
            <a:r>
              <a:rPr lang="cs-CZ" sz="1900" dirty="0"/>
              <a:t>Až 2,5l krve (500ml špatně </a:t>
            </a:r>
            <a:r>
              <a:rPr lang="cs-CZ" sz="1900" dirty="0" err="1"/>
              <a:t>diagnost</a:t>
            </a:r>
            <a:r>
              <a:rPr lang="cs-CZ" sz="1900" dirty="0"/>
              <a:t>.</a:t>
            </a:r>
          </a:p>
          <a:p>
            <a:pPr marL="0" indent="0" algn="r">
              <a:buNone/>
            </a:pPr>
            <a:r>
              <a:rPr lang="cs-CZ" sz="1900" dirty="0"/>
              <a:t>Symptomatická </a:t>
            </a:r>
            <a:r>
              <a:rPr lang="cs-CZ" sz="1900" dirty="0" err="1"/>
              <a:t>th</a:t>
            </a:r>
            <a:r>
              <a:rPr lang="cs-CZ" sz="1900" dirty="0"/>
              <a:t>. Vit. funkce</a:t>
            </a:r>
          </a:p>
          <a:p>
            <a:pPr marL="0" indent="0" algn="r">
              <a:buNone/>
            </a:pPr>
            <a:r>
              <a:rPr lang="cs-CZ" sz="1900" dirty="0"/>
              <a:t>Drenáž 6. žebro</a:t>
            </a:r>
          </a:p>
        </p:txBody>
      </p:sp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8B87281F-D292-D04B-6C57-D25715DD620E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3428999" y="8468615"/>
            <a:ext cx="3471862" cy="34810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>
                <a:solidFill>
                  <a:srgbClr val="0B129D"/>
                </a:solidFill>
              </a:rPr>
              <a:t>Kontuze</a:t>
            </a:r>
          </a:p>
          <a:p>
            <a:pPr marL="0" indent="0">
              <a:buNone/>
            </a:pPr>
            <a:r>
              <a:rPr lang="cs-CZ" sz="2000" dirty="0"/>
              <a:t>cca 1/3 poranění (projevení hodiny. Léčba týden)</a:t>
            </a:r>
          </a:p>
          <a:p>
            <a:pPr marL="0" indent="0">
              <a:buNone/>
            </a:pPr>
            <a:r>
              <a:rPr lang="cs-CZ" sz="2000" dirty="0"/>
              <a:t>Akumulace krve ve tkáni (plyny, </a:t>
            </a:r>
            <a:r>
              <a:rPr lang="cs-CZ" sz="2000" dirty="0" err="1"/>
              <a:t>perfuze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r>
              <a:rPr lang="cs-CZ" sz="2000" dirty="0" err="1"/>
              <a:t>Hypoxemie</a:t>
            </a:r>
            <a:r>
              <a:rPr lang="cs-CZ" sz="2000" dirty="0"/>
              <a:t>, </a:t>
            </a:r>
            <a:r>
              <a:rPr lang="cs-CZ" sz="2000" dirty="0" err="1"/>
              <a:t>hyperkapnie</a:t>
            </a:r>
            <a:r>
              <a:rPr lang="cs-CZ" sz="2000" dirty="0"/>
              <a:t>,  AV </a:t>
            </a:r>
            <a:r>
              <a:rPr lang="cs-CZ" sz="2000" dirty="0" err="1"/>
              <a:t>skrat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DG. počítačová tomografie, léčba konzervativní, ev. </a:t>
            </a:r>
            <a:r>
              <a:rPr lang="cs-CZ" sz="2000" dirty="0" err="1"/>
              <a:t>Chir</a:t>
            </a:r>
            <a:r>
              <a:rPr lang="cs-CZ" sz="2000" dirty="0"/>
              <a:t>. léčba komplikací.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E317E2A-1BC4-926C-8796-C47C7FBB5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905000" cy="1466850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26C12764-10B7-79DA-661B-3F3480D15B3D}"/>
              </a:ext>
            </a:extLst>
          </p:cNvPr>
          <p:cNvSpPr txBox="1"/>
          <p:nvPr/>
        </p:nvSpPr>
        <p:spPr>
          <a:xfrm>
            <a:off x="76767" y="7933313"/>
            <a:ext cx="25790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solidFill>
                  <a:srgbClr val="0B129D"/>
                </a:solidFill>
              </a:rPr>
              <a:t>Lacerace</a:t>
            </a:r>
          </a:p>
          <a:p>
            <a:r>
              <a:rPr lang="cs-CZ" sz="1900" dirty="0"/>
              <a:t>Spíše penetrující poranění</a:t>
            </a:r>
          </a:p>
          <a:p>
            <a:r>
              <a:rPr lang="cs-CZ" sz="1900" dirty="0"/>
              <a:t>Únik vzduchu a krve</a:t>
            </a:r>
          </a:p>
          <a:p>
            <a:r>
              <a:rPr lang="cs-CZ" sz="1900" dirty="0"/>
              <a:t>hemoptýza</a:t>
            </a:r>
          </a:p>
          <a:p>
            <a:r>
              <a:rPr lang="cs-CZ" sz="1900" dirty="0"/>
              <a:t>Torakotomie + sutura/resekce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8B15669-8892-EA40-C648-413E7E7E2A78}"/>
              </a:ext>
            </a:extLst>
          </p:cNvPr>
          <p:cNvSpPr txBox="1"/>
          <p:nvPr/>
        </p:nvSpPr>
        <p:spPr>
          <a:xfrm>
            <a:off x="3844131" y="168866"/>
            <a:ext cx="1886858" cy="4483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>
                <a:solidFill>
                  <a:srgbClr val="0B129D"/>
                </a:solidFill>
              </a:rPr>
              <a:t>Fluidotorax</a:t>
            </a:r>
            <a:endParaRPr lang="cs-CZ" sz="2800" dirty="0">
              <a:solidFill>
                <a:srgbClr val="0B129D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1900" dirty="0" err="1"/>
              <a:t>Hemothorax</a:t>
            </a:r>
            <a:r>
              <a:rPr lang="cs-CZ" sz="1900" dirty="0"/>
              <a:t> (krev)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1900" dirty="0" err="1"/>
              <a:t>Chylothorax</a:t>
            </a:r>
            <a:r>
              <a:rPr lang="cs-CZ" sz="1900" dirty="0"/>
              <a:t> (lymfa)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1900" dirty="0" err="1"/>
              <a:t>Phyothorax</a:t>
            </a:r>
            <a:r>
              <a:rPr lang="cs-CZ" sz="1900" dirty="0"/>
              <a:t> (hnis)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1900" dirty="0"/>
              <a:t>Exsudát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1900" dirty="0"/>
              <a:t>(hodně bílkovin)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1900" dirty="0"/>
              <a:t>Transudát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1900" dirty="0"/>
              <a:t>(málo bílkovin)</a:t>
            </a:r>
          </a:p>
          <a:p>
            <a:pPr algn="ctr"/>
            <a:endParaRPr lang="cs-CZ" sz="2800" dirty="0">
              <a:solidFill>
                <a:srgbClr val="0B129D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08BD9F3-20C4-C114-83BA-B61034338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714" y="1514242"/>
            <a:ext cx="1642836" cy="1861881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7C3821B-CB3B-87E4-1B6A-74E34D2C4AC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964" t="16546" r="38262" b="18612"/>
          <a:stretch/>
        </p:blipFill>
        <p:spPr>
          <a:xfrm>
            <a:off x="5122069" y="6691449"/>
            <a:ext cx="1699078" cy="156754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42478B6-ECC6-6EA5-30F9-653F4BF138E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893" t="7461" r="3420" b="14580"/>
          <a:stretch/>
        </p:blipFill>
        <p:spPr>
          <a:xfrm>
            <a:off x="76767" y="10307374"/>
            <a:ext cx="2104571" cy="188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1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0CEACF-EEED-2549-02BF-3CDB4727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3739444"/>
            <a:ext cx="5915025" cy="2356556"/>
          </a:xfrm>
        </p:spPr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https://www.med.muni.cz/Traumatologie/Chirurgie_B/ch1/Hrudnik.htm</a:t>
            </a:r>
            <a:br>
              <a:rPr lang="cs-CZ" dirty="0"/>
            </a:br>
            <a:r>
              <a:rPr lang="cs-CZ" dirty="0">
                <a:hlinkClick r:id="rId3"/>
              </a:rPr>
              <a:t>https://www.prolekare.cz/casopisy/rozhledy-v-chirurgii/2017-12/plicni-kontuze-62599</a:t>
            </a:r>
            <a:br>
              <a:rPr lang="cs-CZ" dirty="0"/>
            </a:br>
            <a:r>
              <a:rPr lang="cs-CZ" dirty="0">
                <a:hlinkClick r:id="rId4"/>
              </a:rPr>
              <a:t>https://www.wikiskripta.eu/w/Pneumotorax#Etiologie_spont%C3%A1nn%C3%ADch_PNO</a:t>
            </a:r>
            <a:br>
              <a:rPr lang="cs-CZ" dirty="0"/>
            </a:br>
            <a:r>
              <a:rPr lang="cs-CZ" dirty="0">
                <a:hlinkClick r:id="rId5"/>
              </a:rPr>
              <a:t>https://www.akutne.cz/res/publication/000167/7poraneni-hrudniku.pdf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3735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214</Words>
  <Application>Microsoft Office PowerPoint</Application>
  <PresentationFormat>Širokoúhlá obrazovka</PresentationFormat>
  <Paragraphs>33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Poranění plic</vt:lpstr>
      <vt:lpstr>https://www.med.muni.cz/Traumatologie/Chirurgie_B/ch1/Hrudnik.htm https://www.prolekare.cz/casopisy/rozhledy-v-chirurgii/2017-12/plicni-kontuze-62599 https://www.wikiskripta.eu/w/Pneumotorax#Etiologie_spont%C3%A1nn%C3%ADch_PNO https://www.akutne.cz/res/publication/000167/7poraneni-hrudniku.pdf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Poranění plic</dc:title>
  <dc:creator>Ondřej Otruba</dc:creator>
  <cp:lastModifiedBy>Ondřej Otruba</cp:lastModifiedBy>
  <cp:revision>3</cp:revision>
  <dcterms:created xsi:type="dcterms:W3CDTF">2023-11-09T16:18:26Z</dcterms:created>
  <dcterms:modified xsi:type="dcterms:W3CDTF">2023-11-14T19:01:09Z</dcterms:modified>
</cp:coreProperties>
</file>