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8FC"/>
    <a:srgbClr val="FDFDFD"/>
    <a:srgbClr val="FFE5FF"/>
    <a:srgbClr val="FFD8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729"/>
  </p:normalViewPr>
  <p:slideViewPr>
    <p:cSldViewPr snapToGrid="0">
      <p:cViewPr>
        <p:scale>
          <a:sx n="105" d="100"/>
          <a:sy n="105" d="100"/>
        </p:scale>
        <p:origin x="194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592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828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946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0597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209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435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105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57004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385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0503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2909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BD146-B5FC-264D-9102-27940E32AC26}" type="datetimeFigureOut">
              <a:rPr lang="sk-SK" smtClean="0"/>
              <a:t>9.11.2023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8C375-4157-ED46-8F59-D371618FCE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0928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uholník 4">
            <a:extLst>
              <a:ext uri="{FF2B5EF4-FFF2-40B4-BE49-F238E27FC236}">
                <a16:creationId xmlns:a16="http://schemas.microsoft.com/office/drawing/2014/main" id="{83330973-365F-3FB3-7820-7D9C808EEA89}"/>
              </a:ext>
            </a:extLst>
          </p:cNvPr>
          <p:cNvSpPr/>
          <p:nvPr/>
        </p:nvSpPr>
        <p:spPr>
          <a:xfrm>
            <a:off x="-1" y="0"/>
            <a:ext cx="9144000" cy="1133900"/>
          </a:xfrm>
          <a:prstGeom prst="rect">
            <a:avLst/>
          </a:prstGeom>
          <a:solidFill>
            <a:srgbClr val="F3D8F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35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65260B-39C3-A384-D9A3-2C3CFB5D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8600" y="57126"/>
            <a:ext cx="7033821" cy="575073"/>
          </a:xfrm>
        </p:spPr>
        <p:txBody>
          <a:bodyPr>
            <a:noAutofit/>
          </a:bodyPr>
          <a:lstStyle/>
          <a:p>
            <a:r>
              <a:rPr lang="sk-SK" sz="3200" b="1" dirty="0"/>
              <a:t>Zlomenina krčku stehennej kosti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82574D3-FA6F-2D3B-AA93-7FAAC5E71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6369" y="589549"/>
            <a:ext cx="2878282" cy="343008"/>
          </a:xfrm>
        </p:spPr>
        <p:txBody>
          <a:bodyPr>
            <a:noAutofit/>
          </a:bodyPr>
          <a:lstStyle/>
          <a:p>
            <a:r>
              <a:rPr lang="sk-SK" sz="1800" dirty="0">
                <a:latin typeface="+mj-lt"/>
              </a:rPr>
              <a:t>Bc. Kristína Beňová</a:t>
            </a:r>
          </a:p>
        </p:txBody>
      </p:sp>
      <p:pic>
        <p:nvPicPr>
          <p:cNvPr id="1026" name="Picture 2" descr="Zlomenina krčku mívá pro starší osoby často fatální následky. Proč? -  ZdravéRady.cz">
            <a:extLst>
              <a:ext uri="{FF2B5EF4-FFF2-40B4-BE49-F238E27FC236}">
                <a16:creationId xmlns:a16="http://schemas.microsoft.com/office/drawing/2014/main" id="{D9747F97-F50D-DE60-7425-A2881FC4BF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" r="9820" b="8065"/>
          <a:stretch/>
        </p:blipFill>
        <p:spPr bwMode="auto">
          <a:xfrm>
            <a:off x="-7" y="1"/>
            <a:ext cx="2178975" cy="11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lomenina krčku stehenní kosti | Medicína, nemoci, studium na 1. LF UK">
            <a:extLst>
              <a:ext uri="{FF2B5EF4-FFF2-40B4-BE49-F238E27FC236}">
                <a16:creationId xmlns:a16="http://schemas.microsoft.com/office/drawing/2014/main" id="{30C94F24-29BC-95AF-E52F-A7782D3583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272" b="17058"/>
          <a:stretch/>
        </p:blipFill>
        <p:spPr bwMode="auto">
          <a:xfrm>
            <a:off x="7017225" y="3146773"/>
            <a:ext cx="1989784" cy="371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objekt pre obsah 2">
            <a:extLst>
              <a:ext uri="{FF2B5EF4-FFF2-40B4-BE49-F238E27FC236}">
                <a16:creationId xmlns:a16="http://schemas.microsoft.com/office/drawing/2014/main" id="{B878B07B-E4E6-33D8-CA53-31D841B0EA8F}"/>
              </a:ext>
            </a:extLst>
          </p:cNvPr>
          <p:cNvSpPr txBox="1">
            <a:spLocks/>
          </p:cNvSpPr>
          <p:nvPr/>
        </p:nvSpPr>
        <p:spPr>
          <a:xfrm>
            <a:off x="264554" y="1406023"/>
            <a:ext cx="1584825" cy="1713482"/>
          </a:xfrm>
          <a:prstGeom prst="rect">
            <a:avLst/>
          </a:prstGeom>
          <a:solidFill>
            <a:srgbClr val="F3D8FC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1600" b="1" dirty="0"/>
              <a:t>Príčiny: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Trauma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Úraz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Osteoporóza</a:t>
            </a:r>
          </a:p>
        </p:txBody>
      </p:sp>
      <p:sp>
        <p:nvSpPr>
          <p:cNvPr id="10" name="Zástupný objekt pre obsah 2">
            <a:extLst>
              <a:ext uri="{FF2B5EF4-FFF2-40B4-BE49-F238E27FC236}">
                <a16:creationId xmlns:a16="http://schemas.microsoft.com/office/drawing/2014/main" id="{F415A455-DAE9-7D02-7A32-03A9DB774878}"/>
              </a:ext>
            </a:extLst>
          </p:cNvPr>
          <p:cNvSpPr txBox="1">
            <a:spLocks/>
          </p:cNvSpPr>
          <p:nvPr/>
        </p:nvSpPr>
        <p:spPr>
          <a:xfrm>
            <a:off x="3886369" y="1406023"/>
            <a:ext cx="4993077" cy="1713482"/>
          </a:xfrm>
          <a:prstGeom prst="rect">
            <a:avLst/>
          </a:prstGeom>
          <a:solidFill>
            <a:srgbClr val="F3D8FC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1600" b="1" dirty="0"/>
              <a:t>Príznaky: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Bolesť, ktorá sa zvyšuje pri pohybe alebo zaťažení nohy.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Deformácia, neobvyklá poloha nohy, opuch.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Neschopnosť stáť alebo chodiť na postihnutú nohu.</a:t>
            </a:r>
          </a:p>
        </p:txBody>
      </p:sp>
      <p:sp>
        <p:nvSpPr>
          <p:cNvPr id="12" name="Zástupný objekt pre obsah 2">
            <a:extLst>
              <a:ext uri="{FF2B5EF4-FFF2-40B4-BE49-F238E27FC236}">
                <a16:creationId xmlns:a16="http://schemas.microsoft.com/office/drawing/2014/main" id="{882CF4D5-7241-C4EF-2904-E6F8D2BC2833}"/>
              </a:ext>
            </a:extLst>
          </p:cNvPr>
          <p:cNvSpPr txBox="1">
            <a:spLocks/>
          </p:cNvSpPr>
          <p:nvPr/>
        </p:nvSpPr>
        <p:spPr>
          <a:xfrm>
            <a:off x="2112191" y="1427971"/>
            <a:ext cx="1584826" cy="1691534"/>
          </a:xfrm>
          <a:prstGeom prst="rect">
            <a:avLst/>
          </a:prstGeom>
          <a:solidFill>
            <a:srgbClr val="F3D8FC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1600" b="1" dirty="0"/>
              <a:t>Diagnostika: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RTG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MRI/CT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Ultrazvuk</a:t>
            </a:r>
          </a:p>
        </p:txBody>
      </p:sp>
      <p:sp>
        <p:nvSpPr>
          <p:cNvPr id="14" name="Zástupný objekt pre obsah 2">
            <a:extLst>
              <a:ext uri="{FF2B5EF4-FFF2-40B4-BE49-F238E27FC236}">
                <a16:creationId xmlns:a16="http://schemas.microsoft.com/office/drawing/2014/main" id="{9C2641E4-1797-C19B-06A3-8FC7899C99B2}"/>
              </a:ext>
            </a:extLst>
          </p:cNvPr>
          <p:cNvSpPr txBox="1">
            <a:spLocks/>
          </p:cNvSpPr>
          <p:nvPr/>
        </p:nvSpPr>
        <p:spPr>
          <a:xfrm>
            <a:off x="264554" y="3336345"/>
            <a:ext cx="6752671" cy="1474323"/>
          </a:xfrm>
          <a:prstGeom prst="rect">
            <a:avLst/>
          </a:prstGeom>
          <a:solidFill>
            <a:srgbClr val="F3D8FC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1600" b="1" dirty="0"/>
              <a:t>Liečba: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Neoperačná: Pri menej závažných zlomeninách, ktoré sú v dobrej polohe a nevyžadujú nápravu. Zahŕňa </a:t>
            </a:r>
            <a:r>
              <a:rPr lang="sk-SK" sz="1600" dirty="0" err="1"/>
              <a:t>imobilizáciu</a:t>
            </a:r>
            <a:r>
              <a:rPr lang="sk-SK" sz="1600" dirty="0"/>
              <a:t> pomocou sadry alebo </a:t>
            </a:r>
            <a:r>
              <a:rPr lang="sk-SK" sz="1600" dirty="0" err="1"/>
              <a:t>ortézy</a:t>
            </a:r>
            <a:r>
              <a:rPr lang="sk-SK" sz="16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Operačná: Pri závažnejších zlomeninách. Zahŕňa vnútornú fixáciu alebo náhradu kĺbu.</a:t>
            </a:r>
          </a:p>
        </p:txBody>
      </p:sp>
      <p:sp>
        <p:nvSpPr>
          <p:cNvPr id="52" name="Zástupný objekt pre obsah 2">
            <a:extLst>
              <a:ext uri="{FF2B5EF4-FFF2-40B4-BE49-F238E27FC236}">
                <a16:creationId xmlns:a16="http://schemas.microsoft.com/office/drawing/2014/main" id="{A9288FD9-3E80-E687-6D23-EA3AFBC360E6}"/>
              </a:ext>
            </a:extLst>
          </p:cNvPr>
          <p:cNvSpPr txBox="1">
            <a:spLocks/>
          </p:cNvSpPr>
          <p:nvPr/>
        </p:nvSpPr>
        <p:spPr>
          <a:xfrm>
            <a:off x="264554" y="5027508"/>
            <a:ext cx="6752671" cy="1634073"/>
          </a:xfrm>
          <a:prstGeom prst="rect">
            <a:avLst/>
          </a:prstGeom>
          <a:solidFill>
            <a:srgbClr val="F3D8FC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k-SK" sz="1600" b="1" dirty="0"/>
              <a:t>Prevencia: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Posilňovanie kostí: strava bohatá na vápnik a vitamín D a pravidelné cvičenie.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Prevencia pádov, vhodná obuv.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k-SK" sz="1600" dirty="0"/>
              <a:t>Pravidelné lekárske kontroly: kontroly kostnej hustoty.</a:t>
            </a:r>
          </a:p>
        </p:txBody>
      </p:sp>
    </p:spTree>
    <p:extLst>
      <p:ext uri="{BB962C8B-B14F-4D97-AF65-F5344CB8AC3E}">
        <p14:creationId xmlns:p14="http://schemas.microsoft.com/office/powerpoint/2010/main" val="192972371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Motí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145</TotalTime>
  <Words>117</Words>
  <Application>Microsoft Macintosh PowerPoint</Application>
  <PresentationFormat>Prezentácia na obrazovke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Zlomenina krčku stehennej kosti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Zlomenina krčku stehennej kosti</dc:title>
  <dc:creator>Kristína Beňová</dc:creator>
  <cp:lastModifiedBy>Kristína Beňová</cp:lastModifiedBy>
  <cp:revision>9</cp:revision>
  <dcterms:created xsi:type="dcterms:W3CDTF">2023-11-09T12:04:36Z</dcterms:created>
  <dcterms:modified xsi:type="dcterms:W3CDTF">2023-11-09T14:30:26Z</dcterms:modified>
</cp:coreProperties>
</file>