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Vaziv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ikiskripta.eu/index.php/Tukov%C3%A1_tk%C3%A1%C5%88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Zdr. Obr.: https://www.allmystery.de/i/t2d5ae0_polydaktylie.jpg</a:t>
            </a: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534CA12F-4830-4CBF-BD36-99AFF36DBCD9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50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>
                <a:ea typeface="맑은 고딕" panose="020B0503020000020004" pitchFamily="34" charset="-127"/>
              </a:rPr>
              <a:t>http://pavel-lizal.webnode.cz/sledovane-znaky/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>
                <a:ea typeface="맑은 고딕" panose="020B0503020000020004" pitchFamily="34" charset="-127"/>
              </a:rPr>
              <a:t>http://technet.idnes.cz/horky-zivot-ch8-/veda.aspx?c=A160725_150854_veda_mla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09295A5A-CE64-4B2C-949B-4C8C0F946911}" type="slidenum">
              <a:rPr lang="cs-CZ" altLang="cs-CZ"/>
              <a:pPr eaLnBrk="1" hangingPunct="1"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77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https://pavel-lizal.webnode.cz/sledovane-znaky/</a:t>
            </a:r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7D5E847C-1754-42BE-9525-FFE22A4E479A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99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i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CFTR</a:t>
            </a:r>
            <a:r>
              <a:rPr lang="cs-CZ" altLang="cs-CZ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(cystic fibrosis transmembrane conductance regulator)</a:t>
            </a:r>
          </a:p>
          <a:p>
            <a:r>
              <a:rPr lang="cs-CZ" altLang="cs-CZ">
                <a:ea typeface="맑은 고딕" panose="020B0503020000020004" pitchFamily="34" charset="-127"/>
              </a:rPr>
              <a:t>Mutace I.-III. třídy jsou spojeny s pankreatickou insuficiencí a časnější mortalitou.</a:t>
            </a:r>
          </a:p>
          <a:p>
            <a:r>
              <a:rPr lang="cs-CZ" altLang="cs-CZ">
                <a:ea typeface="맑은 고딕" panose="020B0503020000020004" pitchFamily="34" charset="-127"/>
              </a:rPr>
              <a:t>Vztah mezi genotypem a závažností plicního postižení není tak těsný a rozsah poškození plic je ovlivněn dalšími tzv. „modifikujícími“ geny, které regulují lokální plicní obranné mechanismy a procesy zánětlivé odpovědi.</a:t>
            </a:r>
            <a:endParaRPr lang="cs-CZ" altLang="cs-CZ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31258A0A-78C9-455B-BBFB-FE4F16ADC1D9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41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http://zdravi.euro.cz/clanek/priloha-lekarske-listy/cysticka-fibroza-300862</a:t>
            </a: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A091F68A-E810-43C5-AD5C-A04E5DAA6242}" type="slidenum">
              <a:rPr lang="cs-CZ" altLang="cs-CZ"/>
              <a:pPr eaLnBrk="1" hangingPunct="1"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631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ea typeface="맑은 고딕" panose="020B0503020000020004" pitchFamily="34" charset="-127"/>
            </a:endParaRP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2BE2BE09-ACA9-4080-B324-BC9B5E43ED67}" type="slidenum">
              <a:rPr lang="cs-CZ" altLang="cs-CZ"/>
              <a:pPr eaLnBrk="1" hangingPunct="1"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342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https://is.muni.cz/th/381475/lf_b/Galaktosemie_Zehnalkova.pdf</a:t>
            </a: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C132047E-65C5-41E6-98DC-235BC3696FA4}" type="slidenum">
              <a:rPr lang="cs-CZ" altLang="cs-CZ"/>
              <a:pPr eaLnBrk="1" hangingPunct="1"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257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ea typeface="맑은 고딕" panose="020B0503020000020004" pitchFamily="34" charset="-127"/>
            </a:endParaRP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FA6A9039-E46E-4EC1-BBA0-F5C9EC2C852F}" type="slidenum">
              <a:rPr lang="cs-CZ" altLang="cs-CZ"/>
              <a:pPr eaLnBrk="1" hangingPunct="1"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87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http://www.lynch.cz/</a:t>
            </a:r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6AB8D4F9-A1F9-4A48-9D3B-7738DDD2C0C9}" type="slidenum">
              <a:rPr lang="cs-CZ" altLang="cs-CZ"/>
              <a:pPr eaLnBrk="1" hangingPunct="1"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73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https://academic.oup.com/mbe/article/31/4/975/1108992/Direct-Estimates-of-Natural-Selection-in-Iberia</a:t>
            </a: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D55FB092-8499-46BE-86CB-7172B51AEBE8}" type="slidenum">
              <a:rPr lang="cs-CZ" altLang="cs-CZ"/>
              <a:pPr eaLnBrk="1" hangingPunct="1"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625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>
                <a:ea typeface="맑은 고딕" panose="020B0503020000020004" pitchFamily="34" charset="-127"/>
              </a:rPr>
              <a:t>Mechanusmus: Jde o deficit LDL-receptorů (tj. apoB-receptorů) na povrchu </a:t>
            </a:r>
            <a:r>
              <a:rPr lang="cs-CZ" altLang="cs-CZ">
                <a:ea typeface="맑은 고딕" panose="020B0503020000020004" pitchFamily="34" charset="-127"/>
                <a:hlinkClick r:id="rId3" tooltip="Vazivo"/>
              </a:rPr>
              <a:t>fibroblastů</a:t>
            </a:r>
            <a:r>
              <a:rPr lang="cs-CZ" altLang="cs-CZ">
                <a:ea typeface="맑은 고딕" panose="020B0503020000020004" pitchFamily="34" charset="-127"/>
              </a:rPr>
              <a:t>, </a:t>
            </a:r>
            <a:r>
              <a:rPr lang="cs-CZ" altLang="cs-CZ">
                <a:ea typeface="맑은 고딕" panose="020B0503020000020004" pitchFamily="34" charset="-127"/>
                <a:hlinkClick r:id="rId4" tooltip="Tuková tkáň"/>
              </a:rPr>
              <a:t>adipocytů</a:t>
            </a:r>
            <a:r>
              <a:rPr lang="cs-CZ" altLang="cs-CZ">
                <a:ea typeface="맑은 고딕" panose="020B0503020000020004" pitchFamily="34" charset="-127"/>
              </a:rPr>
              <a:t> a buněk hladké svaloviny (u homozygotů), nebo o jejich snížení (u heterozygotů). LDL se neodbourávají normálním způsobem, hromadí se v cirkulaci a poškozují stěnu cév. Zároveň je narušena regulace syntézy apoproteinu B – zvýšená syntéza v játrech a snížený katabolismus v extrahepatálních buňkách. LDL se neodbourávají pomocí regulovaných LDL-receptorů, ale jiným způsobem („scavenger“ cells – „zametací“ neboli „odklízecí“ buňky), LDL-cholesterol není internalizován v LDL-receptorových buňkách. Tím nedochází k inhibici klíčového enzymu pro syntézu cholesterolu, kterým je reduktáza hydroxymetylglutaryl-CoA (HMG-CoA-reduktáza); proto není potlačována syntéza cholesterolu v buňkách a je aktivována tvorba esterů cholesterolu, které se ukládají v intimě cévní stěny.</a:t>
            </a: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C03C3785-210D-456F-BA9F-495F53739E81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419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ea typeface="맑은 고딕" panose="020B0503020000020004" pitchFamily="34" charset="-127"/>
            </a:endParaRP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9BF8DFF5-7E91-4D2E-BAF5-395D23CDBFF9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05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https://www.internimedicina.cz/pdfs/int/2014/05/02.pdf</a:t>
            </a:r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2FA76780-E889-41A7-ADB2-CAB4F1370091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755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ea typeface="맑은 고딕" panose="020B0503020000020004" pitchFamily="34" charset="-127"/>
            </a:endParaRPr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0A5C1F4C-4EFD-4B9D-81CF-6DC358C59867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13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Norma HbA1c = ≤ 38 mmol/mol</a:t>
            </a:r>
          </a:p>
          <a:p>
            <a:r>
              <a:rPr lang="cs-CZ" altLang="cs-CZ">
                <a:ea typeface="맑은 고딕" panose="020B0503020000020004" pitchFamily="34" charset="-127"/>
              </a:rPr>
              <a:t>Norma glykémie do 5 mmol/l</a:t>
            </a:r>
          </a:p>
          <a:p>
            <a:r>
              <a:rPr lang="cs-CZ" altLang="cs-CZ">
                <a:ea typeface="맑은 고딕" panose="020B0503020000020004" pitchFamily="34" charset="-127"/>
              </a:rPr>
              <a:t>http://www.lmg.cz/?page_id=545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2DE7AFF3-FF3C-4C7E-823F-7F453E007107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71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https://www.medicinapropraxi.cz/pdfs/med/2008/09/08.pdf</a:t>
            </a: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615AF727-0E1F-42E0-88E9-0CE84E9C7D6C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488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http://www.lmg.cz/wp-content/uploads/cteni17.pdf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337C2AF9-C204-468A-B1B7-C66065DF2EB6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572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ea typeface="맑은 고딕" panose="020B0503020000020004" pitchFamily="34" charset="-127"/>
              </a:rPr>
              <a:t>http://www.lmg.cz/wp-content/uploads/cteni17.pdf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E9159A80-E6D8-4645-92E6-F1C43E59044A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571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altLang="ko-KR"/>
              <a:t>Klepnutím lze upravit styl předlohy nadpisů.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A00F-3180-4DFA-B651-73E5648568F4}" type="datetimeFigureOut">
              <a:rPr lang="ko-KR" altLang="en-US"/>
              <a:pPr>
                <a:defRPr/>
              </a:pPr>
              <a:t>2021-11-12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3BA49-796F-49AC-BAA0-739E8333146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58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52736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8508-B7E5-4D7A-8B1B-0BC83F5BE16A}" type="datetimeFigureOut">
              <a:rPr lang="ko-KR" altLang="en-US"/>
              <a:pPr>
                <a:defRPr/>
              </a:pPr>
              <a:t>2021-11-12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C53C-C7BE-4A08-8F8A-1BF1B5106D1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02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41D2-9DE6-41AF-997A-DFBCFB76E0A1}" type="datetimeFigureOut">
              <a:rPr lang="ko-KR" altLang="en-US"/>
              <a:pPr>
                <a:defRPr/>
              </a:pPr>
              <a:t>2021-11-12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9559-0D95-4E83-97F0-B6DDB9678C5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9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8484-1008-4601-AFA5-CB9163E2D8CF}" type="datetimeFigureOut">
              <a:rPr lang="ko-KR" altLang="en-US"/>
              <a:pPr>
                <a:defRPr/>
              </a:pPr>
              <a:t>2021-11-12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54C0-17D9-4358-9133-5D41FE3D2D5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8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rozeneckyscreening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Genetika NT – jaro 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ko-KR" sz="3600" dirty="0"/>
              <a:t>MONOGENNÍ ONEMOCNĚNÍ VE VZTAHU K VÝŽIVĚ</a:t>
            </a:r>
            <a:br>
              <a:rPr lang="en-US" altLang="ko-KR" dirty="0">
                <a:solidFill>
                  <a:schemeClr val="bg1"/>
                </a:solidFill>
              </a:rPr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06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245224" y="717551"/>
            <a:ext cx="7596187" cy="936625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II.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18012" y="1763486"/>
            <a:ext cx="11220994" cy="4834165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výskyt v populaci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1:500 heterozygotní forma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1:1 000 000 homozygotní forma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mutace: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LDLR genu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který kóduje LDL receptor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apolipoproteinu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B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ApoB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), který je součástí LDL a váže se na tento receptor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 pro LDL receptor – krátké ramínko 19. chromozomu</a:t>
            </a: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3" eaLnBrk="1" hangingPunct="1"/>
            <a:endParaRPr lang="cs-CZ" altLang="cs-CZ" sz="1200" dirty="0">
              <a:ea typeface="맑은 고딕" panose="020B0503020000020004" pitchFamily="34" charset="-127"/>
            </a:endParaRPr>
          </a:p>
          <a:p>
            <a:pPr eaLnBrk="1" hangingPunct="1"/>
            <a:endParaRPr lang="cs-CZ" altLang="cs-CZ" sz="2400" dirty="0">
              <a:ea typeface="맑은 고딕" panose="020B0503020000020004" pitchFamily="34" charset="-127"/>
            </a:endParaRPr>
          </a:p>
        </p:txBody>
      </p:sp>
      <p:pic>
        <p:nvPicPr>
          <p:cNvPr id="12292" name="Obrázek 3" descr="ucpana_tep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11" y="4506914"/>
            <a:ext cx="2159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4" descr="ch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5" y="1145496"/>
            <a:ext cx="5554800" cy="47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2212976" y="511970"/>
            <a:ext cx="7596187" cy="865188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III.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744584" y="1645920"/>
            <a:ext cx="10959736" cy="4611189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vychytávání LDL částic prostřednictvím LDL receptoru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akumulace LDL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nemetabolizuje se přijatý CH ze stravy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nedochází k utlumení 3HMGCoA-reduktázy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zvýšená syntéza CH 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deficit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LDL receptorů (homozygot – 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marL="1657350" lvl="3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dvě mutované alely- onemocnění již v dětství či během puberty (IM před 20. rokem života)</a:t>
            </a:r>
          </a:p>
          <a:p>
            <a:pPr marL="1657350" lvl="3" indent="-285750" eaLnBrk="1" hangingPunct="1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LDL receptorů (heterozygot –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57350" lvl="3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jedna mutovaná alela – onemocnění ve věku 30–40 let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4340" name="Obrázek 3" descr="L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14" y="4135438"/>
            <a:ext cx="2936829" cy="26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4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261916" y="569072"/>
            <a:ext cx="7596187" cy="865188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IV.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744584" y="1606730"/>
            <a:ext cx="11142616" cy="4846457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klinicky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ukládání CH na různých místech v těle: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oční víčka, vnější obvod duhovky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biochemický nález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hypercholesterolémie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/>
            <a:r>
              <a:rPr lang="cs-CZ" altLang="cs-CZ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homozygoti: 16–23 </a:t>
            </a:r>
            <a:r>
              <a:rPr lang="cs-CZ" altLang="cs-CZ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(LDL &gt;10 </a:t>
            </a:r>
            <a:r>
              <a:rPr lang="cs-CZ" altLang="cs-CZ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/l)</a:t>
            </a:r>
          </a:p>
          <a:p>
            <a:pPr lvl="3" eaLnBrk="1" hangingPunct="1"/>
            <a:r>
              <a:rPr lang="cs-CZ" altLang="cs-CZ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heterozygoti: 7–15 </a:t>
            </a:r>
            <a:r>
              <a:rPr lang="cs-CZ" altLang="cs-CZ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(LDL &gt;5 </a:t>
            </a:r>
            <a:r>
              <a:rPr lang="cs-CZ" altLang="cs-CZ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/l)</a:t>
            </a: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vysoké riziko vzniku KVO v nízkém věku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prognóza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riziko KVO až 25x vyšší než u zdravé populace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u homozygotů je riziko KVO až 100x vyšší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5364" name="Obrázek 3" descr="1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25" y="4510359"/>
            <a:ext cx="3206114" cy="16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4" descr="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35" y="1341438"/>
            <a:ext cx="3206004" cy="20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5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038826" y="835117"/>
            <a:ext cx="7596187" cy="1008063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V.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005840" y="1600201"/>
            <a:ext cx="9662161" cy="4525963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horší odpověď na léčebná opatření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heterozygotní forma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strava s nízkým obsahem CH a nasycených tuk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statiny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sekvestranty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ŽK, jiná farmaka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18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homozygotní forma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vysoké dávky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statinů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inhibice proteinu PCSK9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LDL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aferéza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(odstranění LDL z plazmy na principu dialýzy)</a:t>
            </a:r>
          </a:p>
        </p:txBody>
      </p:sp>
    </p:spTree>
    <p:extLst>
      <p:ext uri="{BB962C8B-B14F-4D97-AF65-F5344CB8AC3E}">
        <p14:creationId xmlns:p14="http://schemas.microsoft.com/office/powerpoint/2010/main" val="9780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 descr="MOD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68" y="1976077"/>
            <a:ext cx="75707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4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726340" y="735830"/>
            <a:ext cx="7596187" cy="615859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Monogenní</a:t>
            </a:r>
            <a:r>
              <a:rPr lang="cs-CZ" altLang="cs-CZ" sz="2800" dirty="0">
                <a:ea typeface="맑은 고딕" panose="020B0503020000020004" pitchFamily="34" charset="-127"/>
              </a:rPr>
              <a:t> formy diabetu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744584" y="1600201"/>
            <a:ext cx="9923418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než 20 genů je spojeno s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monogenními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formami 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zastoupení v populaci 1–3 %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MODY (Maturity-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onset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diabetes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young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NDM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Neonatal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diabetes, diabetes novorozeneckého věku)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8436" name="Obrázek 3" descr="MO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72" y="3251916"/>
            <a:ext cx="4682535" cy="32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0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22960" y="600891"/>
            <a:ext cx="10032274" cy="547462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MODY</a:t>
            </a:r>
            <a:br>
              <a:rPr lang="cs-CZ" altLang="cs-CZ" sz="2800" dirty="0">
                <a:ea typeface="맑은 고딕" panose="020B0503020000020004" pitchFamily="34" charset="-127"/>
              </a:rPr>
            </a:br>
            <a:r>
              <a:rPr lang="cs-CZ" altLang="cs-CZ" sz="2800" dirty="0">
                <a:ea typeface="맑은 고딕" panose="020B0503020000020004" pitchFamily="34" charset="-127"/>
              </a:rPr>
              <a:t>(Maturity-</a:t>
            </a:r>
            <a:r>
              <a:rPr lang="cs-CZ" altLang="cs-CZ" sz="2800" dirty="0" err="1">
                <a:ea typeface="맑은 고딕" panose="020B0503020000020004" pitchFamily="34" charset="-127"/>
              </a:rPr>
              <a:t>onset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err="1">
                <a:ea typeface="맑은 고딕" panose="020B0503020000020004" pitchFamily="34" charset="-127"/>
              </a:rPr>
              <a:t>of</a:t>
            </a:r>
            <a:r>
              <a:rPr lang="cs-CZ" altLang="cs-CZ" sz="2800" dirty="0">
                <a:ea typeface="맑은 고딕" panose="020B0503020000020004" pitchFamily="34" charset="-127"/>
              </a:rPr>
              <a:t> diabetes </a:t>
            </a:r>
            <a:r>
              <a:rPr lang="cs-CZ" altLang="cs-CZ" sz="2800" dirty="0" err="1">
                <a:ea typeface="맑은 고딕" panose="020B0503020000020004" pitchFamily="34" charset="-127"/>
              </a:rPr>
              <a:t>of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err="1">
                <a:ea typeface="맑은 고딕" panose="020B0503020000020004" pitchFamily="34" charset="-127"/>
              </a:rPr>
              <a:t>the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err="1">
                <a:ea typeface="맑은 고딕" panose="020B0503020000020004" pitchFamily="34" charset="-127"/>
              </a:rPr>
              <a:t>young</a:t>
            </a:r>
            <a:r>
              <a:rPr lang="cs-CZ" altLang="cs-CZ" sz="2800" dirty="0">
                <a:ea typeface="맑은 고딕" panose="020B0503020000020004" pitchFamily="34" charset="-127"/>
              </a:rPr>
              <a:t>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927464" y="1881051"/>
            <a:ext cx="9740538" cy="424511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DM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adultního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typu, vyskytující se v mladém věku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předpoklad AD dědičnosti se třemi variantami mutací</a:t>
            </a:r>
          </a:p>
          <a:p>
            <a:pPr marL="1714500" lvl="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MODY 1 – dlouhé raménko 20. chromosomu</a:t>
            </a:r>
          </a:p>
          <a:p>
            <a:pPr marL="1714500" lvl="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MODY 3 – dlouhé raménko 12. chromosomu</a:t>
            </a:r>
          </a:p>
          <a:p>
            <a:pPr marL="1714500" lvl="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MODY 2 – mutace genu pro </a:t>
            </a:r>
            <a:r>
              <a:rPr lang="cs-CZ" altLang="cs-CZ" sz="19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glukokinázu</a:t>
            </a:r>
            <a:endParaRPr lang="cs-CZ" altLang="cs-CZ" sz="19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		 – krátké raménko 7. chromosomu</a:t>
            </a:r>
          </a:p>
          <a:p>
            <a:pPr marL="16573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hepatální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nukleární faktory (HNF)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inzulinový promotorový faktor (IPF)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transkripční faktory důležité pro normální vývoj pankreatických ostrůvků </a:t>
            </a: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None/>
            </a:pPr>
            <a:endParaRPr lang="cs-CZ" altLang="cs-CZ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3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17566" y="313508"/>
            <a:ext cx="11887200" cy="739005"/>
          </a:xfrm>
        </p:spPr>
        <p:txBody>
          <a:bodyPr/>
          <a:lstStyle/>
          <a:p>
            <a:pPr algn="ctr"/>
            <a:r>
              <a:rPr lang="cs-CZ" altLang="cs-CZ" sz="2600" dirty="0">
                <a:ea typeface="맑은 고딕" panose="020B0503020000020004" pitchFamily="34" charset="-127"/>
              </a:rPr>
              <a:t>Typy </a:t>
            </a:r>
            <a:r>
              <a:rPr lang="cs-CZ" altLang="cs-CZ" sz="2600" dirty="0" err="1">
                <a:ea typeface="맑은 고딕" panose="020B0503020000020004" pitchFamily="34" charset="-127"/>
              </a:rPr>
              <a:t>monogenního</a:t>
            </a:r>
            <a:r>
              <a:rPr lang="cs-CZ" altLang="cs-CZ" sz="2600" dirty="0">
                <a:ea typeface="맑은 고딕" panose="020B0503020000020004" pitchFamily="34" charset="-127"/>
              </a:rPr>
              <a:t> diabetu vycházejícího z porušené funkce beta buněk</a:t>
            </a:r>
          </a:p>
        </p:txBody>
      </p:sp>
      <p:pic>
        <p:nvPicPr>
          <p:cNvPr id="20483" name="Obrázek 0" descr="Výstřiž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052514"/>
            <a:ext cx="958378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8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332411" y="627016"/>
            <a:ext cx="8791303" cy="733652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MODY 2. typu = mutace genu pro </a:t>
            </a:r>
            <a:r>
              <a:rPr lang="cs-CZ" altLang="cs-CZ" sz="2800" dirty="0" err="1">
                <a:ea typeface="맑은 고딕" panose="020B0503020000020004" pitchFamily="34" charset="-127"/>
              </a:rPr>
              <a:t>glukokinázu</a:t>
            </a:r>
            <a:br>
              <a:rPr lang="cs-CZ" altLang="cs-CZ" sz="3200" dirty="0">
                <a:ea typeface="맑은 고딕" panose="020B0503020000020004" pitchFamily="34" charset="-127"/>
              </a:rPr>
            </a:br>
            <a:endParaRPr lang="cs-CZ" altLang="cs-CZ" sz="3200" dirty="0">
              <a:ea typeface="맑은 고딕" panose="020B0503020000020004" pitchFamily="34" charset="-127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26572" y="1600200"/>
            <a:ext cx="11652068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krátké raménko 7. chromosomu – přes 195 mutací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glukokináza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enzym katalyzující fosforylaci glukózy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na glukóza-6-fosfát (G-6-P)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stimulováno inzulinem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nižší aktivita omezí vnímavost b-buněk vůči hyperglykémii, a tím snižuje inzulinovou sekreci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Klinicky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defekt inzulinové sekrece s mírnou hyperglykémií na lačno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glykémie v rozmezí 5,5–9,0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(nad 10mmol/l zřídka) –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většinou </a:t>
            </a: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asymtomatičtí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(náhodné zjištění)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HbA1c na horní hranici normy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při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oGTT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je vzestup glykémie mezi 0.–120. minutou nízký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specifické protilátky proti B-buňkám nejsou přítomny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843147"/>
            <a:ext cx="9988733" cy="4252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ko-KR" sz="2800" dirty="0">
                <a:ea typeface="Arial Unicode MS" pitchFamily="50" charset="-127"/>
              </a:rPr>
              <a:t>Osnova</a:t>
            </a:r>
            <a:endParaRPr lang="ko-KR" altLang="en-US" sz="2800" dirty="0"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1484313"/>
            <a:ext cx="953153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Monogenní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dědičnost ve vztahu k výživě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Autosomálně dominantní –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AD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příklady onemocnění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Autosomálně recesivní –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AR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příklady onemocnění</a:t>
            </a:r>
          </a:p>
          <a:p>
            <a:pPr lvl="1" fontAlgn="auto">
              <a:spcAft>
                <a:spcPts val="0"/>
              </a:spcAft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00" name="Obrázek 3" descr="DNA-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7" y="1055779"/>
            <a:ext cx="3697631" cy="31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0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672047" y="663755"/>
            <a:ext cx="8447314" cy="641350"/>
          </a:xfrm>
        </p:spPr>
        <p:txBody>
          <a:bodyPr/>
          <a:lstStyle/>
          <a:p>
            <a:r>
              <a:rPr lang="cs-CZ" altLang="cs-CZ" sz="2800" dirty="0">
                <a:ea typeface="맑은 고딕" panose="020B0503020000020004" pitchFamily="34" charset="-127"/>
              </a:rPr>
              <a:t>MODY 2. typu = mutace genu pro </a:t>
            </a:r>
            <a:r>
              <a:rPr lang="cs-CZ" altLang="cs-CZ" sz="2800" dirty="0" err="1">
                <a:ea typeface="맑은 고딕" panose="020B0503020000020004" pitchFamily="34" charset="-127"/>
              </a:rPr>
              <a:t>glukokinázu</a:t>
            </a:r>
            <a:endParaRPr lang="cs-CZ" altLang="cs-CZ" sz="2800" dirty="0">
              <a:ea typeface="맑은 고딕" panose="020B0503020000020004" pitchFamily="34" charset="-127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783771" y="1613264"/>
            <a:ext cx="9871166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vyšetření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RA, glykémie rodičů, dynamické zátěžové testy, stanovení autoprotilátek, HbA1c, genetické vyšetření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cílové hodnoty glykémie 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8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mladých pacientů není léčba nutná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 vyšším věku může progredovat do fáze diabetu 2. typu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	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zahájení léčby dietou, PAD nebo inzulinem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dodržovat zásady správného stravování a pohybové aktivity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udržet optimální tělesnou hmotnost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188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410789" y="699135"/>
            <a:ext cx="8791302" cy="724399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MODY 1. a 3. typu = defekt transkripčních faktorů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39634" y="1685109"/>
            <a:ext cx="11730446" cy="44410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HNF-1α diabetes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MODY3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– heterozygotní mutace v genu pro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hepatocytární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nukleární faktor 1α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HNF-4α diabetes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MODY1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– vzniká na podkladě heterozygotního nosičství mutace genu pro HNF-4α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HNF-4α diabetu: tendence k novorozenecké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makrosomii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(přítomno u 56 % nositelů mutace)</a:t>
            </a:r>
          </a:p>
        </p:txBody>
      </p:sp>
      <p:pic>
        <p:nvPicPr>
          <p:cNvPr id="23556" name="Obrázek 5" descr="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11" y="4324260"/>
            <a:ext cx="30591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849416" y="590505"/>
            <a:ext cx="7596187" cy="86360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Klinická charakteristika MODY 1 a 3 I.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627017" y="1776548"/>
            <a:ext cx="11090365" cy="5081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časný vznik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není plně závislý na inzulinu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zachovaná částečná funkce pankreatu </a:t>
            </a:r>
          </a:p>
          <a:p>
            <a:pPr lvl="1"/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(detekovatelný C-peptid)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chybí známky autoimunity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glykémii nalačno – normální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glykémie ve 120. minutě – diabetická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pozitivní glykosurie při relativně normální glykémii způsobená sníženým renálním prahem pro glukózu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platí zvláště pro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screening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nediabetických příbuzných pacientů s HNF-1α diabetem (MODY 3)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4580" name="Obrázek 3" descr="c-pept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57" y="1131661"/>
            <a:ext cx="3132543" cy="27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29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737360" y="600076"/>
            <a:ext cx="8595359" cy="62783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Klinická charakteristika MODY 1 a 3 II.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796833" y="1600201"/>
            <a:ext cx="10946675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dieta, </a:t>
            </a:r>
            <a:r>
              <a:rPr lang="pt-BR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derivát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y</a:t>
            </a:r>
            <a:r>
              <a:rPr lang="pt-BR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sulfonylurey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důležitost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compliance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pacienta s lékařem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dlouhodobě léčen perorálními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antidiabetiky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 malým rizikem rozvoje chronických diabetických komplikací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nedodržování léčebných opatření – akcelerace komplikací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4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>
          <a:xfrm>
            <a:off x="2118225" y="692331"/>
            <a:ext cx="7596187" cy="606244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Komplikace MODY 1. a 3. typu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>
          <a:xfrm>
            <a:off x="757646" y="1196975"/>
            <a:ext cx="9910355" cy="4929188"/>
          </a:xfrm>
        </p:spPr>
        <p:txBody>
          <a:bodyPr/>
          <a:lstStyle/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↑ riziko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mikrovaskulárních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komplikací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diabetická nefropatie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diabetická retinopatie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diabetická neuropatie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↑ riziko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makrovaskulárních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komplikací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ateroskleróza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ICHS, ICHDK, ICHCNS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komplexní péče, nutriční péče, sledovat TK, hladiny lipidů</a:t>
            </a:r>
          </a:p>
        </p:txBody>
      </p:sp>
      <p:pic>
        <p:nvPicPr>
          <p:cNvPr id="26628" name="Obrázek 3" descr="komplik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6" y="2209800"/>
            <a:ext cx="28162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12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 descr="neonatal 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39" y="1346791"/>
            <a:ext cx="527367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4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987597" y="586374"/>
            <a:ext cx="7596187" cy="79216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NDM – novorozenecký diabetes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92331" y="1557338"/>
            <a:ext cx="10724605" cy="4525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před 6. měsícem života (občas 6.–12. měsícem)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prevalence 1: 400 000 - 500 000 živě narozených dětí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druhy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tranzientní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(TNDM): vymizí do 12 týdnů života, léčba inzulinem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permanentní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(PNDM): celoživotní léčba reagující lépe na deriváty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sulfonylurey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než na inzulin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8676" name="Obrázek 3" descr="preval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27" y="1557338"/>
            <a:ext cx="2979783" cy="21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29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2039848" y="665163"/>
            <a:ext cx="7596187" cy="71950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Tranzientní NDM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53144" y="1600201"/>
            <a:ext cx="10014858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1/3 pacientů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přenos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etiologie ne zcela jasná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anomálie na 6. chromosomu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duplikace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isodisomie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defekt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methylace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příznaky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hyperglykémie, intrauterinní růstová retardace, neprospívání, dehydratace, negativní protilátky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inzulin (výrazné zlepšení); pozdější relaps není vyloučen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4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823289" y="581569"/>
            <a:ext cx="7596187" cy="515711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Permanentní NDM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574766" y="1600201"/>
            <a:ext cx="10093235" cy="492442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genů kódujících struktury kaliového kanálu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trvalé otevření kaliového kanálu a tedy nemožnost uvolnění inzulinu z granulí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těžká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inzulinopenie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často chybná diagnostika jako DM1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DEND syndrom: epileptické záchvaty, opožděný vývoj, psychomotorická retardace, hypotonie atd.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vývoje pankreatu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neschopnost vstřebávat v tucích rozpustné vitaminy patologická stolice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deriváty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sulfonylurey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7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528354" y="666206"/>
            <a:ext cx="8464731" cy="615270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Vnímání chuti </a:t>
            </a:r>
            <a:r>
              <a:rPr lang="cs-CZ" altLang="cs-CZ" sz="2800" dirty="0" err="1">
                <a:ea typeface="맑은 고딕" panose="020B0503020000020004" pitchFamily="34" charset="-127"/>
              </a:rPr>
              <a:t>fenyltiokarbamidu</a:t>
            </a:r>
            <a:r>
              <a:rPr lang="cs-CZ" altLang="cs-CZ" sz="2800" dirty="0">
                <a:ea typeface="맑은 고딕" panose="020B0503020000020004" pitchFamily="34" charset="-127"/>
              </a:rPr>
              <a:t> (PTC)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74766" y="1557338"/>
            <a:ext cx="10789920" cy="5014912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schopnost cítit hořkou chuť látky PTC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přírodní analog např. v brokolici či růžičkové kapustě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alespoň jedna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dominantní alela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 (TT,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)  chuť cítíme =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chutnači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recesivní alela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 hořkou chuť necítíme =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nechutnači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 TAS2R38 uložen na 7. chromosomu 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výhodné – zejména v lovecko-sběračské historii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6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16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varuje člověka před jedovatými rostlinami </a:t>
            </a:r>
          </a:p>
        </p:txBody>
      </p:sp>
    </p:spTree>
    <p:extLst>
      <p:ext uri="{BB962C8B-B14F-4D97-AF65-F5344CB8AC3E}">
        <p14:creationId xmlns:p14="http://schemas.microsoft.com/office/powerpoint/2010/main" val="248141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43148" y="700644"/>
            <a:ext cx="9824852" cy="496332"/>
          </a:xfrm>
        </p:spPr>
        <p:txBody>
          <a:bodyPr/>
          <a:lstStyle/>
          <a:p>
            <a:pPr eaLnBrk="1" hangingPunct="1"/>
            <a:r>
              <a:rPr lang="cs-CZ" altLang="cs-CZ" sz="2800" dirty="0" err="1">
                <a:ea typeface="맑은 고딕" panose="020B0503020000020004" pitchFamily="34" charset="-127"/>
              </a:rPr>
              <a:t>Monogenní</a:t>
            </a:r>
            <a:r>
              <a:rPr lang="cs-CZ" altLang="cs-CZ" sz="2800" dirty="0">
                <a:ea typeface="맑은 고딕" panose="020B0503020000020004" pitchFamily="34" charset="-127"/>
              </a:rPr>
              <a:t> dědičnost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43148" y="1600201"/>
            <a:ext cx="10508475" cy="45259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dědičnost vázaná na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jeden gen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Mendelovy zákony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vnější prostředí nemá vliv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vzácná onemocnění – incidence menší než 5/10 000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(tj. méně než 1 postižený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na 2 000 jedinců)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než 8 000 různých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vzácných onemocnění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124" name="Picture 2" descr="Výsledek obrázku pro mendelovy zák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5" y="3783534"/>
            <a:ext cx="4877295" cy="307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47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 descr="chromosom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70" y="0"/>
            <a:ext cx="523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40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992778" y="613954"/>
            <a:ext cx="9675224" cy="654460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Jak může tento znak ovlivnit složení stravy a stravovací návyky?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679270" y="2037806"/>
            <a:ext cx="9988732" cy="482019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nechutnači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konzumují brukvovitou zeleninu (italská populace)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muži častěji konzumují alkohol, hořké čaje a kávu (indická populace)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žen sklon k přejídání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Amišové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děti jsou častěji obézní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častější potíže se štítnou žlázou</a:t>
            </a:r>
          </a:p>
        </p:txBody>
      </p:sp>
      <p:pic>
        <p:nvPicPr>
          <p:cNvPr id="33796" name="Obrázek 3" descr="amis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91" y="3633925"/>
            <a:ext cx="4287472" cy="285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17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921261" y="863601"/>
            <a:ext cx="7596187" cy="73660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Česká populace? 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770709" y="1600201"/>
            <a:ext cx="9897293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populace Jihomoravského kraje: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¾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chutnači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nechutnači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jsou vzácnější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častější u žen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zajímavost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jazyk do korýtka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populace Jihomoravského kraje – 72 % rolujících </a:t>
            </a: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4820" name="Obrázek 3" descr="jazyk-koryt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62" y="4338032"/>
            <a:ext cx="3461157" cy="17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23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2058422" y="731520"/>
            <a:ext cx="7596187" cy="638494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Autosomálně recesivní dědičnost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1045030" y="1600201"/>
            <a:ext cx="9622972" cy="4525963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recesivní alela uložená na </a:t>
            </a:r>
            <a:r>
              <a:rPr lang="cs-CZ" altLang="cs-CZ" sz="22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autosomech</a:t>
            </a: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</a:t>
            </a: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= nepohlavní chromosom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sleduje se přenos znaku podmíněného recesivní alelou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fenotypový projev: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recesivní homozygot – </a:t>
            </a:r>
            <a:r>
              <a:rPr lang="cs-CZ" altLang="cs-CZ" sz="22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endParaRPr lang="cs-CZ" altLang="cs-CZ" sz="22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obě pohlaví jsou postižena stejně často</a:t>
            </a:r>
          </a:p>
          <a:p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844" name="Obrázek 3" descr="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7" y="2375536"/>
            <a:ext cx="3344034" cy="3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57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2071483" y="600890"/>
            <a:ext cx="7596187" cy="596175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Autosomálně recesivní dědičnost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731520" y="1412875"/>
            <a:ext cx="9936481" cy="48958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horizontální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typ dědičnosti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rodiče jsou obvykle zdrávi (heterozygoti – přenašeči)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nemoc se projeví u potomků (= typicky „ob generaci“)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riziko pro sourozence 25 %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pravděpodobnost je vyšší u příbuzenských sňatků</a:t>
            </a:r>
          </a:p>
          <a:p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6868" name="Obrázek 3" descr="recesivní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7" y="3455898"/>
            <a:ext cx="69310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76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1752466" y="705393"/>
            <a:ext cx="7596187" cy="778919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Příklady AR onemocnění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822960" y="1484313"/>
            <a:ext cx="9845041" cy="5040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Cystická fibróza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Fenylketonurie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Galaktosémie</a:t>
            </a: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Wilsonova choroba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Srpkovitá anémie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Thalasémie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další onemocnění z dědičných poruch metabolismu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mutován gen, jehož produkt (enzym) je důležitý pro chod určité metabolické dráhy, která je tímto defektem narušena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44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1856968" y="600891"/>
            <a:ext cx="7596187" cy="524647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I.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509451" y="1125538"/>
            <a:ext cx="11273246" cy="5327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autosomálně recesivní onemocnění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CFTR se nachází na dlouhém raménku 7. chromosomu (objeven roku 1989)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onemocnění charakterizované mutací chloridového kanálu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tvorba abnormálně vazkého sekretu v plicích a pankreatu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prevalence v ČR 1: 2 500 (ročně 35–45 dětí)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množství nosičů mutované alely až 3–4 % z celé populace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8916" name="Obrázek 3" descr="C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96" y="3789363"/>
            <a:ext cx="3476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52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Zástupný symbol pro obsah 3" descr="CF prevalence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931" y="1112384"/>
            <a:ext cx="8277497" cy="4670960"/>
          </a:xfrm>
        </p:spPr>
      </p:pic>
    </p:spTree>
    <p:extLst>
      <p:ext uri="{BB962C8B-B14F-4D97-AF65-F5344CB8AC3E}">
        <p14:creationId xmlns:p14="http://schemas.microsoft.com/office/powerpoint/2010/main" val="3060477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2105163" y="600891"/>
            <a:ext cx="7596187" cy="482146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II.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11625943" cy="5238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transportu iontů (chloridový kanál regulovaný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cAMP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v apikální membráně epiteliálních buněk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 potu velké koncentrace Cl</a:t>
            </a:r>
            <a:r>
              <a:rPr lang="cs-CZ" altLang="cs-CZ" sz="2000" baseline="30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a 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↑ koncentrace Cl</a:t>
            </a:r>
            <a:r>
              <a:rPr lang="cs-CZ" altLang="cs-CZ" sz="2000" baseline="30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vede k excesivní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reabsorbci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Na pasivně následován vodou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dehydratace hlenu a zvýšení viskozity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0964" name="Obrázek 4" descr="mutace_zdravá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06" y="3168649"/>
            <a:ext cx="40830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Obrázek 5" descr="mutace C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27" y="3168649"/>
            <a:ext cx="40814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5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1830842" y="757645"/>
            <a:ext cx="7596187" cy="46908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III.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705394" y="1600201"/>
            <a:ext cx="10763795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periciliární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tekutina u CF izotonická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narušení obranyschopnosti  infekce  další tvorba hlenu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dysregulace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cytokinové sítě – ↑ IL-1, IL-6, IL-8, TNF-alfa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snížení protizánětlivá složka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antiproteázy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glutathion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existence primárního zánětu – už ve 4. týdnu života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sekundární zánět (mikrobiální) nastupuje později</a:t>
            </a:r>
          </a:p>
        </p:txBody>
      </p:sp>
    </p:spTree>
    <p:extLst>
      <p:ext uri="{BB962C8B-B14F-4D97-AF65-F5344CB8AC3E}">
        <p14:creationId xmlns:p14="http://schemas.microsoft.com/office/powerpoint/2010/main" val="272172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878774" y="760021"/>
            <a:ext cx="9789227" cy="508393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Typy </a:t>
            </a:r>
            <a:r>
              <a:rPr lang="cs-CZ" altLang="cs-CZ" sz="2800" dirty="0" err="1">
                <a:ea typeface="맑은 고딕" panose="020B0503020000020004" pitchFamily="34" charset="-127"/>
              </a:rPr>
              <a:t>monogenní</a:t>
            </a:r>
            <a:r>
              <a:rPr lang="cs-CZ" altLang="cs-CZ" sz="2800" dirty="0">
                <a:ea typeface="맑은 고딕" panose="020B0503020000020004" pitchFamily="34" charset="-127"/>
              </a:rPr>
              <a:t> dědičnosti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878774" y="1600201"/>
            <a:ext cx="9332027" cy="45259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autosomálně dominantní – AD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autosomálně recesivní – 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X-dominantní – XD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X-recesivní – XR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mitochondriální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148" name="Obrázek 3" descr="dědičn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91" y="3543950"/>
            <a:ext cx="7178118" cy="29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97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2" descr="CFcel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38100"/>
            <a:ext cx="7620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16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274980" y="600891"/>
            <a:ext cx="7596187" cy="524648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IV.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731520" y="1436914"/>
            <a:ext cx="9479281" cy="4689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respirační systém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reprodukční systém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neprospívání, chuť k jídlu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nedostatečné štěpení potravy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objemné stolice, steatorea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růstu, opakované sinusitidy, paličkovité prsty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bronchiolitida, kašel, chronické infekce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osteoporóza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riziko vzniku DM1 (10 %)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deficity A, D, E, K, minerálních látek i stopových prvků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10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95711" y="573860"/>
            <a:ext cx="7596187" cy="601798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V. 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836023" y="1600201"/>
            <a:ext cx="10515599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substituce pankreatických enzymů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E: 130–200 % normy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suplementace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A, D, E, K, Ca, P,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Fe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Zn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Se, Mg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pravidelná strava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výživná dieta, bez omezení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plnotučné potraviny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nutriční obohacení modulovanými dietetiky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Fantomalt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Maltodextrin,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Protifar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MCT oleje)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sipping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EV, PV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07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Zástupný symbol pro obsah 3" descr="pkuu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8411" y="1296080"/>
            <a:ext cx="4214541" cy="4214541"/>
          </a:xfrm>
        </p:spPr>
      </p:pic>
    </p:spTree>
    <p:extLst>
      <p:ext uri="{BB962C8B-B14F-4D97-AF65-F5344CB8AC3E}">
        <p14:creationId xmlns:p14="http://schemas.microsoft.com/office/powerpoint/2010/main" val="1150851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217624" y="548640"/>
            <a:ext cx="7596187" cy="59436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Fenylketonurie (PKU) I.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548640" y="1143000"/>
            <a:ext cx="10934156" cy="53753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AR onemocnění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výskyt 1:10 000 (ročně cca 10 případů)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se nalézá na 12. chromosomu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v obou alelách genu pro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fenylalaninhydroxylázu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podíl na přeměně fenylalaninu na tyrozin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způsobí nepřítomnost enzymu nebo jeho menší účinek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hromadění fenylalaninu až do toxických hladin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mírná formě PKU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hyperfenylalaninémie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7108" name="Obrázek 3" descr="PK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96" y="4565878"/>
            <a:ext cx="5257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79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755004" y="914400"/>
            <a:ext cx="7596187" cy="685801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Fenylketonurie II.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849086" y="1600201"/>
            <a:ext cx="10868297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PKU se projeví po narození se začátkem kojení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vysoká hladina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způsobí poškození mozku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během kojeneckého a batolecího věku rozvoj mentální retardace (pokud není zahájena léčba)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diagnostika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v rámci novorozeneckého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screeningu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8132" name="Obrázek 4" descr="screeningn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52" y="4364839"/>
            <a:ext cx="3713479" cy="20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04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35345" y="718457"/>
            <a:ext cx="7596187" cy="56742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Fenylketonurie III.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1045030" y="1428751"/>
            <a:ext cx="9622972" cy="469741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léčba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celoživotní dieta s omezeným množstvím fenylalaninu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rozmezí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 krvi 120–300; 250–600 µmol/l v závislosti na věku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speciální výživa a přípravky – bílkovinné směsi bez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příjem PHE z jednotlivých potravin – propočítávat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 g bílkovin = 27–56 mg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(dle druhu potravin)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pozor na potraviny slazené aspartamem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kritické období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PKU</a:t>
            </a:r>
          </a:p>
        </p:txBody>
      </p:sp>
      <p:pic>
        <p:nvPicPr>
          <p:cNvPr id="49156" name="Obrázek 3" descr="milu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071938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94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347517" y="744583"/>
            <a:ext cx="8240620" cy="452392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Maternální</a:t>
            </a:r>
            <a:r>
              <a:rPr lang="cs-CZ" altLang="cs-CZ" sz="2800" dirty="0">
                <a:ea typeface="맑은 고딕" panose="020B0503020000020004" pitchFamily="34" charset="-127"/>
              </a:rPr>
              <a:t> PKU I.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>
          <a:xfrm>
            <a:off x="862150" y="1502229"/>
            <a:ext cx="9805852" cy="50223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syndrom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PKU = fenylalaninová embryopatie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před početím: genetická poradna s partnerem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zátěžový test s L-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u partnera k vyloučení nosičství PKU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DNA analýza PAH genu (pokrývá 95 % mutací)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3–6 měsíců před početím nutná přísná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nízkobílkovinná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dieta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cílová hodnota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 krvi 1-4 mg/dl,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 tj. max. 250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μmol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 stravě minimálně 75 g B/den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 méně než 2 500 kcal/den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 12., 20. a 32. týdnu gravidity genetický ultrazvuk plodu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0180" name="Obrázek 3" descr="těhotenství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4206240"/>
            <a:ext cx="3691845" cy="246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89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Zástupný symbol pro obsah 3" descr="H1D4z472TJZabUTJs7Jddxi8.jpe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056" y="268017"/>
            <a:ext cx="8499566" cy="6374228"/>
          </a:xfrm>
        </p:spPr>
      </p:pic>
    </p:spTree>
    <p:extLst>
      <p:ext uri="{BB962C8B-B14F-4D97-AF65-F5344CB8AC3E}">
        <p14:creationId xmlns:p14="http://schemas.microsoft.com/office/powerpoint/2010/main" val="2914888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687150" y="895487"/>
            <a:ext cx="7596187" cy="632867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Maternální</a:t>
            </a:r>
            <a:r>
              <a:rPr lang="cs-CZ" altLang="cs-CZ" sz="2800" dirty="0">
                <a:ea typeface="맑은 고딕" panose="020B0503020000020004" pitchFamily="34" charset="-127"/>
              </a:rPr>
              <a:t> PKU II.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757646" y="1776549"/>
            <a:ext cx="9910355" cy="43496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Důsledky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nedodržení diety: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matka</a:t>
            </a:r>
            <a:endParaRPr lang="cs-CZ" altLang="cs-CZ" sz="1600" b="1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porucha exekutivních funkcí (plánování)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vizuálně-prostorový deficit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poruchy nálady, poruchy chování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plod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vysoké hladiny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poškozují plod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mentální retardace, mikrocefalie, srdeční vady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plod je postižen bez ohledu na svůj genotyp</a:t>
            </a:r>
          </a:p>
        </p:txBody>
      </p:sp>
      <p:pic>
        <p:nvPicPr>
          <p:cNvPr id="52228" name="Obrázek 3" descr="mikrocefa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02" y="4421506"/>
            <a:ext cx="3470367" cy="22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3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15638" y="558140"/>
            <a:ext cx="10252364" cy="567398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Autosomálně dominantní dědičnost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15637" y="1125538"/>
            <a:ext cx="11245932" cy="4728997"/>
          </a:xfrm>
        </p:spPr>
        <p:txBody>
          <a:bodyPr/>
          <a:lstStyle/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dominantní alela uložená na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autosomech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= nepohlavní chromosom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sleduje se přenos znaku podmíněného dominantní alelou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fenotypový projev: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heterozygot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dominantní homozygot – AA</a:t>
            </a:r>
          </a:p>
          <a:p>
            <a:pPr lvl="3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neúplná dominance: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heterozygot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méně závažný fenotypový projev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dominantní homozygot – AA – plné fenotypové vyjádření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těžké formy onemocnění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fenotypově zdraví jedinci 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recesivní homozygot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nepřenáší mutaci na další generace</a:t>
            </a:r>
          </a:p>
        </p:txBody>
      </p:sp>
    </p:spTree>
    <p:extLst>
      <p:ext uri="{BB962C8B-B14F-4D97-AF65-F5344CB8AC3E}">
        <p14:creationId xmlns:p14="http://schemas.microsoft.com/office/powerpoint/2010/main" val="255036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Zástupný symbol pro obsah 3" descr="gal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731" y="1125539"/>
            <a:ext cx="5068001" cy="5066256"/>
          </a:xfrm>
        </p:spPr>
      </p:pic>
    </p:spTree>
    <p:extLst>
      <p:ext uri="{BB962C8B-B14F-4D97-AF65-F5344CB8AC3E}">
        <p14:creationId xmlns:p14="http://schemas.microsoft.com/office/powerpoint/2010/main" val="3531963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1773239" y="705394"/>
            <a:ext cx="7596187" cy="563020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Galaktosémie</a:t>
            </a:r>
            <a:r>
              <a:rPr lang="cs-CZ" altLang="cs-CZ" sz="2800" dirty="0">
                <a:ea typeface="맑은 고딕" panose="020B0503020000020004" pitchFamily="34" charset="-127"/>
              </a:rPr>
              <a:t> I.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731520" y="1580606"/>
            <a:ext cx="11064240" cy="527739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AR onemocnění dědičné onemocnění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incidence: 1:35 000–50 000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genu GALT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(krátké raménko 9. chromozomu)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popsáno více než 230 mutací (nukleotidové substituce)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deficit galaktóza-1-fosfát-uridyltransferázy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 (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metabolizuje galaktóza-1-fosfát na UDP-galaktózu)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patologické hromadění galaktóza-1-fosfát v játrech, ledvinách, mozku, střevu a v oční čočce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alternativní cestou se metabolizuje na 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galaktitol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působí toxicky na </a:t>
            </a: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hepatocyty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neurony, tubulární buňky ledvin atd.</a:t>
            </a:r>
            <a:endParaRPr lang="cs-CZ" altLang="cs-CZ" sz="18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4276" name="Obrázek 3" descr="galak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2573383"/>
            <a:ext cx="3189908" cy="14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35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849416" y="718321"/>
            <a:ext cx="7596187" cy="665162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Galaktosémie</a:t>
            </a:r>
            <a:r>
              <a:rPr lang="cs-CZ" altLang="cs-CZ" sz="2800" dirty="0">
                <a:ea typeface="맑은 고딕" panose="020B0503020000020004" pitchFamily="34" charset="-127"/>
              </a:rPr>
              <a:t> II.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600892" y="1554480"/>
            <a:ext cx="10067110" cy="489870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příznaky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po zařazení mateřského mléka do stravy – zvracení, ikterus, sepse, katarakta, zvýšení JT, jaterní selhání, porucha koagulace, letargie, křeče</a:t>
            </a:r>
          </a:p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při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podezření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ihned vyloučit laktózu ze stravy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při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potvrzení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diagnózy – celoživotní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bezlaktózová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strava</a:t>
            </a:r>
          </a:p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prognóza: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nemusí být příznivá ani u včas rozpoznaných,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dítě bylo galaktóze vystaveno již intrauterinně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(galaktóza prochází placentou)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poruchy řeči, kognitivní poruchy, IQ kolem 85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dívek 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hypergonadotrofní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hypogonadismus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5300" name="Obrázek 3" descr="bezlaktó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11" y="3724642"/>
            <a:ext cx="2728547" cy="27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10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849086" y="679268"/>
            <a:ext cx="9666514" cy="589145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Další onemocnění dědičných poruch metabolismu I.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849086" y="1881051"/>
            <a:ext cx="9818915" cy="45007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poruchy metabolismu S, T, B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novorozenecký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screening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18 onemocnění (1.6.2016)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aktivní celostátní vyhledávání chorob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odběr 48–72 hodin po narození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stanovení koncentrace určitých látek ze suché kapky krve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nemocné dítě cca 1:1150 narozených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hlinkClick r:id="rId3"/>
              </a:rPr>
              <a:t>www.novorozeneckyscreening.cz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6324" name="Obrázek 4" descr="scre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59" y="4667251"/>
            <a:ext cx="279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42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ázek 4" descr="novorozenecky_scre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0"/>
            <a:ext cx="6816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53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rázek 1" descr="w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57" y="1276124"/>
            <a:ext cx="76454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01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>
          <a:xfrm>
            <a:off x="1854926" y="731520"/>
            <a:ext cx="8033657" cy="64008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Wilsonova choroba I.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339633" y="1600200"/>
            <a:ext cx="11625943" cy="4997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AR dědičné metabolické onemocnění </a:t>
            </a:r>
          </a:p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prevalence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homozygoti (AA) 1:25 000–30 000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heterozygoti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1:90 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genu ATP7B na 13. chromosomu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kóduje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ATPázu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transportující měď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exkrece mědi do žluče a inkorporace mědi do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apoceruloplasminu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hepatocytech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abnormální hromadění mědi v játrech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poškození jaterních buněk mozku  poruchy funkce CNS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1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738155" y="770709"/>
            <a:ext cx="7596187" cy="692331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Wilsonova choroba II.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365760" y="1600201"/>
            <a:ext cx="11377749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klinicky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tremor, zhoršení ve škole, rukopis, psychické změny,</a:t>
            </a:r>
            <a:r>
              <a:rPr lang="cs-CZ" altLang="cs-CZ" sz="16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anémie, jaterní fibróza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cirhóza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5 % postižených se onemocnění projeví jako fulminantní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jaterní selhání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snížená sérová hladina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ceruloplazminu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zvýšené vylučování mědi močí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zvýšený obsah mědi v játrech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0420" name="Obrázek 3" descr="wils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11" y="2358951"/>
            <a:ext cx="4153989" cy="449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68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674474" y="868365"/>
            <a:ext cx="7596187" cy="731836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Wilsonova choroba III</a:t>
            </a:r>
            <a:r>
              <a:rPr lang="cs-CZ" altLang="cs-CZ" sz="3200" dirty="0">
                <a:ea typeface="맑은 고딕" panose="020B0503020000020004" pitchFamily="34" charset="-127"/>
              </a:rPr>
              <a:t>.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744584" y="1600201"/>
            <a:ext cx="9923418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celoživotní léčba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omezení potravin bohatých na měď (čokoláda, kakao, mořské ryby, vnitřnosti, švestky)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podávání léků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chelatujících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měď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Penicilamin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1000 mg/den)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snižuje resorpci mědi ve střevě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transplantace jater</a:t>
            </a:r>
          </a:p>
        </p:txBody>
      </p:sp>
      <p:pic>
        <p:nvPicPr>
          <p:cNvPr id="61444" name="Obrázek 3" descr="já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4" y="4076700"/>
            <a:ext cx="30559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43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 descr="canc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82" y="1157787"/>
            <a:ext cx="55689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0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679269"/>
            <a:ext cx="10210801" cy="51770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Autosomálně dominantní dědičnost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10210801" cy="4525963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obě pohlaví jsou postižena stejně často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vertikální typ dědičnosti 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alespoň jeden rodič je postižen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nemoc je přítomna v každé generaci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riziko postižení pro potomky a sourozence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postiženého je 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50 %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ea typeface="맑은 고딕" panose="020B0503020000020004" pitchFamily="34" charset="-127"/>
            </a:endParaRPr>
          </a:p>
          <a:p>
            <a:pPr eaLnBrk="1" hangingPunct="1"/>
            <a:endParaRPr lang="cs-CZ" altLang="cs-CZ" dirty="0">
              <a:ea typeface="맑은 고딕" panose="020B0503020000020004" pitchFamily="34" charset="-127"/>
            </a:endParaRPr>
          </a:p>
        </p:txBody>
      </p:sp>
      <p:pic>
        <p:nvPicPr>
          <p:cNvPr id="8196" name="Picture 2" descr="D:\Škola\PGS\Genetika přednáška\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94" y="2793569"/>
            <a:ext cx="6152606" cy="38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1005841" y="731520"/>
            <a:ext cx="9562010" cy="713650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Monogenně</a:t>
            </a:r>
            <a:r>
              <a:rPr lang="cs-CZ" altLang="cs-CZ" sz="2800" dirty="0">
                <a:ea typeface="맑은 고딕" panose="020B0503020000020004" pitchFamily="34" charset="-127"/>
              </a:rPr>
              <a:t> podmíněná nádorová onemocnění 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653144" y="1600201"/>
            <a:ext cx="10014858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cca 5 % z celkového počtu novotvarů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nevhodné vyjádření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jednoho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genu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malý vliv vnějšího prostředí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zpravidla – geny pro proteiny řídící buněčný cyklus</a:t>
            </a:r>
          </a:p>
        </p:txBody>
      </p:sp>
      <p:pic>
        <p:nvPicPr>
          <p:cNvPr id="63492" name="Obrázek 3" descr="mut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12" y="3633789"/>
            <a:ext cx="2520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47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1240971" y="718456"/>
            <a:ext cx="9287692" cy="680585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Monogenně</a:t>
            </a:r>
            <a:r>
              <a:rPr lang="cs-CZ" altLang="cs-CZ" sz="2800" dirty="0">
                <a:ea typeface="맑은 고딕" panose="020B0503020000020004" pitchFamily="34" charset="-127"/>
              </a:rPr>
              <a:t> podmíněná nádorová onemocnění II.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770710" y="1600201"/>
            <a:ext cx="10998924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familiární výskyt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postihuje všechny buňky organismu již od vzniku zygoty (tzv. zárodečná mutace)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jedinec vstupuje do života se znevýhodněnou pozicí každé buňce těla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vysoká pravděpodobnost rozvoje onemocnění (až 80–90 %)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vývoj nemoci již v mladém věku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prevence obtížná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zásady správné výživy mohou oddálit nástup onemocnění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4516" name="Obrázek 3" descr="léka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67" y="4448172"/>
            <a:ext cx="4384901" cy="215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64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901337" y="744582"/>
            <a:ext cx="9849393" cy="681355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Monogenně</a:t>
            </a:r>
            <a:r>
              <a:rPr lang="cs-CZ" altLang="cs-CZ" sz="2800" dirty="0">
                <a:ea typeface="맑은 고딕" panose="020B0503020000020004" pitchFamily="34" charset="-127"/>
              </a:rPr>
              <a:t> podmíněná nádorová onemocnění III.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>
          <a:xfrm>
            <a:off x="718457" y="1600201"/>
            <a:ext cx="10855233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HNPCC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hereditary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non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polyposis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colorectal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cancer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též Lynchův syndrom) – AD dědičnost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FAP (familiární adenomatózní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polypóza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</a:t>
            </a:r>
            <a:r>
              <a:rPr lang="pt-BR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ereditární nádor prsu a ovaria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MEN (mnohotná endokrinní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neoplazie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současný výskyt tumorů několika endokrinních žláz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Liův-Fraumeniho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syndrom - mutace tumor-supresorového genu p53</a:t>
            </a:r>
          </a:p>
          <a:p>
            <a:endParaRPr lang="cs-CZ" altLang="cs-CZ" sz="2000" b="1" dirty="0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639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ázek 1" descr="lactose_intole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85" y="1184685"/>
            <a:ext cx="76342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2772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2314168" y="458788"/>
            <a:ext cx="7596187" cy="809625"/>
          </a:xfrm>
        </p:spPr>
        <p:txBody>
          <a:bodyPr/>
          <a:lstStyle/>
          <a:p>
            <a:pPr algn="ctr"/>
            <a:r>
              <a:rPr lang="cs-CZ" altLang="cs-CZ" sz="3200" dirty="0">
                <a:ea typeface="맑은 고딕" panose="020B0503020000020004" pitchFamily="34" charset="-127"/>
              </a:rPr>
              <a:t>Laktózová intolerance I.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940526" y="1268413"/>
            <a:ext cx="10685417" cy="4857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snížená aktivita laktázy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potíže se štěpením laktózy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novorozenecký a kojenecký věk – vysoká aktivita laktázy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přechod na smíšenou stravu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– pokles až ztráta laktázové aktivity 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geneticky determinováno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(ne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monogenně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cs-CZ" altLang="cs-CZ" sz="2000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7588" name="Obrázek 3" descr="laktó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63" y="3926887"/>
            <a:ext cx="35179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207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1767001" y="422183"/>
            <a:ext cx="7596187" cy="809625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Laktózová intolerance II. 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404949" y="1268413"/>
            <a:ext cx="11194867" cy="4857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snížení aktivity laktázy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– laktázová insuficience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homozygotní jedinci s CC genotypem v promotorové oblasti laktázového genu – tolerance laktózy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vymizení aktivity laktázy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– laktózová intolerance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bolesti břicha, nadýmání, průjem 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68612" name="Group 6"/>
          <p:cNvGrpSpPr>
            <a:grpSpLocks/>
          </p:cNvGrpSpPr>
          <p:nvPr/>
        </p:nvGrpSpPr>
        <p:grpSpPr bwMode="auto">
          <a:xfrm>
            <a:off x="6883656" y="2660743"/>
            <a:ext cx="3348037" cy="3502025"/>
            <a:chOff x="3152" y="771"/>
            <a:chExt cx="2488" cy="2448"/>
          </a:xfrm>
        </p:grpSpPr>
        <p:pic>
          <p:nvPicPr>
            <p:cNvPr id="6861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71"/>
              <a:ext cx="2352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195" y="845"/>
              <a:ext cx="635" cy="13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voda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332" y="981"/>
              <a:ext cx="362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voda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378" y="1162"/>
              <a:ext cx="362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laktóza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014" y="1542"/>
              <a:ext cx="907" cy="13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Bakteriální kvašení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 rot="5400000">
              <a:off x="4106" y="2295"/>
              <a:ext cx="587" cy="1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Kyselina mléčná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 rot="5400000">
              <a:off x="3924" y="2296"/>
              <a:ext cx="587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Kyselina octová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014" y="2903"/>
              <a:ext cx="454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Průjem 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469" y="2903"/>
              <a:ext cx="499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plynatost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198" y="1253"/>
              <a:ext cx="681" cy="1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Tenké střevo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152" y="2568"/>
              <a:ext cx="681" cy="1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Tlusté střevo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030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2235791" y="559120"/>
            <a:ext cx="7596187" cy="70929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Laktózová intolerance III.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927464" y="1268414"/>
            <a:ext cx="9740538" cy="51847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Historicky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mléko z domestikovaných krav je cenným nutričním zdrojem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 více než 8000 let, zvláště ve společenstvech, jež byla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schopna laktózu trávit – evoluční výhoda</a:t>
            </a:r>
          </a:p>
          <a:p>
            <a:endParaRPr lang="cs-CZ" altLang="cs-CZ" sz="2000" dirty="0">
              <a:ea typeface="맑은 고딕" panose="020B05030200000200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populace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severní-střední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Evropy byla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 neolitu vysoce závislá na mléce a tak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vznikl silný selekční tlak na laktázovou perzistenci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Vztah laktózové intolerance k vitaminu D</a:t>
            </a:r>
          </a:p>
          <a:p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severní zeměpisná šířka – zdroj mléko, mléčné výrobky </a:t>
            </a:r>
          </a:p>
          <a:p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jižní zeměpisná šířka – zdroj sluneční záření (UVB)</a:t>
            </a:r>
          </a:p>
        </p:txBody>
      </p:sp>
      <p:pic>
        <p:nvPicPr>
          <p:cNvPr id="69636" name="Obrázek 3" descr="s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77" y="3177639"/>
            <a:ext cx="2906802" cy="256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219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2052911" y="515485"/>
            <a:ext cx="7596187" cy="881062"/>
          </a:xfrm>
        </p:spPr>
        <p:txBody>
          <a:bodyPr/>
          <a:lstStyle/>
          <a:p>
            <a:pPr algn="ctr"/>
            <a:r>
              <a:rPr lang="cs-CZ" altLang="cs-CZ" sz="3200" dirty="0">
                <a:ea typeface="맑은 고딕" panose="020B0503020000020004" pitchFamily="34" charset="-127"/>
              </a:rPr>
              <a:t>Laktózová intolerance IV.</a:t>
            </a:r>
          </a:p>
        </p:txBody>
      </p:sp>
      <p:pic>
        <p:nvPicPr>
          <p:cNvPr id="70659" name="Zástupný symbol pro obsah 3" descr="lakt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666" y="1069975"/>
            <a:ext cx="7556500" cy="5203825"/>
          </a:xfrm>
        </p:spPr>
      </p:pic>
    </p:spTree>
    <p:extLst>
      <p:ext uri="{BB962C8B-B14F-4D97-AF65-F5344CB8AC3E}">
        <p14:creationId xmlns:p14="http://schemas.microsoft.com/office/powerpoint/2010/main" val="14431496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5051" y="4365626"/>
            <a:ext cx="6443663" cy="1800225"/>
          </a:xfrm>
        </p:spPr>
        <p:txBody>
          <a:bodyPr/>
          <a:lstStyle/>
          <a:p>
            <a:pPr algn="ctr">
              <a:defRPr/>
            </a:pPr>
            <a:br>
              <a:rPr lang="cs-CZ" dirty="0"/>
            </a:br>
            <a:r>
              <a:rPr lang="cs-CZ" dirty="0"/>
              <a:t>Děkuji za pozornost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43251" y="2906714"/>
            <a:ext cx="6875463" cy="15001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cs-CZ" dirty="0"/>
          </a:p>
        </p:txBody>
      </p:sp>
      <p:pic>
        <p:nvPicPr>
          <p:cNvPr id="71684" name="Obrázek 3" descr="mim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549275"/>
            <a:ext cx="42862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74766" y="640080"/>
            <a:ext cx="7596187" cy="757646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Příklady AD onemocnění I.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574766" y="1658982"/>
            <a:ext cx="9913847" cy="4454435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Brachydaktylie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Polydaktylie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Achondroplazie</a:t>
            </a:r>
          </a:p>
          <a:p>
            <a:pPr marL="1714500" lvl="3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nedokonalý vývoj kostních chrupavek způsobující trpaslictví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Huntingtonova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choroba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neurodegenerativní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onemocnění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Marfanův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syndrom</a:t>
            </a:r>
          </a:p>
          <a:p>
            <a:pPr marL="1714500" lvl="3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onemocnění pojivové tkáně způsobující abnormálně vysoký vzrůst, štíhlou postavu a srdeční defekty a onemocnění očí (zejména poruchy oční čočky) </a:t>
            </a:r>
            <a:endParaRPr lang="cs-CZ" altLang="cs-CZ" sz="19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9220" name="Obrázek 3" descr="polydaktil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53" y="291647"/>
            <a:ext cx="3910473" cy="26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796835" y="999307"/>
            <a:ext cx="9871167" cy="868682"/>
          </a:xfrm>
        </p:spPr>
        <p:txBody>
          <a:bodyPr/>
          <a:lstStyle/>
          <a:p>
            <a:r>
              <a:rPr lang="cs-CZ" altLang="cs-CZ" sz="2800" dirty="0">
                <a:ea typeface="맑은 고딕" panose="020B0503020000020004" pitchFamily="34" charset="-127"/>
              </a:rPr>
              <a:t>Příklady AD onemocnění II.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96835" y="1867989"/>
            <a:ext cx="8604070" cy="4101421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Familiární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hypercholesterolémie</a:t>
            </a: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Monogenní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formy diabetu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Vnímání chuti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fenyltiokarbamidu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(PTC)</a:t>
            </a:r>
          </a:p>
          <a:p>
            <a:endParaRPr lang="cs-CZ" altLang="cs-CZ" sz="2000" dirty="0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088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 descr="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95" y="2139000"/>
            <a:ext cx="72517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dpis 4"/>
          <p:cNvSpPr>
            <a:spLocks noGrp="1"/>
          </p:cNvSpPr>
          <p:nvPr>
            <p:ph type="title"/>
          </p:nvPr>
        </p:nvSpPr>
        <p:spPr>
          <a:xfrm>
            <a:off x="1948408" y="862148"/>
            <a:ext cx="7596187" cy="849085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26390075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245</TotalTime>
  <Words>3099</Words>
  <Application>Microsoft Office PowerPoint</Application>
  <PresentationFormat>Širokoúhlá obrazovka</PresentationFormat>
  <Paragraphs>572</Paragraphs>
  <Slides>68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Arial Narrow</vt:lpstr>
      <vt:lpstr>Tahoma</vt:lpstr>
      <vt:lpstr>Wingdings</vt:lpstr>
      <vt:lpstr>Prezentace_MU_CZ</vt:lpstr>
      <vt:lpstr>MONOGENNÍ ONEMOCNĚNÍ VE VZTAHU K VÝŽIVĚ </vt:lpstr>
      <vt:lpstr>Osnova</vt:lpstr>
      <vt:lpstr>Monogenní dědičnost</vt:lpstr>
      <vt:lpstr>Typy monogenní dědičnosti</vt:lpstr>
      <vt:lpstr>Autosomálně dominantní dědičnost</vt:lpstr>
      <vt:lpstr>Autosomálně dominantní dědičnost</vt:lpstr>
      <vt:lpstr>Příklady AD onemocnění I.</vt:lpstr>
      <vt:lpstr>Příklady AD onemocnění II.</vt:lpstr>
      <vt:lpstr>Familiární hypercholesterolémie I.</vt:lpstr>
      <vt:lpstr>Familiární hypercholesterolémie II.</vt:lpstr>
      <vt:lpstr>Prezentace aplikace PowerPoint</vt:lpstr>
      <vt:lpstr>Familiární hypercholesterolémie III.</vt:lpstr>
      <vt:lpstr>Familiární hypercholesterolémie IV.</vt:lpstr>
      <vt:lpstr>Familiární hypercholesterolémie V.</vt:lpstr>
      <vt:lpstr>Prezentace aplikace PowerPoint</vt:lpstr>
      <vt:lpstr>Monogenní formy diabetu</vt:lpstr>
      <vt:lpstr>MODY (Maturity-onset of diabetes of the young)</vt:lpstr>
      <vt:lpstr>Typy monogenního diabetu vycházejícího z porušené funkce beta buněk</vt:lpstr>
      <vt:lpstr>MODY 2. typu = mutace genu pro glukokinázu </vt:lpstr>
      <vt:lpstr>MODY 2. typu = mutace genu pro glukokinázu</vt:lpstr>
      <vt:lpstr>MODY 1. a 3. typu = defekt transkripčních faktorů </vt:lpstr>
      <vt:lpstr>Klinická charakteristika MODY 1 a 3 I.</vt:lpstr>
      <vt:lpstr>Klinická charakteristika MODY 1 a 3 II.</vt:lpstr>
      <vt:lpstr>Komplikace MODY 1. a 3. typu</vt:lpstr>
      <vt:lpstr>Prezentace aplikace PowerPoint</vt:lpstr>
      <vt:lpstr>NDM – novorozenecký diabetes</vt:lpstr>
      <vt:lpstr>Tranzientní NDM</vt:lpstr>
      <vt:lpstr>Permanentní NDM</vt:lpstr>
      <vt:lpstr>Vnímání chuti fenyltiokarbamidu (PTC)</vt:lpstr>
      <vt:lpstr>Prezentace aplikace PowerPoint</vt:lpstr>
      <vt:lpstr>Jak může tento znak ovlivnit složení stravy a stravovací návyky?</vt:lpstr>
      <vt:lpstr>Česká populace? </vt:lpstr>
      <vt:lpstr>Autosomálně recesivní dědičnost</vt:lpstr>
      <vt:lpstr>Autosomálně recesivní dědičnost</vt:lpstr>
      <vt:lpstr>Příklady AR onemocnění</vt:lpstr>
      <vt:lpstr>Cystická fibróza I.</vt:lpstr>
      <vt:lpstr>Prezentace aplikace PowerPoint</vt:lpstr>
      <vt:lpstr>Cystická fibróza II.</vt:lpstr>
      <vt:lpstr>Cystická fibróza III.</vt:lpstr>
      <vt:lpstr>Prezentace aplikace PowerPoint</vt:lpstr>
      <vt:lpstr>Cystická fibróza IV.</vt:lpstr>
      <vt:lpstr>Cystická fibróza V. </vt:lpstr>
      <vt:lpstr>Prezentace aplikace PowerPoint</vt:lpstr>
      <vt:lpstr>Fenylketonurie (PKU) I.</vt:lpstr>
      <vt:lpstr>Fenylketonurie II.</vt:lpstr>
      <vt:lpstr>Fenylketonurie III.</vt:lpstr>
      <vt:lpstr>Maternální PKU I.</vt:lpstr>
      <vt:lpstr>Prezentace aplikace PowerPoint</vt:lpstr>
      <vt:lpstr>Maternální PKU II.</vt:lpstr>
      <vt:lpstr>Prezentace aplikace PowerPoint</vt:lpstr>
      <vt:lpstr>Galaktosémie I.</vt:lpstr>
      <vt:lpstr>Galaktosémie II.</vt:lpstr>
      <vt:lpstr>Další onemocnění dědičných poruch metabolismu I.</vt:lpstr>
      <vt:lpstr>Prezentace aplikace PowerPoint</vt:lpstr>
      <vt:lpstr>Prezentace aplikace PowerPoint</vt:lpstr>
      <vt:lpstr>Wilsonova choroba I.</vt:lpstr>
      <vt:lpstr>Wilsonova choroba II.</vt:lpstr>
      <vt:lpstr>Wilsonova choroba III.</vt:lpstr>
      <vt:lpstr>Prezentace aplikace PowerPoint</vt:lpstr>
      <vt:lpstr>Monogenně podmíněná nádorová onemocnění I.</vt:lpstr>
      <vt:lpstr>Monogenně podmíněná nádorová onemocnění II.</vt:lpstr>
      <vt:lpstr>Monogenně podmíněná nádorová onemocnění III.</vt:lpstr>
      <vt:lpstr>Prezentace aplikace PowerPoint</vt:lpstr>
      <vt:lpstr>Laktózová intolerance I.</vt:lpstr>
      <vt:lpstr>Laktózová intolerance II. </vt:lpstr>
      <vt:lpstr>Laktózová intolerance III.</vt:lpstr>
      <vt:lpstr>Laktózová intolerance IV.</vt:lpstr>
      <vt:lpstr> 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MONOGENNÍ ONEMOCNĚNÍ VE VZTAHU K VÝŽIVĚ</dc:title>
  <dc:creator>Markéta Grulichová</dc:creator>
  <cp:lastModifiedBy>Julie Dobrovolná</cp:lastModifiedBy>
  <cp:revision>94</cp:revision>
  <cp:lastPrinted>1601-01-01T00:00:00Z</cp:lastPrinted>
  <dcterms:created xsi:type="dcterms:W3CDTF">2020-03-11T14:29:40Z</dcterms:created>
  <dcterms:modified xsi:type="dcterms:W3CDTF">2021-11-12T07:14:06Z</dcterms:modified>
</cp:coreProperties>
</file>