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8"/>
  </p:notesMasterIdLst>
  <p:handoutMasterIdLst>
    <p:handoutMasterId r:id="rId79"/>
  </p:handoutMasterIdLst>
  <p:sldIdLst>
    <p:sldId id="257" r:id="rId2"/>
    <p:sldId id="353" r:id="rId3"/>
    <p:sldId id="397" r:id="rId4"/>
    <p:sldId id="354" r:id="rId5"/>
    <p:sldId id="355" r:id="rId6"/>
    <p:sldId id="390" r:id="rId7"/>
    <p:sldId id="391" r:id="rId8"/>
    <p:sldId id="392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70" r:id="rId23"/>
    <p:sldId id="371" r:id="rId24"/>
    <p:sldId id="372" r:id="rId25"/>
    <p:sldId id="393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8" r:id="rId41"/>
    <p:sldId id="369" r:id="rId42"/>
    <p:sldId id="395" r:id="rId43"/>
    <p:sldId id="396" r:id="rId44"/>
    <p:sldId id="394" r:id="rId45"/>
    <p:sldId id="302" r:id="rId46"/>
    <p:sldId id="345" r:id="rId47"/>
    <p:sldId id="258" r:id="rId48"/>
    <p:sldId id="261" r:id="rId49"/>
    <p:sldId id="337" r:id="rId50"/>
    <p:sldId id="340" r:id="rId51"/>
    <p:sldId id="341" r:id="rId52"/>
    <p:sldId id="342" r:id="rId53"/>
    <p:sldId id="343" r:id="rId54"/>
    <p:sldId id="344" r:id="rId55"/>
    <p:sldId id="346" r:id="rId56"/>
    <p:sldId id="259" r:id="rId57"/>
    <p:sldId id="260" r:id="rId58"/>
    <p:sldId id="307" r:id="rId59"/>
    <p:sldId id="308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20" r:id="rId70"/>
    <p:sldId id="321" r:id="rId71"/>
    <p:sldId id="323" r:id="rId72"/>
    <p:sldId id="324" r:id="rId73"/>
    <p:sldId id="347" r:id="rId74"/>
    <p:sldId id="326" r:id="rId75"/>
    <p:sldId id="348" r:id="rId76"/>
    <p:sldId id="281" r:id="rId7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832593-CC99-45EF-A98D-93827E651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3C161-DC6A-41FF-B201-FDBA76B79B95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0D16D44-FDAD-4D58-B7FC-FCAF09D9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1791E1D-7A60-4E12-B610-030CBF7A8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Kolagen – mechanické i chemické změny.</a:t>
            </a:r>
          </a:p>
          <a:p>
            <a:r>
              <a:rPr lang="cs-CZ" altLang="cs-CZ"/>
              <a:t>Pojiva jsou tkáně skládající se z buněk a mezibuněčné hmoty (amorfní základní hmota – protein-polysacharidový komplex + složka vláknitá tvořená kolagenními, elastickými a retikulárními vlákny).</a:t>
            </a:r>
          </a:p>
          <a:p>
            <a:r>
              <a:rPr lang="cs-CZ" altLang="cs-CZ"/>
              <a:t>Tři hlavní typy pojiv: vazivo, chrupavka, kost.</a:t>
            </a:r>
          </a:p>
          <a:p>
            <a:r>
              <a:rPr lang="cs-CZ" altLang="cs-CZ"/>
              <a:t>Kolagenní vlákna – pevná, ohebná, ne však tažná.</a:t>
            </a:r>
          </a:p>
          <a:p>
            <a:r>
              <a:rPr lang="cs-CZ" altLang="cs-CZ"/>
              <a:t>Elastická vlákna – zpravidla tenčí než kolagenní, velmi tažná (až 150% původní délky).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4D5CB-55DB-4744-BC92-F590CBB62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1F7CF-7567-4826-9718-92F24188A2F6}" type="slidenum">
              <a:rPr lang="cs-CZ" altLang="cs-CZ"/>
              <a:pPr/>
              <a:t>72</a:t>
            </a:fld>
            <a:endParaRPr lang="cs-CZ" altLang="cs-CZ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B31B14-9DA7-4D9B-A5EE-CC14CF60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82C527-21FF-4E57-865F-842B55E7C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900"/>
              <a:t>.....(větší práce při dýchání).</a:t>
            </a:r>
          </a:p>
          <a:p>
            <a:r>
              <a:rPr lang="cs-CZ" altLang="cs-CZ"/>
              <a:t>Reziduální objem (RV) se u zdravých nekuřáků mění také jen málo (u kuřáků a lidí velmi neaktivních se zvyšuje s věkem).</a:t>
            </a:r>
          </a:p>
          <a:p>
            <a:r>
              <a:rPr lang="cs-CZ" altLang="cs-CZ" sz="900"/>
              <a:t>......(jen stoupá poměr RV/TLC ZEJMÉNA u neaktivních lidí).</a:t>
            </a:r>
            <a:endParaRPr lang="cs-CZ" altLang="cs-CZ"/>
          </a:p>
          <a:p>
            <a:r>
              <a:rPr lang="cs-CZ" altLang="cs-CZ" sz="900"/>
              <a:t>RV u mladých lidí okolo 20% TLC, po 60 let věku stoupá RV až na 40% TLC.</a:t>
            </a:r>
          </a:p>
          <a:p>
            <a:r>
              <a:rPr lang="cs-CZ" altLang="cs-CZ"/>
              <a:t>VC téměř neklesá u dobře trénovaných lidí (pozorování 40-45 let starých lidí sportovců, jejich VC stejná jako ve 20 letech).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56FF8-FCBA-47E5-98B3-20CFB2B9D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94632-67B9-4D11-A50C-D313E88D356A}" type="slidenum">
              <a:rPr lang="cs-CZ" altLang="cs-CZ"/>
              <a:pPr/>
              <a:t>74</a:t>
            </a:fld>
            <a:endParaRPr lang="cs-CZ" altLang="cs-CZ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1885D490-E083-408E-B6CB-0C1A0B07F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F1E0B4D-BDD3-40D5-9A74-1513FE84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Zúžení dýchacích cest + poruchy exspirace – snížení maximální minutové exspirace, jednovteřinové vitální kapacity.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8A2AF4-9A28-4AF4-9D51-E3586CB15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1D340-BEE1-48DF-8708-F36D045AA1D9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5F10D1-8D38-432A-8EA4-66E4BC9B9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1390A9C-F88D-4FFB-A499-620F4BE6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Proteoglykany  se skládají z peptidových řetězců, které obsahují chondroitin sulfát.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BF9634-1692-427B-A260-0BF22D211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41FA-30D9-49F0-98E0-EFE064E6C35F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3E73C0E-D8C8-4693-A9CE-619845E7B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855F65F-6E94-45BA-92E7-F5F386F03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Výživa, PA, nemoc.</a:t>
            </a:r>
          </a:p>
          <a:p>
            <a:r>
              <a:rPr lang="cs-CZ" altLang="cs-CZ"/>
              <a:t>Riziko dehydratace (často nepijí dost).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DA1786-6449-4760-855B-D8AFF0C17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2FF8-FE00-46F9-B68C-7D56C62E9D66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D17E5B9-F112-434F-8739-D6F5A2ECF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A9BFE3C-013A-493C-A2A4-0631DB22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Osteoblasty se mění v osteocyty, které již nevytvářejí novou kostní hmotu (matrix), podílejí se aktivně na regulaci hladiny Ca v tělních tekutinách.</a:t>
            </a:r>
          </a:p>
          <a:p>
            <a:r>
              <a:rPr lang="cs-CZ" altLang="cs-CZ"/>
              <a:t>- S věkem ubývá vit.D v plazmě  - zvýšení parathormonu a nedostatek estrogenů  - snížená absorpce Ca a zvýšení aktivity osteoklastů.</a:t>
            </a:r>
          </a:p>
          <a:p>
            <a:r>
              <a:rPr lang="cs-CZ" altLang="cs-CZ"/>
              <a:t>(estrogeny-absorpce Ca ze střeva, testosteron, růstový hormon, nižší kalcitonin a vit.D, vyšší parathormon)</a:t>
            </a:r>
          </a:p>
          <a:p>
            <a:r>
              <a:rPr lang="cs-CZ" altLang="cs-CZ"/>
              <a:t>1000mg Ca/den pro ženy před menopauzou, 1500mg po pokud neberou estrogeny)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70A6DB-855A-453D-8A5C-8D4C963DD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4FA25-86BB-4194-961E-09E96D465715}" type="slidenum">
              <a:rPr lang="cs-CZ" altLang="cs-CZ"/>
              <a:pPr/>
              <a:t>61</a:t>
            </a:fld>
            <a:endParaRPr lang="cs-CZ" alt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89FE832-39B4-4A86-8123-BEABC7E53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5398F8-00AC-4AAF-81FF-045A7CC7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Osteoporóza – ztráta kostní tkáně (matrix) i kostních minerálů s věkem – náchylnost k frakturám.</a:t>
            </a:r>
          </a:p>
          <a:p>
            <a:r>
              <a:rPr lang="cs-CZ" altLang="cs-CZ"/>
              <a:t>Typ I – fraktury obratlů, spongiózní kostní tkáň, hlavně u žen 5-20 let po menopauze.</a:t>
            </a:r>
          </a:p>
          <a:p>
            <a:r>
              <a:rPr lang="cs-CZ" altLang="cs-CZ"/>
              <a:t>Typ II – u obou pohlaví v pozdějším věku (přes 75 let), fraktury kyčle a krčku femuru.</a:t>
            </a:r>
          </a:p>
          <a:p>
            <a:r>
              <a:rPr lang="cs-CZ" altLang="cs-CZ"/>
              <a:t>X GRAVITACE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638146-FD1C-4A59-9A99-F5A128AE4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7065D-9B1F-4AA3-8336-8FFCBB03CC84}" type="slidenum">
              <a:rPr lang="cs-CZ" altLang="cs-CZ"/>
              <a:pPr/>
              <a:t>66</a:t>
            </a:fld>
            <a:endParaRPr lang="cs-CZ" altLang="cs-CZ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D70B4FF-6490-4FA5-990B-D67FA8E69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FDE5DB2-522C-499C-8708-B6B137F6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Úbytek svalových vláken II – omezení rychlosti pohybu.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B80B25-C571-4564-8F94-1F4B5BF8D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C341D-55A0-4C20-8033-D962BF71E638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CF8DBB8-2BBD-44CE-90DE-976575407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44154A-592C-45F1-BD75-4C09357A0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Svalovina levé komory se mezi 25-80 rokem věku zvětšuje o 30% (kompenzace vyššího systolického tlaku).</a:t>
            </a:r>
          </a:p>
          <a:p>
            <a:r>
              <a:rPr lang="cs-CZ" altLang="cs-CZ"/>
              <a:t>- delší trvání kontrakce</a:t>
            </a:r>
          </a:p>
          <a:p>
            <a:r>
              <a:rPr lang="cs-CZ" altLang="cs-CZ"/>
              <a:t>- prodloužení doby, během které nemůže být srdce stimulováno (refrakterní fáze)</a:t>
            </a:r>
          </a:p>
          <a:p>
            <a:r>
              <a:rPr lang="cs-CZ" altLang="cs-CZ"/>
              <a:t>nemění se end systolický objem a ejekční frakce v klidu</a:t>
            </a:r>
          </a:p>
          <a:p>
            <a:r>
              <a:rPr lang="cs-CZ" altLang="cs-CZ"/>
              <a:t>60-70 % starých lidí má příznaky onemocnění kardiovaskulárního systému</a:t>
            </a:r>
          </a:p>
          <a:p>
            <a:r>
              <a:rPr lang="cs-CZ" altLang="cs-CZ"/>
              <a:t>Krevní tlak – postupný vzestup systolického TK, menší efektivita regulace TK – posturální hypertenze.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628C31-5EAA-4DCB-8BEE-1E64DE2E7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DE06-4D21-47D5-8030-B375D285018F}" type="slidenum">
              <a:rPr lang="cs-CZ" altLang="cs-CZ"/>
              <a:pPr/>
              <a:t>70</a:t>
            </a:fld>
            <a:endParaRPr lang="cs-CZ" altLang="cs-CZ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66F6621-AB02-4852-B6E4-492036259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5ADADEC-F680-491A-AD22-A3D091BC6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Omezení roztažitelnosti komory – redukce TFmax</a:t>
            </a:r>
          </a:p>
          <a:p>
            <a:r>
              <a:rPr lang="cs-CZ" altLang="cs-CZ"/>
              <a:t>Regenerace TF po zátěži u lidí pravidelně trénujících je rychlejší.   ... zůstává vyšší po delší dobu </a:t>
            </a:r>
          </a:p>
          <a:p>
            <a:r>
              <a:rPr lang="cs-CZ" altLang="cs-CZ"/>
              <a:t>Delší doba potřebná k dosažení maximálního výkonu.</a:t>
            </a:r>
          </a:p>
          <a:p>
            <a:r>
              <a:rPr lang="cs-CZ" altLang="cs-CZ"/>
              <a:t>Hlavní příčina poklesu maximální schopnosti využití O2 není tepový objem nebo snížení využití O2 na periférii, ale pokles TFmax.</a:t>
            </a:r>
          </a:p>
          <a:p>
            <a:r>
              <a:rPr lang="cs-CZ" altLang="cs-CZ"/>
              <a:t>1) nižší chronotropní odpověď na katecholaminy,</a:t>
            </a:r>
          </a:p>
          <a:p>
            <a:r>
              <a:rPr lang="cs-CZ" altLang="cs-CZ"/>
              <a:t>2) snížení glykogenolýzy způsobené katecholaminy,</a:t>
            </a:r>
          </a:p>
          <a:p>
            <a:r>
              <a:rPr lang="cs-CZ" altLang="cs-CZ"/>
              <a:t>3) snížení dostupnosti svalových vláken typu II (bohaté na glykogen), které modulují periferní odpověď pro srdeční centra v míše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0BAFC6-2C94-4988-A26F-2E8EAF4DE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10414-BE92-4E90-9223-6994CD2C28F4}" type="slidenum">
              <a:rPr lang="cs-CZ" altLang="cs-CZ"/>
              <a:pPr/>
              <a:t>71</a:t>
            </a:fld>
            <a:endParaRPr lang="cs-CZ" altLang="cs-CZ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099A623-8AC4-48E0-9026-F20158FDC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7C4C2DB-48FC-4A65-8606-0A2C0796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Tepový objem při submaximální zátěži 110 – 120 ml.</a:t>
            </a:r>
          </a:p>
          <a:p>
            <a:r>
              <a:rPr lang="cs-CZ" altLang="cs-CZ"/>
              <a:t>MVmax ve věku 65 let je okolo 17 až 20 l/min (100-120 ml x 170 tepů/min)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0705E-BB7C-47CE-84F5-2A9F70D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41DE3-211B-4778-8B1C-4790B33C0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CC70A5-C6A5-4ACF-A73F-B28E3E0AAE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907684-9C6F-4CAC-BC98-990147CD519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90976-F83A-4B84-98FD-39D673003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F6AC37-DDC9-4CC3-A5F2-BBFFB6D25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5A579D2-4554-4CFC-A135-4E0A1BEA907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B39B6A7B-52BD-461B-80A0-B7DB194502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7148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8167-5765-4F43-A301-7827BC2E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3F75EE-DEC3-4016-9018-4AA108C7D4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C04CA9-A7A6-4F29-A420-A2BE5463D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705D10-DFF3-4FAE-8CFA-2A67F97CC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DF6D8-E362-441E-949C-D775C1A97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B292BA7-D314-4017-9371-054DB144B5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51962-B1C4-4476-B572-D374BEC8ED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0236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332232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32C96-61DD-442B-BC16-3595AD720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Růst a vývoj, stárnutí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3B0E9A-3862-4CB2-A36D-75E5660CB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234286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8D64D5-21AB-4DBE-AC46-3D5E3A268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D75AB0-6592-4FC7-95AF-4A98C12D7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C1CB4-0BBA-4FA9-8F15-00FD1E07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Rozdíly mezi růstem a vývojem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6FB80EF7-D380-45F1-BA32-C22D134F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75" y="1210976"/>
            <a:ext cx="7822569" cy="5072509"/>
          </a:xfrm>
        </p:spPr>
      </p:pic>
    </p:spTree>
    <p:extLst>
      <p:ext uri="{BB962C8B-B14F-4D97-AF65-F5344CB8AC3E}">
        <p14:creationId xmlns:p14="http://schemas.microsoft.com/office/powerpoint/2010/main" val="140991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AC9F16-DB7A-40EB-A1DA-D2D23AF4C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735D06-1A22-4B74-9EDA-4C3432AF0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9EE706-A35E-47DE-8061-3928BA57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osa lidského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764898-F82F-4ED6-8447-972808B71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21328"/>
            <a:ext cx="8433786" cy="4167282"/>
          </a:xfrm>
        </p:spPr>
      </p:pic>
    </p:spTree>
    <p:extLst>
      <p:ext uri="{BB962C8B-B14F-4D97-AF65-F5344CB8AC3E}">
        <p14:creationId xmlns:p14="http://schemas.microsoft.com/office/powerpoint/2010/main" val="44888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357F43-D078-40C3-8F3B-A4AFD694D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6338E-9491-4490-B22C-CE41B1C1E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29FBA2-B4B8-4569-B398-F72E16ED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hominidů?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AC4D1D2-C3A3-48E2-95C9-CFE487FFF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05" y="1387576"/>
            <a:ext cx="7295621" cy="4966424"/>
          </a:xfrm>
        </p:spPr>
      </p:pic>
    </p:spTree>
    <p:extLst>
      <p:ext uri="{BB962C8B-B14F-4D97-AF65-F5344CB8AC3E}">
        <p14:creationId xmlns:p14="http://schemas.microsoft.com/office/powerpoint/2010/main" val="35962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749D3D-9E4F-419C-B6A3-A12EBFC20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6168C-FC55-40E5-955B-72BB8450F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60480-DCB4-4F18-A9A8-C9CF990A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E3359D-DFF4-4716-B51D-A507263B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 a vývoj jsou inherentní vlastnosti živých organismů.</a:t>
            </a:r>
          </a:p>
        </p:txBody>
      </p:sp>
      <p:pic>
        <p:nvPicPr>
          <p:cNvPr id="7" name="Obrázek 6" descr="Obsah obrázku květina, kreslení&#10;&#10;Popis byl vytvořen automaticky">
            <a:extLst>
              <a:ext uri="{FF2B5EF4-FFF2-40B4-BE49-F238E27FC236}">
                <a16:creationId xmlns:a16="http://schemas.microsoft.com/office/drawing/2014/main" id="{37616B3E-692C-4356-A2E1-A9209821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5" y="2258299"/>
            <a:ext cx="7920000" cy="3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C2DC6C-415A-4BE7-B9C4-003B4F164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494E0-BA90-4258-9D86-D01E20BDD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385563-367F-4C41-80A2-74E21E85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dítětem a dospělým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2C1005-6884-41F8-BA4E-2213ABDC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</a:t>
            </a:r>
          </a:p>
          <a:p>
            <a:r>
              <a:rPr lang="cs-CZ" dirty="0"/>
              <a:t>Zralost funkcí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A89430-1E57-4881-880C-DFA9C80F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40" y="2086252"/>
            <a:ext cx="6934200" cy="439374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132139-77D5-4D1B-9B68-67DA96089844}"/>
              </a:ext>
            </a:extLst>
          </p:cNvPr>
          <p:cNvSpPr/>
          <p:nvPr/>
        </p:nvSpPr>
        <p:spPr bwMode="auto">
          <a:xfrm>
            <a:off x="3719744" y="1811045"/>
            <a:ext cx="7634796" cy="994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45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55626-0B5C-437D-AB80-BCF3603F9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47D67D-751D-4B89-BC67-2A63742F3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D43FA7-3E2D-4295-884E-FA5E85E6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Noble prize in Physiology &amp; Medicine-1986</a:t>
            </a:r>
            <a:endParaRPr lang="cs-CZ" dirty="0"/>
          </a:p>
        </p:txBody>
      </p:sp>
      <p:pic>
        <p:nvPicPr>
          <p:cNvPr id="7" name="Zástupný obsah 6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BB7F73F4-2450-4BA5-9696-A3514F92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680098"/>
            <a:ext cx="5430000" cy="396284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F9E302-A0B9-4961-9873-4FF8F46C204A}"/>
              </a:ext>
            </a:extLst>
          </p:cNvPr>
          <p:cNvSpPr txBox="1"/>
          <p:nvPr/>
        </p:nvSpPr>
        <p:spPr>
          <a:xfrm>
            <a:off x="6667130" y="2024109"/>
            <a:ext cx="2938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Za příspěvek k objevu růstových faktorů</a:t>
            </a:r>
          </a:p>
        </p:txBody>
      </p:sp>
    </p:spTree>
    <p:extLst>
      <p:ext uri="{BB962C8B-B14F-4D97-AF65-F5344CB8AC3E}">
        <p14:creationId xmlns:p14="http://schemas.microsoft.com/office/powerpoint/2010/main" val="384756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A5BFAF-E49E-4C43-A53A-01453FF3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FB0CC6-0F61-4728-AE2B-D0AF05879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2B805C-652B-44DA-ACAF-D810A8C7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fyziologie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1FF38C-8476-4A1E-92EC-00A0E411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501351"/>
            <a:ext cx="7102193" cy="4726649"/>
          </a:xfr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7A5F1FD-8E4E-4E99-BD2D-E0CD431D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14" y="656625"/>
            <a:ext cx="4248197" cy="47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C58E4-3D15-4186-BF7F-345392E2F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C2DB9-0C46-4295-8197-063F299A4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CB6CB6-1889-4BB1-993A-3844C86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u lidí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9D2F38-63BA-4270-B4AB-45A2D967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19487" cy="4139998"/>
          </a:xfrm>
        </p:spPr>
        <p:txBody>
          <a:bodyPr/>
          <a:lstStyle/>
          <a:p>
            <a:r>
              <a:rPr lang="cs-CZ" dirty="0"/>
              <a:t>Ve srovnání např. s laboratorním potkanem je vývoj u člověka nehomogenní a různě akcelerovaný</a:t>
            </a:r>
          </a:p>
          <a:p>
            <a:r>
              <a:rPr lang="cs-CZ" dirty="0"/>
              <a:t>Komplexní fenomén zahrnující </a:t>
            </a:r>
          </a:p>
          <a:p>
            <a:pPr lvl="1"/>
            <a:r>
              <a:rPr lang="cs-CZ" dirty="0"/>
              <a:t>Vývoj mentální</a:t>
            </a:r>
          </a:p>
          <a:p>
            <a:pPr lvl="1"/>
            <a:r>
              <a:rPr lang="cs-CZ" dirty="0"/>
              <a:t>Vývoj fyzický</a:t>
            </a:r>
          </a:p>
          <a:p>
            <a:pPr lvl="1"/>
            <a:r>
              <a:rPr lang="cs-CZ" dirty="0"/>
              <a:t>Vývoj reprodukční </a:t>
            </a:r>
          </a:p>
          <a:p>
            <a:pPr lvl="1"/>
            <a:r>
              <a:rPr lang="cs-CZ" dirty="0"/>
              <a:t>Vývoj imunitního systému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AD957EF-A343-4412-94C8-1B992216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4875"/>
            <a:ext cx="4514850" cy="2905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AC8EA1-769B-4A94-BD24-B1DBE0E8A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9" y="578550"/>
            <a:ext cx="4572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9D101-4A4D-4740-BBBC-4995F896F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416AB-16AB-4A42-9B23-2BB185418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320D27-507B-4FD3-9E17-B73C43E6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růstu a vývoje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77DDD7-574E-4ED3-ADA8-38EC8C46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44" y="2317073"/>
            <a:ext cx="10753200" cy="15092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Cephalokaudální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Proximodistální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Směrem z obecného do specifického</a:t>
            </a:r>
          </a:p>
        </p:txBody>
      </p:sp>
    </p:spTree>
    <p:extLst>
      <p:ext uri="{BB962C8B-B14F-4D97-AF65-F5344CB8AC3E}">
        <p14:creationId xmlns:p14="http://schemas.microsoft.com/office/powerpoint/2010/main" val="379102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477B3-28AB-490E-8001-3777F21A3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BB2EF6-2C94-4F7B-9C42-C85493760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9ECE77-02FC-4D4D-9C8A-DABD8B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Cefalokaudální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9AA3E7-7E85-4126-BB09-ADF9D422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cefalokaudálního</a:t>
            </a:r>
            <a:r>
              <a:rPr lang="cs-CZ" dirty="0"/>
              <a:t> růstu je směřován od hlavy směrem ke kostrči</a:t>
            </a:r>
          </a:p>
          <a:p>
            <a:r>
              <a:rPr lang="cs-CZ" dirty="0"/>
              <a:t>Zlepšení struktury i funkce tedy nastává primárně v oblasti hlavy, poté se přesouvá do oblasti trupu a nakonec do oblasti končetin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0644C2-7808-4846-959E-69FB5D99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0" y="520169"/>
            <a:ext cx="4038600" cy="27032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0CA0B0-B160-4090-B134-CDC11AB4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02" y="3223420"/>
            <a:ext cx="4337574" cy="32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6E66A3-E6C6-4B16-9168-978F04571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924F7-A4A1-4D9F-AA98-1F0C28E7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4AFC35-1EF0-4566-BB27-833BCFDA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1BA4FB-E8EB-4E39-A47A-3E02B0AF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1) Růst a vývoj: definice</a:t>
            </a:r>
          </a:p>
          <a:p>
            <a:pPr marL="72000" indent="0">
              <a:buNone/>
            </a:pPr>
            <a:r>
              <a:rPr lang="cs-CZ" dirty="0"/>
              <a:t>2) Poruchy růstu.</a:t>
            </a:r>
          </a:p>
          <a:p>
            <a:pPr marL="72000" indent="0">
              <a:buNone/>
            </a:pPr>
            <a:r>
              <a:rPr lang="cs-CZ" dirty="0"/>
              <a:t>3) Srovnávací fyziologie.</a:t>
            </a:r>
          </a:p>
          <a:p>
            <a:pPr marL="72000" indent="0">
              <a:buNone/>
            </a:pPr>
            <a:r>
              <a:rPr lang="cs-CZ" dirty="0"/>
              <a:t>4) Růstová fyziologie - principy, růstová křivka, faktory ovlivňující růst.</a:t>
            </a:r>
          </a:p>
          <a:p>
            <a:pPr marL="72000" indent="0">
              <a:buNone/>
            </a:pPr>
            <a:r>
              <a:rPr lang="cs-CZ" dirty="0"/>
              <a:t>5) Růstový hormon &amp; </a:t>
            </a:r>
            <a:r>
              <a:rPr lang="cs-CZ" dirty="0" err="1"/>
              <a:t>somatomediny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6) Stárnutí</a:t>
            </a:r>
          </a:p>
        </p:txBody>
      </p:sp>
    </p:spTree>
    <p:extLst>
      <p:ext uri="{BB962C8B-B14F-4D97-AF65-F5344CB8AC3E}">
        <p14:creationId xmlns:p14="http://schemas.microsoft.com/office/powerpoint/2010/main" val="87514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21D749-58A1-4EB1-B411-935E225FD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762AA-9F0F-425B-B4E2-055A37F84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99661-4C89-4186-AABC-8B62E9E8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Proximodistální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736C9A-F256-4AD2-83CA-02D136C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109452" cy="4139998"/>
          </a:xfrm>
        </p:spPr>
        <p:txBody>
          <a:bodyPr/>
          <a:lstStyle/>
          <a:p>
            <a:r>
              <a:rPr lang="cs-CZ" dirty="0"/>
              <a:t>Růst probíhá od centra či středové čáry směrem do periferie</a:t>
            </a:r>
          </a:p>
          <a:p>
            <a:r>
              <a:rPr lang="cs-CZ" dirty="0"/>
              <a:t>Růst probíhá od středové čáry do </a:t>
            </a:r>
            <a:r>
              <a:rPr lang="cs-CZ" dirty="0" err="1"/>
              <a:t>laterálnějších</a:t>
            </a:r>
            <a:r>
              <a:rPr lang="cs-CZ" dirty="0"/>
              <a:t> oblastí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A446E1-FBA7-45C1-94A2-15DFB3C4B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9" y="1314450"/>
            <a:ext cx="440859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F6333B-C434-43CE-A14E-4D46DB547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8E0C13-C1AD-47C5-A7A2-56B86451B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33C5A-C967-4A7F-920E-3CF7740D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obecného ke specifickému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3D3E42-9889-444B-A991-F39A76ED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užívají k řešení problému své kognitivní schopnosti i jazykové dovednosti</a:t>
            </a:r>
          </a:p>
          <a:p>
            <a:r>
              <a:rPr lang="cs-CZ" dirty="0"/>
              <a:t>Děti jsou nejprve schopny uchopovat větší objekty oběma rukama, potom jednou rukou, potom sbírat velmi malé objekty (kousíčky lega) jednou rukou</a:t>
            </a:r>
          </a:p>
          <a:p>
            <a:r>
              <a:rPr lang="cs-CZ" dirty="0"/>
              <a:t>Děti jsou nejprve schopny držet tužku, poté kreslit trojúhelníčky, poté jiné tvary, poté samostatná písmena, poté psát slova, poté psát celé věty</a:t>
            </a:r>
          </a:p>
        </p:txBody>
      </p:sp>
    </p:spTree>
    <p:extLst>
      <p:ext uri="{BB962C8B-B14F-4D97-AF65-F5344CB8AC3E}">
        <p14:creationId xmlns:p14="http://schemas.microsoft.com/office/powerpoint/2010/main" val="161177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5035E1-3F72-4515-BA1D-209B55823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C63342-8420-459D-84E4-ECDF8736A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C1DB2-7136-4172-A6EB-4E1C8C27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milníky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072445A-8A84-40C5-9665-08B1C699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1125688"/>
            <a:ext cx="8885639" cy="5228312"/>
          </a:xfrm>
        </p:spPr>
      </p:pic>
    </p:spTree>
    <p:extLst>
      <p:ext uri="{BB962C8B-B14F-4D97-AF65-F5344CB8AC3E}">
        <p14:creationId xmlns:p14="http://schemas.microsoft.com/office/powerpoint/2010/main" val="172180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39DD23-9539-4086-956B-E38AACBB7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EAB52-3050-4F10-B1F7-48B36187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F40327-3B41-4B8C-9006-452FCDCD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CFC3016-CC6E-40F5-84C9-E47617736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5" y="1315790"/>
            <a:ext cx="8837759" cy="4972971"/>
          </a:xfrm>
        </p:spPr>
      </p:pic>
    </p:spTree>
    <p:extLst>
      <p:ext uri="{BB962C8B-B14F-4D97-AF65-F5344CB8AC3E}">
        <p14:creationId xmlns:p14="http://schemas.microsoft.com/office/powerpoint/2010/main" val="104431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25C45-20F2-4E3B-8CF7-FB824293C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913E27-10A5-4529-A617-83CC5C77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BCB635-2BB5-42E9-80D2-F39EBB78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 a čtyři fáze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3DFA91-9E13-44CF-B426-A212144C1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8" y="1599469"/>
            <a:ext cx="9230688" cy="4628531"/>
          </a:xfrm>
        </p:spPr>
      </p:pic>
    </p:spTree>
    <p:extLst>
      <p:ext uri="{BB962C8B-B14F-4D97-AF65-F5344CB8AC3E}">
        <p14:creationId xmlns:p14="http://schemas.microsoft.com/office/powerpoint/2010/main" val="134799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635EA6-F616-4EDF-AEEA-3B28B9932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02EAB-B826-4B4B-851A-0B6339061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DDA206-51BE-4DD1-BA9B-433BDCE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křivka: specificky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310B01-2837-4DCB-B55C-3390164F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52578"/>
            <a:ext cx="9888816" cy="4615518"/>
          </a:xfrm>
        </p:spPr>
      </p:pic>
    </p:spTree>
    <p:extLst>
      <p:ext uri="{BB962C8B-B14F-4D97-AF65-F5344CB8AC3E}">
        <p14:creationId xmlns:p14="http://schemas.microsoft.com/office/powerpoint/2010/main" val="39889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6DF2BC-2830-4991-964A-F28E33F42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DA5680-D324-4C9C-A40B-147D93B4F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013C82-AA0B-4C7E-9E3E-495DEA16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D9D018-5F95-43E5-ACA9-C010C027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4650"/>
            <a:ext cx="10753200" cy="4535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Fáze 1</a:t>
            </a:r>
            <a:r>
              <a:rPr lang="cs-CZ" dirty="0"/>
              <a:t>: Současně s rychlým růstem v mozku a nervovém systému dochází také k rychlému fyzickému vývoji v prvních několika letech života, než se začne zpomalovat na stabilní růst během středního až pozdního dětství (</a:t>
            </a:r>
            <a:r>
              <a:rPr lang="cs-CZ" b="1" dirty="0"/>
              <a:t>Fáze 2</a:t>
            </a:r>
            <a:r>
              <a:rPr lang="cs-CZ" dirty="0"/>
              <a:t>). </a:t>
            </a:r>
          </a:p>
          <a:p>
            <a:pPr marL="72000" indent="0">
              <a:buNone/>
            </a:pPr>
            <a:r>
              <a:rPr lang="cs-CZ" dirty="0"/>
              <a:t>Nejlépe je to vidět na křivce rychlosti růstu, ale průměrná rychlost růstu ve výšce je přibližně 5-6 cm ročně ve věku mezi 4-5 lety, přičemž poté dochází k akceleraci s nástupem adolescentního růstového spurtu (10 cm v průměru u dívek a 12 cm u chlapců). U některých lidí se může růst ve věku 7-8 let téměř zastavit, aby opět přešel do pubertální akcelerace.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530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E6DB8-FE3F-42FE-8F07-01329835B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3F8C99-8707-4A69-A953-353FC875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121252-2EB9-4B6F-8906-F51B863E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7642"/>
            <a:ext cx="10753200" cy="451576"/>
          </a:xfrm>
        </p:spPr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1D7BB6-0A44-48F7-9BFE-7739B2EA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152"/>
            <a:ext cx="10753200" cy="370127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Během fází růstu 1 a 2 se pohlavní hormony - jmenovitě testosteron a estrogen - a pohlavní orgány probudily, ale zůstávají neaktivní, </a:t>
            </a:r>
            <a:r>
              <a:rPr lang="cs-CZ" sz="2000" dirty="0" err="1"/>
              <a:t>dormantní</a:t>
            </a:r>
            <a:r>
              <a:rPr lang="cs-CZ" sz="2000" dirty="0"/>
              <a:t>, dokud se „neprobudí“ jádro, shluk neuronů v hypotalamu, které jsou odpovědné za stimulaci uvolňování gonadotropinu. Masivní uvolňování růstového hormonu vede k pubertálnímu růstovému spurtu (Fáze 3). Puberta je charakteristickou událostí během lidského života. Jak uvádí Reiter a Lee v časopise </a:t>
            </a:r>
            <a:r>
              <a:rPr lang="cs-CZ" sz="2000" i="1" dirty="0" err="1"/>
              <a:t>Archives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Pediatric</a:t>
            </a:r>
            <a:r>
              <a:rPr lang="cs-CZ" sz="2000" i="1" dirty="0"/>
              <a:t> and Adolescent </a:t>
            </a:r>
            <a:r>
              <a:rPr lang="cs-CZ" sz="2000" i="1" dirty="0" err="1"/>
              <a:t>Medicine</a:t>
            </a:r>
            <a:r>
              <a:rPr lang="cs-CZ" sz="2000" i="1" dirty="0"/>
              <a:t>:</a:t>
            </a:r>
            <a:r>
              <a:rPr lang="cs-CZ" sz="2000" dirty="0"/>
              <a:t> „Puberta je období přechodu mezi dětstvím a dospělostí, během kterého dochází k růstovému spurtu, objevují se sekundární sexuální charakteristiky, začíná plodnost a dochází k hlubokým psychologickým změnám.“</a:t>
            </a:r>
          </a:p>
        </p:txBody>
      </p:sp>
    </p:spTree>
    <p:extLst>
      <p:ext uri="{BB962C8B-B14F-4D97-AF65-F5344CB8AC3E}">
        <p14:creationId xmlns:p14="http://schemas.microsoft.com/office/powerpoint/2010/main" val="2624188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5B6227-8B25-4767-9AAC-2834AFCD9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AD44E-8F43-45F8-AFE6-2F1778F89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4CF4E-FAA6-4EF4-BFEB-ED16020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Fáze rychlého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EED652-A966-40F7-91A8-AF0DC30F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98" y="955474"/>
            <a:ext cx="6053662" cy="55245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Vyskytuje se v kojeneckém věku (narození - 3 roky) </a:t>
            </a:r>
          </a:p>
          <a:p>
            <a:pPr marL="72000" indent="0">
              <a:buNone/>
            </a:pPr>
            <a:r>
              <a:rPr lang="cs-CZ" sz="2400" dirty="0"/>
              <a:t>• Infantilní růstový spurt. </a:t>
            </a:r>
          </a:p>
          <a:p>
            <a:pPr marL="72000" indent="0">
              <a:buNone/>
            </a:pPr>
            <a:r>
              <a:rPr lang="cs-CZ" sz="2400" dirty="0"/>
              <a:t>• Tento rychlý růst je charakterizován nárůstem porodní hmotnosti na </a:t>
            </a:r>
            <a:r>
              <a:rPr lang="cs-CZ" sz="2400" b="1" dirty="0"/>
              <a:t>dvojnásobek do 6 měsíců </a:t>
            </a:r>
            <a:r>
              <a:rPr lang="cs-CZ" sz="2400" dirty="0"/>
              <a:t>věku a </a:t>
            </a:r>
            <a:r>
              <a:rPr lang="cs-CZ" sz="2400" b="1" dirty="0"/>
              <a:t>trojnásobek do 1 roku </a:t>
            </a:r>
            <a:r>
              <a:rPr lang="cs-CZ" sz="2400" dirty="0"/>
              <a:t>věku a </a:t>
            </a:r>
            <a:r>
              <a:rPr lang="cs-CZ" sz="2400" b="1" dirty="0"/>
              <a:t>čtyřnásobek do 2 let</a:t>
            </a:r>
            <a:r>
              <a:rPr lang="cs-CZ" sz="2400" dirty="0"/>
              <a:t> věku.  </a:t>
            </a:r>
          </a:p>
          <a:p>
            <a:pPr marL="72000" indent="0">
              <a:buNone/>
            </a:pPr>
            <a:r>
              <a:rPr lang="cs-CZ" sz="2400" dirty="0"/>
              <a:t>Zvýšení výšky o 2 cm - 2,5 cm za měsíc v 1. roce postnatálního života. </a:t>
            </a:r>
          </a:p>
          <a:p>
            <a:pPr marL="72000" indent="0">
              <a:buNone/>
            </a:pPr>
            <a:r>
              <a:rPr lang="cs-CZ" sz="2400" dirty="0"/>
              <a:t>Na konci druhého roku života je dosaženo 30% dospělé výšky.</a:t>
            </a:r>
          </a:p>
          <a:p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A26324-E971-4A26-BF91-2CDE8D6BB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58" y="1681975"/>
            <a:ext cx="4558478" cy="381952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C56A615-5C43-4333-AED3-84AA4E2EAA09}"/>
              </a:ext>
            </a:extLst>
          </p:cNvPr>
          <p:cNvSpPr/>
          <p:nvPr/>
        </p:nvSpPr>
        <p:spPr bwMode="auto">
          <a:xfrm>
            <a:off x="6987458" y="517602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293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7FA62-89C8-455E-89E3-0C816DABA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D6E04-6729-41B3-85C4-8A5034699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C0D364-E6D3-4E05-BC57-11EBCEA4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pomalého progresivního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151045-15FF-4E0D-A0D8-154B2942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073942" cy="34304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Uskutečňuje se ve věku od 3 do 10 let. </a:t>
            </a:r>
          </a:p>
          <a:p>
            <a:r>
              <a:rPr lang="cs-CZ" dirty="0"/>
              <a:t>Chlapci jsou o něco vyšší než dívky. </a:t>
            </a:r>
          </a:p>
          <a:p>
            <a:r>
              <a:rPr lang="cs-CZ" dirty="0"/>
              <a:t>Na konci 10 let je dosaženo 60% dospělého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A4AEB8-54A4-4F90-9F22-0765D249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8" y="1519237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1A6AD48-0886-4225-ACD6-47142AC01A1E}"/>
              </a:ext>
            </a:extLst>
          </p:cNvPr>
          <p:cNvSpPr/>
          <p:nvPr/>
        </p:nvSpPr>
        <p:spPr bwMode="auto">
          <a:xfrm>
            <a:off x="5244831" y="5153024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0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D98E6-0D0E-4874-9F79-2056B9BE9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37990F-754E-4413-9ED3-6FBC703A0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716991-9676-4374-A648-48709094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růst? Co je to vývoj?</a:t>
            </a:r>
          </a:p>
        </p:txBody>
      </p:sp>
      <p:pic>
        <p:nvPicPr>
          <p:cNvPr id="7" name="Zástupný obsah 6" descr="Obsah obrázku kreslení&#10;&#10;Popis byl vytvořen automaticky">
            <a:extLst>
              <a:ext uri="{FF2B5EF4-FFF2-40B4-BE49-F238E27FC236}">
                <a16:creationId xmlns:a16="http://schemas.microsoft.com/office/drawing/2014/main" id="{3A15D7F9-386A-4144-9655-C36FD63B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2" y="2294850"/>
            <a:ext cx="9048750" cy="2809875"/>
          </a:xfrm>
        </p:spPr>
      </p:pic>
    </p:spTree>
    <p:extLst>
      <p:ext uri="{BB962C8B-B14F-4D97-AF65-F5344CB8AC3E}">
        <p14:creationId xmlns:p14="http://schemas.microsoft.com/office/powerpoint/2010/main" val="231613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0CF82C-7F6C-47A0-BBCE-FAEC128F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88E9B-7CC4-4B45-9508-72B139295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757884-A785-4EDE-8A40-D606FE81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9" y="152212"/>
            <a:ext cx="10753200" cy="451576"/>
          </a:xfrm>
        </p:spPr>
        <p:txBody>
          <a:bodyPr/>
          <a:lstStyle/>
          <a:p>
            <a:r>
              <a:rPr lang="cs-CZ" dirty="0"/>
              <a:t>Druhá akcelerace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42F076-6281-4884-86E3-78FD2481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299"/>
            <a:ext cx="6488668" cy="43359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dirty="0"/>
              <a:t>Uskutečňuje se ve věku 10-16 let. </a:t>
            </a:r>
          </a:p>
          <a:p>
            <a:pPr marL="72000" indent="0">
              <a:buNone/>
            </a:pPr>
            <a:r>
              <a:rPr lang="cs-CZ" dirty="0"/>
              <a:t>• Pubertální růst. </a:t>
            </a:r>
          </a:p>
          <a:p>
            <a:pPr marL="72000" indent="0">
              <a:buNone/>
            </a:pPr>
            <a:r>
              <a:rPr lang="cs-CZ" dirty="0"/>
              <a:t>• Přírůstek hmotnosti je přibližně 3,5 kg / rok mezi 12-16 lety a výšky 4-7 cm / rok. </a:t>
            </a:r>
          </a:p>
          <a:p>
            <a:pPr marL="72000" indent="0">
              <a:buNone/>
            </a:pPr>
            <a:r>
              <a:rPr lang="cs-CZ" dirty="0"/>
              <a:t>• Průměrný věk pubertálního růstu je u dívek je 12-14 let a u chlapců 14-16 let</a:t>
            </a:r>
          </a:p>
          <a:p>
            <a:pPr marL="72000" indent="0">
              <a:buNone/>
            </a:pPr>
            <a:r>
              <a:rPr lang="cs-CZ" dirty="0"/>
              <a:t>Růstový spurt je způsoben vylučováním- </a:t>
            </a:r>
          </a:p>
          <a:p>
            <a:pPr lvl="1"/>
            <a:r>
              <a:rPr lang="cs-CZ" dirty="0"/>
              <a:t>• pohlavních hormonů • růstového hormonu • IGF-I • přírůstku hmotnosti u dívek --- v důsledku ukládání tuku. u chlapců --- kvůli svalovému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961BA5-728A-4079-9CD6-C7A64478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5" y="1543861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47B70EC-AA3E-4867-A4B3-ABB0C825CD9E}"/>
              </a:ext>
            </a:extLst>
          </p:cNvPr>
          <p:cNvSpPr/>
          <p:nvPr/>
        </p:nvSpPr>
        <p:spPr bwMode="auto">
          <a:xfrm>
            <a:off x="7273208" y="5233760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900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DEC4AF-4D4C-4902-AD0F-22EADF0138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50BEE6-7A5A-449B-AF75-5AE55B0E7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218EF-60F5-4830-9989-89C19F7E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Druhé růstové zpomalení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645325-AFE6-4D64-B44B-66A69213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0425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Pozorujeme po pubertě (16–20 let) </a:t>
            </a:r>
          </a:p>
          <a:p>
            <a:r>
              <a:rPr lang="cs-CZ" dirty="0"/>
              <a:t>• Tento typ růstu pokračuje až do věku 20 let. </a:t>
            </a:r>
          </a:p>
          <a:p>
            <a:r>
              <a:rPr lang="cs-CZ" dirty="0"/>
              <a:t>• Lze tedy pozorovat dva růstové spurty - I. v dětství. II. v pubertě a dvě růstová zpomalení – I. v dětství a II. po pubertě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AA0BA6-49D8-4804-84F6-761FC3FC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53" y="1790025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5ECFD31-1DC7-4B16-A3AF-B21BF0B1CC36}"/>
              </a:ext>
            </a:extLst>
          </p:cNvPr>
          <p:cNvSpPr/>
          <p:nvPr/>
        </p:nvSpPr>
        <p:spPr bwMode="auto">
          <a:xfrm>
            <a:off x="6180604" y="523807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49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11DD64-778D-422E-89D1-92C589F37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E99EE-4B31-40EA-8548-9A0E7BB85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57E240-C3C4-4139-AC2A-AAB11B0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Neurální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29C6FD-3803-4E69-B0B6-23239C74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32" y="1359000"/>
            <a:ext cx="6959184" cy="5120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Ukazuje růst mozku, míchy a vizuálního aparátu. </a:t>
            </a:r>
          </a:p>
          <a:p>
            <a:r>
              <a:rPr lang="cs-CZ" sz="2000" dirty="0"/>
              <a:t>Rychlý růst po narození </a:t>
            </a:r>
          </a:p>
          <a:p>
            <a:r>
              <a:rPr lang="cs-CZ" sz="2000" dirty="0"/>
              <a:t>Na konci 1. roku má mozek již 60% </a:t>
            </a:r>
            <a:r>
              <a:rPr lang="cs-CZ" sz="2000" dirty="0" err="1"/>
              <a:t>adultní</a:t>
            </a:r>
            <a:r>
              <a:rPr lang="cs-CZ" sz="2000" dirty="0"/>
              <a:t> velikosti.</a:t>
            </a:r>
          </a:p>
          <a:p>
            <a:r>
              <a:rPr lang="cs-CZ" sz="2000" dirty="0"/>
              <a:t>Na konci 2. roku má mozek již 80% </a:t>
            </a:r>
            <a:r>
              <a:rPr lang="cs-CZ" sz="2000" dirty="0" err="1"/>
              <a:t>adultní</a:t>
            </a:r>
            <a:r>
              <a:rPr lang="cs-CZ" sz="2000" dirty="0"/>
              <a:t> velikosti</a:t>
            </a:r>
          </a:p>
          <a:p>
            <a:r>
              <a:rPr lang="cs-CZ" sz="2000" dirty="0"/>
              <a:t>Na konci 5. roku má mozek téměř 100% velikosti dospělých. </a:t>
            </a:r>
          </a:p>
          <a:p>
            <a:r>
              <a:rPr lang="cs-CZ" sz="2000" dirty="0"/>
              <a:t>Obvod hlavy je důležitý do 3–5 let. </a:t>
            </a:r>
          </a:p>
          <a:p>
            <a:r>
              <a:rPr lang="cs-CZ" sz="2000" dirty="0"/>
              <a:t>Počet neuronů se nezvyšuje. </a:t>
            </a:r>
          </a:p>
          <a:p>
            <a:r>
              <a:rPr lang="cs-CZ" sz="2000" dirty="0"/>
              <a:t>Zvětšuje se velikost neuronů, větví dendritů a počet synapsí. • Podvýživa v raném věku může ovlivňuje růst mozku.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718AF2-0886-41FD-94D0-CF7688C0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01" y="135900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7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637D3D-9AF0-42CE-BA38-93FFCC120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85AB3-2C3A-4DF6-8640-97C41C0F5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693464-636F-4D27-AA4C-4F19160D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Lymfoidní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B8297A-B01A-453E-BD22-D085C6D8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49981" cy="37322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Lymfatické orgány – nosní a krční mandle, brzlík, slezina, lymfatické uzliny a lymfoidní tkáň střeva </a:t>
            </a:r>
          </a:p>
          <a:p>
            <a:r>
              <a:rPr lang="cs-CZ" dirty="0"/>
              <a:t>Velmi rychlý růst během kojeneckého a dětského věku. </a:t>
            </a:r>
          </a:p>
          <a:p>
            <a:r>
              <a:rPr lang="cs-CZ" dirty="0"/>
              <a:t>Dosáhne maxima ve věku 10–12 let a poté klesá.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CA7C8-FFB3-4F95-BF44-11DD3A11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14" y="1236434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344B84-4775-477C-9BA9-158FCDBE6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CD8B3-3F01-41F5-BB5F-9825AC7D3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5328BB-0C6E-4AD0-9937-1410359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D1DE-F4C9-46AD-9484-E4AF0428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65717" cy="47176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Reprodukční orgány - pohlavní orgány a sekundární reprodukční orgány. </a:t>
            </a:r>
          </a:p>
          <a:p>
            <a:r>
              <a:rPr lang="cs-CZ" dirty="0"/>
              <a:t>Růst rychlým tempem kolem puberty.</a:t>
            </a:r>
          </a:p>
          <a:p>
            <a:r>
              <a:rPr lang="cs-CZ" dirty="0"/>
              <a:t>Tento rychlý růst je způsoben vylučováním gonadotropních hormonů. </a:t>
            </a:r>
          </a:p>
          <a:p>
            <a:r>
              <a:rPr lang="cs-CZ" dirty="0"/>
              <a:t>Jiný typ růstu ukazují mají nadledviny a děloha, tyto orgány jsou při narození relativně velké, poté rychle ztrácejí váhu a znovu získávají svoji porodní váhu těsně před pubertou.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F7FDC6-F4F1-45FA-AEA3-B8A89F1C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02" y="158461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2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350D8-94C6-4DEE-B4E7-C79104D14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2F43C3-4816-4C36-97E0-B070A201A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639E4C-E157-4437-9AAF-E445F5EF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/>
          <a:lstStyle/>
          <a:p>
            <a:r>
              <a:rPr lang="cs-CZ" dirty="0"/>
              <a:t>Faktory ovlivňující růst a vývoj – genetické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17C99-60AF-4A6B-9A27-694F7616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127"/>
            <a:ext cx="5376000" cy="48918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Nejdůležitější rozhodující faktor růstu. </a:t>
            </a:r>
          </a:p>
          <a:p>
            <a:r>
              <a:rPr lang="cs-CZ" sz="2000" dirty="0"/>
              <a:t>Do určité míry rozhoduje o výšce genová exprese. </a:t>
            </a:r>
          </a:p>
          <a:p>
            <a:r>
              <a:rPr lang="cs-CZ" sz="2000" dirty="0"/>
              <a:t>Děti vysokých a těžkých rodičů budou pravděpodobně mít stejnou postavu. </a:t>
            </a:r>
          </a:p>
          <a:p>
            <a:r>
              <a:rPr lang="cs-CZ" sz="2000" dirty="0"/>
              <a:t>Některé rasy jsou ve srovnání s ostatními vyšší. </a:t>
            </a:r>
          </a:p>
          <a:p>
            <a:r>
              <a:rPr lang="cs-CZ" sz="2000" dirty="0"/>
              <a:t>Rozdíl mezi muži a ženami. </a:t>
            </a:r>
          </a:p>
          <a:p>
            <a:r>
              <a:rPr lang="cs-CZ" sz="2000" dirty="0"/>
              <a:t>Zdá se, že adolescentní spurt je geneticky řízen prostřednictvím hypotalamu</a:t>
            </a:r>
          </a:p>
          <a:p>
            <a:endParaRPr lang="cs-CZ" dirty="0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8C7BF6D8-ABD3-47CF-8B75-F0707D92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3" y="744608"/>
            <a:ext cx="5115512" cy="50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9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603DF8-DFF0-4D0C-910B-7E28571D3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B83F0-E961-4C45-87C7-81A10DEA1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C1B535-E984-4C2E-AE39-563A6748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8424"/>
            <a:ext cx="10753200" cy="451576"/>
          </a:xfrm>
        </p:spPr>
        <p:txBody>
          <a:bodyPr/>
          <a:lstStyle/>
          <a:p>
            <a:r>
              <a:rPr lang="cs-CZ" dirty="0"/>
              <a:t>Nutriční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A40453-9223-4C7B-AEFA-7D2629F8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06076"/>
            <a:ext cx="10753200" cy="50319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Pro optimální růst je nutná vyvážená strava. </a:t>
            </a:r>
          </a:p>
          <a:p>
            <a:r>
              <a:rPr lang="cs-CZ" sz="1800" dirty="0"/>
              <a:t>Vyvážená strava musí být přiměřená nejen kaloriím, ale také proteinům, sacharidům, tukům, vitamínům, minerálům. </a:t>
            </a:r>
          </a:p>
          <a:p>
            <a:r>
              <a:rPr lang="cs-CZ" sz="1800" dirty="0"/>
              <a:t>Požadavky na růst se zvyšují během aktivních období růstu. </a:t>
            </a:r>
          </a:p>
          <a:p>
            <a:r>
              <a:rPr lang="cs-CZ" sz="1800" dirty="0"/>
              <a:t>Podvýživa a podvýživa v dětství odpovědný za zpomalení růstu. </a:t>
            </a:r>
          </a:p>
          <a:p>
            <a:r>
              <a:rPr lang="cs-CZ" sz="1800" dirty="0"/>
              <a:t>Pokud se nedostatek výživy prodlužuje, dochází k silnému zakrnění, které může být nevratné. </a:t>
            </a:r>
          </a:p>
          <a:p>
            <a:r>
              <a:rPr lang="cs-CZ" sz="1800" dirty="0"/>
              <a:t>Pokud je nedostatek výživy méně závažný a krátkodobě může být zakrnění reverzibilní obnovením normální stravy, což vede ke kompenzačnímu zvýšení rychlosti růst. Tomu se říká kompenzační růst (</a:t>
            </a:r>
            <a:r>
              <a:rPr lang="cs-CZ" sz="1800" dirty="0" err="1"/>
              <a:t>catch</a:t>
            </a:r>
            <a:r>
              <a:rPr lang="cs-CZ" sz="1800" dirty="0"/>
              <a:t> up) </a:t>
            </a:r>
          </a:p>
          <a:p>
            <a:r>
              <a:rPr lang="cs-CZ" sz="1800" dirty="0"/>
              <a:t>Mechanismy pro dohnání růstu nejsou známy, ale nedávné důkazy naznačují, že to může souviset s rychlostí diferenciace kmenových buněk v růstových ploténkách.</a:t>
            </a:r>
          </a:p>
        </p:txBody>
      </p:sp>
    </p:spTree>
    <p:extLst>
      <p:ext uri="{BB962C8B-B14F-4D97-AF65-F5344CB8AC3E}">
        <p14:creationId xmlns:p14="http://schemas.microsoft.com/office/powerpoint/2010/main" val="3282443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068A04-17F5-498A-BDF4-060DFF131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5CD1D-AD75-4969-8211-963341B82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266C40-0F20-449B-B460-0DAAEE71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Podvýživa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D7627D-FE45-4188-950C-05D4D999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841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400" dirty="0"/>
              <a:t>Podvýživa nerovnoměrně ovlivňuje růst různých orgánů a tkání </a:t>
            </a:r>
          </a:p>
          <a:p>
            <a:r>
              <a:rPr lang="cs-CZ" sz="2400" dirty="0"/>
              <a:t>Dieta ovlivňuje více svalů a tuků než kostí </a:t>
            </a:r>
          </a:p>
          <a:p>
            <a:r>
              <a:rPr lang="cs-CZ" sz="2400" dirty="0"/>
              <a:t>Zrání kostry je méně ovlivňováno než růst kostry </a:t>
            </a:r>
          </a:p>
          <a:p>
            <a:r>
              <a:rPr lang="cs-CZ" sz="2400" dirty="0"/>
              <a:t>Celkový růst mozku je potlačován více než </a:t>
            </a:r>
            <a:r>
              <a:rPr lang="cs-CZ" sz="2400" dirty="0" err="1"/>
              <a:t>myelinace</a:t>
            </a:r>
            <a:r>
              <a:rPr lang="cs-CZ" sz="2400" dirty="0"/>
              <a:t> </a:t>
            </a:r>
          </a:p>
          <a:p>
            <a:r>
              <a:rPr lang="cs-CZ" sz="2400" dirty="0"/>
              <a:t>Podvýživa v pubertě méně ovlivňuje pohlavní orgány běžně než jiné orgány. </a:t>
            </a:r>
          </a:p>
          <a:p>
            <a:r>
              <a:rPr lang="cs-CZ" sz="2400" dirty="0"/>
              <a:t>Z toho důvodu jsou Japonci narození v US vyšší než jejich krajané v Japonsku</a:t>
            </a:r>
          </a:p>
        </p:txBody>
      </p:sp>
    </p:spTree>
    <p:extLst>
      <p:ext uri="{BB962C8B-B14F-4D97-AF65-F5344CB8AC3E}">
        <p14:creationId xmlns:p14="http://schemas.microsoft.com/office/powerpoint/2010/main" val="2832656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FF8026-31F2-436E-9A65-537B9D7FC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1A78D-FD2A-4BE7-880D-EC8F198EF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7A7EA-2B4E-4F9D-AD2C-ADA78AE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FB9AD-BE70-4E0A-A49F-6189DDEE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15984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Zahrnují intrauterinní (prenatální faktory) pro plod a postnatální faktory pro novorozence.</a:t>
            </a:r>
          </a:p>
          <a:p>
            <a:r>
              <a:rPr lang="cs-CZ" dirty="0"/>
              <a:t>Prenatální: </a:t>
            </a:r>
          </a:p>
          <a:p>
            <a:pPr lvl="1"/>
            <a:r>
              <a:rPr lang="cs-CZ" dirty="0"/>
              <a:t>Výživa matky</a:t>
            </a:r>
          </a:p>
          <a:p>
            <a:pPr lvl="1"/>
            <a:r>
              <a:rPr lang="cs-CZ" dirty="0"/>
              <a:t>Infekce matky</a:t>
            </a:r>
          </a:p>
          <a:p>
            <a:pPr lvl="1"/>
            <a:r>
              <a:rPr lang="cs-CZ" dirty="0"/>
              <a:t>Abusus u matky</a:t>
            </a:r>
          </a:p>
          <a:p>
            <a:pPr lvl="1"/>
            <a:r>
              <a:rPr lang="cs-CZ" dirty="0"/>
              <a:t>Onemocnění matky</a:t>
            </a:r>
          </a:p>
          <a:p>
            <a:pPr lvl="1"/>
            <a:r>
              <a:rPr lang="cs-CZ" dirty="0"/>
              <a:t>Hormonální poruchy matky</a:t>
            </a:r>
          </a:p>
          <a:p>
            <a:pPr lvl="1"/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EA2F1EA-AA5C-4D68-A2C8-5000ACDD0D1A}"/>
              </a:ext>
            </a:extLst>
          </p:cNvPr>
          <p:cNvSpPr txBox="1">
            <a:spLocks/>
          </p:cNvSpPr>
          <p:nvPr/>
        </p:nvSpPr>
        <p:spPr>
          <a:xfrm>
            <a:off x="5506544" y="1692002"/>
            <a:ext cx="4215984" cy="41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Postnatální faktory:</a:t>
            </a:r>
          </a:p>
          <a:p>
            <a:pPr lvl="1"/>
            <a:r>
              <a:rPr lang="cs-CZ" kern="0" dirty="0"/>
              <a:t>Růstový potenciál</a:t>
            </a:r>
          </a:p>
          <a:p>
            <a:pPr lvl="1"/>
            <a:r>
              <a:rPr lang="cs-CZ" kern="0" dirty="0"/>
              <a:t>Nutrice</a:t>
            </a:r>
          </a:p>
          <a:p>
            <a:pPr lvl="1"/>
            <a:r>
              <a:rPr lang="cs-CZ" kern="0" dirty="0"/>
              <a:t>Onemocnění dětského věku</a:t>
            </a:r>
          </a:p>
          <a:p>
            <a:pPr lvl="1"/>
            <a:r>
              <a:rPr lang="cs-CZ" kern="0" dirty="0"/>
              <a:t>Fyzické prostředí</a:t>
            </a:r>
          </a:p>
          <a:p>
            <a:pPr lvl="1"/>
            <a:r>
              <a:rPr lang="cs-CZ" kern="0" dirty="0"/>
              <a:t>Psychologické prostředí</a:t>
            </a:r>
          </a:p>
          <a:p>
            <a:pPr lvl="1"/>
            <a:r>
              <a:rPr lang="cs-CZ" kern="0" dirty="0"/>
              <a:t>Kulturní faktory</a:t>
            </a:r>
          </a:p>
          <a:p>
            <a:pPr lvl="1"/>
            <a:r>
              <a:rPr lang="cs-CZ" kern="0" dirty="0"/>
              <a:t>Socioekonomické faktory</a:t>
            </a:r>
          </a:p>
        </p:txBody>
      </p:sp>
    </p:spTree>
    <p:extLst>
      <p:ext uri="{BB962C8B-B14F-4D97-AF65-F5344CB8AC3E}">
        <p14:creationId xmlns:p14="http://schemas.microsoft.com/office/powerpoint/2010/main" val="3316573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A1C91-F4B0-4649-AFA7-D82F30240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4A8F5-5050-4C4B-8BFC-29DE5AAA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53203-AECB-4472-8D94-2E49BB17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8372AB-6B24-4E89-A688-2C39333E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35" y="1171576"/>
            <a:ext cx="6728365" cy="54811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Růst je rovnováha mezi anabolismem a katabolismem</a:t>
            </a:r>
          </a:p>
          <a:p>
            <a:r>
              <a:rPr lang="cs-CZ" dirty="0"/>
              <a:t>Růst je způsoben anabolismem, pro který je energie poháněna katabolismem. </a:t>
            </a:r>
          </a:p>
          <a:p>
            <a:r>
              <a:rPr lang="cs-CZ" dirty="0"/>
              <a:t>Anabolismus bílkovin je podporován  		</a:t>
            </a:r>
            <a:r>
              <a:rPr lang="cs-CZ" sz="1600" dirty="0"/>
              <a:t>Růstovým hormonem  					Hormony štítné žlázy  					Inzulínem </a:t>
            </a:r>
          </a:p>
          <a:p>
            <a:r>
              <a:rPr lang="cs-CZ" dirty="0"/>
              <a:t>Katabolismus je podporován </a:t>
            </a:r>
          </a:p>
          <a:p>
            <a:pPr marL="72000" indent="0">
              <a:buNone/>
            </a:pPr>
            <a:r>
              <a:rPr lang="cs-CZ" sz="1600" dirty="0"/>
              <a:t>	Glukokortikoidy vylučovanými kůrou nadledvin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AAC17D-BBD4-4E60-B57E-784D612E9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00" y="808730"/>
            <a:ext cx="3323055" cy="57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377033-C32D-4F3E-B65C-ED3338695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E71E-B88C-4E36-8254-DBCF8638B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2FCC1-2148-4495-B835-E171F7E0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Růstová a vývojová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41C85C-E9B9-4EBA-9569-1AD73EDE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Růstová a vývojová věková období</a:t>
            </a:r>
          </a:p>
          <a:p>
            <a:endParaRPr lang="cs-CZ" dirty="0"/>
          </a:p>
          <a:p>
            <a:pPr lvl="1"/>
            <a:r>
              <a:rPr lang="cs-CZ" dirty="0"/>
              <a:t>1) Zygota - velmi 1. fáze života vytvořená po oplodnění (spojení vajíčka a spermií) </a:t>
            </a:r>
          </a:p>
          <a:p>
            <a:pPr lvl="1"/>
            <a:r>
              <a:rPr lang="cs-CZ" dirty="0"/>
              <a:t>2) Embryo - prvních 8 týdnů po oplodnění</a:t>
            </a:r>
          </a:p>
          <a:p>
            <a:pPr lvl="1"/>
            <a:r>
              <a:rPr lang="cs-CZ" dirty="0"/>
              <a:t>3) Plod - 8. týden do narození</a:t>
            </a:r>
          </a:p>
          <a:p>
            <a:pPr lvl="1"/>
            <a:r>
              <a:rPr lang="cs-CZ" dirty="0"/>
              <a:t>4) Novorozenci - od narození do 1 měsíce</a:t>
            </a:r>
          </a:p>
          <a:p>
            <a:pPr lvl="1"/>
            <a:r>
              <a:rPr lang="cs-CZ" dirty="0"/>
              <a:t>5) Kojenec - od 2. měsíce do 1 roku. </a:t>
            </a:r>
          </a:p>
          <a:p>
            <a:pPr lvl="1"/>
            <a:r>
              <a:rPr lang="cs-CZ" dirty="0"/>
              <a:t>6) Batole - 1 rok až 3 roky</a:t>
            </a:r>
          </a:p>
          <a:p>
            <a:pPr lvl="1"/>
            <a:r>
              <a:rPr lang="cs-CZ" dirty="0"/>
              <a:t>7) Předškolní zařízení - 3 roky až 6 let. </a:t>
            </a:r>
          </a:p>
          <a:p>
            <a:pPr lvl="1"/>
            <a:r>
              <a:rPr lang="cs-CZ" dirty="0"/>
              <a:t>8) Střední dětství - 6 let 12 let</a:t>
            </a:r>
          </a:p>
          <a:p>
            <a:pPr lvl="1"/>
            <a:r>
              <a:rPr lang="cs-CZ" dirty="0"/>
              <a:t>9) Pozdní dětství nebo dospívání - 13 až 18 let.</a:t>
            </a:r>
          </a:p>
        </p:txBody>
      </p:sp>
    </p:spTree>
    <p:extLst>
      <p:ext uri="{BB962C8B-B14F-4D97-AF65-F5344CB8AC3E}">
        <p14:creationId xmlns:p14="http://schemas.microsoft.com/office/powerpoint/2010/main" val="2395137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773556-F656-4581-93FF-73640EA55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E70266-2D87-4898-86A9-763819445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8A7552-9081-472C-A782-72EA0ED4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kontrola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BF2B12-AE36-42E1-8427-78398628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68" y="1307851"/>
            <a:ext cx="7722664" cy="504614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RŮST HORMONŮ </a:t>
            </a:r>
          </a:p>
          <a:p>
            <a:r>
              <a:rPr lang="cs-CZ" sz="1800" dirty="0"/>
              <a:t>Sekrece - somatotropními buňkami přední hypofýzy </a:t>
            </a:r>
          </a:p>
          <a:p>
            <a:r>
              <a:rPr lang="cs-CZ" sz="1800" dirty="0"/>
              <a:t>Chemická struktura - Polypeptid (Mr22 </a:t>
            </a:r>
            <a:r>
              <a:rPr lang="cs-CZ" sz="1800" dirty="0" err="1"/>
              <a:t>kDa</a:t>
            </a:r>
            <a:r>
              <a:rPr lang="cs-CZ" sz="1800" dirty="0"/>
              <a:t>)</a:t>
            </a:r>
          </a:p>
          <a:p>
            <a:r>
              <a:rPr lang="cs-CZ" sz="1800" dirty="0"/>
              <a:t>Rychlost sekrece - kolem 1–2 mg denně a pulzující povahy</a:t>
            </a:r>
          </a:p>
          <a:p>
            <a:r>
              <a:rPr lang="cs-CZ" sz="1800" dirty="0"/>
              <a:t>Akce GH na jeho receptor - GH se váže na povrchový receptor buňky - &gt; dimerizace 2 GH receptorů -&gt; tvoří dimery -&gt; aktivuje </a:t>
            </a:r>
            <a:r>
              <a:rPr lang="cs-CZ" sz="1800" dirty="0" err="1"/>
              <a:t>tyrosinkinázu</a:t>
            </a:r>
            <a:r>
              <a:rPr lang="cs-CZ" sz="1800" dirty="0"/>
              <a:t> a </a:t>
            </a:r>
            <a:r>
              <a:rPr lang="cs-CZ" sz="1800" dirty="0" err="1"/>
              <a:t>proteinkinázu</a:t>
            </a:r>
            <a:r>
              <a:rPr lang="cs-CZ" sz="1800" dirty="0"/>
              <a:t> na </a:t>
            </a:r>
            <a:r>
              <a:rPr lang="cs-CZ" sz="1800" dirty="0" err="1"/>
              <a:t>tyrosinových</a:t>
            </a:r>
            <a:r>
              <a:rPr lang="cs-CZ" sz="1800" dirty="0"/>
              <a:t> zbytcích. To také způsobuje fosforylaci receptoru. </a:t>
            </a:r>
          </a:p>
          <a:p>
            <a:r>
              <a:rPr lang="cs-CZ" sz="1800" dirty="0"/>
              <a:t>Důležité: Určuje výšku jedince během dětství podporou lineárního růstu kostry. Zvyšuje také velikost svalů, pojivových tkání, vnitřností podporou hyperplazie a hypertrofie buněk.</a:t>
            </a:r>
          </a:p>
        </p:txBody>
      </p:sp>
    </p:spTree>
    <p:extLst>
      <p:ext uri="{BB962C8B-B14F-4D97-AF65-F5344CB8AC3E}">
        <p14:creationId xmlns:p14="http://schemas.microsoft.com/office/powerpoint/2010/main" val="3042159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5FFD7-1B14-40C3-9D72-26DB44468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3A4BD-3B8D-47D7-981C-8571B4F93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F7C70-DBDA-476E-90B3-DD958521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růstu: hypertrofie, hyperplazie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60C1927-245A-4CD1-A05A-5640DFA4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16" y="1434379"/>
            <a:ext cx="6219184" cy="4140200"/>
          </a:xfrm>
        </p:spPr>
      </p:pic>
    </p:spTree>
    <p:extLst>
      <p:ext uri="{BB962C8B-B14F-4D97-AF65-F5344CB8AC3E}">
        <p14:creationId xmlns:p14="http://schemas.microsoft.com/office/powerpoint/2010/main" val="2993564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E4AACC-5D14-4B90-9F12-607CED8B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A8B1A-588C-4FDF-BB6A-EE5E8C9DC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1B816B-CB1A-496A-9E83-42A2923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Neotenie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FA131-9273-4A1D-86A5-8EB058C5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257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600" dirty="0"/>
              <a:t>Neotenie u lidí je uchování juvenilních rysů až do dospělosti. Tento trend je u lidí výrazně zesílen, zejména ve srovnání se </a:t>
            </a:r>
            <a:r>
              <a:rPr lang="cs-CZ" sz="1600" dirty="0" err="1"/>
              <a:t>subhumánními</a:t>
            </a:r>
            <a:r>
              <a:rPr lang="cs-CZ" sz="1600" dirty="0"/>
              <a:t> primáty. Dospělí lidé se více podobají dětem goril a šimpanzů než dospělí. Mezi neotenické rysy hlavy patří kulová lebka; štíhlost kostí lebky; zmenšení hřebene obočí; velký mozek; zploštělá a rozšířená tvář; chybění vousů; málo vlasů; větší oči; tvar ucha; malý nos; malé zuby; a malá čelist (horní čelist) ) a dolní čelist (dolní čelist). 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Neotenie v extrémní formě je charakterizována růstovou </a:t>
            </a:r>
            <a:r>
              <a:rPr lang="cs-CZ" sz="1600" dirty="0" err="1"/>
              <a:t>dysregulací</a:t>
            </a:r>
            <a:r>
              <a:rPr lang="cs-CZ" sz="1600" dirty="0"/>
              <a:t>, kdy dojde ke značné desynchronizaci růstu a vývoje a značnému rozdílu mezi chronologickým a biologickým věkem.</a:t>
            </a:r>
          </a:p>
        </p:txBody>
      </p:sp>
    </p:spTree>
    <p:extLst>
      <p:ext uri="{BB962C8B-B14F-4D97-AF65-F5344CB8AC3E}">
        <p14:creationId xmlns:p14="http://schemas.microsoft.com/office/powerpoint/2010/main" val="3560060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E30D9-7FE4-4627-81F6-D51C01CF3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4BA40-F9AB-43D2-903E-F294C73B5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8134F-33D4-402D-903E-72B223A6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Heterochronie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C68250-DA7F-4826-A8C4-1F2DEB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 err="1"/>
              <a:t>Heterochronie</a:t>
            </a:r>
            <a:r>
              <a:rPr lang="cs-CZ" sz="1800" dirty="0"/>
              <a:t> je definována jako „genetický posun v načasování vývoje tkáně nebo anatomické části nebo v nástupu fyziologického procesu ve vztahu k předkovi“. </a:t>
            </a:r>
            <a:r>
              <a:rPr lang="cs-CZ" sz="1800" dirty="0" err="1"/>
              <a:t>Heterochronie</a:t>
            </a:r>
            <a:r>
              <a:rPr lang="cs-CZ" sz="1800" dirty="0"/>
              <a:t> může vést ke změně tvaru, velikosti a / nebo chování organismu různými způsoby. Existují dva typy </a:t>
            </a:r>
            <a:r>
              <a:rPr lang="cs-CZ" sz="1800" dirty="0" err="1"/>
              <a:t>heterochronie</a:t>
            </a:r>
            <a:r>
              <a:rPr lang="cs-CZ" sz="1800" dirty="0"/>
              <a:t>, u nichž dochází ke změně načasování vývoje: </a:t>
            </a:r>
            <a:r>
              <a:rPr lang="cs-CZ" sz="1800" b="1" i="1" dirty="0" err="1"/>
              <a:t>paedomorphosis</a:t>
            </a:r>
            <a:r>
              <a:rPr lang="cs-CZ" sz="1800" dirty="0"/>
              <a:t> a </a:t>
            </a:r>
            <a:r>
              <a:rPr lang="cs-CZ" sz="1800" b="1" i="1" dirty="0" err="1"/>
              <a:t>peramorphosis</a:t>
            </a:r>
            <a:r>
              <a:rPr lang="cs-CZ" sz="1800" dirty="0"/>
              <a:t>. Tyto termíny označují </a:t>
            </a:r>
            <a:r>
              <a:rPr lang="cs-CZ" sz="1800" b="1" dirty="0"/>
              <a:t>zpomalení</a:t>
            </a:r>
            <a:r>
              <a:rPr lang="cs-CZ" sz="1800" dirty="0"/>
              <a:t> a </a:t>
            </a:r>
            <a:r>
              <a:rPr lang="cs-CZ" sz="1800" b="1" dirty="0"/>
              <a:t>zrychlení</a:t>
            </a:r>
            <a:r>
              <a:rPr lang="cs-CZ" sz="1800" dirty="0"/>
              <a:t> vývoje.  Vzhledem k tomu, že syndromy neotenie (jak je popsáno výše) jsou definovány jako retence juvenilních rysů do dospělosti, neotenické syndromy spadají pod </a:t>
            </a:r>
            <a:r>
              <a:rPr lang="cs-CZ" sz="1800" b="1" i="1" dirty="0" err="1"/>
              <a:t>paedomorphosis</a:t>
            </a:r>
            <a:r>
              <a:rPr lang="cs-CZ" sz="1800" dirty="0"/>
              <a:t>, protože fyzický vývoj rysů je zpomalen.</a:t>
            </a:r>
          </a:p>
        </p:txBody>
      </p:sp>
    </p:spTree>
    <p:extLst>
      <p:ext uri="{BB962C8B-B14F-4D97-AF65-F5344CB8AC3E}">
        <p14:creationId xmlns:p14="http://schemas.microsoft.com/office/powerpoint/2010/main" val="1080677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3E81D-8EC0-4FB3-9050-94F17725F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718C92-6C24-4EA4-9A47-D7012335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F3353-8092-440B-A9C4-B93A1F2E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Extrémně vzácná porucha – syndrom neotenie</a:t>
            </a:r>
          </a:p>
        </p:txBody>
      </p:sp>
      <p:pic>
        <p:nvPicPr>
          <p:cNvPr id="10" name="Zástupný obsah 9" descr="Obsah obrázku dítě, fotka, dívka, skupina&#10;&#10;Popis byl vytvořen automaticky">
            <a:extLst>
              <a:ext uri="{FF2B5EF4-FFF2-40B4-BE49-F238E27FC236}">
                <a16:creationId xmlns:a16="http://schemas.microsoft.com/office/drawing/2014/main" id="{1BE7EFC5-EA1D-4C83-B846-FA65B8BFD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5" y="1985315"/>
            <a:ext cx="6524625" cy="357187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61EFD5-AC5C-4C30-9129-ED523C5CEF69}"/>
              </a:ext>
            </a:extLst>
          </p:cNvPr>
          <p:cNvSpPr txBox="1"/>
          <p:nvPr/>
        </p:nvSpPr>
        <p:spPr>
          <a:xfrm>
            <a:off x="1029810" y="5708342"/>
            <a:ext cx="319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https://www.nature.com/articles/gim2017140</a:t>
            </a:r>
          </a:p>
        </p:txBody>
      </p:sp>
      <p:pic>
        <p:nvPicPr>
          <p:cNvPr id="13" name="Obrázek 12" descr="Obsah obrázku žába, vsedě, malé, pták&#10;&#10;Popis byl vytvořen automaticky">
            <a:extLst>
              <a:ext uri="{FF2B5EF4-FFF2-40B4-BE49-F238E27FC236}">
                <a16:creationId xmlns:a16="http://schemas.microsoft.com/office/drawing/2014/main" id="{7E4AC1FD-2DE2-401F-8A7B-4075216D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5" y="1985315"/>
            <a:ext cx="3388125" cy="21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1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2469A-FA0B-4F1E-84EF-6CD78900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stárnutí?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BF32C-2E00-4665-B4F1-D4E67D8F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245431D-75E2-4A3C-8CF3-D622CD87553D}"/>
              </a:ext>
            </a:extLst>
          </p:cNvPr>
          <p:cNvSpPr/>
          <p:nvPr/>
        </p:nvSpPr>
        <p:spPr>
          <a:xfrm>
            <a:off x="3293616" y="2840854"/>
            <a:ext cx="7155401" cy="267217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„s věkem se zvyšující pravděpodobnost úmrtí“</a:t>
            </a:r>
          </a:p>
        </p:txBody>
      </p:sp>
    </p:spTree>
    <p:extLst>
      <p:ext uri="{BB962C8B-B14F-4D97-AF65-F5344CB8AC3E}">
        <p14:creationId xmlns:p14="http://schemas.microsoft.com/office/powerpoint/2010/main" val="1031343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F5FCF-404F-4ED8-A6AA-962920F0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59440A-3BC2-4EF9-BEF9-358E166D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6" y="521292"/>
            <a:ext cx="6787718" cy="5616708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4237634-225C-48A0-9083-BD7FA58B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40" y="6169709"/>
            <a:ext cx="8525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Male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mirror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of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older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females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Lenart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Kuruczova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Joshi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PK, Bienertová-Vašků J.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2019 Jul 22;9(1):10589.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10.1038/s41598-019-47111-w.</a:t>
            </a:r>
          </a:p>
        </p:txBody>
      </p:sp>
    </p:spTree>
    <p:extLst>
      <p:ext uri="{BB962C8B-B14F-4D97-AF65-F5344CB8AC3E}">
        <p14:creationId xmlns:p14="http://schemas.microsoft.com/office/powerpoint/2010/main" val="3040490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FEF131E4-6E6D-44A3-BCCA-2C242A11B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WHO</a:t>
            </a:r>
          </a:p>
        </p:txBody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183A302D-249A-4612-8BF2-01C8BFA6D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>
              <a:solidFill>
                <a:srgbClr val="FFFF00"/>
              </a:solidFill>
            </a:endParaRPr>
          </a:p>
          <a:p>
            <a:r>
              <a:rPr lang="cs-CZ" altLang="cs-CZ" dirty="0"/>
              <a:t>60-74 let - ranné stáří</a:t>
            </a:r>
          </a:p>
          <a:p>
            <a:r>
              <a:rPr lang="cs-CZ" altLang="cs-CZ" dirty="0"/>
              <a:t>75-90 let - vlastní stáří</a:t>
            </a:r>
          </a:p>
          <a:p>
            <a:r>
              <a:rPr lang="cs-CZ" altLang="cs-CZ" dirty="0"/>
              <a:t>90 a více let - dlouhověkost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6306D9A-E181-4667-9AA5-209C6011D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8" y="1825625"/>
            <a:ext cx="5022397" cy="351567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CC5F71-A913-4255-B58F-4ACC2F63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898" y="234518"/>
            <a:ext cx="9521301" cy="14478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71493C3-9862-41EA-9C0B-ACB53ED04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415" y="1549154"/>
            <a:ext cx="7772400" cy="4114800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Vrozené činitele buněčného přežití</a:t>
            </a:r>
          </a:p>
          <a:p>
            <a:r>
              <a:rPr lang="cs-CZ" altLang="cs-CZ" dirty="0"/>
              <a:t>Vrozené genetické a získané genové mutace vedoucí ke vzniku nemoci s následkem předčasné smrti</a:t>
            </a:r>
          </a:p>
          <a:p>
            <a:r>
              <a:rPr lang="cs-CZ" altLang="cs-CZ" dirty="0"/>
              <a:t>Nemoci somatické a psychiatrické(!)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4A9C2D-4597-4DB1-BE7B-4E19FE22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15" y="2810445"/>
            <a:ext cx="3147874" cy="314787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FE169D6-5F86-4238-8288-4CD8CB1BA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942" y="105052"/>
            <a:ext cx="9627093" cy="13716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3D989B-0891-463F-91D8-AEC4EE8DE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612" y="1476652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           Psychická výbava jedince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Povahové rysy, způsoby zpracování zátěžových situací, vyrovnání se s chorobou, stereotypy jednání, splněná přání, životní cíle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D47DBC-AD29-461E-9FD2-53D288D1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79" y="2533426"/>
            <a:ext cx="4209002" cy="3156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90563-453B-4E4A-AA6D-E372C0ECF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1B8B8-F180-4E40-9E6F-0756A0EA8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5E8EE1-B87C-4F38-B32E-8868B6F5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9D131-0D29-41C4-8BFD-538F170E5A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Huxley,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Meridithetc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1600" b="1" dirty="0"/>
              <a:t>Růst člověka (humánní růst)</a:t>
            </a:r>
            <a:r>
              <a:rPr lang="cs-CZ" sz="1600" dirty="0"/>
              <a:t> je proces změny velikosti lidského těla a souvisejících anatomických a fyziologických změn v průběhu vývoje lidského jedince. Všechny organismy se během svého života </a:t>
            </a:r>
            <a:r>
              <a:rPr lang="cs-CZ" sz="1600" dirty="0" err="1"/>
              <a:t>ontogenezevyvíjejí</a:t>
            </a:r>
            <a:r>
              <a:rPr lang="cs-CZ" sz="1600" dirty="0"/>
              <a:t>, z dítěte se postupně stává dospělý člověk. Po rodičích a jejich předcích dědíme i genetické vlohy pro budoucí tělesnou výšku. Výška rodičů však určuje pouze určitý rámec, v jehož mezích se výška dítěte může pohybovat, dospělou výšku ovlivňují i další důležité faktory, především výživa, hormony a stavba kostry. Růst kosti do délky je umožněn růstem chrupavčité části kosti - růstové ploténky. Její zánik je spojen s přeměnou chrupavky v kost během puberty, růst kosti je tím ukončen. </a:t>
            </a:r>
          </a:p>
        </p:txBody>
      </p:sp>
    </p:spTree>
    <p:extLst>
      <p:ext uri="{BB962C8B-B14F-4D97-AF65-F5344CB8AC3E}">
        <p14:creationId xmlns:p14="http://schemas.microsoft.com/office/powerpoint/2010/main" val="2457864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2BC349-8551-45D4-94AC-69A560118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Zlomové životní události vyššího věku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040144-F11F-4B07-8822-D8160EE1D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Osamostatnění dětí, převrácený poměr sil v rodině</a:t>
            </a:r>
          </a:p>
          <a:p>
            <a:pPr>
              <a:lnSpc>
                <a:spcPct val="90000"/>
              </a:lnSpc>
            </a:pPr>
            <a:r>
              <a:rPr lang="cs-CZ" altLang="cs-CZ"/>
              <a:t>Vnoučata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brýle</a:t>
            </a:r>
          </a:p>
          <a:p>
            <a:pPr>
              <a:lnSpc>
                <a:spcPct val="90000"/>
              </a:lnSpc>
            </a:pPr>
            <a:r>
              <a:rPr lang="cs-CZ" altLang="cs-CZ"/>
              <a:t>Menopauza</a:t>
            </a:r>
          </a:p>
          <a:p>
            <a:pPr>
              <a:lnSpc>
                <a:spcPct val="90000"/>
              </a:lnSpc>
            </a:pPr>
            <a:r>
              <a:rPr lang="cs-CZ" altLang="cs-CZ"/>
              <a:t>Věkový handicap při hledání zaměstnání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Odchod do důchodu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Snížená fyzická i psychická výkonnost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chronické onemocnění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Úmrtí rodičů, vrstevníků, partnera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8B1BF6-3A3F-4E1E-AD11-AB695721F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 (1)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07CBD72-A4E0-485B-83DF-C20678D56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2492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/>
              <a:t>Kouření – denně krabička cigaret= zkrácení telomer(chromozomální delění) o 18% ročně. Po 40 letech kouření to znamená předčasné biologické zestárnutí o 7,4 roku</a:t>
            </a:r>
          </a:p>
          <a:p>
            <a:r>
              <a:rPr lang="cs-CZ" altLang="cs-CZ"/>
              <a:t>Socioekonomický status = 7 až 9 let (chudí lidé stárnou rychleji než bohatí)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EC102B-DA57-4A71-8D8D-100EFFCA9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(2)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0FDFAF-1312-4549-84EE-130A28979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                       Obezita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BMI vyšší než 30 odpovídá zestárnutí chromozómů o zhruba 9 let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Kalorická restrikce o 30-40% vede ke statisticky významnému prodloužení střední délky života. Musí být dlouhodobá, a hlavně – není spojena se změnou pohybové aktivity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8234A2F-F2A8-4388-BF9F-BE0DB58AF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charakteristiky stárnutí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C4AE38-D6C3-49D8-BC56-1A665BA69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Individuální rozdíly v procesu stárnutí mezi jedinci</a:t>
            </a:r>
          </a:p>
          <a:p>
            <a:r>
              <a:rPr lang="cs-CZ" altLang="cs-CZ"/>
              <a:t>Asynchronnost stárnutí jednotlivých systémů u téhož jedince</a:t>
            </a:r>
          </a:p>
          <a:p>
            <a:r>
              <a:rPr lang="cs-CZ" altLang="cs-CZ"/>
              <a:t>Involuce(zanikání), regrese a úbytek struktur a funkcí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E14632-3CD0-4DEB-952A-3FFCF2BA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důsledky stárnutí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73FDBF-A9D9-497F-80CB-CEC0EB21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Ztráta funkčních rezerv každého orgánu</a:t>
            </a:r>
          </a:p>
          <a:p>
            <a:r>
              <a:rPr lang="cs-CZ" altLang="cs-CZ"/>
              <a:t>Pokles kompenzačních mechanizmů</a:t>
            </a:r>
          </a:p>
          <a:p>
            <a:r>
              <a:rPr lang="cs-CZ" altLang="cs-CZ"/>
              <a:t>Progresivní pokles somatické a psychické reaktivity</a:t>
            </a:r>
          </a:p>
          <a:p>
            <a:r>
              <a:rPr lang="cs-CZ" altLang="cs-CZ"/>
              <a:t>Celkově snížená adaptabilita na změny vnějšího a vnitřního prostředí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24CB7-4E81-40B1-A717-5ADEDE9C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84CDB4-D20D-42D9-BA05-F66586433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KOLAGEN</a:t>
            </a:r>
            <a:endParaRPr lang="cs-CZ" altLang="cs-CZ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</a:t>
            </a:r>
            <a:r>
              <a:rPr lang="cs-CZ" altLang="cs-CZ" sz="2400">
                <a:cs typeface="Arial" panose="020B0604020202020204" pitchFamily="34" charset="0"/>
              </a:rPr>
              <a:t>1) větší tuhost šlach,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2) delší doba návratu k původní délce po natažení,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3) nižší maximální hranice natažení, kdy je ještě možná úplná regenerace.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ELASTIN</a:t>
            </a:r>
            <a:r>
              <a:rPr lang="cs-CZ" altLang="cs-CZ" sz="26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– vlákna ztrácejí vodu, třepí se a rozdělují, nakonec zanikají.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76E39-DFCE-48C3-80B0-7D8F173A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87A2AB-01F0-4357-8571-2332CE8CA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u="sng"/>
              <a:t>PROTEOGLYKANY</a:t>
            </a:r>
            <a:endParaRPr lang="cs-CZ" altLang="cs-CZ"/>
          </a:p>
          <a:p>
            <a:pPr>
              <a:buFontTx/>
              <a:buNone/>
            </a:pPr>
            <a:r>
              <a:rPr lang="cs-CZ" altLang="cs-CZ" sz="2400"/>
              <a:t>- tvoří základní substanci, do které jsou zapuštěny vláknité proteiny, 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r>
              <a:rPr lang="cs-CZ" altLang="cs-CZ" sz="2400"/>
              <a:t>- důležitá úloha v chrupavkách, synoviální tekutině a kůži,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stárnutí způsobuje ztrátu vody ze základní substance, a tím zvýšení hustoty a snížení objemu „gelu“ – tkáň se stává tužší a méně propustná pro živiny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10F511C-12CF-45D2-894D-8EE18388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B565EF-7E2A-4067-92F2-39C7F832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vlastnostech pojivové tkáně způsobují:</a:t>
            </a:r>
            <a:r>
              <a:rPr lang="cs-CZ" altLang="cs-CZ"/>
              <a:t> </a:t>
            </a:r>
          </a:p>
          <a:p>
            <a:pPr>
              <a:buFontTx/>
              <a:buNone/>
            </a:pPr>
            <a:r>
              <a:rPr lang="cs-CZ" altLang="cs-CZ" sz="3000"/>
              <a:t>- zhoršení elasticity kůže,</a:t>
            </a:r>
          </a:p>
          <a:p>
            <a:pPr>
              <a:buFontTx/>
              <a:buNone/>
            </a:pPr>
            <a:r>
              <a:rPr lang="cs-CZ" altLang="cs-CZ" sz="3000"/>
              <a:t>- změny vztahu tlak / objem v plících, srdci a velkých cévách,</a:t>
            </a:r>
          </a:p>
          <a:p>
            <a:pPr>
              <a:buFontTx/>
              <a:buNone/>
            </a:pPr>
            <a:r>
              <a:rPr lang="cs-CZ" altLang="cs-CZ" sz="3000"/>
              <a:t>- ruptury šlach,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/>
              <a:t>- kloubní problémy, apod.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289F89-A0D6-4B26-AC0C-47E1F003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20" y="4500977"/>
            <a:ext cx="7116023" cy="188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6318C21-5779-4077-8107-1E8DE910A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výška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B7395A-8B92-45A0-AAC8-E2E11CA06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184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dosažení maximální výšky v období 18-20 let u mužů, 16-18 let u žen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pokles tělesné výšky od 40.věku života (změna struktury meziobratlových plotének - ztráta vody)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- pokles tělesné výšky je rychlejší u žen (častější výskyt osteoporózy)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C1D4C8-7BDD-4D8E-A6FF-F0A30412D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hmotnost</a:t>
            </a:r>
            <a:r>
              <a:rPr lang="cs-CZ" altLang="cs-CZ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A48F85-E5A8-45BF-9D48-952FCA5DD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/>
              <a:t>- zvyšování tělesné hmotnosti až do 50 let věku, potom pomalý postupný pokles (častý přírůstek tukové tkáně na úkor úbytku tkáně svalové)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/>
              <a:t>- </a:t>
            </a:r>
            <a:r>
              <a:rPr lang="cs-CZ" altLang="cs-CZ" u="sng"/>
              <a:t>obsah vody:</a:t>
            </a:r>
            <a:r>
              <a:rPr lang="cs-CZ" altLang="cs-CZ"/>
              <a:t> sval asi 70 %, tuk </a:t>
            </a:r>
            <a:r>
              <a:rPr lang="en-US" altLang="cs-CZ">
                <a:cs typeface="Arial" panose="020B0604020202020204" pitchFamily="34" charset="0"/>
              </a:rPr>
              <a:t>&lt;</a:t>
            </a:r>
            <a:r>
              <a:rPr lang="cs-CZ" altLang="cs-CZ">
                <a:cs typeface="Arial" panose="020B0604020202020204" pitchFamily="34" charset="0"/>
              </a:rPr>
              <a:t>25 %, postupný pokles celkové vody ve stáří až pod 50 % (normálně 60-65 %)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06AD91C-0702-405E-AB01-22F54BEC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52963"/>
            <a:ext cx="15668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2EBB8F-8339-40F9-ABA2-C5FB06E4E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3EBD5-88A3-4FC1-8364-5CDB3FA1F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E1FCDC-D25E-40CB-8E2B-127B382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63150-B8D9-4A45-926F-3BECB8F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38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400" dirty="0"/>
              <a:t>Biomedicínským oborem, který se komplexně zabývá růstem a vývojem člověka, je </a:t>
            </a:r>
            <a:r>
              <a:rPr lang="cs-CZ" sz="1400" dirty="0" err="1"/>
              <a:t>auxologie</a:t>
            </a:r>
            <a:r>
              <a:rPr lang="cs-CZ" sz="1400" dirty="0"/>
              <a:t> </a:t>
            </a:r>
            <a:r>
              <a:rPr lang="cs-CZ" sz="1400" i="1" dirty="0"/>
              <a:t>(„</a:t>
            </a:r>
            <a:r>
              <a:rPr lang="cs-CZ" sz="1400" i="1" dirty="0" err="1"/>
              <a:t>auxó</a:t>
            </a:r>
            <a:r>
              <a:rPr lang="cs-CZ" sz="1400" i="1" dirty="0"/>
              <a:t>“ je řecky rostu).</a:t>
            </a:r>
            <a:r>
              <a:rPr lang="cs-CZ" sz="1400" dirty="0"/>
              <a:t> Celosvětově dnes všeobecně akceptovaným konceptem humánního růstu je </a:t>
            </a:r>
            <a:r>
              <a:rPr lang="cs-CZ" sz="1400" dirty="0" err="1"/>
              <a:t>trojkomponentní</a:t>
            </a:r>
            <a:r>
              <a:rPr lang="cs-CZ" sz="1400" dirty="0"/>
              <a:t> „ICP model růstu“ </a:t>
            </a:r>
            <a:r>
              <a:rPr lang="cs-CZ" sz="1400" i="1" dirty="0"/>
              <a:t>(</a:t>
            </a:r>
            <a:r>
              <a:rPr lang="cs-CZ" sz="1400" i="1" dirty="0" err="1"/>
              <a:t>Infancy</a:t>
            </a:r>
            <a:r>
              <a:rPr lang="cs-CZ" sz="1400" i="1" dirty="0"/>
              <a:t> - </a:t>
            </a:r>
            <a:r>
              <a:rPr lang="cs-CZ" sz="1400" i="1" dirty="0" err="1"/>
              <a:t>Childhood</a:t>
            </a:r>
            <a:r>
              <a:rPr lang="cs-CZ" sz="1400" i="1" dirty="0"/>
              <a:t> - Puberty)</a:t>
            </a:r>
            <a:r>
              <a:rPr lang="cs-CZ" sz="1400" dirty="0"/>
              <a:t> švédského </a:t>
            </a:r>
            <a:r>
              <a:rPr lang="cs-CZ" sz="1400" dirty="0" err="1"/>
              <a:t>auxologa</a:t>
            </a:r>
            <a:r>
              <a:rPr lang="cs-CZ" sz="1400" dirty="0"/>
              <a:t> </a:t>
            </a:r>
            <a:r>
              <a:rPr lang="cs-CZ" sz="1400" dirty="0" err="1"/>
              <a:t>Karlberga</a:t>
            </a:r>
            <a:r>
              <a:rPr lang="cs-CZ" sz="1400" dirty="0"/>
              <a:t>, příznačně též označovaný jako sendvičový (obr. 1 - ICP model růstu). Střed růstového „sendviče“ u člověka tvoří dětství („C“), období pravidelného „klidného“ (lineárního) růstu. Dětství je obklopeno dvěma odlišnými, sobě si však podobnými etapami růstu: </a:t>
            </a:r>
            <a:r>
              <a:rPr lang="cs-CZ" sz="1400" dirty="0" err="1"/>
              <a:t>infantní</a:t>
            </a:r>
            <a:r>
              <a:rPr lang="cs-CZ" sz="1400" dirty="0"/>
              <a:t> („I“) a pubertální („P“). Obě tato období charakterizuje intenzivní tělesný růst a obdobná hormonální situace </a:t>
            </a:r>
            <a:r>
              <a:rPr lang="cs-CZ" sz="1400" i="1" dirty="0"/>
              <a:t>(= zvýšené hladiny pohlavních hormonů)</a:t>
            </a:r>
            <a:r>
              <a:rPr lang="cs-CZ" sz="1400" dirty="0"/>
              <a:t>. </a:t>
            </a:r>
            <a:r>
              <a:rPr lang="cs-CZ" sz="1400" dirty="0" err="1"/>
              <a:t>Infantní</a:t>
            </a:r>
            <a:r>
              <a:rPr lang="cs-CZ" sz="1400" dirty="0"/>
              <a:t> etapa růstu („I“) je pokračováním nitroděložního růstu, trvá přibližně do jednoho a půl roku u dívek a do dvou let u chlapců (= novorozenci, kojenci a mladší batolata). </a:t>
            </a:r>
          </a:p>
        </p:txBody>
      </p:sp>
    </p:spTree>
    <p:extLst>
      <p:ext uri="{BB962C8B-B14F-4D97-AF65-F5344CB8AC3E}">
        <p14:creationId xmlns:p14="http://schemas.microsoft.com/office/powerpoint/2010/main" val="23292152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1FA3E4B-25C9-465B-B38B-BFAE7597D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2467F5-CD53-4E6B-B0F9-6AF44DCAED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981200"/>
            <a:ext cx="7777163" cy="3886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vývoj kosti do 30 let, pak ztráta minerálů a kostní matrix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tvorba (osteoblasty) / odbourávání (osteoklasty) – rozdíly nejen u různých kostí, ale i různé oblasti jedné kosti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200"/>
          </a:p>
          <a:p>
            <a:pPr marL="609600" indent="-609600">
              <a:buNone/>
            </a:pPr>
            <a:r>
              <a:rPr lang="cs-CZ" altLang="cs-CZ" sz="2200"/>
              <a:t>- </a:t>
            </a:r>
            <a:r>
              <a:rPr lang="cs-CZ" altLang="cs-CZ" sz="2200" b="1"/>
              <a:t>příčiny změny:</a:t>
            </a:r>
            <a:r>
              <a:rPr lang="cs-CZ" altLang="cs-CZ" sz="2200"/>
              <a:t>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1) </a:t>
            </a:r>
            <a:r>
              <a:rPr lang="cs-CZ" altLang="cs-CZ" sz="2200" u="sng"/>
              <a:t>hormonální faktory</a:t>
            </a:r>
            <a:r>
              <a:rPr lang="cs-CZ" altLang="cs-CZ" sz="2200"/>
              <a:t> (STH, estrogeny, testosteron,          kalcitonin a vit.D, parathormon),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2) </a:t>
            </a:r>
            <a:r>
              <a:rPr lang="cs-CZ" altLang="cs-CZ" sz="2200" u="sng"/>
              <a:t>výživa</a:t>
            </a:r>
            <a:r>
              <a:rPr lang="cs-CZ" altLang="cs-CZ" sz="2200"/>
              <a:t> (Ca ve stravě omezuje ztráty kostní tkáně), 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3) </a:t>
            </a:r>
            <a:r>
              <a:rPr lang="cs-CZ" altLang="cs-CZ" sz="2200" u="sng"/>
              <a:t>PA</a:t>
            </a:r>
            <a:r>
              <a:rPr lang="cs-CZ" altLang="cs-CZ" sz="2200"/>
              <a:t> (mechanická energie-elektrická en.-aktivace osteoblastů v místě stresu a zvýšení hodnoty Ca).</a:t>
            </a: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BC170722-5BD6-4DA9-9712-EF6AA1C9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00663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71AEE83C-6D90-4B33-BFB1-5EA46ADB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414972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427F1E5D-D569-47BE-A2C5-A6A15AB4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30686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61F52D39-2378-4BF0-BD4E-D6426495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19891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9D628E4D-ED69-45B0-BDF9-D16C8FC2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76517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80DEDC-3710-49B4-BBD4-878CD4CE1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28F0ABF-A005-44E3-9BF6-67978661E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65814" y="782191"/>
            <a:ext cx="7056437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u="sng" dirty="0"/>
              <a:t>Osteoporóza </a:t>
            </a:r>
            <a:r>
              <a:rPr lang="cs-CZ" altLang="cs-CZ" sz="1600" u="sng" dirty="0"/>
              <a:t>– prevence:</a:t>
            </a:r>
            <a:r>
              <a:rPr lang="cs-CZ" altLang="cs-CZ" sz="16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</a:t>
            </a:r>
            <a:r>
              <a:rPr lang="cs-CZ" altLang="cs-CZ" sz="1800" dirty="0"/>
              <a:t>dostatečná mineralizace kosti v mladém věku,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</a:t>
            </a:r>
            <a:r>
              <a:rPr lang="cs-CZ" altLang="cs-CZ" sz="1800" dirty="0"/>
              <a:t>intenzivní pohybová aktivita,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</a:t>
            </a:r>
            <a:r>
              <a:rPr lang="cs-CZ" altLang="cs-CZ" sz="1800" dirty="0"/>
              <a:t>v pozdějším věku pak silový trénink.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08F5A1-E2AE-4976-B148-23256B79144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1910918"/>
            <a:ext cx="5051135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90DB971-3A32-479D-A877-04C85125A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6CB9D4D-B8E8-470C-8FC8-B63073C35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7BA76D5-1D5E-4B3B-9B27-647ADAA6F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C94BF83-8330-4DE2-A964-568173595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2) větší tuhost svalu v klidu,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4E69CEB-20A3-4D0B-8C6D-F61E9652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0028AF2-4E79-4570-8B75-9E512A19C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CDDEF15-7BA7-4212-A2BE-805B6364D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44C47B7-D103-4BC5-A68A-8D63D70A5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4) zhoršení nervosvalového přenosu informace,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1988449-F173-4149-B9CF-CC3F9B0A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703D19C-9A47-403F-A475-C40A9460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5) úbytek svalových vláken typu II, snížení aktivity ATPázy,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4FCBCFE-0377-4816-B1FA-A858FCB59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8007F37-4F18-419D-815E-16D15F455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6) obtížnější kontrakce jako důsledek ztráty elasticity a změn ve struktuře kolagenu.</a:t>
            </a:r>
            <a:r>
              <a:rPr lang="cs-CZ" altLang="cs-CZ" sz="24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18E9C58-5CB0-4631-9668-BDBDAB3CC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0F884FC-8291-4A6F-816D-1F72E0A20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6) obtížnější kontrakce jako důsledek ztráty elasticity a změn ve struktuře kolagenu.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C3F0415-FFC7-439F-8D7F-15AE36166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66E8009-7226-4B93-BDA7-47C7D26E9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32752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Anatomické změny: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zesílení stěny levé komory</a:t>
            </a:r>
            <a:r>
              <a:rPr lang="cs-CZ" altLang="cs-CZ" sz="2000"/>
              <a:t> jako následek zvýšení systolického tlaku a zvýšení end-diastolického objemu,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ztráta elasticity velkých artérií</a:t>
            </a:r>
            <a:r>
              <a:rPr lang="cs-CZ" altLang="cs-CZ" sz="2000"/>
              <a:t> způsobuje: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1) zvýšení TKs,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2) změny v šíření pulzní vlny,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3) zvýšení tlaku, proti kterému musí být vypuzena krev do oběhu („afterload“),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redukce tonu žil a tvorba varixů</a:t>
            </a:r>
            <a:r>
              <a:rPr lang="cs-CZ" altLang="cs-CZ" sz="2000"/>
              <a:t> způsobující zvýšení kapacity žilního systému a zhoršení žilního návratu.</a:t>
            </a:r>
            <a:endParaRPr lang="cs-CZ" altLang="cs-CZ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6AA4CA-02DE-4F55-B547-4A3A4A624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D090-3587-4707-900E-F83804A9A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2F6B4D-1D91-42FE-9CC6-6E18EF1B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r>
              <a:rPr lang="cs-CZ" dirty="0"/>
              <a:t>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D2CBD1-003E-4911-8FFD-706C2047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93994"/>
            <a:ext cx="10753200" cy="250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/>
              <a:t>Nejpomaleji rosteme na konci dětské růstové periody, tedy těsně před nástupem puberty. Pro růst v dětství (= 35 % z celkového růstu) je zcela nezbytně důležitý dostatek růstového hormonu. Dospívání </a:t>
            </a:r>
            <a:r>
              <a:rPr lang="cs-CZ" sz="1800" i="1" dirty="0"/>
              <a:t>(adolescence)</a:t>
            </a:r>
            <a:r>
              <a:rPr lang="cs-CZ" sz="1800" dirty="0"/>
              <a:t> je spojeno s pubertální komponentou růstu („P“); v tomto třetím období růstu zdraví jedinci získávají posledních 15 % své konečné výšky a dosahují pohlavní zralosti. Vedle výživy a dostatku růstového hormonu jsou v tomto období pro růst chlapců a dívek zcela nezbytné pohlavní hormony</a:t>
            </a:r>
            <a:r>
              <a:rPr lang="cs-CZ" sz="2800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8822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037A6E-DBC1-4540-980F-6F2242214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60A159D-B2AA-4249-82AC-19B60DB8D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2560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/>
              <a:t>Tepová frekvence (TF)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v klidu jen malé změny s věkem, postupný pokles TF</a:t>
            </a:r>
            <a:r>
              <a:rPr lang="cs-CZ" altLang="cs-CZ" sz="2000"/>
              <a:t>max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zvýšení TF a spotřeby O</a:t>
            </a:r>
            <a:r>
              <a:rPr lang="cs-CZ" altLang="cs-CZ" sz="2400" baseline="-25000"/>
              <a:t>2  </a:t>
            </a:r>
            <a:r>
              <a:rPr lang="cs-CZ" altLang="cs-CZ" sz="2400"/>
              <a:t>na začátku zatížení tak jako další zvyšování je pomalejší v porovnání s mladými jedinci (delší iniciální fáze)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- regenerace TF po zátěži je pomalejší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A5AD7-0EEA-4E6E-9111-F75494AD5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CAC50DF-6AFB-40D9-B365-F02E3E2B06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5267325" cy="388620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000" b="1"/>
              <a:t>Tepový objem</a:t>
            </a:r>
            <a:r>
              <a:rPr lang="cs-CZ" altLang="cs-CZ" sz="2400"/>
              <a:t> 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zvyšuje se při submaximální zátěži jako kompenzace snižující se TF</a:t>
            </a:r>
            <a:r>
              <a:rPr lang="cs-CZ" altLang="cs-CZ" sz="1400"/>
              <a:t>max</a:t>
            </a:r>
            <a:r>
              <a:rPr lang="cs-CZ" altLang="cs-CZ" sz="1800"/>
              <a:t> (zesílení levé komory).</a:t>
            </a:r>
          </a:p>
          <a:p>
            <a:pPr marL="609600" indent="-609600">
              <a:buNone/>
            </a:pPr>
            <a:endParaRPr lang="cs-CZ" altLang="cs-CZ" sz="2000" b="1"/>
          </a:p>
          <a:p>
            <a:pPr marL="609600" indent="-609600">
              <a:buNone/>
            </a:pPr>
            <a:r>
              <a:rPr lang="cs-CZ" altLang="cs-CZ" sz="2000" b="1"/>
              <a:t>Minutový objem srdeční</a:t>
            </a:r>
            <a:r>
              <a:rPr lang="cs-CZ" altLang="cs-CZ" sz="2400"/>
              <a:t> (Q)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jen malé změny v klidu nebo při submaximální zátěži, </a:t>
            </a:r>
          </a:p>
          <a:p>
            <a:pPr marL="609600" indent="-609600">
              <a:buNone/>
            </a:pPr>
            <a:r>
              <a:rPr lang="cs-CZ" altLang="cs-CZ" sz="1800"/>
              <a:t>- postupný pokles Q</a:t>
            </a:r>
            <a:r>
              <a:rPr lang="cs-CZ" altLang="cs-CZ" sz="1400"/>
              <a:t>max</a:t>
            </a:r>
            <a:r>
              <a:rPr lang="cs-CZ" altLang="cs-CZ" sz="1800"/>
              <a:t> (paralelně s poklesem VO</a:t>
            </a:r>
            <a:r>
              <a:rPr lang="cs-CZ" altLang="cs-CZ" sz="1800" baseline="-25000"/>
              <a:t>2</a:t>
            </a:r>
            <a:r>
              <a:rPr lang="cs-CZ" altLang="cs-CZ" sz="1400"/>
              <a:t>max</a:t>
            </a:r>
            <a:r>
              <a:rPr lang="cs-CZ" altLang="cs-CZ" sz="1800"/>
              <a:t>).</a:t>
            </a:r>
          </a:p>
          <a:p>
            <a:pPr marL="609600" indent="-609600">
              <a:buNone/>
            </a:pPr>
            <a:r>
              <a:rPr lang="cs-CZ" altLang="cs-CZ" sz="1800"/>
              <a:t> </a:t>
            </a:r>
          </a:p>
          <a:p>
            <a:pPr marL="609600" indent="-609600">
              <a:buNone/>
            </a:pPr>
            <a:endParaRPr lang="cs-CZ" altLang="cs-CZ" sz="180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BA870AC-37EA-4875-A253-2099F8CB67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639" y="2276475"/>
            <a:ext cx="2427287" cy="329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6478452-46F4-4A81-A524-A7CCA7A7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A6CFCFE-D8F7-421B-834C-D94B2BC37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Ztráta elasticity plícní tkáně a hrudní stěny.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Dechový objem v klidu</a:t>
            </a:r>
            <a:r>
              <a:rPr lang="cs-CZ" altLang="cs-CZ" sz="2400"/>
              <a:t> (V</a:t>
            </a:r>
            <a:r>
              <a:rPr lang="cs-CZ" altLang="cs-CZ" sz="2400" baseline="-25000"/>
              <a:t>T</a:t>
            </a:r>
            <a:r>
              <a:rPr lang="cs-CZ" altLang="cs-CZ" sz="2400"/>
              <a:t>), </a:t>
            </a:r>
            <a:r>
              <a:rPr lang="cs-CZ" altLang="cs-CZ" sz="2400" u="sng"/>
              <a:t>funkční reziduální kapacita </a:t>
            </a:r>
            <a:r>
              <a:rPr lang="cs-CZ" altLang="cs-CZ" sz="2400"/>
              <a:t>(FRC), </a:t>
            </a:r>
            <a:r>
              <a:rPr lang="cs-CZ" altLang="cs-CZ" sz="2400" u="sng"/>
              <a:t>inspirační rezervní objem</a:t>
            </a:r>
            <a:r>
              <a:rPr lang="cs-CZ" altLang="cs-CZ" sz="2400"/>
              <a:t> (IRV) a </a:t>
            </a:r>
            <a:r>
              <a:rPr lang="cs-CZ" altLang="cs-CZ" sz="2400" u="sng"/>
              <a:t>expirační rezervní objem</a:t>
            </a:r>
            <a:r>
              <a:rPr lang="cs-CZ" altLang="cs-CZ" sz="2400"/>
              <a:t> (ERV) </a:t>
            </a:r>
            <a:r>
              <a:rPr lang="cs-CZ" altLang="cs-CZ" sz="2400" b="1"/>
              <a:t>se s věkem mění jen nepatrně.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Celková plícní kapacita</a:t>
            </a:r>
            <a:r>
              <a:rPr lang="cs-CZ" altLang="cs-CZ" sz="2400"/>
              <a:t> (TLC) </a:t>
            </a:r>
            <a:r>
              <a:rPr lang="cs-CZ" altLang="cs-CZ" sz="2400" b="1"/>
              <a:t>se nemění</a:t>
            </a:r>
            <a:r>
              <a:rPr lang="cs-CZ" altLang="cs-CZ" sz="2400"/>
              <a:t>,ale </a:t>
            </a:r>
            <a:r>
              <a:rPr lang="cs-CZ" altLang="cs-CZ" sz="2400" b="1"/>
              <a:t>zvětšuje se</a:t>
            </a:r>
            <a:r>
              <a:rPr lang="cs-CZ" altLang="cs-CZ" sz="2400"/>
              <a:t> </a:t>
            </a:r>
            <a:r>
              <a:rPr lang="cs-CZ" altLang="cs-CZ" sz="2400" u="sng"/>
              <a:t>reziduální objem</a:t>
            </a:r>
            <a:r>
              <a:rPr lang="cs-CZ" altLang="cs-CZ" sz="2400"/>
              <a:t> (RV) a </a:t>
            </a:r>
            <a:r>
              <a:rPr lang="cs-CZ" altLang="cs-CZ" sz="2400" b="1"/>
              <a:t>klesá</a:t>
            </a:r>
            <a:r>
              <a:rPr lang="cs-CZ" altLang="cs-CZ" sz="2400"/>
              <a:t> </a:t>
            </a:r>
            <a:r>
              <a:rPr lang="cs-CZ" altLang="cs-CZ" sz="2400" u="sng"/>
              <a:t>vitální kapacita plic</a:t>
            </a:r>
            <a:r>
              <a:rPr lang="cs-CZ" altLang="cs-CZ" sz="2400"/>
              <a:t> (VC).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C5EC-A858-4D62-B957-4AA83562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925C97-D06A-4D70-BD40-E7801633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40" y="365125"/>
            <a:ext cx="8995902" cy="5660143"/>
          </a:xfrm>
        </p:spPr>
      </p:pic>
    </p:spTree>
    <p:extLst>
      <p:ext uri="{BB962C8B-B14F-4D97-AF65-F5344CB8AC3E}">
        <p14:creationId xmlns:p14="http://schemas.microsoft.com/office/powerpoint/2010/main" val="4624928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5D6FE14-7DFC-4256-9A94-195D798DE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6C6AFC6-D470-4AEE-8EE8-6B37C9785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Dynamické plícní objemy: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Minutová ventilace plic (V</a:t>
            </a:r>
            <a:r>
              <a:rPr lang="cs-CZ" altLang="cs-CZ" sz="2400" baseline="-25000">
                <a:cs typeface="Arial" panose="020B0604020202020204" pitchFamily="34" charset="0"/>
              </a:rPr>
              <a:t>E</a:t>
            </a:r>
            <a:r>
              <a:rPr lang="cs-CZ" altLang="cs-CZ" sz="2000">
                <a:cs typeface="Arial" panose="020B0604020202020204" pitchFamily="34" charset="0"/>
              </a:rPr>
              <a:t>/min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Maximální minutová ventilace (MMV)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Jednovteřinová vitální kapacita (FEV</a:t>
            </a:r>
            <a:r>
              <a:rPr lang="cs-CZ" altLang="cs-CZ" sz="2400" baseline="-25000">
                <a:cs typeface="Arial" panose="020B0604020202020204" pitchFamily="34" charset="0"/>
              </a:rPr>
              <a:t>1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   </a:t>
            </a:r>
            <a:r>
              <a:rPr lang="cs-CZ" altLang="cs-CZ" sz="3600" b="1">
                <a:cs typeface="Arial" panose="020B0604020202020204" pitchFamily="34" charset="0"/>
              </a:rPr>
              <a:t>s věkem klesají.</a:t>
            </a:r>
            <a:endParaRPr lang="el-GR" altLang="cs-CZ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A7073-FB0C-4367-AF89-3E59155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Resumé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BB6E1-3686-4BD2-B1C1-5B1A26D4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Stárnutí je fyziologické</a:t>
            </a:r>
          </a:p>
          <a:p>
            <a:r>
              <a:rPr lang="cs-CZ" dirty="0"/>
              <a:t>Buňky se během života obměňují</a:t>
            </a:r>
          </a:p>
          <a:p>
            <a:r>
              <a:rPr lang="cs-CZ" dirty="0"/>
              <a:t>Dochází ale k celkovému opotřebení „</a:t>
            </a:r>
            <a:r>
              <a:rPr lang="cs-CZ" dirty="0" err="1"/>
              <a:t>wear</a:t>
            </a:r>
            <a:r>
              <a:rPr lang="cs-CZ" dirty="0"/>
              <a:t> and </a:t>
            </a:r>
            <a:r>
              <a:rPr lang="cs-CZ" dirty="0" err="1"/>
              <a:t>tear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8827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4AFC1-F20B-4AED-BC97-C4826AE4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28A127-8D43-46A4-8218-B33A19170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8" y="1825625"/>
            <a:ext cx="8832844" cy="4351338"/>
          </a:xfrm>
        </p:spPr>
      </p:pic>
    </p:spTree>
    <p:extLst>
      <p:ext uri="{BB962C8B-B14F-4D97-AF65-F5344CB8AC3E}">
        <p14:creationId xmlns:p14="http://schemas.microsoft.com/office/powerpoint/2010/main" val="76143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B238A3-4098-48D6-BC7E-9E9CE42EF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0EB8A-EB49-4172-A7EA-7FE84598F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88D1F6-3627-4ECF-8EA2-FBB48EBE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36062B-63B4-47ED-BEAE-B474B722F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58" y="724653"/>
            <a:ext cx="9377602" cy="5413347"/>
          </a:xfrm>
        </p:spPr>
      </p:pic>
    </p:spTree>
    <p:extLst>
      <p:ext uri="{BB962C8B-B14F-4D97-AF65-F5344CB8AC3E}">
        <p14:creationId xmlns:p14="http://schemas.microsoft.com/office/powerpoint/2010/main" val="34360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BDEAE8-936B-4EEE-BA68-1BD08C45F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AF490-45DD-4C01-9758-CEF5C3AC8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6D81CD-A9BB-4513-B500-26754070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69FBBF-8A8F-4D9F-964A-06B51C0C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3121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Hurlock,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J.E.Andersonetc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Celková změna uspořádání organismu, změna struktury a funkce umožňující např. provádění komplexnějších činností a sofistikovanější adaptaci na okolní prostředí</a:t>
            </a:r>
          </a:p>
          <a:p>
            <a:r>
              <a:rPr lang="cs-CZ" dirty="0">
                <a:latin typeface="Arial" panose="020B0604020202020204" pitchFamily="34" charset="0"/>
              </a:rPr>
              <a:t>Nárůst složitosti organismu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5B2CA9-C25B-46F9-9F4B-85A1880A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5" y="1692002"/>
            <a:ext cx="4448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0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918</TotalTime>
  <Words>4151</Words>
  <Application>Microsoft Office PowerPoint</Application>
  <PresentationFormat>Širokoúhlá obrazovka</PresentationFormat>
  <Paragraphs>498</Paragraphs>
  <Slides>76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0" baseType="lpstr">
      <vt:lpstr>Arial</vt:lpstr>
      <vt:lpstr>Tahoma</vt:lpstr>
      <vt:lpstr>Wingdings</vt:lpstr>
      <vt:lpstr>Prezentace_MU_CZ</vt:lpstr>
      <vt:lpstr>Růst a vývoj, stárnutí</vt:lpstr>
      <vt:lpstr>Výstupy učení</vt:lpstr>
      <vt:lpstr>Co je to růst? Co je to vývoj?</vt:lpstr>
      <vt:lpstr>Růstová a vývojová období</vt:lpstr>
      <vt:lpstr>Růst</vt:lpstr>
      <vt:lpstr>Auxologie</vt:lpstr>
      <vt:lpstr>Auxologie II</vt:lpstr>
      <vt:lpstr>Prezentace aplikace PowerPoint</vt:lpstr>
      <vt:lpstr>Vývoj</vt:lpstr>
      <vt:lpstr>Rozdíly mezi růstem a vývojem</vt:lpstr>
      <vt:lpstr>Časová osa lidského vývoje</vt:lpstr>
      <vt:lpstr>Vývoj hominidů?</vt:lpstr>
      <vt:lpstr>Proč?</vt:lpstr>
      <vt:lpstr>Rozdíl mezi dítětem a dospělým</vt:lpstr>
      <vt:lpstr>Noble prize in Physiology &amp; Medicine-1986</vt:lpstr>
      <vt:lpstr>Komparativní fyziologie</vt:lpstr>
      <vt:lpstr>Vývoj u lidí</vt:lpstr>
      <vt:lpstr>Principy růstu a vývoje</vt:lpstr>
      <vt:lpstr>Cefalokaudální růst</vt:lpstr>
      <vt:lpstr>Proximodistální růst</vt:lpstr>
      <vt:lpstr>Od obecného ke specifickému</vt:lpstr>
      <vt:lpstr>Vývojové milníky</vt:lpstr>
      <vt:lpstr>Scammonova křivka</vt:lpstr>
      <vt:lpstr>Scammonova křivka a čtyři fáze vývoje</vt:lpstr>
      <vt:lpstr>Scammonova křivka: specificky</vt:lpstr>
      <vt:lpstr>Fáze vývoje dle Scammona</vt:lpstr>
      <vt:lpstr>Fáze vývoje dle Scammona</vt:lpstr>
      <vt:lpstr>Fáze rychlého růstu</vt:lpstr>
      <vt:lpstr>Fáze pomalého progresivního růstu</vt:lpstr>
      <vt:lpstr>Druhá akcelerace růstu</vt:lpstr>
      <vt:lpstr>Druhé růstové zpomalení</vt:lpstr>
      <vt:lpstr>Neurální růst</vt:lpstr>
      <vt:lpstr>Lymfoidní růst</vt:lpstr>
      <vt:lpstr>Reprodukční růst</vt:lpstr>
      <vt:lpstr>Faktory ovlivňující růst a vývoj – genetické faktory</vt:lpstr>
      <vt:lpstr>Nutriční faktory</vt:lpstr>
      <vt:lpstr>Podvýživa</vt:lpstr>
      <vt:lpstr>Environmentální faktory</vt:lpstr>
      <vt:lpstr>Metabolický růst</vt:lpstr>
      <vt:lpstr>Hormonální kontrola růstu</vt:lpstr>
      <vt:lpstr>Poruchy růstu: hypertrofie, hyperplazie</vt:lpstr>
      <vt:lpstr>Neotenie</vt:lpstr>
      <vt:lpstr>Heterochronie</vt:lpstr>
      <vt:lpstr>Extrémně vzácná porucha – syndrom neotenie</vt:lpstr>
      <vt:lpstr>Co je stárnutí? </vt:lpstr>
      <vt:lpstr>Prezentace aplikace PowerPoint</vt:lpstr>
      <vt:lpstr>Dělení dle WHO</vt:lpstr>
      <vt:lpstr>Vnitřní faktory ovlivňující stárnutí </vt:lpstr>
      <vt:lpstr>Vnitřní faktory ovlivňující stárnutí </vt:lpstr>
      <vt:lpstr>Zlomové životní události vyššího věku</vt:lpstr>
      <vt:lpstr>Ovlivnitelné faktory zkracující život  (1)</vt:lpstr>
      <vt:lpstr>Ovlivnitelné faktory zkracující život (2)</vt:lpstr>
      <vt:lpstr>Obecné charakteristiky stárnutí</vt:lpstr>
      <vt:lpstr>Obecné důsledky stárnutí</vt:lpstr>
      <vt:lpstr>Pojivová tkáň</vt:lpstr>
      <vt:lpstr>Pojivová tkáň</vt:lpstr>
      <vt:lpstr>Pojivová tkáň</vt:lpstr>
      <vt:lpstr>Tělesná výška</vt:lpstr>
      <vt:lpstr>Tělesná hmotnost </vt:lpstr>
      <vt:lpstr>Kost</vt:lpstr>
      <vt:lpstr>Kost</vt:lpstr>
      <vt:lpstr>Sval</vt:lpstr>
      <vt:lpstr>Sval</vt:lpstr>
      <vt:lpstr>Sval</vt:lpstr>
      <vt:lpstr>Sval</vt:lpstr>
      <vt:lpstr>Sval</vt:lpstr>
      <vt:lpstr>Sval</vt:lpstr>
      <vt:lpstr>Sval</vt:lpstr>
      <vt:lpstr>Kardiovaskulární systém</vt:lpstr>
      <vt:lpstr>Kardiovaskulární systém</vt:lpstr>
      <vt:lpstr>Kardiovaskulární systém</vt:lpstr>
      <vt:lpstr>Respirační systém </vt:lpstr>
      <vt:lpstr>Prezentace aplikace PowerPoint</vt:lpstr>
      <vt:lpstr>Respirační systém </vt:lpstr>
      <vt:lpstr>Resumé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34</cp:revision>
  <cp:lastPrinted>1601-01-01T00:00:00Z</cp:lastPrinted>
  <dcterms:created xsi:type="dcterms:W3CDTF">2020-10-16T08:40:46Z</dcterms:created>
  <dcterms:modified xsi:type="dcterms:W3CDTF">2021-11-12T06:59:33Z</dcterms:modified>
</cp:coreProperties>
</file>