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9" r:id="rId3"/>
    <p:sldId id="313" r:id="rId4"/>
    <p:sldId id="314" r:id="rId5"/>
    <p:sldId id="335" r:id="rId6"/>
    <p:sldId id="339" r:id="rId7"/>
    <p:sldId id="334" r:id="rId8"/>
    <p:sldId id="336" r:id="rId9"/>
    <p:sldId id="337" r:id="rId10"/>
    <p:sldId id="338" r:id="rId11"/>
    <p:sldId id="310" r:id="rId12"/>
    <p:sldId id="315" r:id="rId13"/>
    <p:sldId id="340" r:id="rId14"/>
    <p:sldId id="341" r:id="rId15"/>
    <p:sldId id="311" r:id="rId16"/>
    <p:sldId id="316" r:id="rId17"/>
    <p:sldId id="354" r:id="rId18"/>
    <p:sldId id="356" r:id="rId19"/>
    <p:sldId id="312" r:id="rId20"/>
    <p:sldId id="357" r:id="rId21"/>
    <p:sldId id="359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60" r:id="rId33"/>
    <p:sldId id="361" r:id="rId34"/>
    <p:sldId id="362" r:id="rId35"/>
    <p:sldId id="363" r:id="rId36"/>
    <p:sldId id="352" r:id="rId37"/>
    <p:sldId id="353" r:id="rId38"/>
    <p:sldId id="364" r:id="rId39"/>
    <p:sldId id="36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29. 11. 2021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29. 11. 2021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5025-EA4E-4D06-9F06-AF89680CF2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03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92696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 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onkologické léčbě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studium, obor 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specialista</a:t>
            </a: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Nárůst tělesné hmotnosti po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7920880" cy="446449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Nárůst hmotnosti může být nežádoucí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obezita je rizikovým faktorem </a:t>
            </a:r>
            <a:r>
              <a:rPr lang="cs-CZ" sz="2400" dirty="0">
                <a:latin typeface="Arial" charset="0"/>
              </a:rPr>
              <a:t>u nádoru </a:t>
            </a:r>
            <a:r>
              <a:rPr lang="cs-CZ" sz="2400" dirty="0" smtClean="0">
                <a:latin typeface="Arial" charset="0"/>
              </a:rPr>
              <a:t>prsu, dělohy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příčina nárůstu hmotnosti po CHT není zcela jasná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rychlý ústup nádoru může být příčinou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nárůst hmotnosti může přetrvávat léta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nutriční intervence se zásadně liší !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stoupá důležitost cvičení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b="1" dirty="0" smtClean="0">
                <a:latin typeface="Arial" charset="0"/>
              </a:rPr>
              <a:t>Riziko nárůstu hmotnosti po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metabolický syndrom inzulinové rezistence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vyšší výskyt relapsů nádoru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radioterapii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Radioterapie nádorů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844824"/>
            <a:ext cx="7704856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Kurativní nebo paliativní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Zvláště při kurativní RT je požadavkem udržet hmotnost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hubnutí radioterapeut </a:t>
            </a:r>
            <a:r>
              <a:rPr lang="cs-CZ" sz="2400" dirty="0" smtClean="0">
                <a:latin typeface="Arial" charset="0"/>
              </a:rPr>
              <a:t>často snižuje dávku            a zkracuje dobu RT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Udržení hmotnosti přispívá k lepší kvalitě života</a:t>
            </a:r>
          </a:p>
        </p:txBody>
      </p:sp>
    </p:spTree>
    <p:extLst>
      <p:ext uri="{BB962C8B-B14F-4D97-AF65-F5344CB8AC3E}">
        <p14:creationId xmlns:p14="http://schemas.microsoft.com/office/powerpoint/2010/main" val="42466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2008"/>
            <a:ext cx="7776864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RT u nádorů hlavy a krku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zajištění nutriční podpory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2816"/>
            <a:ext cx="8784976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Celková dávka absorbovaného záření 70 </a:t>
            </a:r>
            <a:r>
              <a:rPr lang="cs-CZ" sz="2800" b="1" dirty="0" err="1" smtClean="0">
                <a:latin typeface="Arial" charset="0"/>
              </a:rPr>
              <a:t>Gy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2 </a:t>
            </a:r>
            <a:r>
              <a:rPr lang="cs-CZ" sz="2400" dirty="0" err="1" smtClean="0">
                <a:latin typeface="Arial" charset="0"/>
              </a:rPr>
              <a:t>Gy</a:t>
            </a:r>
            <a:r>
              <a:rPr lang="cs-CZ" sz="2400" dirty="0" smtClean="0">
                <a:latin typeface="Arial" charset="0"/>
              </a:rPr>
              <a:t>/den, 10 </a:t>
            </a:r>
            <a:r>
              <a:rPr lang="cs-CZ" sz="2400" dirty="0" err="1" smtClean="0">
                <a:latin typeface="Arial" charset="0"/>
              </a:rPr>
              <a:t>Gy</a:t>
            </a:r>
            <a:r>
              <a:rPr lang="cs-CZ" sz="2400" dirty="0" smtClean="0">
                <a:latin typeface="Arial" charset="0"/>
              </a:rPr>
              <a:t>/týden, trvá 7 týdnů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mukozitida</a:t>
            </a:r>
            <a:r>
              <a:rPr lang="cs-CZ" sz="2400" dirty="0" smtClean="0">
                <a:latin typeface="Arial" charset="0"/>
              </a:rPr>
              <a:t> od 4.týdne, přetrvává 2-4 týdny po končení RT</a:t>
            </a:r>
          </a:p>
          <a:p>
            <a:pPr marL="342900" lvl="1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Vysoké riziko </a:t>
            </a:r>
            <a:r>
              <a:rPr lang="cs-CZ" sz="2800" b="1" dirty="0" err="1">
                <a:latin typeface="Arial" charset="0"/>
              </a:rPr>
              <a:t>oropharyngeální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err="1">
                <a:latin typeface="Arial" charset="0"/>
              </a:rPr>
              <a:t>mukozitidy</a:t>
            </a:r>
            <a:endParaRPr lang="cs-CZ" sz="2800" b="1" dirty="0">
              <a:latin typeface="Arial" charset="0"/>
            </a:endParaRP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silně bolestivé až nemožné polykání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někteří nemocní však zvládnou </a:t>
            </a:r>
            <a:r>
              <a:rPr lang="cs-CZ" sz="2400" dirty="0" err="1">
                <a:latin typeface="Arial" charset="0"/>
              </a:rPr>
              <a:t>sipping</a:t>
            </a:r>
            <a:r>
              <a:rPr lang="cs-CZ" sz="2400" dirty="0">
                <a:latin typeface="Arial" charset="0"/>
              </a:rPr>
              <a:t> / pitnou EV</a:t>
            </a:r>
          </a:p>
          <a:p>
            <a:pPr marL="342900" lvl="1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Profylaktický PEG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indikován pouze u pacientů s vysokým rizikem </a:t>
            </a:r>
            <a:r>
              <a:rPr lang="cs-CZ" sz="2400" dirty="0" err="1" smtClean="0">
                <a:latin typeface="Arial" charset="0"/>
              </a:rPr>
              <a:t>mukozitidy</a:t>
            </a:r>
            <a:endParaRPr lang="cs-CZ" sz="2400" dirty="0" smtClean="0">
              <a:latin typeface="Arial" charset="0"/>
            </a:endParaRP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předcházející </a:t>
            </a:r>
            <a:r>
              <a:rPr lang="cs-CZ" sz="2200" dirty="0" err="1" smtClean="0">
                <a:latin typeface="Arial" charset="0"/>
              </a:rPr>
              <a:t>dysfágie</a:t>
            </a:r>
            <a:r>
              <a:rPr lang="cs-CZ" sz="2200" dirty="0" smtClean="0">
                <a:latin typeface="Arial" charset="0"/>
              </a:rPr>
              <a:t>, hubnutí, malnutrice</a:t>
            </a: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plná dávka RT 70 </a:t>
            </a:r>
            <a:r>
              <a:rPr lang="cs-CZ" sz="2200" dirty="0" err="1" smtClean="0">
                <a:latin typeface="Arial" charset="0"/>
              </a:rPr>
              <a:t>Gy</a:t>
            </a:r>
            <a:r>
              <a:rPr lang="cs-CZ" sz="2200" dirty="0" smtClean="0">
                <a:latin typeface="Arial" charset="0"/>
              </a:rPr>
              <a:t> na obě strany krku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část nemocných PEG vůbec nevyužije</a:t>
            </a:r>
          </a:p>
          <a:p>
            <a:pPr marL="22066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776864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cestou PEG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nádorů hlavy a krku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640960" cy="468052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Pacient s PEG by při správném postupu neměl hubnout ani při RT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ve skutečnosti však mnoho pacientů dále hubne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nutriční potřeba je vysoká (&gt; 35 kcal/kg/d, &gt; 1,5 g B/kg/d)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nemocní nedodržují doporučenou dávku, mají výpadky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nejsou využívány kvalitní </a:t>
            </a:r>
            <a:r>
              <a:rPr lang="cs-CZ" sz="2400" dirty="0" err="1" smtClean="0">
                <a:latin typeface="Arial" charset="0"/>
              </a:rPr>
              <a:t>vysokoproteinové</a:t>
            </a:r>
            <a:r>
              <a:rPr lang="cs-CZ" sz="2400" dirty="0" smtClean="0">
                <a:latin typeface="Arial" charset="0"/>
              </a:rPr>
              <a:t> přípravky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je třeba lépe monitorovat příjem výživy a hmotnost</a:t>
            </a:r>
          </a:p>
          <a:p>
            <a:pPr marL="342900" lvl="1" indent="-3429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Nevýhodou PEG je, že pacient přestává polykat</a:t>
            </a:r>
            <a:endParaRPr lang="cs-CZ" sz="2800" b="1" dirty="0">
              <a:latin typeface="Arial" charset="0"/>
            </a:endParaRP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pozdější obnovení příjmu stravy než u pac. bez PEG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je třeba udržet polykání i při používání PEG</a:t>
            </a: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polykání potravin, spíše než </a:t>
            </a:r>
            <a:r>
              <a:rPr lang="cs-CZ" sz="2200" dirty="0" err="1" smtClean="0">
                <a:latin typeface="Arial" charset="0"/>
              </a:rPr>
              <a:t>sippingu</a:t>
            </a:r>
            <a:endParaRPr lang="cs-CZ" sz="2200" dirty="0">
              <a:latin typeface="Arial" charset="0"/>
            </a:endParaRPr>
          </a:p>
          <a:p>
            <a:pPr marL="0" lvl="1" indent="0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cs-CZ" sz="2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při transplantaci krvetvorných buněk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632847" cy="10801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Transplantace krvetvorných buněk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Hematopoietic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cell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transplantation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HCT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72816"/>
            <a:ext cx="7776864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Autologní   </a:t>
            </a:r>
            <a:r>
              <a:rPr lang="cs-CZ" dirty="0" smtClean="0">
                <a:latin typeface="Arial" charset="0"/>
              </a:rPr>
              <a:t>(pacient je sám sobě dárcem)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Alogenní    </a:t>
            </a:r>
            <a:r>
              <a:rPr lang="cs-CZ" dirty="0" smtClean="0">
                <a:latin typeface="Arial" charset="0"/>
              </a:rPr>
              <a:t>(dárcem je jiný člověk)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Přípravný režim  </a:t>
            </a:r>
            <a:r>
              <a:rPr lang="cs-CZ" b="1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Conditioning</a:t>
            </a:r>
            <a:r>
              <a:rPr lang="cs-CZ" b="1" i="1" dirty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>
                <a:latin typeface="Arial" charset="0"/>
              </a:rPr>
              <a:t>vysokodávková</a:t>
            </a:r>
            <a:r>
              <a:rPr lang="cs-CZ" sz="2400" dirty="0">
                <a:latin typeface="Arial" charset="0"/>
              </a:rPr>
              <a:t>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celotělové ozáření, </a:t>
            </a:r>
            <a:r>
              <a:rPr lang="cs-CZ" sz="2400" i="1" dirty="0" err="1">
                <a:latin typeface="Arial" charset="0"/>
              </a:rPr>
              <a:t>Total</a:t>
            </a:r>
            <a:r>
              <a:rPr lang="cs-CZ" sz="2400" i="1" dirty="0">
                <a:latin typeface="Arial" charset="0"/>
              </a:rPr>
              <a:t> Body </a:t>
            </a:r>
            <a:r>
              <a:rPr lang="cs-CZ" sz="2400" i="1" dirty="0" err="1">
                <a:latin typeface="Arial" charset="0"/>
              </a:rPr>
              <a:t>Irradiation</a:t>
            </a:r>
            <a:r>
              <a:rPr lang="cs-CZ" sz="2400" dirty="0">
                <a:latin typeface="Arial" charset="0"/>
              </a:rPr>
              <a:t>, TBI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imunosupresívní léčba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Vysoká toxicita léčby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častý výskyt </a:t>
            </a:r>
            <a:r>
              <a:rPr lang="cs-CZ" sz="2400" dirty="0" err="1" smtClean="0">
                <a:latin typeface="Arial" charset="0"/>
              </a:rPr>
              <a:t>mukozitidy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velká potřeba nutriční podpory</a:t>
            </a:r>
          </a:p>
        </p:txBody>
      </p:sp>
    </p:spTree>
    <p:extLst>
      <p:ext uri="{BB962C8B-B14F-4D97-AF65-F5344CB8AC3E}">
        <p14:creationId xmlns:p14="http://schemas.microsoft.com/office/powerpoint/2010/main" val="4097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alogenní HCT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80920" cy="525658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Příprava k </a:t>
            </a:r>
            <a:r>
              <a:rPr lang="cs-CZ" sz="2800" b="1" dirty="0" err="1">
                <a:latin typeface="Arial" charset="0"/>
              </a:rPr>
              <a:t>aloHCT</a:t>
            </a:r>
            <a:r>
              <a:rPr lang="cs-CZ" sz="2800" b="1" dirty="0">
                <a:latin typeface="Arial" charset="0"/>
              </a:rPr>
              <a:t> u pacientů s rizikem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podobně jako před </a:t>
            </a:r>
            <a:r>
              <a:rPr lang="cs-CZ" sz="2400" dirty="0" smtClean="0">
                <a:latin typeface="Arial" charset="0"/>
              </a:rPr>
              <a:t>operací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s n-3 PUFA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Při poklesu příjmu stravy </a:t>
            </a:r>
            <a:r>
              <a:rPr lang="cs-CZ" sz="2800" b="1" dirty="0" smtClean="0">
                <a:latin typeface="Arial" charset="0"/>
              </a:rPr>
              <a:t>po </a:t>
            </a:r>
            <a:r>
              <a:rPr lang="cs-CZ" sz="2800" b="1" dirty="0" err="1" smtClean="0">
                <a:latin typeface="Arial" charset="0"/>
              </a:rPr>
              <a:t>aloHCT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dieta č.14, monitorování příjmu stravy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proteinový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Cubitan</a:t>
            </a:r>
            <a:r>
              <a:rPr lang="cs-CZ" sz="2400" dirty="0" smtClean="0">
                <a:latin typeface="Arial" charset="0"/>
              </a:rPr>
              <a:t>, n-3 PUFA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Úplná PV, optimálně individuální </a:t>
            </a:r>
            <a:r>
              <a:rPr lang="cs-CZ" sz="2800" b="1" dirty="0" err="1">
                <a:latin typeface="Arial" charset="0"/>
              </a:rPr>
              <a:t>AiO</a:t>
            </a:r>
            <a:r>
              <a:rPr lang="cs-CZ" sz="2800" b="1" dirty="0">
                <a:latin typeface="Arial" charset="0"/>
              </a:rPr>
              <a:t> vaky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v případě velmi nízkého příjmu stravy &lt; 30 %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potřeba energie 1,4*ZEV nebo 30-35 kcal/kg/d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potřeba aminokyselin 1,5-1,8 g/kg/den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EV tenkou sondou by mohla být výhodnější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zvláště po přihojení štěpu (kolem d+20</a:t>
            </a:r>
          </a:p>
        </p:txBody>
      </p:sp>
    </p:spTree>
    <p:extLst>
      <p:ext uri="{BB962C8B-B14F-4D97-AF65-F5344CB8AC3E}">
        <p14:creationId xmlns:p14="http://schemas.microsoft.com/office/powerpoint/2010/main" val="2079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autologní HCT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496944" cy="46799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 důraz na perorální nutriční intervenci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maximálně využívat D14 a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monitorovat příjem stravy a tělesnou hmotnost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spíše doplňková, méně často ÚPV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  <a:tabLst>
                <a:tab pos="723900" algn="l"/>
              </a:tabLst>
            </a:pPr>
            <a:r>
              <a:rPr lang="cs-CZ" sz="2400" dirty="0" smtClean="0">
                <a:latin typeface="Arial" charset="0"/>
              </a:rPr>
              <a:t>jen u pacientů s potřebou PV &gt; 5 dnů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EV tenkou sodou by měla být preferovaným postupem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jistě však po přihojení štěpu (obvykle kolem d+14)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potřeba energie 1,4*ZEV nebo 30-35 kcal/kg/d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potřeba aminokyselin 1,5-1,8 g/kg/den</a:t>
            </a:r>
          </a:p>
        </p:txBody>
      </p:sp>
    </p:spTree>
    <p:extLst>
      <p:ext uri="{BB962C8B-B14F-4D97-AF65-F5344CB8AC3E}">
        <p14:creationId xmlns:p14="http://schemas.microsoft.com/office/powerpoint/2010/main" val="15455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při cílené biologické léčbě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chemoterapii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cs-CZ" altLang="cs-CZ" sz="3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Tyrosin-kinázové </a:t>
            </a:r>
            <a:r>
              <a:rPr lang="cs-CZ" alt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inhibitory, TKI v onkologii</a:t>
            </a:r>
            <a: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700" b="0" dirty="0" smtClean="0">
                <a:solidFill>
                  <a:schemeClr val="accent1">
                    <a:lumMod val="75000"/>
                  </a:schemeClr>
                </a:solidFill>
              </a:rPr>
              <a:t>charakteristika lékové skupiny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/>
              <a:t>Moderní </a:t>
            </a:r>
            <a:r>
              <a:rPr lang="cs-CZ" sz="2800" b="1" dirty="0" smtClean="0">
                <a:solidFill>
                  <a:srgbClr val="FF0000"/>
                </a:solidFill>
              </a:rPr>
              <a:t>cílená biologická léčba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Blokuje růstové signály </a:t>
            </a:r>
            <a:r>
              <a:rPr lang="cs-CZ" sz="2800" b="1" dirty="0" smtClean="0"/>
              <a:t>uvnitř nádorové buňky, cíleně zastavuje růst nádoru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/>
              <a:t>ale pacienta většinou nevyléčí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Tabletová forma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Dlouhodobé užívání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 progrese nádoru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nebo do vzniku neúnosných vedlejších účinků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0000"/>
                </a:solidFill>
              </a:rPr>
              <a:t>Průjem </a:t>
            </a:r>
            <a:r>
              <a:rPr lang="cs-CZ" sz="2800" b="1" dirty="0"/>
              <a:t>je nejčastějším vedlejším účinkem většiny </a:t>
            </a:r>
            <a:r>
              <a:rPr lang="cs-CZ" sz="2800" b="1" dirty="0" smtClean="0"/>
              <a:t>TKI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Náklady na léčbu 1 pac.: statisíce Kč/rok</a:t>
            </a:r>
            <a:endParaRPr lang="cs-CZ" sz="2800" b="1" dirty="0"/>
          </a:p>
          <a:p>
            <a:pPr>
              <a:spcBef>
                <a:spcPts val="600"/>
              </a:spcBef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077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Příklady TKI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9747"/>
              </p:ext>
            </p:extLst>
          </p:nvPr>
        </p:nvGraphicFramePr>
        <p:xfrm>
          <a:off x="251520" y="908721"/>
          <a:ext cx="8640960" cy="565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73723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Generický</a:t>
                      </a:r>
                      <a:r>
                        <a:rPr lang="cs-CZ" sz="2800" baseline="0" dirty="0" smtClean="0"/>
                        <a:t> název</a:t>
                      </a:r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Firemní název</a:t>
                      </a: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Glivec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erlotinib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err="1" smtClean="0"/>
                        <a:t>Tarceva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gefitinib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Iressa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afatinib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Gilotrif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sorafenib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Nexavar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sunitinib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Sutent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ibrutinib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Imbruvica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nintedanib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Ofev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Vargatef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Grading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CTC-AE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511256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Definice průjmu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zvýšení hmotnosti stolice o &gt; 300 g/den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800" b="1" dirty="0" smtClean="0"/>
              <a:t>Grade 1	zvýšení frekvence stolic o 1-3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b="1" dirty="0"/>
              <a:t>	</a:t>
            </a:r>
            <a:r>
              <a:rPr lang="cs-CZ" b="1" dirty="0" smtClean="0"/>
              <a:t>	</a:t>
            </a:r>
            <a:r>
              <a:rPr lang="cs-CZ" dirty="0" smtClean="0"/>
              <a:t>nad obvyklý stav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2	zvýšení o 4-6 stolic / 24 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/>
              <a:t>obvykle</a:t>
            </a:r>
            <a:r>
              <a:rPr lang="cs-CZ" sz="2800" b="1" dirty="0" smtClean="0"/>
              <a:t> </a:t>
            </a:r>
            <a:r>
              <a:rPr lang="cs-CZ" dirty="0" smtClean="0"/>
              <a:t>řídká stolice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3 	zvýšení o ≥ 7 stolic / 24 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 smtClean="0"/>
              <a:t>známky inkontinence, interference s ADL,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obvykle hospitalizace, potřeba infuzí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4	život ohrožující průjem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 err="1" smtClean="0"/>
              <a:t>hemodynamický</a:t>
            </a:r>
            <a:r>
              <a:rPr lang="cs-CZ" dirty="0" smtClean="0"/>
              <a:t> kolaps</a:t>
            </a:r>
          </a:p>
        </p:txBody>
      </p:sp>
    </p:spTree>
    <p:extLst>
      <p:ext uri="{BB962C8B-B14F-4D97-AF65-F5344CB8AC3E}">
        <p14:creationId xmlns:p14="http://schemas.microsoft.com/office/powerpoint/2010/main" val="30357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48883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Edukace pacienta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zahájení léčby TKI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Informace o častém výskytu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včetně rizika těžkého a komplikovaného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Monitorování průjmu od začátku léčby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většinou časný vznik již v prvních týdnech léčby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záznam o počtu stolic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Informovanost o dietě při vzniku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Včasné nasazení </a:t>
            </a:r>
            <a:r>
              <a:rPr lang="cs-CZ" sz="2800" b="1" dirty="0" err="1" smtClean="0"/>
              <a:t>loperamidu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již při nekomplikovaném průjmu G1-2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Aktivní komunikace s lékařem 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648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128792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Hlavní dietní zásady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průjmu po TKI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Zvýšit příjem tekutin na 2-4 litry/den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 částech kolem 100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Jíst malé porce častěji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4-6krát </a:t>
            </a:r>
            <a:r>
              <a:rPr lang="cs-CZ" sz="2400" dirty="0"/>
              <a:t>denně </a:t>
            </a:r>
            <a:r>
              <a:rPr lang="cs-CZ" sz="2400" dirty="0" smtClean="0"/>
              <a:t>¼-½ porce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Doporučeno přijímat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potraviny </a:t>
            </a:r>
            <a:r>
              <a:rPr lang="cs-CZ" sz="2400" dirty="0"/>
              <a:t>bohaté na </a:t>
            </a:r>
            <a:r>
              <a:rPr lang="cs-CZ" sz="2400" dirty="0" smtClean="0"/>
              <a:t>draslík 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bílé </a:t>
            </a:r>
            <a:r>
              <a:rPr lang="cs-CZ" sz="2400" dirty="0"/>
              <a:t>maso (ryby, drůbež</a:t>
            </a:r>
            <a:r>
              <a:rPr lang="cs-CZ" sz="2400" dirty="0" smtClean="0"/>
              <a:t>)</a:t>
            </a:r>
            <a:r>
              <a:rPr lang="cs-CZ" sz="2400" dirty="0"/>
              <a:t> 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/>
              <a:t>bílý chléb, těstoviny, rýži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dobře </a:t>
            </a:r>
            <a:r>
              <a:rPr lang="cs-CZ" sz="2400" dirty="0"/>
              <a:t>vařená </a:t>
            </a:r>
            <a:r>
              <a:rPr lang="cs-CZ" sz="2400" dirty="0" smtClean="0"/>
              <a:t>vejce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rozpustnou vlákninu (pektin)</a:t>
            </a:r>
          </a:p>
        </p:txBody>
      </p:sp>
    </p:spTree>
    <p:extLst>
      <p:ext uri="{BB962C8B-B14F-4D97-AF65-F5344CB8AC3E}">
        <p14:creationId xmlns:p14="http://schemas.microsoft.com/office/powerpoint/2010/main" val="34758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128792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Hlavní dietní zásady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průjmu po TKI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27584" y="1916832"/>
            <a:ext cx="7848872" cy="32403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Vylučovat ze stravy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hrubou vlákninu (slupky ovoce, syrovou zeleninu)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tučná jídla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kořeněná jídla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kofein, alkohol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potraviny se sorbitolem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39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Dieta BRAT při průjmu po léčbě TKI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banana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rice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toast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Doporučené potraviny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banán, rýže, jablečné pyré, suchar/bílý rohlík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tekutiny </a:t>
            </a:r>
            <a:r>
              <a:rPr lang="cs-CZ" sz="2800" dirty="0" err="1" smtClean="0"/>
              <a:t>frekventně</a:t>
            </a:r>
            <a:r>
              <a:rPr lang="cs-CZ" sz="2800" dirty="0" smtClean="0"/>
              <a:t> po částech 2-4 litry denně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 obsahem soli, neperlivé minerálky, zeleninový vývar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 obsahem glukózy (</a:t>
            </a:r>
            <a:r>
              <a:rPr lang="cs-CZ" sz="2400" dirty="0" err="1" smtClean="0"/>
              <a:t>Glukopur</a:t>
            </a:r>
            <a:r>
              <a:rPr lang="cs-CZ" sz="2400" dirty="0" smtClean="0"/>
              <a:t>, maltodextrin)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Vylučovaná jídla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mastná, smažená, kořeněná, uzeniny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těžko stravitelná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luštěniny, zelí</a:t>
            </a:r>
            <a:r>
              <a:rPr lang="cs-CZ" sz="2400" dirty="0"/>
              <a:t>, </a:t>
            </a:r>
            <a:r>
              <a:rPr lang="cs-CZ" sz="2400" dirty="0" smtClean="0"/>
              <a:t>brokolice</a:t>
            </a:r>
            <a:r>
              <a:rPr lang="cs-CZ" sz="2400" dirty="0"/>
              <a:t>, syrová </a:t>
            </a:r>
            <a:r>
              <a:rPr lang="cs-CZ" sz="2400" dirty="0" smtClean="0"/>
              <a:t>zelenina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mléko (laktóza)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sorbitol, kofein</a:t>
            </a:r>
          </a:p>
        </p:txBody>
      </p:sp>
    </p:spTree>
    <p:extLst>
      <p:ext uri="{BB962C8B-B14F-4D97-AF65-F5344CB8AC3E}">
        <p14:creationId xmlns:p14="http://schemas.microsoft.com/office/powerpoint/2010/main" val="1131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krok - po dietě BRAT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uvolnění diety, rozšíření výběru potravin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1259632" y="1844824"/>
            <a:ext cx="6840760" cy="45365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Povolené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kuřecí maso bez kůže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rybí filé</a:t>
            </a: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/>
              <a:t>kvalitní šunka, dietní párek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vaječný bílek, bílková sedlina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těstoviny</a:t>
            </a: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 smtClean="0"/>
              <a:t>měkké </a:t>
            </a:r>
            <a:r>
              <a:rPr lang="cs-CZ" sz="2800" dirty="0"/>
              <a:t>vařené brambory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dušená mrkev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ředěný džus, broskvový kompot</a:t>
            </a:r>
          </a:p>
        </p:txBody>
      </p:sp>
    </p:spTree>
    <p:extLst>
      <p:ext uri="{BB962C8B-B14F-4D97-AF65-F5344CB8AC3E}">
        <p14:creationId xmlns:p14="http://schemas.microsoft.com/office/powerpoint/2010/main" val="2167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krok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další rozšíření výběru potravin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1259632" y="1844824"/>
            <a:ext cx="684076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Povolené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netučné mléčné výrobky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netučný tvaroh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nízkotučný Eidam 20 % tuku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libové </a:t>
            </a:r>
            <a:r>
              <a:rPr lang="cs-CZ" sz="2800" dirty="0" smtClean="0"/>
              <a:t>maso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vařená zelenina</a:t>
            </a:r>
          </a:p>
        </p:txBody>
      </p:sp>
    </p:spTree>
    <p:extLst>
      <p:ext uri="{BB962C8B-B14F-4D97-AF65-F5344CB8AC3E}">
        <p14:creationId xmlns:p14="http://schemas.microsoft.com/office/powerpoint/2010/main" val="277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44016"/>
            <a:ext cx="7416824" cy="908720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krok, bezezbytková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typu nemocniční diety č.5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Plnohodnotná strava se zvýšeným obsahem bílkovin, dobře stravitelná, vhodná pro léčbu malnutrice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Nevhodné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slupky a jadérka z ovoce 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syrová zelenina (nemixovaná, nestrouhaná)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semena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ořechy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šlachovité maso</a:t>
            </a:r>
          </a:p>
          <a:p>
            <a:pPr>
              <a:spcBef>
                <a:spcPts val="60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028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32848" cy="9364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Vedlejší účinky chemoterapie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ovlivňující příjem stravy a nutriční stav pacienta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8136904" cy="525658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Nausea</a:t>
            </a:r>
            <a:r>
              <a:rPr lang="cs-CZ" sz="2800" b="1" dirty="0" smtClean="0">
                <a:latin typeface="Arial" charset="0"/>
              </a:rPr>
              <a:t> a zvracení</a:t>
            </a: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Nechutenství </a:t>
            </a:r>
            <a:endParaRPr lang="cs-CZ" dirty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typicky 3-7 dnů po </a:t>
            </a:r>
            <a:r>
              <a:rPr lang="cs-CZ" sz="2400" dirty="0" smtClean="0">
                <a:latin typeface="Arial" charset="0"/>
              </a:rPr>
              <a:t>CHT, někdy </a:t>
            </a:r>
            <a:r>
              <a:rPr lang="cs-CZ" sz="2400" dirty="0">
                <a:latin typeface="Arial" charset="0"/>
              </a:rPr>
              <a:t>i </a:t>
            </a:r>
            <a:r>
              <a:rPr lang="cs-CZ" sz="2400" dirty="0" smtClean="0">
                <a:latin typeface="Arial" charset="0"/>
              </a:rPr>
              <a:t>déle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Dysgeuzie</a:t>
            </a:r>
            <a:endParaRPr lang="cs-CZ" sz="2800" b="1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může přetrvávat i několik týdnů po CHT</a:t>
            </a: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Mukozitida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oropharyngeální</a:t>
            </a:r>
            <a:r>
              <a:rPr lang="cs-CZ" sz="2400" dirty="0" smtClean="0">
                <a:latin typeface="Arial" charset="0"/>
              </a:rPr>
              <a:t> - </a:t>
            </a:r>
            <a:r>
              <a:rPr lang="cs-CZ" sz="2400" dirty="0" err="1" smtClean="0">
                <a:latin typeface="Arial" charset="0"/>
              </a:rPr>
              <a:t>dysfágie</a:t>
            </a:r>
            <a:endParaRPr lang="cs-CZ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gastrointestinální – průjmy, </a:t>
            </a:r>
            <a:r>
              <a:rPr lang="cs-CZ" sz="2400" dirty="0" err="1" smtClean="0">
                <a:latin typeface="Arial" charset="0"/>
              </a:rPr>
              <a:t>nausea</a:t>
            </a:r>
            <a:r>
              <a:rPr lang="cs-CZ" sz="2400" dirty="0" smtClean="0">
                <a:latin typeface="Arial" charset="0"/>
              </a:rPr>
              <a:t>, zvracení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Metabolické účinky chemoterapie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zvýšená tvorba ROS, oxidační stres 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systémový </a:t>
            </a:r>
            <a:r>
              <a:rPr lang="cs-CZ" sz="2400" dirty="0" smtClean="0">
                <a:latin typeface="Arial" charset="0"/>
              </a:rPr>
              <a:t>zánět, katabolismus </a:t>
            </a:r>
            <a:r>
              <a:rPr lang="cs-CZ" sz="2400" dirty="0">
                <a:latin typeface="Arial" charset="0"/>
              </a:rPr>
              <a:t>bílkovin	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Malabsorpce živin</a:t>
            </a:r>
          </a:p>
        </p:txBody>
      </p:sp>
    </p:spTree>
    <p:extLst>
      <p:ext uri="{BB962C8B-B14F-4D97-AF65-F5344CB8AC3E}">
        <p14:creationId xmlns:p14="http://schemas.microsoft.com/office/powerpoint/2010/main" val="3077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Instantní vláknina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250 g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plně rozpustná vláknina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PHGG,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partially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hydrolyzed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guar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gum</a:t>
            </a:r>
            <a:endParaRPr lang="en-US" sz="2700" b="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32048" y="2060848"/>
            <a:ext cx="8460432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Podpora sliznice tenkého i tlustého střeva</a:t>
            </a:r>
          </a:p>
          <a:p>
            <a:pPr lvl="1">
              <a:spcBef>
                <a:spcPts val="0"/>
              </a:spcBef>
            </a:pPr>
            <a:r>
              <a:rPr lang="cs-CZ" sz="2400" dirty="0" err="1"/>
              <a:t>prebiotikum</a:t>
            </a:r>
            <a:r>
              <a:rPr lang="cs-CZ" sz="2400" dirty="0"/>
              <a:t>-podpora mikroflóry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Obsah balení 250 g = 200 g vlákniny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vláknina tvoří 80 % prášku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Odměrka 5 g prášku = 4 g </a:t>
            </a:r>
            <a:r>
              <a:rPr lang="cs-CZ" sz="2800" b="1" dirty="0" smtClean="0"/>
              <a:t>vlákniny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do nápojů a kašovitých potravin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/>
              <a:t>Postupně zvyšovat  </a:t>
            </a:r>
            <a:r>
              <a:rPr lang="cs-CZ" sz="2800" b="1" dirty="0" smtClean="0"/>
              <a:t>1-5 </a:t>
            </a:r>
            <a:r>
              <a:rPr lang="cs-CZ" sz="2800" b="1" dirty="0"/>
              <a:t>odměrek/den</a:t>
            </a:r>
          </a:p>
          <a:p>
            <a:pPr>
              <a:spcBef>
                <a:spcPts val="1200"/>
              </a:spcBef>
            </a:pPr>
            <a:r>
              <a:rPr lang="cs-CZ" sz="2800" b="1" dirty="0" err="1"/>
              <a:t>Max.denní</a:t>
            </a:r>
            <a:r>
              <a:rPr lang="cs-CZ" sz="2800" b="1" dirty="0"/>
              <a:t> dávka </a:t>
            </a:r>
            <a:r>
              <a:rPr lang="cs-CZ" sz="2800" b="1" dirty="0" smtClean="0"/>
              <a:t>5 </a:t>
            </a:r>
            <a:r>
              <a:rPr lang="cs-CZ" sz="2800" b="1" dirty="0" err="1"/>
              <a:t>odm</a:t>
            </a:r>
            <a:r>
              <a:rPr lang="cs-CZ" sz="2800" b="1" dirty="0"/>
              <a:t>. = </a:t>
            </a:r>
            <a:r>
              <a:rPr lang="cs-CZ" sz="2800" b="1" dirty="0" smtClean="0"/>
              <a:t>20 </a:t>
            </a:r>
            <a:r>
              <a:rPr lang="cs-CZ" sz="2800" b="1" dirty="0"/>
              <a:t>g vlákniny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Orientační cena v lékárně 360-400 Kč /250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emá úhradu ZP</a:t>
            </a:r>
          </a:p>
        </p:txBody>
      </p:sp>
      <p:pic>
        <p:nvPicPr>
          <p:cNvPr id="1026" name="Picture 2" descr="Optifibre vlÃ¡knina 250 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126"/>
            <a:ext cx="2123728" cy="21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489654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Protein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Powder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Instantní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bílkovina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Bílkovina ze syrovátky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dobře rozpustná (lépe než kasein)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vysoký obsah větvených aminokyselin a cysteinu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prášek obsahuje 88 % bílkovin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obsahuje Na, K, Ca, P v malém množství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minimální / zanedbatelné množství laktózy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ředit vodou, do nápojů i hotových potravin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Odměrka 5 g = 4,4 g bílkovin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denní dávka 4-6 odměrek (18-26 g bílkovin)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Balení 300 g / 280 Kč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pacient spotřebuje 2-3 balení na měsíc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  <p:pic>
        <p:nvPicPr>
          <p:cNvPr id="1026" name="Picture 2" descr="FRESENIUS KABI Fresubin protein powder 300 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90264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Perorální nutriční suplementy při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ONS, 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Oral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Supplements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6805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Používané formou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sippingu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Džusový</a:t>
            </a:r>
            <a:r>
              <a:rPr lang="cs-CZ" sz="2800" b="1" dirty="0" smtClean="0"/>
              <a:t> typ ONS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Nutridrink</a:t>
            </a:r>
            <a:r>
              <a:rPr lang="cs-CZ" sz="2400" dirty="0" smtClean="0"/>
              <a:t> </a:t>
            </a:r>
            <a:r>
              <a:rPr lang="cs-CZ" sz="2400" dirty="0" err="1" smtClean="0"/>
              <a:t>Juice</a:t>
            </a:r>
            <a:r>
              <a:rPr lang="cs-CZ" sz="2400" dirty="0" smtClean="0"/>
              <a:t> Style 200 ml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Fresubin</a:t>
            </a:r>
            <a:r>
              <a:rPr lang="cs-CZ" sz="2400" dirty="0" smtClean="0"/>
              <a:t> </a:t>
            </a:r>
            <a:r>
              <a:rPr lang="cs-CZ" sz="2400" dirty="0" err="1" smtClean="0"/>
              <a:t>Jucy</a:t>
            </a:r>
            <a:r>
              <a:rPr lang="cs-CZ" sz="2400" dirty="0" smtClean="0"/>
              <a:t> 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oba 1,5 kcal/ml, pouze 8 g bílkovin, 67 g sacharidů (oligosacharid maltodextrin), žádný tuk ani vláknina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Proteinový ONS s nízkým obsahem tuku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Resource</a:t>
            </a:r>
            <a:r>
              <a:rPr lang="cs-CZ" sz="2400" dirty="0" smtClean="0"/>
              <a:t> Protein 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pouze 7 g tuku/200 ml, 20 g bílkovin/200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neobsahuje vlákninu</a:t>
            </a:r>
          </a:p>
        </p:txBody>
      </p:sp>
    </p:spTree>
    <p:extLst>
      <p:ext uri="{BB962C8B-B14F-4D97-AF65-F5344CB8AC3E}">
        <p14:creationId xmlns:p14="http://schemas.microsoft.com/office/powerpoint/2010/main" val="2923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Perorální nutriční suplementy při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ONS, 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Oral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Supplements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1125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Forma krému / pudinku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Nižší riziko zrychlení pasáže střevem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Neobsahují vlákninu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Relativně nízký obsah bílkovin 12 g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2800" b="1" dirty="0" err="1" smtClean="0"/>
              <a:t>Nutridrink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Creme</a:t>
            </a:r>
            <a:r>
              <a:rPr lang="cs-CZ" sz="2800" b="1" dirty="0" smtClean="0"/>
              <a:t> 125 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1,5 kcal/g, pouze 6 g tuku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2800" b="1" dirty="0" err="1" smtClean="0"/>
              <a:t>Fresubin</a:t>
            </a:r>
            <a:r>
              <a:rPr lang="cs-CZ" sz="2800" b="1" dirty="0" smtClean="0"/>
              <a:t> 2 kcal </a:t>
            </a:r>
            <a:r>
              <a:rPr lang="cs-CZ" sz="2800" b="1" dirty="0" err="1" smtClean="0"/>
              <a:t>Creme</a:t>
            </a:r>
            <a:r>
              <a:rPr lang="cs-CZ" sz="2800" b="1" dirty="0" smtClean="0"/>
              <a:t> 125 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2,0 kcal/g, 10 g tuku</a:t>
            </a: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Většina ONS obsahuje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všechny vitamíny a stopové prvky</a:t>
            </a:r>
          </a:p>
        </p:txBody>
      </p:sp>
    </p:spTree>
    <p:extLst>
      <p:ext uri="{BB962C8B-B14F-4D97-AF65-F5344CB8AC3E}">
        <p14:creationId xmlns:p14="http://schemas.microsoft.com/office/powerpoint/2010/main" val="31454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elektrolytů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zvýšených ztrátách průjmovitou stolicí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556792"/>
            <a:ext cx="7848872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Draslík, K</a:t>
            </a:r>
            <a:r>
              <a:rPr lang="cs-CZ" sz="2800" b="1" baseline="30000" dirty="0" smtClean="0"/>
              <a:t>39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>
                <a:solidFill>
                  <a:srgbClr val="FF0000"/>
                </a:solidFill>
              </a:rPr>
              <a:t>Kalnormin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tbl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1 g = 520 mg draslíku (3-6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draslíku 2000-4000 mg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Fosfor, P</a:t>
            </a:r>
            <a:r>
              <a:rPr lang="cs-CZ" sz="2800" b="1" baseline="30000" dirty="0" smtClean="0"/>
              <a:t>30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příprava v lékárně </a:t>
            </a:r>
            <a:r>
              <a:rPr lang="cs-CZ" sz="2400" dirty="0" err="1" smtClean="0"/>
              <a:t>magistralitter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Kalium fosfát 0,68 g </a:t>
            </a:r>
            <a:r>
              <a:rPr lang="cs-CZ" sz="2400" dirty="0" err="1" smtClean="0">
                <a:solidFill>
                  <a:srgbClr val="FF0000"/>
                </a:solidFill>
              </a:rPr>
              <a:t>cps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r>
              <a:rPr lang="cs-CZ" sz="2400" dirty="0" smtClean="0"/>
              <a:t> = 150 mg P (3-6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P 900 mg (6 </a:t>
            </a:r>
            <a:r>
              <a:rPr lang="cs-CZ" sz="2400" dirty="0" err="1" smtClean="0"/>
              <a:t>tbl</a:t>
            </a:r>
            <a:r>
              <a:rPr lang="cs-CZ" sz="2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obsahuje také </a:t>
            </a:r>
            <a:r>
              <a:rPr lang="cs-CZ" sz="2400" dirty="0" err="1" smtClean="0"/>
              <a:t>kálium</a:t>
            </a:r>
            <a:r>
              <a:rPr lang="cs-CZ" sz="2400" dirty="0" smtClean="0"/>
              <a:t> 200 mg / </a:t>
            </a:r>
            <a:r>
              <a:rPr lang="cs-CZ" sz="2400" dirty="0" err="1" smtClean="0"/>
              <a:t>cps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Hořčík, Mg</a:t>
            </a:r>
            <a:r>
              <a:rPr lang="cs-CZ" sz="2800" b="1" baseline="30000" dirty="0" smtClean="0"/>
              <a:t>24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Magnesium Oxide </a:t>
            </a:r>
            <a:r>
              <a:rPr lang="cs-CZ" sz="2400" dirty="0" err="1" smtClean="0">
                <a:solidFill>
                  <a:srgbClr val="FF0000"/>
                </a:solidFill>
              </a:rPr>
              <a:t>Swiss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tbl</a:t>
            </a:r>
            <a:r>
              <a:rPr lang="cs-CZ" sz="2400" dirty="0" smtClean="0"/>
              <a:t> 420 mg = 250 mg </a:t>
            </a:r>
            <a:r>
              <a:rPr lang="cs-CZ" sz="2400" dirty="0" err="1" smtClean="0"/>
              <a:t>Mg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dávka 1-2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300-400 mg </a:t>
            </a:r>
            <a:r>
              <a:rPr lang="cs-CZ" sz="2400" dirty="0" err="1" smtClean="0"/>
              <a:t>Mg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170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zinku 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zvýšených ztrátách průjmovitou stolicí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916832"/>
            <a:ext cx="6264696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Zinek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Zinek </a:t>
            </a:r>
            <a:r>
              <a:rPr lang="cs-CZ" sz="2400" dirty="0" err="1" smtClean="0"/>
              <a:t>tbl</a:t>
            </a:r>
            <a:r>
              <a:rPr lang="cs-CZ" sz="2400" dirty="0" smtClean="0"/>
              <a:t> 15 mg nebo 25 mg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</a:t>
            </a:r>
            <a:r>
              <a:rPr lang="cs-CZ" sz="2400" dirty="0" err="1" smtClean="0"/>
              <a:t>Zn</a:t>
            </a:r>
            <a:r>
              <a:rPr lang="cs-CZ" sz="2400" dirty="0" smtClean="0"/>
              <a:t> ve stravě 10-15 mg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Selén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Selén </a:t>
            </a:r>
            <a:r>
              <a:rPr lang="cs-CZ" sz="2400" dirty="0" err="1" smtClean="0"/>
              <a:t>tbl</a:t>
            </a:r>
            <a:r>
              <a:rPr lang="cs-CZ" sz="2400" dirty="0" smtClean="0"/>
              <a:t> 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 nebo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Se 60-70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Tableta </a:t>
            </a:r>
            <a:r>
              <a:rPr lang="cs-CZ" sz="2800" b="1" dirty="0" err="1" smtClean="0"/>
              <a:t>Selzink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7,2 mg </a:t>
            </a:r>
            <a:r>
              <a:rPr lang="cs-CZ" sz="2400" dirty="0" err="1" smtClean="0"/>
              <a:t>Zn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 Se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denní dávka 1-2 </a:t>
            </a:r>
            <a:r>
              <a:rPr lang="cs-CZ" sz="2400" dirty="0" err="1" smtClean="0"/>
              <a:t>tbl</a:t>
            </a:r>
            <a:endParaRPr lang="cs-CZ" sz="2400" dirty="0" smtClean="0"/>
          </a:p>
        </p:txBody>
      </p:sp>
      <p:pic>
        <p:nvPicPr>
          <p:cNvPr id="2052" name="Picture 4" descr="https://www.medpharma.cz/images/sklady/8594045470260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8" y="1377738"/>
            <a:ext cx="1979254" cy="19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igalekarna.cz/images/products/middle/34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730474" cy="17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Loperamid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při průjmu po TKI</a:t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mechanismus účinku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484784"/>
            <a:ext cx="7776864" cy="55446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Lokální </a:t>
            </a:r>
            <a:r>
              <a:rPr lang="cs-CZ" sz="2800" b="1" dirty="0" err="1" smtClean="0"/>
              <a:t>opioidní</a:t>
            </a:r>
            <a:r>
              <a:rPr lang="cs-CZ" sz="2800" b="1" dirty="0" smtClean="0"/>
              <a:t> účinek na střevo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 smtClean="0"/>
              <a:t>přímý účinek na svalovinu střevní stěny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/>
              <a:t>t</a:t>
            </a:r>
            <a:r>
              <a:rPr lang="cs-CZ" sz="2600" dirty="0" smtClean="0"/>
              <a:t>éměř </a:t>
            </a:r>
            <a:r>
              <a:rPr lang="cs-CZ" sz="2600" dirty="0"/>
              <a:t>se neresorbuje a nemá centrální účinky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Snižuje motilitu a peristaltiku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prodlužuje tranzitní čas střevem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potlačuje </a:t>
            </a:r>
            <a:r>
              <a:rPr lang="cs-CZ" sz="2600" dirty="0" err="1" smtClean="0"/>
              <a:t>gastrokolický</a:t>
            </a:r>
            <a:r>
              <a:rPr lang="cs-CZ" sz="2600" dirty="0" smtClean="0"/>
              <a:t> reflex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Snižuje </a:t>
            </a:r>
            <a:r>
              <a:rPr lang="cs-CZ" sz="2800" b="1" dirty="0"/>
              <a:t>objem stolice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Zvyšuje viskozitu a </a:t>
            </a:r>
            <a:r>
              <a:rPr lang="cs-CZ" sz="2800" b="1" dirty="0" err="1"/>
              <a:t>denzitu</a:t>
            </a:r>
            <a:r>
              <a:rPr lang="cs-CZ" sz="2800" b="1" dirty="0"/>
              <a:t> stolice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Zvyšuje tonus análního sfinkteru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Pacient musí být poučen o riziku nadměrného útlumu peristaltiky</a:t>
            </a:r>
          </a:p>
        </p:txBody>
      </p:sp>
    </p:spTree>
    <p:extLst>
      <p:ext uri="{BB962C8B-B14F-4D97-AF65-F5344CB8AC3E}">
        <p14:creationId xmlns:p14="http://schemas.microsoft.com/office/powerpoint/2010/main" val="17554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Loperamid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při průjmu po TKI</a:t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zásady léčby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Včasné zahájení, většinou ne profylakticky</a:t>
            </a:r>
            <a:endParaRPr lang="cs-CZ" b="1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Kapsle 2 mg </a:t>
            </a:r>
            <a:r>
              <a:rPr lang="cs-CZ" sz="2800" b="1" dirty="0" err="1" smtClean="0"/>
              <a:t>loperamidu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Imodium</a:t>
            </a:r>
            <a:r>
              <a:rPr lang="cs-CZ" sz="2400" dirty="0" smtClean="0"/>
              <a:t> </a:t>
            </a:r>
            <a:r>
              <a:rPr lang="cs-CZ" sz="2400" dirty="0" err="1" smtClean="0"/>
              <a:t>tob</a:t>
            </a:r>
            <a:r>
              <a:rPr lang="cs-CZ" sz="2400" dirty="0" smtClean="0"/>
              <a:t>, </a:t>
            </a:r>
            <a:r>
              <a:rPr lang="cs-CZ" sz="2400" dirty="0" err="1" smtClean="0"/>
              <a:t>Loperon</a:t>
            </a:r>
            <a:r>
              <a:rPr lang="cs-CZ" sz="2400" dirty="0" smtClean="0"/>
              <a:t> </a:t>
            </a:r>
            <a:r>
              <a:rPr lang="cs-CZ" sz="2400" dirty="0" err="1" smtClean="0"/>
              <a:t>cps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Léčbu zahájit hned po vzniku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již při grade 1-2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Úvodní dávka 4 mg, dále 2 mg po 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nebo 2 mg po každé průjmovité stolici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Léčba do doby 12 hod. bez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max. denní dávka 20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Při nedostatečném účinku kontrola </a:t>
            </a:r>
            <a:r>
              <a:rPr lang="cs-CZ" sz="2800" b="1" dirty="0" err="1" smtClean="0"/>
              <a:t>compliance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78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34481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Léčba těžkého průjmu grade 3-4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hospitalizace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2060848"/>
            <a:ext cx="7632848" cy="36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err="1" smtClean="0"/>
              <a:t>Infúzní</a:t>
            </a:r>
            <a:r>
              <a:rPr lang="cs-CZ" sz="2800" b="1" dirty="0" smtClean="0"/>
              <a:t> hydratace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Přívod elektrolytů ke korekci </a:t>
            </a:r>
            <a:r>
              <a:rPr lang="cs-CZ" sz="2800" b="1" dirty="0" err="1" smtClean="0"/>
              <a:t>dysbalance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včetně </a:t>
            </a:r>
            <a:r>
              <a:rPr lang="cs-CZ" sz="2400" dirty="0" err="1" smtClean="0"/>
              <a:t>iv</a:t>
            </a:r>
            <a:r>
              <a:rPr lang="cs-CZ" sz="2400" dirty="0" smtClean="0"/>
              <a:t>. </a:t>
            </a:r>
            <a:r>
              <a:rPr lang="cs-CZ" sz="2400" dirty="0" err="1" smtClean="0"/>
              <a:t>suplementace</a:t>
            </a:r>
            <a:r>
              <a:rPr lang="cs-CZ" sz="2400" dirty="0" smtClean="0"/>
              <a:t> fosforu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Antibiotika při těžké </a:t>
            </a:r>
            <a:r>
              <a:rPr lang="cs-CZ" sz="2800" b="1" dirty="0" err="1" smtClean="0"/>
              <a:t>neutropénii</a:t>
            </a:r>
            <a:endParaRPr lang="cs-CZ" sz="2800" b="1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Přerušení léčby TKI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Octreotid</a:t>
            </a:r>
            <a:r>
              <a:rPr lang="cs-CZ" sz="2800" b="1" dirty="0" smtClean="0"/>
              <a:t> 100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 </a:t>
            </a:r>
            <a:r>
              <a:rPr lang="cs-CZ" sz="2800" b="1" dirty="0" err="1" smtClean="0"/>
              <a:t>s.c</a:t>
            </a:r>
            <a:r>
              <a:rPr lang="cs-CZ" sz="2800" b="1" dirty="0" smtClean="0"/>
              <a:t>. po 8 hod.</a:t>
            </a:r>
          </a:p>
        </p:txBody>
      </p:sp>
    </p:spTree>
    <p:extLst>
      <p:ext uri="{BB962C8B-B14F-4D97-AF65-F5344CB8AC3E}">
        <p14:creationId xmlns:p14="http://schemas.microsoft.com/office/powerpoint/2010/main" val="25142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Alternativní dávkovací schémata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VEGF-TKI 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sunitinib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 renálního karcinomu)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1764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Šestitýdenní cykly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4/2  (4 týdny podávat, 2 týdny pauza)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Kratší cykly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2/1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1/1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Efekt alternativního dávkování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bez ztráty účinnosti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nižší toxicita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nižší podíl nemocných, kteří léčbu předčasně ukončili</a:t>
            </a:r>
          </a:p>
          <a:p>
            <a:pPr marL="720000" lvl="1">
              <a:spcBef>
                <a:spcPts val="0"/>
              </a:spcBef>
            </a:pPr>
            <a:endParaRPr 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971600" y="6309320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 smtClean="0"/>
              <a:t>Liu</a:t>
            </a:r>
            <a:r>
              <a:rPr lang="cs-CZ" sz="2400" i="1" dirty="0" smtClean="0"/>
              <a:t> J, et al. </a:t>
            </a:r>
            <a:r>
              <a:rPr lang="cs-CZ" sz="2400" i="1" dirty="0" err="1" smtClean="0"/>
              <a:t>Gynecol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Oncol</a:t>
            </a:r>
            <a:r>
              <a:rPr lang="cs-CZ" sz="2400" i="1" dirty="0" smtClean="0"/>
              <a:t> 2018; 150:173-79.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94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73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Vliv chemoterapie na nutriční stav pacienta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916832"/>
            <a:ext cx="7848872" cy="381642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Netekutinová ztráta hmotnosti &gt; 5 %            v průběhu CHT je klinicky významná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ukazuje na rozvoj </a:t>
            </a:r>
            <a:r>
              <a:rPr lang="cs-CZ" sz="2400" dirty="0" err="1" smtClean="0">
                <a:latin typeface="Arial" charset="0"/>
              </a:rPr>
              <a:t>iatrogenní</a:t>
            </a:r>
            <a:r>
              <a:rPr lang="cs-CZ" sz="2400" dirty="0" smtClean="0">
                <a:latin typeface="Arial" charset="0"/>
              </a:rPr>
              <a:t> malnutrice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zvyšuje riziko toxicity CHT</a:t>
            </a:r>
          </a:p>
          <a:p>
            <a:pPr eaLnBrk="1" hangingPunct="1"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Nedostatečný příjem bílkovin a energie       v průběhu CHT má negativní důsledky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zvyšuje výskyt patologické únavy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podle některých prací zvyšuje mortalitu</a:t>
            </a:r>
          </a:p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Perorální nutriční intervence při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8280920" cy="489597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Individualizovaná dietní rada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řešit individuální nedostatky ve složení stravy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předpokládat poklesy příjmu stravy při CHT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riziko vypěstované averze k potravinám/</a:t>
            </a:r>
            <a:r>
              <a:rPr lang="cs-CZ" sz="2400" dirty="0" err="1">
                <a:latin typeface="Arial" charset="0"/>
              </a:rPr>
              <a:t>sippingu</a:t>
            </a:r>
            <a:endParaRPr lang="cs-CZ" sz="2400" dirty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krátkodobé výpadky kompenzovat po ústupu potíží 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stanovení potřeby energie a bílkovin je vhodné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proteinový s n-3 PUFA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dodržovat zásady efektivního </a:t>
            </a:r>
            <a:r>
              <a:rPr lang="cs-CZ" sz="2400" dirty="0" err="1" smtClean="0">
                <a:latin typeface="Arial" charset="0"/>
              </a:rPr>
              <a:t>sippingu</a:t>
            </a:r>
            <a:endParaRPr lang="cs-CZ" sz="2400" dirty="0" smtClean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využít široké palety přípravků</a:t>
            </a:r>
          </a:p>
          <a:p>
            <a:pPr marL="935038" lvl="2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krémy, neutrální verze, </a:t>
            </a:r>
            <a:r>
              <a:rPr lang="cs-CZ" sz="2200" dirty="0" err="1" smtClean="0">
                <a:latin typeface="Arial" charset="0"/>
              </a:rPr>
              <a:t>džusový</a:t>
            </a:r>
            <a:r>
              <a:rPr lang="cs-CZ" sz="2200" dirty="0" smtClean="0">
                <a:latin typeface="Arial" charset="0"/>
              </a:rPr>
              <a:t> typ + instantní protein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střídat strategii, lze kombinovat s potravinami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ONS s n-3 PUFA pro onkologické pacienty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90900"/>
              </p:ext>
            </p:extLst>
          </p:nvPr>
        </p:nvGraphicFramePr>
        <p:xfrm>
          <a:off x="251520" y="1124743"/>
          <a:ext cx="8640960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1944216"/>
                <a:gridCol w="1800200"/>
              </a:tblGrid>
              <a:tr h="1262282">
                <a:tc>
                  <a:txBody>
                    <a:bodyPr/>
                    <a:lstStyle/>
                    <a:p>
                      <a:pPr algn="ctr"/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Objem</a:t>
                      </a:r>
                    </a:p>
                    <a:p>
                      <a:pPr algn="ctr"/>
                      <a:r>
                        <a:rPr lang="cs-CZ" sz="28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Energie</a:t>
                      </a:r>
                    </a:p>
                    <a:p>
                      <a:pPr algn="ctr"/>
                      <a:r>
                        <a:rPr lang="cs-CZ" sz="2800" b="0" i="1" dirty="0" err="1" smtClean="0"/>
                        <a:t>kJ</a:t>
                      </a:r>
                      <a:endParaRPr lang="cs-CZ" sz="28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Bílkoviny</a:t>
                      </a:r>
                    </a:p>
                    <a:p>
                      <a:pPr algn="ctr"/>
                      <a:r>
                        <a:rPr lang="cs-CZ" sz="2800" b="0" i="1" dirty="0" smtClean="0"/>
                        <a:t>g</a:t>
                      </a: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Supportan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obsah tuku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 smtClean="0"/>
                    </a:p>
                    <a:p>
                      <a:pPr algn="l"/>
                      <a:r>
                        <a:rPr lang="cs-CZ" sz="2000" b="0" dirty="0" smtClean="0"/>
                        <a:t>pro DM, kortikoidy</a:t>
                      </a:r>
                      <a:r>
                        <a:rPr lang="cs-CZ" sz="2400" b="1" dirty="0" smtClean="0"/>
                        <a:t> 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125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860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11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Prosure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obsah sacharidů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1170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16</a:t>
                      </a: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Oral </a:t>
                      </a:r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pulvis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před operací nádoru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56084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CHT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má příznivé účinky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80920" cy="518457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Stabilizace tělesné hmotnosti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pacient v průběhu CHT nehubne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Udržení fyzické výkonnosti a kvality života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zmírnění patologické únavy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Zlepšení tolerance chemoterapie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dokončení onkologické léčby bez redukce dávky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Metabolická intervence pomocí n-3 PUFA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potlačení zánětu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zlepšení apetitu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šetření svalové hmoty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Lepší celkový výsledek onkologické léčby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>
                <a:latin typeface="Arial" charset="0"/>
              </a:rPr>
              <a:t>potlačení růstu nádoru </a:t>
            </a:r>
            <a:r>
              <a:rPr lang="cs-CZ" sz="2400" dirty="0" smtClean="0">
                <a:latin typeface="Arial" charset="0"/>
              </a:rPr>
              <a:t>n-3 </a:t>
            </a:r>
            <a:r>
              <a:rPr lang="cs-CZ" sz="2400" dirty="0">
                <a:latin typeface="Arial" charset="0"/>
              </a:rPr>
              <a:t>PUFA není prokázáno</a:t>
            </a:r>
          </a:p>
        </p:txBody>
      </p:sp>
    </p:spTree>
    <p:extLst>
      <p:ext uri="{BB962C8B-B14F-4D97-AF65-F5344CB8AC3E}">
        <p14:creationId xmlns:p14="http://schemas.microsoft.com/office/powerpoint/2010/main" val="24002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Enterální a parenterální výživa při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82396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EV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NG sonda, nebo využít již zavedený vstup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možnost podat velmi kvalitní výživu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Diben</a:t>
            </a:r>
            <a:r>
              <a:rPr lang="cs-CZ" sz="2400" dirty="0" smtClean="0">
                <a:latin typeface="Arial" charset="0"/>
              </a:rPr>
              <a:t> 1,5 kcal HP obsahuje n-3 PUFA  2-3x 500 ml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Supportan</a:t>
            </a:r>
            <a:r>
              <a:rPr lang="cs-CZ" sz="2400" dirty="0" smtClean="0">
                <a:latin typeface="Arial" charset="0"/>
              </a:rPr>
              <a:t> 1-2x 500 ml/den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Úplná PV při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nepodávat paušálně (vyšší riziko komplikací, infekcí</a:t>
            </a:r>
            <a:r>
              <a:rPr lang="cs-CZ" sz="2400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Doplňková PV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při předpokládané malabsorpci, průjmech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udržet alespoň malý enterální příjem</a:t>
            </a:r>
          </a:p>
        </p:txBody>
      </p:sp>
    </p:spTree>
    <p:extLst>
      <p:ext uri="{BB962C8B-B14F-4D97-AF65-F5344CB8AC3E}">
        <p14:creationId xmlns:p14="http://schemas.microsoft.com/office/powerpoint/2010/main" val="103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6864" cy="10081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Komplexní nutriční a metabolická intervence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chemoterapii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96944" cy="518457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Zmírnění symptomů omezujících příjem stravy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antiemetická profylaxe, zejména krytí opožděných potíží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NK</a:t>
            </a:r>
            <a:r>
              <a:rPr lang="cs-CZ" sz="2400" baseline="-25000" dirty="0">
                <a:latin typeface="Arial" charset="0"/>
              </a:rPr>
              <a:t>1</a:t>
            </a:r>
            <a:r>
              <a:rPr lang="cs-CZ" sz="2400" dirty="0">
                <a:latin typeface="Arial" charset="0"/>
              </a:rPr>
              <a:t> inhibitory, </a:t>
            </a:r>
            <a:r>
              <a:rPr lang="cs-CZ" sz="2400" dirty="0" err="1" smtClean="0">
                <a:latin typeface="Arial" charset="0"/>
              </a:rPr>
              <a:t>dexametazon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olanzapin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dirty="0" err="1">
                <a:latin typeface="Arial" charset="0"/>
              </a:rPr>
              <a:t>Zyprexa</a:t>
            </a:r>
            <a:r>
              <a:rPr lang="cs-CZ" sz="2400" dirty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účinná léčba bolesti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mikronutrientů</a:t>
            </a:r>
            <a:r>
              <a:rPr lang="cs-CZ" sz="2800" b="1" dirty="0" smtClean="0">
                <a:latin typeface="Arial" charset="0"/>
              </a:rPr>
              <a:t> při deficitu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, Se, </a:t>
            </a:r>
            <a:r>
              <a:rPr lang="cs-CZ" sz="2400" dirty="0" err="1" smtClean="0">
                <a:latin typeface="Arial" charset="0"/>
              </a:rPr>
              <a:t>vit.D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folát</a:t>
            </a:r>
            <a:r>
              <a:rPr lang="cs-CZ" sz="2400" dirty="0" smtClean="0">
                <a:latin typeface="Arial" charset="0"/>
              </a:rPr>
              <a:t>, vit. B skupiny, </a:t>
            </a:r>
            <a:r>
              <a:rPr lang="cs-CZ" sz="2400" dirty="0" err="1" smtClean="0">
                <a:latin typeface="Arial" charset="0"/>
              </a:rPr>
              <a:t>vit.C</a:t>
            </a:r>
            <a:r>
              <a:rPr lang="cs-CZ" sz="2400" dirty="0" smtClean="0">
                <a:latin typeface="Arial" charset="0"/>
              </a:rPr>
              <a:t>, 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Systematická nutriční podpora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u nemocných s rizikem malnutrice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Těsná kontrola příjmu energie při hubnutí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Eskalace nutriční podpory (EV, PV)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Pravidelné cvičení, včetně posilování</a:t>
            </a:r>
          </a:p>
        </p:txBody>
      </p:sp>
    </p:spTree>
    <p:extLst>
      <p:ext uri="{BB962C8B-B14F-4D97-AF65-F5344CB8AC3E}">
        <p14:creationId xmlns:p14="http://schemas.microsoft.com/office/powerpoint/2010/main" val="2193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1842</Words>
  <Application>Microsoft Office PowerPoint</Application>
  <PresentationFormat>Předvádění na obrazovce (4:3)</PresentationFormat>
  <Paragraphs>413</Paragraphs>
  <Slides>40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Office Theme</vt:lpstr>
      <vt:lpstr>Nutriční podpora  při onkologické léčbě  magisterské studium, obor Nutriční specialista  Miroslav Tomíška Interní hematologická a onkologická klinika LF MU a FN Brno</vt:lpstr>
      <vt:lpstr>Nutriční podpora při chemoterapii</vt:lpstr>
      <vt:lpstr>Vedlejší účinky chemoterapie ovlivňující příjem stravy a nutriční stav pacienta</vt:lpstr>
      <vt:lpstr>Vliv chemoterapie na nutriční stav pacienta</vt:lpstr>
      <vt:lpstr>Perorální nutriční intervence při CHT</vt:lpstr>
      <vt:lpstr>ONS s n-3 PUFA pro onkologické pacienty</vt:lpstr>
      <vt:lpstr>Nutriční podpora při CHT má příznivé účinky</vt:lpstr>
      <vt:lpstr>Enterální a parenterální výživa při CHT</vt:lpstr>
      <vt:lpstr>Komplexní nutriční a metabolická intervence při chemoterapii</vt:lpstr>
      <vt:lpstr>Nárůst tělesné hmotnosti po CHT</vt:lpstr>
      <vt:lpstr>Nutriční podpora při radioterapii</vt:lpstr>
      <vt:lpstr>Radioterapie nádorů</vt:lpstr>
      <vt:lpstr>RT u nádorů hlavy a krku zajištění nutriční podpory</vt:lpstr>
      <vt:lpstr>Nutriční podpora cestou PEG u nádorů hlavy a krku</vt:lpstr>
      <vt:lpstr>Nutriční podpora  při transplantaci krvetvorných buněk</vt:lpstr>
      <vt:lpstr>Transplantace krvetvorných buněk Hematopoietic cell transplantation, HCT</vt:lpstr>
      <vt:lpstr>Nutriční podpora při alogenní HCT</vt:lpstr>
      <vt:lpstr>Nutriční podpora při autologní HCT</vt:lpstr>
      <vt:lpstr>Nutriční podpora  při cílené biologické léčbě</vt:lpstr>
      <vt:lpstr>Tyrosin-kinázové inhibitory, TKI v onkologii charakteristika lékové skupiny</vt:lpstr>
      <vt:lpstr>Příklady TKI</vt:lpstr>
      <vt:lpstr>Grading průjmu podle CTC-AE</vt:lpstr>
      <vt:lpstr>Edukace pacienta  při zahájení léčby TKI</vt:lpstr>
      <vt:lpstr>Hlavní dietní zásady  léčby průjmu po TKI</vt:lpstr>
      <vt:lpstr>Hlavní dietní zásady  léčby průjmu po TKI</vt:lpstr>
      <vt:lpstr>Dieta BRAT při průjmu po léčbě TKI banana – rice – apple – toast</vt:lpstr>
      <vt:lpstr>2. krok - po dietě BRAT uvolnění diety, rozšíření výběru potravin</vt:lpstr>
      <vt:lpstr>3. krok další rozšíření výběru potravin</vt:lpstr>
      <vt:lpstr>4. krok, bezezbytková dieta  typu nemocniční diety č.5</vt:lpstr>
      <vt:lpstr>Instantní vláknina OptiFibre 250 g plně rozpustná vláknina  PHGG, partially hydrolyzed guar gum</vt:lpstr>
      <vt:lpstr>Fresubin Protein Powder Instantní bílkovina</vt:lpstr>
      <vt:lpstr>Perorální nutriční suplementy při průjmu ONS, Oral Nutritional Supplements</vt:lpstr>
      <vt:lpstr>Perorální nutriční suplementy při průjmu ONS, Oral Nutritional Supplements</vt:lpstr>
      <vt:lpstr>Suplementace elektrolytů při zvýšených ztrátách průjmovitou stolicí</vt:lpstr>
      <vt:lpstr>Suplementace zinku a selénu při zvýšených ztrátách průjmovitou stolicí</vt:lpstr>
      <vt:lpstr>Loperamid při průjmu po TKI mechanismus účinku</vt:lpstr>
      <vt:lpstr>Loperamid při průjmu po TKI zásady léčby</vt:lpstr>
      <vt:lpstr>Léčba těžkého průjmu grade 3-4 za hospitalizace</vt:lpstr>
      <vt:lpstr>Alternativní dávkovací schémata léčby VEGF-TKI (sunitinib u renálního karcinomu)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371</cp:revision>
  <dcterms:created xsi:type="dcterms:W3CDTF">2015-10-22T09:56:45Z</dcterms:created>
  <dcterms:modified xsi:type="dcterms:W3CDTF">2021-11-29T16:43:41Z</dcterms:modified>
</cp:coreProperties>
</file>