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7" r:id="rId2"/>
    <p:sldId id="261" r:id="rId3"/>
    <p:sldId id="293" r:id="rId4"/>
    <p:sldId id="260" r:id="rId5"/>
    <p:sldId id="288" r:id="rId6"/>
    <p:sldId id="286" r:id="rId7"/>
    <p:sldId id="294" r:id="rId8"/>
    <p:sldId id="291" r:id="rId9"/>
    <p:sldId id="274" r:id="rId10"/>
    <p:sldId id="275" r:id="rId11"/>
    <p:sldId id="276" r:id="rId12"/>
    <p:sldId id="265" r:id="rId13"/>
    <p:sldId id="262" r:id="rId14"/>
    <p:sldId id="263" r:id="rId15"/>
    <p:sldId id="266" r:id="rId16"/>
    <p:sldId id="290" r:id="rId17"/>
    <p:sldId id="267" r:id="rId18"/>
    <p:sldId id="269" r:id="rId19"/>
    <p:sldId id="264" r:id="rId20"/>
    <p:sldId id="270" r:id="rId21"/>
    <p:sldId id="271" r:id="rId22"/>
    <p:sldId id="295" r:id="rId23"/>
    <p:sldId id="296" r:id="rId24"/>
    <p:sldId id="272" r:id="rId25"/>
    <p:sldId id="284" r:id="rId26"/>
    <p:sldId id="278" r:id="rId27"/>
    <p:sldId id="279" r:id="rId28"/>
    <p:sldId id="283" r:id="rId29"/>
    <p:sldId id="28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17.09.2023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wPLSYt6ZiI&amp;pp=ygUfc3RvIHp2w63FmWF0IHUgbsOhcyBzZSBkb2rDrWTDoQ%3D%3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/>
              <a:t>Vývojová psychologie 1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 MUNI</a:t>
            </a:r>
          </a:p>
        </p:txBody>
      </p:sp>
      <p:pic>
        <p:nvPicPr>
          <p:cNvPr id="5" name="Obrázek 4" descr="Obsah obrázku text, snímek obrazovky, hodiny, Písmo&#10;&#10;Popis byl vytvořen automaticky">
            <a:extLst>
              <a:ext uri="{FF2B5EF4-FFF2-40B4-BE49-F238E27FC236}">
                <a16:creationId xmlns:a16="http://schemas.microsoft.com/office/drawing/2014/main" id="{70BDAA61-BF8F-A58F-DF7A-D0BC9D98A7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130" y="425870"/>
            <a:ext cx="5486411" cy="193853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/>
              <a:t>Čtyři faktory, které vedou k tomu, že jsou děti i z jedné rodiny odlišné (</a:t>
            </a:r>
            <a:r>
              <a:rPr lang="en-US" dirty="0" err="1"/>
              <a:t>Scarr</a:t>
            </a:r>
            <a:r>
              <a:rPr lang="cs-CZ" dirty="0"/>
              <a:t>,</a:t>
            </a:r>
            <a:r>
              <a:rPr lang="en-US" dirty="0"/>
              <a:t> 1992)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b="1" dirty="0"/>
              <a:t>1. Genetické  odlišnosti </a:t>
            </a:r>
            <a:r>
              <a:rPr lang="cs-CZ" dirty="0"/>
              <a:t>(genetika a biologie);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(a skrze ně celá společnost) a další lidé </a:t>
            </a:r>
            <a:r>
              <a:rPr lang="cs-CZ" dirty="0"/>
              <a:t>(kulturní a sociální prostředí, osobní a rodinná historie);</a:t>
            </a:r>
            <a:endParaRPr lang="en-US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b="1" dirty="0"/>
              <a:t>Odlišnosti v reagování na tytéž zkušenosti </a:t>
            </a:r>
            <a:r>
              <a:rPr lang="cs-CZ" dirty="0"/>
              <a:t>(osobní historie, druh osobnosti);</a:t>
            </a:r>
            <a:endParaRPr lang="en-US" b="1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b="1" dirty="0"/>
              <a:t>Odlišné  volby v prostředí </a:t>
            </a:r>
            <a:r>
              <a:rPr lang="cs-CZ" dirty="0"/>
              <a:t>(osobní historie, </a:t>
            </a:r>
          </a:p>
          <a:p>
            <a:pPr>
              <a:buNone/>
            </a:pPr>
            <a:r>
              <a:rPr lang="cs-CZ" dirty="0"/>
              <a:t>	psychologie motivace).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b="1" dirty="0"/>
              <a:t>+ 5. vliv ekosystému</a:t>
            </a:r>
            <a:r>
              <a:rPr lang="cs-CZ" altLang="en-US" dirty="0"/>
              <a:t> na evoluci člověka – změny fylogenetické, které také utvářejí lidskou psychiku a její ontogenezi. Srov. klimatickou změnu.</a:t>
            </a:r>
          </a:p>
        </p:txBody>
      </p:sp>
      <p:sp useBgFill="1">
        <p:nvSpPr>
          <p:cNvPr id="4" name="Obdélník 3"/>
          <p:cNvSpPr/>
          <p:nvPr/>
        </p:nvSpPr>
        <p:spPr>
          <a:xfrm>
            <a:off x="7668344" y="4092347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Je </a:t>
            </a:r>
            <a:r>
              <a:rPr lang="cs-CZ" b="0" dirty="0"/>
              <a:t>psychický</a:t>
            </a:r>
            <a:r>
              <a:rPr lang="cs-CZ" dirty="0"/>
              <a:t> vývoj kontinuální či diskontinuální 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511" y="3904381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511" y="1763472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Kredit:  </a:t>
            </a:r>
            <a:r>
              <a:rPr lang="cs-CZ" sz="1400" dirty="0" err="1"/>
              <a:t>Siegler</a:t>
            </a:r>
            <a:r>
              <a:rPr lang="cs-CZ" sz="1400" dirty="0"/>
              <a:t> et al. (2011, s. 14)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16016" y="5337723"/>
            <a:ext cx="47525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Jako instary </a:t>
            </a:r>
            <a:r>
              <a:rPr lang="cs-CZ" dirty="0" err="1"/>
              <a:t>holometabolního</a:t>
            </a:r>
            <a:r>
              <a:rPr lang="cs-CZ" dirty="0"/>
              <a:t> hmyzu</a:t>
            </a:r>
          </a:p>
          <a:p>
            <a:r>
              <a:rPr lang="cs-CZ" dirty="0"/>
              <a:t>Řada psychologických teorií: Freud, </a:t>
            </a:r>
            <a:r>
              <a:rPr lang="cs-CZ" dirty="0" err="1"/>
              <a:t>Erikson</a:t>
            </a:r>
            <a:r>
              <a:rPr lang="cs-CZ" dirty="0"/>
              <a:t>, Piaget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Mezníky tělesného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cs-CZ" dirty="0"/>
              <a:t>I mezníky tělesného vývoje by ukazovaly k diskontinuálnímu vývoji (?)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Průměrný růst (od narození do konce adolescence) asi 6 cm/rok</a:t>
            </a:r>
          </a:p>
          <a:p>
            <a:pPr marL="137160" indent="0">
              <a:buNone/>
            </a:pPr>
            <a:r>
              <a:rPr lang="cs-CZ" b="1" dirty="0"/>
              <a:t>5-6 let</a:t>
            </a:r>
            <a:r>
              <a:rPr lang="cs-CZ" dirty="0"/>
              <a:t>: </a:t>
            </a:r>
            <a:r>
              <a:rPr lang="cs-CZ" b="1" dirty="0"/>
              <a:t>první tvarová proměna postavy </a:t>
            </a:r>
            <a:r>
              <a:rPr lang="cs-CZ" dirty="0"/>
              <a:t>(</a:t>
            </a:r>
            <a:r>
              <a:rPr lang="cs-CZ" b="1" dirty="0"/>
              <a:t>filipínská míra</a:t>
            </a:r>
            <a:r>
              <a:rPr lang="cs-CZ" dirty="0"/>
              <a:t>),</a:t>
            </a:r>
          </a:p>
          <a:p>
            <a:pPr marL="137160" indent="0">
              <a:buNone/>
            </a:pPr>
            <a:r>
              <a:rPr lang="cs-CZ" b="1" dirty="0"/>
              <a:t>6-7 let</a:t>
            </a:r>
            <a:r>
              <a:rPr lang="cs-CZ" dirty="0"/>
              <a:t>: objevují se první trvalé zuby (výměna chrupu),</a:t>
            </a:r>
          </a:p>
          <a:p>
            <a:pPr marL="137160" indent="0">
              <a:buNone/>
            </a:pPr>
            <a:r>
              <a:rPr lang="cs-CZ" b="1" dirty="0"/>
              <a:t>10-11 dívky, 11-12 chlapci</a:t>
            </a:r>
            <a:r>
              <a:rPr lang="cs-CZ" dirty="0"/>
              <a:t>: nástup puberty=zvýšení sekrece </a:t>
            </a:r>
            <a:r>
              <a:rPr lang="cs-CZ" dirty="0" err="1"/>
              <a:t>pohl</a:t>
            </a:r>
            <a:r>
              <a:rPr lang="cs-CZ" dirty="0"/>
              <a:t>. hormonů: </a:t>
            </a:r>
          </a:p>
          <a:p>
            <a:r>
              <a:rPr lang="cs-CZ" dirty="0"/>
              <a:t>v nadledvinkách - </a:t>
            </a:r>
            <a:r>
              <a:rPr lang="cs-CZ" dirty="0" err="1"/>
              <a:t>adrenarche</a:t>
            </a:r>
            <a:r>
              <a:rPr lang="cs-CZ" dirty="0"/>
              <a:t> (DHEA, vývoj ochlupení a změna složení potu, zvýšení </a:t>
            </a:r>
            <a:r>
              <a:rPr lang="cs-CZ" dirty="0" err="1"/>
              <a:t>mastivosti</a:t>
            </a:r>
            <a:r>
              <a:rPr lang="cs-CZ" dirty="0"/>
              <a:t> kůže) a: </a:t>
            </a:r>
          </a:p>
          <a:p>
            <a:r>
              <a:rPr lang="cs-CZ" dirty="0"/>
              <a:t>v pohlavních žlázách – </a:t>
            </a:r>
            <a:r>
              <a:rPr lang="cs-CZ" dirty="0" err="1"/>
              <a:t>gonadarche</a:t>
            </a:r>
            <a:r>
              <a:rPr lang="cs-CZ" dirty="0"/>
              <a:t> (osa: hypothalamus-hypofýza-gonády a produkce testosteronu a estrogenu: vývoj tělesného schématu) – </a:t>
            </a:r>
            <a:r>
              <a:rPr lang="cs-CZ" b="1" dirty="0"/>
              <a:t>druhá tvarová proměna. </a:t>
            </a:r>
            <a:r>
              <a:rPr lang="cs-CZ" dirty="0"/>
              <a:t>Srov. eunuchy (muži), jaký je vliv testosteronu na psychiku?</a:t>
            </a:r>
            <a:endParaRPr lang="cs-CZ" b="1" dirty="0"/>
          </a:p>
          <a:p>
            <a:pPr marL="137160" indent="0">
              <a:buNone/>
            </a:pPr>
            <a:r>
              <a:rPr lang="cs-CZ" b="1" dirty="0"/>
              <a:t>růstový spurt</a:t>
            </a:r>
            <a:r>
              <a:rPr lang="cs-CZ" dirty="0"/>
              <a:t>: cca 9cm/rok dívky a 10,3cm/rok chlapci</a:t>
            </a:r>
          </a:p>
          <a:p>
            <a:pPr marL="137160" indent="0">
              <a:buNone/>
            </a:pPr>
            <a:r>
              <a:rPr lang="cs-CZ" b="1" dirty="0"/>
              <a:t>12-13 dívky (12,6) </a:t>
            </a:r>
            <a:r>
              <a:rPr lang="cs-CZ" dirty="0"/>
              <a:t>– menarche. Hypotézy příchodu menarche.  V tradičních společnostech následuje sňatek.</a:t>
            </a:r>
          </a:p>
          <a:p>
            <a:pPr marL="137160" indent="0">
              <a:buNone/>
            </a:pPr>
            <a:r>
              <a:rPr lang="cs-CZ" b="1" dirty="0"/>
              <a:t>13 chlapci </a:t>
            </a:r>
            <a:r>
              <a:rPr lang="cs-CZ" dirty="0"/>
              <a:t>– schopnost ejakulace – pohlavní orgány jsou zralé.</a:t>
            </a:r>
          </a:p>
          <a:p>
            <a:pPr marL="137160" indent="0">
              <a:buNone/>
            </a:pPr>
            <a:r>
              <a:rPr lang="cs-CZ" b="1" dirty="0"/>
              <a:t>15-17 dívky, 16-18 chlapci</a:t>
            </a:r>
            <a:r>
              <a:rPr lang="cs-CZ" dirty="0"/>
              <a:t>: konec adolescence = konec růstu kostí (uzavírají se růstové štěrbiny) = tělesná zralost. Jen mozek ještě pár let dozrává (vznikají a </a:t>
            </a:r>
            <a:r>
              <a:rPr lang="cs-CZ" dirty="0" err="1"/>
              <a:t>myelinizují</a:t>
            </a:r>
            <a:r>
              <a:rPr lang="cs-CZ" dirty="0"/>
              <a:t> se dráhy). Pak už se nic neděje, dokud tělo nezačne stárnout (vliv </a:t>
            </a:r>
            <a:r>
              <a:rPr lang="cs-CZ" dirty="0" err="1"/>
              <a:t>telomerů</a:t>
            </a:r>
            <a:r>
              <a:rPr lang="cs-CZ" dirty="0"/>
              <a:t>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+ Další tělesné změny u žen nastávají v případě </a:t>
            </a:r>
            <a:r>
              <a:rPr lang="cs-CZ" b="1" dirty="0"/>
              <a:t>těhotenství</a:t>
            </a:r>
            <a:r>
              <a:rPr lang="cs-CZ" dirty="0"/>
              <a:t>: tělo znovu začne růst a „dělat si to svoje“.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Periodizace lidského života: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Embryo – do 8 týdnů</a:t>
            </a:r>
          </a:p>
          <a:p>
            <a:r>
              <a:rPr lang="cs-CZ" dirty="0"/>
              <a:t>Plod = fetus</a:t>
            </a:r>
          </a:p>
          <a:p>
            <a:r>
              <a:rPr lang="cs-CZ" dirty="0"/>
              <a:t>Novorozenec – do 4 týdnů</a:t>
            </a:r>
          </a:p>
          <a:p>
            <a:r>
              <a:rPr lang="cs-CZ" dirty="0"/>
              <a:t>Kojenec – do 1 roku</a:t>
            </a:r>
          </a:p>
          <a:p>
            <a:r>
              <a:rPr lang="cs-CZ" dirty="0"/>
              <a:t>Batole – do 3 let</a:t>
            </a:r>
          </a:p>
          <a:p>
            <a:r>
              <a:rPr lang="cs-CZ" dirty="0"/>
              <a:t>Předškolní věk – do 6-7 let</a:t>
            </a:r>
          </a:p>
          <a:p>
            <a:r>
              <a:rPr lang="cs-CZ" dirty="0"/>
              <a:t>Mladší školní věk – do 10 let</a:t>
            </a:r>
          </a:p>
          <a:p>
            <a:r>
              <a:rPr lang="cs-CZ" dirty="0"/>
              <a:t>Puberta a starší školní věk – do 15-16 let</a:t>
            </a:r>
          </a:p>
          <a:p>
            <a:r>
              <a:rPr lang="cs-CZ" dirty="0"/>
              <a:t>Adolescence </a:t>
            </a:r>
            <a:r>
              <a:rPr lang="cs-CZ" i="1" dirty="0"/>
              <a:t>– </a:t>
            </a:r>
            <a:r>
              <a:rPr lang="cs-CZ" dirty="0"/>
              <a:t>do 18 let</a:t>
            </a:r>
          </a:p>
          <a:p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r>
              <a:rPr lang="cs-CZ" i="1" dirty="0"/>
              <a:t> </a:t>
            </a:r>
            <a:r>
              <a:rPr lang="cs-CZ" dirty="0"/>
              <a:t>– do 30 let</a:t>
            </a:r>
          </a:p>
          <a:p>
            <a:r>
              <a:rPr lang="cs-CZ" dirty="0"/>
              <a:t>Dospělost, střední věk – 2. nejdelší období </a:t>
            </a:r>
            <a:r>
              <a:rPr lang="cs-CZ" dirty="0">
                <a:sym typeface="Wingdings" panose="05000000000000000000" pitchFamily="2" charset="2"/>
              </a:rPr>
              <a:t>(cca 30 let dlouhé)</a:t>
            </a:r>
            <a:endParaRPr lang="cs-CZ" dirty="0"/>
          </a:p>
          <a:p>
            <a:r>
              <a:rPr lang="cs-CZ" dirty="0"/>
              <a:t>Stáří – nejdelší období </a:t>
            </a:r>
            <a:r>
              <a:rPr lang="cs-CZ" dirty="0">
                <a:sym typeface="Wingdings" panose="05000000000000000000" pitchFamily="2" charset="2"/>
              </a:rPr>
              <a:t>(20 až 50 let dlouhé); konec schopnosti reprodukce.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169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Existenční mezníky v našem životě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vývoj v děloze</a:t>
            </a:r>
          </a:p>
          <a:p>
            <a:r>
              <a:rPr lang="cs-CZ" dirty="0"/>
              <a:t>narození</a:t>
            </a:r>
          </a:p>
          <a:p>
            <a:r>
              <a:rPr lang="cs-CZ" dirty="0"/>
              <a:t>umím chodit</a:t>
            </a:r>
          </a:p>
          <a:p>
            <a:r>
              <a:rPr lang="cs-CZ" dirty="0"/>
              <a:t>umím mluvit</a:t>
            </a:r>
          </a:p>
          <a:p>
            <a:r>
              <a:rPr lang="cs-CZ" dirty="0"/>
              <a:t>jdu do školky (nároky instituce – různé nároky v různých zemích)</a:t>
            </a:r>
          </a:p>
          <a:p>
            <a:r>
              <a:rPr lang="cs-CZ" dirty="0"/>
              <a:t>jdu do školy (nároky instituce)</a:t>
            </a:r>
          </a:p>
          <a:p>
            <a:r>
              <a:rPr lang="cs-CZ" dirty="0"/>
              <a:t>puberta a dospívání</a:t>
            </a:r>
          </a:p>
          <a:p>
            <a:r>
              <a:rPr lang="cs-CZ" dirty="0"/>
              <a:t>dospělost</a:t>
            </a:r>
          </a:p>
          <a:p>
            <a:r>
              <a:rPr lang="cs-CZ" dirty="0"/>
              <a:t>rodičovství</a:t>
            </a:r>
          </a:p>
          <a:p>
            <a:r>
              <a:rPr lang="cs-CZ" dirty="0" err="1"/>
              <a:t>prarodičovství</a:t>
            </a:r>
            <a:endParaRPr lang="cs-CZ" dirty="0"/>
          </a:p>
          <a:p>
            <a:r>
              <a:rPr lang="cs-CZ" dirty="0"/>
              <a:t>stáří – resp. desintegrace těla</a:t>
            </a:r>
          </a:p>
          <a:p>
            <a:r>
              <a:rPr lang="cs-CZ" dirty="0"/>
              <a:t>smrt (srov. péči o pacienty v terminálním stadiu)</a:t>
            </a:r>
          </a:p>
        </p:txBody>
      </p:sp>
    </p:spTree>
    <p:extLst>
      <p:ext uri="{BB962C8B-B14F-4D97-AF65-F5344CB8AC3E}">
        <p14:creationId xmlns:p14="http://schemas.microsoft.com/office/powerpoint/2010/main" val="2206429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2584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800" b="1" dirty="0"/>
              <a:t>Rané dětství </a:t>
            </a:r>
            <a:r>
              <a:rPr lang="cs-CZ" sz="2800" dirty="0"/>
              <a:t>(do nástupu do školy)? </a:t>
            </a:r>
          </a:p>
          <a:p>
            <a:pPr marL="118872" indent="0">
              <a:buNone/>
            </a:pPr>
            <a:endParaRPr lang="cs-CZ" sz="2800" dirty="0"/>
          </a:p>
          <a:p>
            <a:r>
              <a:rPr lang="cs-CZ" sz="2800" dirty="0"/>
              <a:t>Jsou </a:t>
            </a:r>
            <a:r>
              <a:rPr lang="cs-CZ" sz="2800" dirty="0" err="1"/>
              <a:t>stereotypizovány</a:t>
            </a:r>
            <a:r>
              <a:rPr lang="cs-CZ" sz="2800" dirty="0"/>
              <a:t> základní emoční reakce = emoční „nevědomí“ = emoční </a:t>
            </a:r>
            <a:r>
              <a:rPr lang="cs-CZ" sz="2800" dirty="0" err="1"/>
              <a:t>automaton</a:t>
            </a:r>
            <a:r>
              <a:rPr lang="cs-CZ" sz="2800" dirty="0"/>
              <a:t> (ten je ve značné míře vrozený včetně nadání a </a:t>
            </a:r>
            <a:r>
              <a:rPr lang="cs-CZ" sz="2800" dirty="0" err="1"/>
              <a:t>handycapů</a:t>
            </a:r>
            <a:r>
              <a:rPr lang="cs-CZ" sz="2800" dirty="0"/>
              <a:t>). Srov. teorie </a:t>
            </a:r>
            <a:r>
              <a:rPr lang="cs-CZ" sz="2800" dirty="0" err="1"/>
              <a:t>attachmentu</a:t>
            </a:r>
            <a:r>
              <a:rPr lang="cs-CZ" sz="2800" dirty="0"/>
              <a:t>.</a:t>
            </a:r>
          </a:p>
          <a:p>
            <a:r>
              <a:rPr lang="cs-CZ" sz="2800" dirty="0"/>
              <a:t>Odtud vliv rané péče na pozdější život člověka.</a:t>
            </a:r>
          </a:p>
          <a:p>
            <a:r>
              <a:rPr lang="cs-CZ" sz="2800" dirty="0"/>
              <a:t>Odtud důležitost raného dětství v psychoterapii, ale i v pedagogice.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E6ECC-A5A2-46BE-99A7-99244255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Zásadní mezníky </a:t>
            </a:r>
            <a:r>
              <a:rPr lang="cs-CZ" sz="4400" b="0" dirty="0"/>
              <a:t>v lidském životě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59E63-DE4C-4E8B-8E0D-57C1B7C9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600" b="1" dirty="0"/>
              <a:t>Puberta a adolescence </a:t>
            </a:r>
            <a:r>
              <a:rPr lang="cs-CZ" sz="3600" dirty="0"/>
              <a:t>?</a:t>
            </a:r>
          </a:p>
          <a:p>
            <a:endParaRPr lang="cs-CZ" sz="4000" dirty="0"/>
          </a:p>
          <a:p>
            <a:r>
              <a:rPr lang="cs-CZ" dirty="0"/>
              <a:t>Rozvine se oblast celoživotní motivace, rozvinou se další složky osobnosti.</a:t>
            </a:r>
          </a:p>
          <a:p>
            <a:r>
              <a:rPr lang="cs-CZ" dirty="0"/>
              <a:t>Od závislosti na poskytování rodičovské péče dochází ke schopnosti poskytovat plnou („rodičovskou“) péči = od závislosti k produkci,</a:t>
            </a:r>
          </a:p>
          <a:p>
            <a:r>
              <a:rPr lang="cs-CZ" dirty="0"/>
              <a:t>… od ideálního ke skutečnému, od nesmrtelnosti k smrtelnosti.</a:t>
            </a:r>
          </a:p>
          <a:p>
            <a:r>
              <a:rPr lang="cs-CZ" dirty="0"/>
              <a:t>Dříve byla puberta spojena s nutností projít iniciačním rituálem, který v industriálních společnostech chybí. Tam vzniká sekulární „iniciace“, </a:t>
            </a:r>
            <a:r>
              <a:rPr lang="cs-CZ" dirty="0" err="1"/>
              <a:t>sebeiniciace</a:t>
            </a:r>
            <a:r>
              <a:rPr lang="cs-CZ" dirty="0"/>
              <a:t> či chybí. (srov. vztah k opojným látkám a rizikovým činnostem v době adolescence a mladé dospělosti!).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2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mezníky </a:t>
            </a:r>
            <a:r>
              <a:rPr lang="cs-CZ" sz="4800" b="0" dirty="0"/>
              <a:t>v lidském životě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b="1" dirty="0"/>
              <a:t>Rodičovství</a:t>
            </a:r>
            <a:r>
              <a:rPr lang="cs-CZ" dirty="0"/>
              <a:t>?</a:t>
            </a:r>
          </a:p>
          <a:p>
            <a:r>
              <a:rPr lang="cs-CZ" dirty="0"/>
              <a:t>Výrazně pomáhá při absolvování předmětu Vývojové psychologie.</a:t>
            </a:r>
          </a:p>
          <a:p>
            <a:r>
              <a:rPr lang="cs-CZ" dirty="0"/>
              <a:t>Rodičovství = zajímavý plán s tím nejskvělejším zážitkem na počátku. </a:t>
            </a:r>
          </a:p>
          <a:p>
            <a:r>
              <a:rPr lang="cs-CZ" dirty="0"/>
              <a:t>Tzv. „2. škola života“.</a:t>
            </a:r>
          </a:p>
          <a:p>
            <a:r>
              <a:rPr lang="cs-CZ" dirty="0"/>
              <a:t>Náplň dospělosti</a:t>
            </a:r>
          </a:p>
          <a:p>
            <a:r>
              <a:rPr lang="cs-CZ" dirty="0"/>
              <a:t>? Skládá se tedy život člověka z vlastního dospívání a vychovávání vlastních dětí? </a:t>
            </a:r>
          </a:p>
          <a:p>
            <a:r>
              <a:rPr lang="cs-CZ" dirty="0"/>
              <a:t>Sto zvířat, U nás se dojídá: „první půl života nám </a:t>
            </a:r>
            <a:r>
              <a:rPr lang="cs-CZ" dirty="0" err="1"/>
              <a:t>ničej</a:t>
            </a:r>
            <a:r>
              <a:rPr lang="cs-CZ" dirty="0"/>
              <a:t> rodiče, tu druhou děti.“</a:t>
            </a:r>
          </a:p>
          <a:p>
            <a:r>
              <a:rPr lang="cs-CZ" dirty="0">
                <a:hlinkClick r:id="rId2"/>
              </a:rPr>
              <a:t>https://www.youtube.com/watch?v=TwPLSYt6ZiI&amp;pp=ygUfc3RvIHp2w63FmWF0IHUgbsOhcyBzZSBkb2rDrWTDoQ%3D%3D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genetiky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/>
              <a:t>Archea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Bacteria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Eucaryota</a:t>
            </a:r>
            <a:r>
              <a:rPr lang="cs-CZ" dirty="0"/>
              <a:t> (</a:t>
            </a:r>
            <a:r>
              <a:rPr lang="cs-CZ" dirty="0" err="1"/>
              <a:t>Pravojaderní</a:t>
            </a:r>
            <a:r>
              <a:rPr lang="cs-CZ" dirty="0"/>
              <a:t>) - 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Rekapitulace fylogeneze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08176"/>
            <a:ext cx="8640960" cy="5074818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300" b="1" dirty="0"/>
              <a:t>Haploidní stav</a:t>
            </a:r>
            <a:r>
              <a:rPr lang="cs-CZ" sz="2300" dirty="0"/>
              <a:t> – protože se rozmnožujeme pohlavně. K čemu je pohlavní reprodukce dobrá (když se lze množit i klonováním)? Srov. </a:t>
            </a:r>
            <a:r>
              <a:rPr lang="cs-CZ" sz="2300" dirty="0" err="1"/>
              <a:t>Ridley</a:t>
            </a:r>
            <a:r>
              <a:rPr lang="cs-CZ" sz="2300" dirty="0"/>
              <a:t>, 2014.</a:t>
            </a:r>
          </a:p>
          <a:p>
            <a:pPr marL="651510" indent="-514350">
              <a:buAutoNum type="arabicPeriod"/>
            </a:pPr>
            <a:r>
              <a:rPr lang="cs-CZ" sz="2300" b="1" dirty="0"/>
              <a:t>Diploidní stav</a:t>
            </a:r>
            <a:r>
              <a:rPr lang="cs-CZ" sz="2300" dirty="0"/>
              <a:t> – jednobuněčný stav jedince!</a:t>
            </a:r>
          </a:p>
          <a:p>
            <a:pPr marL="651510" indent="-514350">
              <a:buAutoNum type="arabicPeriod"/>
            </a:pPr>
            <a:r>
              <a:rPr lang="cs-CZ" sz="2300" b="1" dirty="0"/>
              <a:t>Mnohobuněčný</a:t>
            </a:r>
            <a:r>
              <a:rPr lang="cs-CZ" sz="2300" dirty="0"/>
              <a:t> stav jedince:</a:t>
            </a:r>
          </a:p>
          <a:p>
            <a:pPr marL="651510" indent="-514350">
              <a:buAutoNum type="arabicPeriod"/>
            </a:pPr>
            <a:r>
              <a:rPr lang="cs-CZ" sz="2300" b="1" dirty="0"/>
              <a:t>Morula – blastula – gastrula </a:t>
            </a:r>
            <a:r>
              <a:rPr lang="cs-CZ" sz="2300" dirty="0"/>
              <a:t>(</a:t>
            </a:r>
            <a:r>
              <a:rPr lang="cs-CZ" sz="2300" dirty="0" err="1"/>
              <a:t>diblastica</a:t>
            </a:r>
            <a:r>
              <a:rPr lang="cs-CZ" sz="2300" dirty="0"/>
              <a:t>): </a:t>
            </a:r>
            <a:r>
              <a:rPr lang="cs-CZ" sz="2300" dirty="0" err="1"/>
              <a:t>vločkovci</a:t>
            </a:r>
            <a:r>
              <a:rPr lang="cs-CZ" sz="2300" dirty="0"/>
              <a:t>, houbovci, žahavci, žebernatky,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Triblastica</a:t>
            </a:r>
            <a:r>
              <a:rPr lang="cs-CZ" sz="2300" dirty="0"/>
              <a:t> (</a:t>
            </a:r>
            <a:r>
              <a:rPr lang="cs-CZ" sz="2300" dirty="0" err="1"/>
              <a:t>Prvoústí</a:t>
            </a:r>
            <a:r>
              <a:rPr lang="cs-CZ" sz="2300" dirty="0"/>
              <a:t>) – členovci, měkkýši,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Druhoústí</a:t>
            </a:r>
            <a:r>
              <a:rPr lang="cs-CZ" sz="2300" dirty="0"/>
              <a:t> (ostnokožci, strunatci),</a:t>
            </a:r>
          </a:p>
          <a:p>
            <a:pPr marL="651510" indent="-514350">
              <a:buAutoNum type="arabicPeriod"/>
            </a:pPr>
            <a:r>
              <a:rPr lang="cs-CZ" sz="2300" b="1" dirty="0"/>
              <a:t>Savci a </a:t>
            </a:r>
            <a:r>
              <a:rPr lang="cs-CZ" sz="2300" b="1" dirty="0" err="1"/>
              <a:t>placentálové</a:t>
            </a:r>
            <a:r>
              <a:rPr lang="cs-CZ" sz="2300" b="1" dirty="0"/>
              <a:t> </a:t>
            </a:r>
            <a:r>
              <a:rPr lang="cs-CZ" sz="2300" dirty="0"/>
              <a:t>– specifický způsob příchodu na svět. V případě savců (i ptáků) není jedinec „hotov“ hned po porodu, ale má rodiče (a jejich pečovatelský pud). Rodiče savců musí potomka přivést k dospělosti (zde tkví </a:t>
            </a:r>
            <a:r>
              <a:rPr lang="cs-CZ" sz="2300" b="1" dirty="0"/>
              <a:t>evoluční</a:t>
            </a:r>
            <a:r>
              <a:rPr lang="cs-CZ" sz="2300" dirty="0"/>
              <a:t> význam rodičovství a také pedagogiky!). U člověka je potomek podporován i později </a:t>
            </a:r>
          </a:p>
          <a:p>
            <a:pPr marL="137160" indent="0">
              <a:buNone/>
            </a:pPr>
            <a:r>
              <a:rPr lang="cs-CZ" sz="2400" dirty="0"/>
              <a:t>      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zdárného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      Naše DNA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2% genetické informace (</a:t>
            </a:r>
            <a:r>
              <a:rPr lang="cs-CZ" sz="2000" u="sng" dirty="0" err="1"/>
              <a:t>exony</a:t>
            </a:r>
            <a:r>
              <a:rPr lang="cs-CZ" sz="2000" dirty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98% tvoří nekódující DNA</a:t>
            </a:r>
          </a:p>
          <a:p>
            <a:pPr>
              <a:buNone/>
            </a:pPr>
            <a:r>
              <a:rPr lang="cs-CZ" sz="2000" dirty="0"/>
              <a:t>42%!! je tvořeno </a:t>
            </a:r>
            <a:r>
              <a:rPr lang="cs-CZ" sz="2000" dirty="0" err="1"/>
              <a:t>retrotranspozony</a:t>
            </a:r>
            <a:r>
              <a:rPr lang="cs-CZ" sz="2000" dirty="0"/>
              <a:t> = retrovirovými řetězci – datování těchto vpisů do DNA druhu potvrzuje evoluční strom. </a:t>
            </a:r>
            <a:r>
              <a:rPr lang="en-US" sz="2000" dirty="0"/>
              <a:t>David Baltimore (</a:t>
            </a:r>
            <a:r>
              <a:rPr lang="cs-CZ" sz="2000" dirty="0"/>
              <a:t>jeden z objevitelů reverzní </a:t>
            </a:r>
            <a:r>
              <a:rPr lang="en-US" sz="2000" dirty="0"/>
              <a:t>trans</a:t>
            </a:r>
            <a:r>
              <a:rPr lang="cs-CZ" sz="2000" dirty="0"/>
              <a:t>k</a:t>
            </a:r>
            <a:r>
              <a:rPr lang="en-US" sz="2000" dirty="0" err="1"/>
              <a:t>ript</a:t>
            </a:r>
            <a:r>
              <a:rPr lang="cs-CZ" sz="2000" dirty="0" err="1"/>
              <a:t>ázy</a:t>
            </a:r>
            <a:r>
              <a:rPr lang="en-US" sz="2000" dirty="0"/>
              <a:t>)</a:t>
            </a:r>
            <a:r>
              <a:rPr lang="cs-CZ" sz="2000" dirty="0"/>
              <a:t>:</a:t>
            </a:r>
            <a:r>
              <a:rPr lang="en-US" sz="2000" dirty="0"/>
              <a:t> </a:t>
            </a:r>
            <a:r>
              <a:rPr lang="cs-CZ" sz="2000" dirty="0"/>
              <a:t>„</a:t>
            </a:r>
            <a:r>
              <a:rPr lang="en-US" sz="2000" dirty="0"/>
              <a:t>the genome looks</a:t>
            </a:r>
            <a:r>
              <a:rPr lang="cs-CZ" sz="2000" dirty="0"/>
              <a:t> </a:t>
            </a:r>
            <a:r>
              <a:rPr lang="en-US" sz="2000" dirty="0"/>
              <a:t>like a sea of reverse-transcribed DNA with a </a:t>
            </a:r>
            <a:r>
              <a:rPr lang="cs-CZ" sz="2000" dirty="0"/>
              <a:t>s</a:t>
            </a:r>
            <a:r>
              <a:rPr lang="en-US" sz="2000" dirty="0"/>
              <a:t>mall</a:t>
            </a:r>
            <a:r>
              <a:rPr lang="cs-CZ" sz="2000" dirty="0"/>
              <a:t> </a:t>
            </a:r>
            <a:r>
              <a:rPr lang="cs-CZ" sz="2000" dirty="0" err="1"/>
              <a:t>admixture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r>
              <a:rPr lang="cs-CZ" sz="2000" dirty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Problém genotyp-fenotyp:</a:t>
            </a:r>
          </a:p>
          <a:p>
            <a:pPr>
              <a:buNone/>
              <a:defRPr/>
            </a:pPr>
            <a:r>
              <a:rPr lang="cs-CZ" sz="2000" dirty="0"/>
              <a:t>Nejdelší DNA (lidský má 3 miliardy bází, 1m): </a:t>
            </a:r>
          </a:p>
          <a:p>
            <a:pPr>
              <a:buNone/>
              <a:defRPr/>
            </a:pPr>
            <a:r>
              <a:rPr lang="cs-CZ" sz="2000" i="1" dirty="0" err="1"/>
              <a:t>Protopterus</a:t>
            </a:r>
            <a:r>
              <a:rPr lang="cs-CZ" sz="2000" i="1" dirty="0"/>
              <a:t> </a:t>
            </a:r>
            <a:r>
              <a:rPr lang="cs-CZ" sz="2000" i="1" dirty="0" err="1"/>
              <a:t>aethiopicus</a:t>
            </a:r>
            <a:r>
              <a:rPr lang="cs-CZ" sz="2000" dirty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/>
              <a:t>Polychaos</a:t>
            </a:r>
            <a:r>
              <a:rPr lang="cs-CZ" sz="2000" i="1" dirty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miliard</a:t>
            </a:r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geny (2% DNA)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/>
              <a:t>Člověk má zhruba 20 – 25 000 exonů.</a:t>
            </a:r>
          </a:p>
          <a:p>
            <a:pPr marL="137160" indent="0">
              <a:buNone/>
            </a:pPr>
            <a:r>
              <a:rPr lang="cs-CZ" dirty="0"/>
              <a:t>70 000, když počítáme všechny geny.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Hrotnatka obecná (</a:t>
            </a:r>
            <a:r>
              <a:rPr lang="cs-CZ" dirty="0" err="1"/>
              <a:t>Daphnia</a:t>
            </a:r>
            <a:r>
              <a:rPr lang="cs-CZ" dirty="0"/>
              <a:t> </a:t>
            </a:r>
            <a:r>
              <a:rPr lang="cs-CZ" dirty="0" err="1"/>
              <a:t>pulex</a:t>
            </a:r>
            <a:r>
              <a:rPr lang="cs-CZ" dirty="0"/>
              <a:t>) má 31 000 exonů.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(</a:t>
            </a:r>
            <a:r>
              <a:rPr lang="cs-CZ" i="1" dirty="0" err="1"/>
              <a:t>Populus</a:t>
            </a:r>
            <a:r>
              <a:rPr lang="cs-CZ" i="1" dirty="0"/>
              <a:t> </a:t>
            </a:r>
            <a:r>
              <a:rPr lang="cs-CZ" i="1" dirty="0" err="1"/>
              <a:t>trichocarpa</a:t>
            </a:r>
            <a:r>
              <a:rPr lang="cs-CZ" dirty="0"/>
              <a:t>) – 45 000 exonů.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Bičenky (</a:t>
            </a:r>
            <a:r>
              <a:rPr lang="cs-CZ" i="1" dirty="0" err="1"/>
              <a:t>Trichomonas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</a:t>
            </a:r>
            <a:r>
              <a:rPr lang="cs-CZ" dirty="0"/>
              <a:t>) – 60 000 exonů</a:t>
            </a:r>
          </a:p>
          <a:p>
            <a:pPr marL="137160" indent="0">
              <a:buNone/>
            </a:pPr>
            <a:r>
              <a:rPr lang="cs-CZ" dirty="0"/>
              <a:t>(dle </a:t>
            </a:r>
            <a:r>
              <a:rPr lang="cs-CZ" dirty="0" err="1"/>
              <a:t>Madigan</a:t>
            </a:r>
            <a:r>
              <a:rPr lang="cs-CZ" dirty="0"/>
              <a:t> et al., 2014)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6F845-98BE-4C3D-8F02-85AD0F440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psychického může být vrozeno?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947BC1-BFE8-4593-8B21-479A3807F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/>
            <a:r>
              <a:rPr lang="cs-CZ" sz="3200" b="1" dirty="0"/>
              <a:t>Genotyp</a:t>
            </a:r>
            <a:r>
              <a:rPr lang="cs-CZ" sz="3200" dirty="0"/>
              <a:t> x </a:t>
            </a:r>
            <a:r>
              <a:rPr lang="cs-CZ" sz="3200" b="1" dirty="0"/>
              <a:t>nervová soustava: vztah tvůrčího programu (vliv náhody) a výsledku programu: </a:t>
            </a:r>
            <a:r>
              <a:rPr lang="cs-CZ" sz="3200" b="1" dirty="0" err="1"/>
              <a:t>konektom</a:t>
            </a:r>
            <a:r>
              <a:rPr lang="cs-CZ" sz="3200" b="1" dirty="0"/>
              <a:t> mozku.</a:t>
            </a:r>
          </a:p>
          <a:p>
            <a:pPr marL="594360" indent="-457200"/>
            <a:r>
              <a:rPr lang="cs-CZ" sz="3200" b="1" dirty="0" err="1"/>
              <a:t>Konektom</a:t>
            </a:r>
            <a:r>
              <a:rPr lang="cs-CZ" sz="3200" b="1" dirty="0"/>
              <a:t> x vědomí (prožívání).</a:t>
            </a:r>
          </a:p>
          <a:p>
            <a:pPr marL="594360" indent="-457200"/>
            <a:r>
              <a:rPr lang="cs-CZ" b="1" dirty="0"/>
              <a:t>Srov. vliv pohlavních orgánů na psychiku, vliv Downova syndromu, vliv úbytku neurotransmiterů...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92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2F600-4177-4B1D-A876-C79BFB8D3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 anchor="ctr">
            <a:normAutofit/>
          </a:bodyPr>
          <a:lstStyle/>
          <a:p>
            <a:r>
              <a:rPr lang="cs-CZ" dirty="0"/>
              <a:t>Lidský </a:t>
            </a:r>
            <a:r>
              <a:rPr lang="cs-CZ" dirty="0" err="1"/>
              <a:t>konektom</a:t>
            </a:r>
            <a:endParaRPr lang="cs-CZ" dirty="0"/>
          </a:p>
        </p:txBody>
      </p:sp>
      <p:pic>
        <p:nvPicPr>
          <p:cNvPr id="1028" name="Picture 4" descr="İnsan Beynini Hiç Böyle Görmediniz">
            <a:extLst>
              <a:ext uri="{FF2B5EF4-FFF2-40B4-BE49-F238E27FC236}">
                <a16:creationId xmlns:a16="http://schemas.microsoft.com/office/drawing/2014/main" id="{C9DCC02B-42F9-47B0-B820-BBC732395A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99639"/>
            <a:ext cx="7382512" cy="520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893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1556792"/>
            <a:ext cx="5472608" cy="530120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1900" dirty="0"/>
              <a:t>Geneticky jsou předávány vzorce chování do úrovně: </a:t>
            </a:r>
            <a:r>
              <a:rPr lang="cs-CZ" sz="1900" b="1" dirty="0"/>
              <a:t>vrozených reflexů. </a:t>
            </a:r>
            <a:r>
              <a:rPr lang="cs-CZ" sz="1900" dirty="0"/>
              <a:t>Jak dlouho budou některé z těch našich existovat? </a:t>
            </a:r>
          </a:p>
          <a:p>
            <a:pPr marL="137160" indent="0">
              <a:buNone/>
            </a:pPr>
            <a:endParaRPr lang="cs-CZ" sz="1900" dirty="0"/>
          </a:p>
          <a:p>
            <a:pPr marL="137160" indent="0">
              <a:buNone/>
            </a:pPr>
            <a:r>
              <a:rPr lang="cs-CZ" sz="1900" dirty="0"/>
              <a:t>Plus možnosti vrozenosti učícího se systému: </a:t>
            </a:r>
            <a:r>
              <a:rPr lang="cs-CZ" sz="1900" b="1" dirty="0"/>
              <a:t>Imprinting</a:t>
            </a:r>
            <a:r>
              <a:rPr lang="cs-CZ" sz="1900" dirty="0"/>
              <a:t> vizuální, chemický (K. Lorenz) a </a:t>
            </a:r>
            <a:r>
              <a:rPr lang="cs-CZ" sz="1900" b="1" dirty="0"/>
              <a:t>druhy učení</a:t>
            </a:r>
            <a:r>
              <a:rPr lang="cs-CZ" sz="1900" dirty="0"/>
              <a:t>. </a:t>
            </a:r>
          </a:p>
          <a:p>
            <a:pPr marL="137160" indent="0">
              <a:buNone/>
            </a:pPr>
            <a:r>
              <a:rPr lang="cs-CZ" sz="1900" dirty="0"/>
              <a:t>Otázka tzv. </a:t>
            </a:r>
            <a:r>
              <a:rPr lang="cs-CZ" sz="1900" b="1" dirty="0"/>
              <a:t>vrozených vzorců chování </a:t>
            </a:r>
            <a:r>
              <a:rPr lang="cs-CZ" sz="1900" dirty="0"/>
              <a:t>jako je</a:t>
            </a:r>
            <a:r>
              <a:rPr lang="cs-CZ" sz="1900" b="1" dirty="0"/>
              <a:t> </a:t>
            </a:r>
            <a:r>
              <a:rPr lang="cs-CZ" sz="1900" dirty="0"/>
              <a:t>stavění hnízd, migrace, zásnubní tance atd., které jsou velmi složité (významný vliv učení od starších). </a:t>
            </a:r>
          </a:p>
          <a:p>
            <a:pPr marL="137160" indent="0">
              <a:buNone/>
            </a:pPr>
            <a:endParaRPr lang="cs-CZ" sz="1900" dirty="0"/>
          </a:p>
          <a:p>
            <a:pPr marL="137160" indent="0">
              <a:buNone/>
            </a:pPr>
            <a:r>
              <a:rPr lang="cs-CZ" sz="1900" dirty="0"/>
              <a:t>Existuje i nepřehlédnutelný vliv kultury na genom:</a:t>
            </a:r>
          </a:p>
          <a:p>
            <a:pPr marL="137160" indent="0">
              <a:buNone/>
            </a:pPr>
            <a:r>
              <a:rPr lang="cs-CZ" sz="1900" dirty="0"/>
              <a:t>Tolerance alkoholu (10-6 000 BC),</a:t>
            </a:r>
          </a:p>
          <a:p>
            <a:pPr marL="137160" indent="0">
              <a:buNone/>
            </a:pPr>
            <a:r>
              <a:rPr lang="cs-CZ" sz="1900" dirty="0"/>
              <a:t>tolerance laktózy (8-6 000 BC),</a:t>
            </a:r>
          </a:p>
          <a:p>
            <a:pPr marL="137160" indent="0">
              <a:buNone/>
            </a:pPr>
            <a:r>
              <a:rPr lang="cs-CZ" sz="1900" dirty="0"/>
              <a:t>a světlá pleť – 3 000 BC – jámová kultura na Ukrajině.</a:t>
            </a:r>
          </a:p>
          <a:p>
            <a:pPr marL="137160" indent="0">
              <a:buNone/>
            </a:pPr>
            <a:r>
              <a:rPr lang="cs-CZ" sz="1900" dirty="0"/>
              <a:t>Genom na změny kulturního rázu reaguje celkem „rychle“. Vznik dalšího zpětnovazebného systému.</a:t>
            </a:r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4537"/>
            <a:ext cx="3043826" cy="497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Vrozené vzorce chování</a:t>
            </a:r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zkušenosti na ontogenezi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sz="2400" dirty="0"/>
              <a:t>Např. mozek v prvních dvou letech ztrojnásobuje svoji velikost. Dospělý má cca 50-</a:t>
            </a:r>
            <a:r>
              <a:rPr lang="cs-CZ" sz="2400" b="1" dirty="0"/>
              <a:t>100 miliard neuronů</a:t>
            </a:r>
            <a:r>
              <a:rPr lang="cs-CZ" sz="2400" dirty="0"/>
              <a:t>. </a:t>
            </a:r>
          </a:p>
          <a:p>
            <a:pPr marL="137160" indent="0">
              <a:buNone/>
            </a:pPr>
            <a:r>
              <a:rPr lang="cs-CZ" sz="2400" dirty="0"/>
              <a:t>Navíc každou sekundu vyrůstá z neuronů zhruba cca 250 miliónů dendritů a vytváří synapse (tak u krysy).</a:t>
            </a:r>
          </a:p>
          <a:p>
            <a:pPr marL="137160" indent="0">
              <a:buNone/>
            </a:pPr>
            <a:r>
              <a:rPr lang="cs-CZ" sz="2400" dirty="0"/>
              <a:t>Některá spojení mezi neurony i celými oblastmi vznikají automaticky, jiná jen na základě zkušenosti v určitých obdobích: např. myši chované v temnu zrakově nikdy nedoženou normálně se vyvíjející se myši; kočky chované ve stroboskopickém prostředí si nevyvinou korové buňky citlivé na pohyb.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„neměnného“ zrání a náhodného vlivu prostředí.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Lidský 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geneticky (jak obsahově, tak i fázováním: např. rozdílný věk dospívání u </a:t>
            </a:r>
            <a:r>
              <a:rPr lang="cs-CZ" sz="2400" dirty="0" err="1"/>
              <a:t>homininů</a:t>
            </a:r>
            <a:r>
              <a:rPr lang="cs-CZ" sz="2400" dirty="0"/>
              <a:t>), předpokládá však přítomnost určitých </a:t>
            </a:r>
            <a:r>
              <a:rPr lang="cs-CZ" sz="2400" dirty="0" err="1"/>
              <a:t>mimogenetických</a:t>
            </a:r>
            <a:r>
              <a:rPr lang="cs-CZ" sz="2400" dirty="0"/>
              <a:t> faktorů (společnosti). </a:t>
            </a:r>
          </a:p>
          <a:p>
            <a:pPr marL="137160" indent="0">
              <a:buNone/>
            </a:pPr>
            <a:r>
              <a:rPr lang="cs-CZ" sz="2400" dirty="0"/>
              <a:t>Zdravý </a:t>
            </a:r>
            <a:r>
              <a:rPr lang="cs-CZ" sz="2400" dirty="0" err="1"/>
              <a:t>biopsychsociální</a:t>
            </a:r>
            <a:r>
              <a:rPr lang="cs-CZ" sz="2400" dirty="0"/>
              <a:t> vývoj jedince předpokládá přítomnost dalších lidí.</a:t>
            </a:r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Antropogeneze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2,5 miliónů let: H. </a:t>
            </a:r>
            <a:r>
              <a:rPr lang="cs-CZ" sz="2100" dirty="0" err="1"/>
              <a:t>rudolfensis</a:t>
            </a:r>
            <a:r>
              <a:rPr lang="cs-CZ" sz="2100" dirty="0"/>
              <a:t> – </a:t>
            </a:r>
            <a:r>
              <a:rPr lang="cs-CZ" sz="2100" b="1" dirty="0"/>
              <a:t>první kamenné nástroje </a:t>
            </a:r>
            <a:r>
              <a:rPr lang="cs-CZ" sz="2100" dirty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2,2 miliónů: H. </a:t>
            </a:r>
            <a:r>
              <a:rPr lang="cs-CZ" sz="2100" dirty="0" err="1"/>
              <a:t>habilis</a:t>
            </a:r>
            <a:r>
              <a:rPr lang="cs-CZ" sz="2100" dirty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 milióny: maso tvořilo značnou část diety – tedy asi přechod k „</a:t>
            </a:r>
            <a:r>
              <a:rPr lang="cs-CZ" sz="2100" dirty="0" err="1"/>
              <a:t>power-scavenging</a:t>
            </a:r>
            <a:r>
              <a:rPr lang="cs-CZ" sz="2100" dirty="0"/>
              <a:t>“ (viz </a:t>
            </a:r>
            <a:r>
              <a:rPr lang="cs-CZ" sz="2100" dirty="0" err="1"/>
              <a:t>Bickerton</a:t>
            </a:r>
            <a:r>
              <a:rPr lang="cs-CZ" sz="2100" dirty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1,8 miliónů let: H. </a:t>
            </a:r>
            <a:r>
              <a:rPr lang="cs-CZ" sz="2100" dirty="0" err="1"/>
              <a:t>ergaster</a:t>
            </a:r>
            <a:r>
              <a:rPr lang="cs-CZ" sz="2100" dirty="0"/>
              <a:t>, H. </a:t>
            </a:r>
            <a:r>
              <a:rPr lang="cs-CZ" sz="2100" dirty="0" err="1"/>
              <a:t>erectus</a:t>
            </a:r>
            <a:endParaRPr lang="cs-CZ" sz="21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</a:t>
            </a:r>
            <a:r>
              <a:rPr lang="cs-CZ" sz="2100" b="1" dirty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lidské druhy začaly aktivně </a:t>
            </a:r>
            <a:r>
              <a:rPr lang="cs-CZ" sz="2100" b="1" dirty="0"/>
              <a:t>lovit</a:t>
            </a:r>
            <a:r>
              <a:rPr lang="cs-CZ" sz="2100" dirty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První doklady výstavby jednoduchých </a:t>
            </a:r>
            <a:r>
              <a:rPr lang="cs-CZ" sz="2100" b="1" dirty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řeči? (mezi </a:t>
            </a:r>
            <a:r>
              <a:rPr lang="cs-CZ" sz="2100" b="1" dirty="0"/>
              <a:t>kompozitními nástroji </a:t>
            </a:r>
            <a:r>
              <a:rPr lang="cs-CZ" sz="2100" dirty="0"/>
              <a:t>a </a:t>
            </a:r>
            <a:r>
              <a:rPr lang="cs-CZ" sz="2100" b="1" dirty="0"/>
              <a:t>pohřbem</a:t>
            </a:r>
            <a:r>
              <a:rPr lang="cs-CZ" sz="2100" dirty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</a:t>
            </a:r>
            <a:r>
              <a:rPr lang="cs-CZ" sz="2100" b="1" dirty="0"/>
              <a:t>výtvarného projevu</a:t>
            </a:r>
            <a:r>
              <a:rPr lang="cs-CZ" sz="2100" dirty="0"/>
              <a:t>: mladý paleolit 45 000 let (</a:t>
            </a:r>
            <a:r>
              <a:rPr lang="cs-CZ" sz="2100" u="sng" dirty="0" err="1"/>
              <a:t>bohunicien+aurignacien+gravettien</a:t>
            </a:r>
            <a:r>
              <a:rPr lang="cs-CZ" sz="2100" dirty="0"/>
              <a:t>), dnes jsou již známy malby i z Austrálie, dříve jen z Evropy</a:t>
            </a:r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/>
              <a:t>Fylogeneze (Strom života)</a:t>
            </a:r>
          </a:p>
          <a:p>
            <a:pPr eaLnBrk="1" hangingPunct="1"/>
            <a:r>
              <a:rPr lang="cs-CZ" altLang="en-US" sz="2400" dirty="0"/>
              <a:t>Epigeneze</a:t>
            </a:r>
          </a:p>
          <a:p>
            <a:pPr eaLnBrk="1" hangingPunct="1"/>
            <a:r>
              <a:rPr lang="cs-CZ" altLang="en-US" sz="2400" dirty="0"/>
              <a:t>Antropogeneze – vývoj člověka</a:t>
            </a:r>
          </a:p>
          <a:p>
            <a:pPr eaLnBrk="1" hangingPunct="1"/>
            <a:r>
              <a:rPr lang="cs-CZ" altLang="en-US" sz="2400" dirty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/>
              <a:t>Fetogeneze</a:t>
            </a:r>
            <a:r>
              <a:rPr lang="cs-CZ" altLang="en-US" sz="2400" dirty="0"/>
              <a:t> – vývoj plodu (od 9. týdne do narození)</a:t>
            </a:r>
          </a:p>
          <a:p>
            <a:pPr eaLnBrk="1" hangingPunct="1"/>
            <a:r>
              <a:rPr lang="cs-CZ" altLang="en-US" sz="2400" dirty="0" err="1"/>
              <a:t>Mikrogeneze</a:t>
            </a:r>
            <a:r>
              <a:rPr lang="cs-CZ" altLang="en-US" sz="2400" dirty="0"/>
              <a:t> – otázka neuropsychologie a kognitivní psychologie: sledování jevů velice krátkých (mikrosekundy), např. šíření zrakového vjemu v CNS</a:t>
            </a:r>
          </a:p>
          <a:p>
            <a:pPr eaLnBrk="1" hangingPunct="1"/>
            <a:r>
              <a:rPr lang="cs-CZ" altLang="en-US" sz="2400" dirty="0"/>
              <a:t>Patogeneze – vývoj chorobných změn</a:t>
            </a:r>
          </a:p>
          <a:p>
            <a:pPr eaLnBrk="1" hangingPunct="1"/>
            <a:r>
              <a:rPr lang="cs-CZ" altLang="en-US" sz="2400" dirty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127309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Hunt</a:t>
            </a:r>
            <a:r>
              <a:rPr lang="cs-CZ" dirty="0"/>
              <a:t>. (2000). Dějiny psychologie.</a:t>
            </a:r>
          </a:p>
          <a:p>
            <a:r>
              <a:rPr lang="cs-CZ" dirty="0" err="1"/>
              <a:t>Madigan</a:t>
            </a:r>
            <a:r>
              <a:rPr lang="cs-CZ" dirty="0"/>
              <a:t> et al. (2014). </a:t>
            </a:r>
            <a:r>
              <a:rPr lang="cs-CZ" dirty="0" err="1"/>
              <a:t>Brock</a:t>
            </a:r>
            <a:r>
              <a:rPr lang="cs-CZ" dirty="0"/>
              <a:t> Biology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Microorganisms</a:t>
            </a:r>
            <a:r>
              <a:rPr lang="cs-CZ" dirty="0"/>
              <a:t>.</a:t>
            </a:r>
          </a:p>
          <a:p>
            <a:r>
              <a:rPr lang="en-US" dirty="0" err="1"/>
              <a:t>Scarr</a:t>
            </a:r>
            <a:r>
              <a:rPr lang="cs-CZ" dirty="0"/>
              <a:t>.</a:t>
            </a:r>
            <a:r>
              <a:rPr lang="en-US" dirty="0"/>
              <a:t> (1992)</a:t>
            </a:r>
            <a:r>
              <a:rPr lang="cs-CZ" dirty="0"/>
              <a:t>. </a:t>
            </a:r>
          </a:p>
          <a:p>
            <a:r>
              <a:rPr lang="cs-CZ" dirty="0" err="1"/>
              <a:t>Siegler</a:t>
            </a:r>
            <a:r>
              <a:rPr lang="cs-CZ" dirty="0"/>
              <a:t> et al. (2011).</a:t>
            </a:r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bloom's taxonomy revis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0862"/>
            <a:ext cx="8315867" cy="468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8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indent="-514350">
              <a:buFont typeface="Wingdings 2"/>
              <a:buAutoNum type="arabicPeriod"/>
            </a:pPr>
            <a:r>
              <a:rPr lang="cs-CZ" dirty="0"/>
              <a:t>Včasné průběžné odevzdání </a:t>
            </a:r>
            <a:r>
              <a:rPr lang="cs-CZ" b="1" dirty="0"/>
              <a:t>úkolů</a:t>
            </a:r>
            <a:r>
              <a:rPr lang="cs-CZ" dirty="0"/>
              <a:t> do Odevzdávárny v </a:t>
            </a:r>
            <a:r>
              <a:rPr lang="cs-CZ" dirty="0" err="1"/>
              <a:t>ISu</a:t>
            </a:r>
            <a:r>
              <a:rPr lang="cs-CZ" dirty="0"/>
              <a:t> (vždy do pátku téhož týdne)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</a:t>
            </a:r>
            <a:r>
              <a:rPr lang="cs-CZ" b="1" dirty="0"/>
              <a:t>test</a:t>
            </a:r>
            <a:r>
              <a:rPr lang="cs-CZ" dirty="0"/>
              <a:t>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Test za A vám dá 50 %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Potřeba je celkově získat 60% (, tj. A+1 úkol, B+2 úkoly, C+3 úkoly, D+4, nebo E + 5 = celkově E. (A+5 úkolů = 100 % = A celkově).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 F z testu je F celkově.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Online test bude mít 20 otázek typu </a:t>
            </a:r>
            <a:r>
              <a:rPr lang="cs-CZ" dirty="0" err="1"/>
              <a:t>multiple-choice</a:t>
            </a:r>
            <a:r>
              <a:rPr lang="cs-CZ" dirty="0"/>
              <a:t> (vždy je možná jen jedna správná odpověď.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344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67440" y="332656"/>
            <a:ext cx="7809120" cy="809660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800" dirty="0"/>
              <a:t>Literatura:</a:t>
            </a:r>
            <a:endParaRPr lang="en-GB" sz="36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28518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THOROVÁ, Kateřina. 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Praha: Portál, 2015.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 </a:t>
            </a:r>
            <a:r>
              <a:rPr lang="cs-CZ" sz="2600" i="1" dirty="0"/>
              <a:t>Vývojová psychologie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 </a:t>
            </a:r>
            <a:r>
              <a:rPr lang="cs-CZ" sz="2600" i="1" dirty="0"/>
              <a:t>Psychologie školního dítěte</a:t>
            </a:r>
            <a:r>
              <a:rPr lang="cs-CZ" sz="2600" dirty="0"/>
              <a:t>. 1. </a:t>
            </a:r>
            <a:r>
              <a:rPr lang="cs-CZ" sz="2600" dirty="0" err="1"/>
              <a:t>vyd</a:t>
            </a:r>
            <a:r>
              <a:rPr lang="cs-CZ" sz="2600" dirty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LANGMEIER, Josef, KREJČÍŘOVÁ, Dana. 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2. </a:t>
            </a:r>
            <a:r>
              <a:rPr lang="cs-CZ" sz="2600" b="1" dirty="0" err="1"/>
              <a:t>aktualiz</a:t>
            </a:r>
            <a:r>
              <a:rPr lang="cs-CZ" sz="2600" b="1" dirty="0"/>
              <a:t>. </a:t>
            </a:r>
            <a:r>
              <a:rPr lang="cs-CZ" sz="2600" b="1" dirty="0" err="1"/>
              <a:t>vyd</a:t>
            </a:r>
            <a:r>
              <a:rPr lang="cs-CZ" sz="2600" b="1" dirty="0"/>
              <a:t>. Praha: </a:t>
            </a:r>
            <a:r>
              <a:rPr lang="cs-CZ" sz="2600" b="1" dirty="0" err="1"/>
              <a:t>Grada</a:t>
            </a:r>
            <a:r>
              <a:rPr lang="cs-CZ" sz="2600" b="1" dirty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Úkoly do příště: odevzdat do Odevzdávárny (do neděle).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Co je to (v kontextu vývojové psychologie) FAS? Jaké faktory jej nejvíce ovlivňují? Existují podobné </a:t>
            </a:r>
            <a:r>
              <a:rPr lang="cs-CZ" dirty="0" err="1"/>
              <a:t>nozologické</a:t>
            </a:r>
            <a:r>
              <a:rPr lang="cs-CZ" dirty="0"/>
              <a:t> jednotky?</a:t>
            </a:r>
          </a:p>
          <a:p>
            <a:r>
              <a:rPr lang="cs-CZ" dirty="0"/>
              <a:t>2. Vymyslete </a:t>
            </a:r>
            <a:r>
              <a:rPr lang="cs-CZ" b="1" dirty="0"/>
              <a:t>dvě otázky</a:t>
            </a:r>
            <a:r>
              <a:rPr lang="cs-CZ" dirty="0"/>
              <a:t>, které Vás vzhledem k FAS a jiným podobným kategoriím napadly. (Dvě otázky, na které byste chtěli znát odpovědi, nebo které byste položili do diskuze.)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/>
              <a:t>Genetika, ontogeneze a fylogeneze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Psychoanalytické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Zabývá se zákonitostmi a průběhem psychického vývoje člověka od jeho početí až po smrt.</a:t>
            </a:r>
          </a:p>
        </p:txBody>
      </p:sp>
    </p:spTree>
    <p:extLst>
      <p:ext uri="{BB962C8B-B14F-4D97-AF65-F5344CB8AC3E}">
        <p14:creationId xmlns:p14="http://schemas.microsoft.com/office/powerpoint/2010/main" val="418978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Genetika, ontogeneze a fylogeneze člověka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ovlivňuje to, jak velký a zdravý vyroste </a:t>
            </a:r>
            <a:r>
              <a:rPr lang="cs-CZ" b="1" dirty="0"/>
              <a:t>strom</a:t>
            </a:r>
            <a:r>
              <a:rPr lang="cs-CZ" dirty="0"/>
              <a:t>?</a:t>
            </a:r>
          </a:p>
          <a:p>
            <a:r>
              <a:rPr lang="cs-CZ" dirty="0"/>
              <a:t>Co ovlivňuje to, jak velký a zdravý vyroste </a:t>
            </a:r>
            <a:r>
              <a:rPr lang="cs-CZ" b="1" dirty="0"/>
              <a:t>člověk</a:t>
            </a:r>
            <a:r>
              <a:rPr lang="cs-CZ" dirty="0"/>
              <a:t>? Liší se nějak vlivy při vývoji stromu od vlivů působících při vývoji člověka?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Hybné síly vývoje 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marL="118872" indent="0" eaLnBrk="1" hangingPunct="1">
              <a:buNone/>
            </a:pPr>
            <a:r>
              <a:rPr lang="cs-CZ" altLang="en-US" b="1" dirty="0"/>
              <a:t>Tradiční pojetí:</a:t>
            </a:r>
          </a:p>
          <a:p>
            <a:pPr marL="633222" indent="-514350" eaLnBrk="1" hangingPunct="1">
              <a:buFont typeface="+mj-lt"/>
              <a:buAutoNum type="arabicPeriod"/>
            </a:pPr>
            <a:r>
              <a:rPr lang="cs-CZ" altLang="en-US" b="1" dirty="0"/>
              <a:t>genetická </a:t>
            </a:r>
            <a:r>
              <a:rPr lang="cs-CZ" altLang="en-US" dirty="0"/>
              <a:t>determinace – </a:t>
            </a:r>
            <a:r>
              <a:rPr lang="cs-CZ" altLang="en-US" i="1" dirty="0" err="1"/>
              <a:t>nature</a:t>
            </a:r>
            <a:r>
              <a:rPr lang="cs-CZ" altLang="en-US" dirty="0"/>
              <a:t> = dědičnost</a:t>
            </a:r>
          </a:p>
          <a:p>
            <a:pPr lvl="1"/>
            <a:r>
              <a:rPr lang="cs-CZ" altLang="en-US" dirty="0"/>
              <a:t>„Zločincem se člověk rodí“ (</a:t>
            </a:r>
            <a:r>
              <a:rPr lang="cs-CZ" altLang="en-US" dirty="0" err="1"/>
              <a:t>Lombroso</a:t>
            </a:r>
            <a:r>
              <a:rPr lang="cs-CZ" altLang="en-US" dirty="0"/>
              <a:t>)</a:t>
            </a:r>
          </a:p>
          <a:p>
            <a:pPr marL="633222" indent="-514350" eaLnBrk="1" hangingPunct="1">
              <a:buFont typeface="+mj-lt"/>
              <a:buAutoNum type="arabicPeriod"/>
            </a:pPr>
            <a:r>
              <a:rPr lang="cs-CZ" altLang="en-US" b="1" dirty="0"/>
              <a:t>vliv soc. prostředí </a:t>
            </a:r>
            <a:r>
              <a:rPr lang="cs-CZ" altLang="en-US" dirty="0"/>
              <a:t>– </a:t>
            </a:r>
            <a:r>
              <a:rPr lang="cs-CZ" altLang="en-US" i="1" dirty="0" err="1"/>
              <a:t>nurture</a:t>
            </a:r>
            <a:r>
              <a:rPr lang="cs-CZ" altLang="en-US" i="1" dirty="0"/>
              <a:t> = </a:t>
            </a:r>
            <a:r>
              <a:rPr lang="cs-CZ" altLang="en-US" dirty="0"/>
              <a:t>výchova</a:t>
            </a:r>
          </a:p>
          <a:p>
            <a:pPr lvl="1" eaLnBrk="1" hangingPunct="1"/>
            <a:r>
              <a:rPr lang="cs-CZ" altLang="en-US" dirty="0"/>
              <a:t>Watson: „Udělám vám z dětí, co budete chtít“</a:t>
            </a:r>
          </a:p>
          <a:p>
            <a:pPr lvl="1"/>
            <a:r>
              <a:rPr lang="cs-CZ" altLang="en-US" dirty="0"/>
              <a:t>Nověji: </a:t>
            </a:r>
            <a:r>
              <a:rPr lang="cs-CZ" altLang="en-US" b="1" dirty="0"/>
              <a:t>L. S. </a:t>
            </a:r>
            <a:r>
              <a:rPr lang="cs-CZ" altLang="en-US" b="1" dirty="0" err="1"/>
              <a:t>Vygotkij</a:t>
            </a:r>
            <a:r>
              <a:rPr lang="cs-CZ" altLang="en-US" b="1" dirty="0"/>
              <a:t> </a:t>
            </a:r>
            <a:r>
              <a:rPr lang="cs-CZ" altLang="en-US" dirty="0"/>
              <a:t>(1976)</a:t>
            </a:r>
          </a:p>
          <a:p>
            <a:pPr marL="137160" indent="0" eaLnBrk="1" hangingPunct="1">
              <a:buNone/>
            </a:pPr>
            <a:r>
              <a:rPr lang="cs-CZ" altLang="en-US" b="1" dirty="0"/>
              <a:t>	</a:t>
            </a:r>
            <a:r>
              <a:rPr lang="cs-CZ" altLang="en-US" dirty="0"/>
              <a:t>vliv sociálních procesů = </a:t>
            </a:r>
            <a:r>
              <a:rPr lang="cs-CZ" altLang="en-US" b="1" dirty="0"/>
              <a:t>socializace</a:t>
            </a:r>
          </a:p>
          <a:p>
            <a:pPr marL="633222" indent="-514350" eaLnBrk="1" hangingPunct="1">
              <a:buFont typeface="+mj-lt"/>
              <a:buAutoNum type="arabicPeriod" startAt="3"/>
            </a:pPr>
            <a:r>
              <a:rPr lang="cs-CZ" altLang="en-US" b="1" dirty="0"/>
              <a:t>vliv vlastní osobnosti a zkušenosti</a:t>
            </a:r>
          </a:p>
          <a:p>
            <a:pPr marL="118872" indent="0" eaLnBrk="1" hangingPunct="1">
              <a:buNone/>
            </a:pPr>
            <a:r>
              <a:rPr lang="cs-CZ" altLang="en-US" b="1" dirty="0"/>
              <a:t>= biopsychosociální pojetí člověka</a:t>
            </a:r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4797152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3395</TotalTime>
  <Words>2161</Words>
  <Application>Microsoft Office PowerPoint</Application>
  <PresentationFormat>Předvádění na obrazovce (4:3)</PresentationFormat>
  <Paragraphs>219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Podmínky zdárného ukončení</vt:lpstr>
      <vt:lpstr>Podmínky:</vt:lpstr>
      <vt:lpstr>Literatura:</vt:lpstr>
      <vt:lpstr>Úkoly do příště: odevzdat do Odevzdávárny (do neděle).</vt:lpstr>
      <vt:lpstr>Program:</vt:lpstr>
      <vt:lpstr>Vývojová psychologie</vt:lpstr>
      <vt:lpstr>Genetika, ontogeneze a fylogeneze člověka</vt:lpstr>
      <vt:lpstr>Hybné síly vývoje člověka?</vt:lpstr>
      <vt:lpstr>Hybné síly vývoje psychiky/člověka?</vt:lpstr>
      <vt:lpstr>Je psychický vývoj kontinuální či diskontinuální ?</vt:lpstr>
      <vt:lpstr>Mezníky tělesného vývoje</vt:lpstr>
      <vt:lpstr>Periodizace lidského života:</vt:lpstr>
      <vt:lpstr>Existenční mezníky v našem životě</vt:lpstr>
      <vt:lpstr>Zásadní mezníky v lidském životě</vt:lpstr>
      <vt:lpstr>Zásadní mezníky v lidském životě</vt:lpstr>
      <vt:lpstr>Zásadní mezníky v lidském životě </vt:lpstr>
      <vt:lpstr>Trocha genetiky</vt:lpstr>
      <vt:lpstr>Rekapitulace fylogeneze</vt:lpstr>
      <vt:lpstr>      Naše DNA</vt:lpstr>
      <vt:lpstr>Naše geny (2% DNA)</vt:lpstr>
      <vt:lpstr>Co psychického může být vrozeno?</vt:lpstr>
      <vt:lpstr>Lidský konektom</vt:lpstr>
      <vt:lpstr>Vrozené vzorce chování</vt:lpstr>
      <vt:lpstr>Vliv zkušenosti na ontogenezi</vt:lpstr>
      <vt:lpstr>Antropogeneze</vt:lpstr>
      <vt:lpstr>Prezentace aplikace PowerPoint</vt:lpstr>
      <vt:lpstr>Literatura: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Jan Krása</cp:lastModifiedBy>
  <cp:revision>80</cp:revision>
  <dcterms:created xsi:type="dcterms:W3CDTF">2015-09-23T07:18:29Z</dcterms:created>
  <dcterms:modified xsi:type="dcterms:W3CDTF">2023-09-17T18:44:06Z</dcterms:modified>
</cp:coreProperties>
</file>