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2"/>
  </p:notesMasterIdLst>
  <p:sldIdLst>
    <p:sldId id="257" r:id="rId2"/>
    <p:sldId id="331" r:id="rId3"/>
    <p:sldId id="322" r:id="rId4"/>
    <p:sldId id="313" r:id="rId5"/>
    <p:sldId id="335" r:id="rId6"/>
    <p:sldId id="315" r:id="rId7"/>
    <p:sldId id="264" r:id="rId8"/>
    <p:sldId id="308" r:id="rId9"/>
    <p:sldId id="265" r:id="rId10"/>
    <p:sldId id="336" r:id="rId11"/>
    <p:sldId id="309" r:id="rId12"/>
    <p:sldId id="319" r:id="rId13"/>
    <p:sldId id="316" r:id="rId14"/>
    <p:sldId id="314" r:id="rId15"/>
    <p:sldId id="323" r:id="rId16"/>
    <p:sldId id="326" r:id="rId17"/>
    <p:sldId id="324" r:id="rId18"/>
    <p:sldId id="353" r:id="rId19"/>
    <p:sldId id="337" r:id="rId20"/>
    <p:sldId id="344" r:id="rId21"/>
    <p:sldId id="347" r:id="rId22"/>
    <p:sldId id="348" r:id="rId23"/>
    <p:sldId id="349" r:id="rId24"/>
    <p:sldId id="350" r:id="rId25"/>
    <p:sldId id="351" r:id="rId26"/>
    <p:sldId id="333" r:id="rId27"/>
    <p:sldId id="340" r:id="rId28"/>
    <p:sldId id="341" r:id="rId29"/>
    <p:sldId id="342" r:id="rId30"/>
    <p:sldId id="343" r:id="rId31"/>
    <p:sldId id="338" r:id="rId32"/>
    <p:sldId id="325" r:id="rId33"/>
    <p:sldId id="327" r:id="rId34"/>
    <p:sldId id="329" r:id="rId35"/>
    <p:sldId id="330" r:id="rId36"/>
    <p:sldId id="332" r:id="rId37"/>
    <p:sldId id="318" r:id="rId38"/>
    <p:sldId id="302" r:id="rId39"/>
    <p:sldId id="266" r:id="rId40"/>
    <p:sldId id="303" r:id="rId41"/>
    <p:sldId id="268" r:id="rId42"/>
    <p:sldId id="267" r:id="rId43"/>
    <p:sldId id="269" r:id="rId44"/>
    <p:sldId id="270" r:id="rId45"/>
    <p:sldId id="339" r:id="rId46"/>
    <p:sldId id="312" r:id="rId47"/>
    <p:sldId id="305" r:id="rId48"/>
    <p:sldId id="306" r:id="rId49"/>
    <p:sldId id="307" r:id="rId50"/>
    <p:sldId id="354" r:id="rId51"/>
    <p:sldId id="355" r:id="rId52"/>
    <p:sldId id="271" r:id="rId53"/>
    <p:sldId id="272" r:id="rId54"/>
    <p:sldId id="320" r:id="rId55"/>
    <p:sldId id="321" r:id="rId56"/>
    <p:sldId id="273" r:id="rId57"/>
    <p:sldId id="274" r:id="rId58"/>
    <p:sldId id="275" r:id="rId59"/>
    <p:sldId id="356" r:id="rId60"/>
    <p:sldId id="276" r:id="rId61"/>
    <p:sldId id="283" r:id="rId62"/>
    <p:sldId id="284" r:id="rId63"/>
    <p:sldId id="277" r:id="rId64"/>
    <p:sldId id="278" r:id="rId65"/>
    <p:sldId id="279" r:id="rId66"/>
    <p:sldId id="280" r:id="rId67"/>
    <p:sldId id="281" r:id="rId68"/>
    <p:sldId id="282" r:id="rId69"/>
    <p:sldId id="285" r:id="rId70"/>
    <p:sldId id="286" r:id="rId71"/>
    <p:sldId id="287" r:id="rId72"/>
    <p:sldId id="288" r:id="rId73"/>
    <p:sldId id="334" r:id="rId74"/>
    <p:sldId id="310" r:id="rId75"/>
    <p:sldId id="289" r:id="rId76"/>
    <p:sldId id="290" r:id="rId77"/>
    <p:sldId id="291" r:id="rId78"/>
    <p:sldId id="292" r:id="rId79"/>
    <p:sldId id="293" r:id="rId80"/>
    <p:sldId id="294" r:id="rId81"/>
    <p:sldId id="295" r:id="rId82"/>
    <p:sldId id="296" r:id="rId83"/>
    <p:sldId id="297" r:id="rId84"/>
    <p:sldId id="298" r:id="rId85"/>
    <p:sldId id="299" r:id="rId86"/>
    <p:sldId id="300" r:id="rId87"/>
    <p:sldId id="301" r:id="rId88"/>
    <p:sldId id="311" r:id="rId89"/>
    <p:sldId id="304" r:id="rId90"/>
    <p:sldId id="317" r:id="rId9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3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A1C0D-F50B-46BC-A812-BB8D1996511B}" type="datetimeFigureOut">
              <a:rPr lang="cs-CZ" smtClean="0"/>
              <a:pPr/>
              <a:t>24.09.2023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ejivHRIbE&amp;ab_channel=NationalGeographi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Vývojová psychologie 2 – Prenatální vývoj a </a:t>
            </a:r>
            <a:r>
              <a:rPr lang="cs-CZ" sz="4400"/>
              <a:t>vnější receptory  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5373216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Jan Krása,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Katedra psychologie, Pedagogická fakulta, 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https://www.youtube.com/watch?v=SEejivHRIbE&amp;ab_channel=NationalGeographic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82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0" name="Picture 2" descr="http://homepage.smc.edu/wissmann_paul/anatomy2textbook/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738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Prenatální období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4967783" cy="5112568"/>
          </a:xfrm>
        </p:spPr>
        <p:txBody>
          <a:bodyPr>
            <a:normAutofit/>
          </a:bodyPr>
          <a:lstStyle/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dirty="0"/>
              <a:t>Do uhnízdění blastocysty – do 3. týdne (role virů při tvorbě placenty: </a:t>
            </a:r>
            <a:r>
              <a:rPr lang="cs-CZ" altLang="en-US" dirty="0" err="1"/>
              <a:t>syncytin</a:t>
            </a:r>
            <a:r>
              <a:rPr lang="cs-CZ" altLang="en-US" dirty="0"/>
              <a:t>, 6 druhů </a:t>
            </a:r>
            <a:r>
              <a:rPr lang="cs-CZ" altLang="en-US" dirty="0" err="1"/>
              <a:t>syncytinu</a:t>
            </a:r>
            <a:r>
              <a:rPr lang="cs-CZ" altLang="en-US" dirty="0"/>
              <a:t>).</a:t>
            </a:r>
          </a:p>
          <a:p>
            <a:pPr marL="650875" indent="-514350">
              <a:buFont typeface="Wingdings 2" pitchFamily="18" charset="2"/>
              <a:buAutoNum type="arabicPeriod"/>
              <a:defRPr/>
            </a:pPr>
            <a:r>
              <a:rPr lang="cs-CZ" altLang="en-US" b="1" dirty="0"/>
              <a:t>Embryonální období </a:t>
            </a:r>
            <a:r>
              <a:rPr lang="cs-CZ" altLang="en-US" dirty="0"/>
              <a:t>– do konce 8. týdne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b="1" dirty="0"/>
              <a:t>Fetální období – do 40. </a:t>
            </a:r>
            <a:r>
              <a:rPr lang="cs-CZ" altLang="en-US" dirty="0"/>
              <a:t>týdne; fetus=plod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cs-CZ" altLang="en-US" dirty="0"/>
          </a:p>
        </p:txBody>
      </p:sp>
      <p:pic>
        <p:nvPicPr>
          <p:cNvPr id="56322" name="Picture 2" descr="http://blogs.discovermagazine.com/loom/files/2012/02/carnivore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67779"/>
            <a:ext cx="3873468" cy="5490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68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Testy v těhotenství: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Ultrazvuk – potvrzení těhotenství , počet plodů, mimoděložní těhotenství atd.</a:t>
            </a:r>
          </a:p>
          <a:p>
            <a:r>
              <a:rPr lang="cs-CZ" dirty="0"/>
              <a:t>11. týden – krev: nemoci matky, krevní skupina, </a:t>
            </a:r>
            <a:r>
              <a:rPr lang="cs-CZ" dirty="0" err="1"/>
              <a:t>Rh</a:t>
            </a:r>
            <a:r>
              <a:rPr lang="cs-CZ" dirty="0"/>
              <a:t> faktor (kvůli kolizi krevních skupin)</a:t>
            </a:r>
          </a:p>
          <a:p>
            <a:r>
              <a:rPr lang="cs-CZ" dirty="0"/>
              <a:t>14. týden – NT </a:t>
            </a:r>
            <a:r>
              <a:rPr lang="cs-CZ" dirty="0" err="1"/>
              <a:t>screening</a:t>
            </a:r>
            <a:r>
              <a:rPr lang="cs-CZ" dirty="0"/>
              <a:t>: genetické poruchy plodu </a:t>
            </a:r>
          </a:p>
          <a:p>
            <a:r>
              <a:rPr lang="cs-CZ" dirty="0"/>
              <a:t>16.-19. t. – triple test: vyloučení genetických poruch (hrazen). </a:t>
            </a:r>
            <a:r>
              <a:rPr lang="cs-CZ" dirty="0" err="1"/>
              <a:t>Amniocentéza</a:t>
            </a:r>
            <a:r>
              <a:rPr lang="cs-CZ" dirty="0"/>
              <a:t>?</a:t>
            </a:r>
          </a:p>
          <a:p>
            <a:r>
              <a:rPr lang="cs-CZ" dirty="0"/>
              <a:t>20.-22. t. – ultrazvuk: prohlídka plodu</a:t>
            </a:r>
          </a:p>
          <a:p>
            <a:r>
              <a:rPr lang="cs-CZ" dirty="0"/>
              <a:t>Těhotenská cukrovka: zátěžový test</a:t>
            </a:r>
          </a:p>
          <a:p>
            <a:r>
              <a:rPr lang="cs-CZ" dirty="0"/>
              <a:t>30. t. – ultrazvuk: </a:t>
            </a:r>
            <a:r>
              <a:rPr lang="cs-CZ" dirty="0" err="1"/>
              <a:t>screening</a:t>
            </a:r>
            <a:r>
              <a:rPr lang="cs-CZ" dirty="0"/>
              <a:t> plodu</a:t>
            </a:r>
          </a:p>
          <a:p>
            <a:r>
              <a:rPr lang="cs-CZ" dirty="0"/>
              <a:t>Stěr z děložního čípku kvůli výskytu </a:t>
            </a:r>
            <a:r>
              <a:rPr lang="cs-CZ" i="1" dirty="0" err="1"/>
              <a:t>Streptococcus</a:t>
            </a:r>
            <a:r>
              <a:rPr lang="cs-CZ" i="1" dirty="0"/>
              <a:t> </a:t>
            </a:r>
            <a:r>
              <a:rPr lang="cs-CZ" i="1" dirty="0" err="1"/>
              <a:t>agalactiae</a:t>
            </a:r>
            <a:r>
              <a:rPr lang="cs-CZ" dirty="0"/>
              <a:t>.</a:t>
            </a:r>
          </a:p>
          <a:p>
            <a:r>
              <a:rPr lang="cs-CZ" dirty="0"/>
              <a:t>40. t. – porod. Či po 10 dnech vyvolání porodu.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05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Úkoly 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FAS?</a:t>
            </a:r>
          </a:p>
          <a:p>
            <a:r>
              <a:rPr lang="cs-CZ" dirty="0"/>
              <a:t>2. Vymyslete jednu dvě</a:t>
            </a:r>
            <a:r>
              <a:rPr lang="cs-CZ" b="1" dirty="0"/>
              <a:t> otázky</a:t>
            </a:r>
            <a:r>
              <a:rPr lang="cs-CZ" dirty="0"/>
              <a:t>, které si vzhledem k FAS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53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BA837-95A7-4CF8-A2E2-CAAF11E5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5409C-00F1-457E-9FFF-8C8B4F91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FAS neboli fetální alkoholový syndrom (v MKN  Q86.0) je skupinou příznaků, které se mohou rozvinou u plodu v důsledku dlouhodobé </a:t>
            </a:r>
            <a:r>
              <a:rPr lang="cs-CZ" b="1" dirty="0"/>
              <a:t>konzumace alkoholu </a:t>
            </a:r>
            <a:r>
              <a:rPr lang="cs-CZ" dirty="0"/>
              <a:t>matkou během gravidity.</a:t>
            </a:r>
          </a:p>
          <a:p>
            <a:r>
              <a:rPr lang="cs-CZ" dirty="0"/>
              <a:t>Řadí se mezi tzv. FASD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).</a:t>
            </a:r>
          </a:p>
          <a:p>
            <a:r>
              <a:rPr lang="cs-CZ" dirty="0"/>
              <a:t>FASD (vč. FAS) jsou nejčastější příčinou mentálního postižení (snížení intelektu), která není způsobena dědičně. </a:t>
            </a:r>
          </a:p>
        </p:txBody>
      </p:sp>
    </p:spTree>
    <p:extLst>
      <p:ext uri="{BB962C8B-B14F-4D97-AF65-F5344CB8AC3E}">
        <p14:creationId xmlns:p14="http://schemas.microsoft.com/office/powerpoint/2010/main" val="251968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CBA99-C9A7-4058-9F27-53FBA77F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C5EF3-6DAB-4F71-9F4C-8BCB3865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V důsledku přechodu alkoholu (teratogen) přes placentu do plodu může docházet k vývojovým vadám: deformace obličeje, nízké porodní hmotnosti, </a:t>
            </a:r>
            <a:r>
              <a:rPr lang="cs-CZ" sz="2400" b="1" dirty="0"/>
              <a:t>poškození mozku </a:t>
            </a:r>
            <a:r>
              <a:rPr lang="cs-CZ" sz="2400" dirty="0"/>
              <a:t>a tím narušení růstu a vývoje dítěte, poruchám osobnosti aj. </a:t>
            </a:r>
          </a:p>
          <a:p>
            <a:r>
              <a:rPr lang="cs-CZ" sz="2400" dirty="0"/>
              <a:t>Dítě má typický vzhled – chybí </a:t>
            </a:r>
            <a:r>
              <a:rPr lang="cs-CZ" sz="2400" dirty="0" err="1"/>
              <a:t>filtrum</a:t>
            </a:r>
            <a:r>
              <a:rPr lang="cs-CZ" sz="2400" dirty="0"/>
              <a:t>, jsou přítomny úzké oční štěrbiny, zúžený horní ret, rysy obličeje jsou celkově abnormální. Děti s FASD mají zvýšené riziko rozvoje ADHD, afektivní poruchy či poruchy opozičního vzdoru, mikrocefalie. </a:t>
            </a:r>
          </a:p>
          <a:p>
            <a:r>
              <a:rPr lang="cs-CZ" sz="2400" dirty="0"/>
              <a:t>Faktory, které ovlivňují rozvoj FAS jsou množství konzumovaného alkoholu (není stanovena minimální bezpečná dávka), frekvence příjmu a období vývoje plodu, ve kterém byl alkohol konzumován.</a:t>
            </a:r>
          </a:p>
          <a:p>
            <a:r>
              <a:rPr lang="cs-CZ" sz="2400" dirty="0"/>
              <a:t>Srov. vliv dalších návykových látek (kokain, amfetaminy, toluen, nikotin ad.) a dalších toxických látek.</a:t>
            </a:r>
          </a:p>
        </p:txBody>
      </p:sp>
    </p:spTree>
    <p:extLst>
      <p:ext uri="{BB962C8B-B14F-4D97-AF65-F5344CB8AC3E}">
        <p14:creationId xmlns:p14="http://schemas.microsoft.com/office/powerpoint/2010/main" val="338334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30DD2-0006-473E-907D-9C6F6D53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EBA20-4E7D-48BC-88FE-8FEB0450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301658-92F7-4477-94AF-24768097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48" y="1052736"/>
            <a:ext cx="4793704" cy="54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5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407FE-A78E-A921-4853-ADD7478C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FAS ve vývoji: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5DF32-337C-61B3-DCF4-45A7207E3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Novorozenecké období</a:t>
            </a:r>
            <a:r>
              <a:rPr lang="cs-CZ" dirty="0"/>
              <a:t>: vysoká mortalita - zjišťují se vrozené vývojové vady </a:t>
            </a:r>
          </a:p>
          <a:p>
            <a:r>
              <a:rPr lang="cs-CZ" b="1" dirty="0"/>
              <a:t>Kojenecké období</a:t>
            </a:r>
            <a:r>
              <a:rPr lang="cs-CZ" dirty="0"/>
              <a:t>: projevuje se neurologické poškození mozku alkoholem (pokud matka alkoholička dále kojí CNS se dále poškozuje </a:t>
            </a:r>
          </a:p>
          <a:p>
            <a:r>
              <a:rPr lang="cs-CZ" b="1" dirty="0"/>
              <a:t>Batolecí období</a:t>
            </a:r>
            <a:r>
              <a:rPr lang="cs-CZ" dirty="0"/>
              <a:t>: v tomto období se teratogenní účinky alkoholu projeví retardací (vratká a pomalá chůze, třes, řeč a myšlení zaostává…) </a:t>
            </a:r>
          </a:p>
          <a:p>
            <a:r>
              <a:rPr lang="cs-CZ" b="1" dirty="0"/>
              <a:t>Předškolní věk</a:t>
            </a:r>
            <a:r>
              <a:rPr lang="cs-CZ" dirty="0"/>
              <a:t>: Naplno se projevují </a:t>
            </a:r>
            <a:r>
              <a:rPr lang="cs-CZ" dirty="0" err="1"/>
              <a:t>neurobehaviorální</a:t>
            </a:r>
            <a:r>
              <a:rPr lang="cs-CZ" dirty="0"/>
              <a:t> defekty, vznikají výchovné problémy související s poškozením CNS (dítě nechápe pokyny, je dráždivé, neudrží pozornost apod.).</a:t>
            </a:r>
          </a:p>
        </p:txBody>
      </p:sp>
    </p:spTree>
    <p:extLst>
      <p:ext uri="{BB962C8B-B14F-4D97-AF65-F5344CB8AC3E}">
        <p14:creationId xmlns:p14="http://schemas.microsoft.com/office/powerpoint/2010/main" val="1719157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AEBF8-B328-48BD-9F88-53BBF21B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63A3E-4023-4BFD-A1BA-1F9BB57EB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příznaky FAS lze zmírnit farmaky a ověřenými psychologickými (a speciálně pedagogickými) postupy.</a:t>
            </a:r>
          </a:p>
          <a:p>
            <a:r>
              <a:rPr lang="cs-CZ" dirty="0"/>
              <a:t>V Česku cca 3000 dětí ročně s FASD a cca 300 s FAS. Spotřeba alkoholu v Česku 8,8 l na obyvatele v r. 2019. </a:t>
            </a:r>
          </a:p>
        </p:txBody>
      </p:sp>
    </p:spTree>
    <p:extLst>
      <p:ext uri="{BB962C8B-B14F-4D97-AF65-F5344CB8AC3E}">
        <p14:creationId xmlns:p14="http://schemas.microsoft.com/office/powerpoint/2010/main" val="256824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Úkoly do příště: odevzdat do Odevzdávárny (do pátku).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SIDS? Jaké faktory jej nejvíce ovlivňují? Jaké jsou jeho příčiny?</a:t>
            </a:r>
          </a:p>
          <a:p>
            <a:r>
              <a:rPr lang="cs-CZ" dirty="0"/>
              <a:t>2. Vymyslete </a:t>
            </a:r>
            <a:r>
              <a:rPr lang="cs-CZ" b="1" dirty="0"/>
              <a:t>dvě otázky</a:t>
            </a:r>
            <a:r>
              <a:rPr lang="cs-CZ" dirty="0"/>
              <a:t>, které si vzhledem k SIDS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661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09485-6380-E019-3ADD-05DA5874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Podobné </a:t>
            </a:r>
            <a:r>
              <a:rPr lang="cs-CZ" dirty="0" err="1"/>
              <a:t>nozologické</a:t>
            </a:r>
            <a:r>
              <a:rPr lang="cs-CZ" dirty="0"/>
              <a:t> jednotky: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3E8D5-B603-EDEE-55FD-27BB83AC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FASD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): Nadřazená kategorie</a:t>
            </a:r>
          </a:p>
          <a:p>
            <a:r>
              <a:rPr lang="cs-CZ" dirty="0"/>
              <a:t>FAE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): jsou přítomny pouze poruchy chování a intelektu </a:t>
            </a:r>
          </a:p>
          <a:p>
            <a:r>
              <a:rPr lang="cs-CZ" dirty="0"/>
              <a:t>ARBD (</a:t>
            </a:r>
            <a:r>
              <a:rPr lang="cs-CZ" dirty="0" err="1"/>
              <a:t>Alcohol-Related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Defects</a:t>
            </a:r>
            <a:r>
              <a:rPr lang="cs-CZ" dirty="0"/>
              <a:t>): srdeční defekty, zrakové a sluchové problémy, anomálie ve vývoji kloubů </a:t>
            </a:r>
          </a:p>
          <a:p>
            <a:r>
              <a:rPr lang="cs-CZ" dirty="0"/>
              <a:t>ARND (</a:t>
            </a:r>
            <a:r>
              <a:rPr lang="cs-CZ" dirty="0" err="1"/>
              <a:t>Alcohol-Related</a:t>
            </a:r>
            <a:r>
              <a:rPr lang="cs-CZ" dirty="0"/>
              <a:t> </a:t>
            </a:r>
            <a:r>
              <a:rPr lang="cs-CZ" dirty="0" err="1"/>
              <a:t>Neurodevelopmental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 </a:t>
            </a:r>
          </a:p>
          <a:p>
            <a:r>
              <a:rPr lang="cs-CZ" dirty="0"/>
              <a:t>Neonatální abstinenční syndrom</a:t>
            </a:r>
          </a:p>
          <a:p>
            <a:r>
              <a:rPr lang="cs-CZ" dirty="0"/>
              <a:t>FTS 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tobacco</a:t>
            </a:r>
            <a:r>
              <a:rPr lang="cs-CZ" dirty="0"/>
              <a:t> syndrome)</a:t>
            </a:r>
          </a:p>
          <a:p>
            <a:r>
              <a:rPr lang="cs-CZ" dirty="0"/>
              <a:t>FCS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cocain</a:t>
            </a:r>
            <a:r>
              <a:rPr lang="cs-CZ" dirty="0"/>
              <a:t> syndrome)</a:t>
            </a:r>
          </a:p>
        </p:txBody>
      </p:sp>
    </p:spTree>
    <p:extLst>
      <p:ext uri="{BB962C8B-B14F-4D97-AF65-F5344CB8AC3E}">
        <p14:creationId xmlns:p14="http://schemas.microsoft.com/office/powerpoint/2010/main" val="113188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7439C-3328-5978-3DED-1CDB3161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EB069-320C-1107-84C5-AE22012B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Když matka nepřizná alkoholismus/ požívání alkoholu, jak se nejčastěji na FAS může přijít nebo jakou metodou? </a:t>
            </a:r>
          </a:p>
          <a:p>
            <a:r>
              <a:rPr lang="cs-CZ" dirty="0"/>
              <a:t>2. Nezaměňuje se FAS někdy za mentální retardace?</a:t>
            </a:r>
          </a:p>
          <a:p>
            <a:r>
              <a:rPr lang="cs-CZ" dirty="0"/>
              <a:t>Podléhá FAS určité kontrole při těhotenství? 2. Pokud těhotná žena odmítá přerušit konzumaci alkoholu, jak se dále postupuje? </a:t>
            </a:r>
          </a:p>
          <a:p>
            <a:r>
              <a:rPr lang="cs-CZ" dirty="0"/>
              <a:t>Jaké mají postavení děti trpící FAS ve společnosti? </a:t>
            </a:r>
          </a:p>
          <a:p>
            <a:r>
              <a:rPr lang="cs-CZ" dirty="0"/>
              <a:t>2) Jaká nejmenší míra alkoholu tuto vadu způsobí?</a:t>
            </a:r>
          </a:p>
        </p:txBody>
      </p:sp>
    </p:spTree>
    <p:extLst>
      <p:ext uri="{BB962C8B-B14F-4D97-AF65-F5344CB8AC3E}">
        <p14:creationId xmlns:p14="http://schemas.microsoft.com/office/powerpoint/2010/main" val="221006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5B73C-1BA1-3206-1453-1F69AB65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B77BF-8AA1-CCCA-EC46-07A5EC2DA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Jaká je šance, že při jednorázové konzumaci alkoholu dojde k rozvoji FAS (žena např. ještě neví, že je těhotná)? </a:t>
            </a:r>
          </a:p>
          <a:p>
            <a:r>
              <a:rPr lang="cs-CZ" dirty="0"/>
              <a:t>Představuje konzumace některých druhů alkoholu vyšší riziko vzniku FAS než jiných?</a:t>
            </a:r>
          </a:p>
          <a:p>
            <a:r>
              <a:rPr lang="cs-CZ" dirty="0"/>
              <a:t>Jak moc souvisí syndromy se vzdělaností matky (rodičů) a se socioekonomickým statusem? Vyskytuje se FAS i u dětí matek, které alkohol v těhotenství požily jen párkrát (oslavy atd.)? </a:t>
            </a:r>
          </a:p>
          <a:p>
            <a:r>
              <a:rPr lang="cs-CZ" dirty="0"/>
              <a:t>Lze nějak zmírnit následky FAS výchovou a prací s dítětem?</a:t>
            </a:r>
          </a:p>
        </p:txBody>
      </p:sp>
    </p:spTree>
    <p:extLst>
      <p:ext uri="{BB962C8B-B14F-4D97-AF65-F5344CB8AC3E}">
        <p14:creationId xmlns:p14="http://schemas.microsoft.com/office/powerpoint/2010/main" val="91361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6D251-4E52-2975-8448-4C31F99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A14B8-261F-8052-0E35-B86F5F8F4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2. Může vzniknout FAS i při začátku konzumace alkoholu těsně před porodem (2-3 týdny)?</a:t>
            </a:r>
          </a:p>
          <a:p>
            <a:r>
              <a:rPr lang="cs-CZ" dirty="0" err="1"/>
              <a:t>Prečo</a:t>
            </a:r>
            <a:r>
              <a:rPr lang="cs-CZ" dirty="0"/>
              <a:t> nedokážu ženy </a:t>
            </a:r>
            <a:r>
              <a:rPr lang="cs-CZ" dirty="0" err="1"/>
              <a:t>plánovať</a:t>
            </a:r>
            <a:r>
              <a:rPr lang="cs-CZ" dirty="0"/>
              <a:t> </a:t>
            </a:r>
            <a:r>
              <a:rPr lang="cs-CZ" dirty="0" err="1"/>
              <a:t>tehotenstvo</a:t>
            </a:r>
            <a:r>
              <a:rPr lang="cs-CZ" dirty="0"/>
              <a:t> a </a:t>
            </a:r>
            <a:r>
              <a:rPr lang="cs-CZ" dirty="0" err="1"/>
              <a:t>premýšľať</a:t>
            </a:r>
            <a:r>
              <a:rPr lang="cs-CZ" dirty="0"/>
              <a:t> v </a:t>
            </a:r>
            <a:r>
              <a:rPr lang="cs-CZ" dirty="0" err="1"/>
              <a:t>širšej</a:t>
            </a:r>
            <a:r>
              <a:rPr lang="cs-CZ" dirty="0"/>
              <a:t> </a:t>
            </a:r>
            <a:r>
              <a:rPr lang="cs-CZ" dirty="0" err="1"/>
              <a:t>perspektíve</a:t>
            </a:r>
            <a:r>
              <a:rPr lang="cs-CZ" dirty="0"/>
              <a:t>? </a:t>
            </a:r>
          </a:p>
          <a:p>
            <a:r>
              <a:rPr lang="cs-CZ" dirty="0" err="1"/>
              <a:t>Prečo</a:t>
            </a:r>
            <a:r>
              <a:rPr lang="cs-CZ" dirty="0"/>
              <a:t> </a:t>
            </a:r>
            <a:r>
              <a:rPr lang="cs-CZ" dirty="0" err="1"/>
              <a:t>ľudia</a:t>
            </a:r>
            <a:r>
              <a:rPr lang="cs-CZ" dirty="0"/>
              <a:t> </a:t>
            </a:r>
            <a:r>
              <a:rPr lang="cs-CZ" dirty="0" err="1"/>
              <a:t>napriek</a:t>
            </a:r>
            <a:r>
              <a:rPr lang="cs-CZ" dirty="0"/>
              <a:t> podloženým </a:t>
            </a:r>
            <a:r>
              <a:rPr lang="cs-CZ" dirty="0" err="1"/>
              <a:t>dôkazom</a:t>
            </a:r>
            <a:r>
              <a:rPr lang="cs-CZ" dirty="0"/>
              <a:t> o škodlivosti alkoholu/</a:t>
            </a:r>
            <a:r>
              <a:rPr lang="cs-CZ" dirty="0" err="1"/>
              <a:t>nikotínu</a:t>
            </a:r>
            <a:r>
              <a:rPr lang="cs-CZ" dirty="0"/>
              <a:t> neustále </a:t>
            </a:r>
            <a:r>
              <a:rPr lang="cs-CZ" dirty="0" err="1"/>
              <a:t>fajčia</a:t>
            </a:r>
            <a:r>
              <a:rPr lang="cs-CZ" dirty="0"/>
              <a:t> a </a:t>
            </a:r>
            <a:r>
              <a:rPr lang="cs-CZ" dirty="0" err="1"/>
              <a:t>pijú</a:t>
            </a:r>
            <a:r>
              <a:rPr lang="cs-CZ" dirty="0"/>
              <a:t>?</a:t>
            </a:r>
          </a:p>
          <a:p>
            <a:r>
              <a:rPr lang="cs-CZ" dirty="0"/>
              <a:t>Jsou případy, kdy se ženě narodilo dítě bez tohoto syndromu, byť alkohol po dobu těhotenství užívala?? </a:t>
            </a:r>
          </a:p>
          <a:p>
            <a:r>
              <a:rPr lang="cs-CZ" dirty="0"/>
              <a:t>Lze tento syndrom odhalit ještě v průběhu těhotenství? Myšleno v případech, kdy žena užila alkohol, ale není si jistá, zda už gravidní byla nebo ne.</a:t>
            </a:r>
          </a:p>
        </p:txBody>
      </p:sp>
    </p:spTree>
    <p:extLst>
      <p:ext uri="{BB962C8B-B14F-4D97-AF65-F5344CB8AC3E}">
        <p14:creationId xmlns:p14="http://schemas.microsoft.com/office/powerpoint/2010/main" val="143093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0C90B-2AAA-8B5B-4D5C-630F9F6C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A5190-8F54-0C37-4820-F0538FC16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Co když je otec vystaven alkoholu před tým než žena otěhotní, má to taky vliv na budoucí plod? </a:t>
            </a:r>
          </a:p>
          <a:p>
            <a:r>
              <a:rPr lang="cs-CZ" dirty="0"/>
              <a:t>Je možné pomoci nějakých technik a práci s dětma u kterých se vyskytuje FAS zmírnit nebo úplně odstranit psychické a duševní “vady”? </a:t>
            </a:r>
          </a:p>
          <a:p>
            <a:r>
              <a:rPr lang="cs-CZ" dirty="0"/>
              <a:t>Je technika která nám pomůže při komunikaci s dětma u kterých se vyskytuje FAS?</a:t>
            </a:r>
          </a:p>
          <a:p>
            <a:r>
              <a:rPr lang="cs-CZ" dirty="0"/>
              <a:t>Kolik procent dětí s FAS se také stane alkoholiky? </a:t>
            </a:r>
          </a:p>
          <a:p>
            <a:r>
              <a:rPr lang="cs-CZ" dirty="0"/>
              <a:t>Ve kterém období těhotenství lze FAS diagnostikovat?</a:t>
            </a:r>
          </a:p>
        </p:txBody>
      </p:sp>
    </p:spTree>
    <p:extLst>
      <p:ext uri="{BB962C8B-B14F-4D97-AF65-F5344CB8AC3E}">
        <p14:creationId xmlns:p14="http://schemas.microsoft.com/office/powerpoint/2010/main" val="1228898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AF28-B903-5582-CAE2-DC014D4E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4532E-03CC-BCF1-736A-61A1A084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Akým</a:t>
            </a:r>
            <a:r>
              <a:rPr lang="cs-CZ" dirty="0"/>
              <a:t> </a:t>
            </a:r>
            <a:r>
              <a:rPr lang="cs-CZ" dirty="0" err="1"/>
              <a:t>spôsobom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snaží </a:t>
            </a:r>
            <a:r>
              <a:rPr lang="cs-CZ" dirty="0" err="1"/>
              <a:t>štát</a:t>
            </a:r>
            <a:r>
              <a:rPr lang="cs-CZ" dirty="0"/>
              <a:t> FAS </a:t>
            </a:r>
            <a:r>
              <a:rPr lang="cs-CZ" dirty="0" err="1"/>
              <a:t>predchádzať</a:t>
            </a:r>
            <a:r>
              <a:rPr lang="cs-CZ" dirty="0"/>
              <a:t>?</a:t>
            </a:r>
          </a:p>
          <a:p>
            <a:r>
              <a:rPr lang="cs-CZ" dirty="0"/>
              <a:t>Jak lze zvýšit prevenci a informovanost u těhotných žen i celkově všech lidí ohledně konzumace alkoholu či jiných drog v těhotenství a možném dopadu na budoucnost dítěte?</a:t>
            </a:r>
          </a:p>
          <a:p>
            <a:r>
              <a:rPr lang="cs-CZ" dirty="0"/>
              <a:t>Jak se chovat v kolektivu s člověkem trpící tímto syndromem? </a:t>
            </a:r>
          </a:p>
          <a:p>
            <a:r>
              <a:rPr lang="cs-CZ" dirty="0"/>
              <a:t>Kolik matek závislých na alkoholu je schopných kvůli dětem se alkoholu vyvarovat?</a:t>
            </a:r>
          </a:p>
          <a:p>
            <a:r>
              <a:rPr lang="cs-CZ" dirty="0"/>
              <a:t>Když se po narození projevují jenom malé/jemné příznaky, jak je možné přijít na to, že jde o FAS? Jsou častější psychické nebo fyzické příznaky FAS?</a:t>
            </a:r>
          </a:p>
          <a:p>
            <a:r>
              <a:rPr lang="cs-CZ" dirty="0"/>
              <a:t>Má jedinec narozený s FAS nějaký podvědomý vztah k alkoholu? Pokud ano, tak pozitivní nebo negativní?</a:t>
            </a:r>
          </a:p>
        </p:txBody>
      </p:sp>
    </p:spTree>
    <p:extLst>
      <p:ext uri="{BB962C8B-B14F-4D97-AF65-F5344CB8AC3E}">
        <p14:creationId xmlns:p14="http://schemas.microsoft.com/office/powerpoint/2010/main" val="1647042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ee_Baby_Drink_Po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52528" cy="6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89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154A3-9198-AF7A-D23D-099A0DDC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4AD7D-397C-D8FE-ECBD-7B9ABD83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1. V minulosti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veľké</a:t>
            </a:r>
            <a:r>
              <a:rPr lang="cs-CZ" dirty="0"/>
              <a:t> </a:t>
            </a:r>
            <a:r>
              <a:rPr lang="cs-CZ" dirty="0" err="1"/>
              <a:t>znečistenie</a:t>
            </a:r>
            <a:r>
              <a:rPr lang="cs-CZ" dirty="0"/>
              <a:t> </a:t>
            </a:r>
            <a:r>
              <a:rPr lang="cs-CZ" dirty="0" err="1"/>
              <a:t>podzemných</a:t>
            </a:r>
            <a:r>
              <a:rPr lang="cs-CZ" dirty="0"/>
              <a:t> </a:t>
            </a:r>
            <a:r>
              <a:rPr lang="cs-CZ" dirty="0" err="1"/>
              <a:t>vôd</a:t>
            </a:r>
            <a:r>
              <a:rPr lang="cs-CZ" dirty="0"/>
              <a:t> v rámci </a:t>
            </a:r>
            <a:r>
              <a:rPr lang="cs-CZ" dirty="0" err="1"/>
              <a:t>prevencie</a:t>
            </a:r>
            <a:r>
              <a:rPr lang="cs-CZ" dirty="0"/>
              <a:t> </a:t>
            </a:r>
            <a:r>
              <a:rPr lang="cs-CZ" dirty="0" err="1"/>
              <a:t>chorôb</a:t>
            </a:r>
            <a:r>
              <a:rPr lang="cs-CZ" dirty="0"/>
              <a:t> preferovalo </a:t>
            </a:r>
            <a:r>
              <a:rPr lang="cs-CZ" dirty="0" err="1"/>
              <a:t>piť</a:t>
            </a:r>
            <a:r>
              <a:rPr lang="cs-CZ" dirty="0"/>
              <a:t> pivo (</a:t>
            </a:r>
            <a:r>
              <a:rPr lang="cs-CZ" dirty="0" err="1"/>
              <a:t>poprípade</a:t>
            </a:r>
            <a:r>
              <a:rPr lang="cs-CZ" dirty="0"/>
              <a:t> víno v </a:t>
            </a:r>
            <a:r>
              <a:rPr lang="cs-CZ" dirty="0" err="1"/>
              <a:t>prípade</a:t>
            </a:r>
            <a:r>
              <a:rPr lang="cs-CZ" dirty="0"/>
              <a:t> </a:t>
            </a:r>
            <a:r>
              <a:rPr lang="cs-CZ" dirty="0" err="1"/>
              <a:t>šľachty</a:t>
            </a:r>
            <a:r>
              <a:rPr lang="cs-CZ" dirty="0"/>
              <a:t>) – bol </a:t>
            </a:r>
            <a:r>
              <a:rPr lang="cs-CZ" dirty="0" err="1"/>
              <a:t>vtedy</a:t>
            </a:r>
            <a:r>
              <a:rPr lang="cs-CZ" dirty="0"/>
              <a:t> </a:t>
            </a:r>
            <a:r>
              <a:rPr lang="cs-CZ" dirty="0" err="1"/>
              <a:t>syndróm</a:t>
            </a:r>
            <a:r>
              <a:rPr lang="cs-CZ" dirty="0"/>
              <a:t> FAS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rozšírený</a:t>
            </a:r>
            <a:r>
              <a:rPr lang="cs-CZ" dirty="0"/>
              <a:t>? </a:t>
            </a: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nie</a:t>
            </a:r>
            <a:r>
              <a:rPr lang="cs-CZ" dirty="0"/>
              <a:t>,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bránili </a:t>
            </a:r>
            <a:r>
              <a:rPr lang="cs-CZ" dirty="0" err="1"/>
              <a:t>tehotné</a:t>
            </a:r>
            <a:r>
              <a:rPr lang="cs-CZ" dirty="0"/>
              <a:t> ženy </a:t>
            </a:r>
            <a:r>
              <a:rPr lang="cs-CZ" dirty="0" err="1"/>
              <a:t>infekciám</a:t>
            </a:r>
            <a:r>
              <a:rPr lang="cs-CZ" dirty="0"/>
              <a:t>? </a:t>
            </a:r>
          </a:p>
          <a:p>
            <a:r>
              <a:rPr lang="cs-CZ" dirty="0"/>
              <a:t>2. </a:t>
            </a:r>
            <a:r>
              <a:rPr lang="cs-CZ" dirty="0" err="1"/>
              <a:t>Aký</a:t>
            </a:r>
            <a:r>
              <a:rPr lang="cs-CZ" dirty="0"/>
              <a:t> je postup </a:t>
            </a:r>
            <a:r>
              <a:rPr lang="cs-CZ" dirty="0" err="1"/>
              <a:t>ošetrujúceho</a:t>
            </a:r>
            <a:r>
              <a:rPr lang="cs-CZ" dirty="0"/>
              <a:t> </a:t>
            </a:r>
            <a:r>
              <a:rPr lang="cs-CZ" dirty="0" err="1"/>
              <a:t>lekára</a:t>
            </a:r>
            <a:r>
              <a:rPr lang="cs-CZ" dirty="0"/>
              <a:t>, </a:t>
            </a:r>
            <a:r>
              <a:rPr lang="cs-CZ" dirty="0" err="1"/>
              <a:t>keď</a:t>
            </a:r>
            <a:r>
              <a:rPr lang="cs-CZ" dirty="0"/>
              <a:t> </a:t>
            </a:r>
            <a:r>
              <a:rPr lang="cs-CZ" dirty="0" err="1"/>
              <a:t>vie</a:t>
            </a:r>
            <a:r>
              <a:rPr lang="cs-CZ" dirty="0"/>
              <a:t>, že </a:t>
            </a:r>
            <a:r>
              <a:rPr lang="cs-CZ" dirty="0" err="1"/>
              <a:t>tehotná</a:t>
            </a:r>
            <a:r>
              <a:rPr lang="cs-CZ" dirty="0"/>
              <a:t> pacientka má problémy s </a:t>
            </a:r>
            <a:r>
              <a:rPr lang="cs-CZ" dirty="0" err="1"/>
              <a:t>alkoholom</a:t>
            </a:r>
            <a:r>
              <a:rPr lang="cs-CZ" dirty="0"/>
              <a:t>?</a:t>
            </a:r>
          </a:p>
          <a:p>
            <a:r>
              <a:rPr lang="cs-CZ" dirty="0"/>
              <a:t>Je nějaký druh alkoholu a množství, které neškodí? </a:t>
            </a:r>
          </a:p>
          <a:p>
            <a:r>
              <a:rPr lang="cs-CZ" dirty="0"/>
              <a:t>Co se děje po porodu dítěte s FAS? Jak se dítě léčí?</a:t>
            </a:r>
          </a:p>
        </p:txBody>
      </p:sp>
    </p:spTree>
    <p:extLst>
      <p:ext uri="{BB962C8B-B14F-4D97-AF65-F5344CB8AC3E}">
        <p14:creationId xmlns:p14="http://schemas.microsoft.com/office/powerpoint/2010/main" val="170168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72CD2-A02D-F49A-A7E8-AFE7131C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5E6FF-62DF-938B-D044-914AC0F1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Má člověk, který se s FAS narodil, během dospělého života k alkoholu nějaký podvědomý vztah (pozitivní/negativní)? </a:t>
            </a:r>
            <a:endParaRPr lang="cs-CZ" b="1" dirty="0"/>
          </a:p>
          <a:p>
            <a:r>
              <a:rPr lang="cs-CZ" dirty="0"/>
              <a:t>Jaké je začlenění takových dětí do kolektivu? Mají takové děti pouze ženy závislé na alkoholu?</a:t>
            </a:r>
            <a:endParaRPr lang="cs-CZ" b="1" dirty="0"/>
          </a:p>
          <a:p>
            <a:r>
              <a:rPr lang="cs-CZ" dirty="0"/>
              <a:t>Může mít vliv na zdravotní stav dítěte i špatný životní styl prarodičů? (Přenáší se to geneticky?) </a:t>
            </a:r>
            <a:endParaRPr lang="cs-CZ" b="1" dirty="0"/>
          </a:p>
          <a:p>
            <a:r>
              <a:rPr lang="cs-CZ" dirty="0"/>
              <a:t>Je vůbec možné dětem se syndromem a jeho projevy typu úzkosti, agrese atd. nějakým způsobem pomoci? Změnit je?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8516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DAB95-1714-6B02-4F5A-5D3B8D65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67CD7-E16C-01F8-3086-060A875B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Existují-li jiné způsoby prevence vzniku FAS kromě ukončení konzumace alkoholu během těhotenství?</a:t>
            </a:r>
          </a:p>
          <a:p>
            <a:r>
              <a:rPr lang="cs-CZ" dirty="0"/>
              <a:t>Lze zjistit, zda bude dítě postiženo fetálním alkoholovým syndromem v průběhu těhotenství?</a:t>
            </a:r>
          </a:p>
          <a:p>
            <a:r>
              <a:rPr lang="cs-CZ" dirty="0"/>
              <a:t>Jak velké je riziko vzniku FAS u tvrdého a měkkého alkoholu? Je v tom rozdíl? </a:t>
            </a:r>
          </a:p>
          <a:p>
            <a:r>
              <a:rPr lang="cs-CZ" dirty="0"/>
              <a:t>Je lepší ukončit těhotenství u alkoholičky, když neví, že je cca měsíc gravidní?</a:t>
            </a:r>
          </a:p>
        </p:txBody>
      </p:sp>
    </p:spTree>
    <p:extLst>
      <p:ext uri="{BB962C8B-B14F-4D97-AF65-F5344CB8AC3E}">
        <p14:creationId xmlns:p14="http://schemas.microsoft.com/office/powerpoint/2010/main" val="54066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Historie vývojové psychologie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cs-CZ" dirty="0"/>
              <a:t>konec 19. stol. – poč. 20. stol. (</a:t>
            </a:r>
            <a:r>
              <a:rPr lang="cs-CZ" dirty="0" err="1"/>
              <a:t>Sečenov</a:t>
            </a:r>
            <a:r>
              <a:rPr lang="cs-CZ" dirty="0"/>
              <a:t>, </a:t>
            </a:r>
            <a:r>
              <a:rPr lang="cs-CZ" dirty="0" err="1"/>
              <a:t>Baldwin</a:t>
            </a:r>
            <a:r>
              <a:rPr lang="cs-CZ" dirty="0"/>
              <a:t>, </a:t>
            </a:r>
            <a:r>
              <a:rPr lang="cs-CZ" dirty="0" err="1"/>
              <a:t>Hall</a:t>
            </a:r>
            <a:r>
              <a:rPr lang="cs-CZ" dirty="0"/>
              <a:t>) – vývoj dítěte napodobuje vývoj druhu – intelektuální výmysl (překonáno – viz. </a:t>
            </a:r>
            <a:r>
              <a:rPr lang="cs-CZ" dirty="0" err="1"/>
              <a:t>Haeckelův</a:t>
            </a:r>
            <a:r>
              <a:rPr lang="cs-CZ" dirty="0"/>
              <a:t> zákon).</a:t>
            </a:r>
          </a:p>
          <a:p>
            <a:r>
              <a:rPr lang="cs-CZ" dirty="0"/>
              <a:t>20. léta – 50. léta: </a:t>
            </a:r>
            <a:r>
              <a:rPr lang="cs-CZ" dirty="0" err="1"/>
              <a:t>Hall</a:t>
            </a:r>
            <a:r>
              <a:rPr lang="cs-CZ" dirty="0"/>
              <a:t> – „hnutí za výzkum dítěte“ – empirické výzkumy, chyběla však teorie. </a:t>
            </a:r>
            <a:r>
              <a:rPr lang="cs-CZ" dirty="0" err="1"/>
              <a:t>Gesell</a:t>
            </a:r>
            <a:r>
              <a:rPr lang="cs-CZ" dirty="0"/>
              <a:t> (</a:t>
            </a:r>
            <a:r>
              <a:rPr lang="cs-CZ" dirty="0" err="1"/>
              <a:t>Gesellovy</a:t>
            </a:r>
            <a:r>
              <a:rPr lang="cs-CZ" dirty="0"/>
              <a:t> škály): přesný popis normálního vývoje v každém důležitém okamžiku.</a:t>
            </a:r>
          </a:p>
          <a:p>
            <a:r>
              <a:rPr lang="cs-CZ" dirty="0"/>
              <a:t> Longitudinální výzkumy se ptaly: Které faktory na počátku jsou prediktivní pro další vývoj?</a:t>
            </a:r>
          </a:p>
        </p:txBody>
      </p:sp>
    </p:spTree>
    <p:extLst>
      <p:ext uri="{BB962C8B-B14F-4D97-AF65-F5344CB8AC3E}">
        <p14:creationId xmlns:p14="http://schemas.microsoft.com/office/powerpoint/2010/main" val="366626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A518A-689D-53E5-6E96-8A8C848B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DA129-4FFD-9AA6-1EDF-009DB2B1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Aj </a:t>
            </a:r>
            <a:r>
              <a:rPr lang="cs-CZ" dirty="0" err="1"/>
              <a:t>keď</a:t>
            </a:r>
            <a:r>
              <a:rPr lang="cs-CZ" dirty="0"/>
              <a:t> si matky sú </a:t>
            </a:r>
            <a:r>
              <a:rPr lang="cs-CZ" dirty="0" err="1"/>
              <a:t>vedomé</a:t>
            </a:r>
            <a:r>
              <a:rPr lang="cs-CZ" dirty="0"/>
              <a:t> toho, že alkohol plodu škodí, a </a:t>
            </a:r>
            <a:r>
              <a:rPr lang="cs-CZ" dirty="0" err="1"/>
              <a:t>pravdepodobne</a:t>
            </a:r>
            <a:r>
              <a:rPr lang="cs-CZ" dirty="0"/>
              <a:t> o </a:t>
            </a:r>
            <a:r>
              <a:rPr lang="cs-CZ" dirty="0" err="1"/>
              <a:t>dieťa</a:t>
            </a:r>
            <a:r>
              <a:rPr lang="cs-CZ" dirty="0"/>
              <a:t> </a:t>
            </a:r>
            <a:r>
              <a:rPr lang="cs-CZ" dirty="0" err="1"/>
              <a:t>môžu</a:t>
            </a:r>
            <a:r>
              <a:rPr lang="cs-CZ" dirty="0"/>
              <a:t> </a:t>
            </a:r>
            <a:r>
              <a:rPr lang="cs-CZ" dirty="0" err="1"/>
              <a:t>prísť</a:t>
            </a:r>
            <a:r>
              <a:rPr lang="cs-CZ" dirty="0"/>
              <a:t>, </a:t>
            </a:r>
            <a:r>
              <a:rPr lang="cs-CZ" dirty="0" err="1"/>
              <a:t>prípadne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narodí postihnuté </a:t>
            </a:r>
            <a:r>
              <a:rPr lang="cs-CZ" dirty="0" err="1"/>
              <a:t>dieťa</a:t>
            </a:r>
            <a:r>
              <a:rPr lang="cs-CZ" dirty="0"/>
              <a:t>, </a:t>
            </a:r>
            <a:r>
              <a:rPr lang="cs-CZ" dirty="0" err="1"/>
              <a:t>prečo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predsa</a:t>
            </a:r>
            <a:r>
              <a:rPr lang="cs-CZ" dirty="0"/>
              <a:t> len </a:t>
            </a:r>
            <a:r>
              <a:rPr lang="cs-CZ" dirty="0" err="1"/>
              <a:t>rozhodnú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alkoholu </a:t>
            </a:r>
            <a:r>
              <a:rPr lang="cs-CZ" dirty="0" err="1"/>
              <a:t>nevzdať</a:t>
            </a:r>
            <a:r>
              <a:rPr lang="cs-CZ" dirty="0"/>
              <a:t> a </a:t>
            </a:r>
            <a:r>
              <a:rPr lang="cs-CZ" dirty="0" err="1"/>
              <a:t>napriek</a:t>
            </a:r>
            <a:r>
              <a:rPr lang="cs-CZ" dirty="0"/>
              <a:t> tomu ho </a:t>
            </a:r>
            <a:r>
              <a:rPr lang="cs-CZ" dirty="0" err="1"/>
              <a:t>pravidelne</a:t>
            </a:r>
            <a:r>
              <a:rPr lang="cs-CZ" dirty="0"/>
              <a:t> </a:t>
            </a:r>
            <a:r>
              <a:rPr lang="cs-CZ" dirty="0" err="1"/>
              <a:t>konzumovať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9290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BAAEF-D6BF-40C1-8A37-F2AF850C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0FFD1-5F8C-4E53-B5BE-3879CDF5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FAS záležitost čistě novodobá, či se jedná o poruchu, která se mezi lidmi objevovala už v minulosti (jen se o ní tolik nemluvilo a nevědělo)? </a:t>
            </a:r>
          </a:p>
          <a:p>
            <a:r>
              <a:rPr lang="cs-CZ" dirty="0"/>
              <a:t>Vyskytuje se problém s FAS v některých částech světa častěji než v jiných?</a:t>
            </a:r>
          </a:p>
          <a:p>
            <a:r>
              <a:rPr lang="cs-CZ" dirty="0"/>
              <a:t>Má stejný/podobný vliv, konzumuje-li alkohol otec dítěte? </a:t>
            </a:r>
          </a:p>
        </p:txBody>
      </p:sp>
    </p:spTree>
    <p:extLst>
      <p:ext uri="{BB962C8B-B14F-4D97-AF65-F5344CB8AC3E}">
        <p14:creationId xmlns:p14="http://schemas.microsoft.com/office/powerpoint/2010/main" val="23305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00B5D-687E-46F3-B16A-CE0E6940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cs-CZ" dirty="0"/>
              <a:t>Otázky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3316E-D29E-41C3-82FE-7EB38C173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Adekvátní důvod, proč to ženy jednoduše dělají? Neváží si snad lidského života? Nedokážou se ovládnout? </a:t>
            </a:r>
          </a:p>
          <a:p>
            <a:r>
              <a:rPr lang="cs-CZ" dirty="0"/>
              <a:t>Jak velké je riziko vzniku FAS při konzumaci alkoholu v pokročilém těhotenství (třetí trimestr), když už jsou všechny důležité orgány plodu vyvinuty? </a:t>
            </a:r>
          </a:p>
          <a:p>
            <a:r>
              <a:rPr lang="cs-CZ" dirty="0"/>
              <a:t>Kolik toho musí matka vypít, aby syndrom nastal? Musí pít pravidelný přísun určitého množství dávek? </a:t>
            </a:r>
          </a:p>
          <a:p>
            <a:r>
              <a:rPr lang="cs-CZ" dirty="0"/>
              <a:t>Pokud je matka alkoholička, je lepší, když při zjištění těhotenství ihned začne abstinovat?</a:t>
            </a:r>
          </a:p>
        </p:txBody>
      </p:sp>
    </p:spTree>
    <p:extLst>
      <p:ext uri="{BB962C8B-B14F-4D97-AF65-F5344CB8AC3E}">
        <p14:creationId xmlns:p14="http://schemas.microsoft.com/office/powerpoint/2010/main" val="3998410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E2E15-DE32-4A3D-91B6-70072F9B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4DB93-9F5C-4C42-9234-D6874CA0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Dochází při FAS ke změně genetického materiálu? </a:t>
            </a:r>
          </a:p>
          <a:p>
            <a:r>
              <a:rPr lang="cs-CZ" dirty="0"/>
              <a:t>Existuje efektivní léčba FAS?</a:t>
            </a:r>
          </a:p>
          <a:p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vedie</a:t>
            </a:r>
            <a:r>
              <a:rPr lang="cs-CZ" dirty="0"/>
              <a:t> ženy, aj </a:t>
            </a:r>
            <a:r>
              <a:rPr lang="cs-CZ" dirty="0" err="1"/>
              <a:t>napriek</a:t>
            </a:r>
            <a:r>
              <a:rPr lang="cs-CZ" dirty="0"/>
              <a:t> </a:t>
            </a:r>
            <a:r>
              <a:rPr lang="cs-CZ" dirty="0" err="1"/>
              <a:t>tehotenstvu</a:t>
            </a:r>
            <a:r>
              <a:rPr lang="cs-CZ" dirty="0"/>
              <a:t> </a:t>
            </a:r>
            <a:r>
              <a:rPr lang="cs-CZ" dirty="0" err="1"/>
              <a:t>holdovať</a:t>
            </a:r>
            <a:r>
              <a:rPr lang="cs-CZ" dirty="0"/>
              <a:t> </a:t>
            </a:r>
            <a:r>
              <a:rPr lang="cs-CZ" dirty="0" err="1"/>
              <a:t>takýmto</a:t>
            </a:r>
            <a:r>
              <a:rPr lang="cs-CZ" dirty="0"/>
              <a:t> </a:t>
            </a:r>
            <a:r>
              <a:rPr lang="cs-CZ" dirty="0" err="1"/>
              <a:t>látkam</a:t>
            </a:r>
            <a:r>
              <a:rPr lang="cs-CZ" dirty="0"/>
              <a:t>? </a:t>
            </a:r>
            <a:r>
              <a:rPr lang="cs-CZ" dirty="0" err="1"/>
              <a:t>Poprípade</a:t>
            </a:r>
            <a:r>
              <a:rPr lang="cs-CZ" dirty="0"/>
              <a:t>, </a:t>
            </a:r>
            <a:r>
              <a:rPr lang="cs-CZ" dirty="0" err="1"/>
              <a:t>nie</a:t>
            </a:r>
            <a:r>
              <a:rPr lang="cs-CZ" dirty="0"/>
              <a:t> je </a:t>
            </a:r>
            <a:r>
              <a:rPr lang="cs-CZ" dirty="0" err="1"/>
              <a:t>tehotenstvo</a:t>
            </a:r>
            <a:r>
              <a:rPr lang="cs-CZ" dirty="0"/>
              <a:t> </a:t>
            </a:r>
            <a:r>
              <a:rPr lang="cs-CZ" dirty="0" err="1"/>
              <a:t>dostatočne</a:t>
            </a:r>
            <a:r>
              <a:rPr lang="cs-CZ" dirty="0"/>
              <a:t> silnou </a:t>
            </a:r>
            <a:r>
              <a:rPr lang="cs-CZ" dirty="0" err="1"/>
              <a:t>motiváciou</a:t>
            </a:r>
            <a:r>
              <a:rPr lang="cs-CZ" dirty="0"/>
              <a:t> s </a:t>
            </a:r>
            <a:r>
              <a:rPr lang="cs-CZ" dirty="0" err="1"/>
              <a:t>niečím</a:t>
            </a:r>
            <a:r>
              <a:rPr lang="cs-CZ" dirty="0"/>
              <a:t> takým </a:t>
            </a:r>
            <a:r>
              <a:rPr lang="cs-CZ" dirty="0" err="1"/>
              <a:t>prestať</a:t>
            </a:r>
            <a:r>
              <a:rPr lang="cs-CZ" dirty="0"/>
              <a:t>? </a:t>
            </a:r>
          </a:p>
          <a:p>
            <a:r>
              <a:rPr lang="cs-CZ" dirty="0"/>
              <a:t> Jaký je výskyt dětí s FAS v ČR? V jaké zemi je nejvyšší a kde naopak nejnižší?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650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8178C-532F-416E-86D2-B06A4BE4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C1A79-C8A4-4BD5-9C3C-7268E3C5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 diagnostika FAS/FAE </a:t>
            </a:r>
            <a:r>
              <a:rPr lang="cs-CZ" dirty="0" err="1"/>
              <a:t>spoľahlivá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narodení</a:t>
            </a:r>
            <a:r>
              <a:rPr lang="cs-CZ" dirty="0"/>
              <a:t> </a:t>
            </a:r>
            <a:r>
              <a:rPr lang="cs-CZ" dirty="0" err="1"/>
              <a:t>dieťaťa</a:t>
            </a:r>
            <a:r>
              <a:rPr lang="cs-CZ" dirty="0"/>
              <a:t> </a:t>
            </a:r>
            <a:r>
              <a:rPr lang="cs-CZ" dirty="0" err="1"/>
              <a:t>poprípade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vyššom</a:t>
            </a:r>
            <a:r>
              <a:rPr lang="cs-CZ" dirty="0"/>
              <a:t> veku ? </a:t>
            </a:r>
          </a:p>
          <a:p>
            <a:r>
              <a:rPr lang="cs-CZ" dirty="0"/>
              <a:t>Na </a:t>
            </a:r>
            <a:r>
              <a:rPr lang="cs-CZ" dirty="0" err="1"/>
              <a:t>ktoré</a:t>
            </a:r>
            <a:r>
              <a:rPr lang="cs-CZ" dirty="0"/>
              <a:t> orgány resp. </a:t>
            </a:r>
            <a:r>
              <a:rPr lang="cs-CZ" dirty="0" err="1"/>
              <a:t>funkcie</a:t>
            </a:r>
            <a:r>
              <a:rPr lang="cs-CZ" dirty="0"/>
              <a:t> </a:t>
            </a:r>
            <a:r>
              <a:rPr lang="cs-CZ" dirty="0" err="1"/>
              <a:t>môže</a:t>
            </a:r>
            <a:r>
              <a:rPr lang="cs-CZ" dirty="0"/>
              <a:t> mať vplyv stres/</a:t>
            </a:r>
            <a:r>
              <a:rPr lang="cs-CZ" dirty="0" err="1"/>
              <a:t>úzkosť</a:t>
            </a:r>
            <a:r>
              <a:rPr lang="cs-CZ" dirty="0"/>
              <a:t> (</a:t>
            </a:r>
            <a:r>
              <a:rPr lang="cs-CZ" dirty="0" err="1"/>
              <a:t>celkovo</a:t>
            </a:r>
            <a:r>
              <a:rPr lang="cs-CZ" dirty="0"/>
              <a:t> psychický stav matky)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teratogén</a:t>
            </a:r>
            <a:r>
              <a:rPr lang="cs-CZ" dirty="0"/>
              <a:t>?</a:t>
            </a:r>
          </a:p>
          <a:p>
            <a:r>
              <a:rPr lang="cs-CZ" dirty="0"/>
              <a:t>Jak zvýšit povědomí mezi těhotnými ženami, že žádná dávka alkoholu není bezpečná? </a:t>
            </a:r>
          </a:p>
          <a:p>
            <a:r>
              <a:rPr lang="cs-CZ" dirty="0"/>
              <a:t>Jaká je souvislost mezi FAS a potraty? Může být konzumace alkoholu pokus o potrat ve státech, kde potraty nejsou legální? </a:t>
            </a:r>
          </a:p>
          <a:p>
            <a:r>
              <a:rPr lang="cs-CZ" dirty="0"/>
              <a:t>V jednom zdroji jsem se dočetla, že prevalence FAS je v USA až 10/1000 živě narozených dětí. Jak je toto možné?</a:t>
            </a:r>
          </a:p>
        </p:txBody>
      </p:sp>
    </p:spTree>
    <p:extLst>
      <p:ext uri="{BB962C8B-B14F-4D97-AF65-F5344CB8AC3E}">
        <p14:creationId xmlns:p14="http://schemas.microsoft.com/office/powerpoint/2010/main" val="2071306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7CBA1-D5C5-4EF9-9E89-5840B692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04DC7-515A-41FA-AFD6-0BC054BC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Bude dítě v dospělosti více náchylné ke konzumaci alkoholu?</a:t>
            </a:r>
          </a:p>
          <a:p>
            <a:r>
              <a:rPr lang="cs-CZ" dirty="0"/>
              <a:t>Klesá incidence tohoto syndromu v ČR?</a:t>
            </a:r>
          </a:p>
          <a:p>
            <a:r>
              <a:rPr lang="cs-CZ" dirty="0"/>
              <a:t>Jaké je začlenění těchto jedinců do společnosti? Jaké jsou možnosti do budoucna – výchova, péče… Odlišuje se FAS od např. Downova syndromu vzhledem k schopnosti být samostatný atd.?</a:t>
            </a:r>
          </a:p>
        </p:txBody>
      </p:sp>
    </p:spTree>
    <p:extLst>
      <p:ext uri="{BB962C8B-B14F-4D97-AF65-F5344CB8AC3E}">
        <p14:creationId xmlns:p14="http://schemas.microsoft.com/office/powerpoint/2010/main" val="1660663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6753F-320F-432A-8135-10CE1CCD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76305-AE03-451E-8050-35A1BFD2C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je nějaké množství alkoholu, které je přijatelné? Je podle vás například jedna sklenička vína škodlivá? </a:t>
            </a:r>
          </a:p>
          <a:p>
            <a:endParaRPr lang="cs-CZ" dirty="0"/>
          </a:p>
          <a:p>
            <a:r>
              <a:rPr lang="cs-CZ" dirty="0"/>
              <a:t>Mělo by být pití alkoholu v těhotenství považováno za trestný čin? </a:t>
            </a:r>
          </a:p>
          <a:p>
            <a:r>
              <a:rPr lang="cs-CZ" dirty="0"/>
              <a:t>Souhlasíte s vyhláškou zakazující barmanovi/barmance odmítnout servírovat alkohol těhotné ženě, který vyšel v platnost v New Yorku, USA v roce 2016? </a:t>
            </a:r>
          </a:p>
          <a:p>
            <a:r>
              <a:rPr lang="cs-CZ" dirty="0"/>
              <a:t>Můžou tyto ženy nějak před porodem zjistit, zda dítě bude fetálním alkoholovým syndromem postiženo?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21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90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60" name="Picture 2" descr="https://encrypted-tbn1.gstatic.com/images?q=tbn:ANd9GcQqsaID5RIaA4uK8mTugBDebncm0eA__CAMtkWvVBD1dOiQl4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97535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7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 + Rovnováha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Jako první vnější smysl se vyvíjí </a:t>
            </a:r>
            <a:r>
              <a:rPr lang="cs-CZ" altLang="en-US" b="1" dirty="0"/>
              <a:t>hmat</a:t>
            </a:r>
            <a:r>
              <a:rPr lang="cs-CZ" altLang="en-US" dirty="0"/>
              <a:t>, resp. vnímání kožními nervy. Vyvíjí se souběžně s </a:t>
            </a:r>
            <a:r>
              <a:rPr lang="cs-CZ" altLang="en-US" b="1" dirty="0"/>
              <a:t>vestibulární</a:t>
            </a:r>
            <a:r>
              <a:rPr lang="cs-CZ" altLang="en-US" dirty="0"/>
              <a:t> citlivostí od 7. týdne a je dovršen na konci 20. týdne těhotenství.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V tu dobu se objevují reakce na lehké dotyky těla, popř. prudké odtažení při píchnutí.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26000"/>
            <a:ext cx="26638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3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/>
              <a:t>Periodizace lidského vývoje </a:t>
            </a:r>
            <a:br>
              <a:rPr lang="cs-CZ" sz="3600" dirty="0"/>
            </a:br>
            <a:r>
              <a:rPr lang="cs-CZ" sz="3600" dirty="0"/>
              <a:t>(dle Vágnerové, 2012)</a:t>
            </a:r>
            <a:endParaRPr lang="cs-CZ" sz="4000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5850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dirty="0"/>
              <a:t>Prenatální období</a:t>
            </a:r>
          </a:p>
          <a:p>
            <a:r>
              <a:rPr lang="pt-BR" altLang="cs-CZ" sz="3200" dirty="0"/>
              <a:t> Novorozenecké (do 1 měsíce)</a:t>
            </a:r>
          </a:p>
          <a:p>
            <a:r>
              <a:rPr lang="pl-PL" altLang="cs-CZ" sz="3200" dirty="0"/>
              <a:t> Kojenecké (do 1 roku)</a:t>
            </a:r>
          </a:p>
          <a:p>
            <a:r>
              <a:rPr lang="pt-BR" altLang="cs-CZ" sz="3200" dirty="0"/>
              <a:t> Batolecí (do 3 let)</a:t>
            </a:r>
          </a:p>
          <a:p>
            <a:r>
              <a:rPr lang="cs-CZ" altLang="cs-CZ" dirty="0"/>
              <a:t> </a:t>
            </a:r>
            <a:r>
              <a:rPr lang="cs-CZ" altLang="cs-CZ" sz="3200" dirty="0"/>
              <a:t>Předškolní období (do 6 let)</a:t>
            </a:r>
          </a:p>
          <a:p>
            <a:r>
              <a:rPr lang="cs-CZ" altLang="cs-CZ" sz="3200" dirty="0"/>
              <a:t> Školní věk – mladší, střední, starší</a:t>
            </a:r>
          </a:p>
          <a:p>
            <a:r>
              <a:rPr lang="cs-CZ" altLang="cs-CZ" sz="3200" dirty="0"/>
              <a:t> Dospívání (adolescence)</a:t>
            </a:r>
          </a:p>
          <a:p>
            <a:pPr marL="446088" indent="-327025"/>
            <a:r>
              <a:rPr lang="cs-CZ" altLang="cs-CZ" sz="3200" dirty="0"/>
              <a:t> Dospělost – mladší (20-40), střední (40-50), starší (50-60)</a:t>
            </a:r>
          </a:p>
          <a:p>
            <a:r>
              <a:rPr lang="pt-BR" altLang="cs-CZ" sz="3200" dirty="0"/>
              <a:t> Stáří – rané (60-75), pravé (75 a více)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47840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mechanocepce</a:t>
            </a:r>
            <a:r>
              <a:rPr lang="cs-CZ" dirty="0"/>
              <a:t> – tlak a dotek</a:t>
            </a:r>
          </a:p>
          <a:p>
            <a:pPr>
              <a:buNone/>
            </a:pPr>
            <a:r>
              <a:rPr lang="cs-CZ" dirty="0" err="1"/>
              <a:t>propriocepce</a:t>
            </a:r>
            <a:r>
              <a:rPr lang="cs-CZ" dirty="0"/>
              <a:t> – vzájemná poloha končetin</a:t>
            </a:r>
          </a:p>
          <a:p>
            <a:pPr>
              <a:buNone/>
            </a:pPr>
            <a:r>
              <a:rPr lang="cs-CZ" dirty="0" err="1"/>
              <a:t>nocicepce</a:t>
            </a:r>
            <a:r>
              <a:rPr lang="cs-CZ" dirty="0"/>
              <a:t> – bolest</a:t>
            </a:r>
          </a:p>
          <a:p>
            <a:pPr>
              <a:buNone/>
            </a:pPr>
            <a:r>
              <a:rPr lang="cs-CZ" dirty="0" err="1"/>
              <a:t>termocepce</a:t>
            </a:r>
            <a:r>
              <a:rPr lang="cs-CZ" dirty="0"/>
              <a:t> – teplota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rhsmpsychology.com/images/sensory_homuncu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24543" cy="58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7551" y="6066874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http://www.rhsmpsychology.com/Handouts/sensory_motor_cortex.htm</a:t>
            </a:r>
          </a:p>
        </p:txBody>
      </p:sp>
    </p:spTree>
    <p:extLst>
      <p:ext uri="{BB962C8B-B14F-4D97-AF65-F5344CB8AC3E}">
        <p14:creationId xmlns:p14="http://schemas.microsoft.com/office/powerpoint/2010/main" val="4069392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</a:t>
            </a:r>
          </a:p>
        </p:txBody>
      </p:sp>
      <p:pic>
        <p:nvPicPr>
          <p:cNvPr id="14340" name="Zástupný symbol pro obsah 7" descr="penile-homuncul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44675"/>
            <a:ext cx="2946400" cy="3744913"/>
          </a:xfrm>
        </p:spPr>
      </p:pic>
      <p:pic>
        <p:nvPicPr>
          <p:cNvPr id="14339" name="Obrázek 4" descr="somatosenzoricky_a_motoricky_homuncul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 descr="sensory_homuncul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951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35300" y="616530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motorický homunkulus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9800" y="5795972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senzorický homunkulus</a:t>
            </a:r>
          </a:p>
        </p:txBody>
      </p:sp>
    </p:spTree>
    <p:extLst>
      <p:ext uri="{BB962C8B-B14F-4D97-AF65-F5344CB8AC3E}">
        <p14:creationId xmlns:p14="http://schemas.microsoft.com/office/powerpoint/2010/main" val="2121895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 descr="https://carainlondon.files.wordpress.com/2013/06/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Londýn, Natural </a:t>
            </a:r>
            <a:r>
              <a:rPr lang="cs-CZ" dirty="0" err="1"/>
              <a:t>History</a:t>
            </a:r>
            <a:r>
              <a:rPr lang="cs-CZ" dirty="0"/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4125268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http://img00.deviantart.net/5aeb/i/2015/115/2/9/motor_and_sensory_homunculus_by_obcat-d4uv6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" y="260647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6093296"/>
            <a:ext cx="505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http://obcat.deviantart.com/art/Motor-and-Sensory-Homunculus-293708140</a:t>
            </a:r>
          </a:p>
        </p:txBody>
      </p:sp>
    </p:spTree>
    <p:extLst>
      <p:ext uri="{BB962C8B-B14F-4D97-AF65-F5344CB8AC3E}">
        <p14:creationId xmlns:p14="http://schemas.microsoft.com/office/powerpoint/2010/main" val="1109513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C476D-B531-4DA8-B7F2-D626E37F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Ženský homunkulus až z r. 2020</a:t>
            </a:r>
          </a:p>
        </p:txBody>
      </p:sp>
      <p:pic>
        <p:nvPicPr>
          <p:cNvPr id="1026" name="Picture 2" descr="The Missing Female Homunculus">
            <a:extLst>
              <a:ext uri="{FF2B5EF4-FFF2-40B4-BE49-F238E27FC236}">
                <a16:creationId xmlns:a16="http://schemas.microsoft.com/office/drawing/2014/main" id="{2A2A590E-507B-4DA0-BD45-DE2109D181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8176"/>
            <a:ext cx="3960440" cy="59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68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6497920"/>
            <a:ext cx="4330824" cy="3600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/>
              <a:t>Geary</a:t>
            </a:r>
            <a:r>
              <a:rPr lang="cs-CZ" dirty="0"/>
              <a:t>, D. C. (2004). </a:t>
            </a:r>
            <a:r>
              <a:rPr lang="en-US" i="1" dirty="0"/>
              <a:t>Origin of Mind</a:t>
            </a:r>
            <a:r>
              <a:rPr lang="cs-CZ" i="1" dirty="0"/>
              <a:t>: </a:t>
            </a:r>
            <a:r>
              <a:rPr lang="en-US" i="1" dirty="0"/>
              <a:t>Evolution of Brain, Cognition, and General Intelligence</a:t>
            </a:r>
            <a:r>
              <a:rPr lang="en-US" dirty="0"/>
              <a:t> </a:t>
            </a:r>
            <a:r>
              <a:rPr lang="cs-CZ" dirty="0"/>
              <a:t>.</a:t>
            </a:r>
            <a:r>
              <a:rPr lang="en-US" dirty="0"/>
              <a:t>American Psychological Association (APA)</a:t>
            </a:r>
            <a:r>
              <a:rPr lang="cs-CZ" dirty="0"/>
              <a:t>. s. 100.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105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Postranní čára ryb vnímá vlny způsobené vlastním pohybem odražené od okolních předmětů.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				 	pohyb a lov</a:t>
            </a:r>
          </a:p>
        </p:txBody>
      </p:sp>
      <p:pic>
        <p:nvPicPr>
          <p:cNvPr id="4" name="Obrázek 3" descr="800px-Sharks_Lateral_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762000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pic>
        <p:nvPicPr>
          <p:cNvPr id="4" name="Zástupný symbol pro obsah 3" descr="vyd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743450" cy="3143250"/>
          </a:xfrm>
        </p:spPr>
      </p:pic>
      <p:pic>
        <p:nvPicPr>
          <p:cNvPr id="5" name="Obrázek 4" descr="tasmanian-dev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91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Hmatové vousy mají také ptáci</a:t>
            </a:r>
          </a:p>
        </p:txBody>
      </p:sp>
      <p:pic>
        <p:nvPicPr>
          <p:cNvPr id="4" name="Obrázek 3" descr="le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348880"/>
            <a:ext cx="5835720" cy="3888432"/>
          </a:xfrm>
          <a:prstGeom prst="rect">
            <a:avLst/>
          </a:prstGeom>
        </p:spPr>
      </p:pic>
      <p:pic>
        <p:nvPicPr>
          <p:cNvPr id="5" name="Obrázek 4" descr="lybius dub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6248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počátku byly dvě čárky.</a:t>
            </a:r>
          </a:p>
        </p:txBody>
      </p:sp>
      <p:pic>
        <p:nvPicPr>
          <p:cNvPr id="1032" name="Picture 8" descr="Těhotenský test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3530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27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76300-3974-E37C-A8CF-3782E051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Hmat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49CF14-EB42-8ECC-0022-02ACC7771B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48" y="1775191"/>
            <a:ext cx="8223304" cy="462560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46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3AFEB-0CE1-DBF8-32EA-D4A54E6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Hmat</a:t>
            </a:r>
          </a:p>
        </p:txBody>
      </p:sp>
      <p:pic>
        <p:nvPicPr>
          <p:cNvPr id="2050" name="Picture 2" descr="Photostomias guernei Collett, 1889">
            <a:extLst>
              <a:ext uri="{FF2B5EF4-FFF2-40B4-BE49-F238E27FC236}">
                <a16:creationId xmlns:a16="http://schemas.microsoft.com/office/drawing/2014/main" id="{DEFE355B-7EBF-7748-BD54-7E8E3C4053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5476"/>
            <a:ext cx="6840759" cy="52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16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U člověka se rozvíjí prenatálně cca od 11. týdne těhotenství a plně zralé jsou kolem 30. týdne.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/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Člověk čichá dvěma soustavami receptorů, o třetí se vedou spory: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1. Čichovou soustavou jako takovou (horní část nosní dutiny),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2. Citlivými zakončeními trojklanného nervu,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3. </a:t>
            </a:r>
            <a:r>
              <a:rPr lang="cs-CZ" altLang="en-US" dirty="0" err="1"/>
              <a:t>Vomeronazální</a:t>
            </a:r>
            <a:r>
              <a:rPr lang="cs-CZ" altLang="en-US" dirty="0"/>
              <a:t> sliznicí (tzv. </a:t>
            </a:r>
            <a:r>
              <a:rPr lang="cs-CZ" altLang="en-US" dirty="0" err="1"/>
              <a:t>Jacobsonův</a:t>
            </a:r>
            <a:r>
              <a:rPr lang="cs-CZ" altLang="en-US" dirty="0"/>
              <a:t> orgán) – slouží k recepci feromonů. Člověk feromony nevyužívá – nebo minimálně (1 u mužů a 1 u žen).</a:t>
            </a:r>
          </a:p>
        </p:txBody>
      </p:sp>
    </p:spTree>
    <p:extLst>
      <p:ext uri="{BB962C8B-B14F-4D97-AF65-F5344CB8AC3E}">
        <p14:creationId xmlns:p14="http://schemas.microsoft.com/office/powerpoint/2010/main" val="1190260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Čich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Čich mají paryby, ryby i plazi</a:t>
            </a:r>
          </a:p>
          <a:p>
            <a:r>
              <a:rPr lang="cs-CZ" dirty="0" err="1"/>
              <a:t>Jacobsonův</a:t>
            </a:r>
            <a:r>
              <a:rPr lang="cs-CZ" dirty="0"/>
              <a:t> orgán (plazi, hlodavci, koně)</a:t>
            </a:r>
          </a:p>
        </p:txBody>
      </p:sp>
      <p:pic>
        <p:nvPicPr>
          <p:cNvPr id="4" name="Obrázek 3" descr="Jacobsonuvor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779634" cy="3384376"/>
          </a:xfrm>
          <a:prstGeom prst="rect">
            <a:avLst/>
          </a:prstGeom>
        </p:spPr>
      </p:pic>
      <p:pic>
        <p:nvPicPr>
          <p:cNvPr id="5" name="Obrázek 4" descr="kůň a Jacobsonův 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519757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manate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573394"/>
            <a:ext cx="79343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6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5448"/>
            <a:ext cx="6840760" cy="6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32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 - chuť</a:t>
            </a:r>
          </a:p>
        </p:txBody>
      </p:sp>
      <p:pic>
        <p:nvPicPr>
          <p:cNvPr id="16387" name="Zástupný symbol pro obsah 3" descr="cich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3683000" cy="3384550"/>
          </a:xfrm>
        </p:spPr>
      </p:pic>
      <p:pic>
        <p:nvPicPr>
          <p:cNvPr id="16388" name="Obrázek 4" descr="hlavové nervy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3291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548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Čich - chuť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scicurious.scientopia.org/wp-content/uploads/sites/3/2011/05/primary-olfactory-cort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10" y="1527647"/>
            <a:ext cx="4771928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toplasmix.files.wordpress.com/2012/03/olfactory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" y="1527647"/>
            <a:ext cx="4376941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Chuť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Rozložení chuťových buněk na jazyku</a:t>
            </a:r>
          </a:p>
        </p:txBody>
      </p:sp>
      <p:pic>
        <p:nvPicPr>
          <p:cNvPr id="7" name="Obrázek 6" descr="chutove-recep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46583"/>
            <a:ext cx="3960440" cy="4202269"/>
          </a:xfrm>
          <a:prstGeom prst="rect">
            <a:avLst/>
          </a:prstGeom>
        </p:spPr>
      </p:pic>
      <p:pic>
        <p:nvPicPr>
          <p:cNvPr id="5" name="Obrázek 4" descr="chutový pohá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64" y="2694917"/>
            <a:ext cx="4754510" cy="414593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2B21AAC-FEFB-2040-B379-66CFCCF0A152}"/>
              </a:ext>
            </a:extLst>
          </p:cNvPr>
          <p:cNvSpPr txBox="1"/>
          <p:nvPr/>
        </p:nvSpPr>
        <p:spPr>
          <a:xfrm>
            <a:off x="7786112" y="5903851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Mylný koncept vzniklý </a:t>
            </a:r>
            <a:r>
              <a:rPr lang="cs-CZ" sz="900" dirty="0" err="1"/>
              <a:t>misinterpretací</a:t>
            </a:r>
            <a:r>
              <a:rPr lang="cs-CZ" sz="900" dirty="0"/>
              <a:t> ve 40. letech 20. stol.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403DB-E18C-E8EA-A658-CE957C34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Petr (2020, s. 106)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7BB0D-8169-154A-9EFC-76B426B1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Umami</a:t>
            </a:r>
            <a:r>
              <a:rPr lang="cs-CZ" dirty="0"/>
              <a:t> – z japonštiny, znamená „lahodnou chuť“. Receptor na kyselinu </a:t>
            </a:r>
            <a:r>
              <a:rPr lang="cs-CZ" dirty="0" err="1"/>
              <a:t>glutamovou</a:t>
            </a:r>
            <a:r>
              <a:rPr lang="cs-CZ" dirty="0"/>
              <a:t>. Indikuje přítomnost bílkovin.</a:t>
            </a:r>
          </a:p>
          <a:p>
            <a:r>
              <a:rPr lang="cs-CZ" dirty="0"/>
              <a:t>Vyvinula se jako první před 500 miliony let.</a:t>
            </a:r>
          </a:p>
          <a:p>
            <a:r>
              <a:rPr lang="cs-CZ" dirty="0"/>
              <a:t>Před 400 miliony let se přidala sladká chuť.</a:t>
            </a:r>
          </a:p>
          <a:p>
            <a:endParaRPr lang="cs-CZ" dirty="0"/>
          </a:p>
          <a:p>
            <a:r>
              <a:rPr lang="cs-CZ" dirty="0"/>
              <a:t>Hořká je velice specifická (indikuje toxiny) – u člověka existuje cca 30 typů receptorů hořké chuti (např. receptor </a:t>
            </a:r>
            <a:r>
              <a:rPr lang="cs-CZ" dirty="0" err="1"/>
              <a:t>kyanogenních</a:t>
            </a:r>
            <a:r>
              <a:rPr lang="cs-CZ" dirty="0"/>
              <a:t> glykosidů). Pes (16), potkan (36), ptáci minimum (kur má 3, krocan 2), mnoho jich mají obojživelníci (50+) a ryba </a:t>
            </a:r>
            <a:r>
              <a:rPr lang="cs-CZ" dirty="0" err="1"/>
              <a:t>latimerie</a:t>
            </a:r>
            <a:r>
              <a:rPr lang="cs-CZ" dirty="0"/>
              <a:t> 70+.</a:t>
            </a:r>
          </a:p>
        </p:txBody>
      </p:sp>
    </p:spTree>
    <p:extLst>
      <p:ext uri="{BB962C8B-B14F-4D97-AF65-F5344CB8AC3E}">
        <p14:creationId xmlns:p14="http://schemas.microsoft.com/office/powerpoint/2010/main" val="43786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Plánované rodičovství</a:t>
            </a:r>
          </a:p>
          <a:p>
            <a:r>
              <a:rPr lang="cs-CZ" dirty="0"/>
              <a:t>Plodné a neplodné dny. Skrytá ovulace – adaptace na sociální život člověka?</a:t>
            </a:r>
          </a:p>
          <a:p>
            <a:r>
              <a:rPr lang="cs-CZ" dirty="0"/>
              <a:t>Těhotenský test – hodnota </a:t>
            </a:r>
            <a:r>
              <a:rPr lang="cs-CZ" dirty="0" err="1"/>
              <a:t>hCG</a:t>
            </a:r>
            <a:r>
              <a:rPr lang="cs-CZ" dirty="0"/>
              <a:t> (choriový gonadotropin) – dva proužky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ym typeface="Wingdings" panose="05000000000000000000" pitchFamily="2" charset="2"/>
              </a:rPr>
              <a:t>Poté působení kaskád těhotenských hormonů na tělo.</a:t>
            </a:r>
          </a:p>
          <a:p>
            <a:r>
              <a:rPr lang="cs-CZ" dirty="0"/>
              <a:t>Tělo matky se stává továrničkou na dítě – celé se přeskupí (asi jako housenka v kukle). Prioritou je vývin plodu. Děloha se několikrát zvětší: z okolo 60 g po až 1 kg. Objem z 2-3 ml až na 4500-5000 ml.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52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pic>
        <p:nvPicPr>
          <p:cNvPr id="4" name="Zástupný symbol pro obsah 3" descr="Anatomy_of_the_Human_Ear-CZ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Sluch</a:t>
            </a:r>
          </a:p>
        </p:txBody>
      </p:sp>
      <p:sp>
        <p:nvSpPr>
          <p:cNvPr id="17413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od 7. měsíce dokáže dítě odlišit matčin hlas od ostatních vjemů, uklidňuje jej tlukot matčina srdce.</a:t>
            </a:r>
          </a:p>
        </p:txBody>
      </p:sp>
      <p:pic>
        <p:nvPicPr>
          <p:cNvPr id="17411" name="Obrázek 3" descr="3D ultrasound and newborn baby-7710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47529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4" descr="ultrasoun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9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64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Sluch 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DeCasper</a:t>
            </a:r>
            <a:r>
              <a:rPr lang="cs-CZ" altLang="cs-CZ" dirty="0"/>
              <a:t>, </a:t>
            </a:r>
            <a:r>
              <a:rPr lang="cs-CZ" altLang="cs-CZ" dirty="0" err="1"/>
              <a:t>Spence</a:t>
            </a:r>
            <a:r>
              <a:rPr lang="cs-CZ" altLang="cs-CZ" dirty="0"/>
              <a:t> (1986): když matky četly svým dětem posledních 6 týdnů před porodem určitý text, děti tento text preferovaly před jinými texty (dokonce, když jej četly jiné ženy).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/>
              <a:t>Mehler</a:t>
            </a:r>
            <a:r>
              <a:rPr lang="cs-CZ" altLang="cs-CZ" dirty="0"/>
              <a:t> et al. (1988; </a:t>
            </a:r>
            <a:r>
              <a:rPr lang="cs-CZ" altLang="cs-CZ" dirty="0" err="1"/>
              <a:t>Nazzi</a:t>
            </a:r>
            <a:r>
              <a:rPr lang="cs-CZ" altLang="cs-CZ" dirty="0"/>
              <a:t> et al., 1998) ukázali, že čtyřdenní děti rozlišují mezi různými jazyky.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U měsíčních dětí je vnímání řeči </a:t>
            </a:r>
            <a:r>
              <a:rPr lang="cs-CZ" altLang="cs-CZ" i="1" dirty="0"/>
              <a:t>kategorické</a:t>
            </a:r>
            <a:r>
              <a:rPr lang="cs-CZ" altLang="cs-CZ" dirty="0"/>
              <a:t> (slyší b nebo p; </a:t>
            </a:r>
            <a:r>
              <a:rPr lang="cs-CZ" altLang="cs-CZ" dirty="0" err="1"/>
              <a:t>Eimas</a:t>
            </a:r>
            <a:r>
              <a:rPr lang="cs-CZ" altLang="cs-CZ" dirty="0"/>
              <a:t> et al., 1971) a to i u cizích jazyků (</a:t>
            </a:r>
            <a:r>
              <a:rPr lang="cs-CZ" altLang="cs-CZ" dirty="0" err="1"/>
              <a:t>Trehub</a:t>
            </a:r>
            <a:r>
              <a:rPr lang="cs-CZ" altLang="cs-CZ" dirty="0"/>
              <a:t>, 1976), čehož už dospělí nejsou schopni.</a:t>
            </a:r>
          </a:p>
        </p:txBody>
      </p:sp>
    </p:spTree>
    <p:extLst>
      <p:ext uri="{BB962C8B-B14F-4D97-AF65-F5344CB8AC3E}">
        <p14:creationId xmlns:p14="http://schemas.microsoft.com/office/powerpoint/2010/main" val="26458687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pic>
        <p:nvPicPr>
          <p:cNvPr id="6" name="Zástupný symbol pro obsah 5" descr="analysis_of_sound_frequenc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487612"/>
            <a:ext cx="5715000" cy="32004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Citlivý zvláště u savců a člověka</a:t>
            </a:r>
          </a:p>
          <a:p>
            <a:r>
              <a:rPr lang="cs-CZ" dirty="0"/>
              <a:t>Kdyby byl náš sluch ještě o řád citlivější, slyšeli bychom neustálý šum (nárazy molekul na bubínek)</a:t>
            </a:r>
          </a:p>
          <a:p>
            <a:r>
              <a:rPr lang="cs-CZ" dirty="0"/>
              <a:t>Člověk slyší v rozsahu 200 – 23 000 Hz (max kolem 3 000 Hz</a:t>
            </a:r>
          </a:p>
          <a:p>
            <a:r>
              <a:rPr lang="cs-CZ" dirty="0"/>
              <a:t>Primáti slyší do 30 000-40 000 Hz</a:t>
            </a:r>
          </a:p>
          <a:p>
            <a:r>
              <a:rPr lang="cs-CZ" dirty="0"/>
              <a:t>Šelmy do 40 000-50 000 Hz</a:t>
            </a:r>
          </a:p>
          <a:p>
            <a:r>
              <a:rPr lang="cs-CZ" dirty="0"/>
              <a:t>Ježci až do 60 000 Hz</a:t>
            </a:r>
          </a:p>
          <a:p>
            <a:r>
              <a:rPr lang="cs-CZ" dirty="0"/>
              <a:t>Kočka a potkan až do 70 000 Hz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64088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Veselovský, 2005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Člověk má sluch nejcitlivější mezi </a:t>
            </a:r>
          </a:p>
          <a:p>
            <a:pPr>
              <a:buNone/>
            </a:pPr>
            <a:r>
              <a:rPr lang="cs-CZ" dirty="0"/>
              <a:t>	1 000-3 000 Hz</a:t>
            </a:r>
          </a:p>
          <a:p>
            <a:r>
              <a:rPr lang="cs-CZ" dirty="0"/>
              <a:t>V tomto pásmu vydáváme životně důležité signály (křik, řeč). Stejně tak ostatní savci a ptáci.</a:t>
            </a:r>
          </a:p>
          <a:p>
            <a:r>
              <a:rPr lang="cs-CZ" dirty="0"/>
              <a:t>Ryby slyší pomocí postranní čáry, skrze sluchové ústrojí a skrze vzduchový měchýř</a:t>
            </a:r>
          </a:p>
          <a:p>
            <a:r>
              <a:rPr lang="cs-CZ" dirty="0"/>
              <a:t>Ryby vnímají zpravidla mezi 800-1250 Hz</a:t>
            </a:r>
          </a:p>
          <a:p>
            <a:r>
              <a:rPr lang="cs-CZ" dirty="0"/>
              <a:t>Žáby vnímají zvláště mezi 200-1500 Hz</a:t>
            </a:r>
          </a:p>
          <a:p>
            <a:r>
              <a:rPr lang="cs-CZ" dirty="0"/>
              <a:t>Ještěři a želvy vnímají okolo 110 Hz</a:t>
            </a:r>
          </a:p>
          <a:p>
            <a:r>
              <a:rPr lang="cs-CZ" dirty="0"/>
              <a:t>Krokodýli až do 3000 Hz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Veselovský, 2005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Sloni se dorozumívají na frekvenci 14-24 Hz, tyto hluboké zvuky jsou slyšet až na 5 km.</a:t>
            </a:r>
          </a:p>
        </p:txBody>
      </p:sp>
      <p:pic>
        <p:nvPicPr>
          <p:cNvPr id="4" name="Obrázek 3" descr="sl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980" y="2978548"/>
            <a:ext cx="4932040" cy="369903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lying-bat__350x21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869160"/>
            <a:ext cx="3024336" cy="1814602"/>
          </a:xfrm>
          <a:prstGeom prst="rect">
            <a:avLst/>
          </a:prstGeom>
        </p:spPr>
      </p:pic>
      <p:pic>
        <p:nvPicPr>
          <p:cNvPr id="4" name="Obrázek 3" descr="bat_ech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653136"/>
            <a:ext cx="2219325" cy="1981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Netopýři vydávají tóny o vysoké frekvenci</a:t>
            </a:r>
          </a:p>
          <a:p>
            <a:pPr>
              <a:buNone/>
            </a:pPr>
            <a:r>
              <a:rPr lang="cs-CZ" sz="2800" dirty="0"/>
              <a:t>	až 100 000 Hz</a:t>
            </a:r>
          </a:p>
          <a:p>
            <a:r>
              <a:rPr lang="cs-CZ" sz="2800" dirty="0"/>
              <a:t>Sluchem a lebečními kostmi zachycují odražené zvuky od předmětů – echolokace</a:t>
            </a:r>
          </a:p>
          <a:p>
            <a:pPr>
              <a:buNone/>
            </a:pPr>
            <a:r>
              <a:rPr lang="cs-CZ" sz="2800" dirty="0"/>
              <a:t>	Tak jsou schopni zachytit i letící hmyz a drát o průměru 80 mikrometrů</a:t>
            </a:r>
          </a:p>
          <a:p>
            <a:r>
              <a:rPr lang="cs-CZ" sz="2800" dirty="0"/>
              <a:t>Některé můry slyší echolokaci netopýrů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Kytovci používají echolokaci ve vodě</a:t>
            </a:r>
          </a:p>
          <a:p>
            <a:r>
              <a:rPr lang="cs-CZ" sz="2800" dirty="0"/>
              <a:t>Ve vodě se zvuk šíří asi 4x rychleji než ve vzduchu (1484 m/s)</a:t>
            </a:r>
          </a:p>
          <a:p>
            <a:r>
              <a:rPr lang="cs-CZ" sz="2800" dirty="0"/>
              <a:t>Musí užívat k echolokaci vyšších frekvencí okolo 280 000 Hz</a:t>
            </a:r>
          </a:p>
        </p:txBody>
      </p:sp>
      <p:pic>
        <p:nvPicPr>
          <p:cNvPr id="4" name="Obrázek 3" descr="echol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600400" cy="2857460"/>
          </a:xfrm>
          <a:prstGeom prst="rect">
            <a:avLst/>
          </a:prstGeom>
        </p:spPr>
      </p:pic>
      <p:pic>
        <p:nvPicPr>
          <p:cNvPr id="5" name="Obrázek 4" descr="delfi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7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 marL="650875" indent="-514350">
              <a:buNone/>
              <a:defRPr/>
            </a:pPr>
            <a:r>
              <a:rPr lang="cs-CZ" altLang="en-US" b="1" dirty="0"/>
              <a:t>Proč se zabývat prenatálním obdobím ve vývojové psychologii?</a:t>
            </a:r>
          </a:p>
          <a:p>
            <a:pPr marL="650875" indent="-514350">
              <a:buNone/>
              <a:defRPr/>
            </a:pPr>
            <a:r>
              <a:rPr lang="cs-CZ" altLang="en-US" dirty="0"/>
              <a:t>Budují se základní struktury lidského těla.</a:t>
            </a:r>
          </a:p>
          <a:p>
            <a:pPr marL="650875" indent="-514350">
              <a:buNone/>
              <a:defRPr/>
            </a:pPr>
            <a:r>
              <a:rPr lang="cs-CZ" altLang="en-US" dirty="0"/>
              <a:t>Plod reaguje na různé podněty. Vnímá, neboť vývoj smyslových orgánů je dovršen již před porodem (jen u zraku je to problematické). Plod již patrně sní.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dirty="0"/>
              <a:t>„Rané zkušenosti tvoří základ, který ovlivňuje způsob zpracování nových podnětů“ (Vágnerová, 2012, s. 31)</a:t>
            </a:r>
            <a:endParaRPr lang="cs-CZ" alt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11 - ok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498391"/>
            <a:ext cx="7875705" cy="4882937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10810790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12368" cy="3312368"/>
          </a:xfrm>
        </p:spPr>
      </p:pic>
      <p:pic>
        <p:nvPicPr>
          <p:cNvPr id="5" name="Obrázek 4" descr="Mimicry-of-Spiders-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4426476" cy="3311004"/>
          </a:xfrm>
          <a:prstGeom prst="rect">
            <a:avLst/>
          </a:prstGeom>
        </p:spPr>
      </p:pic>
      <p:pic>
        <p:nvPicPr>
          <p:cNvPr id="7" name="Obrázek 6" descr="Mimicry-of-Spiders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607048" cy="3210273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08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57" y="2132856"/>
            <a:ext cx="47958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Mohlo by to být lepší! - sítnice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55573" y="2604077"/>
            <a:ext cx="3273427" cy="3028518"/>
            <a:chOff x="2486025" y="2516688"/>
            <a:chExt cx="4171950" cy="3465802"/>
          </a:xfrm>
        </p:grpSpPr>
        <p:pic>
          <p:nvPicPr>
            <p:cNvPr id="1026" name="Picture 2" descr="https://www.trueorigin.org/images/retfig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2516688"/>
              <a:ext cx="417195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4902645" y="5242836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obratlovci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57474" y="5242836"/>
              <a:ext cx="1600200" cy="73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bezobratlí</a:t>
              </a:r>
            </a:p>
            <a:p>
              <a:r>
                <a:rPr lang="cs-CZ" dirty="0"/>
                <a:t>hlavonožci</a:t>
              </a:r>
            </a:p>
          </p:txBody>
        </p:sp>
      </p:grpSp>
      <p:pic>
        <p:nvPicPr>
          <p:cNvPr id="1030" name="Picture 6" descr="VÃ½sledek obrÃ¡zku pro layers of re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71519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10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shoreline.edu/dchris/psych202/Images/vision/Vision%20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Sítnice lidského oka obsahuje cca 120 miliónů tyčinek (čití kontrastu) a cca 6 miliónů čípků. Čípky se rozlišují do tří skupin dle toho, v jaké vlnové délce mají maximum citlivosti: S čípky, modrá; M čípky, zelená; L čípky, červená.</a:t>
            </a:r>
          </a:p>
          <a:p>
            <a:pPr>
              <a:buNone/>
            </a:pPr>
            <a:r>
              <a:rPr lang="cs-CZ" dirty="0"/>
              <a:t>Tyčinky i čípky jsou přeměněné nervové buňky. Tyčinky obsahují rodopsin, který přeměňuje dopadající světlo na elektrický impuls – čípky obsahují tři typy </a:t>
            </a:r>
            <a:r>
              <a:rPr lang="cs-CZ" dirty="0" err="1"/>
              <a:t>jodopsinu</a:t>
            </a:r>
            <a:r>
              <a:rPr lang="cs-CZ" dirty="0"/>
              <a:t> (</a:t>
            </a:r>
            <a:r>
              <a:rPr lang="cs-CZ" dirty="0" err="1"/>
              <a:t>fotopsinu</a:t>
            </a:r>
            <a:r>
              <a:rPr lang="cs-CZ" dirty="0"/>
              <a:t>), který je citlivý ve třech zmíněných oblastech světla.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Žlutá skvrna člověka obsahuje až 160 000 světločivných buněk</a:t>
            </a:r>
          </a:p>
        </p:txBody>
      </p:sp>
      <p:pic>
        <p:nvPicPr>
          <p:cNvPr id="4" name="Obrázek 3" descr="anok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852936"/>
            <a:ext cx="3985470" cy="3240360"/>
          </a:xfrm>
          <a:prstGeom prst="rect">
            <a:avLst/>
          </a:prstGeom>
        </p:spPr>
      </p:pic>
      <p:pic>
        <p:nvPicPr>
          <p:cNvPr id="5" name="Obrázek 4" descr="rom_per06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340042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merican Kestrels food ex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400600" cy="36022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Žlutá skvrna káně lesní obsahuje i 1 milión světločivných buněk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Někteří ptáci mají i dvě žluté skvrny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699" y="1628800"/>
            <a:ext cx="8229600" cy="4625609"/>
          </a:xfrm>
        </p:spPr>
        <p:txBody>
          <a:bodyPr/>
          <a:lstStyle/>
          <a:p>
            <a:r>
              <a:rPr lang="cs-CZ" dirty="0"/>
              <a:t>Poštolka vidí letící vážku na vzdálenost 800m, zatímco člověk ji neuvidí ani na 100m.</a:t>
            </a:r>
          </a:p>
        </p:txBody>
      </p:sp>
      <p:pic>
        <p:nvPicPr>
          <p:cNvPr id="4" name="Obrázek 3" descr="or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0" y="2852936"/>
            <a:ext cx="5616624" cy="384448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Zrak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Dlouho se odborníci domnívali, že zvláště obratlovci vidí barvy stejně jako my</a:t>
            </a:r>
          </a:p>
          <a:p>
            <a:pPr>
              <a:spcAft>
                <a:spcPts val="600"/>
              </a:spcAft>
            </a:pPr>
            <a:r>
              <a:rPr lang="cs-CZ" dirty="0"/>
              <a:t>Ovšem králík, křeček zlatý, mýval aj. nevidí barvy vůbec.</a:t>
            </a:r>
          </a:p>
        </p:txBody>
      </p:sp>
      <p:pic>
        <p:nvPicPr>
          <p:cNvPr id="4" name="Obrázek 3" descr="čb.jpg"/>
          <p:cNvPicPr>
            <a:picLocks noChangeAspect="1"/>
          </p:cNvPicPr>
          <p:nvPr/>
        </p:nvPicPr>
        <p:blipFill rotWithShape="1">
          <a:blip r:embed="rId2" cstate="print"/>
          <a:srcRect l="18013" r="16263" b="3"/>
          <a:stretch/>
        </p:blipFill>
        <p:spPr>
          <a:xfrm>
            <a:off x="4648200" y="1773936"/>
            <a:ext cx="4038600" cy="4623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7586" name="Picture 2" descr="https://upload.wikimedia.org/wikipedia/commons/thumb/0/06/HumanEmbryogenesis.svg/2000px-HumanEmbryogenesi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14" y="1408176"/>
            <a:ext cx="8285786" cy="526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Myši, morčata a turovití rozeznávají žlutou a červenou barvu.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Morče navíc rozezná i zelenou a modrou.</a:t>
            </a:r>
          </a:p>
          <a:p>
            <a:endParaRPr lang="cs-CZ" dirty="0"/>
          </a:p>
        </p:txBody>
      </p:sp>
      <p:pic>
        <p:nvPicPr>
          <p:cNvPr id="4" name="Obrázek 3" descr="k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392488" cy="3290126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Koně a kočky, kteří byli dlouho pokládáni za tvory s černobílým viděním, postrádají jen vnímání v dlouhých vlnách (červené).</a:t>
            </a:r>
          </a:p>
          <a:p>
            <a:r>
              <a:rPr lang="cs-CZ" dirty="0"/>
              <a:t>Barevně vidí i hmyz, většina ryb, obojživelníci, plazi a ptáci (krom nočních druhů).</a:t>
            </a:r>
          </a:p>
          <a:p>
            <a:r>
              <a:rPr lang="cs-CZ" dirty="0"/>
              <a:t>Ptáci i někteří bezobratlí vidí mnohem více barevněji (proto pestrost jejich peří).</a:t>
            </a:r>
          </a:p>
          <a:p>
            <a:r>
              <a:rPr lang="cs-CZ" dirty="0"/>
              <a:t>Včely, hmyz a ptáci navíc vidí i v ultrafialové oblasti.</a:t>
            </a:r>
          </a:p>
          <a:p>
            <a:r>
              <a:rPr lang="cs-CZ" dirty="0"/>
              <a:t>Včely rozpoznají geometrické tvary.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květy v 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320480" cy="2481357"/>
          </a:xfrm>
        </p:spPr>
      </p:pic>
      <p:pic>
        <p:nvPicPr>
          <p:cNvPr id="5" name="Obrázek 4" descr="květ v 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6288"/>
            <a:ext cx="3744416" cy="2482711"/>
          </a:xfrm>
          <a:prstGeom prst="rect">
            <a:avLst/>
          </a:prstGeom>
        </p:spPr>
      </p:pic>
      <p:pic>
        <p:nvPicPr>
          <p:cNvPr id="6" name="Obrázek 5" descr="květy2 U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1944216" cy="2677114"/>
          </a:xfrm>
          <a:prstGeom prst="rect">
            <a:avLst/>
          </a:prstGeom>
        </p:spPr>
      </p:pic>
      <p:pic>
        <p:nvPicPr>
          <p:cNvPr id="7" name="Obrázek 6" descr="květy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2664296" cy="240464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18" y="1422530"/>
            <a:ext cx="8229600" cy="4625609"/>
          </a:xfrm>
        </p:spPr>
        <p:txBody>
          <a:bodyPr/>
          <a:lstStyle/>
          <a:p>
            <a:r>
              <a:rPr lang="cs-CZ" dirty="0"/>
              <a:t>Člověk má vizuální pole vepředu (dozadu nevidí). </a:t>
            </a:r>
          </a:p>
          <a:p>
            <a:r>
              <a:rPr lang="cs-CZ" dirty="0"/>
              <a:t>Někteří ptáci mají zorný úhel až 300° (holubi), až 340°(tučňáci), až 360°(sluka), vážka, pavouci.</a:t>
            </a:r>
          </a:p>
        </p:txBody>
      </p:sp>
      <p:pic>
        <p:nvPicPr>
          <p:cNvPr id="4" name="Obrázek 3" descr="sluka-lesni-xxx7_f_10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646" y="3429000"/>
            <a:ext cx="4623546" cy="3398306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Naopak dravci a hlavně sovy mají zorný úhel menší, zato však vidí jako člověk prostorově.</a:t>
            </a:r>
          </a:p>
        </p:txBody>
      </p:sp>
      <p:pic>
        <p:nvPicPr>
          <p:cNvPr id="4" name="Obrázek 3" descr="european_owl_1_467x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90038" cy="2808312"/>
          </a:xfrm>
          <a:prstGeom prst="rect">
            <a:avLst/>
          </a:prstGeom>
        </p:spPr>
      </p:pic>
      <p:pic>
        <p:nvPicPr>
          <p:cNvPr id="5" name="Obrázek 4" descr="ow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852936"/>
            <a:ext cx="2520280" cy="3787306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Binokulární vidění</a:t>
            </a:r>
          </a:p>
        </p:txBody>
      </p:sp>
      <p:pic>
        <p:nvPicPr>
          <p:cNvPr id="4" name="Obrázek 3" descr="BinocularVisionDinosa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218042" cy="2520280"/>
          </a:xfrm>
          <a:prstGeom prst="rect">
            <a:avLst/>
          </a:prstGeom>
        </p:spPr>
      </p:pic>
      <p:pic>
        <p:nvPicPr>
          <p:cNvPr id="5" name="Obrázek 4" descr="bin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348880"/>
            <a:ext cx="4264551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Člověk rozliší střídání až 15-20 snímků za sekundu. Při 20-24 snímcích obraz splývá v pohyb (film, televize).</a:t>
            </a:r>
          </a:p>
          <a:p>
            <a:r>
              <a:rPr lang="cs-CZ" dirty="0"/>
              <a:t>Psy a kočky vnímají až 30-40 snímků/s.</a:t>
            </a:r>
          </a:p>
          <a:p>
            <a:r>
              <a:rPr lang="cs-CZ" dirty="0"/>
              <a:t>Ptáci jsou schopni vnímat až 150 snímků/s.</a:t>
            </a:r>
          </a:p>
          <a:p>
            <a:r>
              <a:rPr lang="cs-CZ" dirty="0"/>
              <a:t>Létající hmyz (včely, mouchy, vážky) vnímají až 300 snímků/s.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97879" cy="51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713906" y="6231523"/>
            <a:ext cx="776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Galaxie M31 v Andromedě je zhruba 2,5 miliónů světelných let daleko </a:t>
            </a:r>
            <a:r>
              <a:rPr lang="cs-CZ" sz="1600" dirty="0">
                <a:solidFill>
                  <a:schemeClr val="bg1"/>
                </a:solidFill>
              </a:rPr>
              <a:t>(2,4×10</a:t>
            </a:r>
            <a:r>
              <a:rPr lang="cs-CZ" sz="1600" baseline="30000" dirty="0">
                <a:solidFill>
                  <a:schemeClr val="bg1"/>
                </a:solidFill>
              </a:rPr>
              <a:t>19</a:t>
            </a:r>
            <a:r>
              <a:rPr lang="cs-CZ" sz="1600" dirty="0">
                <a:solidFill>
                  <a:schemeClr val="bg1"/>
                </a:solidFill>
              </a:rPr>
              <a:t> km)</a:t>
            </a: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897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scicurious.scientopia.org/wp-content/uploads/sites/3/2011/05/visual-syste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99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0962" name="Picture 2" descr="http://www.reproduction-online.org/content/145/3/R6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8" y="1052736"/>
            <a:ext cx="881628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7256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Otázky: </a:t>
            </a:r>
            <a:br>
              <a:rPr lang="cs-CZ" dirty="0"/>
            </a:br>
            <a:r>
              <a:rPr lang="cs-CZ" dirty="0"/>
              <a:t>Fetální alkoholový syndrom (FAS)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Mělo by být pití alkoholu v těhotenství považováno za trestný čin? </a:t>
            </a:r>
          </a:p>
          <a:p>
            <a:r>
              <a:rPr lang="cs-CZ" dirty="0"/>
              <a:t>Lze zvýšenou edukací veřejnosti o FAS zabránit výskytu tohoto syndromu?</a:t>
            </a:r>
          </a:p>
          <a:p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narodí </a:t>
            </a:r>
            <a:r>
              <a:rPr lang="cs-CZ" dirty="0" err="1"/>
              <a:t>dieťa</a:t>
            </a:r>
            <a:r>
              <a:rPr lang="cs-CZ" dirty="0"/>
              <a:t> s FAS, </a:t>
            </a:r>
            <a:r>
              <a:rPr lang="cs-CZ" dirty="0" err="1"/>
              <a:t>venuje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rodine</a:t>
            </a:r>
            <a:r>
              <a:rPr lang="cs-CZ" dirty="0"/>
              <a:t> zvýšená </a:t>
            </a:r>
            <a:r>
              <a:rPr lang="cs-CZ" dirty="0" err="1"/>
              <a:t>pozornosť</a:t>
            </a:r>
            <a:r>
              <a:rPr lang="cs-CZ" dirty="0"/>
              <a:t> a </a:t>
            </a:r>
            <a:r>
              <a:rPr lang="cs-CZ" dirty="0" err="1"/>
              <a:t>zaujíma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o rodinu </a:t>
            </a:r>
            <a:r>
              <a:rPr lang="cs-CZ" dirty="0" err="1"/>
              <a:t>nejaký</a:t>
            </a:r>
            <a:r>
              <a:rPr lang="cs-CZ" dirty="0"/>
              <a:t> sociálny pracovník? </a:t>
            </a:r>
            <a:r>
              <a:rPr lang="cs-CZ" dirty="0" err="1"/>
              <a:t>Zisťuje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možná </a:t>
            </a:r>
            <a:r>
              <a:rPr lang="cs-CZ" dirty="0" err="1"/>
              <a:t>závislosť</a:t>
            </a:r>
            <a:r>
              <a:rPr lang="cs-CZ" dirty="0"/>
              <a:t> na alkohole u matky? </a:t>
            </a:r>
          </a:p>
          <a:p>
            <a:r>
              <a:rPr lang="cs-CZ" dirty="0"/>
              <a:t>Může být problém konzumace alkoholu při prvních týdnech </a:t>
            </a:r>
            <a:r>
              <a:rPr lang="cs-CZ" dirty="0" err="1"/>
              <a:t>těhostenství</a:t>
            </a:r>
            <a:r>
              <a:rPr lang="cs-CZ" dirty="0"/>
              <a:t>, kdy žena o těhotenství ještě neví? </a:t>
            </a:r>
          </a:p>
          <a:p>
            <a:r>
              <a:rPr lang="cs-CZ" dirty="0"/>
              <a:t>Je problematika FAS zařazena do sylabu základních škol?</a:t>
            </a:r>
          </a:p>
          <a:p>
            <a:r>
              <a:rPr lang="cs-CZ" dirty="0"/>
              <a:t>Kdy je pití alkoholu nejrizikovější?</a:t>
            </a:r>
          </a:p>
        </p:txBody>
      </p:sp>
    </p:spTree>
    <p:extLst>
      <p:ext uri="{BB962C8B-B14F-4D97-AF65-F5344CB8AC3E}">
        <p14:creationId xmlns:p14="http://schemas.microsoft.com/office/powerpoint/2010/main" val="1517296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1953</TotalTime>
  <Words>3414</Words>
  <Application>Microsoft Office PowerPoint</Application>
  <PresentationFormat>Předvádění na obrazovce (4:3)</PresentationFormat>
  <Paragraphs>296</Paragraphs>
  <Slides>90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7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Vývojová psychologie 2 – Prenatální vývoj a vnější receptory  </vt:lpstr>
      <vt:lpstr>Úkoly do příště: odevzdat do Odevzdávárny (do pátku).</vt:lpstr>
      <vt:lpstr>Historie vývojové psychologie </vt:lpstr>
      <vt:lpstr>Periodizace lidského vývoje  (dle Vágnerové, 2012)</vt:lpstr>
      <vt:lpstr>Na počátku byly dvě čárky.</vt:lpstr>
      <vt:lpstr>Početí</vt:lpstr>
      <vt:lpstr>Prenatální období</vt:lpstr>
      <vt:lpstr>Prezentace aplikace PowerPoint</vt:lpstr>
      <vt:lpstr>Prezentace aplikace PowerPoint</vt:lpstr>
      <vt:lpstr>Prezentace aplikace PowerPoint</vt:lpstr>
      <vt:lpstr>Prezentace aplikace PowerPoint</vt:lpstr>
      <vt:lpstr>Prenatální období</vt:lpstr>
      <vt:lpstr>Testy v těhotenství:</vt:lpstr>
      <vt:lpstr>Úkoly :</vt:lpstr>
      <vt:lpstr>FAS</vt:lpstr>
      <vt:lpstr>Prezentace aplikace PowerPoint</vt:lpstr>
      <vt:lpstr>Prezentace aplikace PowerPoint</vt:lpstr>
      <vt:lpstr>Projevy FAS ve vývoji:</vt:lpstr>
      <vt:lpstr>Prezentace aplikace PowerPoint</vt:lpstr>
      <vt:lpstr>Podobné nozologické jednotky:</vt:lpstr>
      <vt:lpstr>Otázky 2023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 2022</vt:lpstr>
      <vt:lpstr>Prezentace aplikace PowerPoint</vt:lpstr>
      <vt:lpstr>Prezentace aplikace PowerPoint</vt:lpstr>
      <vt:lpstr>Prezentace aplikace PowerPoint</vt:lpstr>
      <vt:lpstr>Prezentace aplikace PowerPoint</vt:lpstr>
      <vt:lpstr>Otázky 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Hmat + Rovnováha</vt:lpstr>
      <vt:lpstr>Hmat</vt:lpstr>
      <vt:lpstr>Prezentace aplikace PowerPoint</vt:lpstr>
      <vt:lpstr>Hmat</vt:lpstr>
      <vt:lpstr>Prezentace aplikace PowerPoint</vt:lpstr>
      <vt:lpstr>Prezentace aplikace PowerPoint</vt:lpstr>
      <vt:lpstr>Ženský homunkulus až z r. 2020</vt:lpstr>
      <vt:lpstr>Prezentace aplikace PowerPoint</vt:lpstr>
      <vt:lpstr>Hmat</vt:lpstr>
      <vt:lpstr>Hmat</vt:lpstr>
      <vt:lpstr>Hmat</vt:lpstr>
      <vt:lpstr>Hmat </vt:lpstr>
      <vt:lpstr>Hmat</vt:lpstr>
      <vt:lpstr>Čich</vt:lpstr>
      <vt:lpstr>Čich </vt:lpstr>
      <vt:lpstr>Prezentace aplikace PowerPoint</vt:lpstr>
      <vt:lpstr>Prezentace aplikace PowerPoint</vt:lpstr>
      <vt:lpstr>Čich - chuť</vt:lpstr>
      <vt:lpstr>Čich - chuť</vt:lpstr>
      <vt:lpstr>Chuť </vt:lpstr>
      <vt:lpstr>Petr (2020, s. 106)</vt:lpstr>
      <vt:lpstr>Sluch</vt:lpstr>
      <vt:lpstr>Sluch</vt:lpstr>
      <vt:lpstr>Sluch </vt:lpstr>
      <vt:lpstr>Sluch</vt:lpstr>
      <vt:lpstr>Sluch</vt:lpstr>
      <vt:lpstr>Sluch</vt:lpstr>
      <vt:lpstr>Sluch</vt:lpstr>
      <vt:lpstr>Sluch</vt:lpstr>
      <vt:lpstr>Sluch</vt:lpstr>
      <vt:lpstr>Zrak </vt:lpstr>
      <vt:lpstr>Zrak</vt:lpstr>
      <vt:lpstr>Zrak</vt:lpstr>
      <vt:lpstr>Zrak</vt:lpstr>
      <vt:lpstr>Mohlo by to být lepší! - sítnice</vt:lpstr>
      <vt:lpstr>Prezentace aplikace PowerPoint</vt:lpstr>
      <vt:lpstr>Zrak</vt:lpstr>
      <vt:lpstr>Zrak</vt:lpstr>
      <vt:lpstr>Zrak</vt:lpstr>
      <vt:lpstr>Zrak </vt:lpstr>
      <vt:lpstr>Zrak</vt:lpstr>
      <vt:lpstr>Zrak</vt:lpstr>
      <vt:lpstr>Zrak</vt:lpstr>
      <vt:lpstr>Zrak</vt:lpstr>
      <vt:lpstr>Zrak</vt:lpstr>
      <vt:lpstr>Zrak</vt:lpstr>
      <vt:lpstr>Zrak</vt:lpstr>
      <vt:lpstr>Zrak </vt:lpstr>
      <vt:lpstr>Zrak</vt:lpstr>
      <vt:lpstr>Diskuze</vt:lpstr>
      <vt:lpstr>Prezentace aplikace PowerPoint</vt:lpstr>
      <vt:lpstr>Otázky:  Fetální alkoholový syndrom (FAS)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Jan Krása</cp:lastModifiedBy>
  <cp:revision>65</cp:revision>
  <dcterms:created xsi:type="dcterms:W3CDTF">2015-09-23T07:18:29Z</dcterms:created>
  <dcterms:modified xsi:type="dcterms:W3CDTF">2023-09-24T19:54:51Z</dcterms:modified>
</cp:coreProperties>
</file>