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handoutMasterIdLst>
    <p:handoutMasterId r:id="rId52"/>
  </p:handoutMasterIdLst>
  <p:sldIdLst>
    <p:sldId id="256" r:id="rId2"/>
    <p:sldId id="366" r:id="rId3"/>
    <p:sldId id="337" r:id="rId4"/>
    <p:sldId id="374" r:id="rId5"/>
    <p:sldId id="369" r:id="rId6"/>
    <p:sldId id="377" r:id="rId7"/>
    <p:sldId id="436" r:id="rId8"/>
    <p:sldId id="382" r:id="rId9"/>
    <p:sldId id="394" r:id="rId10"/>
    <p:sldId id="437" r:id="rId11"/>
    <p:sldId id="433" r:id="rId12"/>
    <p:sldId id="432" r:id="rId13"/>
    <p:sldId id="427" r:id="rId14"/>
    <p:sldId id="428" r:id="rId15"/>
    <p:sldId id="429" r:id="rId16"/>
    <p:sldId id="430" r:id="rId17"/>
    <p:sldId id="431" r:id="rId18"/>
    <p:sldId id="434" r:id="rId19"/>
    <p:sldId id="435" r:id="rId20"/>
    <p:sldId id="421" r:id="rId21"/>
    <p:sldId id="422" r:id="rId22"/>
    <p:sldId id="423" r:id="rId23"/>
    <p:sldId id="424" r:id="rId24"/>
    <p:sldId id="425" r:id="rId25"/>
    <p:sldId id="426" r:id="rId26"/>
    <p:sldId id="438" r:id="rId27"/>
    <p:sldId id="368" r:id="rId28"/>
    <p:sldId id="373" r:id="rId29"/>
    <p:sldId id="401" r:id="rId30"/>
    <p:sldId id="417" r:id="rId31"/>
    <p:sldId id="415" r:id="rId32"/>
    <p:sldId id="416" r:id="rId33"/>
    <p:sldId id="418" r:id="rId34"/>
    <p:sldId id="289" r:id="rId35"/>
    <p:sldId id="290" r:id="rId36"/>
    <p:sldId id="291" r:id="rId37"/>
    <p:sldId id="292" r:id="rId38"/>
    <p:sldId id="294" r:id="rId39"/>
    <p:sldId id="293" r:id="rId40"/>
    <p:sldId id="296" r:id="rId41"/>
    <p:sldId id="311" r:id="rId42"/>
    <p:sldId id="442" r:id="rId43"/>
    <p:sldId id="443" r:id="rId44"/>
    <p:sldId id="260" r:id="rId45"/>
    <p:sldId id="444" r:id="rId46"/>
    <p:sldId id="445" r:id="rId47"/>
    <p:sldId id="310" r:id="rId48"/>
    <p:sldId id="295" r:id="rId49"/>
    <p:sldId id="413" r:id="rId50"/>
    <p:sldId id="414" r:id="rId5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A7507F-608E-4897-960C-E076F23C3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8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F31B4-A114-4E07-978B-1C6A8E0C0A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8BCF7-C655-48E0-8E71-34A9C66E44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2E27-6646-49BE-91B7-9A443D3C51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94E-FCA7-4A16-AD9B-C59E9BF5A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86EF9-2B73-4893-9F4E-40280935C7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296DF-30DD-418F-8CAD-8130302105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BD80-FBAA-4A8B-B131-1395F56BCA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59429-16BB-456B-B873-BD5FADD0E7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B5E2D-33E1-4337-9166-78CBD0B02E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C8B6-A6E5-4503-AB07-2310AA2EF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52BFB-F2F4-424E-9AC5-99048D9F81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0F825ECD-940C-4F57-96D5-BBA1B13270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288A6A87-7685-4BCF-9DD3-B8D69A16A8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GSj2zY2OEM&amp;ab_channel=TheGlobeandMail" TargetMode="External"/><Relationship Id="rId2" Type="http://schemas.openxmlformats.org/officeDocument/2006/relationships/hyperlink" Target="https://www.youtube.com/watch?v=RUpxZksAMP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10kQYsiaYL8&amp;ab_channel=CloserToTruth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kmkn30D0NU&amp;ab_channel=BBCEart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Vývojová psychologie </a:t>
            </a:r>
            <a:br>
              <a:rPr lang="cs-CZ" dirty="0"/>
            </a:br>
            <a:r>
              <a:rPr lang="cs-CZ" dirty="0"/>
              <a:t>Batole &amp; Teorie mysli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Mgr. Jan Krása, </a:t>
            </a:r>
            <a:r>
              <a:rPr lang="cs-CZ" altLang="en-US" dirty="0" err="1"/>
              <a:t>Ph.D</a:t>
            </a:r>
            <a:r>
              <a:rPr lang="cs-CZ" altLang="en-US" dirty="0"/>
              <a:t>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5E1DD-92E0-A401-55A8-0E9FF239A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EF170-DCD9-14BE-A8C5-0488BD217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Zásadní je zde konflikt mezi vlastní vůlí (ono, id) a nároky společnosti (</a:t>
            </a:r>
            <a:r>
              <a:rPr lang="cs-CZ" dirty="0" err="1"/>
              <a:t>nadjá</a:t>
            </a:r>
            <a:r>
              <a:rPr lang="cs-CZ" dirty="0"/>
              <a:t>, superego). </a:t>
            </a:r>
          </a:p>
          <a:p>
            <a:pPr marL="118872" indent="0">
              <a:buNone/>
            </a:pPr>
            <a:r>
              <a:rPr lang="cs-CZ" dirty="0"/>
              <a:t>Mezi těmito dvěma mlýnskými kameny dochází postupně k odhalování já (ego), které dokáže částečně vzdorovat id a učí se to, ale zároveň nedokáže a nechce se zcela podvolovat </a:t>
            </a:r>
            <a:r>
              <a:rPr lang="cs-CZ" dirty="0" err="1"/>
              <a:t>nadjá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r>
              <a:rPr lang="cs-CZ" dirty="0"/>
              <a:t>Emočně nabité konflikty přispívají k dětskému pochopení </a:t>
            </a:r>
            <a:r>
              <a:rPr lang="pt-BR" dirty="0"/>
              <a:t>sebe, lidí a sociálního světa</a:t>
            </a:r>
            <a:r>
              <a:rPr lang="cs-CZ" dirty="0"/>
              <a:t>.</a:t>
            </a:r>
            <a:endParaRPr lang="pt-BR" dirty="0"/>
          </a:p>
          <a:p>
            <a:r>
              <a:rPr lang="cs-CZ" dirty="0"/>
              <a:t>„Testování stability“ rodičů: dochází i k prověření rodičů – rodič rozčilený, trestající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323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721F2-2409-D0B6-61E8-62A49424D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se dá tohle období nejlépe zvládnout?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D6D895-1BAE-1734-10EB-482E99E8F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Úplným základem je věnovat dítěti maximální množství svého času, hrát si s ním a být s ním. </a:t>
            </a:r>
          </a:p>
          <a:p>
            <a:r>
              <a:rPr lang="cs-CZ" dirty="0"/>
              <a:t>dávat dítěti možnost volby, pokud to je možné. </a:t>
            </a:r>
          </a:p>
          <a:p>
            <a:r>
              <a:rPr lang="cs-CZ" dirty="0"/>
              <a:t>Zároveň musí dítě být informováno, kde jsou hranice, a co se stane, když je překročí. Dítě totiž bude překračovat hranice dle svého temperamentu. </a:t>
            </a:r>
          </a:p>
          <a:p>
            <a:r>
              <a:rPr lang="cs-CZ" dirty="0"/>
              <a:t>Mluvit s ním o jeho pocitech, jak se cítí, co by potřebovalo v podobnou chvíli.</a:t>
            </a:r>
          </a:p>
        </p:txBody>
      </p:sp>
    </p:spTree>
    <p:extLst>
      <p:ext uri="{BB962C8B-B14F-4D97-AF65-F5344CB8AC3E}">
        <p14:creationId xmlns:p14="http://schemas.microsoft.com/office/powerpoint/2010/main" val="1392337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A871E-1900-91B9-E730-CE6852E9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se dá tohle období nejlépe zvládnout?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C12A2A-6238-40C9-5F1D-FD9F05B4A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úzký vztah s dítětem, dostatek projevů lásky</a:t>
            </a:r>
          </a:p>
          <a:p>
            <a:r>
              <a:rPr lang="cs-CZ" dirty="0"/>
              <a:t>zapojovat dítěte do činností rodiče, ctít senzitivní fáze</a:t>
            </a:r>
          </a:p>
          <a:p>
            <a:r>
              <a:rPr lang="cs-CZ" dirty="0"/>
              <a:t>plánovat a připravit dítě na následující situaci</a:t>
            </a:r>
          </a:p>
          <a:p>
            <a:r>
              <a:rPr lang="cs-CZ" dirty="0"/>
              <a:t>mít trpělivost, udílet rozumné množství příkazů a zákazů, </a:t>
            </a:r>
          </a:p>
          <a:p>
            <a:r>
              <a:rPr lang="cs-CZ" dirty="0"/>
              <a:t>mít jasná a jednoduchá pravidla, být důsledný</a:t>
            </a:r>
          </a:p>
          <a:p>
            <a:r>
              <a:rPr lang="cs-CZ" dirty="0"/>
              <a:t>vážit si názoru dítěte, dát mu možnost výběru, nabídnout akceptovatelné alternativy</a:t>
            </a:r>
          </a:p>
          <a:p>
            <a:r>
              <a:rPr lang="cs-CZ" dirty="0"/>
              <a:t>netrestat, poskytnout podporu a povzbuzení</a:t>
            </a:r>
          </a:p>
          <a:p>
            <a:r>
              <a:rPr lang="cs-CZ" dirty="0"/>
              <a:t>pokud je dítě již v afektu, nechat ho emoce si prožít</a:t>
            </a:r>
          </a:p>
          <a:p>
            <a:r>
              <a:rPr lang="cs-CZ" dirty="0"/>
              <a:t>odvést pozornost, převést situaci na humor</a:t>
            </a:r>
          </a:p>
          <a:p>
            <a:r>
              <a:rPr lang="cs-CZ" dirty="0"/>
              <a:t> hrozí-li, že rodič vybuchne, tak odejít</a:t>
            </a:r>
          </a:p>
        </p:txBody>
      </p:sp>
    </p:spTree>
    <p:extLst>
      <p:ext uri="{BB962C8B-B14F-4D97-AF65-F5344CB8AC3E}">
        <p14:creationId xmlns:p14="http://schemas.microsoft.com/office/powerpoint/2010/main" val="799817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E053F-1CF9-8BEC-809A-2250A404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A08F1-FC3D-6430-BD07-E1CAF4DD7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metody nebo prostředky jsou vhodné, když dítě nelze utišit a hrozí, že bude mít ze záchvatovitého jednání šok? (Mám na mysli třeba studenou sprchu) </a:t>
            </a:r>
          </a:p>
          <a:p>
            <a:r>
              <a:rPr lang="cs-CZ" dirty="0"/>
              <a:t>Je možné, že dítě, které nezažilo období vzdoru, bude mít v budoucnu těžší pozici prosadit sebe nebo svůj názor či dokonce bude obětí šikany?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77147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1133F-C89C-1421-AF02-893174AAB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2165A9-C9E4-9EF0-B4A3-F47AA3C45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Dá se chování dítěte v tomto období předvídat na základě genetických předpokladů? </a:t>
            </a:r>
          </a:p>
          <a:p>
            <a:r>
              <a:rPr lang="cs-CZ" dirty="0"/>
              <a:t>Mohu na základě například míry agresivity a chování dítěte předvídat jeho povahové rysy v dospělosti?</a:t>
            </a:r>
          </a:p>
          <a:p>
            <a:r>
              <a:rPr lang="cs-CZ" dirty="0"/>
              <a:t>Je možné, že s některýma dětma nejde jednat jinak než pomocí trestu? </a:t>
            </a:r>
          </a:p>
          <a:p>
            <a:r>
              <a:rPr lang="cs-CZ" dirty="0"/>
              <a:t>Prodlouží špatná výchova dítěte jeho období vzdoru? </a:t>
            </a:r>
          </a:p>
        </p:txBody>
      </p:sp>
    </p:spTree>
    <p:extLst>
      <p:ext uri="{BB962C8B-B14F-4D97-AF65-F5344CB8AC3E}">
        <p14:creationId xmlns:p14="http://schemas.microsoft.com/office/powerpoint/2010/main" val="1898415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E5B26-09A9-A701-359C-7837A501F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C9ABBD-0ADB-83BF-44E7-E105688C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Vyroste dítě z období vzdoru samo? </a:t>
            </a:r>
          </a:p>
          <a:p>
            <a:r>
              <a:rPr lang="cs-CZ" dirty="0"/>
              <a:t>Pokud je vzdor v batolecím období obzvlášť silný, může to něco znamenat do budoucna?</a:t>
            </a:r>
          </a:p>
          <a:p>
            <a:r>
              <a:rPr lang="cs-CZ" dirty="0" err="1"/>
              <a:t>Aké</a:t>
            </a:r>
            <a:r>
              <a:rPr lang="cs-CZ" dirty="0"/>
              <a:t> vlastnosti má v </a:t>
            </a:r>
            <a:r>
              <a:rPr lang="cs-CZ" dirty="0" err="1"/>
              <a:t>dospelosti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, </a:t>
            </a:r>
            <a:r>
              <a:rPr lang="cs-CZ" dirty="0" err="1"/>
              <a:t>ktorému</a:t>
            </a:r>
            <a:r>
              <a:rPr lang="cs-CZ" dirty="0"/>
              <a:t> </a:t>
            </a:r>
            <a:r>
              <a:rPr lang="cs-CZ" dirty="0" err="1"/>
              <a:t>rodičia</a:t>
            </a:r>
            <a:r>
              <a:rPr lang="cs-CZ" dirty="0"/>
              <a:t> ustupovali </a:t>
            </a:r>
            <a:r>
              <a:rPr lang="cs-CZ" dirty="0" err="1"/>
              <a:t>počas</a:t>
            </a:r>
            <a:r>
              <a:rPr lang="cs-CZ" dirty="0"/>
              <a:t> jeho </a:t>
            </a:r>
            <a:r>
              <a:rPr lang="cs-CZ" dirty="0" err="1"/>
              <a:t>záchvatov</a:t>
            </a:r>
            <a:r>
              <a:rPr lang="cs-CZ" dirty="0"/>
              <a:t> </a:t>
            </a:r>
            <a:r>
              <a:rPr lang="cs-CZ" dirty="0" err="1"/>
              <a:t>hnevu</a:t>
            </a:r>
            <a:r>
              <a:rPr lang="cs-CZ" dirty="0"/>
              <a:t>? </a:t>
            </a:r>
            <a:r>
              <a:rPr lang="cs-CZ" dirty="0" err="1"/>
              <a:t>Využíva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naďalej</a:t>
            </a:r>
            <a:r>
              <a:rPr lang="cs-CZ" dirty="0"/>
              <a:t> na </a:t>
            </a:r>
            <a:r>
              <a:rPr lang="cs-CZ" dirty="0" err="1"/>
              <a:t>získanie</a:t>
            </a:r>
            <a:r>
              <a:rPr lang="cs-CZ" dirty="0"/>
              <a:t> toho, </a:t>
            </a:r>
            <a:r>
              <a:rPr lang="cs-CZ" dirty="0" err="1"/>
              <a:t>čo</a:t>
            </a:r>
            <a:r>
              <a:rPr lang="cs-CZ" dirty="0"/>
              <a:t> chce? </a:t>
            </a:r>
          </a:p>
          <a:p>
            <a:r>
              <a:rPr lang="cs-CZ" dirty="0"/>
              <a:t>Má </a:t>
            </a:r>
            <a:r>
              <a:rPr lang="cs-CZ" dirty="0" err="1"/>
              <a:t>tieto</a:t>
            </a:r>
            <a:r>
              <a:rPr lang="cs-CZ" dirty="0"/>
              <a:t> záchvaty </a:t>
            </a:r>
            <a:r>
              <a:rPr lang="cs-CZ" dirty="0" err="1"/>
              <a:t>hnevu</a:t>
            </a:r>
            <a:r>
              <a:rPr lang="cs-CZ" dirty="0"/>
              <a:t> každé </a:t>
            </a:r>
            <a:r>
              <a:rPr lang="cs-CZ" dirty="0" err="1"/>
              <a:t>dieťa</a:t>
            </a:r>
            <a:r>
              <a:rPr lang="cs-CZ" dirty="0"/>
              <a:t>?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, </a:t>
            </a:r>
            <a:r>
              <a:rPr lang="cs-CZ" dirty="0" err="1"/>
              <a:t>prečo</a:t>
            </a:r>
            <a:r>
              <a:rPr lang="cs-CZ" dirty="0"/>
              <a:t> ho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</a:t>
            </a:r>
            <a:r>
              <a:rPr lang="cs-CZ" dirty="0" err="1"/>
              <a:t>nemajú</a:t>
            </a:r>
            <a:r>
              <a:rPr lang="cs-CZ" dirty="0"/>
              <a:t>? Má to potom </a:t>
            </a:r>
            <a:r>
              <a:rPr lang="cs-CZ" dirty="0" err="1"/>
              <a:t>nejaký</a:t>
            </a:r>
            <a:r>
              <a:rPr lang="cs-CZ" dirty="0"/>
              <a:t> vplyv na </a:t>
            </a:r>
            <a:r>
              <a:rPr lang="cs-CZ" dirty="0" err="1"/>
              <a:t>ich</a:t>
            </a:r>
            <a:r>
              <a:rPr lang="cs-CZ" dirty="0"/>
              <a:t> život, </a:t>
            </a:r>
            <a:r>
              <a:rPr lang="cs-CZ" dirty="0" err="1"/>
              <a:t>keď</a:t>
            </a:r>
            <a:r>
              <a:rPr lang="cs-CZ" dirty="0"/>
              <a:t> je tento „</a:t>
            </a:r>
            <a:r>
              <a:rPr lang="cs-CZ" dirty="0" err="1"/>
              <a:t>míľnik</a:t>
            </a:r>
            <a:r>
              <a:rPr lang="cs-CZ" dirty="0"/>
              <a:t>“ vynechaný?</a:t>
            </a:r>
          </a:p>
        </p:txBody>
      </p:sp>
    </p:spTree>
    <p:extLst>
      <p:ext uri="{BB962C8B-B14F-4D97-AF65-F5344CB8AC3E}">
        <p14:creationId xmlns:p14="http://schemas.microsoft.com/office/powerpoint/2010/main" val="3580683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F5A636-A604-11F2-65DC-63CC4B47D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DD35F-49C2-2EED-CCE1-BBEC65C60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možné, že se období vzdoru vyskytuje i u starších dětí např. u čtyřletých dětí? </a:t>
            </a:r>
          </a:p>
          <a:p>
            <a:r>
              <a:rPr lang="cs-CZ" dirty="0"/>
              <a:t>Je možné, že u </a:t>
            </a:r>
            <a:r>
              <a:rPr lang="cs-CZ" dirty="0" err="1"/>
              <a:t>niektorých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 je toto </a:t>
            </a:r>
            <a:r>
              <a:rPr lang="cs-CZ" dirty="0" err="1"/>
              <a:t>obdobie</a:t>
            </a:r>
            <a:r>
              <a:rPr lang="cs-CZ" dirty="0"/>
              <a:t> posunuté? Že v 2.-3. </a:t>
            </a:r>
            <a:r>
              <a:rPr lang="cs-CZ" dirty="0" err="1"/>
              <a:t>rokoch</a:t>
            </a:r>
            <a:r>
              <a:rPr lang="cs-CZ" dirty="0"/>
              <a:t> je dobré a až okolo 5. začne </a:t>
            </a:r>
            <a:r>
              <a:rPr lang="cs-CZ" dirty="0" err="1"/>
              <a:t>vzdorovať</a:t>
            </a:r>
            <a:r>
              <a:rPr lang="cs-CZ" dirty="0"/>
              <a:t>? </a:t>
            </a:r>
          </a:p>
          <a:p>
            <a:r>
              <a:rPr lang="cs-CZ" dirty="0"/>
              <a:t>Je vhodné nechat dítě vykřičet, pokud se vzteká?</a:t>
            </a:r>
          </a:p>
          <a:p>
            <a:r>
              <a:rPr lang="cs-CZ" dirty="0"/>
              <a:t>Je pravda, jak se říká, že pokud byli rodiče jako děti hodné, tak bude hodné i jejich dítě? </a:t>
            </a:r>
          </a:p>
          <a:p>
            <a:r>
              <a:rPr lang="cs-CZ" dirty="0"/>
              <a:t>Může se v tomto období dítěte něco pokazit špatnou výchovou?</a:t>
            </a:r>
          </a:p>
        </p:txBody>
      </p:sp>
    </p:spTree>
    <p:extLst>
      <p:ext uri="{BB962C8B-B14F-4D97-AF65-F5344CB8AC3E}">
        <p14:creationId xmlns:p14="http://schemas.microsoft.com/office/powerpoint/2010/main" val="602467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25DB0-0B88-915C-9ABA-06B844A2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09E9C-6143-154F-42CB-7231DA38E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Dokáže výchova nějak ovlivnit projevy vzdoru?</a:t>
            </a:r>
          </a:p>
          <a:p>
            <a:r>
              <a:rPr lang="cs-CZ" dirty="0"/>
              <a:t>Může toto období zhoršit styl výchovy např. babičky? </a:t>
            </a:r>
          </a:p>
          <a:p>
            <a:r>
              <a:rPr lang="cs-CZ" dirty="0"/>
              <a:t>Jak udržet komunikaci s puberťákem? Stačí k tomu dosavadní styl výchovy?</a:t>
            </a:r>
          </a:p>
          <a:p>
            <a:r>
              <a:rPr lang="cs-CZ" dirty="0"/>
              <a:t>Je vhodné dítě poslat vybrečet se/uklidnit se do svého pokoje? </a:t>
            </a:r>
          </a:p>
          <a:p>
            <a:r>
              <a:rPr lang="cs-CZ" dirty="0"/>
              <a:t>Jak ideálně reagovat pokud se dítě vzteká?</a:t>
            </a:r>
          </a:p>
        </p:txBody>
      </p:sp>
    </p:spTree>
    <p:extLst>
      <p:ext uri="{BB962C8B-B14F-4D97-AF65-F5344CB8AC3E}">
        <p14:creationId xmlns:p14="http://schemas.microsoft.com/office/powerpoint/2010/main" val="2586459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53821-0735-AC68-A446-0EF3015FE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D834B7-9AE7-2EA6-87DF-45FFFDFF6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Může být jednou z příčin, proč si matky neví rady se zvládáním situací v období vzdoru, přechod z vícegeneračního soužití na autonomní rodiny?</a:t>
            </a:r>
          </a:p>
          <a:p>
            <a:r>
              <a:rPr lang="cs-CZ" dirty="0"/>
              <a:t>Pokud dítě vzdoruje přehnaným způsobem, bývá agresivní, ubližuje ostatním, jak se zachovat? </a:t>
            </a:r>
          </a:p>
          <a:p>
            <a:r>
              <a:rPr lang="cs-CZ" dirty="0"/>
              <a:t>Lze díky toho, jak se dítě v tomto období chová, předurčit jaké bude v dospělosti? Jde už z tady toho chování odhalit nějakou poruchu?</a:t>
            </a:r>
          </a:p>
        </p:txBody>
      </p:sp>
    </p:spTree>
    <p:extLst>
      <p:ext uri="{BB962C8B-B14F-4D97-AF65-F5344CB8AC3E}">
        <p14:creationId xmlns:p14="http://schemas.microsoft.com/office/powerpoint/2010/main" val="2901712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AC067-780B-AFE4-4325-C507E8CF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4F6E8D-4E22-3513-5C1A-D33E910B3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Sú známe </a:t>
            </a:r>
            <a:r>
              <a:rPr lang="cs-CZ" dirty="0" err="1"/>
              <a:t>prípady</a:t>
            </a:r>
            <a:r>
              <a:rPr lang="cs-CZ" dirty="0"/>
              <a:t>, kde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matke</a:t>
            </a:r>
            <a:r>
              <a:rPr lang="cs-CZ" dirty="0"/>
              <a:t> svoje </a:t>
            </a:r>
            <a:r>
              <a:rPr lang="cs-CZ" dirty="0" err="1"/>
              <a:t>dieťa</a:t>
            </a:r>
            <a:r>
              <a:rPr lang="cs-CZ" dirty="0"/>
              <a:t> ,‚zhnusilo‘‘ na základe jeho </a:t>
            </a:r>
            <a:r>
              <a:rPr lang="cs-CZ" dirty="0" err="1"/>
              <a:t>chovania</a:t>
            </a:r>
            <a:r>
              <a:rPr lang="cs-CZ" dirty="0"/>
              <a:t> v tomto období? Že matka </a:t>
            </a:r>
            <a:r>
              <a:rPr lang="cs-CZ" dirty="0" err="1"/>
              <a:t>akoby</a:t>
            </a:r>
            <a:r>
              <a:rPr lang="cs-CZ" dirty="0"/>
              <a:t> </a:t>
            </a:r>
            <a:r>
              <a:rPr lang="cs-CZ" dirty="0" err="1"/>
              <a:t>prestala</a:t>
            </a:r>
            <a:r>
              <a:rPr lang="cs-CZ" dirty="0"/>
              <a:t> svoje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milovať</a:t>
            </a:r>
            <a:r>
              <a:rPr lang="cs-CZ" dirty="0"/>
              <a:t>? </a:t>
            </a:r>
          </a:p>
          <a:p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teoreticky u </a:t>
            </a:r>
            <a:r>
              <a:rPr lang="cs-CZ" dirty="0" err="1"/>
              <a:t>detí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žijú</a:t>
            </a:r>
            <a:r>
              <a:rPr lang="cs-CZ" dirty="0"/>
              <a:t> v </a:t>
            </a:r>
            <a:r>
              <a:rPr lang="cs-CZ" dirty="0" err="1"/>
              <a:t>harmonickej</a:t>
            </a:r>
            <a:r>
              <a:rPr lang="cs-CZ" dirty="0"/>
              <a:t> domácnosti, kde </a:t>
            </a:r>
            <a:r>
              <a:rPr lang="cs-CZ" dirty="0" err="1"/>
              <a:t>rodičia</a:t>
            </a:r>
            <a:r>
              <a:rPr lang="cs-CZ" dirty="0"/>
              <a:t> na </a:t>
            </a:r>
            <a:r>
              <a:rPr lang="cs-CZ" dirty="0" err="1"/>
              <a:t>seba</a:t>
            </a:r>
            <a:r>
              <a:rPr lang="cs-CZ" dirty="0"/>
              <a:t> </a:t>
            </a:r>
            <a:r>
              <a:rPr lang="cs-CZ" dirty="0" err="1"/>
              <a:t>nekričia</a:t>
            </a:r>
            <a:r>
              <a:rPr lang="cs-CZ" dirty="0"/>
              <a:t> a </a:t>
            </a:r>
            <a:r>
              <a:rPr lang="cs-CZ" dirty="0" err="1"/>
              <a:t>počúvajú</a:t>
            </a:r>
            <a:r>
              <a:rPr lang="cs-CZ" dirty="0"/>
              <a:t> </a:t>
            </a:r>
            <a:r>
              <a:rPr lang="cs-CZ" dirty="0" err="1"/>
              <a:t>požiadavky</a:t>
            </a:r>
            <a:r>
              <a:rPr lang="cs-CZ" dirty="0"/>
              <a:t> a nároky </a:t>
            </a:r>
            <a:r>
              <a:rPr lang="cs-CZ" dirty="0" err="1"/>
              <a:t>svojich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 </a:t>
            </a:r>
            <a:r>
              <a:rPr lang="cs-CZ" dirty="0" err="1"/>
              <a:t>obdobie</a:t>
            </a:r>
            <a:r>
              <a:rPr lang="cs-CZ" dirty="0"/>
              <a:t> vzdoru </a:t>
            </a:r>
            <a:r>
              <a:rPr lang="cs-CZ" dirty="0" err="1"/>
              <a:t>vôbec</a:t>
            </a:r>
            <a:r>
              <a:rPr lang="cs-CZ" dirty="0"/>
              <a:t> </a:t>
            </a:r>
            <a:r>
              <a:rPr lang="cs-CZ" dirty="0" err="1"/>
              <a:t>neprejaviť</a:t>
            </a:r>
            <a:r>
              <a:rPr lang="cs-CZ" dirty="0"/>
              <a:t>, </a:t>
            </a:r>
            <a:r>
              <a:rPr lang="cs-CZ" dirty="0" err="1"/>
              <a:t>alebo</a:t>
            </a:r>
            <a:r>
              <a:rPr lang="cs-CZ" dirty="0"/>
              <a:t> len </a:t>
            </a:r>
            <a:r>
              <a:rPr lang="cs-CZ" dirty="0" err="1"/>
              <a:t>nepatrne</a:t>
            </a:r>
            <a:r>
              <a:rPr lang="cs-CZ" dirty="0"/>
              <a:t> </a:t>
            </a:r>
            <a:r>
              <a:rPr lang="cs-CZ" dirty="0" err="1"/>
              <a:t>prejaviť</a:t>
            </a:r>
            <a:r>
              <a:rPr lang="cs-CZ" dirty="0"/>
              <a:t>?</a:t>
            </a:r>
          </a:p>
          <a:p>
            <a:r>
              <a:rPr lang="cs-CZ" dirty="0"/>
              <a:t>Je nějaký rozdíl v období vzdoru mezi chlapci a děvčaty?</a:t>
            </a:r>
          </a:p>
        </p:txBody>
      </p:sp>
    </p:spTree>
    <p:extLst>
      <p:ext uri="{BB962C8B-B14F-4D97-AF65-F5344CB8AC3E}">
        <p14:creationId xmlns:p14="http://schemas.microsoft.com/office/powerpoint/2010/main" val="421086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/>
          <a:lstStyle/>
          <a:p>
            <a:r>
              <a:rPr lang="cs-CZ" altLang="cs-CZ" dirty="0"/>
              <a:t>Prenatální</a:t>
            </a:r>
          </a:p>
          <a:p>
            <a:r>
              <a:rPr lang="pt-BR" altLang="cs-CZ" dirty="0"/>
              <a:t> Novorozenecké (do 1 měsíce)</a:t>
            </a:r>
          </a:p>
          <a:p>
            <a:r>
              <a:rPr lang="pl-PL" altLang="cs-CZ" dirty="0"/>
              <a:t> Kojenecké (do 1 roku)</a:t>
            </a:r>
          </a:p>
          <a:p>
            <a:r>
              <a:rPr lang="pt-BR" altLang="cs-CZ" dirty="0"/>
              <a:t> </a:t>
            </a:r>
            <a:r>
              <a:rPr lang="pt-BR" altLang="cs-CZ" b="1" dirty="0"/>
              <a:t>Batolecí (do 3 let)</a:t>
            </a:r>
          </a:p>
          <a:p>
            <a:r>
              <a:rPr lang="cs-CZ" altLang="cs-CZ" dirty="0"/>
              <a:t> Předškolní období (3-6)</a:t>
            </a:r>
            <a:endParaRPr lang="cs-CZ" altLang="cs-CZ" sz="2400" dirty="0"/>
          </a:p>
          <a:p>
            <a:r>
              <a:rPr lang="cs-CZ" altLang="cs-CZ" sz="2400" dirty="0"/>
              <a:t> Školní věk – mladší, střední, starší</a:t>
            </a:r>
          </a:p>
          <a:p>
            <a:r>
              <a:rPr lang="cs-CZ" altLang="cs-CZ" sz="2400" dirty="0"/>
              <a:t> Dospívání (adolescence)</a:t>
            </a:r>
          </a:p>
          <a:p>
            <a:r>
              <a:rPr lang="cs-CZ" altLang="cs-CZ" sz="2400" dirty="0"/>
              <a:t> Dospělost – mladší (20-40), střední (40-50), starší (50-60)</a:t>
            </a:r>
          </a:p>
          <a:p>
            <a:r>
              <a:rPr lang="pt-BR" altLang="cs-CZ" sz="2400" dirty="0"/>
              <a:t> Stáří – rané (60-75), pravé (75 a více)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1E9E8-CAA8-4120-9C3E-34C5F7AC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77A4C6-9CCF-46C5-AD40-65C6DCBD8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Proč je pro dítě důležité si ve vývoji obdobím vzdoru projít? </a:t>
            </a:r>
          </a:p>
          <a:p>
            <a:r>
              <a:rPr lang="cs-CZ" dirty="0"/>
              <a:t>2. Jaký může být následek toho, pokud rodič nezvládne výchovu dítěte v tomto období?</a:t>
            </a:r>
          </a:p>
          <a:p>
            <a:r>
              <a:rPr lang="cs-CZ" dirty="0"/>
              <a:t>1) Objevuje se období vzdoru u všech dětí, nebo se může jedinec vyvíjet bez daného období? </a:t>
            </a:r>
          </a:p>
          <a:p>
            <a:r>
              <a:rPr lang="cs-CZ" dirty="0"/>
              <a:t>2) Může mít období vzdoru vliv na pozdější vývoj jedince, např. na jeho povahu, rozhodnutí, emoční rozpoložení?</a:t>
            </a:r>
          </a:p>
        </p:txBody>
      </p:sp>
    </p:spTree>
    <p:extLst>
      <p:ext uri="{BB962C8B-B14F-4D97-AF65-F5344CB8AC3E}">
        <p14:creationId xmlns:p14="http://schemas.microsoft.com/office/powerpoint/2010/main" val="1169667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6C71E-AB15-4AC7-83F3-2AE01CC5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6BDA95-05AD-472A-B950-43C55DB64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Dá se období vzdoru posunout přehnanou péčí matky? A nastane toto období až v pozdějším věku dítěte např. v období základní školy nebo je už období vzdoru vyloučeno a nastává předčasná puberta? </a:t>
            </a:r>
          </a:p>
          <a:p>
            <a:r>
              <a:rPr lang="cs-CZ" dirty="0"/>
              <a:t>2. Má na intenzitu a délce trvání vzdoru i určitý vliv chování rodičů k dítěti? A chování rodičů mezi sebou, co dítě pozoruje?</a:t>
            </a:r>
          </a:p>
          <a:p>
            <a:r>
              <a:rPr lang="cs-CZ" dirty="0"/>
              <a:t>Je možné nějak tomuto období předejít a dosáhnout tak alespoň nižší míry vzdoru dítěte? </a:t>
            </a:r>
          </a:p>
          <a:p>
            <a:r>
              <a:rPr lang="cs-CZ" dirty="0"/>
              <a:t>Projevuje se období vzdoru nějak odlišně u dětí s mentální poruchou?</a:t>
            </a:r>
          </a:p>
        </p:txBody>
      </p:sp>
    </p:spTree>
    <p:extLst>
      <p:ext uri="{BB962C8B-B14F-4D97-AF65-F5344CB8AC3E}">
        <p14:creationId xmlns:p14="http://schemas.microsoft.com/office/powerpoint/2010/main" val="1596647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AFB20-86C5-432E-9DED-0C7CF6E5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87E62-C2C5-4B70-9A47-4C3F4A9FE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Může se stát, že toto období nepřejde? – </a:t>
            </a:r>
          </a:p>
          <a:p>
            <a:r>
              <a:rPr lang="cs-CZ" dirty="0"/>
              <a:t>Můžou se objevovat různé reakce v období vzdoru s ohledem na pohlaví dítěte?</a:t>
            </a:r>
          </a:p>
          <a:p>
            <a:r>
              <a:rPr lang="cs-CZ" dirty="0"/>
              <a:t>Můžou nějaké negativní vlivy v těhotenství/ u porodu (stres, komplikovaný porod, ...) způsobit horší průběh období vzdoru? </a:t>
            </a:r>
          </a:p>
          <a:p>
            <a:r>
              <a:rPr lang="cs-CZ" dirty="0"/>
              <a:t>Kdy už je období vzdoru patologické a mělo by se začít řešit s odborníkem? </a:t>
            </a:r>
          </a:p>
          <a:p>
            <a:r>
              <a:rPr lang="cs-CZ" dirty="0"/>
              <a:t>Viete z </a:t>
            </a:r>
            <a:r>
              <a:rPr lang="cs-CZ" dirty="0" err="1"/>
              <a:t>vlastnej</a:t>
            </a:r>
            <a:r>
              <a:rPr lang="cs-CZ" dirty="0"/>
              <a:t> </a:t>
            </a:r>
            <a:r>
              <a:rPr lang="cs-CZ" dirty="0" err="1"/>
              <a:t>skúsenosti</a:t>
            </a:r>
            <a:r>
              <a:rPr lang="cs-CZ" dirty="0"/>
              <a:t> </a:t>
            </a:r>
            <a:r>
              <a:rPr lang="cs-CZ" dirty="0" err="1"/>
              <a:t>doporučiť</a:t>
            </a:r>
            <a:r>
              <a:rPr lang="cs-CZ" dirty="0"/>
              <a:t>, </a:t>
            </a:r>
            <a:r>
              <a:rPr lang="cs-CZ" dirty="0" err="1"/>
              <a:t>čo</a:t>
            </a:r>
            <a:r>
              <a:rPr lang="cs-CZ" dirty="0"/>
              <a:t> je </a:t>
            </a:r>
            <a:r>
              <a:rPr lang="cs-CZ" dirty="0" err="1"/>
              <a:t>najefektívnejšia</a:t>
            </a:r>
            <a:r>
              <a:rPr lang="cs-CZ" dirty="0"/>
              <a:t> </a:t>
            </a:r>
            <a:r>
              <a:rPr lang="cs-CZ" dirty="0" err="1"/>
              <a:t>metóda</a:t>
            </a:r>
            <a:r>
              <a:rPr lang="cs-CZ" dirty="0"/>
              <a:t> </a:t>
            </a:r>
            <a:r>
              <a:rPr lang="cs-CZ" dirty="0" err="1"/>
              <a:t>zvládania</a:t>
            </a:r>
            <a:r>
              <a:rPr lang="cs-CZ" dirty="0"/>
              <a:t> vzdoru u </a:t>
            </a:r>
            <a:r>
              <a:rPr lang="cs-CZ" dirty="0" err="1"/>
              <a:t>dieťaťa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52004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A650D-8C0D-40A2-863F-E0142939B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77F4CA-C5DD-4199-8FDA-8E0631CE0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Stretol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 </a:t>
            </a:r>
            <a:r>
              <a:rPr lang="cs-CZ" dirty="0" err="1"/>
              <a:t>názorom</a:t>
            </a:r>
            <a:r>
              <a:rPr lang="cs-CZ" dirty="0"/>
              <a:t>, </a:t>
            </a:r>
            <a:r>
              <a:rPr lang="cs-CZ" dirty="0" err="1"/>
              <a:t>kedy</a:t>
            </a:r>
            <a:r>
              <a:rPr lang="cs-CZ" dirty="0"/>
              <a:t> si matka </a:t>
            </a:r>
            <a:r>
              <a:rPr lang="cs-CZ" dirty="0" err="1"/>
              <a:t>obdobie</a:t>
            </a:r>
            <a:r>
              <a:rPr lang="cs-CZ" dirty="0"/>
              <a:t> vzdoru u </a:t>
            </a:r>
            <a:r>
              <a:rPr lang="cs-CZ" dirty="0" err="1"/>
              <a:t>dieťaťa</a:t>
            </a:r>
            <a:r>
              <a:rPr lang="cs-CZ" dirty="0"/>
              <a:t> nevšímala. Je </a:t>
            </a:r>
            <a:r>
              <a:rPr lang="cs-CZ" dirty="0" err="1"/>
              <a:t>lepšie</a:t>
            </a:r>
            <a:r>
              <a:rPr lang="cs-CZ" dirty="0"/>
              <a:t> </a:t>
            </a:r>
            <a:r>
              <a:rPr lang="cs-CZ" dirty="0" err="1"/>
              <a:t>obdobie</a:t>
            </a:r>
            <a:r>
              <a:rPr lang="cs-CZ" dirty="0"/>
              <a:t> vzdoru </a:t>
            </a:r>
            <a:r>
              <a:rPr lang="cs-CZ" dirty="0" err="1"/>
              <a:t>prejsť</a:t>
            </a:r>
            <a:r>
              <a:rPr lang="cs-CZ" dirty="0"/>
              <a:t> </a:t>
            </a:r>
            <a:r>
              <a:rPr lang="cs-CZ" dirty="0" err="1"/>
              <a:t>mlčaním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mu od </a:t>
            </a:r>
            <a:r>
              <a:rPr lang="cs-CZ" dirty="0" err="1"/>
              <a:t>začiatku</a:t>
            </a:r>
            <a:r>
              <a:rPr lang="cs-CZ" dirty="0"/>
              <a:t> </a:t>
            </a:r>
            <a:r>
              <a:rPr lang="cs-CZ" dirty="0" err="1"/>
              <a:t>stanoviť</a:t>
            </a:r>
            <a:r>
              <a:rPr lang="cs-CZ" dirty="0"/>
              <a:t> jasné hranice </a:t>
            </a:r>
            <a:r>
              <a:rPr lang="cs-CZ" dirty="0" err="1"/>
              <a:t>cez</a:t>
            </a:r>
            <a:r>
              <a:rPr lang="cs-CZ" dirty="0"/>
              <a:t> </a:t>
            </a:r>
            <a:r>
              <a:rPr lang="cs-CZ" dirty="0" err="1"/>
              <a:t>ktoré</a:t>
            </a:r>
            <a:r>
              <a:rPr lang="cs-CZ" dirty="0"/>
              <a:t> by </a:t>
            </a:r>
            <a:r>
              <a:rPr lang="cs-CZ" dirty="0" err="1"/>
              <a:t>nemal</a:t>
            </a:r>
            <a:r>
              <a:rPr lang="cs-CZ" dirty="0"/>
              <a:t> </a:t>
            </a:r>
            <a:r>
              <a:rPr lang="cs-CZ" dirty="0" err="1"/>
              <a:t>prejsť</a:t>
            </a:r>
            <a:r>
              <a:rPr lang="cs-CZ" dirty="0"/>
              <a:t>? </a:t>
            </a:r>
          </a:p>
          <a:p>
            <a:r>
              <a:rPr lang="cs-CZ" dirty="0"/>
              <a:t>2.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správne</a:t>
            </a:r>
            <a:r>
              <a:rPr lang="cs-CZ" dirty="0"/>
              <a:t> </a:t>
            </a:r>
            <a:r>
              <a:rPr lang="cs-CZ" dirty="0" err="1"/>
              <a:t>reagovať</a:t>
            </a:r>
            <a:r>
              <a:rPr lang="cs-CZ" dirty="0"/>
              <a:t>,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 po </a:t>
            </a:r>
            <a:r>
              <a:rPr lang="cs-CZ" dirty="0" err="1"/>
              <a:t>vysvetlení</a:t>
            </a:r>
            <a:r>
              <a:rPr lang="cs-CZ" dirty="0"/>
              <a:t> a </a:t>
            </a:r>
            <a:r>
              <a:rPr lang="cs-CZ" dirty="0" err="1"/>
              <a:t>verbálnom</a:t>
            </a:r>
            <a:r>
              <a:rPr lang="cs-CZ" dirty="0"/>
              <a:t> </a:t>
            </a:r>
            <a:r>
              <a:rPr lang="cs-CZ" dirty="0" err="1"/>
              <a:t>upozornení</a:t>
            </a:r>
            <a:r>
              <a:rPr lang="cs-CZ" dirty="0"/>
              <a:t> </a:t>
            </a:r>
            <a:r>
              <a:rPr lang="cs-CZ" dirty="0" err="1"/>
              <a:t>tieto</a:t>
            </a:r>
            <a:r>
              <a:rPr lang="cs-CZ" dirty="0"/>
              <a:t> hranice </a:t>
            </a:r>
            <a:r>
              <a:rPr lang="cs-CZ" dirty="0" err="1"/>
              <a:t>opakovane</a:t>
            </a:r>
            <a:r>
              <a:rPr lang="cs-CZ" dirty="0"/>
              <a:t> </a:t>
            </a:r>
            <a:r>
              <a:rPr lang="cs-CZ" dirty="0" err="1"/>
              <a:t>prekročí</a:t>
            </a:r>
            <a:r>
              <a:rPr lang="cs-CZ" dirty="0"/>
              <a:t> ?</a:t>
            </a:r>
          </a:p>
          <a:p>
            <a:r>
              <a:rPr lang="cs-CZ" dirty="0"/>
              <a:t>Myslíte si, že období vzdoru je vhodné řešit pomocí fyzických trestů? </a:t>
            </a:r>
          </a:p>
          <a:p>
            <a:r>
              <a:rPr lang="cs-CZ" dirty="0"/>
              <a:t>Jak se ovlivní vývoj dítěte, pokud bude rodič na vztek reagovat vztekem?</a:t>
            </a:r>
          </a:p>
          <a:p>
            <a:r>
              <a:rPr lang="cs-CZ" dirty="0"/>
              <a:t>Může období vzdoru nějak ovlivnit staršího sourozence?</a:t>
            </a:r>
          </a:p>
        </p:txBody>
      </p:sp>
    </p:spTree>
    <p:extLst>
      <p:ext uri="{BB962C8B-B14F-4D97-AF65-F5344CB8AC3E}">
        <p14:creationId xmlns:p14="http://schemas.microsoft.com/office/powerpoint/2010/main" val="548179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01BE5-41ED-4EE1-BCFD-210838F68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2BC08C-F800-4F0A-B4D1-3F2E98D0D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probíhá výchova cholerického dítěte? Jaký vliv má na období vzdoru temperament? </a:t>
            </a:r>
          </a:p>
          <a:p>
            <a:r>
              <a:rPr lang="cs-CZ" dirty="0"/>
              <a:t>Je možné, aby období vzdoru u dítěte vůbec neproběhlo? Co nastane? Jaký to má na dítě následek?</a:t>
            </a:r>
          </a:p>
          <a:p>
            <a:r>
              <a:rPr lang="cs-CZ" dirty="0"/>
              <a:t>Jak se správně zachovat, pokud má dítě hysterický záchvat, křičí, dupe, kope kolem sebe? Co dělat s dítětem, které má výbuch vzteku na veřejném místě a obtěžuje tím okolí (např. v autobuse)?</a:t>
            </a:r>
          </a:p>
          <a:p>
            <a:r>
              <a:rPr lang="cs-CZ" dirty="0"/>
              <a:t>Proč někteří odborníci nedoporučují dát dítěti na zadek?</a:t>
            </a:r>
          </a:p>
        </p:txBody>
      </p:sp>
    </p:spTree>
    <p:extLst>
      <p:ext uri="{BB962C8B-B14F-4D97-AF65-F5344CB8AC3E}">
        <p14:creationId xmlns:p14="http://schemas.microsoft.com/office/powerpoint/2010/main" val="41553621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52DAC-4299-4013-9905-0CAA680F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6A3EF3-CF66-4ED7-B142-027DE6880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Když dítě přijde na to, že tímto dostane to co chce, jak moc je inteligentní na to, aby toho dostatečně zneužilo? </a:t>
            </a:r>
          </a:p>
          <a:p>
            <a:r>
              <a:rPr lang="cs-CZ" dirty="0"/>
              <a:t>Zkouší vzdor dítě případně i později např. na učitelku ve školce?</a:t>
            </a:r>
          </a:p>
          <a:p>
            <a:r>
              <a:rPr lang="cs-CZ" dirty="0"/>
              <a:t>Na jak dlouhou dobu odvést dítě do vedlejší místnosti? </a:t>
            </a:r>
          </a:p>
          <a:p>
            <a:r>
              <a:rPr lang="cs-CZ" dirty="0"/>
              <a:t>Pomůže studená sprcha, při záchvatu vzteku?</a:t>
            </a:r>
          </a:p>
        </p:txBody>
      </p:sp>
    </p:spTree>
    <p:extLst>
      <p:ext uri="{BB962C8B-B14F-4D97-AF65-F5344CB8AC3E}">
        <p14:creationId xmlns:p14="http://schemas.microsoft.com/office/powerpoint/2010/main" val="3005489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822F8-8674-91CA-2FDC-3BE9A07BA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90DF60-7FDD-6160-7315-BD59C838B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174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marL="0" lvl="1" indent="0" eaLnBrk="1" hangingPunct="1">
              <a:buFont typeface="Wingdings 2" pitchFamily="18" charset="2"/>
              <a:buNone/>
            </a:pPr>
            <a:endParaRPr lang="cs-CZ" altLang="en-US" sz="2600" dirty="0"/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Motorická autonomie souvisí s kognitivní autonomií.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Batolata jsou zvídavá – ráda se učí (nejprve hlavně imitací, později i verbálně – srov. mycí houbu, jak pije vodu).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V tomto období probíhá </a:t>
            </a:r>
            <a:r>
              <a:rPr lang="cs-CZ" altLang="en-US" b="1" dirty="0"/>
              <a:t>hlavně rozvoj řeči</a:t>
            </a:r>
            <a:r>
              <a:rPr lang="cs-CZ" altLang="en-US" dirty="0"/>
              <a:t>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Pochopení pravidel, která se učí (i verbálně</a:t>
            </a:r>
            <a:r>
              <a:rPr lang="cs-CZ" altLang="en-US" b="1" dirty="0"/>
              <a:t>)</a:t>
            </a:r>
            <a:r>
              <a:rPr lang="cs-CZ" altLang="en-US" dirty="0"/>
              <a:t>, umožňuje emancipaci dítěte – jeden z dobrých důvodů k lpění rodičů na pravidlech, stereotypech a rituálech </a:t>
            </a:r>
            <a:r>
              <a:rPr lang="cs-CZ" altLang="en-US" sz="2600" dirty="0"/>
              <a:t>(=jistota).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05482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Kognitivní vývoj - hra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600" dirty="0"/>
              <a:t>Hra s tvary: seřadí tvary od největšího po nejmenší a naopak; vloží správný tvar do správného otvoru atd.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Hra s kostkami: vyvíjí se schopnost stavět kostky na sebe i vedle sebe; schopnost stavět tvary=schopnost napodobovat vizuálně (snaha kreslit).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Dítě je schopno symbolizace: Ve hře se kostka/předmět stává zvířetem, člověkem, potravou atd. Dítě však fantazíruje i kontext. Pokud si dítě umí hrát na „jako…“, značí to rozvoj symbolického myšlení. Tento pokrok (krok mimo </a:t>
            </a:r>
            <a:r>
              <a:rPr lang="cs-CZ" altLang="cs-CZ" sz="2600" i="1" dirty="0" err="1"/>
              <a:t>tady&amp;teď</a:t>
            </a:r>
            <a:r>
              <a:rPr lang="cs-CZ" altLang="cs-CZ" sz="2600" i="1" dirty="0"/>
              <a:t> </a:t>
            </a:r>
            <a:r>
              <a:rPr lang="cs-CZ" altLang="cs-CZ" sz="2600" dirty="0"/>
              <a:t>) je umožněn osvojením si řeči.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Přechod od hry samostatné ke hře kooperativní.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Už batole dokáže pochopit, že někdo něco dělá „jako…“ čili „z legrace“ (</a:t>
            </a:r>
            <a:r>
              <a:rPr lang="cs-CZ" altLang="cs-CZ" sz="2600" dirty="0" err="1"/>
              <a:t>Racoczy</a:t>
            </a:r>
            <a:r>
              <a:rPr lang="cs-CZ" altLang="cs-CZ" sz="2600" dirty="0"/>
              <a:t> </a:t>
            </a:r>
            <a:r>
              <a:rPr lang="cs-CZ" altLang="cs-CZ" sz="2600" dirty="0" err="1"/>
              <a:t>et</a:t>
            </a:r>
            <a:r>
              <a:rPr lang="cs-CZ" altLang="cs-CZ" sz="2600" dirty="0"/>
              <a:t> </a:t>
            </a:r>
            <a:r>
              <a:rPr lang="cs-CZ" altLang="cs-CZ" sz="2600" dirty="0" err="1"/>
              <a:t>al</a:t>
            </a:r>
            <a:r>
              <a:rPr lang="cs-CZ" altLang="cs-CZ" sz="2600" dirty="0"/>
              <a:t>., 2004).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6525" indent="0">
              <a:buNone/>
            </a:pPr>
            <a:r>
              <a:rPr lang="cs-CZ" dirty="0" err="1"/>
              <a:t>Kuenne</a:t>
            </a:r>
            <a:r>
              <a:rPr lang="cs-CZ" dirty="0"/>
              <a:t> (1946) nechal děti vybírat ze tří různě velkých černých čtverců. Odměňoval výběr toho největšího. Když dal dětem sérii tří dalších čtverců, z nichž ale byl ten původní v řadě nejmenším, batolata vybírala jej. Děti předškolní již vybíraly ten největší. </a:t>
            </a:r>
          </a:p>
          <a:p>
            <a:pPr marL="136525" indent="0">
              <a:buNone/>
            </a:pPr>
            <a:r>
              <a:rPr lang="cs-CZ" dirty="0"/>
              <a:t>Děti začínají chápat relační pojmy (největší, maminka). Počátek metaforického chápání řeči: další vývoj konceptuálního systému.</a:t>
            </a:r>
          </a:p>
        </p:txBody>
      </p:sp>
    </p:spTree>
    <p:extLst>
      <p:ext uri="{BB962C8B-B14F-4D97-AF65-F5344CB8AC3E}">
        <p14:creationId xmlns:p14="http://schemas.microsoft.com/office/powerpoint/2010/main" val="2251562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400" cap="small" dirty="0"/>
              <a:t>Batolecí období</a:t>
            </a:r>
            <a:r>
              <a:rPr lang="cs-CZ" dirty="0"/>
              <a:t> (1-3)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6792"/>
            <a:ext cx="4038600" cy="453920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Dle </a:t>
            </a:r>
            <a:r>
              <a:rPr lang="cs-CZ" altLang="en-US" sz="2400" dirty="0" err="1"/>
              <a:t>Eriksona</a:t>
            </a:r>
            <a:r>
              <a:rPr lang="cs-CZ" altLang="en-US" sz="2400" dirty="0"/>
              <a:t> v tomto věku dítě nachází </a:t>
            </a:r>
            <a:r>
              <a:rPr lang="cs-CZ" altLang="en-US" b="1" dirty="0"/>
              <a:t>autonomii </a:t>
            </a:r>
            <a:r>
              <a:rPr lang="cs-CZ" altLang="en-US" sz="2400" b="1" dirty="0"/>
              <a:t> x studu</a:t>
            </a:r>
            <a:r>
              <a:rPr lang="cs-CZ" altLang="en-US" sz="2400" dirty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Batole se chce (potřebuje) prosadit, potřebuje potvrzení svých kompetencí a potřebuje zjistit svoje limity.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Tento úkol může být zablokován nedostatkem důvěry (z minulého období), nemocí či nevhodnou výchovou.</a:t>
            </a:r>
          </a:p>
        </p:txBody>
      </p:sp>
      <p:pic>
        <p:nvPicPr>
          <p:cNvPr id="5124" name="Picture 6" descr="bato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95488"/>
            <a:ext cx="3816350" cy="3492500"/>
          </a:xfrm>
        </p:spPr>
      </p:pic>
    </p:spTree>
  </p:cSld>
  <p:clrMapOvr>
    <a:masterClrMapping/>
  </p:clrMapOvr>
  <p:transition>
    <p:cover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teorie mysli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62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mysli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Def</a:t>
            </a:r>
            <a:r>
              <a:rPr lang="cs-CZ" dirty="0"/>
              <a:t>: Teorie mysli je soubor schopností, předpokladů, znalostí a zkušeností, který nám </a:t>
            </a:r>
            <a:r>
              <a:rPr lang="cs-CZ" b="1" dirty="0"/>
              <a:t>umožňuje přisuzovat mentální stavy druhým lidem</a:t>
            </a:r>
            <a:r>
              <a:rPr lang="cs-CZ" dirty="0"/>
              <a:t> i sobě samým a na základě toho </a:t>
            </a:r>
            <a:r>
              <a:rPr lang="cs-CZ" b="1" dirty="0"/>
              <a:t>porozumět chování a predikovat </a:t>
            </a:r>
            <a:r>
              <a:rPr lang="cs-CZ" dirty="0"/>
              <a:t>jej. (</a:t>
            </a:r>
            <a:r>
              <a:rPr lang="cs-CZ" dirty="0" err="1"/>
              <a:t>Hončíková</a:t>
            </a:r>
            <a:r>
              <a:rPr lang="cs-CZ" dirty="0"/>
              <a:t>, 2008)</a:t>
            </a:r>
          </a:p>
          <a:p>
            <a:r>
              <a:rPr lang="cs-CZ" dirty="0"/>
              <a:t>Mentálními stavy jsou „například úmysl (</a:t>
            </a:r>
            <a:r>
              <a:rPr lang="cs-CZ" i="1" dirty="0" err="1"/>
              <a:t>purpose</a:t>
            </a:r>
            <a:r>
              <a:rPr lang="cs-CZ" dirty="0"/>
              <a:t>) nebo záměr (</a:t>
            </a:r>
            <a:r>
              <a:rPr lang="cs-CZ" i="1" dirty="0" err="1"/>
              <a:t>intention</a:t>
            </a:r>
            <a:r>
              <a:rPr lang="cs-CZ" dirty="0"/>
              <a:t>), stejně tak vědění (</a:t>
            </a:r>
            <a:r>
              <a:rPr lang="cs-CZ" i="1" dirty="0" err="1"/>
              <a:t>knowledge</a:t>
            </a:r>
            <a:r>
              <a:rPr lang="cs-CZ" dirty="0"/>
              <a:t>), přesvědčení (</a:t>
            </a:r>
            <a:r>
              <a:rPr lang="cs-CZ" i="1" dirty="0" err="1"/>
              <a:t>belief</a:t>
            </a:r>
            <a:r>
              <a:rPr lang="cs-CZ" dirty="0"/>
              <a:t>), myšlení (</a:t>
            </a:r>
            <a:r>
              <a:rPr lang="cs-CZ" i="1" dirty="0" err="1"/>
              <a:t>thinking</a:t>
            </a:r>
            <a:r>
              <a:rPr lang="cs-CZ" dirty="0"/>
              <a:t>), pochyby (</a:t>
            </a:r>
            <a:r>
              <a:rPr lang="cs-CZ" i="1" dirty="0" err="1"/>
              <a:t>doubt</a:t>
            </a:r>
            <a:r>
              <a:rPr lang="cs-CZ" dirty="0"/>
              <a:t>), domněnky (</a:t>
            </a:r>
            <a:r>
              <a:rPr lang="cs-CZ" i="1" dirty="0" err="1"/>
              <a:t>guessing</a:t>
            </a:r>
            <a:r>
              <a:rPr lang="cs-CZ" dirty="0"/>
              <a:t>), předstírání (</a:t>
            </a:r>
            <a:r>
              <a:rPr lang="cs-CZ" i="1" dirty="0" err="1"/>
              <a:t>pretending</a:t>
            </a:r>
            <a:r>
              <a:rPr lang="cs-CZ" dirty="0"/>
              <a:t>), náklonnost (</a:t>
            </a:r>
            <a:r>
              <a:rPr lang="cs-CZ" i="1" dirty="0" err="1"/>
              <a:t>liking</a:t>
            </a:r>
            <a:r>
              <a:rPr lang="cs-CZ" dirty="0"/>
              <a:t>) a tak dále.“ (</a:t>
            </a:r>
            <a:r>
              <a:rPr lang="cs-CZ" dirty="0" err="1"/>
              <a:t>Premack</a:t>
            </a:r>
            <a:r>
              <a:rPr lang="cs-CZ" dirty="0"/>
              <a:t>, </a:t>
            </a:r>
            <a:r>
              <a:rPr lang="cs-CZ" dirty="0" err="1"/>
              <a:t>Wodruff</a:t>
            </a:r>
            <a:r>
              <a:rPr lang="cs-CZ" dirty="0"/>
              <a:t>, 1978)</a:t>
            </a:r>
          </a:p>
        </p:txBody>
      </p:sp>
    </p:spTree>
    <p:extLst>
      <p:ext uri="{BB962C8B-B14F-4D97-AF65-F5344CB8AC3E}">
        <p14:creationId xmlns:p14="http://schemas.microsoft.com/office/powerpoint/2010/main" val="12510516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mysli (</a:t>
            </a:r>
            <a:r>
              <a:rPr lang="cs-CZ" dirty="0" err="1"/>
              <a:t>mentalizace</a:t>
            </a:r>
            <a:r>
              <a:rPr lang="cs-CZ" dirty="0"/>
              <a:t>,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mind</a:t>
            </a:r>
            <a:r>
              <a:rPr lang="cs-CZ" dirty="0"/>
              <a:t> = </a:t>
            </a:r>
            <a:r>
              <a:rPr lang="cs-CZ" dirty="0" err="1"/>
              <a:t>ToM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„Teorie mysli (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Mind) je schopnost připisovat sobě i druhým mentální stavy, jako jsou přání (</a:t>
            </a:r>
            <a:r>
              <a:rPr lang="cs-CZ" dirty="0" err="1"/>
              <a:t>desires</a:t>
            </a:r>
            <a:r>
              <a:rPr lang="cs-CZ" dirty="0"/>
              <a:t>), přesvědčení (</a:t>
            </a:r>
            <a:r>
              <a:rPr lang="cs-CZ" dirty="0" err="1"/>
              <a:t>beliefs</a:t>
            </a:r>
            <a:r>
              <a:rPr lang="cs-CZ" dirty="0"/>
              <a:t>), pocity (</a:t>
            </a:r>
            <a:r>
              <a:rPr lang="cs-CZ" dirty="0" err="1"/>
              <a:t>feelings</a:t>
            </a:r>
            <a:r>
              <a:rPr lang="cs-CZ" dirty="0"/>
              <a:t>) a záměry (</a:t>
            </a:r>
            <a:r>
              <a:rPr lang="cs-CZ" dirty="0" err="1"/>
              <a:t>intentions</a:t>
            </a:r>
            <a:r>
              <a:rPr lang="cs-CZ" dirty="0"/>
              <a:t>). Znalost toho, co lidé chtějí, co si myslí, co pociťují a co zamýšlejí, nám umožňuje činit behaviorální předpovědi toho, jak budou jednat“ (</a:t>
            </a:r>
            <a:r>
              <a:rPr lang="cs-CZ" dirty="0" err="1"/>
              <a:t>Perner</a:t>
            </a:r>
            <a:r>
              <a:rPr lang="cs-CZ" dirty="0"/>
              <a:t>, Lang, 1999).</a:t>
            </a:r>
          </a:p>
        </p:txBody>
      </p:sp>
    </p:spTree>
    <p:extLst>
      <p:ext uri="{BB962C8B-B14F-4D97-AF65-F5344CB8AC3E}">
        <p14:creationId xmlns:p14="http://schemas.microsoft.com/office/powerpoint/2010/main" val="15550060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4894169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/>
              <a:t>ToM</a:t>
            </a:r>
            <a:r>
              <a:rPr lang="cs-CZ" dirty="0"/>
              <a:t> úzce souvisí s tzv. </a:t>
            </a:r>
            <a:r>
              <a:rPr lang="cs-CZ" b="1" dirty="0"/>
              <a:t>lidovou</a:t>
            </a:r>
            <a:r>
              <a:rPr lang="cs-CZ" dirty="0"/>
              <a:t> (folkovou)</a:t>
            </a:r>
            <a:r>
              <a:rPr lang="cs-CZ" b="1" dirty="0"/>
              <a:t> psychologií</a:t>
            </a:r>
            <a:r>
              <a:rPr lang="cs-CZ" dirty="0"/>
              <a:t>. „Folková psychologie představuje více či méně uspořádaný soubor laických ‚vědomostí‘ o lidské psychice, jejích vlastnostech, psychických procesech a funkcích, jakož i vědomosti o lidském chování, jeho projevech, změnách a druzích“ (Sedláková, 2000, s. 453–454)</a:t>
            </a:r>
          </a:p>
          <a:p>
            <a:r>
              <a:rPr lang="cs-CZ" dirty="0"/>
              <a:t>Každý z nás má nějakou představu o tom, jak funguje lidská mysl a jaké jsou její obsahy. Vycházíme z předpokladu duševně zdravého a normálně vyvinutého jedince. Zároveň předpokládáme konzistenci v myšlení a jednání člověka.</a:t>
            </a:r>
          </a:p>
        </p:txBody>
      </p:sp>
    </p:spTree>
    <p:extLst>
      <p:ext uri="{BB962C8B-B14F-4D97-AF65-F5344CB8AC3E}">
        <p14:creationId xmlns:p14="http://schemas.microsoft.com/office/powerpoint/2010/main" val="1846522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Teorie mysli (</a:t>
            </a:r>
            <a:r>
              <a:rPr lang="cs-CZ" sz="4400" dirty="0" err="1"/>
              <a:t>ToM</a:t>
            </a:r>
            <a:r>
              <a:rPr lang="cs-CZ" sz="44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2400" dirty="0"/>
              <a:t>Teorie mysli je kognitivní modul určený ke čtení vnitřních stavů druhých lidí.</a:t>
            </a:r>
          </a:p>
          <a:p>
            <a:pPr marL="118872" indent="0">
              <a:buNone/>
            </a:pPr>
            <a:r>
              <a:rPr lang="cs-CZ" sz="2400" dirty="0"/>
              <a:t>Ve své nejjednodušší formě a obsahuje </a:t>
            </a:r>
            <a:r>
              <a:rPr lang="cs-CZ" sz="2400" dirty="0" err="1"/>
              <a:t>ToM</a:t>
            </a:r>
            <a:r>
              <a:rPr lang="cs-CZ" sz="2400" dirty="0"/>
              <a:t> tyto konstrukty: </a:t>
            </a:r>
            <a:r>
              <a:rPr lang="cs-CZ" sz="2400" b="1" dirty="0"/>
              <a:t>přání, přesvědčení, vnímání a emoce. </a:t>
            </a:r>
          </a:p>
          <a:p>
            <a:pPr marL="118872" indent="0">
              <a:buNone/>
            </a:pPr>
            <a:r>
              <a:rPr lang="cs-CZ" sz="2400" dirty="0"/>
              <a:t>Navíc toto schéma obsahuje určité implicitní vztahy:</a:t>
            </a:r>
          </a:p>
          <a:p>
            <a:pPr marL="461772" indent="-342900">
              <a:buFontTx/>
              <a:buChar char="-"/>
            </a:pPr>
            <a:r>
              <a:rPr lang="cs-CZ" sz="2400" dirty="0"/>
              <a:t>jak naše přání (</a:t>
            </a:r>
            <a:r>
              <a:rPr lang="cs-CZ" sz="2400" i="1" dirty="0" err="1"/>
              <a:t>desires</a:t>
            </a:r>
            <a:r>
              <a:rPr lang="cs-CZ" sz="2400" dirty="0"/>
              <a:t>) ovlivňují naše chování, </a:t>
            </a:r>
          </a:p>
          <a:p>
            <a:pPr marL="461772" indent="-342900">
              <a:buFontTx/>
              <a:buChar char="-"/>
            </a:pPr>
            <a:r>
              <a:rPr lang="cs-CZ" sz="2400" dirty="0"/>
              <a:t>jak naše přesvědčení (</a:t>
            </a:r>
            <a:r>
              <a:rPr lang="cs-CZ" sz="2400" i="1" dirty="0" err="1"/>
              <a:t>beleiefs</a:t>
            </a:r>
            <a:r>
              <a:rPr lang="cs-CZ" sz="2400" dirty="0"/>
              <a:t>) ovlivňují naše chování,</a:t>
            </a:r>
          </a:p>
          <a:p>
            <a:pPr marL="118872" indent="0">
              <a:buNone/>
            </a:pPr>
            <a:endParaRPr lang="cs-CZ" sz="2400" dirty="0"/>
          </a:p>
          <a:p>
            <a:pPr marL="118872" indent="0">
              <a:buNone/>
            </a:pPr>
            <a:r>
              <a:rPr lang="cs-CZ" sz="2400" dirty="0"/>
              <a:t>Nejprve si děti budují teorii mysli díky komunikaci s rodiči. Usuzují na význam gest (ukázání), význam vět atd., dle směru pohledu rodičů, dle mimiky tváře.</a:t>
            </a:r>
          </a:p>
          <a:p>
            <a:pPr marL="118872" indent="0">
              <a:buNone/>
            </a:pPr>
            <a:r>
              <a:rPr lang="cs-CZ" sz="2400" dirty="0"/>
              <a:t>Mezi 2. a 5. rokem děti dále rozvíjejí základy </a:t>
            </a:r>
            <a:r>
              <a:rPr lang="cs-CZ" sz="2400" b="1" dirty="0"/>
              <a:t>teorie mysli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3650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Vývoj </a:t>
            </a:r>
            <a:r>
              <a:rPr lang="cs-CZ" dirty="0" err="1"/>
              <a:t>ToM</a:t>
            </a:r>
            <a:r>
              <a:rPr lang="cs-CZ" dirty="0"/>
              <a:t> u dětí (Henry </a:t>
            </a:r>
            <a:r>
              <a:rPr lang="cs-CZ" dirty="0" err="1"/>
              <a:t>Wellman</a:t>
            </a:r>
            <a:r>
              <a:rPr lang="cs-CZ" dirty="0"/>
              <a:t>, Alison </a:t>
            </a:r>
            <a:r>
              <a:rPr lang="cs-CZ" dirty="0" err="1"/>
              <a:t>Gopniková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sz="3600" dirty="0"/>
              <a:t>Ve vývoji nejprve dochází k pochopení vztahu jak </a:t>
            </a:r>
            <a:r>
              <a:rPr lang="cs-CZ" sz="3600" b="1" dirty="0"/>
              <a:t>přání</a:t>
            </a:r>
            <a:r>
              <a:rPr lang="cs-CZ" sz="3600" dirty="0"/>
              <a:t> druhého ovlivňují </a:t>
            </a:r>
            <a:r>
              <a:rPr lang="cs-CZ" sz="3600" b="1" dirty="0"/>
              <a:t>chování </a:t>
            </a:r>
            <a:r>
              <a:rPr lang="cs-CZ" sz="3600" dirty="0"/>
              <a:t>druhého.</a:t>
            </a:r>
            <a:endParaRPr lang="cs-CZ" sz="2800" dirty="0"/>
          </a:p>
          <a:p>
            <a:pPr marL="118872" indent="0">
              <a:buNone/>
            </a:pPr>
            <a:endParaRPr lang="cs-CZ" sz="2800" dirty="0"/>
          </a:p>
          <a:p>
            <a:pPr marL="118872" indent="0">
              <a:buNone/>
            </a:pPr>
            <a:r>
              <a:rPr lang="cs-CZ" sz="2800" dirty="0"/>
              <a:t>Již </a:t>
            </a:r>
            <a:r>
              <a:rPr lang="cs-CZ" sz="2800" b="1" dirty="0"/>
              <a:t>1,5 -</a:t>
            </a:r>
            <a:r>
              <a:rPr lang="cs-CZ" sz="2800" dirty="0"/>
              <a:t> </a:t>
            </a:r>
            <a:r>
              <a:rPr lang="cs-CZ" sz="2800" b="1" dirty="0"/>
              <a:t>2</a:t>
            </a:r>
            <a:r>
              <a:rPr lang="cs-CZ" sz="2800" dirty="0"/>
              <a:t> letí, ačkoli si sami raději hrají s autíčky než s panenkami, odhadnou, že postava v příběhu si bude hrát s panenkami, když má radši panenky. </a:t>
            </a:r>
          </a:p>
        </p:txBody>
      </p:sp>
    </p:spTree>
    <p:extLst>
      <p:ext uri="{BB962C8B-B14F-4D97-AF65-F5344CB8AC3E}">
        <p14:creationId xmlns:p14="http://schemas.microsoft.com/office/powerpoint/2010/main" val="41583665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507288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Vývoj </a:t>
            </a:r>
            <a:r>
              <a:rPr lang="cs-CZ" dirty="0" err="1"/>
              <a:t>ToM</a:t>
            </a:r>
            <a:r>
              <a:rPr lang="cs-CZ" dirty="0"/>
              <a:t> 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Gopniková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5001744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4000" dirty="0"/>
              <a:t>2. Poté dochází k pochopení vztahu jak </a:t>
            </a:r>
            <a:r>
              <a:rPr lang="cs-CZ" sz="4000" b="1" dirty="0"/>
              <a:t>přesvědčení</a:t>
            </a:r>
            <a:r>
              <a:rPr lang="cs-CZ" sz="4000" dirty="0"/>
              <a:t> druhého ovlivňují </a:t>
            </a:r>
            <a:r>
              <a:rPr lang="cs-CZ" sz="4000" b="1" dirty="0"/>
              <a:t>chování</a:t>
            </a:r>
            <a:r>
              <a:rPr lang="cs-CZ" sz="4000" dirty="0"/>
              <a:t> druhého.</a:t>
            </a:r>
            <a:endParaRPr lang="cs-CZ" sz="4000" b="1" dirty="0"/>
          </a:p>
          <a:p>
            <a:pPr marL="118872" indent="0">
              <a:buNone/>
            </a:pPr>
            <a:endParaRPr lang="cs-CZ" sz="3200" b="1" dirty="0"/>
          </a:p>
          <a:p>
            <a:pPr marL="118872" indent="0">
              <a:buNone/>
            </a:pPr>
            <a:r>
              <a:rPr lang="cs-CZ" sz="3200" b="1" i="1" dirty="0" err="1"/>
              <a:t>False-believe</a:t>
            </a:r>
            <a:r>
              <a:rPr lang="cs-CZ" sz="3200" b="1" i="1" dirty="0"/>
              <a:t> </a:t>
            </a:r>
            <a:r>
              <a:rPr lang="cs-CZ" sz="3200" b="1" i="1" dirty="0" err="1"/>
              <a:t>task</a:t>
            </a:r>
            <a:r>
              <a:rPr lang="cs-CZ" sz="3200" b="1" i="1" dirty="0"/>
              <a:t> </a:t>
            </a:r>
            <a:r>
              <a:rPr lang="cs-CZ" sz="3200" b="1" dirty="0"/>
              <a:t>- </a:t>
            </a:r>
            <a:r>
              <a:rPr lang="cs-CZ" altLang="cs-CZ" sz="3200" dirty="0"/>
              <a:t>Wimmer, </a:t>
            </a:r>
            <a:r>
              <a:rPr lang="cs-CZ" altLang="cs-CZ" sz="3200" dirty="0" err="1"/>
              <a:t>Perner</a:t>
            </a:r>
            <a:r>
              <a:rPr lang="cs-CZ" altLang="cs-CZ" sz="3200" dirty="0"/>
              <a:t> (1983): </a:t>
            </a:r>
            <a:r>
              <a:rPr lang="cs-CZ" sz="3200" b="1" dirty="0"/>
              <a:t>problém chybného přesvědčení </a:t>
            </a:r>
            <a:r>
              <a:rPr lang="cs-CZ" sz="3200" dirty="0"/>
              <a:t>(</a:t>
            </a:r>
            <a:r>
              <a:rPr lang="cs-CZ" sz="3200" b="1" i="1" dirty="0" err="1"/>
              <a:t>false-believe</a:t>
            </a:r>
            <a:r>
              <a:rPr lang="cs-CZ" sz="3200" b="1" i="1" dirty="0"/>
              <a:t> </a:t>
            </a:r>
            <a:r>
              <a:rPr lang="cs-CZ" sz="3200" b="1" i="1" dirty="0" err="1"/>
              <a:t>task</a:t>
            </a:r>
            <a:r>
              <a:rPr lang="cs-CZ" sz="3200" dirty="0"/>
              <a:t>): Např. dítěti je ukázána krabička od bonbónů. Co v ní je? – Bonbóny. Nikoli: tužky. Co si bude myslet další dítě? </a:t>
            </a:r>
            <a:r>
              <a:rPr lang="cs-CZ" sz="3200" b="1" dirty="0"/>
              <a:t>2</a:t>
            </a:r>
            <a:r>
              <a:rPr lang="cs-CZ" sz="3200" dirty="0"/>
              <a:t>-letí: Tužky. </a:t>
            </a:r>
            <a:r>
              <a:rPr lang="cs-CZ" sz="3200" b="1" dirty="0"/>
              <a:t>3-4</a:t>
            </a:r>
            <a:r>
              <a:rPr lang="cs-CZ" sz="3200" dirty="0"/>
              <a:t>letí již vědí. (!) </a:t>
            </a:r>
          </a:p>
          <a:p>
            <a:pPr marL="118872" indent="0">
              <a:buNone/>
            </a:pPr>
            <a:r>
              <a:rPr lang="cs-CZ" altLang="cs-CZ" sz="3200" dirty="0">
                <a:hlinkClick r:id="rId2"/>
              </a:rPr>
              <a:t>https://www.youtube.com/watch?v=RUpxZksAMPw</a:t>
            </a:r>
            <a:endParaRPr lang="cs-CZ" altLang="cs-CZ" sz="3200" dirty="0"/>
          </a:p>
          <a:p>
            <a:pPr marL="118872" indent="0">
              <a:buNone/>
            </a:pPr>
            <a:endParaRPr lang="cs-CZ" altLang="cs-CZ" sz="3200" dirty="0"/>
          </a:p>
          <a:p>
            <a:pPr marL="118872" indent="0">
              <a:buNone/>
            </a:pPr>
            <a:r>
              <a:rPr lang="cs-CZ" sz="3200" dirty="0">
                <a:hlinkClick r:id="rId3"/>
              </a:rPr>
              <a:t>https://www.youtube.com/watch?v=YGSj2zY2OEM&amp;ab_channel=TheGlobeandMail</a:t>
            </a:r>
            <a:r>
              <a:rPr lang="cs-CZ" sz="3200" dirty="0"/>
              <a:t> </a:t>
            </a:r>
          </a:p>
          <a:p>
            <a:pPr marL="118872" indent="0">
              <a:buNone/>
            </a:pPr>
            <a:r>
              <a:rPr lang="cs-CZ" sz="3200" dirty="0">
                <a:hlinkClick r:id="rId4"/>
              </a:rPr>
              <a:t>https://www.youtube.com/watch?v=10kQYsiaYL8&amp;ab_channel=CloserToTruth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06003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Teorie mysli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8861"/>
            <a:ext cx="8229600" cy="5082062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cs-CZ" sz="2800" dirty="0"/>
              <a:t>Mezikulturní studie ukázala, že děti mezi třetím a pátým rokem zvyšují úspěšnost ve </a:t>
            </a:r>
            <a:r>
              <a:rPr lang="cs-CZ" sz="2800" i="1" dirty="0"/>
              <a:t>F-B-</a:t>
            </a:r>
            <a:r>
              <a:rPr lang="cs-CZ" sz="2800" i="1" dirty="0" err="1"/>
              <a:t>task</a:t>
            </a:r>
            <a:r>
              <a:rPr lang="cs-CZ" sz="2800" i="1" dirty="0"/>
              <a:t> </a:t>
            </a:r>
            <a:r>
              <a:rPr lang="cs-CZ" sz="2800" dirty="0"/>
              <a:t>v Kanadě, Indii, Peru, Thajsku i na Samoy (ze 14% na 85%). (</a:t>
            </a:r>
            <a:r>
              <a:rPr lang="cs-CZ" sz="2800" dirty="0" err="1"/>
              <a:t>Callaghan</a:t>
            </a:r>
            <a:r>
              <a:rPr lang="cs-CZ" sz="2800" dirty="0"/>
              <a:t> et al., 2005)</a:t>
            </a:r>
          </a:p>
          <a:p>
            <a:pPr marL="118872" indent="0">
              <a:buNone/>
            </a:pPr>
            <a:endParaRPr lang="cs-CZ" sz="2800" dirty="0"/>
          </a:p>
          <a:p>
            <a:pPr marL="118872" indent="0">
              <a:buNone/>
            </a:pPr>
            <a:r>
              <a:rPr lang="cs-CZ" sz="2800" dirty="0"/>
              <a:t>= vývojová univerzálie (tj. společná všem lidem).</a:t>
            </a:r>
          </a:p>
          <a:p>
            <a:pPr marL="118872" indent="0">
              <a:buNone/>
            </a:pPr>
            <a:endParaRPr lang="cs-CZ" sz="2800" dirty="0"/>
          </a:p>
          <a:p>
            <a:pPr marL="118872" indent="0">
              <a:buNone/>
            </a:pPr>
            <a:endParaRPr lang="cs-CZ" sz="2800" b="1" dirty="0"/>
          </a:p>
          <a:p>
            <a:pPr marL="118872" indent="0">
              <a:buNone/>
            </a:pPr>
            <a:r>
              <a:rPr lang="cs-CZ" sz="2800" b="1" dirty="0"/>
              <a:t>3</a:t>
            </a:r>
            <a:r>
              <a:rPr lang="cs-CZ" sz="2800" dirty="0"/>
              <a:t>letí už si myslí, že postava bude hledat tam, kde postava odhaduje, bez ohledu na to, co děti sami znají.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0070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mysli pětiletých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262"/>
            <a:ext cx="8229600" cy="390089"/>
          </a:xfrm>
        </p:spPr>
        <p:txBody>
          <a:bodyPr>
            <a:normAutofit fontScale="62500" lnSpcReduction="20000"/>
          </a:bodyPr>
          <a:lstStyle/>
          <a:p>
            <a:pPr marL="118872" indent="0">
              <a:buNone/>
            </a:pPr>
            <a:r>
              <a:rPr lang="cs-CZ" dirty="0" err="1"/>
              <a:t>ToM</a:t>
            </a:r>
            <a:r>
              <a:rPr lang="cs-CZ" dirty="0"/>
              <a:t> předškoláků (5 let) dle </a:t>
            </a:r>
            <a:r>
              <a:rPr lang="cs-CZ" dirty="0" err="1"/>
              <a:t>Wellmana</a:t>
            </a:r>
            <a:r>
              <a:rPr lang="cs-CZ" dirty="0"/>
              <a:t> (1990).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8730" y="1775574"/>
            <a:ext cx="223224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Percepce</a:t>
            </a:r>
            <a:r>
              <a:rPr lang="cs-CZ" dirty="0"/>
              <a:t>: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vidět, slyšet, cítit1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dotknout, cítit2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rozumět (popis)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3645024"/>
            <a:ext cx="3096344" cy="20313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Základní emoce/fyziologie</a:t>
            </a:r>
            <a:r>
              <a:rPr lang="cs-CZ" dirty="0"/>
              <a:t>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milovat, mít rád, užívat si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nesnášet, nemít rád, bát se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dirty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mít hlad, žízeň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bolet, těšit se (</a:t>
            </a:r>
            <a:r>
              <a:rPr lang="cs-CZ" dirty="0" err="1"/>
              <a:t>nažhavenost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95936" y="1844824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domněnky</a:t>
            </a:r>
            <a:r>
              <a:rPr lang="cs-CZ" dirty="0"/>
              <a:t> (</a:t>
            </a:r>
            <a:r>
              <a:rPr lang="cs-CZ" b="1" i="1" dirty="0" err="1"/>
              <a:t>beliefs</a:t>
            </a:r>
            <a:r>
              <a:rPr lang="cs-CZ" dirty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myslet si, předpokládat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vědět, očekávat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nevěřit, podezřívat (při hře)</a:t>
            </a:r>
          </a:p>
        </p:txBody>
      </p:sp>
      <p:cxnSp>
        <p:nvCxnSpPr>
          <p:cNvPr id="8" name="Přímá spojnice 7"/>
          <p:cNvCxnSpPr/>
          <p:nvPr/>
        </p:nvCxnSpPr>
        <p:spPr>
          <a:xfrm>
            <a:off x="3779912" y="1556792"/>
            <a:ext cx="0" cy="41195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995936" y="4060521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přání</a:t>
            </a:r>
            <a:r>
              <a:rPr lang="cs-CZ" dirty="0"/>
              <a:t> (</a:t>
            </a:r>
            <a:r>
              <a:rPr lang="cs-CZ" b="1" i="1" dirty="0" err="1"/>
              <a:t>desires</a:t>
            </a:r>
            <a:r>
              <a:rPr lang="cs-CZ" dirty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chtít,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přát si, doufat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mělo by se, musí se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184806" y="3293404"/>
            <a:ext cx="1728192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CHOVÁNÍ</a:t>
            </a:r>
          </a:p>
          <a:p>
            <a:r>
              <a:rPr lang="cs-CZ" dirty="0"/>
              <a:t>AKTIVITA</a:t>
            </a:r>
          </a:p>
          <a:p>
            <a:r>
              <a:rPr lang="cs-CZ" b="1" dirty="0"/>
              <a:t>AKCE</a:t>
            </a:r>
          </a:p>
        </p:txBody>
      </p:sp>
      <p:cxnSp>
        <p:nvCxnSpPr>
          <p:cNvPr id="12" name="Přímá spojnice se šipkou 11"/>
          <p:cNvCxnSpPr>
            <a:stCxn id="4" idx="3"/>
          </p:cNvCxnSpPr>
          <p:nvPr/>
        </p:nvCxnSpPr>
        <p:spPr>
          <a:xfrm flipV="1">
            <a:off x="2780978" y="2375738"/>
            <a:ext cx="1224136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3"/>
          </p:cNvCxnSpPr>
          <p:nvPr/>
        </p:nvCxnSpPr>
        <p:spPr>
          <a:xfrm flipV="1">
            <a:off x="3635896" y="4660686"/>
            <a:ext cx="39244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184806" y="2444988"/>
            <a:ext cx="555546" cy="60016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7172165" y="4360604"/>
            <a:ext cx="555546" cy="60016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73748" y="4937685"/>
            <a:ext cx="1339250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REAKCE:</a:t>
            </a:r>
          </a:p>
          <a:p>
            <a:r>
              <a:rPr lang="cs-CZ" dirty="0"/>
              <a:t>štěstí, smutek, zlost, překvapení</a:t>
            </a:r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8172400" y="4216734"/>
            <a:ext cx="0" cy="72095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354059" y="2060848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kognitivní oblast</a:t>
            </a:r>
          </a:p>
        </p:txBody>
      </p:sp>
      <p:cxnSp>
        <p:nvCxnSpPr>
          <p:cNvPr id="30" name="Přímá spojnice 29"/>
          <p:cNvCxnSpPr/>
          <p:nvPr/>
        </p:nvCxnSpPr>
        <p:spPr>
          <a:xfrm>
            <a:off x="107504" y="3140968"/>
            <a:ext cx="9030839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vnoramenný trojúhelník 32"/>
          <p:cNvSpPr/>
          <p:nvPr/>
        </p:nvSpPr>
        <p:spPr>
          <a:xfrm rot="5400000">
            <a:off x="6165603" y="3053963"/>
            <a:ext cx="1015369" cy="99775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6165293" y="3364494"/>
            <a:ext cx="101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JÁDRO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518363" y="5423983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motivační oblast</a:t>
            </a:r>
          </a:p>
        </p:txBody>
      </p: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B446A328-0A38-4B9F-AC57-0FF168953204}"/>
              </a:ext>
            </a:extLst>
          </p:cNvPr>
          <p:cNvCxnSpPr>
            <a:cxnSpLocks/>
          </p:cNvCxnSpPr>
          <p:nvPr/>
        </p:nvCxnSpPr>
        <p:spPr>
          <a:xfrm>
            <a:off x="2780978" y="2444988"/>
            <a:ext cx="1340448" cy="151741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8BB619B8-EC34-4EE6-85ED-367A1F19C90A}"/>
              </a:ext>
            </a:extLst>
          </p:cNvPr>
          <p:cNvCxnSpPr>
            <a:cxnSpLocks/>
          </p:cNvCxnSpPr>
          <p:nvPr/>
        </p:nvCxnSpPr>
        <p:spPr>
          <a:xfrm flipV="1">
            <a:off x="3635896" y="3185248"/>
            <a:ext cx="392440" cy="145587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7595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Teorie mysli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/>
          <a:lstStyle/>
          <a:p>
            <a:pPr marL="118872" indent="0">
              <a:buNone/>
            </a:pPr>
            <a:r>
              <a:rPr lang="cs-CZ" sz="2800" dirty="0"/>
              <a:t>Krom toho, že rozumí zmíněnému modelu </a:t>
            </a:r>
            <a:r>
              <a:rPr lang="cs-CZ" sz="2800" i="1" dirty="0" err="1"/>
              <a:t>desire-belief</a:t>
            </a:r>
            <a:r>
              <a:rPr lang="cs-CZ" sz="2800" dirty="0"/>
              <a:t>–</a:t>
            </a:r>
            <a:r>
              <a:rPr lang="cs-CZ" sz="2800" i="1" dirty="0" err="1"/>
              <a:t>action</a:t>
            </a:r>
            <a:r>
              <a:rPr lang="cs-CZ" sz="2800" dirty="0"/>
              <a:t>, </a:t>
            </a:r>
            <a:r>
              <a:rPr lang="cs-CZ" sz="2800" b="1" dirty="0"/>
              <a:t>3</a:t>
            </a:r>
            <a:r>
              <a:rPr lang="cs-CZ" sz="2800" dirty="0"/>
              <a:t>leté děti znají i jiné obsahy mysli jako: </a:t>
            </a:r>
            <a:r>
              <a:rPr lang="cs-CZ" sz="2800" b="1" dirty="0"/>
              <a:t>sny</a:t>
            </a:r>
            <a:r>
              <a:rPr lang="cs-CZ" sz="2800" dirty="0"/>
              <a:t> a </a:t>
            </a:r>
            <a:r>
              <a:rPr lang="cs-CZ" sz="2800" b="1" dirty="0"/>
              <a:t>vzpomínky</a:t>
            </a:r>
            <a:r>
              <a:rPr lang="cs-CZ" sz="2800" dirty="0"/>
              <a:t>.</a:t>
            </a:r>
          </a:p>
          <a:p>
            <a:pPr marL="118872" indent="0">
              <a:buNone/>
            </a:pPr>
            <a:endParaRPr lang="cs-CZ" sz="2800" dirty="0"/>
          </a:p>
          <a:p>
            <a:pPr marL="118872" indent="0">
              <a:buNone/>
            </a:pPr>
            <a:r>
              <a:rPr lang="cs-CZ" sz="2800" dirty="0"/>
              <a:t>Chápou, že tyto „stavy“ patří živým a nikoli neživým objektům (ačkoli v rozlišování toho, co je živé a co neživé, se mohou od dospělých částečně lišit).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851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/>
              <a:t>Motorický vývoj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968553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/>
              <a:t>Dítě se postupně zdokonaluje. Mizí baculatost. Zlepšuje se koordinace pohybů, umí:</a:t>
            </a:r>
          </a:p>
          <a:p>
            <a:r>
              <a:rPr lang="cs-CZ" altLang="cs-CZ" sz="2400" dirty="0"/>
              <a:t>kopnou do míče, ke konci období i hodit míčem na cíl a chytit míč</a:t>
            </a:r>
          </a:p>
          <a:p>
            <a:r>
              <a:rPr lang="cs-CZ" altLang="cs-CZ" sz="2400" dirty="0"/>
              <a:t>chodit po špičkách </a:t>
            </a:r>
          </a:p>
          <a:p>
            <a:r>
              <a:rPr lang="cs-CZ" altLang="cs-CZ" sz="2400" dirty="0"/>
              <a:t>chvilku stát na jedné noze </a:t>
            </a:r>
          </a:p>
          <a:p>
            <a:r>
              <a:rPr lang="cs-CZ" altLang="cs-CZ" sz="2400" dirty="0"/>
              <a:t>do schodů střídat nohy</a:t>
            </a:r>
          </a:p>
          <a:p>
            <a:r>
              <a:rPr lang="cs-CZ" altLang="cs-CZ" sz="2400" dirty="0"/>
              <a:t>(neumí stojku, svíčku, neumí se rozhoupat na houpačce, ani hvězdu)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Ovládání motoriky umožňuje větší samostatnost při uspokojování potřeb (stimulace, seberegulace…).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b="1" dirty="0"/>
              <a:t>Potřeba aktivity </a:t>
            </a:r>
            <a:r>
              <a:rPr lang="cs-CZ" altLang="cs-CZ" sz="2400" dirty="0"/>
              <a:t>je u batolat velká (schopnost opakovat aktivity nevyčerpatelná!) 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Srov. zákaz pohybu batoleti nebo zákazy a narušování her.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Teorie mysli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sz="2800" dirty="0"/>
              <a:t>Tzn. že od jisté doby si umí dítě představit mysl oddělenou od své (což je příklad </a:t>
            </a:r>
            <a:r>
              <a:rPr lang="cs-CZ" sz="2800" i="1" dirty="0"/>
              <a:t>decentrace</a:t>
            </a:r>
            <a:r>
              <a:rPr lang="cs-CZ" sz="2800" dirty="0"/>
              <a:t>). </a:t>
            </a:r>
          </a:p>
          <a:p>
            <a:pPr marL="118872" indent="0">
              <a:buNone/>
            </a:pPr>
            <a:r>
              <a:rPr lang="cs-CZ" sz="2800" dirty="0"/>
              <a:t>Další interakce s rodiči, dětmi a dalšími lidmi, společné hry ad. dále zlepšují </a:t>
            </a:r>
            <a:r>
              <a:rPr lang="cs-CZ" sz="2800" dirty="0" err="1"/>
              <a:t>ToM</a:t>
            </a:r>
            <a:r>
              <a:rPr lang="cs-CZ" sz="2800" dirty="0"/>
              <a:t> dítěte.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2447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40632"/>
            <a:ext cx="7886700" cy="50999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51125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dirty="0"/>
              <a:t>Člověk si dokáže utvořit mentální reprezentace různého řádu (Sedláková, 2002):</a:t>
            </a:r>
          </a:p>
          <a:p>
            <a:r>
              <a:rPr lang="cs-CZ" sz="3200" b="1" dirty="0"/>
              <a:t>Prvního řádu</a:t>
            </a:r>
            <a:r>
              <a:rPr lang="cs-CZ" sz="3200" dirty="0"/>
              <a:t>: Plotna je horká. (když se právě pálím). </a:t>
            </a:r>
          </a:p>
          <a:p>
            <a:pPr marL="0" indent="0">
              <a:buNone/>
            </a:pPr>
            <a:r>
              <a:rPr lang="cs-CZ" sz="3200" dirty="0"/>
              <a:t>  </a:t>
            </a:r>
            <a:r>
              <a:rPr lang="cs-CZ" sz="3200" dirty="0">
                <a:solidFill>
                  <a:srgbClr val="FF0000"/>
                </a:solidFill>
              </a:rPr>
              <a:t>Dítě chce jablko.</a:t>
            </a:r>
          </a:p>
          <a:p>
            <a:r>
              <a:rPr lang="cs-CZ" sz="3200" b="1" dirty="0"/>
              <a:t>Druhého řádu</a:t>
            </a:r>
            <a:r>
              <a:rPr lang="cs-CZ" sz="3200" dirty="0"/>
              <a:t>: Já vím, že plotna je horká. (rekapituluji svoji znalost, dokážu ji vyslovit)</a:t>
            </a:r>
          </a:p>
          <a:p>
            <a:pPr marL="0" indent="0">
              <a:buNone/>
            </a:pPr>
            <a:r>
              <a:rPr lang="cs-CZ" sz="3200" dirty="0"/>
              <a:t>  </a:t>
            </a:r>
            <a:r>
              <a:rPr lang="cs-CZ" sz="3200" dirty="0">
                <a:solidFill>
                  <a:srgbClr val="FF0000"/>
                </a:solidFill>
              </a:rPr>
              <a:t>Dítě řekne, že chce jablko.</a:t>
            </a:r>
          </a:p>
          <a:p>
            <a:r>
              <a:rPr lang="cs-CZ" sz="3200" b="1" dirty="0"/>
              <a:t>Třetího řádu </a:t>
            </a:r>
            <a:r>
              <a:rPr lang="cs-CZ" sz="3200" dirty="0"/>
              <a:t>(teorie mysli, empatie, čtení mysli): Já si myslím, že moje dítě ví, že plotna je horká. 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FF0000"/>
                </a:solidFill>
              </a:rPr>
              <a:t>  Já vím, že moje dítě chce jablko. </a:t>
            </a:r>
            <a:r>
              <a:rPr lang="cs-CZ" sz="3200" dirty="0"/>
              <a:t>   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sz="3200" dirty="0">
                <a:solidFill>
                  <a:srgbClr val="00B0F0"/>
                </a:solidFill>
              </a:rPr>
              <a:t>Myslím si, že mafián XY zavraždil svoji ženu.</a:t>
            </a:r>
          </a:p>
        </p:txBody>
      </p:sp>
    </p:spTree>
    <p:extLst>
      <p:ext uri="{BB962C8B-B14F-4D97-AF65-F5344CB8AC3E}">
        <p14:creationId xmlns:p14="http://schemas.microsoft.com/office/powerpoint/2010/main" val="35390856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3073C-C996-2B6A-FD58-8987A622C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4034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5F5E88-0774-F286-4129-A952CA86F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73753"/>
          </a:xfrm>
        </p:spPr>
        <p:txBody>
          <a:bodyPr>
            <a:normAutofit fontScale="85000" lnSpcReduction="20000"/>
          </a:bodyPr>
          <a:lstStyle/>
          <a:p>
            <a:r>
              <a:rPr lang="cs-CZ" sz="3200" b="1" dirty="0"/>
              <a:t>Čtvrtého řádu </a:t>
            </a:r>
            <a:r>
              <a:rPr lang="cs-CZ" sz="3200" dirty="0"/>
              <a:t>(čtení mysli, která čte jinou mysl): Moje žena ví o tom, že já si myslel, že moje dítě ví, že plotna je horká. (když se omlouvám, jestliže se dítě spálilo).</a:t>
            </a:r>
          </a:p>
          <a:p>
            <a:pPr marL="0" indent="0">
              <a:buNone/>
            </a:pPr>
            <a:r>
              <a:rPr lang="cs-CZ" sz="3200" dirty="0"/>
              <a:t>    </a:t>
            </a:r>
            <a:r>
              <a:rPr lang="cs-CZ" sz="3200" dirty="0">
                <a:solidFill>
                  <a:srgbClr val="FF0000"/>
                </a:solidFill>
              </a:rPr>
              <a:t>Dítě ví, že já vím, že ono chce jablko (uklidní se a čeká). 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sz="3200" dirty="0">
                <a:solidFill>
                  <a:srgbClr val="00B0F0"/>
                </a:solidFill>
              </a:rPr>
              <a:t>XY se dovtípil, že já vím, že zavraždil svoji ženu (ale já to o něm ještě nevím – může mě nechat zabít).</a:t>
            </a:r>
          </a:p>
          <a:p>
            <a:r>
              <a:rPr lang="cs-CZ" sz="3200" b="1" dirty="0"/>
              <a:t>pátého řádu</a:t>
            </a:r>
            <a:r>
              <a:rPr lang="cs-CZ" sz="3200" dirty="0"/>
              <a:t>: Soudce vzal na vědomí, že moje žena věděla, že jsem si myslel, že dítě vědělo, že plotna je horká.</a:t>
            </a:r>
          </a:p>
          <a:p>
            <a:pPr marL="0" indent="0">
              <a:buNone/>
            </a:pPr>
            <a:r>
              <a:rPr lang="cs-CZ" sz="3200" dirty="0"/>
              <a:t>  </a:t>
            </a:r>
            <a:r>
              <a:rPr lang="cs-CZ" sz="3200" dirty="0">
                <a:solidFill>
                  <a:srgbClr val="FF0000"/>
                </a:solidFill>
              </a:rPr>
              <a:t>Já vím, že dítě ví, že já vím, že ono chce jablko (vidím, že klidně čeká). </a:t>
            </a:r>
          </a:p>
          <a:p>
            <a:pPr marL="0" indent="0">
              <a:buNone/>
            </a:pPr>
            <a:r>
              <a:rPr lang="cs-CZ" sz="3200" dirty="0"/>
              <a:t>  </a:t>
            </a:r>
            <a:r>
              <a:rPr lang="cs-CZ" sz="3200" dirty="0">
                <a:solidFill>
                  <a:srgbClr val="00B0F0"/>
                </a:solidFill>
              </a:rPr>
              <a:t>Já jsem zjistil, že XY se dovtípil, že já vím, že zavraždil svoji ženu (</a:t>
            </a:r>
            <a:r>
              <a:rPr lang="cs-CZ" sz="3200" dirty="0" err="1">
                <a:solidFill>
                  <a:srgbClr val="00B0F0"/>
                </a:solidFill>
              </a:rPr>
              <a:t>protiléčka</a:t>
            </a:r>
            <a:r>
              <a:rPr lang="cs-CZ" sz="3200" dirty="0">
                <a:solidFill>
                  <a:srgbClr val="00B0F0"/>
                </a:solidFill>
              </a:rPr>
              <a:t>, obrana).</a:t>
            </a:r>
          </a:p>
          <a:p>
            <a:pPr marL="0" indent="0">
              <a:buNone/>
            </a:pPr>
            <a:r>
              <a:rPr lang="cs-CZ" sz="3200" dirty="0"/>
              <a:t>(čtení mysli, která čte mou mysl, různé hry)</a:t>
            </a:r>
            <a:endParaRPr lang="cs-CZ" sz="32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4458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03DF4-8B41-EB9C-ED8D-87F413E13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14AB6C-19DB-714A-B5A1-4E9E3AC8A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Potenciálně je řádů nekonečně. Lidská mysl však obyčejně vyšší řády nezvládne reprezentovat=nepotřebuje je.</a:t>
            </a:r>
          </a:p>
          <a:p>
            <a:endParaRPr lang="cs-CZ" sz="3200" dirty="0"/>
          </a:p>
          <a:p>
            <a:pPr marL="0" indent="0">
              <a:buNone/>
            </a:pPr>
            <a:r>
              <a:rPr lang="cs-CZ" sz="3200" b="1" dirty="0" err="1"/>
              <a:t>ToM</a:t>
            </a:r>
            <a:r>
              <a:rPr lang="cs-CZ" sz="3200" b="1" dirty="0"/>
              <a:t> dospělého člověka pracuje běžně s mentální reprezentací třetího a čtvrtého řádu.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7500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Teorie mysli a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Srov. hru na schovávanou, která spočívá v tom, že odhadujeme, kam se bude hledající dívat a kam ne.</a:t>
            </a:r>
          </a:p>
          <a:p>
            <a:r>
              <a:rPr lang="cs-CZ" sz="2800" dirty="0"/>
              <a:t>Bez </a:t>
            </a:r>
            <a:r>
              <a:rPr lang="cs-CZ" sz="2800" dirty="0" err="1"/>
              <a:t>ToM</a:t>
            </a:r>
            <a:r>
              <a:rPr lang="cs-CZ" sz="2800" dirty="0"/>
              <a:t> konkrétního protihráče nelze vyhrát ve hře </a:t>
            </a:r>
            <a:r>
              <a:rPr lang="cs-CZ" sz="2800" i="1" dirty="0"/>
              <a:t>kámen-nůžky-papír</a:t>
            </a:r>
            <a:r>
              <a:rPr lang="cs-CZ" sz="2800" dirty="0"/>
              <a:t>. Musíte mít lepší strategii, tj. širší teorii mysli než protihráč. Srov. hru s dítětem (do 6 let).</a:t>
            </a:r>
          </a:p>
          <a:p>
            <a:r>
              <a:rPr lang="cs-CZ" sz="2800" dirty="0"/>
              <a:t>Srov. poker, šachy, Městečko Palermo, </a:t>
            </a:r>
            <a:r>
              <a:rPr lang="cs-CZ" sz="2800" dirty="0" err="1"/>
              <a:t>Bang</a:t>
            </a:r>
            <a:r>
              <a:rPr lang="cs-CZ" sz="2800" dirty="0"/>
              <a:t>!, </a:t>
            </a:r>
            <a:r>
              <a:rPr lang="cs-CZ" sz="2800" dirty="0" err="1"/>
              <a:t>Dixit</a:t>
            </a:r>
            <a:r>
              <a:rPr lang="cs-CZ" sz="2800" dirty="0"/>
              <a:t>, Krycí jména atd. Vždy pracujeme s teorií mysli protihráčů.</a:t>
            </a:r>
          </a:p>
          <a:p>
            <a:r>
              <a:rPr lang="cs-CZ" sz="2800" dirty="0"/>
              <a:t>Např. lhaní (které chce něco získat; tj. nikoli reaktivní lhaní) předpokládá </a:t>
            </a:r>
            <a:r>
              <a:rPr lang="cs-CZ" sz="2800" dirty="0" err="1"/>
              <a:t>ToM</a:t>
            </a:r>
            <a:r>
              <a:rPr lang="cs-CZ" sz="2800" dirty="0"/>
              <a:t> a bez </a:t>
            </a:r>
            <a:r>
              <a:rPr lang="cs-CZ" sz="2800" dirty="0" err="1"/>
              <a:t>ToM</a:t>
            </a:r>
            <a:r>
              <a:rPr lang="cs-CZ" sz="2800" dirty="0"/>
              <a:t> by nemělo lhaní žádný smysl.</a:t>
            </a:r>
          </a:p>
          <a:p>
            <a:pPr marL="11887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192195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2"/>
            <a:ext cx="8229600" cy="51620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/>
              <a:t>Př1: Chci-li požádat dívku/chlapce o schůzku. Co k tomu potřebuji?</a:t>
            </a:r>
          </a:p>
          <a:p>
            <a:pPr marL="0" indent="0">
              <a:buNone/>
            </a:pPr>
            <a:r>
              <a:rPr lang="cs-CZ" sz="2800" dirty="0"/>
              <a:t>Mít představu o vnitřních stavech dívky – hlavně těch, které se týkají vztahu k mé osobě. Jedná se tedy minimálně o nutnost vybudovat si </a:t>
            </a:r>
            <a:r>
              <a:rPr lang="cs-CZ" sz="2800" b="1" dirty="0"/>
              <a:t>mentální reprezentaci třetího řádu</a:t>
            </a:r>
            <a:r>
              <a:rPr lang="cs-CZ" sz="2800" dirty="0"/>
              <a:t> – Já mám dojem, že ona ke mně chová city. </a:t>
            </a:r>
          </a:p>
          <a:p>
            <a:pPr marL="0" indent="0">
              <a:buNone/>
            </a:pPr>
            <a:r>
              <a:rPr lang="cs-CZ" sz="2800" dirty="0"/>
              <a:t>Podle toho, zda vyhodnotím vztah dívky k mé osobě buď jako vstřícný, či jako zamítavý (tj., když do oné reprezentace dosadím konkrétní vnitřní stav), plánuji svoje chování (skutečně ji požádat o schůzku nebo se ztratit). </a:t>
            </a:r>
          </a:p>
          <a:p>
            <a:pPr marL="0" indent="0">
              <a:buNone/>
            </a:pPr>
            <a:r>
              <a:rPr lang="cs-CZ" sz="2800" dirty="0"/>
              <a:t>Na základě představy o vnitřních stavech druhého (nelíbím se jí) odvozuji zcela automaticky mj. i to, jak se ke mně bude chovat (řekne mi něco peprného). A na tuto představu budu já reagovat (řeknu si, že se mě vlastně moc nelíbí). </a:t>
            </a:r>
          </a:p>
          <a:p>
            <a:pPr marL="0" indent="0">
              <a:buNone/>
            </a:pPr>
            <a:r>
              <a:rPr lang="cs-CZ" sz="2800" dirty="0"/>
              <a:t>Zde se již setkáváme s přenosem (srov. přenos v psychoanalýze a na konci prezentace).</a:t>
            </a:r>
          </a:p>
        </p:txBody>
      </p:sp>
    </p:spTree>
    <p:extLst>
      <p:ext uri="{BB962C8B-B14F-4D97-AF65-F5344CB8AC3E}">
        <p14:creationId xmlns:p14="http://schemas.microsoft.com/office/powerpoint/2010/main" val="291164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53012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200" dirty="0"/>
              <a:t>Př.2: Učitel musí neustále pracovat s reprezentacemi vnitřních stavů všech svých žáků. Když k nim mluví, odezírá z jejich neverbální a verbální komunikace míru zapojení do konkrétního vzdělávacího procesu.</a:t>
            </a:r>
          </a:p>
          <a:p>
            <a:pPr marL="0" indent="0">
              <a:buNone/>
            </a:pPr>
            <a:r>
              <a:rPr lang="cs-CZ" sz="3200" dirty="0"/>
              <a:t>Vždy ke svým žákům mluvím s určitou představou toho, co se děje v jejich mysli (resp. ideálně toho, že mě žáci rozumí).</a:t>
            </a:r>
          </a:p>
          <a:p>
            <a:pPr marL="0" indent="0">
              <a:buNone/>
            </a:pPr>
            <a:r>
              <a:rPr lang="cs-CZ" sz="3200" dirty="0"/>
              <a:t>Ve své mysli musím být schopen si představit to, co určitá moje činnost vyvolá v mysli každého jednotlivého žáka v dané třídě. Takže každou hodinu hypoteticky pracuji s až např. 30 reprezentacemi mysli svých žáků. Reálně však stačí pracovat s dvěma reprezentacemi: 1. reprezentací mysli, která chápe, co říkám, a 2. reprezentací mysli, která to nechápe – tu se snažím pochopit, najít chyby v mém výkladě </a:t>
            </a:r>
            <a:r>
              <a:rPr lang="cs-CZ" sz="3100" dirty="0"/>
              <a:t>či chyby v </a:t>
            </a:r>
            <a:r>
              <a:rPr lang="cs-CZ" sz="3200" dirty="0"/>
              <a:t>její představě problému, a ukázat jí cestu.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Z toho plyne, že zvláště učitel musí mít kognitivní modul teorie mysli, který běžně lidé využívají v mezilidské komunikaci, dokonale (profesionálně) vyvinutý. </a:t>
            </a:r>
          </a:p>
        </p:txBody>
      </p:sp>
    </p:spTree>
    <p:extLst>
      <p:ext uri="{BB962C8B-B14F-4D97-AF65-F5344CB8AC3E}">
        <p14:creationId xmlns:p14="http://schemas.microsoft.com/office/powerpoint/2010/main" val="30494393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mysli a naše představy o druhých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59"/>
          </a:xfrm>
        </p:spPr>
        <p:txBody>
          <a:bodyPr>
            <a:normAutofit fontScale="92500" lnSpcReduction="20000"/>
          </a:bodyPr>
          <a:lstStyle/>
          <a:p>
            <a:pPr marL="118872" lvl="0" indent="0">
              <a:buNone/>
            </a:pPr>
            <a:r>
              <a:rPr lang="cs-CZ" sz="2600" dirty="0">
                <a:solidFill>
                  <a:prstClr val="black"/>
                </a:solidFill>
              </a:rPr>
              <a:t>Každý si od dětství buduje pomocí teorii mysli reprezentace všech svých bližních. (Víme, co ví naši rodiče. Víme, co neví. Víme, co nechtějí, abychom věděli. Atd.) </a:t>
            </a:r>
          </a:p>
          <a:p>
            <a:pPr marL="118872" lvl="0" indent="0">
              <a:buNone/>
            </a:pPr>
            <a:r>
              <a:rPr lang="cs-CZ" sz="2600" dirty="0">
                <a:solidFill>
                  <a:prstClr val="black"/>
                </a:solidFill>
              </a:rPr>
              <a:t>Vznikají tak nápodoby konkrétních osob s jejich myslí. Tyto postavy se v mysli chovají jako konkrétní osoby, jsou personifikované. Rodiče, sourozenci, příbuzní, partneři (současní i minulí), ostatní vztahové osoby. Ale např. i Bůh.</a:t>
            </a:r>
          </a:p>
          <a:p>
            <a:pPr marL="118872" lvl="0" indent="0">
              <a:buNone/>
            </a:pPr>
            <a:r>
              <a:rPr lang="cs-CZ" sz="2600" dirty="0">
                <a:solidFill>
                  <a:prstClr val="black"/>
                </a:solidFill>
              </a:rPr>
              <a:t>Ego jedince občas vede vnitřní dialog s těmito zvnitřněnými postavami. Tomuto vnitřnímu dialogu s jinými postavami uvnitř naší mysli se říká </a:t>
            </a:r>
            <a:r>
              <a:rPr lang="cs-CZ" sz="2600" b="1" dirty="0">
                <a:solidFill>
                  <a:prstClr val="black"/>
                </a:solidFill>
              </a:rPr>
              <a:t>intrapersonální komunikace</a:t>
            </a:r>
            <a:r>
              <a:rPr lang="cs-CZ" sz="2600" dirty="0">
                <a:solidFill>
                  <a:prstClr val="black"/>
                </a:solidFill>
              </a:rPr>
              <a:t> (Janoušek, 2007). Tento vnitřní dialog je hnacím motorem všech vnitřních změn.</a:t>
            </a:r>
          </a:p>
          <a:p>
            <a:pPr marL="118872" lvl="0" indent="0">
              <a:buNone/>
            </a:pPr>
            <a:r>
              <a:rPr lang="cs-CZ" altLang="cs-CZ" sz="2600" dirty="0">
                <a:solidFill>
                  <a:prstClr val="black"/>
                </a:solidFill>
              </a:rPr>
              <a:t>Po psychoanalýze jedinec mj. chápe rozdíl mezi </a:t>
            </a:r>
            <a:r>
              <a:rPr lang="cs-CZ" altLang="cs-CZ" sz="2600" b="1" dirty="0">
                <a:solidFill>
                  <a:prstClr val="black"/>
                </a:solidFill>
              </a:rPr>
              <a:t>snovými </a:t>
            </a:r>
            <a:r>
              <a:rPr lang="cs-CZ" altLang="cs-CZ" sz="2600" dirty="0">
                <a:solidFill>
                  <a:prstClr val="black"/>
                </a:solidFill>
              </a:rPr>
              <a:t>(vnitřními) a </a:t>
            </a:r>
            <a:r>
              <a:rPr lang="cs-CZ" altLang="cs-CZ" sz="2600" b="1" dirty="0">
                <a:solidFill>
                  <a:prstClr val="black"/>
                </a:solidFill>
              </a:rPr>
              <a:t>skutečnými</a:t>
            </a:r>
            <a:r>
              <a:rPr lang="cs-CZ" altLang="cs-CZ" sz="2600" dirty="0">
                <a:solidFill>
                  <a:prstClr val="black"/>
                </a:solidFill>
              </a:rPr>
              <a:t> postavami, čili chápe rozdíl mezi naší </a:t>
            </a:r>
            <a:r>
              <a:rPr lang="cs-CZ" altLang="cs-CZ" sz="2600" b="1" dirty="0">
                <a:solidFill>
                  <a:prstClr val="black"/>
                </a:solidFill>
              </a:rPr>
              <a:t>představou o druhém </a:t>
            </a:r>
            <a:r>
              <a:rPr lang="cs-CZ" altLang="cs-CZ" sz="2600" dirty="0">
                <a:solidFill>
                  <a:prstClr val="black"/>
                </a:solidFill>
              </a:rPr>
              <a:t>a skutečným </a:t>
            </a:r>
            <a:r>
              <a:rPr lang="cs-CZ" altLang="cs-CZ" sz="2600" b="1" dirty="0">
                <a:solidFill>
                  <a:prstClr val="black"/>
                </a:solidFill>
              </a:rPr>
              <a:t>druhým</a:t>
            </a:r>
            <a:r>
              <a:rPr lang="cs-CZ" altLang="cs-CZ" sz="2600" dirty="0">
                <a:solidFill>
                  <a:prstClr val="black"/>
                </a:solidFill>
              </a:rPr>
              <a:t>. </a:t>
            </a:r>
          </a:p>
          <a:p>
            <a:pPr marL="118872" lvl="0" indent="0">
              <a:buNone/>
            </a:pPr>
            <a:r>
              <a:rPr lang="cs-CZ" altLang="cs-CZ" sz="2600" dirty="0">
                <a:solidFill>
                  <a:prstClr val="black"/>
                </a:solidFill>
              </a:rPr>
              <a:t>Srov. Přílohu o přenosu na konci této prezentace.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1105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Modul teorie mysli (</a:t>
            </a:r>
            <a:r>
              <a:rPr lang="cs-CZ" dirty="0" err="1"/>
              <a:t>ToMM</a:t>
            </a:r>
            <a:r>
              <a:rPr lang="cs-CZ" dirty="0"/>
              <a:t>) &amp; vrozenost &amp; autismus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8622"/>
            <a:ext cx="8640960" cy="514392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/>
              <a:t>Existují rozdílné teorie toho, jak si </a:t>
            </a:r>
            <a:r>
              <a:rPr lang="cs-CZ" sz="2400" dirty="0" err="1"/>
              <a:t>ToMM</a:t>
            </a:r>
            <a:r>
              <a:rPr lang="cs-CZ" sz="2400" dirty="0"/>
              <a:t> přestavit:</a:t>
            </a:r>
          </a:p>
          <a:p>
            <a:pPr>
              <a:buNone/>
            </a:pPr>
            <a:r>
              <a:rPr lang="cs-CZ" sz="2400" dirty="0"/>
              <a:t>1. </a:t>
            </a:r>
            <a:r>
              <a:rPr lang="cs-CZ" sz="2400" dirty="0" err="1"/>
              <a:t>ToMM</a:t>
            </a:r>
            <a:r>
              <a:rPr lang="cs-CZ" sz="2400" dirty="0"/>
              <a:t> je </a:t>
            </a:r>
            <a:r>
              <a:rPr lang="cs-CZ" sz="2400" b="1" dirty="0"/>
              <a:t>vrozený</a:t>
            </a:r>
            <a:r>
              <a:rPr lang="cs-CZ" sz="2400" dirty="0"/>
              <a:t> (Baron-</a:t>
            </a:r>
            <a:r>
              <a:rPr lang="cs-CZ" sz="2400" dirty="0" err="1"/>
              <a:t>Cohen</a:t>
            </a:r>
            <a:r>
              <a:rPr lang="cs-CZ" sz="2400" dirty="0"/>
              <a:t>, 1995; </a:t>
            </a:r>
            <a:r>
              <a:rPr lang="cs-CZ" sz="2400" dirty="0" err="1"/>
              <a:t>Leslie</a:t>
            </a:r>
            <a:r>
              <a:rPr lang="cs-CZ" sz="2400" dirty="0"/>
              <a:t>, 2000): důkazy ze zobrazovacích metod, od autistických dětí: lidé s PAS mají narušen vývoj </a:t>
            </a:r>
            <a:r>
              <a:rPr lang="cs-CZ" sz="2400" dirty="0" err="1"/>
              <a:t>ToM</a:t>
            </a:r>
            <a:r>
              <a:rPr lang="cs-CZ" sz="2400" dirty="0"/>
              <a:t> (mají výrazné potíže s </a:t>
            </a:r>
            <a:r>
              <a:rPr lang="cs-CZ" sz="2400" i="1" dirty="0"/>
              <a:t>F-B-</a:t>
            </a:r>
            <a:r>
              <a:rPr lang="cs-CZ" sz="2400" i="1" dirty="0" err="1"/>
              <a:t>task</a:t>
            </a:r>
            <a:r>
              <a:rPr lang="cs-CZ" sz="2400" dirty="0"/>
              <a:t>). (Nestandardní mozková tkáň v amygdale a v hipokampu.)</a:t>
            </a:r>
          </a:p>
          <a:p>
            <a:pPr>
              <a:buNone/>
            </a:pPr>
            <a:r>
              <a:rPr lang="cs-CZ" sz="2400" dirty="0"/>
              <a:t>2. </a:t>
            </a:r>
            <a:r>
              <a:rPr lang="cs-CZ" sz="2400" dirty="0" err="1"/>
              <a:t>ToMM</a:t>
            </a:r>
            <a:r>
              <a:rPr lang="cs-CZ" sz="2400" dirty="0"/>
              <a:t> je </a:t>
            </a:r>
            <a:r>
              <a:rPr lang="cs-CZ" sz="2400" b="1" dirty="0"/>
              <a:t>naučený</a:t>
            </a:r>
            <a:r>
              <a:rPr lang="cs-CZ" sz="2400" dirty="0"/>
              <a:t> (</a:t>
            </a:r>
            <a:r>
              <a:rPr lang="cs-CZ" sz="2400" dirty="0" err="1"/>
              <a:t>Jenkins</a:t>
            </a:r>
            <a:r>
              <a:rPr lang="cs-CZ" sz="2400" dirty="0"/>
              <a:t> &amp; </a:t>
            </a:r>
            <a:r>
              <a:rPr lang="cs-CZ" sz="2400" dirty="0" err="1"/>
              <a:t>Astington</a:t>
            </a:r>
            <a:r>
              <a:rPr lang="cs-CZ" sz="2400" dirty="0"/>
              <a:t>, 1996): předškoláci, kteří mají sourozence (nejlépe starší a opačného pohlaví), lépe a dříve skórují ve </a:t>
            </a:r>
            <a:r>
              <a:rPr lang="cs-CZ" sz="2400" i="1" dirty="0"/>
              <a:t>F-B-</a:t>
            </a:r>
            <a:r>
              <a:rPr lang="cs-CZ" sz="2400" i="1" dirty="0" err="1"/>
              <a:t>task</a:t>
            </a:r>
            <a:r>
              <a:rPr lang="cs-CZ" sz="2400" dirty="0"/>
              <a:t>.</a:t>
            </a:r>
          </a:p>
          <a:p>
            <a:pPr>
              <a:buNone/>
            </a:pPr>
            <a:r>
              <a:rPr lang="cs-CZ" sz="2400" dirty="0"/>
              <a:t>Platí asi kompromisní </a:t>
            </a:r>
            <a:r>
              <a:rPr lang="cs-CZ" sz="2400" b="1" dirty="0"/>
              <a:t>teorie modularizace </a:t>
            </a:r>
            <a:r>
              <a:rPr lang="cs-CZ" sz="2400" dirty="0"/>
              <a:t>(</a:t>
            </a:r>
            <a:r>
              <a:rPr lang="cs-CZ" sz="2400" dirty="0" err="1"/>
              <a:t>Karmiloff</a:t>
            </a:r>
            <a:r>
              <a:rPr lang="cs-CZ" sz="2400" dirty="0"/>
              <a:t>-Smith, 1992)</a:t>
            </a:r>
          </a:p>
          <a:p>
            <a:pPr>
              <a:buNone/>
            </a:pPr>
            <a:r>
              <a:rPr lang="cs-CZ" sz="2400" dirty="0"/>
              <a:t>Úspěch ve </a:t>
            </a:r>
            <a:r>
              <a:rPr lang="cs-CZ" sz="2400" i="1" dirty="0"/>
              <a:t>F-B-</a:t>
            </a:r>
            <a:r>
              <a:rPr lang="cs-CZ" sz="2400" i="1" dirty="0" err="1"/>
              <a:t>task</a:t>
            </a:r>
            <a:r>
              <a:rPr lang="cs-CZ" sz="2400" dirty="0"/>
              <a:t> koreluje se schopností pracovat se dvěma protichůdnými informacemi. Jde o schopnost utlumit (inhibovat) relativně autonomní proces v uvažování. </a:t>
            </a:r>
          </a:p>
        </p:txBody>
      </p:sp>
    </p:spTree>
    <p:extLst>
      <p:ext uri="{BB962C8B-B14F-4D97-AF65-F5344CB8AC3E}">
        <p14:creationId xmlns:p14="http://schemas.microsoft.com/office/powerpoint/2010/main" val="16389141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6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/>
              <a:t>Motorický vývoj – vyměšování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1"/>
            <a:ext cx="8784976" cy="5112569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800" dirty="0"/>
              <a:t>Vyvíjí se ovládání kosterního svalstva a svěračů.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Značná soc. hodnota ovládání vyměšování může vést rodiče k tomu, že budou nutit dítě k nácviku předčasně.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Dle Vágnerové (2012, s. 121) jsou významné 2 druhy pohybu:</a:t>
            </a:r>
          </a:p>
          <a:p>
            <a:r>
              <a:rPr lang="cs-CZ" altLang="cs-CZ" sz="2800" dirty="0"/>
              <a:t>Retence – tj. </a:t>
            </a:r>
            <a:r>
              <a:rPr lang="cs-CZ" altLang="cs-CZ" sz="2800" b="1" dirty="0"/>
              <a:t>udržení</a:t>
            </a:r>
            <a:r>
              <a:rPr lang="cs-CZ" altLang="cs-CZ" sz="2800" dirty="0"/>
              <a:t> něčeho, setrvání někde.</a:t>
            </a:r>
          </a:p>
          <a:p>
            <a:r>
              <a:rPr lang="cs-CZ" altLang="cs-CZ" sz="2800" dirty="0"/>
              <a:t>Eliminace tj. tendence pustit, zahodit, </a:t>
            </a:r>
            <a:r>
              <a:rPr lang="cs-CZ" altLang="cs-CZ" sz="2800" b="1" dirty="0"/>
              <a:t>opustit</a:t>
            </a:r>
            <a:r>
              <a:rPr lang="cs-CZ" altLang="cs-CZ" sz="2800" dirty="0"/>
              <a:t> to, co už nechce nebo kde už nechce být.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Nejprve je jich obou dosahováno svalovou aktivitou, později i symbolicky. </a:t>
            </a:r>
          </a:p>
          <a:p>
            <a:pPr>
              <a:buNone/>
            </a:pPr>
            <a:r>
              <a:rPr lang="cs-CZ" altLang="cs-CZ" sz="2800" dirty="0"/>
              <a:t>Dítě získá velmi zřejmou (</a:t>
            </a:r>
            <a:r>
              <a:rPr lang="cs-CZ" altLang="cs-CZ" sz="2800" dirty="0" err="1"/>
              <a:t>seberegulační</a:t>
            </a:r>
            <a:r>
              <a:rPr lang="cs-CZ" altLang="cs-CZ" sz="2800" dirty="0"/>
              <a:t>, sociální, praktickou) výhodu, naučí-li se ovládat vylučování.</a:t>
            </a:r>
          </a:p>
          <a:p>
            <a:pPr>
              <a:buFont typeface="Wingdings 2" pitchFamily="18" charset="2"/>
              <a:buNone/>
            </a:pPr>
            <a:endParaRPr lang="cs-CZ" altLang="cs-CZ" sz="2800" dirty="0"/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Freud nazval toto období </a:t>
            </a:r>
            <a:r>
              <a:rPr lang="cs-CZ" altLang="cs-CZ" sz="2800" b="1" dirty="0"/>
              <a:t>anální fází</a:t>
            </a:r>
            <a:r>
              <a:rPr lang="cs-CZ" altLang="cs-CZ" sz="2800" dirty="0"/>
              <a:t>. Srov. fekální humor dětí.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Děkuji za pozornost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475856"/>
          </a:xfrm>
        </p:spPr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325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Emoční vývoj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/>
              <a:t>Objevují se vztahové emoce: radost z kontaktu, žárlivost, soucit, projevy lítosti, smutku, napětí.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Sebehodnotící emoce – hrdost, pýcha.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Pocity </a:t>
            </a:r>
            <a:r>
              <a:rPr lang="cs-CZ" altLang="cs-CZ" sz="2400" b="1" dirty="0"/>
              <a:t>studu</a:t>
            </a:r>
            <a:r>
              <a:rPr lang="cs-CZ" altLang="cs-CZ" sz="2400" dirty="0"/>
              <a:t> jako reakce na nesplnění očekávání druhých </a:t>
            </a:r>
            <a:r>
              <a:rPr lang="cs-CZ" altLang="cs-CZ" sz="2400" i="1" dirty="0"/>
              <a:t>(viz </a:t>
            </a:r>
            <a:r>
              <a:rPr lang="cs-CZ" altLang="cs-CZ" sz="2400" i="1" dirty="0" err="1"/>
              <a:t>Erikson</a:t>
            </a:r>
            <a:r>
              <a:rPr lang="cs-CZ" altLang="cs-CZ" sz="2400" i="1" dirty="0"/>
              <a:t> – konflikt autonomie proti studu a pochybám)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Nově se objevují afekty </a:t>
            </a:r>
            <a:r>
              <a:rPr lang="cs-CZ" altLang="cs-CZ" sz="2400" b="1" dirty="0"/>
              <a:t>hněvu a vzteku </a:t>
            </a:r>
            <a:r>
              <a:rPr lang="cs-CZ" altLang="cs-CZ" sz="2400" dirty="0"/>
              <a:t>– často velmi silné intenzity (v tomto věku běžné a vývojově opodstatněné).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Batole se dokáže na něco těšit.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Umí reflektovat a snaží se regulovat svoje emoce: „trochu jsem se vztekal, ale jen chvíli.“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Ve školce (mezi 4.-5. rokem zvládne tuto zátěž většina dětí) se dítě učí navazovat a udržovat sociální vztahy s vrstevníky.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Ale je to džungle.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F3F03-722E-0998-6266-786A673BE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Sebepojetí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486949-3920-7CA6-4D4F-F2978ACAC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3200" dirty="0"/>
              <a:t>v  18. měsíci se pozná v zrcadle 50 % dětí, ve 2 letech cca 65 % (</a:t>
            </a:r>
            <a:r>
              <a:rPr lang="en-US" altLang="en-US" sz="3200" dirty="0"/>
              <a:t>Lewis</a:t>
            </a:r>
            <a:r>
              <a:rPr lang="cs-CZ" altLang="en-US" sz="3200" dirty="0"/>
              <a:t> &amp; </a:t>
            </a:r>
            <a:r>
              <a:rPr lang="en-US" altLang="en-US" sz="3200" dirty="0"/>
              <a:t>Brooks-Gunn</a:t>
            </a:r>
            <a:r>
              <a:rPr lang="cs-CZ" altLang="en-US" sz="3200" dirty="0"/>
              <a:t>,</a:t>
            </a:r>
            <a:r>
              <a:rPr lang="en-US" altLang="en-US" sz="3200" dirty="0"/>
              <a:t> </a:t>
            </a:r>
            <a:r>
              <a:rPr lang="cs-CZ" altLang="en-US" dirty="0"/>
              <a:t> </a:t>
            </a:r>
            <a:r>
              <a:rPr lang="en-US" altLang="en-US" sz="3200" dirty="0"/>
              <a:t>1979)</a:t>
            </a:r>
            <a:r>
              <a:rPr lang="cs-CZ" altLang="en-US" sz="3200" dirty="0"/>
              <a:t>; </a:t>
            </a:r>
            <a:r>
              <a:rPr lang="cs-CZ" dirty="0"/>
              <a:t>MSR test; </a:t>
            </a:r>
          </a:p>
          <a:p>
            <a:r>
              <a:rPr lang="cs-CZ" dirty="0">
                <a:hlinkClick r:id="rId2"/>
              </a:rPr>
              <a:t>https://www.youtube.com/watch?v=Okmkn30D0NU&amp;ab_channel=BBCEarth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altLang="en-US" sz="3200" dirty="0"/>
              <a:t>srov. (Gallup, 1970): lidoopi, slon, straka obecná, ryby čističi a snad delfíni a kosatky.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229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Rozvoj osobnosti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eaLnBrk="1" hangingPunct="1"/>
            <a:r>
              <a:rPr lang="cs-CZ" altLang="en-US" sz="2800" dirty="0"/>
              <a:t>kolem 2 let – negativistické období, staví se do záporu, odporuje</a:t>
            </a:r>
          </a:p>
          <a:p>
            <a:pPr lvl="1" eaLnBrk="1" hangingPunct="1"/>
            <a:r>
              <a:rPr lang="cs-CZ" altLang="en-US" sz="2800" dirty="0"/>
              <a:t>z „on/a“ na </a:t>
            </a:r>
            <a:r>
              <a:rPr lang="cs-CZ" altLang="en-US" dirty="0"/>
              <a:t>„</a:t>
            </a:r>
            <a:r>
              <a:rPr lang="cs-CZ" altLang="en-US" sz="2800" dirty="0"/>
              <a:t>já“: co to znamená?</a:t>
            </a:r>
          </a:p>
          <a:p>
            <a:pPr lvl="1" eaLnBrk="1" hangingPunct="1"/>
            <a:endParaRPr lang="cs-CZ" altLang="en-US" sz="2800" dirty="0"/>
          </a:p>
          <a:p>
            <a:pPr>
              <a:buFont typeface="Wingdings 2" pitchFamily="18" charset="2"/>
              <a:buNone/>
            </a:pPr>
            <a:r>
              <a:rPr lang="cs-CZ" altLang="cs-CZ" dirty="0"/>
              <a:t>Pokusy o separaci a samostatné chování (individuaci).</a:t>
            </a:r>
          </a:p>
          <a:p>
            <a:pPr>
              <a:buFont typeface="Wingdings 2" pitchFamily="18" charset="2"/>
              <a:buNone/>
            </a:pPr>
            <a:r>
              <a:rPr lang="cs-CZ" altLang="cs-CZ" sz="800" dirty="0"/>
              <a:t> </a:t>
            </a:r>
            <a:endParaRPr lang="cs-CZ" altLang="cs-CZ" dirty="0"/>
          </a:p>
          <a:p>
            <a:pPr>
              <a:buFont typeface="Wingdings 2" pitchFamily="18" charset="2"/>
              <a:buNone/>
            </a:pPr>
            <a:r>
              <a:rPr lang="cs-CZ" altLang="cs-CZ" dirty="0"/>
              <a:t>Zároveň přetrvává </a:t>
            </a:r>
            <a:r>
              <a:rPr lang="cs-CZ" altLang="cs-CZ" b="1" dirty="0"/>
              <a:t>potřeba jistoty a bezpečí</a:t>
            </a:r>
            <a:r>
              <a:rPr lang="cs-CZ" altLang="cs-CZ" dirty="0"/>
              <a:t>, což vede ke konfliktům.</a:t>
            </a:r>
            <a:endParaRPr lang="cs-CZ" altLang="cs-CZ" b="1" dirty="0"/>
          </a:p>
          <a:p>
            <a:pPr>
              <a:buFont typeface="Wingdings 2" pitchFamily="18" charset="2"/>
              <a:buNone/>
            </a:pPr>
            <a:endParaRPr lang="cs-CZ" altLang="cs-CZ" b="1" dirty="0"/>
          </a:p>
          <a:p>
            <a:pPr>
              <a:buFont typeface="Wingdings 2" pitchFamily="18" charset="2"/>
              <a:buNone/>
            </a:pPr>
            <a:r>
              <a:rPr lang="cs-CZ" altLang="cs-CZ" b="1" dirty="0"/>
              <a:t>vynucená separace </a:t>
            </a:r>
            <a:r>
              <a:rPr lang="cs-CZ" altLang="cs-CZ" dirty="0"/>
              <a:t>(hospitalizace, týdenní jesle…) je v tomto období velmi zatěžující (i v řádu dní). </a:t>
            </a:r>
            <a:r>
              <a:rPr lang="cs-CZ" altLang="cs-CZ" i="1" dirty="0"/>
              <a:t>J. </a:t>
            </a:r>
            <a:r>
              <a:rPr lang="cs-CZ" altLang="cs-CZ" i="1" dirty="0" err="1"/>
              <a:t>Bowlby</a:t>
            </a:r>
            <a:r>
              <a:rPr lang="cs-CZ" altLang="cs-CZ" i="1" dirty="0"/>
              <a:t> popsal: fáze protestu – zoufalství – odpoutání od světa</a:t>
            </a:r>
            <a:r>
              <a:rPr lang="cs-CZ" altLang="cs-CZ" dirty="0"/>
              <a:t>).</a:t>
            </a:r>
            <a:endParaRPr lang="cs-CZ" altLang="en-US" dirty="0"/>
          </a:p>
          <a:p>
            <a:pPr>
              <a:buFont typeface="Wingdings 2" pitchFamily="18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Období vzdoru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(několik měsíců i déle mezi 1,5 – 5. rokem)</a:t>
            </a:r>
          </a:p>
          <a:p>
            <a:pPr>
              <a:buNone/>
            </a:pPr>
            <a:r>
              <a:rPr lang="cs-CZ" dirty="0"/>
              <a:t>Dočasné snížení schopnosti kooperace.</a:t>
            </a:r>
          </a:p>
          <a:p>
            <a:r>
              <a:rPr lang="cs-CZ" dirty="0"/>
              <a:t> aktivní odpor, vlastní nároky („ne“, „já sám“…);</a:t>
            </a:r>
          </a:p>
          <a:p>
            <a:r>
              <a:rPr lang="cs-CZ" dirty="0"/>
              <a:t> nechuť dělit se (o hračky apod.);</a:t>
            </a:r>
          </a:p>
          <a:p>
            <a:r>
              <a:rPr lang="pl-PL" dirty="0"/>
              <a:t> při nevhodné kombinaci s temperamentem je obvyklé i  </a:t>
            </a:r>
            <a:r>
              <a:rPr lang="cs-CZ" dirty="0"/>
              <a:t>fyzické napadání ostatních dětí, ba i rodičů.</a:t>
            </a:r>
          </a:p>
          <a:p>
            <a:pPr>
              <a:buNone/>
            </a:pPr>
            <a:r>
              <a:rPr lang="cs-CZ" b="1" dirty="0"/>
              <a:t>Nic z výše jmenovaného není v batolecím věku známkou patologie nebo nevychovanosti</a:t>
            </a:r>
            <a:r>
              <a:rPr lang="cs-CZ" dirty="0"/>
              <a:t>, ale nemělo by být ani začátkem nevychovávání.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6203</TotalTime>
  <Words>4144</Words>
  <Application>Microsoft Office PowerPoint</Application>
  <PresentationFormat>Předvádění na obrazovce (4:3)</PresentationFormat>
  <Paragraphs>277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7" baseType="lpstr">
      <vt:lpstr>Arial</vt:lpstr>
      <vt:lpstr>Corbel</vt:lpstr>
      <vt:lpstr>Garamond</vt:lpstr>
      <vt:lpstr>Wingdings</vt:lpstr>
      <vt:lpstr>Wingdings 2</vt:lpstr>
      <vt:lpstr>Wingdings 3</vt:lpstr>
      <vt:lpstr>Modul</vt:lpstr>
      <vt:lpstr>Vývojová psychologie  Batole &amp; Teorie mysli</vt:lpstr>
      <vt:lpstr>Raný vývoj (vymezení fází dle Vágnerové, 2012)</vt:lpstr>
      <vt:lpstr>Batolecí období (1-3)</vt:lpstr>
      <vt:lpstr>Motorický vývoj</vt:lpstr>
      <vt:lpstr>Motorický vývoj – vyměšování</vt:lpstr>
      <vt:lpstr>Emoční vývoj</vt:lpstr>
      <vt:lpstr>Sebepojetí</vt:lpstr>
      <vt:lpstr>Rozvoj osobnosti</vt:lpstr>
      <vt:lpstr>Období vzdoru</vt:lpstr>
      <vt:lpstr>Prezentace aplikace PowerPoint</vt:lpstr>
      <vt:lpstr>Jak se dá tohle období nejlépe zvládnout?</vt:lpstr>
      <vt:lpstr>Jak se dá tohle období nejlépe zvládnout?</vt:lpstr>
      <vt:lpstr>Otázky 2022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2021: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Kognitivní vývoj</vt:lpstr>
      <vt:lpstr>Kognitivní vývoj - hra</vt:lpstr>
      <vt:lpstr>Kognitivní vývoj</vt:lpstr>
      <vt:lpstr>Vývoj teorie mysli</vt:lpstr>
      <vt:lpstr>Teorie mysli</vt:lpstr>
      <vt:lpstr>Teorie mysli (mentalizace, theory of mind = ToM)</vt:lpstr>
      <vt:lpstr>Prezentace aplikace PowerPoint</vt:lpstr>
      <vt:lpstr>Teorie mysli (ToM)</vt:lpstr>
      <vt:lpstr>Vývoj ToM u dětí (Henry Wellman, Alison Gopniková ad.)</vt:lpstr>
      <vt:lpstr>Vývoj ToM (Wellman, Gopniková ad.)</vt:lpstr>
      <vt:lpstr>Teorie mysli</vt:lpstr>
      <vt:lpstr>Teorie mysli pětiletých dětí</vt:lpstr>
      <vt:lpstr>Teorie mysli</vt:lpstr>
      <vt:lpstr>Teorie mysli</vt:lpstr>
      <vt:lpstr>Prezentace aplikace PowerPoint</vt:lpstr>
      <vt:lpstr>Prezentace aplikace PowerPoint</vt:lpstr>
      <vt:lpstr>Prezentace aplikace PowerPoint</vt:lpstr>
      <vt:lpstr>Teorie mysli a hry</vt:lpstr>
      <vt:lpstr>Příklad 1</vt:lpstr>
      <vt:lpstr>Příklad 2</vt:lpstr>
      <vt:lpstr>Teorie mysli a naše představy o druhých</vt:lpstr>
      <vt:lpstr>Modul teorie mysli (ToMM) &amp; vrozenost &amp; autismus</vt:lpstr>
      <vt:lpstr>Diskuze</vt:lpstr>
      <vt:lpstr>Děkuji za pozornost</vt:lpstr>
    </vt:vector>
  </TitlesOfParts>
  <Company>VUT FAST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formování osobnosti</dc:title>
  <dc:creator>Jana</dc:creator>
  <cp:lastModifiedBy>Jan Krása</cp:lastModifiedBy>
  <cp:revision>249</cp:revision>
  <dcterms:created xsi:type="dcterms:W3CDTF">2007-10-19T05:59:20Z</dcterms:created>
  <dcterms:modified xsi:type="dcterms:W3CDTF">2022-12-04T20:26:12Z</dcterms:modified>
</cp:coreProperties>
</file>