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7"/>
  </p:notesMasterIdLst>
  <p:sldIdLst>
    <p:sldId id="256" r:id="rId2"/>
    <p:sldId id="334" r:id="rId3"/>
    <p:sldId id="291" r:id="rId4"/>
    <p:sldId id="292" r:id="rId5"/>
    <p:sldId id="271" r:id="rId6"/>
    <p:sldId id="272" r:id="rId7"/>
    <p:sldId id="333" r:id="rId8"/>
    <p:sldId id="293" r:id="rId9"/>
    <p:sldId id="294" r:id="rId10"/>
    <p:sldId id="310" r:id="rId11"/>
    <p:sldId id="299" r:id="rId12"/>
    <p:sldId id="331" r:id="rId13"/>
    <p:sldId id="335" r:id="rId14"/>
    <p:sldId id="311" r:id="rId15"/>
    <p:sldId id="319" r:id="rId16"/>
    <p:sldId id="312" r:id="rId17"/>
    <p:sldId id="313" r:id="rId18"/>
    <p:sldId id="314" r:id="rId19"/>
    <p:sldId id="315" r:id="rId20"/>
    <p:sldId id="316" r:id="rId21"/>
    <p:sldId id="330" r:id="rId22"/>
    <p:sldId id="295" r:id="rId23"/>
    <p:sldId id="296" r:id="rId24"/>
    <p:sldId id="332" r:id="rId25"/>
    <p:sldId id="297" r:id="rId26"/>
    <p:sldId id="298" r:id="rId27"/>
    <p:sldId id="300" r:id="rId28"/>
    <p:sldId id="301" r:id="rId29"/>
    <p:sldId id="320" r:id="rId30"/>
    <p:sldId id="321" r:id="rId31"/>
    <p:sldId id="302" r:id="rId32"/>
    <p:sldId id="322" r:id="rId33"/>
    <p:sldId id="336" r:id="rId34"/>
    <p:sldId id="337" r:id="rId35"/>
    <p:sldId id="338" r:id="rId3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0" d="100"/>
          <a:sy n="70" d="100"/>
        </p:scale>
        <p:origin x="141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1A1AC-4684-41A1-B8A2-1B5C457DA7CF}" type="datetimeFigureOut">
              <a:rPr lang="cs-CZ" smtClean="0"/>
              <a:pPr/>
              <a:t>04.12.2022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31FEE-3850-46E8-93CD-394E03BFD9B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564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025"/>
          <p:cNvSpPr txBox="1">
            <a:spLocks noChangeArrowheads="1"/>
          </p:cNvSpPr>
          <p:nvPr/>
        </p:nvSpPr>
        <p:spPr bwMode="auto">
          <a:xfrm>
            <a:off x="1192214" y="878641"/>
            <a:ext cx="4473575" cy="316427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4198" tIns="42099" rIns="84198" bIns="42099" anchor="ctr"/>
          <a:lstStyle/>
          <a:p>
            <a:endParaRPr lang="cs-CZ"/>
          </a:p>
        </p:txBody>
      </p:sp>
      <p:sp>
        <p:nvSpPr>
          <p:cNvPr id="31747" name="Rectangle 1026"/>
          <p:cNvSpPr>
            <a:spLocks noGrp="1" noChangeArrowheads="1"/>
          </p:cNvSpPr>
          <p:nvPr>
            <p:ph type="body"/>
          </p:nvPr>
        </p:nvSpPr>
        <p:spPr>
          <a:xfrm>
            <a:off x="1060451" y="4349420"/>
            <a:ext cx="4735513" cy="3510187"/>
          </a:xfrm>
          <a:noFill/>
          <a:ln/>
        </p:spPr>
        <p:txBody>
          <a:bodyPr wrap="none" anchor="ctr"/>
          <a:lstStyle/>
          <a:p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661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025"/>
          <p:cNvSpPr txBox="1">
            <a:spLocks noChangeArrowheads="1"/>
          </p:cNvSpPr>
          <p:nvPr/>
        </p:nvSpPr>
        <p:spPr bwMode="auto">
          <a:xfrm>
            <a:off x="1192214" y="878641"/>
            <a:ext cx="4473575" cy="316427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4198" tIns="42099" rIns="84198" bIns="42099" anchor="ctr"/>
          <a:lstStyle/>
          <a:p>
            <a:endParaRPr lang="cs-CZ"/>
          </a:p>
        </p:txBody>
      </p:sp>
      <p:sp>
        <p:nvSpPr>
          <p:cNvPr id="25603" name="Rectangle 1026"/>
          <p:cNvSpPr>
            <a:spLocks noGrp="1" noChangeArrowheads="1"/>
          </p:cNvSpPr>
          <p:nvPr>
            <p:ph type="body"/>
          </p:nvPr>
        </p:nvSpPr>
        <p:spPr>
          <a:xfrm>
            <a:off x="1060451" y="4349420"/>
            <a:ext cx="4735513" cy="3510187"/>
          </a:xfrm>
          <a:noFill/>
          <a:ln/>
        </p:spPr>
        <p:txBody>
          <a:bodyPr wrap="none" anchor="ctr"/>
          <a:lstStyle/>
          <a:p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007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025"/>
          <p:cNvSpPr txBox="1">
            <a:spLocks noChangeArrowheads="1"/>
          </p:cNvSpPr>
          <p:nvPr/>
        </p:nvSpPr>
        <p:spPr bwMode="auto">
          <a:xfrm>
            <a:off x="1192214" y="878641"/>
            <a:ext cx="4473575" cy="316427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4198" tIns="42099" rIns="84198" bIns="42099" anchor="ctr"/>
          <a:lstStyle/>
          <a:p>
            <a:endParaRPr lang="cs-CZ"/>
          </a:p>
        </p:txBody>
      </p:sp>
      <p:sp>
        <p:nvSpPr>
          <p:cNvPr id="26627" name="Rectangle 1026"/>
          <p:cNvSpPr>
            <a:spLocks noGrp="1" noChangeArrowheads="1"/>
          </p:cNvSpPr>
          <p:nvPr>
            <p:ph type="body"/>
          </p:nvPr>
        </p:nvSpPr>
        <p:spPr>
          <a:xfrm>
            <a:off x="1060451" y="4349420"/>
            <a:ext cx="4735513" cy="3510187"/>
          </a:xfrm>
          <a:noFill/>
          <a:ln/>
        </p:spPr>
        <p:txBody>
          <a:bodyPr wrap="none" anchor="ctr"/>
          <a:lstStyle/>
          <a:p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2032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025"/>
          <p:cNvSpPr txBox="1">
            <a:spLocks noChangeArrowheads="1"/>
          </p:cNvSpPr>
          <p:nvPr/>
        </p:nvSpPr>
        <p:spPr bwMode="auto">
          <a:xfrm>
            <a:off x="1192214" y="878641"/>
            <a:ext cx="4473575" cy="316427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4198" tIns="42099" rIns="84198" bIns="42099" anchor="ctr"/>
          <a:lstStyle/>
          <a:p>
            <a:endParaRPr lang="cs-CZ"/>
          </a:p>
        </p:txBody>
      </p:sp>
      <p:sp>
        <p:nvSpPr>
          <p:cNvPr id="27651" name="Rectangle 1026"/>
          <p:cNvSpPr>
            <a:spLocks noGrp="1" noChangeArrowheads="1"/>
          </p:cNvSpPr>
          <p:nvPr>
            <p:ph type="body"/>
          </p:nvPr>
        </p:nvSpPr>
        <p:spPr>
          <a:xfrm>
            <a:off x="1060451" y="4349420"/>
            <a:ext cx="4735513" cy="3510187"/>
          </a:xfrm>
          <a:noFill/>
          <a:ln/>
        </p:spPr>
        <p:txBody>
          <a:bodyPr wrap="none" anchor="ctr"/>
          <a:lstStyle/>
          <a:p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3764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025"/>
          <p:cNvSpPr txBox="1">
            <a:spLocks noChangeArrowheads="1"/>
          </p:cNvSpPr>
          <p:nvPr/>
        </p:nvSpPr>
        <p:spPr bwMode="auto">
          <a:xfrm>
            <a:off x="1192214" y="878641"/>
            <a:ext cx="4473575" cy="316427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4198" tIns="42099" rIns="84198" bIns="42099" anchor="ctr"/>
          <a:lstStyle/>
          <a:p>
            <a:endParaRPr lang="cs-CZ"/>
          </a:p>
        </p:txBody>
      </p:sp>
      <p:sp>
        <p:nvSpPr>
          <p:cNvPr id="28675" name="Rectangle 1026"/>
          <p:cNvSpPr>
            <a:spLocks noGrp="1" noChangeArrowheads="1"/>
          </p:cNvSpPr>
          <p:nvPr>
            <p:ph type="body"/>
          </p:nvPr>
        </p:nvSpPr>
        <p:spPr>
          <a:xfrm>
            <a:off x="1060451" y="4349420"/>
            <a:ext cx="4735513" cy="3510187"/>
          </a:xfrm>
          <a:noFill/>
          <a:ln/>
        </p:spPr>
        <p:txBody>
          <a:bodyPr wrap="none" anchor="ctr"/>
          <a:lstStyle/>
          <a:p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671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025"/>
          <p:cNvSpPr txBox="1">
            <a:spLocks noChangeArrowheads="1"/>
          </p:cNvSpPr>
          <p:nvPr/>
        </p:nvSpPr>
        <p:spPr bwMode="auto">
          <a:xfrm>
            <a:off x="1192214" y="878641"/>
            <a:ext cx="4473575" cy="316427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4198" tIns="42099" rIns="84198" bIns="42099" anchor="ctr"/>
          <a:lstStyle/>
          <a:p>
            <a:endParaRPr lang="cs-CZ"/>
          </a:p>
        </p:txBody>
      </p:sp>
      <p:sp>
        <p:nvSpPr>
          <p:cNvPr id="29699" name="Rectangle 1026"/>
          <p:cNvSpPr>
            <a:spLocks noGrp="1" noChangeArrowheads="1"/>
          </p:cNvSpPr>
          <p:nvPr>
            <p:ph type="body"/>
          </p:nvPr>
        </p:nvSpPr>
        <p:spPr>
          <a:xfrm>
            <a:off x="1060451" y="4349420"/>
            <a:ext cx="4735513" cy="3510187"/>
          </a:xfrm>
          <a:noFill/>
          <a:ln/>
        </p:spPr>
        <p:txBody>
          <a:bodyPr wrap="none" anchor="ctr"/>
          <a:lstStyle/>
          <a:p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7818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025"/>
          <p:cNvSpPr txBox="1">
            <a:spLocks noChangeArrowheads="1"/>
          </p:cNvSpPr>
          <p:nvPr/>
        </p:nvSpPr>
        <p:spPr bwMode="auto">
          <a:xfrm>
            <a:off x="1192214" y="878641"/>
            <a:ext cx="4473575" cy="316427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4198" tIns="42099" rIns="84198" bIns="42099" anchor="ctr"/>
          <a:lstStyle/>
          <a:p>
            <a:endParaRPr lang="cs-CZ"/>
          </a:p>
        </p:txBody>
      </p:sp>
      <p:sp>
        <p:nvSpPr>
          <p:cNvPr id="30723" name="Rectangle 1026"/>
          <p:cNvSpPr>
            <a:spLocks noGrp="1" noChangeArrowheads="1"/>
          </p:cNvSpPr>
          <p:nvPr>
            <p:ph type="body"/>
          </p:nvPr>
        </p:nvSpPr>
        <p:spPr>
          <a:xfrm>
            <a:off x="1060451" y="4349420"/>
            <a:ext cx="4735513" cy="3510187"/>
          </a:xfrm>
          <a:noFill/>
          <a:ln/>
        </p:spPr>
        <p:txBody>
          <a:bodyPr wrap="none" anchor="ctr"/>
          <a:lstStyle/>
          <a:p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158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04.12.2022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04.12.2022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04.12.2022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DC6CCD-2BD0-4128-A4E9-E03104D95C9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30591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04.12.2022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04.12.2022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04.12.2022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04.12.2022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04.12.2022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04.12.2022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04.12.2022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FF8F1F2-49FA-4D45-959B-856363F29265}" type="datetimeFigureOut">
              <a:rPr lang="cs-CZ" smtClean="0"/>
              <a:pPr/>
              <a:t>04.12.2022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FF8F1F2-49FA-4D45-959B-856363F29265}" type="datetimeFigureOut">
              <a:rPr lang="cs-CZ" smtClean="0"/>
              <a:pPr/>
              <a:t>04.12.2022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Vývoj ve školním věku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Katedra psychologie, Pedagogická fakulta Masarykovy univerzity, Brno</a:t>
            </a:r>
          </a:p>
          <a:p>
            <a:endParaRPr lang="cs-CZ" dirty="0"/>
          </a:p>
          <a:p>
            <a:r>
              <a:rPr lang="cs-CZ" b="1" dirty="0"/>
              <a:t>Za poskytnutí materiálů děkuji doc. PhDr. Lence Lacinové, </a:t>
            </a:r>
            <a:r>
              <a:rPr lang="cs-CZ" b="1" dirty="0" err="1"/>
              <a:t>Ph.D</a:t>
            </a:r>
            <a:r>
              <a:rPr lang="cs-CZ" b="1" dirty="0"/>
              <a:t>. a Mgr. Tomášovi Kohoutkovi, </a:t>
            </a:r>
            <a:r>
              <a:rPr lang="cs-CZ" b="1" dirty="0" err="1"/>
              <a:t>Ph.D</a:t>
            </a:r>
            <a:r>
              <a:rPr lang="cs-CZ" b="1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022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idx="1"/>
          </p:nvPr>
        </p:nvSpPr>
        <p:spPr>
          <a:xfrm>
            <a:off x="440654" y="1628800"/>
            <a:ext cx="7837920" cy="5285180"/>
          </a:xfrm>
        </p:spPr>
        <p:txBody>
          <a:bodyPr wrap="square" lIns="82945" tIns="41473" rIns="82945" bIns="41473">
            <a:spAutoFit/>
          </a:bodyPr>
          <a:lstStyle/>
          <a:p>
            <a:r>
              <a:rPr lang="cs-CZ" sz="2600" dirty="0"/>
              <a:t>Dosažení určitého stupně </a:t>
            </a:r>
            <a:r>
              <a:rPr lang="cs-CZ" sz="2600" dirty="0" err="1"/>
              <a:t>lateralizace</a:t>
            </a:r>
            <a:r>
              <a:rPr lang="cs-CZ" sz="2600" dirty="0"/>
              <a:t> je důležitým vývojovým mezníkem, který se projeví nejen rozvojem motoriky končetin, ale má svůj význam i pro rozvoj řečových dovedností a pro úspěšné zvládnutí čtení a psaní.</a:t>
            </a:r>
          </a:p>
          <a:p>
            <a:r>
              <a:rPr lang="cs-CZ" sz="2600" dirty="0"/>
              <a:t>zkouška zaměřena na hodnocení laterality horních a dolních končetin, očí a uší. Vyšetřované dítě má pomůcky ve stejném dosahu pro obě ruce, aby nebylo stimulováno k preferenčnímu používání jedné končetiny…</a:t>
            </a:r>
          </a:p>
          <a:p>
            <a:r>
              <a:rPr lang="cs-CZ" sz="2600" i="1" dirty="0"/>
              <a:t>zkřížená lateralita – </a:t>
            </a:r>
            <a:r>
              <a:rPr lang="cs-CZ" sz="2600" dirty="0"/>
              <a:t>odlišná dominance ruky a oka (potíže při čtení i v různých činnostech vyžadujících senzomotorickou koordinaci).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 LATERALITY</a:t>
            </a:r>
          </a:p>
        </p:txBody>
      </p:sp>
    </p:spTree>
    <p:extLst>
      <p:ext uri="{BB962C8B-B14F-4D97-AF65-F5344CB8AC3E}">
        <p14:creationId xmlns:p14="http://schemas.microsoft.com/office/powerpoint/2010/main" val="13522656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496855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/>
              <a:t>Podrobná znalost typického vývoje dítěte školního věku, jeho </a:t>
            </a:r>
            <a:r>
              <a:rPr lang="pl-PL" dirty="0"/>
              <a:t>specifik a případných odchylek je podstatná zejména pro pracovníky pedagogicko psychologických poraden, školní a </a:t>
            </a:r>
            <a:r>
              <a:rPr lang="cs-CZ" dirty="0"/>
              <a:t>dětské klinické psychology, pracovníky dětských poradenských center.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dirty="0"/>
              <a:t>Vyšetření školní zralosti dítěte</a:t>
            </a:r>
            <a:r>
              <a:rPr lang="cs-CZ" dirty="0"/>
              <a:t>, jehož závěr může být podkladem pro případný odklad školní docházky.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A44A90-8EB6-4746-93CC-257E1BD6B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E089CE-64CA-46F9-8688-0F479A25F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Kazuistika o </a:t>
            </a:r>
            <a:r>
              <a:rPr lang="cs-CZ" b="1" dirty="0"/>
              <a:t>dodatečném odkladu </a:t>
            </a:r>
            <a:r>
              <a:rPr lang="cs-CZ" dirty="0"/>
              <a:t>(=odložení povinné školní docházky na následující rok):</a:t>
            </a:r>
          </a:p>
          <a:p>
            <a:r>
              <a:rPr lang="cs-CZ" dirty="0"/>
              <a:t>(Jedlička, 2017, s. 139)</a:t>
            </a:r>
          </a:p>
        </p:txBody>
      </p:sp>
    </p:spTree>
    <p:extLst>
      <p:ext uri="{BB962C8B-B14F-4D97-AF65-F5344CB8AC3E}">
        <p14:creationId xmlns:p14="http://schemas.microsoft.com/office/powerpoint/2010/main" val="3027644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/>
              <a:t>Potřeba diagnostiky a nápravy příčin </a:t>
            </a:r>
            <a:r>
              <a:rPr lang="cs-CZ" b="1" dirty="0"/>
              <a:t>školního neúspěchu</a:t>
            </a:r>
            <a:r>
              <a:rPr lang="cs-CZ" dirty="0"/>
              <a:t>. </a:t>
            </a:r>
          </a:p>
          <a:p>
            <a:pPr>
              <a:buNone/>
            </a:pPr>
            <a:r>
              <a:rPr lang="cs-CZ" dirty="0"/>
              <a:t>Příčinou školního neúspěchu může být snížená úroveň rozumových schopností nebo nerovnoměrné nadání. </a:t>
            </a:r>
          </a:p>
          <a:p>
            <a:pPr>
              <a:buNone/>
            </a:pPr>
            <a:r>
              <a:rPr lang="cs-CZ" dirty="0"/>
              <a:t>Příčiny neúspěchu mohou být též </a:t>
            </a:r>
            <a:r>
              <a:rPr lang="cs-CZ" dirty="0" err="1"/>
              <a:t>mimointelektové</a:t>
            </a:r>
            <a:r>
              <a:rPr lang="cs-CZ" dirty="0"/>
              <a:t>, způsobené vývojově podmíněnými změnami nebo nepříznivým somatickým či psychickým stavem dítěte, či problémy sociálními.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95695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idx="1"/>
          </p:nvPr>
        </p:nvSpPr>
        <p:spPr>
          <a:xfrm>
            <a:off x="440654" y="1772816"/>
            <a:ext cx="7837920" cy="4762216"/>
          </a:xfrm>
        </p:spPr>
        <p:txBody>
          <a:bodyPr wrap="square" lIns="82945" tIns="41473" rIns="82945" bIns="41473">
            <a:spAutoFit/>
          </a:bodyPr>
          <a:lstStyle/>
          <a:p>
            <a:pPr>
              <a:lnSpc>
                <a:spcPct val="93000"/>
              </a:lnSpc>
              <a:buNone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b="1" dirty="0" err="1">
                <a:latin typeface="Bookman Old Style" pitchFamily="18" charset="0"/>
              </a:rPr>
              <a:t>Stanford</a:t>
            </a:r>
            <a:r>
              <a:rPr lang="cs-CZ" sz="2200" b="1" dirty="0">
                <a:latin typeface="Bookman Old Style" pitchFamily="18" charset="0"/>
              </a:rPr>
              <a:t>-</a:t>
            </a:r>
            <a:r>
              <a:rPr lang="cs-CZ" sz="2200" b="1" dirty="0" err="1">
                <a:latin typeface="Bookman Old Style" pitchFamily="18" charset="0"/>
              </a:rPr>
              <a:t>Binetova</a:t>
            </a:r>
            <a:r>
              <a:rPr lang="cs-CZ" sz="2200" b="1" dirty="0">
                <a:latin typeface="Bookman Old Style" pitchFamily="18" charset="0"/>
              </a:rPr>
              <a:t> zkouška</a:t>
            </a:r>
            <a:r>
              <a:rPr lang="cs-CZ" sz="2200" dirty="0">
                <a:latin typeface="Bookman Old Style" pitchFamily="18" charset="0"/>
              </a:rPr>
              <a:t> – založena na vývojovém principu, užívá věkové standardy výkonů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>
                <a:latin typeface="Bookman Old Style" pitchFamily="18" charset="0"/>
              </a:rPr>
              <a:t>důležitá je správná volba úrovně, na níž testování začínáme (dítě musí k zvládnutí problému vynaložit určité mentální úsilí, ale nesmí mít dojem, že úkol nelze zvládnout)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>
                <a:latin typeface="Bookman Old Style" pitchFamily="18" charset="0"/>
              </a:rPr>
              <a:t>úkoly se rychle střídají a děti zaujmou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>
                <a:latin typeface="Bookman Old Style" pitchFamily="18" charset="0"/>
              </a:rPr>
              <a:t>kvalitativně se analyzuje: </a:t>
            </a:r>
            <a:r>
              <a:rPr lang="cs-CZ" sz="2200" b="1" dirty="0">
                <a:latin typeface="Bookman Old Style" pitchFamily="18" charset="0"/>
              </a:rPr>
              <a:t>schopnost logického myšlení, úroveň řeči, paměťové složky, pozornost dítěte, úroveň </a:t>
            </a:r>
            <a:r>
              <a:rPr lang="cs-CZ" sz="2200" b="1" dirty="0" err="1">
                <a:latin typeface="Bookman Old Style" pitchFamily="18" charset="0"/>
              </a:rPr>
              <a:t>soc</a:t>
            </a:r>
            <a:r>
              <a:rPr lang="cs-CZ" sz="2200" b="1" dirty="0">
                <a:latin typeface="Bookman Old Style" pitchFamily="18" charset="0"/>
              </a:rPr>
              <a:t>. porozumění, specifické obtíže zrakové percepce, úroveň jemné motoriky a vývoj </a:t>
            </a:r>
            <a:r>
              <a:rPr lang="cs-CZ" sz="2200" b="1" dirty="0" err="1">
                <a:latin typeface="Bookman Old Style" pitchFamily="18" charset="0"/>
              </a:rPr>
              <a:t>senzomotorických</a:t>
            </a:r>
            <a:r>
              <a:rPr lang="cs-CZ" sz="2200" b="1" dirty="0">
                <a:latin typeface="Bookman Old Style" pitchFamily="18" charset="0"/>
              </a:rPr>
              <a:t> dovedností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>
                <a:latin typeface="Bookman Old Style" pitchFamily="18" charset="0"/>
              </a:rPr>
              <a:t>nelze použít pro děti se smyslovými poruchami nebo poruchami řeči</a:t>
            </a:r>
            <a:endParaRPr lang="cs-CZ" sz="2200" dirty="0">
              <a:latin typeface="Bookman Old Style" pitchFamily="18" charset="0"/>
              <a:cs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Diagnostické metody </a:t>
            </a:r>
            <a:br>
              <a:rPr lang="cs-CZ" dirty="0"/>
            </a:br>
            <a:r>
              <a:rPr lang="cs-CZ" dirty="0"/>
              <a:t>(dle dr. J. Lukase, PED MUNI)</a:t>
            </a:r>
          </a:p>
        </p:txBody>
      </p:sp>
    </p:spTree>
    <p:extLst>
      <p:ext uri="{BB962C8B-B14F-4D97-AF65-F5344CB8AC3E}">
        <p14:creationId xmlns:p14="http://schemas.microsoft.com/office/powerpoint/2010/main" val="28754223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088" y="5876925"/>
            <a:ext cx="7870825" cy="85566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dirty="0">
                <a:solidFill>
                  <a:schemeClr val="tx1"/>
                </a:solidFill>
              </a:rPr>
              <a:t>Která z těchto dvojic tváří je nejhezčí?</a:t>
            </a:r>
          </a:p>
        </p:txBody>
      </p:sp>
      <p:pic>
        <p:nvPicPr>
          <p:cNvPr id="7171" name="Picture 4" descr="http://upload.wikimedia.org/wikipedia/commons/thumb/a/a8/Simon-Binet_Ugly_Face_Item_from_1911_journal.png/640px-Simon-Binet_Ugly_Face_Item_from_1911_journa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260350"/>
            <a:ext cx="3606800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9787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idx="1"/>
          </p:nvPr>
        </p:nvSpPr>
        <p:spPr>
          <a:xfrm>
            <a:off x="653040" y="1466124"/>
            <a:ext cx="7837920" cy="4491373"/>
          </a:xfrm>
        </p:spPr>
        <p:txBody>
          <a:bodyPr wrap="square" lIns="82945" tIns="41473" rIns="82945" bIns="41473">
            <a:spAutoFit/>
          </a:bodyPr>
          <a:lstStyle/>
          <a:p>
            <a:pPr>
              <a:lnSpc>
                <a:spcPct val="93000"/>
              </a:lnSpc>
              <a:buNone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b="1" dirty="0" err="1">
                <a:latin typeface="Bookman Old Style" pitchFamily="18" charset="0"/>
              </a:rPr>
              <a:t>Wechslerovy</a:t>
            </a:r>
            <a:r>
              <a:rPr lang="cs-CZ" sz="2200" b="1" dirty="0">
                <a:latin typeface="Bookman Old Style" pitchFamily="18" charset="0"/>
              </a:rPr>
              <a:t> zkoušky inteligence</a:t>
            </a:r>
            <a:r>
              <a:rPr lang="cs-CZ" sz="2200" dirty="0">
                <a:latin typeface="Bookman Old Style" pitchFamily="18" charset="0"/>
              </a:rPr>
              <a:t> –inteligence složena z řady dílčích vzájemně nezávislých schopností, které nemusejí být rovnoměrně rozloženy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>
                <a:latin typeface="Bookman Old Style" pitchFamily="18" charset="0"/>
              </a:rPr>
              <a:t>celkové IQ představuje index všeobecné mentální schopnosti. Je konstruováno jako IQ deviační, které vyjadřuje pozici jedince v jeho věkové skupině</a:t>
            </a:r>
          </a:p>
          <a:p>
            <a:pPr>
              <a:lnSpc>
                <a:spcPct val="93000"/>
              </a:lnSpc>
              <a:buNone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b="1" dirty="0">
                <a:latin typeface="Bookman Old Style" pitchFamily="18" charset="0"/>
              </a:rPr>
              <a:t>PDW – Pražský dětský </a:t>
            </a:r>
            <a:r>
              <a:rPr lang="cs-CZ" sz="2200" b="1" dirty="0" err="1">
                <a:latin typeface="Bookman Old Style" pitchFamily="18" charset="0"/>
              </a:rPr>
              <a:t>Wechsler</a:t>
            </a:r>
            <a:r>
              <a:rPr lang="cs-CZ" sz="2200" dirty="0">
                <a:latin typeface="Bookman Old Style" pitchFamily="18" charset="0"/>
              </a:rPr>
              <a:t>: položky upraveny tak, aby odpovídaly našemu kulturnímu prostředí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>
                <a:latin typeface="Bookman Old Style" pitchFamily="18" charset="0"/>
              </a:rPr>
              <a:t>nevýhodou je i zkouškový přístup, kdy postupujeme od jednoduchých otázek ke stále těžším a složitějším (unavuje a nudí nebo vzbuzuje strach ze selhání vedoucí k nejrůznějším </a:t>
            </a:r>
            <a:r>
              <a:rPr lang="cs-CZ" sz="2200" i="1" dirty="0">
                <a:latin typeface="Bookman Old Style" pitchFamily="18" charset="0"/>
              </a:rPr>
              <a:t>obranám</a:t>
            </a:r>
            <a:r>
              <a:rPr lang="cs-CZ" sz="2200" dirty="0">
                <a:latin typeface="Bookman Old Style" pitchFamily="18" charset="0"/>
              </a:rPr>
              <a:t>, což zkreslí výsledek testu)</a:t>
            </a:r>
            <a:endParaRPr lang="en-GB" sz="2200" dirty="0">
              <a:latin typeface="Bookman Old Style" pitchFamily="18" charset="0"/>
              <a:cs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Inteligenční testy 2</a:t>
            </a:r>
          </a:p>
        </p:txBody>
      </p:sp>
    </p:spTree>
    <p:extLst>
      <p:ext uri="{BB962C8B-B14F-4D97-AF65-F5344CB8AC3E}">
        <p14:creationId xmlns:p14="http://schemas.microsoft.com/office/powerpoint/2010/main" val="40612520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idx="1"/>
          </p:nvPr>
        </p:nvSpPr>
        <p:spPr>
          <a:xfrm>
            <a:off x="440654" y="1628800"/>
            <a:ext cx="7837920" cy="4806203"/>
          </a:xfrm>
        </p:spPr>
        <p:txBody>
          <a:bodyPr wrap="square" lIns="82945" tIns="41473" rIns="82945" bIns="41473">
            <a:spAutoFit/>
          </a:bodyPr>
          <a:lstStyle/>
          <a:p>
            <a:pPr>
              <a:lnSpc>
                <a:spcPct val="93000"/>
              </a:lnSpc>
              <a:buNone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b="1" dirty="0">
                <a:latin typeface="Bookman Old Style" pitchFamily="18" charset="0"/>
              </a:rPr>
              <a:t>Obrázkový inteligenční test </a:t>
            </a:r>
            <a:r>
              <a:rPr lang="cs-CZ" sz="2200" dirty="0">
                <a:latin typeface="Bookman Old Style" pitchFamily="18" charset="0"/>
              </a:rPr>
              <a:t>(J. A. </a:t>
            </a:r>
            <a:r>
              <a:rPr lang="cs-CZ" sz="2200" dirty="0" err="1">
                <a:latin typeface="Bookman Old Style" pitchFamily="18" charset="0"/>
              </a:rPr>
              <a:t>Stuart</a:t>
            </a:r>
            <a:r>
              <a:rPr lang="cs-CZ" sz="2200" dirty="0">
                <a:latin typeface="Bookman Old Style" pitchFamily="18" charset="0"/>
              </a:rPr>
              <a:t>) – jde o krátký neverbální test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>
                <a:latin typeface="Bookman Old Style" pitchFamily="18" charset="0"/>
              </a:rPr>
              <a:t>obsahuje 3 typy úkolů: </a:t>
            </a:r>
            <a:r>
              <a:rPr lang="cs-CZ" sz="2200" b="1" dirty="0">
                <a:latin typeface="Bookman Old Style" pitchFamily="18" charset="0"/>
              </a:rPr>
              <a:t>eliminace</a:t>
            </a:r>
            <a:r>
              <a:rPr lang="cs-CZ" sz="2200" dirty="0">
                <a:latin typeface="Bookman Old Style" pitchFamily="18" charset="0"/>
              </a:rPr>
              <a:t> (vyloučení obrázku, který k ostatním logicky nepatří), </a:t>
            </a:r>
            <a:r>
              <a:rPr lang="cs-CZ" sz="2200" b="1" dirty="0">
                <a:latin typeface="Bookman Old Style" pitchFamily="18" charset="0"/>
              </a:rPr>
              <a:t>řady</a:t>
            </a:r>
            <a:r>
              <a:rPr lang="cs-CZ" sz="2200" dirty="0">
                <a:latin typeface="Bookman Old Style" pitchFamily="18" charset="0"/>
              </a:rPr>
              <a:t> (vyžadují pochopení logické následnosti nebo principu střídání), </a:t>
            </a:r>
            <a:r>
              <a:rPr lang="cs-CZ" sz="2200" b="1" dirty="0">
                <a:latin typeface="Bookman Old Style" pitchFamily="18" charset="0"/>
              </a:rPr>
              <a:t>obrázkové analogie</a:t>
            </a:r>
            <a:r>
              <a:rPr lang="cs-CZ" sz="2200" dirty="0">
                <a:latin typeface="Bookman Old Style" pitchFamily="18" charset="0"/>
              </a:rPr>
              <a:t>. 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>
                <a:latin typeface="Bookman Old Style" pitchFamily="18" charset="0"/>
              </a:rPr>
              <a:t>kromě schopnosti neverbálního úsudku a tvoření vztahů vyžaduje i dostatečnou zralost vizuální percepce. Je použitelný u dětí s poruchami řeči a poruchami motoriky</a:t>
            </a:r>
          </a:p>
          <a:p>
            <a:pPr>
              <a:lnSpc>
                <a:spcPct val="93000"/>
              </a:lnSpc>
              <a:buNone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cs-CZ" sz="2200" dirty="0">
              <a:latin typeface="Bookman Old Style" pitchFamily="18" charset="0"/>
            </a:endParaRPr>
          </a:p>
          <a:p>
            <a:pPr>
              <a:lnSpc>
                <a:spcPct val="93000"/>
              </a:lnSpc>
              <a:buNone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b="1" u="sng" dirty="0">
                <a:latin typeface="Bookman Old Style" pitchFamily="18" charset="0"/>
                <a:cs typeface="Arial" charset="0"/>
              </a:rPr>
              <a:t>SON-R 2,5-7</a:t>
            </a:r>
            <a:r>
              <a:rPr lang="cs-CZ" sz="2200" u="sng" dirty="0">
                <a:latin typeface="Bookman Old Style" pitchFamily="18" charset="0"/>
                <a:cs typeface="Arial" charset="0"/>
              </a:rPr>
              <a:t> </a:t>
            </a:r>
            <a:r>
              <a:rPr lang="cs-CZ" sz="2200" dirty="0">
                <a:latin typeface="Bookman Old Style" pitchFamily="18" charset="0"/>
                <a:cs typeface="Arial" charset="0"/>
              </a:rPr>
              <a:t>– neverbální test, </a:t>
            </a:r>
            <a:r>
              <a:rPr lang="cs-CZ" sz="2200" b="1" dirty="0">
                <a:latin typeface="Bookman Old Style" pitchFamily="18" charset="0"/>
              </a:rPr>
              <a:t>složený ze 6 </a:t>
            </a:r>
            <a:r>
              <a:rPr lang="cs-CZ" sz="2200" b="1" dirty="0" err="1">
                <a:latin typeface="Bookman Old Style" pitchFamily="18" charset="0"/>
              </a:rPr>
              <a:t>subtestů</a:t>
            </a:r>
            <a:r>
              <a:rPr lang="cs-CZ" sz="2200" dirty="0">
                <a:latin typeface="Bookman Old Style" pitchFamily="18" charset="0"/>
              </a:rPr>
              <a:t> (Mozaiky, Kategorie, Skládanky, Analogie, Situace, Vzory)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>
                <a:latin typeface="Bookman Old Style" pitchFamily="18" charset="0"/>
              </a:rPr>
              <a:t>blíží se tzv. „</a:t>
            </a:r>
            <a:r>
              <a:rPr lang="cs-CZ" sz="2200" i="1" dirty="0" err="1">
                <a:latin typeface="Bookman Old Style" pitchFamily="18" charset="0"/>
              </a:rPr>
              <a:t>culture</a:t>
            </a:r>
            <a:r>
              <a:rPr lang="cs-CZ" sz="2200" i="1" dirty="0">
                <a:latin typeface="Bookman Old Style" pitchFamily="18" charset="0"/>
              </a:rPr>
              <a:t> fair</a:t>
            </a:r>
            <a:r>
              <a:rPr lang="cs-CZ" sz="2200" dirty="0">
                <a:latin typeface="Bookman Old Style" pitchFamily="18" charset="0"/>
              </a:rPr>
              <a:t>“ testům</a:t>
            </a:r>
            <a:endParaRPr lang="en-GB" sz="2200" dirty="0">
              <a:latin typeface="Bookman Old Style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Inteligenční testy 3</a:t>
            </a:r>
          </a:p>
        </p:txBody>
      </p:sp>
    </p:spTree>
    <p:extLst>
      <p:ext uri="{BB962C8B-B14F-4D97-AF65-F5344CB8AC3E}">
        <p14:creationId xmlns:p14="http://schemas.microsoft.com/office/powerpoint/2010/main" val="13342275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idx="1"/>
          </p:nvPr>
        </p:nvSpPr>
        <p:spPr>
          <a:xfrm>
            <a:off x="440654" y="1533835"/>
            <a:ext cx="7837920" cy="5324165"/>
          </a:xfrm>
        </p:spPr>
        <p:txBody>
          <a:bodyPr wrap="square" lIns="82945" tIns="41473" rIns="82945" bIns="41473">
            <a:spAutoFit/>
          </a:bodyPr>
          <a:lstStyle/>
          <a:p>
            <a:pPr>
              <a:lnSpc>
                <a:spcPct val="93000"/>
              </a:lnSpc>
              <a:buNone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b="1" dirty="0">
                <a:latin typeface="Bookman Old Style" pitchFamily="18" charset="0"/>
              </a:rPr>
              <a:t>Vývojový test zrakového vnímání</a:t>
            </a:r>
            <a:r>
              <a:rPr lang="cs-CZ" sz="2200" dirty="0">
                <a:latin typeface="Bookman Old Style" pitchFamily="18" charset="0"/>
              </a:rPr>
              <a:t>: hodnocení úrovně zrakového vnímání dětí, které měly nějaké potíže v učení. 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>
                <a:latin typeface="Bookman Old Style" pitchFamily="18" charset="0"/>
              </a:rPr>
              <a:t>metoda členěna do </a:t>
            </a:r>
            <a:r>
              <a:rPr lang="cs-CZ" sz="2200" dirty="0" err="1">
                <a:latin typeface="Bookman Old Style" pitchFamily="18" charset="0"/>
              </a:rPr>
              <a:t>subtestů</a:t>
            </a:r>
            <a:r>
              <a:rPr lang="cs-CZ" sz="2200" dirty="0">
                <a:latin typeface="Bookman Old Style" pitchFamily="18" charset="0"/>
              </a:rPr>
              <a:t>, které lze použít i samostatně. 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>
                <a:latin typeface="Bookman Old Style" pitchFamily="18" charset="0"/>
              </a:rPr>
              <a:t>součástí testu je testovací sešit, záznamový arch, demonstrační karty (trojúhelník, čtverec a další tvary) a 3 šablony k vyhodnocení výsledků + obyčejné i barevné tužky. 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 err="1">
                <a:latin typeface="Bookman Old Style" pitchFamily="18" charset="0"/>
              </a:rPr>
              <a:t>subtesty</a:t>
            </a:r>
            <a:r>
              <a:rPr lang="cs-CZ" sz="2200" dirty="0">
                <a:latin typeface="Bookman Old Style" pitchFamily="18" charset="0"/>
              </a:rPr>
              <a:t> měří dílčí schopnosti: </a:t>
            </a:r>
            <a:r>
              <a:rPr lang="cs-CZ" sz="2200" b="1" dirty="0" err="1">
                <a:latin typeface="Bookman Old Style" pitchFamily="18" charset="0"/>
              </a:rPr>
              <a:t>vizuomotorická</a:t>
            </a:r>
            <a:r>
              <a:rPr lang="cs-CZ" sz="2200" b="1" dirty="0">
                <a:latin typeface="Bookman Old Style" pitchFamily="18" charset="0"/>
              </a:rPr>
              <a:t> koordinace</a:t>
            </a:r>
            <a:r>
              <a:rPr lang="cs-CZ" sz="2200" dirty="0">
                <a:latin typeface="Bookman Old Style" pitchFamily="18" charset="0"/>
              </a:rPr>
              <a:t> (spojování bodů), </a:t>
            </a:r>
            <a:r>
              <a:rPr lang="cs-CZ" sz="2200" b="1" dirty="0">
                <a:latin typeface="Bookman Old Style" pitchFamily="18" charset="0"/>
              </a:rPr>
              <a:t>figura-pozadí</a:t>
            </a:r>
            <a:r>
              <a:rPr lang="cs-CZ" sz="2200" dirty="0">
                <a:latin typeface="Bookman Old Style" pitchFamily="18" charset="0"/>
              </a:rPr>
              <a:t>, </a:t>
            </a:r>
            <a:r>
              <a:rPr lang="cs-CZ" sz="2200" b="1" dirty="0">
                <a:latin typeface="Bookman Old Style" pitchFamily="18" charset="0"/>
              </a:rPr>
              <a:t>konstantnost tvaru, poloha v prostoru </a:t>
            </a:r>
            <a:r>
              <a:rPr lang="cs-CZ" sz="2200" dirty="0">
                <a:latin typeface="Bookman Old Style" pitchFamily="18" charset="0"/>
              </a:rPr>
              <a:t>(</a:t>
            </a:r>
            <a:r>
              <a:rPr lang="cs-CZ" sz="2200" i="1" dirty="0">
                <a:latin typeface="Bookman Old Style" pitchFamily="18" charset="0"/>
              </a:rPr>
              <a:t>dítě má rozlišit, které tvary jsou obrácené a otočené</a:t>
            </a:r>
            <a:r>
              <a:rPr lang="cs-CZ" sz="2200" dirty="0">
                <a:latin typeface="Bookman Old Style" pitchFamily="18" charset="0"/>
              </a:rPr>
              <a:t>), </a:t>
            </a:r>
            <a:r>
              <a:rPr lang="cs-CZ" sz="2200" b="1" dirty="0">
                <a:latin typeface="Bookman Old Style" pitchFamily="18" charset="0"/>
              </a:rPr>
              <a:t>prostorové vztahy </a:t>
            </a:r>
            <a:r>
              <a:rPr lang="cs-CZ" sz="2200" dirty="0">
                <a:latin typeface="Bookman Old Style" pitchFamily="18" charset="0"/>
              </a:rPr>
              <a:t>(</a:t>
            </a:r>
            <a:r>
              <a:rPr lang="cs-CZ" sz="2200" i="1" dirty="0">
                <a:latin typeface="Bookman Old Style" pitchFamily="18" charset="0"/>
              </a:rPr>
              <a:t>dítě má obkreslit určité geometrické tvary, které jsou zakresleny do soustavy teček</a:t>
            </a:r>
            <a:r>
              <a:rPr lang="cs-CZ" sz="2200" dirty="0">
                <a:latin typeface="Bookman Old Style" pitchFamily="18" charset="0"/>
              </a:rPr>
              <a:t>)</a:t>
            </a:r>
            <a:endParaRPr lang="en-GB" sz="2200" dirty="0">
              <a:latin typeface="Bookman Old Style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Percepční testy 1</a:t>
            </a:r>
          </a:p>
        </p:txBody>
      </p:sp>
    </p:spTree>
    <p:extLst>
      <p:ext uri="{BB962C8B-B14F-4D97-AF65-F5344CB8AC3E}">
        <p14:creationId xmlns:p14="http://schemas.microsoft.com/office/powerpoint/2010/main" val="20048219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idx="1"/>
          </p:nvPr>
        </p:nvSpPr>
        <p:spPr>
          <a:xfrm>
            <a:off x="440654" y="1772816"/>
            <a:ext cx="7837920" cy="3750016"/>
          </a:xfrm>
        </p:spPr>
        <p:txBody>
          <a:bodyPr wrap="square" lIns="82945" tIns="41473" rIns="82945" bIns="41473">
            <a:spAutoFit/>
          </a:bodyPr>
          <a:lstStyle/>
          <a:p>
            <a:pPr>
              <a:lnSpc>
                <a:spcPct val="93000"/>
              </a:lnSpc>
              <a:buNone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b="1" dirty="0">
                <a:latin typeface="Bookman Old Style" pitchFamily="18" charset="0"/>
              </a:rPr>
              <a:t>Zkouška sluchové diferenciace </a:t>
            </a:r>
            <a:r>
              <a:rPr lang="cs-CZ" sz="2200" dirty="0">
                <a:latin typeface="Bookman Old Style" pitchFamily="18" charset="0"/>
              </a:rPr>
              <a:t>(</a:t>
            </a:r>
            <a:r>
              <a:rPr lang="cs-CZ" sz="2200" dirty="0" err="1">
                <a:latin typeface="Bookman Old Style" pitchFamily="18" charset="0"/>
              </a:rPr>
              <a:t>Wepman</a:t>
            </a:r>
            <a:r>
              <a:rPr lang="cs-CZ" sz="2200" dirty="0">
                <a:latin typeface="Bookman Old Style" pitchFamily="18" charset="0"/>
              </a:rPr>
              <a:t>): zkouška slouží k posouzení schopnosti dětí sluchově rozlišovat zvuky mluvené řeči. 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>
                <a:latin typeface="Bookman Old Style" pitchFamily="18" charset="0"/>
              </a:rPr>
              <a:t>dítě má rozlišovat, zda dvojice bezesmyslných slov je stejná, či nikoli. Podněty se mohou lišit nanejvýš v jedné hlásce. 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>
                <a:latin typeface="Bookman Old Style" pitchFamily="18" charset="0"/>
              </a:rPr>
              <a:t>doporučuje se uvést zkoušku jako hru, kterou si teď zahrajeme. Hodnocení je pouze kvalitativní. </a:t>
            </a:r>
          </a:p>
          <a:p>
            <a:pPr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8301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sz="2200" dirty="0">
                <a:latin typeface="Bookman Old Style" pitchFamily="18" charset="0"/>
              </a:rPr>
              <a:t>metoda je vhodná jako součást testové baterie, hodí se k diagnostice školských potíží a jako podklad pro volbu adekvátních nápravných cvičení.</a:t>
            </a:r>
            <a:endParaRPr lang="en-GB" sz="2200" dirty="0">
              <a:latin typeface="Bookman Old Style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Percepční testy 2</a:t>
            </a:r>
          </a:p>
        </p:txBody>
      </p:sp>
    </p:spTree>
    <p:extLst>
      <p:ext uri="{BB962C8B-B14F-4D97-AF65-F5344CB8AC3E}">
        <p14:creationId xmlns:p14="http://schemas.microsoft.com/office/powerpoint/2010/main" val="14799170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 </a:t>
            </a:r>
            <a:r>
              <a:rPr lang="cs-CZ" dirty="0" err="1"/>
              <a:t>optometristy</a:t>
            </a:r>
            <a:r>
              <a:rPr lang="cs-CZ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6. úkol:</a:t>
            </a:r>
          </a:p>
          <a:p>
            <a:r>
              <a:rPr lang="cs-CZ" dirty="0"/>
              <a:t>Vyhledejte informace o ADHD.</a:t>
            </a:r>
          </a:p>
          <a:p>
            <a:r>
              <a:rPr lang="cs-CZ" dirty="0"/>
              <a:t>Vypište příčiny, projevy a způsoby nápravy ADHD.</a:t>
            </a:r>
          </a:p>
          <a:p>
            <a:r>
              <a:rPr lang="cs-CZ" dirty="0"/>
              <a:t>Rozsah 1–2 normostrany</a:t>
            </a:r>
          </a:p>
        </p:txBody>
      </p:sp>
    </p:spTree>
    <p:extLst>
      <p:ext uri="{BB962C8B-B14F-4D97-AF65-F5344CB8AC3E}">
        <p14:creationId xmlns:p14="http://schemas.microsoft.com/office/powerpoint/2010/main" val="10095432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idx="1"/>
          </p:nvPr>
        </p:nvSpPr>
        <p:spPr>
          <a:xfrm>
            <a:off x="440654" y="1556792"/>
            <a:ext cx="7837920" cy="4823515"/>
          </a:xfrm>
        </p:spPr>
        <p:txBody>
          <a:bodyPr wrap="square" lIns="82945" tIns="41473" rIns="82945" bIns="41473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cs-CZ" sz="2200" b="1" dirty="0">
                <a:latin typeface="Bookman Old Style" pitchFamily="18" charset="0"/>
              </a:rPr>
              <a:t>Zkouška sluchové analýzy a syntézy</a:t>
            </a:r>
            <a:r>
              <a:rPr lang="cs-CZ" sz="2200" dirty="0">
                <a:latin typeface="Bookman Old Style" pitchFamily="18" charset="0"/>
              </a:rPr>
              <a:t>: hodnocení úrovně schopnosti rozkládat slova na hlásky a naopak, z hlásek skládat slova. </a:t>
            </a:r>
          </a:p>
          <a:p>
            <a:r>
              <a:rPr lang="cs-CZ" sz="2200" dirty="0">
                <a:latin typeface="Bookman Old Style" pitchFamily="18" charset="0"/>
              </a:rPr>
              <a:t>určeno k diagnostice poruch čtení a psaní</a:t>
            </a:r>
          </a:p>
          <a:p>
            <a:r>
              <a:rPr lang="cs-CZ" sz="2200" dirty="0">
                <a:latin typeface="Bookman Old Style" pitchFamily="18" charset="0"/>
              </a:rPr>
              <a:t>ve zkoušce </a:t>
            </a:r>
            <a:r>
              <a:rPr lang="cs-CZ" sz="2200" b="1" dirty="0">
                <a:latin typeface="Bookman Old Style" pitchFamily="18" charset="0"/>
              </a:rPr>
              <a:t>sluchové analýzy </a:t>
            </a:r>
            <a:r>
              <a:rPr lang="cs-CZ" sz="2200" dirty="0">
                <a:latin typeface="Bookman Old Style" pitchFamily="18" charset="0"/>
              </a:rPr>
              <a:t>má dítě poznat, z jakých hlásek je dané slovo složeno a určit jejich správné pořadí. Ve zkoušce </a:t>
            </a:r>
            <a:r>
              <a:rPr lang="cs-CZ" sz="2200" b="1" dirty="0">
                <a:latin typeface="Bookman Old Style" pitchFamily="18" charset="0"/>
              </a:rPr>
              <a:t>sluchové syntézy </a:t>
            </a:r>
            <a:r>
              <a:rPr lang="cs-CZ" sz="2200" dirty="0">
                <a:latin typeface="Bookman Old Style" pitchFamily="18" charset="0"/>
              </a:rPr>
              <a:t>má dítě z izolovaně prezentovaných hlásek složit slovo. Je možné využít kvalitativní analýzy a zaměřit se na zjištění nejčastějšího typu chyb, tj. hláskových skupin, které mu činí největší potíže. </a:t>
            </a:r>
          </a:p>
          <a:p>
            <a:r>
              <a:rPr lang="cs-CZ" sz="2200" dirty="0">
                <a:latin typeface="Bookman Old Style" pitchFamily="18" charset="0"/>
              </a:rPr>
              <a:t>diagnostika školní zralosti, vyšetření dětí školsky neúspěšných a dětí s podezřením na SPU, dá se použít i u dětí s organickým postižením CNS.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Percepční testy 3</a:t>
            </a:r>
          </a:p>
        </p:txBody>
      </p:sp>
    </p:spTree>
    <p:extLst>
      <p:ext uri="{BB962C8B-B14F-4D97-AF65-F5344CB8AC3E}">
        <p14:creationId xmlns:p14="http://schemas.microsoft.com/office/powerpoint/2010/main" val="16880020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8183F5-80F4-483A-B1F4-0E2A7BDF5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Škola a socializace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DB2FE9-AA73-47C1-B40E-2E0BA4D4B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Škola je prostředkem sekundární socializace.</a:t>
            </a:r>
          </a:p>
          <a:p>
            <a:r>
              <a:rPr lang="cs-CZ" dirty="0"/>
              <a:t>Na rozdíl od rodiny je škola institucí, kde se dítě krom dovedností a znalostí učí také tomu, aby bylo schopno se přizpůsobovat </a:t>
            </a:r>
            <a:r>
              <a:rPr lang="cs-CZ" b="1" dirty="0"/>
              <a:t>neosobním nárokům </a:t>
            </a:r>
            <a:r>
              <a:rPr lang="cs-CZ" dirty="0"/>
              <a:t>a </a:t>
            </a:r>
            <a:r>
              <a:rPr lang="cs-CZ" b="1" dirty="0"/>
              <a:t>všeobecně platným společenským požadavkům</a:t>
            </a:r>
            <a:r>
              <a:rPr lang="cs-CZ" dirty="0"/>
              <a:t>. (Jedlička, 2017, s. 129)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12030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Motorický vývoj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/>
              <a:t>Na velmi dobré úrovni je celková koordinace pohybů.</a:t>
            </a:r>
          </a:p>
          <a:p>
            <a:pPr>
              <a:buNone/>
            </a:pPr>
            <a:r>
              <a:rPr lang="pl-PL" dirty="0"/>
              <a:t>Obratnost a výkonnost jsou i důležitou složkou </a:t>
            </a:r>
            <a:r>
              <a:rPr lang="cs-CZ" dirty="0"/>
              <a:t>sebehodnocení dítěte a důležitým faktorem postavení školního dítěte v rámci vrstevnické skupiny.</a:t>
            </a:r>
          </a:p>
          <a:p>
            <a:pPr>
              <a:buNone/>
            </a:pPr>
            <a:r>
              <a:rPr lang="cs-CZ" dirty="0"/>
              <a:t>Fyzická nedostatečnost pak naopak bývá terčem posměchu a příčinou odmítnutí vrstevníky</a:t>
            </a:r>
          </a:p>
          <a:p>
            <a:pPr>
              <a:buNone/>
            </a:pPr>
            <a:r>
              <a:rPr lang="cs-CZ" dirty="0"/>
              <a:t>Kolem 10. (11.) roku nabývá fyzický růst dítěte nejvyšší intenzity.</a:t>
            </a:r>
          </a:p>
          <a:p>
            <a:pPr>
              <a:buNone/>
            </a:pPr>
            <a:r>
              <a:rPr lang="cs-CZ" dirty="0"/>
              <a:t>Děti v tomto věku bývají snadněji unavitelné, ale</a:t>
            </a:r>
          </a:p>
          <a:p>
            <a:pPr>
              <a:buNone/>
            </a:pPr>
            <a:r>
              <a:rPr lang="cs-CZ" dirty="0"/>
              <a:t>jejich síly se rychle regenerují.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Kognitivní vývoj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/>
              <a:t>Mladší školní věk je obdobím „</a:t>
            </a:r>
            <a:r>
              <a:rPr lang="cs-CZ" b="1" dirty="0"/>
              <a:t>střízlivého realismu“.</a:t>
            </a:r>
          </a:p>
          <a:p>
            <a:r>
              <a:rPr lang="cs-CZ" dirty="0"/>
              <a:t>Dítě již dobře rozlišuje mezi fantazii a realitou.</a:t>
            </a:r>
          </a:p>
          <a:p>
            <a:r>
              <a:rPr lang="cs-CZ" dirty="0"/>
              <a:t>Realita jej velmi zajímá, což se projevuje i v jeho zájmech.</a:t>
            </a:r>
          </a:p>
          <a:p>
            <a:r>
              <a:rPr lang="cs-CZ" dirty="0"/>
              <a:t>Rádo se zabývá věcmi konkrétními, názornými. Obvykle ochotně pomůže s činnostmi, jež přinášejí viditelné výsledky – vyrábění nějakých věcí, vaření, opravování, stavění, sbírání (nikoli hledání) hub apod.</a:t>
            </a:r>
          </a:p>
          <a:p>
            <a:r>
              <a:rPr lang="cs-CZ" dirty="0"/>
              <a:t>E. </a:t>
            </a:r>
            <a:r>
              <a:rPr lang="cs-CZ" dirty="0" err="1"/>
              <a:t>Erikson</a:t>
            </a:r>
            <a:r>
              <a:rPr lang="cs-CZ" dirty="0"/>
              <a:t> upozornil, že nikdy není v člověku více zvídavé nedočkavosti, touhy po znalostech a připravenosti učit se tak jako v mladém školním věku.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B762BF-D790-43CD-9237-1DBB2D08C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Kognitivní vývoj -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618A93-3E81-42DD-B85E-BB0B8AE14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/>
              <a:t>Pozornost v tomto věku je již dostatečně zralá, aby ji </a:t>
            </a:r>
            <a:r>
              <a:rPr lang="cs-CZ" dirty="0"/>
              <a:t>dítě bylo schopno zaměřit (a udržet) i na méně </a:t>
            </a:r>
            <a:r>
              <a:rPr lang="pl-PL" dirty="0"/>
              <a:t>zajímavý podnět, než jakým je hra (jak tomu bylo </a:t>
            </a:r>
            <a:r>
              <a:rPr lang="cs-CZ" dirty="0"/>
              <a:t>v předškolním věku).</a:t>
            </a:r>
          </a:p>
          <a:p>
            <a:r>
              <a:rPr lang="it-IT" dirty="0"/>
              <a:t>Zvyšuje se intenzita, stabilita i rozsah pozornosti.</a:t>
            </a:r>
          </a:p>
          <a:p>
            <a:r>
              <a:rPr lang="cs-CZ" dirty="0"/>
              <a:t>Díky schopnosti zaměřovat svou pozornost si školák dokáže lépe všímat detailů.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79706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Kognitivní vývoj – myšlení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2216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/>
              <a:t>Myšlení dítěte školního věku se od myšlení předškoláka kvalitativně liší.</a:t>
            </a:r>
          </a:p>
          <a:p>
            <a:pPr>
              <a:buNone/>
            </a:pPr>
            <a:r>
              <a:rPr lang="cs-CZ" dirty="0"/>
              <a:t>Školák by již měl být ve svém myšlení schopen </a:t>
            </a:r>
            <a:r>
              <a:rPr lang="cs-CZ" b="1" dirty="0"/>
              <a:t>decentrace (tj. vnímání více aspektů problému).</a:t>
            </a:r>
          </a:p>
          <a:p>
            <a:pPr>
              <a:buNone/>
            </a:pPr>
            <a:r>
              <a:rPr lang="cs-CZ" dirty="0"/>
              <a:t>V 7 až 8 letech by mělo dítě zvládat </a:t>
            </a:r>
            <a:r>
              <a:rPr lang="cs-CZ" b="1" dirty="0"/>
              <a:t>klasifikaci </a:t>
            </a:r>
            <a:r>
              <a:rPr lang="cs-CZ" dirty="0"/>
              <a:t>a</a:t>
            </a:r>
            <a:r>
              <a:rPr lang="cs-CZ" b="1" dirty="0"/>
              <a:t> </a:t>
            </a:r>
            <a:r>
              <a:rPr lang="cs-CZ" dirty="0"/>
              <a:t>třídění předmětů alespoň podle dvou znaků.</a:t>
            </a:r>
          </a:p>
          <a:p>
            <a:pPr>
              <a:buNone/>
            </a:pPr>
            <a:r>
              <a:rPr lang="cs-CZ" dirty="0"/>
              <a:t>Mělo by si osvojit schopnosti: seřazení prvků podle nějakého </a:t>
            </a:r>
            <a:r>
              <a:rPr lang="cs-CZ" b="1" dirty="0"/>
              <a:t>pravidla </a:t>
            </a:r>
            <a:r>
              <a:rPr lang="cs-CZ" dirty="0"/>
              <a:t>(například od nejmenšího k největšímu) a zahrnutí (inkluze – tedy zařazení prvku do třídy).</a:t>
            </a:r>
          </a:p>
          <a:p>
            <a:pPr>
              <a:buNone/>
            </a:pPr>
            <a:r>
              <a:rPr lang="cs-CZ" dirty="0"/>
              <a:t>V poznávání světa a porozumění vztahům mezi věcmi by již mělo rozumět pravidlu </a:t>
            </a:r>
            <a:r>
              <a:rPr lang="cs-CZ" b="1" dirty="0"/>
              <a:t>konzervace </a:t>
            </a:r>
            <a:r>
              <a:rPr lang="cs-CZ" dirty="0"/>
              <a:t>(uchování množství, objemu… změnou viditelných znaků věci nedochází ke změně její podstaty) a reverzibility (vratnosti určitých změn).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Emoční vývoj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Z hlediska vývoje emocí je pro mladší školní věk (oproti předškolnímu věku) charakteristická především větší stabilita citů.</a:t>
            </a:r>
          </a:p>
          <a:p>
            <a:pPr>
              <a:buNone/>
            </a:pPr>
            <a:r>
              <a:rPr lang="cs-CZ" dirty="0"/>
              <a:t>Převládající pozitivní valence emocí .</a:t>
            </a:r>
          </a:p>
          <a:p>
            <a:pPr>
              <a:buNone/>
            </a:pPr>
            <a:r>
              <a:rPr lang="cs-CZ" dirty="0"/>
              <a:t>Emoce v tomto věku mají spíše nižší intenzitu.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Vývoj identity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/>
              <a:t>Identita dítěte a jeho hodnocení sebe samotného je do značné míry závislé na </a:t>
            </a:r>
            <a:r>
              <a:rPr lang="cs-CZ" b="1" dirty="0"/>
              <a:t>hodnocení okolí</a:t>
            </a:r>
            <a:r>
              <a:rPr lang="cs-CZ" dirty="0"/>
              <a:t>, zejména pak autorit (rodiče, učitelé).</a:t>
            </a:r>
          </a:p>
          <a:p>
            <a:pPr>
              <a:buNone/>
            </a:pPr>
            <a:r>
              <a:rPr lang="cs-CZ" dirty="0"/>
              <a:t>Rozšiřuje se počet „významných druhých“.</a:t>
            </a:r>
          </a:p>
          <a:p>
            <a:pPr>
              <a:buNone/>
            </a:pPr>
            <a:r>
              <a:rPr lang="pt-BR" dirty="0"/>
              <a:t>S postupujícím věkem a začleňováním se do</a:t>
            </a:r>
            <a:r>
              <a:rPr lang="cs-CZ" dirty="0"/>
              <a:t> kolektivu hraje stále důležitější roli hodnocení ze strany vrstevníků.</a:t>
            </a:r>
          </a:p>
          <a:p>
            <a:pPr>
              <a:buNone/>
            </a:pPr>
            <a:r>
              <a:rPr lang="pt-BR" dirty="0"/>
              <a:t>Dítě přijímá a objevuje nové role a experimentuje</a:t>
            </a:r>
            <a:r>
              <a:rPr lang="cs-CZ" dirty="0"/>
              <a:t> s nimi (role kamaráda a spolužáka).</a:t>
            </a:r>
          </a:p>
          <a:p>
            <a:pPr>
              <a:buNone/>
            </a:pPr>
            <a:r>
              <a:rPr lang="cs-CZ" dirty="0"/>
              <a:t>Do utváření identity a sebepoznávání též vstupuje </a:t>
            </a:r>
            <a:r>
              <a:rPr lang="cs-CZ" b="1" dirty="0"/>
              <a:t>introspekce</a:t>
            </a:r>
            <a:r>
              <a:rPr lang="cs-CZ" dirty="0"/>
              <a:t> (díky zpětné vazbě z okolí si dítě osvojuje sebereflexi).</a:t>
            </a:r>
          </a:p>
          <a:p>
            <a:pPr>
              <a:buNone/>
            </a:pPr>
            <a:r>
              <a:rPr lang="cs-CZ" dirty="0"/>
              <a:t>Vzniká (zvláště u chlapců) touha po spolčování.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Morální vývoj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Období striktního chápání morálky, pravidel a </a:t>
            </a:r>
            <a:r>
              <a:rPr lang="pl-PL" dirty="0"/>
              <a:t>společenských norem a lpění na jejich </a:t>
            </a:r>
            <a:r>
              <a:rPr lang="cs-CZ" dirty="0"/>
              <a:t>dodržování (</a:t>
            </a:r>
            <a:r>
              <a:rPr lang="cs-CZ" b="1" dirty="0"/>
              <a:t>konvenční fáze dle </a:t>
            </a:r>
            <a:r>
              <a:rPr lang="cs-CZ" b="1" dirty="0" err="1"/>
              <a:t>Kohlberga</a:t>
            </a:r>
            <a:r>
              <a:rPr lang="cs-CZ" dirty="0"/>
              <a:t>).</a:t>
            </a:r>
          </a:p>
          <a:p>
            <a:pPr>
              <a:buNone/>
            </a:pPr>
            <a:r>
              <a:rPr lang="cs-CZ" dirty="0"/>
              <a:t>Později dítě přestane přejímat morálku autority nekriticky a striktně a začne do svého uvažování o morálnosti určitého chování </a:t>
            </a:r>
            <a:r>
              <a:rPr lang="it-IT" dirty="0"/>
              <a:t>zahrnovat i úmysl daného člověka a</a:t>
            </a:r>
            <a:r>
              <a:rPr lang="cs-CZ" dirty="0"/>
              <a:t> specifický význam konkrétní situace (</a:t>
            </a:r>
            <a:r>
              <a:rPr lang="cs-CZ" b="1" dirty="0" err="1"/>
              <a:t>postkonvenční</a:t>
            </a:r>
            <a:r>
              <a:rPr lang="cs-CZ" b="1" dirty="0"/>
              <a:t> fáze</a:t>
            </a:r>
            <a:r>
              <a:rPr lang="cs-CZ" dirty="0"/>
              <a:t>).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C54E65-8BBC-48DE-B112-A26029E61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konflikt tohoto období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3646F3-DD67-4076-AC00-01D917471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Psychoanalyticky: </a:t>
            </a:r>
            <a:r>
              <a:rPr lang="cs-CZ" b="1" dirty="0"/>
              <a:t>Ono</a:t>
            </a:r>
            <a:r>
              <a:rPr lang="cs-CZ" dirty="0"/>
              <a:t> (id, pudovost) dítěte je omezováno ve prospěch kulturních norem. Ustavuje se pocit svědomí, soubor morálních pravidel a zábran představujících </a:t>
            </a:r>
            <a:r>
              <a:rPr lang="cs-CZ" b="1" dirty="0" err="1"/>
              <a:t>Nadjá</a:t>
            </a:r>
            <a:r>
              <a:rPr lang="cs-CZ" dirty="0"/>
              <a:t> (Superego).</a:t>
            </a:r>
          </a:p>
          <a:p>
            <a:r>
              <a:rPr lang="cs-CZ" dirty="0"/>
              <a:t>Základní dilema mladšího školního věku je konflikt mezi „neprovokující konformitou a obdivuhodnou jedinečností“ (</a:t>
            </a:r>
            <a:r>
              <a:rPr lang="cs-CZ" dirty="0" err="1"/>
              <a:t>Štech</a:t>
            </a:r>
            <a:r>
              <a:rPr lang="cs-CZ" dirty="0"/>
              <a:t>, 1998; Jedlička, 2017, s. 114), mezi konformitou a tvořivou individualitou.</a:t>
            </a:r>
          </a:p>
          <a:p>
            <a:r>
              <a:rPr lang="cs-CZ" dirty="0"/>
              <a:t>Srov. vývoj tohoto konfliktu v totalitních režimech.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895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Vymezení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b="1" dirty="0"/>
          </a:p>
          <a:p>
            <a:pPr>
              <a:buNone/>
            </a:pPr>
            <a:r>
              <a:rPr lang="cs-CZ" b="1" dirty="0"/>
              <a:t>Mladší školní věk </a:t>
            </a:r>
            <a:r>
              <a:rPr lang="cs-CZ" dirty="0"/>
              <a:t>začíná nástupem do školy v 6 až</a:t>
            </a:r>
          </a:p>
          <a:p>
            <a:pPr>
              <a:buNone/>
            </a:pPr>
            <a:r>
              <a:rPr lang="cs-CZ" dirty="0"/>
              <a:t>7 letech a končí 5. třídou ZŠ (v 11 až 12 letech)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dirty="0"/>
              <a:t>Starší školní věk </a:t>
            </a:r>
            <a:r>
              <a:rPr lang="cs-CZ" dirty="0"/>
              <a:t>začíná 6. a končí 9. třídou ZŠ</a:t>
            </a:r>
          </a:p>
          <a:p>
            <a:pPr>
              <a:buNone/>
            </a:pPr>
            <a:r>
              <a:rPr lang="cs-CZ" dirty="0"/>
              <a:t>(prima – kvarta víceletého gymnázia), tedy začíná</a:t>
            </a:r>
          </a:p>
          <a:p>
            <a:pPr>
              <a:buNone/>
            </a:pPr>
            <a:r>
              <a:rPr lang="en-US" dirty="0"/>
              <a:t>v 11 </a:t>
            </a:r>
            <a:r>
              <a:rPr lang="en-US" dirty="0" err="1"/>
              <a:t>až</a:t>
            </a:r>
            <a:r>
              <a:rPr lang="en-US" dirty="0"/>
              <a:t> 12 </a:t>
            </a:r>
            <a:r>
              <a:rPr lang="en-US" dirty="0" err="1"/>
              <a:t>letech</a:t>
            </a:r>
            <a:r>
              <a:rPr lang="en-US" dirty="0"/>
              <a:t> a </a:t>
            </a:r>
            <a:r>
              <a:rPr lang="en-US" dirty="0" err="1"/>
              <a:t>končí</a:t>
            </a:r>
            <a:r>
              <a:rPr lang="en-US" dirty="0"/>
              <a:t> (v 15 </a:t>
            </a:r>
            <a:r>
              <a:rPr lang="en-US" dirty="0" err="1"/>
              <a:t>až</a:t>
            </a:r>
            <a:r>
              <a:rPr lang="en-US" dirty="0"/>
              <a:t> 16 </a:t>
            </a:r>
            <a:r>
              <a:rPr lang="en-US" dirty="0" err="1"/>
              <a:t>letech</a:t>
            </a:r>
            <a:r>
              <a:rPr lang="en-US" dirty="0"/>
              <a:t> -</a:t>
            </a:r>
          </a:p>
          <a:p>
            <a:pPr>
              <a:buNone/>
            </a:pPr>
            <a:r>
              <a:rPr lang="cs-CZ" dirty="0"/>
              <a:t>adolescence)</a:t>
            </a:r>
          </a:p>
          <a:p>
            <a:pPr>
              <a:buNone/>
            </a:pPr>
            <a:endParaRPr lang="cs-CZ" i="1" dirty="0"/>
          </a:p>
          <a:p>
            <a:pPr>
              <a:buNone/>
            </a:pPr>
            <a:r>
              <a:rPr lang="cs-CZ" i="1" dirty="0"/>
              <a:t>(někteří autoři – Matějček – odlišují i střední školní</a:t>
            </a:r>
          </a:p>
          <a:p>
            <a:pPr>
              <a:buNone/>
            </a:pPr>
            <a:r>
              <a:rPr lang="cs-CZ" i="1" dirty="0"/>
              <a:t>věk, zhruba 3. – 5.třída, jako zvláštní a specifické</a:t>
            </a:r>
          </a:p>
          <a:p>
            <a:pPr>
              <a:buNone/>
            </a:pPr>
            <a:r>
              <a:rPr lang="cs-CZ" i="1" dirty="0"/>
              <a:t>období)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64664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2E0143-221A-495B-9134-FBB8EB48F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6E9A06-7420-465B-9205-4A0BA1AD8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20824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dirty="0"/>
              <a:t>Starší školní věk (11-15) až fáze dospívání</a:t>
            </a:r>
            <a:br>
              <a:rPr lang="cs-CZ" sz="4000" dirty="0"/>
            </a:br>
            <a:r>
              <a:rPr lang="cs-CZ" sz="4000" dirty="0"/>
              <a:t>puberta a adolescence</a:t>
            </a:r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lnSpcReduction="10000"/>
          </a:bodyPr>
          <a:lstStyle/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400" dirty="0"/>
              <a:t>Puberta (nástup adolescence) je typická zejména hormonální změnou a jejími důsledky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400" dirty="0"/>
              <a:t>dokončování tělesného růstu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400" dirty="0"/>
              <a:t>dosažení pohlavní zralosti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400" dirty="0"/>
              <a:t>Vývoj jedince je obvykle nerovnoměrný po stránce anatomicko-fyziologické, intelektové, emocionální i sociální.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sz="2400" dirty="0"/>
          </a:p>
        </p:txBody>
      </p:sp>
      <p:pic>
        <p:nvPicPr>
          <p:cNvPr id="7172" name="Picture 6" descr="%C5%A1koln%C3%AD%20akademie%2005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33950" y="1762125"/>
            <a:ext cx="3467100" cy="4171950"/>
          </a:xfrm>
          <a:noFill/>
        </p:spPr>
      </p:pic>
    </p:spTree>
    <p:extLst>
      <p:ext uri="{BB962C8B-B14F-4D97-AF65-F5344CB8AC3E}">
        <p14:creationId xmlns:p14="http://schemas.microsoft.com/office/powerpoint/2010/main" val="1479853928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852FB6-9766-4C2D-974C-998B788FF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B7D813-63A5-4393-9CF8-0DFFFE087C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628800"/>
            <a:ext cx="8784976" cy="5040559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Dochází k (významné) separaci od matky a rodičů vůbec (=konflikt; protože mj. rodiče dítě stále živí).</a:t>
            </a:r>
          </a:p>
          <a:p>
            <a:r>
              <a:rPr lang="cs-CZ" dirty="0"/>
              <a:t>Pohlavní pud vyvádí jedince z primární rodiny směrem k vlastní sekundární rodině. Nejprve směrem </a:t>
            </a:r>
            <a:r>
              <a:rPr lang="cs-CZ" b="1" dirty="0"/>
              <a:t>od</a:t>
            </a:r>
            <a:r>
              <a:rPr lang="cs-CZ" dirty="0"/>
              <a:t> původní rodiny. </a:t>
            </a:r>
          </a:p>
          <a:p>
            <a:r>
              <a:rPr lang="cs-CZ" dirty="0"/>
              <a:t>Jedinec je navíc nucen hledat nové těžiště osobnosti, tzv. dospělou osobnost (oproti dětské osobnosti). </a:t>
            </a:r>
          </a:p>
          <a:p>
            <a:r>
              <a:rPr lang="cs-CZ" dirty="0"/>
              <a:t>Musí najít nový, harmonický (tj. příjemné pocity navozující) vztah k trojici: </a:t>
            </a:r>
            <a:r>
              <a:rPr lang="cs-CZ" b="1" dirty="0"/>
              <a:t>Ono</a:t>
            </a:r>
            <a:r>
              <a:rPr lang="cs-CZ" dirty="0"/>
              <a:t> (id; objevení se pohlavního pudu), k </a:t>
            </a:r>
            <a:r>
              <a:rPr lang="cs-CZ" b="1" dirty="0"/>
              <a:t>Realitě</a:t>
            </a:r>
            <a:r>
              <a:rPr lang="cs-CZ" dirty="0"/>
              <a:t> (srov. otevření metafyzického tázání zhruba s nástupem puberty) a k </a:t>
            </a:r>
            <a:r>
              <a:rPr lang="cs-CZ" b="1" dirty="0" err="1"/>
              <a:t>Nadjá</a:t>
            </a:r>
            <a:r>
              <a:rPr lang="cs-CZ" dirty="0"/>
              <a:t> (sociální okolí, normy a řád kultury a rodiny).</a:t>
            </a:r>
          </a:p>
          <a:p>
            <a:r>
              <a:rPr lang="cs-CZ" dirty="0"/>
              <a:t>Zvláště otevření nového (dříve jakž takž zpracovaného) konfliktu mezi </a:t>
            </a:r>
            <a:r>
              <a:rPr lang="cs-CZ" b="1" dirty="0"/>
              <a:t>Ono</a:t>
            </a:r>
            <a:r>
              <a:rPr lang="cs-CZ" dirty="0"/>
              <a:t> a </a:t>
            </a:r>
            <a:r>
              <a:rPr lang="cs-CZ" b="1" dirty="0" err="1"/>
              <a:t>Nadjá</a:t>
            </a:r>
            <a:r>
              <a:rPr lang="cs-CZ" dirty="0"/>
              <a:t> může vést k vyhrocení vztahů k rodičům a jiným autoritám. Konflikt může být tak velký, že vede k podobně vyhroceným situacím jako v období vzdoru. Boj probíhá v jiných kulisách a s novými zbraněmi.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45156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74EB4B-E6EC-4BC9-9A2C-344FBE073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DB9E8D-68D2-4013-8158-E7E253322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27361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Důležitým cílem pohlavního dospívání je utvoření </a:t>
            </a:r>
            <a:r>
              <a:rPr lang="cs-CZ" i="1" dirty="0"/>
              <a:t>dospělé osobnosti</a:t>
            </a:r>
            <a:r>
              <a:rPr lang="cs-CZ" dirty="0"/>
              <a:t>.</a:t>
            </a:r>
          </a:p>
          <a:p>
            <a:r>
              <a:rPr lang="cs-CZ" dirty="0"/>
              <a:t>Dospělá osobnost je mnohem méně </a:t>
            </a:r>
            <a:r>
              <a:rPr lang="cs-CZ" dirty="0" err="1"/>
              <a:t>podrobivá</a:t>
            </a:r>
            <a:r>
              <a:rPr lang="cs-CZ" dirty="0"/>
              <a:t> dalším sociálním vlivům, protože na vlastní socializaci (péči o sebe) se již podílí hlavně jedinec sám.</a:t>
            </a:r>
          </a:p>
          <a:p>
            <a:r>
              <a:rPr lang="cs-CZ" dirty="0"/>
              <a:t>Dospělá osobnost je více účinná (umí pracovat a chtít), kreativní, spontánní a sociálně přínosná.</a:t>
            </a:r>
          </a:p>
          <a:p>
            <a:endParaRPr lang="cs-CZ" dirty="0"/>
          </a:p>
          <a:p>
            <a:r>
              <a:rPr lang="cs-CZ" dirty="0"/>
              <a:t>Další vývojové období začíná s příchodem (prvního) dítěte.</a:t>
            </a:r>
          </a:p>
          <a:p>
            <a:r>
              <a:rPr lang="cs-CZ" dirty="0"/>
              <a:t>Další vývojové období začíná s příchodem vnoučat.</a:t>
            </a:r>
          </a:p>
        </p:txBody>
      </p:sp>
    </p:spTree>
    <p:extLst>
      <p:ext uri="{BB962C8B-B14F-4D97-AF65-F5344CB8AC3E}">
        <p14:creationId xmlns:p14="http://schemas.microsoft.com/office/powerpoint/2010/main" val="23725643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5EBA12-185D-4DD8-BB06-C63305148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Závěrečný test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7693D4-DC68-4C83-B1D4-FDD91CF751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20 otázek s výběrem jedné správné možnosti.</a:t>
            </a:r>
          </a:p>
          <a:p>
            <a:r>
              <a:rPr lang="cs-CZ" dirty="0"/>
              <a:t>Otázky budou z probraného učiva.</a:t>
            </a:r>
          </a:p>
          <a:p>
            <a:r>
              <a:rPr lang="cs-CZ" dirty="0"/>
              <a:t>Termín testu?</a:t>
            </a:r>
          </a:p>
        </p:txBody>
      </p:sp>
    </p:spTree>
    <p:extLst>
      <p:ext uri="{BB962C8B-B14F-4D97-AF65-F5344CB8AC3E}">
        <p14:creationId xmlns:p14="http://schemas.microsoft.com/office/powerpoint/2010/main" val="4229681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B8AE3E-8732-4B0E-947A-0AACCDB85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6CD749-D0B2-41E9-AC16-207704450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6850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Mladší školní věk – kontext vývojových teorií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/>
              <a:t>Mladší školní věk se zhruba překrývá s </a:t>
            </a:r>
            <a:r>
              <a:rPr lang="cs-CZ" dirty="0" err="1"/>
              <a:t>Gesselovým</a:t>
            </a:r>
            <a:r>
              <a:rPr lang="cs-CZ" dirty="0"/>
              <a:t> obdobím dětství, které začíná v 5 a končí v 11 letech života.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Podle Václava Příhody je celý školní věk součástí </a:t>
            </a:r>
          </a:p>
          <a:p>
            <a:pPr>
              <a:buNone/>
            </a:pPr>
            <a:r>
              <a:rPr lang="cs-CZ" dirty="0"/>
              <a:t>tzv. druhého dětství, které končí až v patnácti letech.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b="1" dirty="0" err="1"/>
              <a:t>Freud</a:t>
            </a:r>
            <a:r>
              <a:rPr lang="cs-CZ" dirty="0"/>
              <a:t> – období latence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b="1" dirty="0" err="1"/>
              <a:t>Piaget</a:t>
            </a:r>
            <a:r>
              <a:rPr lang="cs-CZ" dirty="0"/>
              <a:t> – fáze konkrétních logických operací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b="1" dirty="0" err="1"/>
              <a:t>Erikson</a:t>
            </a:r>
            <a:r>
              <a:rPr lang="cs-CZ" dirty="0"/>
              <a:t> – konflikt: snaživosti a pocitů méněcennosti</a:t>
            </a:r>
          </a:p>
        </p:txBody>
      </p:sp>
    </p:spTree>
    <p:extLst>
      <p:ext uri="{BB962C8B-B14F-4D97-AF65-F5344CB8AC3E}">
        <p14:creationId xmlns:p14="http://schemas.microsoft.com/office/powerpoint/2010/main" val="1342202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Školní zralost a připravenost pro školu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5191"/>
            <a:ext cx="8568952" cy="4625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Oblasti: tělesná, mentální, citová a sociální</a:t>
            </a:r>
          </a:p>
          <a:p>
            <a:pPr>
              <a:buNone/>
            </a:pPr>
            <a:r>
              <a:rPr lang="cs-CZ" dirty="0"/>
              <a:t>Tělesný vývoj: </a:t>
            </a:r>
            <a:r>
              <a:rPr lang="cs-CZ" b="1" dirty="0"/>
              <a:t>zralost – </a:t>
            </a:r>
            <a:r>
              <a:rPr lang="cs-CZ" dirty="0"/>
              <a:t>pokud byla započata výměna mléčného chrupu, </a:t>
            </a:r>
          </a:p>
          <a:p>
            <a:pPr>
              <a:buNone/>
            </a:pPr>
            <a:r>
              <a:rPr lang="cs-CZ" dirty="0"/>
              <a:t>dokončuje-li se osifikace zápěstních kůstek (což umožňuje rozvoj jemné motoriky) a </a:t>
            </a:r>
          </a:p>
          <a:p>
            <a:pPr>
              <a:buNone/>
            </a:pPr>
            <a:r>
              <a:rPr lang="cs-CZ" dirty="0"/>
              <a:t>pokud došlo k celkovému protažení kostry – k tzv. první proměně tělesné stavby (</a:t>
            </a:r>
            <a:r>
              <a:rPr lang="cs-CZ" b="1" dirty="0"/>
              <a:t>první tvarová proměna</a:t>
            </a:r>
            <a:r>
              <a:rPr lang="cs-CZ" dirty="0"/>
              <a:t>) – role tzv. </a:t>
            </a:r>
            <a:r>
              <a:rPr lang="cs-CZ" b="1" dirty="0"/>
              <a:t>filipínské míry</a:t>
            </a:r>
            <a:r>
              <a:rPr lang="cs-CZ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Školní zralost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Dostatečná vyzrálost centrální nervové soustavy</a:t>
            </a:r>
          </a:p>
          <a:p>
            <a:pPr>
              <a:buNone/>
            </a:pPr>
            <a:r>
              <a:rPr lang="cs-CZ" b="1" dirty="0" err="1"/>
              <a:t>Lateralizace</a:t>
            </a:r>
            <a:r>
              <a:rPr lang="cs-CZ" dirty="0"/>
              <a:t> a rozvoj </a:t>
            </a:r>
            <a:r>
              <a:rPr lang="cs-CZ" dirty="0" err="1"/>
              <a:t>senzomotorické</a:t>
            </a:r>
            <a:r>
              <a:rPr lang="cs-CZ" dirty="0"/>
              <a:t> koordinace (ruka, oko, ucho, noha)</a:t>
            </a:r>
          </a:p>
          <a:p>
            <a:pPr>
              <a:buNone/>
            </a:pPr>
            <a:r>
              <a:rPr lang="cs-CZ" dirty="0"/>
              <a:t>Vyspělost zrakové a sluchové diferenciace a grafomotoriky.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Kresba dítěte </a:t>
            </a:r>
            <a:r>
              <a:rPr lang="cs-CZ" dirty="0"/>
              <a:t>zralého pro školní docházku by </a:t>
            </a:r>
            <a:r>
              <a:rPr lang="pt-BR" dirty="0"/>
              <a:t>měla být propracovaná a bohatá na detaily</a:t>
            </a:r>
            <a:r>
              <a:rPr lang="cs-CZ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828" y="0"/>
            <a:ext cx="7668344" cy="6959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6361094" y="6400800"/>
            <a:ext cx="2466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Vágnerová, 2012, s. 189</a:t>
            </a:r>
          </a:p>
        </p:txBody>
      </p:sp>
    </p:spTree>
    <p:extLst>
      <p:ext uri="{BB962C8B-B14F-4D97-AF65-F5344CB8AC3E}">
        <p14:creationId xmlns:p14="http://schemas.microsoft.com/office/powerpoint/2010/main" val="3228472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Školní zralost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/>
              <a:t>Dítě by mělo být schopno:</a:t>
            </a:r>
          </a:p>
          <a:p>
            <a:r>
              <a:rPr lang="pl-PL" dirty="0"/>
              <a:t> odlišit </a:t>
            </a:r>
            <a:r>
              <a:rPr lang="pl-PL" b="1" dirty="0"/>
              <a:t>práci od hry a fantazii od reality</a:t>
            </a:r>
          </a:p>
          <a:p>
            <a:r>
              <a:rPr lang="cs-CZ" dirty="0"/>
              <a:t> zvládnout </a:t>
            </a:r>
            <a:r>
              <a:rPr lang="cs-CZ" b="1" dirty="0"/>
              <a:t>základní orientaci v prostoru a v čase</a:t>
            </a:r>
          </a:p>
          <a:p>
            <a:r>
              <a:rPr lang="cs-CZ" dirty="0"/>
              <a:t> znát základní </a:t>
            </a:r>
            <a:r>
              <a:rPr lang="cs-CZ" b="1" dirty="0"/>
              <a:t>informace o sobě</a:t>
            </a:r>
          </a:p>
          <a:p>
            <a:r>
              <a:rPr lang="cs-CZ" dirty="0"/>
              <a:t> rozlišit základní i doplňkové </a:t>
            </a:r>
            <a:r>
              <a:rPr lang="cs-CZ" b="1" dirty="0"/>
              <a:t>barvy</a:t>
            </a:r>
          </a:p>
          <a:p>
            <a:r>
              <a:rPr lang="cs-CZ" dirty="0"/>
              <a:t> </a:t>
            </a:r>
            <a:r>
              <a:rPr lang="cs-CZ" b="1" dirty="0"/>
              <a:t>roztřídit věci podle velikosti, množství a druhu</a:t>
            </a:r>
          </a:p>
          <a:p>
            <a:r>
              <a:rPr lang="cs-CZ" dirty="0"/>
              <a:t> umět </a:t>
            </a:r>
            <a:r>
              <a:rPr lang="cs-CZ" b="1" dirty="0"/>
              <a:t>napočítat do deseti až dvaceti</a:t>
            </a:r>
          </a:p>
          <a:p>
            <a:r>
              <a:rPr lang="cs-CZ" dirty="0"/>
              <a:t> </a:t>
            </a:r>
            <a:r>
              <a:rPr lang="cs-CZ" b="1" dirty="0"/>
              <a:t>záměrného zapamatování (třeba básničky).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Školní zralost/připravenost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Dítě by rovněž mělo být schopno:</a:t>
            </a:r>
          </a:p>
          <a:p>
            <a:r>
              <a:rPr lang="cs-CZ" dirty="0"/>
              <a:t> podřídit se </a:t>
            </a:r>
            <a:r>
              <a:rPr lang="cs-CZ" b="1" dirty="0"/>
              <a:t>autoritě učitele</a:t>
            </a:r>
          </a:p>
          <a:p>
            <a:r>
              <a:rPr lang="cs-CZ" dirty="0"/>
              <a:t> vyrovnat se se situací, kdy není jediným centrem pozornosti dospělé osoby</a:t>
            </a:r>
          </a:p>
          <a:p>
            <a:r>
              <a:rPr lang="cs-CZ" dirty="0"/>
              <a:t> alespoň </a:t>
            </a:r>
            <a:r>
              <a:rPr lang="cs-CZ" b="1" dirty="0"/>
              <a:t>deset minut vydržet u úkolu a dokončit </a:t>
            </a:r>
            <a:r>
              <a:rPr lang="cs-CZ" dirty="0"/>
              <a:t>ho.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2149</TotalTime>
  <Words>2233</Words>
  <Application>Microsoft Office PowerPoint</Application>
  <PresentationFormat>Předvádění na obrazovce (4:3)</PresentationFormat>
  <Paragraphs>170</Paragraphs>
  <Slides>35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4" baseType="lpstr">
      <vt:lpstr>Arial</vt:lpstr>
      <vt:lpstr>Bookman Old Style</vt:lpstr>
      <vt:lpstr>Calibri</vt:lpstr>
      <vt:lpstr>Corbel</vt:lpstr>
      <vt:lpstr>Times New Roman</vt:lpstr>
      <vt:lpstr>Wingdings</vt:lpstr>
      <vt:lpstr>Wingdings 2</vt:lpstr>
      <vt:lpstr>Wingdings 3</vt:lpstr>
      <vt:lpstr>Modul</vt:lpstr>
      <vt:lpstr>Vývoj ve školním věku</vt:lpstr>
      <vt:lpstr>Pro optometristy:</vt:lpstr>
      <vt:lpstr>Vymezení</vt:lpstr>
      <vt:lpstr>Mladší školní věk – kontext vývojových teorií</vt:lpstr>
      <vt:lpstr>Školní zralost a připravenost pro školu</vt:lpstr>
      <vt:lpstr>Školní zralost</vt:lpstr>
      <vt:lpstr>Prezentace aplikace PowerPoint</vt:lpstr>
      <vt:lpstr>Školní zralost</vt:lpstr>
      <vt:lpstr>Školní zralost/připravenost </vt:lpstr>
      <vt:lpstr>TEST LATERALITY</vt:lpstr>
      <vt:lpstr>Problémy</vt:lpstr>
      <vt:lpstr>Prezentace aplikace PowerPoint</vt:lpstr>
      <vt:lpstr>Prezentace aplikace PowerPoint</vt:lpstr>
      <vt:lpstr>Diagnostické metody  (dle dr. J. Lukase, PED MUNI)</vt:lpstr>
      <vt:lpstr>Která z těchto dvojic tváří je nejhezčí?</vt:lpstr>
      <vt:lpstr>Inteligenční testy 2</vt:lpstr>
      <vt:lpstr>Inteligenční testy 3</vt:lpstr>
      <vt:lpstr>Percepční testy 1</vt:lpstr>
      <vt:lpstr>Percepční testy 2</vt:lpstr>
      <vt:lpstr>Percepční testy 3</vt:lpstr>
      <vt:lpstr>Škola a socializace</vt:lpstr>
      <vt:lpstr>Motorický vývoj</vt:lpstr>
      <vt:lpstr>Kognitivní vývoj</vt:lpstr>
      <vt:lpstr>Kognitivní vývoj - pozornost</vt:lpstr>
      <vt:lpstr>Kognitivní vývoj – myšlení</vt:lpstr>
      <vt:lpstr>Emoční vývoj </vt:lpstr>
      <vt:lpstr>Vývoj identity</vt:lpstr>
      <vt:lpstr>Morální vývoj</vt:lpstr>
      <vt:lpstr>Základní konflikt tohoto období </vt:lpstr>
      <vt:lpstr>Prezentace aplikace PowerPoint</vt:lpstr>
      <vt:lpstr>Starší školní věk (11-15) až fáze dospívání puberta a adolescence</vt:lpstr>
      <vt:lpstr>Prezentace aplikace PowerPoint</vt:lpstr>
      <vt:lpstr>Prezentace aplikace PowerPoint</vt:lpstr>
      <vt:lpstr>Závěrečný test</vt:lpstr>
      <vt:lpstr>Prezentace aplikace PowerPoint</vt:lpstr>
    </vt:vector>
  </TitlesOfParts>
  <Company>VUT Brno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 evoluce ve výuce psychologie</dc:title>
  <dc:creator>ucitel</dc:creator>
  <cp:lastModifiedBy>Jan Krása</cp:lastModifiedBy>
  <cp:revision>143</cp:revision>
  <dcterms:created xsi:type="dcterms:W3CDTF">2015-08-25T14:26:28Z</dcterms:created>
  <dcterms:modified xsi:type="dcterms:W3CDTF">2022-12-04T21:11:06Z</dcterms:modified>
</cp:coreProperties>
</file>