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1" r:id="rId15"/>
    <p:sldId id="273" r:id="rId16"/>
    <p:sldId id="270" r:id="rId17"/>
    <p:sldId id="274" r:id="rId18"/>
    <p:sldId id="275" r:id="rId19"/>
    <p:sldId id="276" r:id="rId20"/>
    <p:sldId id="268" r:id="rId21"/>
    <p:sldId id="26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Specializovaná centra – lékaři se zvláštní odbornou způsobilostí - </a:t>
            </a:r>
            <a:r>
              <a:rPr lang="cs-CZ" dirty="0" err="1"/>
              <a:t>ortoptisté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5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Slzn%C3%A1_%C5%BEl%C3%A1za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wikiskripta.eu/w/Slinn%C3%A9_%C5%BEl%C3%A1z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Autoimunitn%C3%AD_onemocn%C4%9Bn%C3%AD" TargetMode="External"/><Relationship Id="rId5" Type="http://schemas.openxmlformats.org/officeDocument/2006/relationships/hyperlink" Target="https://www.wikiskripta.eu/w/Sj%C3%B6gren%C5%AFv_syndrom" TargetMode="External"/><Relationship Id="rId10" Type="http://schemas.openxmlformats.org/officeDocument/2006/relationships/hyperlink" Target="https://www.wikiskripta.eu/w/Keratoconjunctivitis_sicca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wikiskripta.eu/w/Atrofi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Ošetřovatelské postupy v oftalmologii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CF6D6-1CBA-4B4E-9AE4-A28E87C030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441367-7BE5-4427-A47B-CB01CF73F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469A7D12-EF30-4B72-A815-4C7A3C9A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Krytí oka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2613DCC-5274-46EE-A6BD-ACBA92A5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ÚČEL:</a:t>
            </a:r>
          </a:p>
          <a:p>
            <a:r>
              <a:rPr lang="cs-CZ" dirty="0"/>
              <a:t> mechanická ochrana, </a:t>
            </a:r>
          </a:p>
          <a:p>
            <a:r>
              <a:rPr lang="cs-CZ" dirty="0"/>
              <a:t>ochrana před infekcí, </a:t>
            </a:r>
          </a:p>
          <a:p>
            <a:r>
              <a:rPr lang="cs-CZ" dirty="0"/>
              <a:t>zajištění komfortu pacienta,</a:t>
            </a:r>
          </a:p>
          <a:p>
            <a:r>
              <a:rPr lang="cs-CZ" dirty="0"/>
              <a:t> absorbuje sekrety, </a:t>
            </a:r>
          </a:p>
          <a:p>
            <a:r>
              <a:rPr lang="cs-CZ" dirty="0"/>
              <a:t>pomáhá s hemostázou po očních zákrocích,</a:t>
            </a:r>
          </a:p>
          <a:p>
            <a:r>
              <a:rPr lang="cs-CZ" dirty="0"/>
              <a:t>Snižuje otok víček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8E468B-58A7-44E3-B1E7-FE8D733874F9}"/>
              </a:ext>
            </a:extLst>
          </p:cNvPr>
          <p:cNvSpPr txBox="1"/>
          <p:nvPr/>
        </p:nvSpPr>
        <p:spPr>
          <a:xfrm>
            <a:off x="7181578" y="4694998"/>
            <a:ext cx="291684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! + prostředí pro bakterie</a:t>
            </a:r>
          </a:p>
        </p:txBody>
      </p:sp>
    </p:spTree>
    <p:extLst>
      <p:ext uri="{BB962C8B-B14F-4D97-AF65-F5344CB8AC3E}">
        <p14:creationId xmlns:p14="http://schemas.microsoft.com/office/powerpoint/2010/main" val="398194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1DB45-1413-4033-BB29-07BD411E9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5029B-E9CB-443D-9DC1-D313A666C1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C7FA1-1A3E-4A5C-909B-48039365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Krytí oka volné – doporučený pracovní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88D9C8-E644-4488-BC5F-CFD6F9627DB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29302" y="1629789"/>
            <a:ext cx="5219998" cy="4139998"/>
          </a:xfrm>
        </p:spPr>
        <p:txBody>
          <a:bodyPr/>
          <a:lstStyle/>
          <a:p>
            <a:r>
              <a:rPr lang="cs-CZ" sz="2400" dirty="0"/>
              <a:t>Základní ochrana po chirurgických výkonech</a:t>
            </a: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POMŮCKY:</a:t>
            </a:r>
          </a:p>
          <a:p>
            <a:r>
              <a:rPr lang="cs-CZ" sz="2400" dirty="0"/>
              <a:t>Oční krytí nebo komprese z gázy (7,5x7,5cm)</a:t>
            </a:r>
          </a:p>
          <a:p>
            <a:r>
              <a:rPr lang="cs-CZ" sz="2400" dirty="0"/>
              <a:t>Mast dle ordinace lékaře</a:t>
            </a:r>
          </a:p>
          <a:p>
            <a:r>
              <a:rPr lang="cs-CZ" sz="2400" dirty="0"/>
              <a:t>Nesterilní rukavice</a:t>
            </a:r>
          </a:p>
          <a:p>
            <a:r>
              <a:rPr lang="cs-CZ" sz="2400" dirty="0"/>
              <a:t>Náplast (hypoalergenní)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1C5507-01E9-4036-8129-86CAC5B2DB8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30001" y="1629789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POSTUP:</a:t>
            </a:r>
          </a:p>
          <a:p>
            <a:r>
              <a:rPr lang="cs-CZ" sz="2000" dirty="0"/>
              <a:t>V případě ordinace, nejdřív aplikace léků</a:t>
            </a:r>
          </a:p>
          <a:p>
            <a:r>
              <a:rPr lang="cs-CZ" sz="2000" dirty="0"/>
              <a:t>Očistěte obličej v místě přiložení krytí a náplasti</a:t>
            </a:r>
          </a:p>
          <a:p>
            <a:r>
              <a:rPr lang="cs-CZ" sz="2000" dirty="0"/>
              <a:t>Přiložte krytí na zavřené oko</a:t>
            </a:r>
          </a:p>
          <a:p>
            <a:r>
              <a:rPr lang="cs-CZ" sz="2000" dirty="0"/>
              <a:t>Upevněte minimálně dvěma pruhy náplasti</a:t>
            </a:r>
          </a:p>
          <a:p>
            <a:r>
              <a:rPr lang="cs-CZ" sz="2000" dirty="0"/>
              <a:t>Náplast lepte uhlopříčně od středu čela směrem k zevní části </a:t>
            </a:r>
            <a:r>
              <a:rPr lang="cs-CZ" sz="2000" dirty="0" err="1"/>
              <a:t>licní</a:t>
            </a:r>
            <a:r>
              <a:rPr lang="cs-CZ" sz="2000" dirty="0"/>
              <a:t> kosti</a:t>
            </a:r>
          </a:p>
          <a:p>
            <a:r>
              <a:rPr lang="cs-CZ" sz="2000" dirty="0"/>
              <a:t>Správné krytí těsně a pevně přiléhá, víčka zůstávají zavřená a obvaz na svém místě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D81DD4-2426-4B3E-8FE1-E128615F5F39}"/>
              </a:ext>
            </a:extLst>
          </p:cNvPr>
          <p:cNvSpPr txBox="1"/>
          <p:nvPr/>
        </p:nvSpPr>
        <p:spPr>
          <a:xfrm>
            <a:off x="2502131" y="5884640"/>
            <a:ext cx="3183775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100" b="1" dirty="0">
                <a:latin typeface="+mn-lt"/>
              </a:rPr>
              <a:t>POZOR! </a:t>
            </a:r>
            <a:r>
              <a:rPr lang="cs-CZ" sz="1100" dirty="0">
                <a:latin typeface="+mn-lt"/>
              </a:rPr>
              <a:t>U dětí cca do 6 -7 let může bandáž oka indukovat šilhání, proto by neměly mít oko zakryté po celý den a ne déle než týden. Je potřeba konzultace s kompetentním lékařem. Výjimka - Ortoptická okluze.</a:t>
            </a:r>
          </a:p>
        </p:txBody>
      </p:sp>
    </p:spTree>
    <p:extLst>
      <p:ext uri="{BB962C8B-B14F-4D97-AF65-F5344CB8AC3E}">
        <p14:creationId xmlns:p14="http://schemas.microsoft.com/office/powerpoint/2010/main" val="202989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402F1F-EDD9-42C5-BFE7-1072EB13C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E539B8-C7F6-4AD9-A754-9BEF81627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54117794-2804-45D0-B4CD-A3556F53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Vlhká komůrka – doporučený pracovní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0283EF-849B-4A58-8E36-01C2DC8C73A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55807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Použití:</a:t>
            </a:r>
          </a:p>
          <a:p>
            <a:r>
              <a:rPr lang="cs-CZ" sz="2400" dirty="0"/>
              <a:t>v případech nízké produkce slz</a:t>
            </a:r>
          </a:p>
          <a:p>
            <a:r>
              <a:rPr lang="cs-CZ" sz="2400" dirty="0"/>
              <a:t>při nedovírání oční štěrbiny k prevenci vysychání rohovky, jejího dráždění nebo vzniku ulcerace</a:t>
            </a:r>
          </a:p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POMŮCKY:</a:t>
            </a:r>
          </a:p>
          <a:p>
            <a:r>
              <a:rPr lang="cs-CZ" sz="2400" dirty="0"/>
              <a:t>Mast</a:t>
            </a:r>
          </a:p>
          <a:p>
            <a:r>
              <a:rPr lang="cs-CZ" sz="2400" dirty="0"/>
              <a:t>Komerčně vyráběná vlhká komůrka</a:t>
            </a:r>
          </a:p>
          <a:p>
            <a:r>
              <a:rPr lang="cs-CZ" sz="2400" dirty="0"/>
              <a:t>Případně speciální brýle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64ADDF9-BC43-4824-A98A-6CD9FE39AFE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POSTUP:</a:t>
            </a:r>
          </a:p>
          <a:p>
            <a:r>
              <a:rPr lang="cs-CZ" sz="2400" dirty="0"/>
              <a:t>Dle ordinace aplikace </a:t>
            </a:r>
            <a:r>
              <a:rPr lang="cs-CZ" sz="2400" dirty="0" err="1"/>
              <a:t>gtt</a:t>
            </a:r>
            <a:r>
              <a:rPr lang="cs-CZ" sz="2400" dirty="0"/>
              <a:t>., </a:t>
            </a:r>
            <a:r>
              <a:rPr lang="cs-CZ" sz="2400" dirty="0" err="1"/>
              <a:t>ung</a:t>
            </a:r>
            <a:r>
              <a:rPr lang="cs-CZ" sz="2400" dirty="0"/>
              <a:t>.</a:t>
            </a:r>
          </a:p>
          <a:p>
            <a:r>
              <a:rPr lang="cs-CZ" sz="2400" dirty="0"/>
              <a:t>Nutností je pevné přiléhavé spojení komůrky a kůže</a:t>
            </a:r>
          </a:p>
          <a:p>
            <a:r>
              <a:rPr lang="cs-CZ" sz="2400" dirty="0"/>
              <a:t>Je možné použít mast na okolí oka, aby komůrka lépe přilnula</a:t>
            </a:r>
          </a:p>
          <a:p>
            <a:r>
              <a:rPr lang="cs-CZ" sz="2400" dirty="0"/>
              <a:t>Těsnost komůrky je potřeba pravidelně kontrolovat (kapky uvnitř)</a:t>
            </a:r>
          </a:p>
          <a:p>
            <a:r>
              <a:rPr lang="cs-CZ" sz="2400" dirty="0"/>
              <a:t>Pečovat o kůži v okolí komůrky</a:t>
            </a:r>
          </a:p>
          <a:p>
            <a:r>
              <a:rPr lang="cs-CZ" sz="2400" dirty="0"/>
              <a:t>Plastová komůrka – </a:t>
            </a:r>
            <a:r>
              <a:rPr lang="cs-CZ" sz="2400" dirty="0" err="1"/>
              <a:t>exp</a:t>
            </a:r>
            <a:r>
              <a:rPr lang="cs-CZ" sz="2400" dirty="0"/>
              <a:t>. 8h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546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BA545C-1372-4C4E-B773-48D79432C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7826D9-FF9F-4E06-9E37-CA207448B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2E7E45-1A0C-4257-B02F-C17EB985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kryty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22E9A83-E801-43AC-B6F9-EEC4E8821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75" t="24781" r="34350" b="28839"/>
          <a:stretch/>
        </p:blipFill>
        <p:spPr>
          <a:xfrm>
            <a:off x="3882137" y="1206625"/>
            <a:ext cx="4047994" cy="32925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39D0F0-0FDA-4205-AF15-EE8D6759B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1" t="26061" r="34614" b="32121"/>
          <a:stretch/>
        </p:blipFill>
        <p:spPr>
          <a:xfrm>
            <a:off x="7957292" y="897231"/>
            <a:ext cx="4086898" cy="30718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7E6627-2C38-423B-AE13-8B54A3CEC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91" t="25698" r="34614" b="25211"/>
          <a:stretch/>
        </p:blipFill>
        <p:spPr>
          <a:xfrm>
            <a:off x="344434" y="1336352"/>
            <a:ext cx="3662919" cy="323198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D0C54CE3-F42C-4EE9-839B-D7D55CD2716C}"/>
              </a:ext>
            </a:extLst>
          </p:cNvPr>
          <p:cNvSpPr/>
          <p:nvPr/>
        </p:nvSpPr>
        <p:spPr>
          <a:xfrm>
            <a:off x="6506094" y="2782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https://www.lohmann-rauscher.com/cz-cs/produkty/oftalmologie/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8491BAC-6534-40E9-B5D5-B3DBC6B55EDC}"/>
              </a:ext>
            </a:extLst>
          </p:cNvPr>
          <p:cNvSpPr/>
          <p:nvPr/>
        </p:nvSpPr>
        <p:spPr>
          <a:xfrm>
            <a:off x="4117235" y="4523081"/>
            <a:ext cx="381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k ochraně oka po operacích ptózy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lagoftalmu</a:t>
            </a:r>
            <a:endParaRPr lang="cs-CZ" sz="1800" dirty="0">
              <a:solidFill>
                <a:srgbClr val="525456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parézi</a:t>
            </a:r>
            <a:r>
              <a:rPr lang="cs-CZ" sz="1800" dirty="0">
                <a:solidFill>
                  <a:srgbClr val="525456"/>
                </a:solidFill>
                <a:latin typeface="Open Sans"/>
              </a:rPr>
              <a:t> lícního nervu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sicca</a:t>
            </a:r>
            <a:r>
              <a:rPr lang="cs-CZ" sz="1800" dirty="0">
                <a:solidFill>
                  <a:srgbClr val="525456"/>
                </a:solidFill>
                <a:latin typeface="Open Sans"/>
              </a:rPr>
              <a:t> syndromu</a:t>
            </a:r>
            <a:endParaRPr lang="cs-CZ" sz="1800" b="0" i="0" dirty="0">
              <a:solidFill>
                <a:srgbClr val="525456"/>
              </a:solidFill>
              <a:effectLst/>
              <a:latin typeface="Open San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D1E6E7-C8CA-4BBE-97DD-D033446B84FD}"/>
              </a:ext>
            </a:extLst>
          </p:cNvPr>
          <p:cNvSpPr/>
          <p:nvPr/>
        </p:nvSpPr>
        <p:spPr>
          <a:xfrm>
            <a:off x="8228648" y="3829676"/>
            <a:ext cx="3815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k ochraně oka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po operacích ptózy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lagoftalmu</a:t>
            </a:r>
            <a:endParaRPr lang="cs-CZ" sz="1800" dirty="0">
              <a:solidFill>
                <a:srgbClr val="525456"/>
              </a:solidFill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parézi</a:t>
            </a:r>
            <a:r>
              <a:rPr lang="cs-CZ" sz="1800" dirty="0">
                <a:solidFill>
                  <a:srgbClr val="525456"/>
                </a:solidFill>
                <a:latin typeface="Open Sans"/>
              </a:rPr>
              <a:t> lícního nervu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při </a:t>
            </a:r>
            <a:r>
              <a:rPr lang="cs-CZ" sz="1800" dirty="0" err="1">
                <a:solidFill>
                  <a:srgbClr val="525456"/>
                </a:solidFill>
                <a:latin typeface="Open Sans"/>
              </a:rPr>
              <a:t>sicca</a:t>
            </a:r>
            <a:r>
              <a:rPr lang="cs-CZ" sz="1800" dirty="0">
                <a:solidFill>
                  <a:srgbClr val="525456"/>
                </a:solidFill>
                <a:latin typeface="Open Sans"/>
              </a:rPr>
              <a:t> syndromu*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k zakrytí oka během noci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525456"/>
                </a:solidFill>
                <a:latin typeface="Open Sans"/>
              </a:rPr>
              <a:t>zvláště vhodné pro fotosenzitivní pacienty</a:t>
            </a:r>
            <a:endParaRPr lang="cs-CZ" sz="1800" b="0" i="0" dirty="0">
              <a:solidFill>
                <a:srgbClr val="525456"/>
              </a:solidFill>
              <a:effectLst/>
              <a:latin typeface="Open San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783D480-8968-49E1-84CD-69893F6C6EF7}"/>
              </a:ext>
            </a:extLst>
          </p:cNvPr>
          <p:cNvSpPr/>
          <p:nvPr/>
        </p:nvSpPr>
        <p:spPr>
          <a:xfrm>
            <a:off x="344434" y="4568340"/>
            <a:ext cx="3582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25456"/>
                </a:solidFill>
                <a:latin typeface="Open Sans"/>
              </a:rPr>
              <a:t>k ošetření zranění vnějšího oka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25456"/>
                </a:solidFill>
                <a:latin typeface="Open Sans"/>
              </a:rPr>
              <a:t>k imobilizaci očního víčka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25456"/>
                </a:solidFill>
                <a:latin typeface="Open Sans"/>
              </a:rPr>
              <a:t>k ochraně očí před úrazy při operacích v poloze na břiše (např. operace páteře nebo neurochirurgické zákroky na lebce)</a:t>
            </a:r>
            <a:endParaRPr lang="cs-CZ" sz="1600" b="0" i="0" dirty="0">
              <a:solidFill>
                <a:srgbClr val="525456"/>
              </a:solidFill>
              <a:effectLst/>
              <a:latin typeface="Open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004972-BF7A-4EEC-A3DD-2F36CC3264F3}"/>
              </a:ext>
            </a:extLst>
          </p:cNvPr>
          <p:cNvSpPr/>
          <p:nvPr/>
        </p:nvSpPr>
        <p:spPr>
          <a:xfrm>
            <a:off x="3557176" y="6156834"/>
            <a:ext cx="71825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212529"/>
                </a:solidFill>
                <a:latin typeface="-apple-system"/>
              </a:rPr>
              <a:t>*</a:t>
            </a:r>
            <a:r>
              <a:rPr lang="cs-CZ" sz="1200" b="1" dirty="0" err="1">
                <a:solidFill>
                  <a:srgbClr val="212529"/>
                </a:solidFill>
                <a:latin typeface="-apple-system"/>
              </a:rPr>
              <a:t>Sicca</a:t>
            </a:r>
            <a:r>
              <a:rPr lang="cs-CZ" sz="1200" b="1" dirty="0">
                <a:solidFill>
                  <a:srgbClr val="212529"/>
                </a:solidFill>
                <a:latin typeface="-apple-system"/>
              </a:rPr>
              <a:t> syndrom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je stav provázející </a:t>
            </a:r>
            <a:r>
              <a:rPr lang="cs-CZ" sz="1200" b="1" dirty="0" err="1">
                <a:solidFill>
                  <a:srgbClr val="007BFF"/>
                </a:solidFill>
                <a:latin typeface="-apple-system"/>
                <a:hlinkClick r:id="rId5" tooltip="Sjögrenův syndrom"/>
              </a:rPr>
              <a:t>Sjögrenův</a:t>
            </a:r>
            <a:r>
              <a:rPr lang="cs-CZ" sz="1200" b="1" dirty="0">
                <a:solidFill>
                  <a:srgbClr val="007BFF"/>
                </a:solidFill>
                <a:latin typeface="-apple-system"/>
                <a:hlinkClick r:id="rId5" tooltip="Sjögrenův syndrom"/>
              </a:rPr>
              <a:t> syndrom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. Jde o </a:t>
            </a:r>
            <a:r>
              <a:rPr lang="cs-CZ" sz="1200" dirty="0">
                <a:solidFill>
                  <a:srgbClr val="007BFF"/>
                </a:solidFill>
                <a:latin typeface="-apple-system"/>
                <a:hlinkClick r:id="rId6" tooltip="Autoimunitní onemocnění"/>
              </a:rPr>
              <a:t>autoimunitní onemocnění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s tvorbou protilátek vůči buňkám vývodů </a:t>
            </a:r>
            <a:r>
              <a:rPr lang="cs-CZ" sz="1200" dirty="0">
                <a:solidFill>
                  <a:srgbClr val="007BFF"/>
                </a:solidFill>
                <a:latin typeface="-apple-system"/>
                <a:hlinkClick r:id="rId7" tooltip="Slinné žlázy"/>
              </a:rPr>
              <a:t>slinných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a </a:t>
            </a:r>
            <a:r>
              <a:rPr lang="cs-CZ" sz="1200" dirty="0">
                <a:solidFill>
                  <a:srgbClr val="007BFF"/>
                </a:solidFill>
                <a:latin typeface="-apple-system"/>
                <a:hlinkClick r:id="rId8" tooltip="Slzná žláza"/>
              </a:rPr>
              <a:t>slzných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žláz, následuje </a:t>
            </a:r>
            <a:r>
              <a:rPr lang="cs-CZ" sz="1200" dirty="0">
                <a:solidFill>
                  <a:srgbClr val="007BFF"/>
                </a:solidFill>
                <a:latin typeface="-apple-system"/>
                <a:hlinkClick r:id="rId9" tooltip="Atrofie"/>
              </a:rPr>
              <a:t>atrofie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a snížená produkce slin a slz. Jevy vyvolané touto destrukcí jsou </a:t>
            </a:r>
            <a:r>
              <a:rPr lang="cs-CZ" sz="1200" b="1" dirty="0">
                <a:solidFill>
                  <a:srgbClr val="212529"/>
                </a:solidFill>
                <a:latin typeface="-apple-system"/>
              </a:rPr>
              <a:t>xerostomie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(pocit suchosti v ústech) a </a:t>
            </a:r>
            <a:r>
              <a:rPr lang="cs-CZ" sz="1200" b="1" dirty="0" err="1">
                <a:solidFill>
                  <a:srgbClr val="007BFF"/>
                </a:solidFill>
                <a:latin typeface="-apple-system"/>
                <a:hlinkClick r:id="rId10" tooltip="Keratoconjunctivitis sicca"/>
              </a:rPr>
              <a:t>keratoconjuctivitis</a:t>
            </a:r>
            <a:r>
              <a:rPr lang="cs-CZ" sz="1200" b="1" dirty="0">
                <a:solidFill>
                  <a:srgbClr val="007BFF"/>
                </a:solidFill>
                <a:latin typeface="-apple-system"/>
                <a:hlinkClick r:id="rId10" tooltip="Keratoconjunctivitis sicca"/>
              </a:rPr>
              <a:t> </a:t>
            </a:r>
            <a:r>
              <a:rPr lang="cs-CZ" sz="1200" b="1" dirty="0" err="1">
                <a:solidFill>
                  <a:srgbClr val="007BFF"/>
                </a:solidFill>
                <a:latin typeface="-apple-system"/>
                <a:hlinkClick r:id="rId10" tooltip="Keratoconjunctivitis sicca"/>
              </a:rPr>
              <a:t>sicca</a:t>
            </a:r>
            <a:r>
              <a:rPr lang="cs-CZ" sz="1200" dirty="0">
                <a:solidFill>
                  <a:srgbClr val="212529"/>
                </a:solidFill>
                <a:latin typeface="-apple-system"/>
              </a:rPr>
              <a:t> (pocit pálení v očích). 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2265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61BE7-43DA-4663-A5E1-014CE6A71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0BDD0D-CC7F-4E55-9CDC-AE86A5454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60F97B-9C6D-4807-9100-2221EF01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 s hemostázou po očním zákroku</a:t>
            </a:r>
          </a:p>
          <a:p>
            <a:r>
              <a:rPr lang="cs-CZ" dirty="0"/>
              <a:t>Absorbuje sekrety, snižuje otok víček</a:t>
            </a:r>
          </a:p>
          <a:p>
            <a:r>
              <a:rPr lang="cs-CZ" dirty="0"/>
              <a:t>Je potřeba indikace lékaře</a:t>
            </a:r>
          </a:p>
          <a:p>
            <a:r>
              <a:rPr lang="cs-CZ" dirty="0"/>
              <a:t>Pomůcky a postup jsou shodné jako u volného krytí</a:t>
            </a:r>
          </a:p>
          <a:p>
            <a:r>
              <a:rPr lang="cs-CZ" dirty="0"/>
              <a:t>ROZDÍL – je potřeba zhotovit tlakovou vrstvu z gázy, tlakovou vrstvu pak překrýt volným krytím a upevnit náplastí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A5D9031F-60CF-4D76-98EF-CF17D0AC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sz="3600" dirty="0"/>
              <a:t>Krytí oka tlakové – doporučený pracovní postup</a:t>
            </a:r>
          </a:p>
        </p:txBody>
      </p:sp>
    </p:spTree>
    <p:extLst>
      <p:ext uri="{BB962C8B-B14F-4D97-AF65-F5344CB8AC3E}">
        <p14:creationId xmlns:p14="http://schemas.microsoft.com/office/powerpoint/2010/main" val="229094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C46EA2-E560-4EC6-83B2-6515660480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398FAF-BF4A-4E89-A6E6-15D4052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5FE84E6C-A2A6-4F85-9AEE-D4DF206F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Oční kryt „mušle“ – doporučený pracovní postup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B86F1DC-CB94-462B-BA07-6FD4F1C36B9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629789"/>
            <a:ext cx="487858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POUŽITÍ:</a:t>
            </a:r>
          </a:p>
          <a:p>
            <a:r>
              <a:rPr lang="cs-CZ" sz="2000" dirty="0"/>
              <a:t>Kryt oka z pevného materiálu</a:t>
            </a:r>
          </a:p>
          <a:p>
            <a:r>
              <a:rPr lang="cs-CZ" sz="2000" dirty="0"/>
              <a:t>dodatečná ochrana oka před nadměrným tlakem a poraněním</a:t>
            </a:r>
          </a:p>
          <a:p>
            <a:r>
              <a:rPr lang="cs-CZ" sz="2000" dirty="0"/>
              <a:t>Použití po očních operacích, poraněních</a:t>
            </a:r>
          </a:p>
          <a:p>
            <a:r>
              <a:rPr lang="cs-CZ" sz="2000" dirty="0"/>
              <a:t>Může být podložena krytím</a:t>
            </a:r>
          </a:p>
          <a:p>
            <a:pPr marL="72000" indent="0">
              <a:buNone/>
            </a:pPr>
            <a:r>
              <a:rPr lang="cs-CZ" sz="2000" dirty="0"/>
              <a:t>   (krytí + ochrana oka)</a:t>
            </a:r>
          </a:p>
          <a:p>
            <a:pPr marL="7200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POMŮCKY:</a:t>
            </a:r>
          </a:p>
          <a:p>
            <a:r>
              <a:rPr lang="cs-CZ" sz="2000" dirty="0"/>
              <a:t>Komerčně </a:t>
            </a:r>
            <a:r>
              <a:rPr lang="cs-CZ" sz="2000" dirty="0" err="1"/>
              <a:t>výraběný</a:t>
            </a:r>
            <a:r>
              <a:rPr lang="cs-CZ" sz="2000" dirty="0"/>
              <a:t> oční kryt „mušle“, náplast</a:t>
            </a:r>
          </a:p>
          <a:p>
            <a:endParaRPr lang="cs-CZ" sz="20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1C66F62-0D83-4ECB-9D5D-893080F6DA8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POSTUP: </a:t>
            </a:r>
          </a:p>
          <a:p>
            <a:r>
              <a:rPr lang="cs-CZ" sz="2400" dirty="0"/>
              <a:t>Poloha p/k v mírném záklonu ev. v leže</a:t>
            </a:r>
          </a:p>
          <a:p>
            <a:r>
              <a:rPr lang="cs-CZ" sz="2400" dirty="0"/>
              <a:t>Vyšetřovaná/ý zavře oko/oči</a:t>
            </a:r>
          </a:p>
          <a:p>
            <a:r>
              <a:rPr lang="cs-CZ" sz="2400" dirty="0"/>
              <a:t>Umístěte mušli na požadované místo (pokud lze, dotvarujte mušli dle obličeje)</a:t>
            </a:r>
          </a:p>
          <a:p>
            <a:r>
              <a:rPr lang="cs-CZ" sz="2400" dirty="0"/>
              <a:t>Připevněte pomocí min. dvou pruhů náplasti (ne přes perforace)</a:t>
            </a:r>
          </a:p>
          <a:p>
            <a:r>
              <a:rPr lang="cs-CZ" sz="2400" dirty="0"/>
              <a:t>Edukace pacienta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168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A2E85D-7BFF-4388-8B06-8C367AC63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2D70D-0040-4A16-9762-85B128317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12DC96-461A-4E33-AD8B-5E25B600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21B809-4D71-4B2C-A6F4-FCB70A59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2" t="25939" r="34477" b="30182"/>
          <a:stretch/>
        </p:blipFill>
        <p:spPr>
          <a:xfrm>
            <a:off x="3787832" y="945788"/>
            <a:ext cx="3882045" cy="30092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11CF83-EBAF-4935-AF9D-F25EA34DB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87" t="24727" r="34818" b="22545"/>
          <a:stretch/>
        </p:blipFill>
        <p:spPr>
          <a:xfrm>
            <a:off x="8185265" y="84011"/>
            <a:ext cx="3815542" cy="361603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9D61352-A7F3-48A2-98E0-7F5584DC3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4364" t="11757" r="34273" b="2788"/>
          <a:stretch/>
        </p:blipFill>
        <p:spPr>
          <a:xfrm>
            <a:off x="903248" y="1550959"/>
            <a:ext cx="270133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06C240-85D2-4E59-8480-B553B5E12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D7C9A3-D621-4E1A-B993-7AE61CBB6E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0D5924-5962-4763-B414-95C05974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chladu a tepla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603C3E-C66D-41F2-8730-DC7131247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CHLAD</a:t>
            </a:r>
            <a:r>
              <a:rPr lang="cs-CZ" dirty="0"/>
              <a:t> – k </a:t>
            </a:r>
            <a:r>
              <a:rPr lang="cs-CZ" dirty="0" err="1"/>
              <a:t>zužení</a:t>
            </a:r>
            <a:r>
              <a:rPr lang="cs-CZ" dirty="0"/>
              <a:t> krevních cév v orbitální krajině – minimalizace vzniku pooperačního edému a ke znecitlivění. Lze použít u léčby alergické reakce a ke krytí vpichu.</a:t>
            </a:r>
          </a:p>
          <a:p>
            <a:r>
              <a:rPr lang="cs-CZ" b="1" dirty="0">
                <a:solidFill>
                  <a:schemeClr val="tx2"/>
                </a:solidFill>
              </a:rPr>
              <a:t>TEPLO</a:t>
            </a:r>
            <a:r>
              <a:rPr lang="cs-CZ" dirty="0"/>
              <a:t> – k dilataci krevních cév v </a:t>
            </a:r>
            <a:r>
              <a:rPr lang="cs-CZ" dirty="0" err="1"/>
              <a:t>periorbitální</a:t>
            </a:r>
            <a:r>
              <a:rPr lang="cs-CZ" dirty="0"/>
              <a:t> krajině u přítomnosti zánětu/infekce. Často se využívá při onemocnění </a:t>
            </a:r>
            <a:r>
              <a:rPr lang="cs-CZ" dirty="0" err="1"/>
              <a:t>Meibomovy</a:t>
            </a:r>
            <a:r>
              <a:rPr lang="cs-CZ" dirty="0"/>
              <a:t> žlázy a u </a:t>
            </a:r>
            <a:r>
              <a:rPr lang="cs-CZ" dirty="0" err="1"/>
              <a:t>sy</a:t>
            </a:r>
            <a:r>
              <a:rPr lang="cs-CZ" dirty="0"/>
              <a:t>. suchého oka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1A2677-7D0F-466B-9B39-7B62F361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82" t="63030" r="24394" b="18249"/>
          <a:stretch/>
        </p:blipFill>
        <p:spPr>
          <a:xfrm>
            <a:off x="7970982" y="4574618"/>
            <a:ext cx="2660073" cy="225457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F36F675-B910-4585-ACDF-670642E5C85E}"/>
              </a:ext>
            </a:extLst>
          </p:cNvPr>
          <p:cNvSpPr/>
          <p:nvPr/>
        </p:nvSpPr>
        <p:spPr>
          <a:xfrm>
            <a:off x="6825673" y="6611373"/>
            <a:ext cx="41840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Zdroj: https://www.klinickafarmakologie.cz/pdfs/far/2009/03/06.pdf</a:t>
            </a:r>
          </a:p>
        </p:txBody>
      </p:sp>
    </p:spTree>
    <p:extLst>
      <p:ext uri="{BB962C8B-B14F-4D97-AF65-F5344CB8AC3E}">
        <p14:creationId xmlns:p14="http://schemas.microsoft.com/office/powerpoint/2010/main" val="113952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BD4C27-2261-4082-AAFC-A88FDCC8A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E882A6-B08E-4D9B-A71C-E1543A602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41681F-AF75-4550-8B22-45AA5978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chladu a tepla - pomůcky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F19BBA-59A6-4996-A4FA-2D52F67F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Komerčně vyráběný chladivý obklad, oka s drceným ledem (ev. zmrzlý hrášek apod. – chladivý obklad)</a:t>
            </a:r>
          </a:p>
          <a:p>
            <a:r>
              <a:rPr lang="cs-CZ" dirty="0"/>
              <a:t>Komerčně vyráběný hřejivý obklad, teplá voda, vhodná nádoba, měkká žínka nebo krytí (teplý obklad)</a:t>
            </a:r>
          </a:p>
          <a:p>
            <a:r>
              <a:rPr lang="cs-CZ" dirty="0"/>
              <a:t>Rouška nebo povlak</a:t>
            </a:r>
          </a:p>
          <a:p>
            <a:r>
              <a:rPr lang="cs-CZ" dirty="0"/>
              <a:t>Krytí</a:t>
            </a:r>
          </a:p>
          <a:p>
            <a:r>
              <a:rPr lang="cs-CZ" dirty="0" err="1"/>
              <a:t>Pruban</a:t>
            </a:r>
            <a:r>
              <a:rPr lang="cs-CZ" dirty="0"/>
              <a:t>, ev. obinadlo</a:t>
            </a:r>
          </a:p>
        </p:txBody>
      </p:sp>
    </p:spTree>
    <p:extLst>
      <p:ext uri="{BB962C8B-B14F-4D97-AF65-F5344CB8AC3E}">
        <p14:creationId xmlns:p14="http://schemas.microsoft.com/office/powerpoint/2010/main" val="330696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B342C-6EE8-4FB4-99F6-D6AEE3FB5B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C1665F-AE56-4C11-BA68-F58DE1FB2F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6F0BAED-0349-4BB6-B389-77D59D6DC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Aplikace chladu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DC4B65-D1B0-48E1-A8B4-02CBA1B5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Aplikace chladu a tepla – doporučený pracovní postup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CB745B1-1288-4786-9793-FE6FCCFC57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Aplikace tepla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1725BEF-CEA6-4F60-A5A0-55092E55814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30961"/>
            <a:ext cx="5219998" cy="4139998"/>
          </a:xfrm>
        </p:spPr>
        <p:txBody>
          <a:bodyPr/>
          <a:lstStyle/>
          <a:p>
            <a:r>
              <a:rPr lang="cs-CZ" sz="2000" dirty="0"/>
              <a:t>Chladivý obklad přiměřeného rozměru</a:t>
            </a:r>
          </a:p>
          <a:p>
            <a:r>
              <a:rPr lang="cs-CZ" sz="2000" dirty="0"/>
              <a:t>Drcený led nebo hrášek se lépe přizpůsobí tvaru orbity</a:t>
            </a:r>
          </a:p>
          <a:p>
            <a:r>
              <a:rPr lang="cs-CZ" sz="2000" dirty="0"/>
              <a:t>p/k zaujme pohodlnou polohu</a:t>
            </a:r>
          </a:p>
          <a:p>
            <a:r>
              <a:rPr lang="cs-CZ" sz="2000" dirty="0"/>
              <a:t>Na zavřené oko přiložte tenkou vrstvu krytí a pak přiložte chladivý obklad</a:t>
            </a:r>
          </a:p>
          <a:p>
            <a:r>
              <a:rPr lang="cs-CZ" sz="2000" dirty="0"/>
              <a:t>Sáček s rozbitým ledem nebo hráškem je potřeba obalit rouškou a upevnit </a:t>
            </a:r>
            <a:r>
              <a:rPr lang="cs-CZ" sz="2000" dirty="0" err="1"/>
              <a:t>prubanem</a:t>
            </a:r>
            <a:endParaRPr lang="cs-CZ" sz="20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0A620B1-B7FD-467B-881E-775831202C9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536167" cy="4139998"/>
          </a:xfrm>
        </p:spPr>
        <p:txBody>
          <a:bodyPr/>
          <a:lstStyle/>
          <a:p>
            <a:r>
              <a:rPr lang="cs-CZ" sz="2000" dirty="0"/>
              <a:t>Komerčně vyráběný tepelný obklad, gázové čtverce namočené v teplé vodě, naplnit vhodnou nádobu teplou vodou. (!!!teplota vody)</a:t>
            </a:r>
          </a:p>
          <a:p>
            <a:r>
              <a:rPr lang="cs-CZ" sz="2000" dirty="0"/>
              <a:t>V domácích podmínkách využití žehličky/mikrovlnky k zahřátí tkaniny/tekutiny</a:t>
            </a:r>
          </a:p>
          <a:p>
            <a:r>
              <a:rPr lang="cs-CZ" sz="2000" dirty="0"/>
              <a:t>p/k zaujme pohodlnou polohu</a:t>
            </a:r>
          </a:p>
          <a:p>
            <a:r>
              <a:rPr lang="cs-CZ" sz="2000" dirty="0"/>
              <a:t>Teplotu tkaniny/tekutiny je potřeba odzkoušet nejdříve na zápěstí</a:t>
            </a:r>
          </a:p>
          <a:p>
            <a:r>
              <a:rPr lang="cs-CZ" sz="2000" dirty="0"/>
              <a:t>Obklad měnit dle potřeby</a:t>
            </a:r>
          </a:p>
        </p:txBody>
      </p:sp>
    </p:spTree>
    <p:extLst>
      <p:ext uri="{BB962C8B-B14F-4D97-AF65-F5344CB8AC3E}">
        <p14:creationId xmlns:p14="http://schemas.microsoft.com/office/powerpoint/2010/main" val="266612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B90AD0-E1D6-4178-AA3E-F0DAD3491A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243CCB-1112-4A73-BD3B-D594C3585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A2842-6374-4332-94EF-2A2CA5B6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Everze víčka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76BE9-18BF-4E12-9593-01E423F3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00FF348-0B41-4C91-96C6-FD0092C6E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8" t="26397" r="34924" b="21751"/>
          <a:stretch/>
        </p:blipFill>
        <p:spPr>
          <a:xfrm>
            <a:off x="719039" y="1296001"/>
            <a:ext cx="3092025" cy="2882393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A4662C-4D0D-401C-8DA1-699BDD71B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567FD3-7DBE-465D-864C-16F4DBDB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7354D2-3351-406B-BAF0-50C26E2D2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/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600" dirty="0"/>
              <a:t>k nasátí, tupování, odstranění cizích těles, fixaci a přidržení (preparace šetrná k tkáni)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600" dirty="0"/>
              <a:t>k použití v očních a mikrochirurgických zákrocích v oftalmologii</a:t>
            </a:r>
          </a:p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CAC11D-431D-4B70-A1B7-A1337C3E1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/>
          <a:lstStyle/>
          <a:p>
            <a:r>
              <a:rPr lang="cs-CZ" dirty="0"/>
              <a:t>Používají se k absorpci tekutiny a preparaci při oftalmologických a mikrochirurgických zákrocích</a:t>
            </a:r>
          </a:p>
          <a:p>
            <a:r>
              <a:rPr lang="cs-CZ" dirty="0"/>
              <a:t>cílená aplikace léčiv</a:t>
            </a:r>
          </a:p>
          <a:p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C5016C8-FE1D-4F7A-8036-4E9A60433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/>
          <a:lstStyle/>
          <a:p>
            <a:r>
              <a:rPr lang="cs-CZ" dirty="0"/>
              <a:t>- používají se k absorpci tekutiny a preparaci při oftalmologických a mikrochirurgických zákrocích</a:t>
            </a:r>
          </a:p>
          <a:p>
            <a:r>
              <a:rPr lang="cs-CZ" dirty="0"/>
              <a:t>cílená aplikace léčiv</a:t>
            </a:r>
          </a:p>
          <a:p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3D7D50-76DD-484D-844E-ACCCF07B0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33BD06E-4C5E-415E-9D22-D113DDE211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B608707-94BA-4A82-A498-1A025D7145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79A7162-99CC-4A1F-A6CE-6BF6D8952C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39463" y="3214279"/>
            <a:ext cx="4272593" cy="2979751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950E464F-808A-45D0-B4AA-78675D05642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9FEED3D-66D0-450D-A393-BC4FC0FE3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C592ECE-DCE0-4C7D-A05D-3E5F7E21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7" y="342925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Tampony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D350B2E-6013-4E24-946A-5ECD1DC5A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4" t="26879" r="34682" b="16484"/>
          <a:stretch/>
        </p:blipFill>
        <p:spPr>
          <a:xfrm>
            <a:off x="4030565" y="142085"/>
            <a:ext cx="3877595" cy="38841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9D546D-2F35-4049-BA74-CC28F729E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4" t="26879" r="34467" b="25091"/>
          <a:stretch/>
        </p:blipFill>
        <p:spPr>
          <a:xfrm>
            <a:off x="7773471" y="794501"/>
            <a:ext cx="3903842" cy="32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8BD2E2-CB9B-4489-AD1F-FC29F1FC35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F4670A-20D5-4740-B41B-59FF05F9D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D9AF68-103D-4A3D-AEB7-22132D88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3" t="26061" r="34750" b="31636"/>
          <a:stretch/>
        </p:blipFill>
        <p:spPr>
          <a:xfrm>
            <a:off x="5871683" y="303739"/>
            <a:ext cx="5648388" cy="43041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E1B62D-7EC6-470D-A346-DD23484DC9E2}"/>
              </a:ext>
            </a:extLst>
          </p:cNvPr>
          <p:cNvSpPr txBox="1"/>
          <p:nvPr/>
        </p:nvSpPr>
        <p:spPr>
          <a:xfrm>
            <a:off x="666000" y="2113878"/>
            <a:ext cx="5328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K odvádění tekutin při operacích očí</a:t>
            </a:r>
          </a:p>
          <a:p>
            <a:r>
              <a:rPr lang="cs-CZ" sz="1800" dirty="0"/>
              <a:t>-Na 1 drenážní soupravu lze do samolepicího sáčku k záchytu tekutin odvést až 80 ml tekutiny</a:t>
            </a:r>
          </a:p>
          <a:p>
            <a:r>
              <a:rPr lang="cs-CZ" sz="1800" dirty="0"/>
              <a:t>-velmi nízký obsah částic</a:t>
            </a:r>
          </a:p>
          <a:p>
            <a:r>
              <a:rPr lang="cs-CZ" sz="1800" dirty="0"/>
              <a:t>-drenážní pásek vyvolává pouze mírný pocit cizího tělesa</a:t>
            </a:r>
          </a:p>
          <a:p>
            <a:pPr algn="l"/>
            <a:endParaRPr lang="cs-CZ" sz="1800" dirty="0">
              <a:latin typeface="+mn-lt"/>
            </a:endParaRP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BC5ABCB0-6AE8-4685-9DDD-AB915143E679}"/>
              </a:ext>
            </a:extLst>
          </p:cNvPr>
          <p:cNvSpPr txBox="1">
            <a:spLocks/>
          </p:cNvSpPr>
          <p:nvPr/>
        </p:nvSpPr>
        <p:spPr>
          <a:xfrm>
            <a:off x="491859" y="701513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Oční drenážní souprava</a:t>
            </a:r>
          </a:p>
        </p:txBody>
      </p:sp>
    </p:spTree>
    <p:extLst>
      <p:ext uri="{BB962C8B-B14F-4D97-AF65-F5344CB8AC3E}">
        <p14:creationId xmlns:p14="http://schemas.microsoft.com/office/powerpoint/2010/main" val="182602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2FF4D1-C52D-4260-B7CF-E8BFAC855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253A82-5C10-4363-99CD-1153B0428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892C62-26CC-4FC1-A753-E7632B56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operační ránu - víčko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5FF284-7BB3-47F0-8351-181DCC82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7558"/>
            <a:ext cx="10753200" cy="4139998"/>
          </a:xfrm>
        </p:spPr>
        <p:txBody>
          <a:bodyPr/>
          <a:lstStyle/>
          <a:p>
            <a:r>
              <a:rPr lang="cs-CZ" dirty="0"/>
              <a:t>Správná péče podporuje hojení a brání vzniku infekce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POMŮCKY:</a:t>
            </a:r>
          </a:p>
          <a:p>
            <a:r>
              <a:rPr lang="cs-CZ" dirty="0"/>
              <a:t>Oční mast </a:t>
            </a:r>
            <a:r>
              <a:rPr lang="cs-CZ" dirty="0" err="1"/>
              <a:t>d.o</a:t>
            </a:r>
            <a:r>
              <a:rPr lang="cs-CZ" dirty="0"/>
              <a:t>.</a:t>
            </a:r>
          </a:p>
          <a:p>
            <a:r>
              <a:rPr lang="cs-CZ" dirty="0"/>
              <a:t>Sterilní gázové čtverce</a:t>
            </a:r>
          </a:p>
          <a:p>
            <a:r>
              <a:rPr lang="cs-CZ" dirty="0"/>
              <a:t>Sterilní tampony</a:t>
            </a:r>
          </a:p>
          <a:p>
            <a:r>
              <a:rPr lang="cs-CZ" dirty="0"/>
              <a:t>Náplast</a:t>
            </a:r>
          </a:p>
          <a:p>
            <a:r>
              <a:rPr lang="cs-CZ" dirty="0"/>
              <a:t>Pinzeta</a:t>
            </a:r>
          </a:p>
          <a:p>
            <a:r>
              <a:rPr lang="cs-CZ" dirty="0"/>
              <a:t>Chladivý obklad</a:t>
            </a:r>
          </a:p>
          <a:p>
            <a:r>
              <a:rPr lang="cs-CZ" dirty="0"/>
              <a:t>Dezinfekce</a:t>
            </a:r>
          </a:p>
          <a:p>
            <a:r>
              <a:rPr lang="cs-CZ" dirty="0"/>
              <a:t>Roztok vhodný k toaletě rány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61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1084BC-866A-4A07-846C-52A1A3963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64388-47EB-4231-B54C-486DBF61C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B138DA-9A50-4FB6-9D0F-399A71AA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znečištění okolí rány – šetrně očistěte vhodným roztokem</a:t>
            </a:r>
          </a:p>
          <a:p>
            <a:r>
              <a:rPr lang="cs-CZ" dirty="0"/>
              <a:t>Následně ránu sterilním tamponem a vhodným dezinfekčním prostředkem dezinfikujte (např. BETADINE ředěný 1:16, 1:10)</a:t>
            </a:r>
          </a:p>
          <a:p>
            <a:r>
              <a:rPr lang="cs-CZ" dirty="0"/>
              <a:t>Nikdy se nevracejte použitým tamponem opět na stejné místo</a:t>
            </a:r>
          </a:p>
          <a:p>
            <a:r>
              <a:rPr lang="cs-CZ" dirty="0"/>
              <a:t>Na ránu aplikujte mast </a:t>
            </a:r>
            <a:r>
              <a:rPr lang="cs-CZ" dirty="0" err="1"/>
              <a:t>d.o</a:t>
            </a:r>
            <a:r>
              <a:rPr lang="cs-CZ" dirty="0"/>
              <a:t>.</a:t>
            </a:r>
          </a:p>
          <a:p>
            <a:r>
              <a:rPr lang="cs-CZ" dirty="0"/>
              <a:t>Překryjte sterilním krytím, dostatečně upevněte náplastí</a:t>
            </a:r>
          </a:p>
          <a:p>
            <a:r>
              <a:rPr lang="cs-CZ" dirty="0"/>
              <a:t>Pokud je to možné vyhněte se zakrytí oka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914F6B69-B8DE-4712-9995-B4351C1D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8463"/>
            <a:ext cx="10752138" cy="450850"/>
          </a:xfrm>
        </p:spPr>
        <p:txBody>
          <a:bodyPr/>
          <a:lstStyle/>
          <a:p>
            <a:r>
              <a:rPr lang="cs-CZ" dirty="0"/>
              <a:t>Péče o operační ránu – víčko</a:t>
            </a:r>
            <a:br>
              <a:rPr lang="cs-CZ" dirty="0"/>
            </a:br>
            <a:r>
              <a:rPr lang="cs-CZ" dirty="0"/>
              <a:t>- doporučený pracovní postup</a:t>
            </a:r>
          </a:p>
        </p:txBody>
      </p:sp>
    </p:spTree>
    <p:extLst>
      <p:ext uri="{BB962C8B-B14F-4D97-AF65-F5344CB8AC3E}">
        <p14:creationId xmlns:p14="http://schemas.microsoft.com/office/powerpoint/2010/main" val="126247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573D08-DA35-490C-B25F-E75BE19258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D43E2E-B9CE-44DB-A27D-537790FF9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0F26A0-D1B0-4EE3-AC07-84BD3AF3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Dodržování zásad hygieny</a:t>
            </a:r>
          </a:p>
          <a:p>
            <a:r>
              <a:rPr lang="cs-CZ" dirty="0"/>
              <a:t>Správná aplikace mastí dle doporučení lékaře</a:t>
            </a:r>
          </a:p>
          <a:p>
            <a:r>
              <a:rPr lang="cs-CZ" dirty="0"/>
              <a:t>Aplikace chladu v domácím prostředí</a:t>
            </a:r>
          </a:p>
          <a:p>
            <a:r>
              <a:rPr lang="cs-CZ" dirty="0"/>
              <a:t>Péče o ránu v domácím prostředí: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Před a po péči o ránu vždy umýt ruce vodou a mýdlem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Ránu denně kontrolovat na přítomnost sekrece, zvětšujícího se otoku, zčervenání nebo rozpadu (neprodleně hlásit)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Ránu neoplachovat po dobu 24hod. vodou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Doporučte vhodné pomůcky a informujte pacienta, kde je může získat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87E6D18E-37FE-4A64-A4C4-DAC2A512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2138" cy="450850"/>
          </a:xfrm>
        </p:spPr>
        <p:txBody>
          <a:bodyPr/>
          <a:lstStyle/>
          <a:p>
            <a:r>
              <a:rPr lang="cs-CZ" dirty="0"/>
              <a:t>Péče o operační ránu – víčko</a:t>
            </a:r>
            <a:br>
              <a:rPr lang="cs-CZ" dirty="0"/>
            </a:br>
            <a:r>
              <a:rPr lang="cs-CZ" dirty="0"/>
              <a:t>- edukace pacienta</a:t>
            </a:r>
          </a:p>
        </p:txBody>
      </p:sp>
    </p:spTree>
    <p:extLst>
      <p:ext uri="{BB962C8B-B14F-4D97-AF65-F5344CB8AC3E}">
        <p14:creationId xmlns:p14="http://schemas.microsoft.com/office/powerpoint/2010/main" val="109814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0D51CB-36AF-43C6-BB64-602318A637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EB18C7-C077-4EE1-A1DB-D56BEE47E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A4EF12-EBA6-4649-9E65-CB98F92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vyšetření zraku u dětí</a:t>
            </a:r>
            <a:br>
              <a:rPr lang="cs-CZ" dirty="0"/>
            </a:br>
            <a:r>
              <a:rPr lang="cs-CZ" dirty="0"/>
              <a:t>- co se hodnotí?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34ED8E-A211-484A-80DF-A57DA022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92299"/>
            <a:ext cx="10753200" cy="4139998"/>
          </a:xfrm>
        </p:spPr>
        <p:txBody>
          <a:bodyPr/>
          <a:lstStyle/>
          <a:p>
            <a:r>
              <a:rPr lang="cs-CZ" dirty="0"/>
              <a:t>Zraková ostrost, </a:t>
            </a:r>
          </a:p>
          <a:p>
            <a:r>
              <a:rPr lang="cs-CZ" dirty="0"/>
              <a:t>kontrastní citlivost,</a:t>
            </a:r>
          </a:p>
          <a:p>
            <a:r>
              <a:rPr lang="cs-CZ" dirty="0"/>
              <a:t>rozsah zorného pole,</a:t>
            </a:r>
          </a:p>
          <a:p>
            <a:r>
              <a:rPr lang="cs-CZ" dirty="0"/>
              <a:t>barvocit, </a:t>
            </a:r>
          </a:p>
          <a:p>
            <a:r>
              <a:rPr lang="cs-CZ" dirty="0"/>
              <a:t>binokulární vidění, </a:t>
            </a:r>
          </a:p>
          <a:p>
            <a:r>
              <a:rPr lang="cs-CZ" dirty="0"/>
              <a:t>vnímání,</a:t>
            </a:r>
          </a:p>
          <a:p>
            <a:r>
              <a:rPr lang="cs-CZ" dirty="0"/>
              <a:t>poznání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53A792-6DED-47EF-979B-5A58CDF661F8}"/>
              </a:ext>
            </a:extLst>
          </p:cNvPr>
          <p:cNvSpPr txBox="1"/>
          <p:nvPr/>
        </p:nvSpPr>
        <p:spPr>
          <a:xfrm>
            <a:off x="5660657" y="2685025"/>
            <a:ext cx="6235421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Rozpoznání problému se zrakem v co nejnižším věku má zcela zásadní vliv na úspěch a náročnost léčby.</a:t>
            </a:r>
          </a:p>
          <a:p>
            <a:pPr algn="l"/>
            <a:r>
              <a:rPr lang="cs-CZ" sz="2000" dirty="0">
                <a:latin typeface="+mn-lt"/>
              </a:rPr>
              <a:t>Např. léčba tupozrakosti: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záchyt ve 2 letech – v řádu týdnů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Záchyt v 5 letech – v řádu měsíců</a:t>
            </a:r>
          </a:p>
          <a:p>
            <a:pPr marL="457200" indent="-457200" algn="l">
              <a:buFontTx/>
              <a:buChar char="-"/>
            </a:pPr>
            <a:r>
              <a:rPr lang="cs-CZ" sz="2000" dirty="0">
                <a:latin typeface="+mn-lt"/>
              </a:rPr>
              <a:t>Záchyt po 10. roce – není plně léčitelná</a:t>
            </a:r>
          </a:p>
          <a:p>
            <a:pPr marL="457200" indent="-457200" algn="l">
              <a:buFontTx/>
              <a:buChar char="-"/>
            </a:pPr>
            <a:endParaRPr lang="cs-CZ" sz="2000" dirty="0">
              <a:latin typeface="+mn-lt"/>
            </a:endParaRPr>
          </a:p>
          <a:p>
            <a:pPr algn="l"/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8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201BC7-FFA3-4114-BB8A-15D812BCC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4544AE-6324-4104-ADAB-0DB8ACFC4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A39770-BE21-424E-BC78-2AE4876C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432231"/>
            <a:ext cx="10753200" cy="4139998"/>
          </a:xfrm>
        </p:spPr>
        <p:txBody>
          <a:bodyPr/>
          <a:lstStyle/>
          <a:p>
            <a:r>
              <a:rPr lang="cs-CZ" dirty="0"/>
              <a:t>Není možné se spoléhat, že nám děti své problémy sdělí.</a:t>
            </a:r>
          </a:p>
          <a:p>
            <a:r>
              <a:rPr lang="cs-CZ" dirty="0"/>
              <a:t>Je nutné využít objektivní vyšetřovací metody.</a:t>
            </a:r>
          </a:p>
          <a:p>
            <a:r>
              <a:rPr lang="cs-CZ" dirty="0"/>
              <a:t>Včasnost a správnost provedení vyšetření může zásadně ovlivnit mnoho oblastí lidské činnosti na celý život.</a:t>
            </a:r>
          </a:p>
          <a:p>
            <a:r>
              <a:rPr lang="cs-CZ" dirty="0"/>
              <a:t>Je v zájmu dětí, aby tyto vyšetření byli v rukou odborníků – lékaři se zvláštní odbornou způsobilostí a specializovaní zdravotničtí pracovníci – </a:t>
            </a:r>
            <a:r>
              <a:rPr lang="cs-CZ" dirty="0" err="1"/>
              <a:t>ortoptisté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E7E892D-7DB1-4733-B34E-98A5E285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Specifika vyšetření zraku u dětí</a:t>
            </a:r>
            <a:br>
              <a:rPr lang="cs-CZ" dirty="0"/>
            </a:br>
            <a:r>
              <a:rPr lang="cs-CZ" dirty="0"/>
              <a:t>- co je u dětí jinak než u dospělých?</a:t>
            </a:r>
          </a:p>
        </p:txBody>
      </p:sp>
    </p:spTree>
    <p:extLst>
      <p:ext uri="{BB962C8B-B14F-4D97-AF65-F5344CB8AC3E}">
        <p14:creationId xmlns:p14="http://schemas.microsoft.com/office/powerpoint/2010/main" val="2099978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2D754-9329-4ABB-BF3D-8C7A15323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C4628-A0C7-433F-A212-D7419DD37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0DCA41-9DDE-4FF0-B3D9-BE0C96E29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982399"/>
            <a:ext cx="8294571" cy="4139998"/>
          </a:xfrm>
        </p:spPr>
        <p:txBody>
          <a:bodyPr/>
          <a:lstStyle/>
          <a:p>
            <a:r>
              <a:rPr lang="cs-CZ" sz="2000" dirty="0"/>
              <a:t>Ihned po narození – orientační vyšetření oka (vybavení červeného reflexu jako screening vrozeného šedého zákalu).</a:t>
            </a:r>
          </a:p>
          <a:p>
            <a:r>
              <a:rPr lang="cs-CZ" sz="2000" dirty="0"/>
              <a:t>Další orientační screeningové vyšetření provádí dětský lékař, v případě nalezení dysfunkce, odesílání pacienta k oftalmologovi</a:t>
            </a:r>
          </a:p>
          <a:p>
            <a:r>
              <a:rPr lang="cs-CZ" sz="2000" dirty="0"/>
              <a:t>V současnosti nejsou stanovená přesná pravidla pro screening dětských očních vad. Často je zrak dítěte poprvé vyšetřován až ve 3 letech.</a:t>
            </a:r>
          </a:p>
          <a:p>
            <a:endParaRPr lang="cs-CZ" sz="20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6CDD09A-3326-4EAF-9C5D-E33C4AD8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Specifika vyšetření zraku u dětí</a:t>
            </a:r>
            <a:br>
              <a:rPr lang="cs-CZ" dirty="0"/>
            </a:br>
            <a:r>
              <a:rPr lang="cs-CZ" dirty="0"/>
              <a:t>- kdo a kdy by měl vyšetřit zrak dítěte?</a:t>
            </a:r>
          </a:p>
        </p:txBody>
      </p:sp>
      <p:sp>
        <p:nvSpPr>
          <p:cNvPr id="7" name="AutoShape 2" descr="Červený reflex oka">
            <a:extLst>
              <a:ext uri="{FF2B5EF4-FFF2-40B4-BE49-F238E27FC236}">
                <a16:creationId xmlns:a16="http://schemas.microsoft.com/office/drawing/2014/main" id="{7BA1EE03-5738-4CD9-A2A8-3AFEF8450A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1D262A55-07E8-4B7A-875D-BAEF5AAF57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F4AA6DE-5FD9-40D0-86E6-CA448CB0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71" y="2894920"/>
            <a:ext cx="3076353" cy="231495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DA76AC05-EFA5-41D1-BF72-41B3AA22D0F7}"/>
              </a:ext>
            </a:extLst>
          </p:cNvPr>
          <p:cNvSpPr/>
          <p:nvPr/>
        </p:nvSpPr>
        <p:spPr>
          <a:xfrm>
            <a:off x="5050971" y="5342143"/>
            <a:ext cx="573894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333333"/>
                </a:solidFill>
                <a:latin typeface="Verdana" panose="020B0604030504040204" pitchFamily="34" charset="0"/>
              </a:rPr>
              <a:t>Červený reflex</a:t>
            </a:r>
            <a:r>
              <a:rPr lang="cs-CZ" sz="1400" dirty="0">
                <a:solidFill>
                  <a:srgbClr val="333333"/>
                </a:solidFill>
                <a:latin typeface="Verdana" panose="020B0604030504040204" pitchFamily="34" charset="0"/>
              </a:rPr>
              <a:t> vzniká fyziologicky odrazem světla od očního pozadí. Za normálních okolností je symetrický a zabarvený červeno-oranžově. Jeho zabarvení nachází svůj původ v odrazu dopadajícího světla od vrstev zadního pólu sítnice, konkrétně pak od cévnatky a podmínkou jeho výbavnosti je absence patologických stavů a čirost optických očních médií.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7216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6F0ACD-A95A-4944-A59D-14C545F6AC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FD7AD9-6294-4AF3-A6A6-3041B8634F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0D1BD-82FA-4BD6-BB0C-5DA5AE62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vyšetření podle věku dítěte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C35B96-DEB1-48AD-BB53-BDA4308D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nutno sledovat chování dětí k případné detekci očních vad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Určující faktory:</a:t>
            </a:r>
          </a:p>
          <a:p>
            <a:r>
              <a:rPr lang="cs-CZ" dirty="0"/>
              <a:t>Dítě si sedá blízko televize</a:t>
            </a:r>
          </a:p>
          <a:p>
            <a:r>
              <a:rPr lang="cs-CZ" dirty="0"/>
              <a:t>Často si mne oči</a:t>
            </a:r>
          </a:p>
          <a:p>
            <a:r>
              <a:rPr lang="cs-CZ" dirty="0"/>
              <a:t>Přidržuje si hračky a předměty příliš blízko obličeje</a:t>
            </a:r>
          </a:p>
          <a:p>
            <a:r>
              <a:rPr lang="cs-CZ" dirty="0"/>
              <a:t>Příliš často mrká nebo jedno oko stáčí více k nosu nebo opačně</a:t>
            </a:r>
          </a:p>
          <a:p>
            <a:r>
              <a:rPr lang="cs-CZ" dirty="0"/>
              <a:t>Anamnéza závažných očních vad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52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613BA0-92F9-4A82-B85F-7A2279BA1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110DE4-B863-4D83-B0C8-92266F83F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A4F8-A63E-4D7A-B674-D02DDCC7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vyšetření kojenců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A10C46-9CA6-4AB7-A6B3-8885992AE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zornic</a:t>
            </a:r>
          </a:p>
          <a:p>
            <a:r>
              <a:rPr lang="cs-CZ" dirty="0"/>
              <a:t>Zkouška fixace sledování</a:t>
            </a:r>
          </a:p>
          <a:p>
            <a:r>
              <a:rPr lang="cs-CZ" dirty="0" err="1"/>
              <a:t>Hidding</a:t>
            </a:r>
            <a:r>
              <a:rPr lang="cs-CZ" dirty="0"/>
              <a:t> Heidi</a:t>
            </a:r>
          </a:p>
          <a:p>
            <a:r>
              <a:rPr lang="cs-CZ" dirty="0"/>
              <a:t>Preferenční test (</a:t>
            </a:r>
            <a:r>
              <a:rPr lang="cs-CZ" dirty="0" err="1"/>
              <a:t>Tellerovi</a:t>
            </a:r>
            <a:r>
              <a:rPr lang="cs-CZ" dirty="0"/>
              <a:t> karty)</a:t>
            </a:r>
          </a:p>
        </p:txBody>
      </p:sp>
    </p:spTree>
    <p:extLst>
      <p:ext uri="{BB962C8B-B14F-4D97-AF65-F5344CB8AC3E}">
        <p14:creationId xmlns:p14="http://schemas.microsoft.com/office/powerpoint/2010/main" val="413468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2EE25D-C431-4FDC-B139-C1D7013C4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00B15B-455F-4CA7-8242-D7E742ADD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F5C58A-60DE-4B8E-AEF7-03D54159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Stěr ze spojivkového vaku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9E60B2-8CB0-4588-AF85-AB6AF7EF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přítomnosti a druhu patogenu (bakterie, viry, chlamydie)</a:t>
            </a:r>
          </a:p>
          <a:p>
            <a:r>
              <a:rPr lang="cs-CZ" dirty="0"/>
              <a:t>provádí se při zánětech se závažnými projevy a při zánětech nereagujících na léčbu</a:t>
            </a:r>
          </a:p>
          <a:p>
            <a:r>
              <a:rPr lang="cs-CZ" dirty="0"/>
              <a:t>Ideálně stěr provádět ještě před zahájením terapie. Pokud už léčba probíhá, je nutné na žádance uvést typ ATB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E7CF42-FD42-4ED0-9874-3786D513C4F7}"/>
              </a:ext>
            </a:extLst>
          </p:cNvPr>
          <p:cNvSpPr txBox="1"/>
          <p:nvPr/>
        </p:nvSpPr>
        <p:spPr>
          <a:xfrm>
            <a:off x="1625599" y="4843005"/>
            <a:ext cx="81649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POZOR! </a:t>
            </a:r>
            <a:r>
              <a:rPr lang="cs-CZ" sz="2000" dirty="0">
                <a:latin typeface="+mn-lt"/>
              </a:rPr>
              <a:t>Před a po každém výkonu je nezbytná dezinfekce rukou a použití rukavic (dle výkonu sterilních/nesterilních) a edukace pacienta. Po výkonu je nutný zápis do dokumentace.</a:t>
            </a:r>
          </a:p>
        </p:txBody>
      </p:sp>
    </p:spTree>
    <p:extLst>
      <p:ext uri="{BB962C8B-B14F-4D97-AF65-F5344CB8AC3E}">
        <p14:creationId xmlns:p14="http://schemas.microsoft.com/office/powerpoint/2010/main" val="33119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8566FA-F290-42A0-A8DB-E4A4DCDF0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DCC444-49DB-4D4A-8FE6-11254EC42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3133CB-7321-4B89-A79F-878D8D80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vyšetření dětí v předškolním věku a starších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C968EF-7B49-4826-9C78-58C7AC64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37806"/>
            <a:ext cx="10753200" cy="3794194"/>
          </a:xfrm>
        </p:spPr>
        <p:txBody>
          <a:bodyPr/>
          <a:lstStyle/>
          <a:p>
            <a:r>
              <a:rPr lang="cs-CZ" dirty="0"/>
              <a:t>Test zrakové ostrosti</a:t>
            </a:r>
          </a:p>
          <a:p>
            <a:r>
              <a:rPr lang="cs-CZ" dirty="0" err="1"/>
              <a:t>Retinoskopie</a:t>
            </a:r>
            <a:endParaRPr lang="cs-CZ" dirty="0"/>
          </a:p>
          <a:p>
            <a:r>
              <a:rPr lang="cs-CZ" dirty="0"/>
              <a:t>Vyšetření na automatickém refraktometru</a:t>
            </a:r>
          </a:p>
          <a:p>
            <a:r>
              <a:rPr lang="cs-CZ" dirty="0"/>
              <a:t>Test </a:t>
            </a:r>
            <a:r>
              <a:rPr lang="cs-CZ" dirty="0" err="1"/>
              <a:t>stereopse</a:t>
            </a:r>
            <a:r>
              <a:rPr lang="cs-CZ" dirty="0"/>
              <a:t> (prostorové vidění)</a:t>
            </a:r>
          </a:p>
          <a:p>
            <a:r>
              <a:rPr lang="cs-CZ" dirty="0"/>
              <a:t>Vyšetření barevného vidění</a:t>
            </a:r>
          </a:p>
          <a:p>
            <a:r>
              <a:rPr lang="cs-CZ" dirty="0"/>
              <a:t>Vizuálně evokované potenciály (tzv. </a:t>
            </a:r>
            <a:r>
              <a:rPr lang="cs-CZ" dirty="0" err="1"/>
              <a:t>VEPy</a:t>
            </a:r>
            <a:r>
              <a:rPr lang="cs-CZ" dirty="0"/>
              <a:t>)</a:t>
            </a:r>
          </a:p>
          <a:p>
            <a:r>
              <a:rPr lang="cs-CZ" dirty="0"/>
              <a:t>Vyloučení amblyopie (tupozrakosti)</a:t>
            </a:r>
          </a:p>
          <a:p>
            <a:r>
              <a:rPr lang="cs-CZ" dirty="0"/>
              <a:t>Vyšetření postavení a motility očí (šilhání, strabizmus)</a:t>
            </a:r>
          </a:p>
          <a:p>
            <a:r>
              <a:rPr lang="cs-CZ"/>
              <a:t>Konvergenční nedostatečnost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0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337355-A9AD-41F9-BCCA-5AD45711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353367-92F2-415B-8738-59D9BC0D7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88E0F-BF7B-49B1-9DF2-D2BE632C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Stěr ze spojivkového vaku - pomůcky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C1EFB9-3A42-4E97-8B8A-01F3F177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Štětička a kontejner s přepravním médiem dle zjišťovaného patogenu</a:t>
            </a:r>
          </a:p>
          <a:p>
            <a:r>
              <a:rPr lang="cs-CZ" dirty="0"/>
              <a:t>Žádanka o bakteriologické / virologické vyšetření</a:t>
            </a:r>
          </a:p>
          <a:p>
            <a:r>
              <a:rPr lang="cs-CZ" dirty="0"/>
              <a:t>Jednorázové nesterilní rukavice</a:t>
            </a:r>
          </a:p>
          <a:p>
            <a:r>
              <a:rPr lang="cs-CZ" dirty="0"/>
              <a:t>Lokální anestetikum (kapky)</a:t>
            </a:r>
          </a:p>
        </p:txBody>
      </p:sp>
    </p:spTree>
    <p:extLst>
      <p:ext uri="{BB962C8B-B14F-4D97-AF65-F5344CB8AC3E}">
        <p14:creationId xmlns:p14="http://schemas.microsoft.com/office/powerpoint/2010/main" val="14496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5EBB4-007E-4329-A237-83C7A1D2C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A5FEA-EDB0-4BF6-B55B-528BE864E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ACF353-2740-423B-ABB4-FBEBC14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7524"/>
            <a:ext cx="10753200" cy="1070055"/>
          </a:xfrm>
        </p:spPr>
        <p:txBody>
          <a:bodyPr/>
          <a:lstStyle/>
          <a:p>
            <a:r>
              <a:rPr lang="cs-CZ" dirty="0"/>
              <a:t>Stěr ze spojivkového vaku </a:t>
            </a:r>
            <a:br>
              <a:rPr lang="cs-CZ" dirty="0"/>
            </a:br>
            <a:r>
              <a:rPr lang="cs-CZ" dirty="0"/>
              <a:t>- doporučený pracovní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587121-9C06-489F-8B69-183869BA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Edukace pacienta</a:t>
            </a:r>
          </a:p>
          <a:p>
            <a:r>
              <a:rPr lang="cs-CZ" dirty="0"/>
              <a:t>Mytí rukou</a:t>
            </a:r>
          </a:p>
          <a:p>
            <a:r>
              <a:rPr lang="cs-CZ" dirty="0"/>
              <a:t>Nasazení rukavic</a:t>
            </a:r>
          </a:p>
          <a:p>
            <a:r>
              <a:rPr lang="cs-CZ" dirty="0"/>
              <a:t>Pacient sedí na židli s hlavou opřenou v mírném záklonu a dívá se nahoru.</a:t>
            </a:r>
          </a:p>
          <a:p>
            <a:r>
              <a:rPr lang="cs-CZ" dirty="0"/>
              <a:t>Stěry je nutné provést před barvením, aplikací mastí, kapek apod.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890AF0-5EB4-4E91-937B-4D6F2D8A40F3}"/>
              </a:ext>
            </a:extLst>
          </p:cNvPr>
          <p:cNvSpPr txBox="1"/>
          <p:nvPr/>
        </p:nvSpPr>
        <p:spPr>
          <a:xfrm flipH="1">
            <a:off x="1277693" y="4704333"/>
            <a:ext cx="951687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Pozor! </a:t>
            </a:r>
            <a:r>
              <a:rPr lang="cs-CZ" sz="1800" dirty="0" err="1">
                <a:latin typeface="+mn-lt"/>
              </a:rPr>
              <a:t>Fluorescin</a:t>
            </a:r>
            <a:r>
              <a:rPr lang="cs-CZ" sz="1800" dirty="0">
                <a:latin typeface="+mn-lt"/>
              </a:rPr>
              <a:t> ve spojivkovém vaku znehodnotí stěr (znehodnotí kultivaci). Pokud je potřeba odebrat stěry po barvení, je nutné vypláchnout (</a:t>
            </a:r>
            <a:r>
              <a:rPr lang="cs-CZ" sz="1800" dirty="0" err="1">
                <a:latin typeface="+mn-lt"/>
              </a:rPr>
              <a:t>Aqua</a:t>
            </a:r>
            <a:r>
              <a:rPr lang="cs-CZ" sz="1800" dirty="0">
                <a:latin typeface="+mn-lt"/>
              </a:rPr>
              <a:t> pro </a:t>
            </a:r>
            <a:r>
              <a:rPr lang="cs-CZ" sz="1800" dirty="0" err="1">
                <a:latin typeface="+mn-lt"/>
              </a:rPr>
              <a:t>injectione</a:t>
            </a:r>
            <a:r>
              <a:rPr lang="cs-CZ" sz="1800" dirty="0">
                <a:latin typeface="+mn-lt"/>
              </a:rPr>
              <a:t>, F 1/1) všechny zbytky barviva ze spojivkového vaku.</a:t>
            </a:r>
          </a:p>
        </p:txBody>
      </p:sp>
    </p:spTree>
    <p:extLst>
      <p:ext uri="{BB962C8B-B14F-4D97-AF65-F5344CB8AC3E}">
        <p14:creationId xmlns:p14="http://schemas.microsoft.com/office/powerpoint/2010/main" val="368794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F42A1B-678D-417A-AAE6-F74D6339A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A12305-245D-4881-BF0C-B9FB5CA97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DB7FE5-E7E9-4358-8F1F-B9EAF2A6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11478" cy="4139998"/>
          </a:xfrm>
        </p:spPr>
        <p:txBody>
          <a:bodyPr/>
          <a:lstStyle/>
          <a:p>
            <a:r>
              <a:rPr lang="cs-CZ" sz="2000" dirty="0"/>
              <a:t>Zatlačte prstem na dolní okraj víčka a lehce jej stáhněte dolů</a:t>
            </a:r>
          </a:p>
          <a:p>
            <a:r>
              <a:rPr lang="cs-CZ" sz="2000" dirty="0"/>
              <a:t>Odtažení víčka od bulbární spojivky tak, aby bylo možné do vzniklého prostoru vsunout konec štětičky.</a:t>
            </a:r>
          </a:p>
          <a:p>
            <a:r>
              <a:rPr lang="cs-CZ" sz="2000" dirty="0"/>
              <a:t>Pohybem štětičky „projeďte“ pomalu od vnitřního koutku k vnějšímu.</a:t>
            </a:r>
          </a:p>
          <a:p>
            <a:r>
              <a:rPr lang="cs-CZ" sz="2000" dirty="0"/>
              <a:t>Nedotýkejte se </a:t>
            </a:r>
            <a:r>
              <a:rPr lang="cs-CZ" sz="2000" dirty="0" err="1"/>
              <a:t>marga</a:t>
            </a:r>
            <a:r>
              <a:rPr lang="cs-CZ" sz="2000" dirty="0"/>
              <a:t> víčka nebo řas (kontaminace fyziologickou flórou)</a:t>
            </a:r>
          </a:p>
          <a:p>
            <a:r>
              <a:rPr lang="cs-CZ" sz="2000" dirty="0"/>
              <a:t>Štětičku umístěte do transportního média.</a:t>
            </a:r>
          </a:p>
          <a:p>
            <a:r>
              <a:rPr lang="cs-CZ" sz="2000" dirty="0"/>
              <a:t>Vzorek opatřete správnou identifikací nemocného.</a:t>
            </a:r>
          </a:p>
          <a:p>
            <a:r>
              <a:rPr lang="cs-CZ" sz="2000" dirty="0"/>
              <a:t>Pokud není možné odeslat vzorek ihned, je možné ho na nezbytně nutnou dobu uložit  při pokojové teplotě.</a:t>
            </a:r>
          </a:p>
          <a:p>
            <a:r>
              <a:rPr lang="cs-CZ" sz="2000" dirty="0"/>
              <a:t>Na žádance je nutno uvést rozsah </a:t>
            </a:r>
            <a:r>
              <a:rPr lang="cs-CZ" sz="2000" b="1" dirty="0"/>
              <a:t>kultivace a citlivosti</a:t>
            </a:r>
          </a:p>
          <a:p>
            <a:endParaRPr lang="cs-CZ" sz="20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AB6B40B6-4C42-46E4-B128-171903DA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1" y="575150"/>
            <a:ext cx="10752138" cy="450850"/>
          </a:xfrm>
        </p:spPr>
        <p:txBody>
          <a:bodyPr/>
          <a:lstStyle/>
          <a:p>
            <a:r>
              <a:rPr lang="cs-CZ" sz="3200" dirty="0"/>
              <a:t>Stěr ze spojivkového vaku </a:t>
            </a:r>
            <a:br>
              <a:rPr lang="cs-CZ" sz="3200" dirty="0"/>
            </a:br>
            <a:r>
              <a:rPr lang="cs-CZ" sz="3200" dirty="0"/>
              <a:t>- doporučený pracovní postup</a:t>
            </a:r>
          </a:p>
        </p:txBody>
      </p:sp>
    </p:spTree>
    <p:extLst>
      <p:ext uri="{BB962C8B-B14F-4D97-AF65-F5344CB8AC3E}">
        <p14:creationId xmlns:p14="http://schemas.microsoft.com/office/powerpoint/2010/main" val="303991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418C2E-0AE5-47BC-999B-A445B8943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640BF4-E3F0-4686-BA3C-6CD007023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E441BC-AE61-4FCF-AF89-5E25259A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Výplach oka pro chemické trauma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D43EBF-45F0-4AF5-88B8-6D9594BC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Včasně, správně a dostatečně dlouho prováděný výplach oka zasaženého škodlivou látkou má přednost před transportem a často na něm závisí výsledek postižení.</a:t>
            </a:r>
          </a:p>
          <a:p>
            <a:r>
              <a:rPr lang="cs-CZ" dirty="0"/>
              <a:t>Stupeň poškození oka je přímo úměrný koncentraci chemikálie a době expozice.</a:t>
            </a:r>
          </a:p>
          <a:p>
            <a:r>
              <a:rPr lang="cs-CZ" dirty="0"/>
              <a:t>Základem je naředění a odplavení noxy.</a:t>
            </a:r>
          </a:p>
          <a:p>
            <a:r>
              <a:rPr lang="cs-CZ" dirty="0"/>
              <a:t>Cílem výplachu je zabránění dalšího poškození oka.</a:t>
            </a:r>
          </a:p>
          <a:p>
            <a:r>
              <a:rPr lang="cs-CZ" dirty="0"/>
              <a:t>Nejlepší je čistá tekoucí voda </a:t>
            </a:r>
            <a:r>
              <a:rPr lang="cs-CZ" sz="2000" dirty="0"/>
              <a:t>(!!!</a:t>
            </a:r>
            <a:r>
              <a:rPr lang="cs-CZ" sz="2000" dirty="0">
                <a:solidFill>
                  <a:srgbClr val="FF0000"/>
                </a:solidFill>
              </a:rPr>
              <a:t>NE</a:t>
            </a:r>
            <a:r>
              <a:rPr lang="cs-CZ" sz="2000" dirty="0"/>
              <a:t> nehašené vápno – odstranit mechanicky!!!)</a:t>
            </a:r>
            <a:endParaRPr lang="cs-CZ" dirty="0"/>
          </a:p>
          <a:p>
            <a:r>
              <a:rPr lang="cs-CZ" dirty="0"/>
              <a:t>Cizí tělesa (volně ležící v oku) je možné odstranit rožkem krytí.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9C81B3-1125-4AAC-BCD1-13E97A63142F}"/>
              </a:ext>
            </a:extLst>
          </p:cNvPr>
          <p:cNvSpPr txBox="1"/>
          <p:nvPr/>
        </p:nvSpPr>
        <p:spPr>
          <a:xfrm>
            <a:off x="2240764" y="5963034"/>
            <a:ext cx="694198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400" dirty="0" err="1">
                <a:latin typeface="+mn-lt"/>
              </a:rPr>
              <a:t>Ophtal</a:t>
            </a:r>
            <a:r>
              <a:rPr lang="cs-CZ" sz="1400" dirty="0">
                <a:latin typeface="+mn-lt"/>
              </a:rPr>
              <a:t> ani Borová voda nejsou k výplachu vhodné, je potřeba konzultovat s lékařem</a:t>
            </a:r>
          </a:p>
        </p:txBody>
      </p:sp>
    </p:spTree>
    <p:extLst>
      <p:ext uri="{BB962C8B-B14F-4D97-AF65-F5344CB8AC3E}">
        <p14:creationId xmlns:p14="http://schemas.microsoft.com/office/powerpoint/2010/main" val="44751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0C6B96-4A51-4C28-9499-051978761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BB7776-722E-4902-B806-DDBF90C99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B130ABE-B76B-48C6-AC11-F689650BCB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8" y="1286497"/>
            <a:ext cx="5220000" cy="271576"/>
          </a:xfrm>
        </p:spPr>
        <p:txBody>
          <a:bodyPr/>
          <a:lstStyle/>
          <a:p>
            <a:r>
              <a:rPr lang="cs-CZ" dirty="0"/>
              <a:t>Kyselé látky (pH </a:t>
            </a:r>
            <a:r>
              <a:rPr lang="en-US" dirty="0"/>
              <a:t>&lt; 7</a:t>
            </a:r>
            <a:r>
              <a:rPr lang="cs-CZ" dirty="0"/>
              <a:t>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5F00AA-27EE-44FA-AEE4-6EF60540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noxy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4ED130AF-208C-4F80-A33D-7599A97137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Zásadité látky (pH </a:t>
            </a:r>
            <a:r>
              <a:rPr lang="en-US" dirty="0"/>
              <a:t>&gt;</a:t>
            </a:r>
            <a:r>
              <a:rPr lang="cs-CZ" dirty="0"/>
              <a:t> 7)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CBF0E94-335F-4634-A0B1-B0055406E96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Způsobují koagulační nekrózu</a:t>
            </a:r>
          </a:p>
          <a:p>
            <a:r>
              <a:rPr lang="cs-CZ" sz="2000" dirty="0"/>
              <a:t>Kyselina sýrová (využití v průmyslu, autobaterie; reaguje s vodou, dochází k spálení rohovky)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syričitá</a:t>
            </a:r>
            <a:r>
              <a:rPr lang="cs-CZ" sz="2000" dirty="0"/>
              <a:t> (součást konzervačních prostředků, chladících směsí; kombinace s olejem prodlužuje její působení)</a:t>
            </a:r>
          </a:p>
          <a:p>
            <a:r>
              <a:rPr lang="cs-CZ" sz="2000" dirty="0"/>
              <a:t>Kyselina fluorovodíková (proniká nejvíce do hloubky)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95022BA-6D38-4445-80CF-1BE353FB05A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Způsobují kolikvační nekrózu</a:t>
            </a:r>
          </a:p>
          <a:p>
            <a:r>
              <a:rPr lang="cs-CZ" sz="2000" dirty="0"/>
              <a:t>Postupují hlouběji do tkání, vyžadují opakovaný výplach</a:t>
            </a:r>
          </a:p>
          <a:p>
            <a:r>
              <a:rPr lang="cs-CZ" sz="2000" dirty="0"/>
              <a:t>Čpavek</a:t>
            </a:r>
          </a:p>
          <a:p>
            <a:r>
              <a:rPr lang="cs-CZ" sz="2000" dirty="0"/>
              <a:t>Hydroxid sodný</a:t>
            </a:r>
          </a:p>
          <a:p>
            <a:r>
              <a:rPr lang="cs-CZ" sz="2000" dirty="0"/>
              <a:t>Malta</a:t>
            </a:r>
          </a:p>
          <a:p>
            <a:r>
              <a:rPr lang="cs-CZ" sz="2000" dirty="0"/>
              <a:t>Vápno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038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6BC92F-36B9-42DE-901F-78137C4E5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88473C-58E2-4617-8D4C-5BAC85FB0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0128DA2-3517-4B18-9828-98A6F04722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4820" y="1268180"/>
            <a:ext cx="5220000" cy="271576"/>
          </a:xfrm>
        </p:spPr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5D78B04-2ED0-487E-BCE3-5EC6977F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Výplach oka pro chemické trauma - doporučený pracovní postup v ZZ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A25F241-383D-4557-819D-1897777548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0000" y="1317965"/>
            <a:ext cx="5220000" cy="271576"/>
          </a:xfrm>
        </p:spPr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E1B4E59-E1E2-4F41-A0F7-50BFF392184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84820" y="1692002"/>
            <a:ext cx="3999722" cy="449206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Irigační tekutina (R 1/1, F1/1, H</a:t>
            </a:r>
            <a:r>
              <a:rPr lang="cs-CZ" sz="1800" baseline="-25000" dirty="0"/>
              <a:t>2</a:t>
            </a:r>
            <a:r>
              <a:rPr lang="cs-CZ" sz="1800" dirty="0"/>
              <a:t>O),</a:t>
            </a:r>
          </a:p>
          <a:p>
            <a:r>
              <a:rPr lang="cs-CZ" sz="1800" dirty="0"/>
              <a:t> ručník,</a:t>
            </a:r>
          </a:p>
          <a:p>
            <a:r>
              <a:rPr lang="cs-CZ" sz="1800" dirty="0"/>
              <a:t> irigační nádobka, větší emitní miska, </a:t>
            </a:r>
          </a:p>
          <a:p>
            <a:r>
              <a:rPr lang="cs-CZ" sz="1800" dirty="0"/>
              <a:t>pH papírky,</a:t>
            </a:r>
          </a:p>
          <a:p>
            <a:r>
              <a:rPr lang="cs-CZ" sz="1800" dirty="0"/>
              <a:t> </a:t>
            </a:r>
            <a:r>
              <a:rPr lang="cs-CZ" sz="1800" dirty="0" err="1"/>
              <a:t>Desmarresovy</a:t>
            </a:r>
            <a:r>
              <a:rPr lang="cs-CZ" sz="1800" dirty="0"/>
              <a:t> háky ev. oční rozvěrač, </a:t>
            </a:r>
          </a:p>
          <a:p>
            <a:r>
              <a:rPr lang="cs-CZ" sz="1800" dirty="0"/>
              <a:t>topická anestetika, </a:t>
            </a:r>
          </a:p>
          <a:p>
            <a:r>
              <a:rPr lang="cs-CZ" sz="1800" dirty="0"/>
              <a:t>nesterilní rukavice, čtverečky, krytí, lepení.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17571AD-1EC1-4032-AA35-233E1498CCA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53234" y="1692002"/>
            <a:ext cx="7353946" cy="45359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Test pH</a:t>
            </a:r>
          </a:p>
          <a:p>
            <a:r>
              <a:rPr lang="cs-CZ" sz="1600" dirty="0"/>
              <a:t>Vyjmutí kontaktních čoček</a:t>
            </a:r>
          </a:p>
          <a:p>
            <a:r>
              <a:rPr lang="cs-CZ" sz="1600" dirty="0"/>
              <a:t>Dle indikace lékaře je možné aplikovat anestetika opakovaně</a:t>
            </a:r>
          </a:p>
          <a:p>
            <a:r>
              <a:rPr lang="cs-CZ" sz="1600" dirty="0"/>
              <a:t>Pacient sedí na židli s hlavou nakloněnou na postiženou stranu</a:t>
            </a:r>
          </a:p>
          <a:p>
            <a:r>
              <a:rPr lang="cs-CZ" sz="1600" dirty="0"/>
              <a:t>Pacient má kolem krku ručník a podloženou emitní misku pod tváří</a:t>
            </a:r>
          </a:p>
          <a:p>
            <a:r>
              <a:rPr lang="cs-CZ" sz="1600" dirty="0"/>
              <a:t>Výplach provádějte nejdříve nahoře, potom dole od vnitřního koutku k zevnímu</a:t>
            </a:r>
          </a:p>
          <a:p>
            <a:r>
              <a:rPr lang="cs-CZ" sz="1600" dirty="0"/>
              <a:t>Víčka přidržujte tak, aby se tekutina dostala i do </a:t>
            </a:r>
            <a:r>
              <a:rPr lang="cs-CZ" sz="1600" dirty="0" err="1"/>
              <a:t>fornixů</a:t>
            </a:r>
            <a:r>
              <a:rPr lang="cs-CZ" sz="1600" dirty="0"/>
              <a:t>. </a:t>
            </a:r>
          </a:p>
          <a:p>
            <a:r>
              <a:rPr lang="cs-CZ" sz="1600" dirty="0"/>
              <a:t>Everze víčka, kontrola oka, kontrola cizího tělesa</a:t>
            </a:r>
          </a:p>
          <a:p>
            <a:r>
              <a:rPr lang="cs-CZ" sz="1600" dirty="0"/>
              <a:t>Cca 5min po výplachu opakujte pH test (vyplachujte do dosažení pH 7)</a:t>
            </a:r>
          </a:p>
        </p:txBody>
      </p:sp>
    </p:spTree>
    <p:extLst>
      <p:ext uri="{BB962C8B-B14F-4D97-AF65-F5344CB8AC3E}">
        <p14:creationId xmlns:p14="http://schemas.microsoft.com/office/powerpoint/2010/main" val="26564374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362</TotalTime>
  <Words>2181</Words>
  <Application>Microsoft Office PowerPoint</Application>
  <PresentationFormat>Širokoúhlá obrazovka</PresentationFormat>
  <Paragraphs>319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Open Sans</vt:lpstr>
      <vt:lpstr>Tahoma</vt:lpstr>
      <vt:lpstr>Verdana</vt:lpstr>
      <vt:lpstr>Wingdings</vt:lpstr>
      <vt:lpstr>Prezentace_MU_CZ</vt:lpstr>
      <vt:lpstr>Ošetřovatelské postupy v oftalmologii</vt:lpstr>
      <vt:lpstr>Everze víčka</vt:lpstr>
      <vt:lpstr>Stěr ze spojivkového vaku</vt:lpstr>
      <vt:lpstr>Stěr ze spojivkového vaku - pomůcky</vt:lpstr>
      <vt:lpstr>Stěr ze spojivkového vaku  - doporučený pracovní postup</vt:lpstr>
      <vt:lpstr>Stěr ze spojivkového vaku  - doporučený pracovní postup</vt:lpstr>
      <vt:lpstr>Výplach oka pro chemické trauma</vt:lpstr>
      <vt:lpstr>Nejčastější noxy</vt:lpstr>
      <vt:lpstr>Výplach oka pro chemické trauma - doporučený pracovní postup v ZZ</vt:lpstr>
      <vt:lpstr>Krytí oka</vt:lpstr>
      <vt:lpstr>Krytí oka volné – doporučený pracovní postup</vt:lpstr>
      <vt:lpstr>Vlhká komůrka – doporučený pracovní postup</vt:lpstr>
      <vt:lpstr>Oční kryty</vt:lpstr>
      <vt:lpstr>Krytí oka tlakové – doporučený pracovní postup</vt:lpstr>
      <vt:lpstr>Oční kryt „mušle“ – doporučený pracovní postup</vt:lpstr>
      <vt:lpstr>kompresy</vt:lpstr>
      <vt:lpstr>Aplikace chladu a tepla</vt:lpstr>
      <vt:lpstr>Aplikace chladu a tepla - pomůcky</vt:lpstr>
      <vt:lpstr>Aplikace chladu a tepla – doporučený pracovní postup</vt:lpstr>
      <vt:lpstr>Tampony</vt:lpstr>
      <vt:lpstr>Prezentace aplikace PowerPoint</vt:lpstr>
      <vt:lpstr>Péče o operační ránu - víčko</vt:lpstr>
      <vt:lpstr>Péče o operační ránu – víčko - doporučený pracovní postup</vt:lpstr>
      <vt:lpstr>Péče o operační ránu – víčko - edukace pacienta</vt:lpstr>
      <vt:lpstr>Specifika vyšetření zraku u dětí - co se hodnotí?</vt:lpstr>
      <vt:lpstr>Specifika vyšetření zraku u dětí - co je u dětí jinak než u dospělých?</vt:lpstr>
      <vt:lpstr>Specifika vyšetření zraku u dětí - kdo a kdy by měl vyšetřit zrak dítěte?</vt:lpstr>
      <vt:lpstr>Specifika vyšetření podle věku dítěte</vt:lpstr>
      <vt:lpstr>Oční vyšetření kojenců </vt:lpstr>
      <vt:lpstr>Oční vyšetření dětí v předškolním věku a starších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35</cp:revision>
  <cp:lastPrinted>2021-10-26T10:40:09Z</cp:lastPrinted>
  <dcterms:created xsi:type="dcterms:W3CDTF">2021-04-17T19:05:00Z</dcterms:created>
  <dcterms:modified xsi:type="dcterms:W3CDTF">2021-10-31T14:14:22Z</dcterms:modified>
</cp:coreProperties>
</file>