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18" r:id="rId2"/>
    <p:sldId id="419" r:id="rId3"/>
    <p:sldId id="420" r:id="rId4"/>
    <p:sldId id="422" r:id="rId5"/>
    <p:sldId id="421" r:id="rId6"/>
    <p:sldId id="424" r:id="rId7"/>
    <p:sldId id="412" r:id="rId8"/>
    <p:sldId id="413" r:id="rId9"/>
    <p:sldId id="414" r:id="rId10"/>
    <p:sldId id="415" r:id="rId11"/>
    <p:sldId id="432" r:id="rId12"/>
    <p:sldId id="416" r:id="rId13"/>
    <p:sldId id="281" r:id="rId14"/>
    <p:sldId id="271" r:id="rId15"/>
    <p:sldId id="259" r:id="rId16"/>
    <p:sldId id="262" r:id="rId17"/>
    <p:sldId id="260" r:id="rId18"/>
    <p:sldId id="270" r:id="rId19"/>
    <p:sldId id="261" r:id="rId20"/>
    <p:sldId id="263" r:id="rId21"/>
    <p:sldId id="267" r:id="rId22"/>
    <p:sldId id="268" r:id="rId23"/>
    <p:sldId id="425" r:id="rId24"/>
    <p:sldId id="426" r:id="rId25"/>
    <p:sldId id="427" r:id="rId26"/>
    <p:sldId id="430" r:id="rId27"/>
    <p:sldId id="428" r:id="rId28"/>
    <p:sldId id="429" r:id="rId29"/>
    <p:sldId id="431" r:id="rId30"/>
    <p:sldId id="417" r:id="rId31"/>
    <p:sldId id="404" r:id="rId32"/>
    <p:sldId id="407" r:id="rId33"/>
    <p:sldId id="348" r:id="rId34"/>
    <p:sldId id="269" r:id="rId35"/>
    <p:sldId id="408" r:id="rId36"/>
    <p:sldId id="409" r:id="rId37"/>
    <p:sldId id="423" r:id="rId38"/>
    <p:sldId id="405" r:id="rId39"/>
    <p:sldId id="411" r:id="rId40"/>
    <p:sldId id="406" r:id="rId41"/>
    <p:sldId id="386" r:id="rId42"/>
    <p:sldId id="387" r:id="rId43"/>
    <p:sldId id="38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8CF4C-3CE4-430E-B95B-9E44A37C7671}" type="datetimeFigureOut">
              <a:rPr lang="cs-CZ" smtClean="0"/>
              <a:t>22.11.2023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88B6D-0771-4D2C-AFA6-18453C44A152}" type="slidenum">
              <a:rPr lang="cs-CZ" smtClean="0"/>
              <a:t>‹#›</a:t>
            </a:fld>
            <a:endParaRPr lang="cs-CZ"/>
          </a:p>
        </p:txBody>
      </p:sp>
    </p:spTree>
    <p:extLst>
      <p:ext uri="{BB962C8B-B14F-4D97-AF65-F5344CB8AC3E}">
        <p14:creationId xmlns:p14="http://schemas.microsoft.com/office/powerpoint/2010/main" val="252954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DA88B6D-0771-4D2C-AFA6-18453C44A152}" type="slidenum">
              <a:rPr lang="cs-CZ" smtClean="0"/>
              <a:t>28</a:t>
            </a:fld>
            <a:endParaRPr lang="cs-CZ"/>
          </a:p>
        </p:txBody>
      </p:sp>
    </p:spTree>
    <p:extLst>
      <p:ext uri="{BB962C8B-B14F-4D97-AF65-F5344CB8AC3E}">
        <p14:creationId xmlns:p14="http://schemas.microsoft.com/office/powerpoint/2010/main" val="96599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8C602F-CA1F-2CF8-0574-714D31FE0CA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C4038D-6D26-FBE6-4A57-1EB17FB94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954AAEC-8488-2CFD-F733-DA7584A8725A}"/>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79D9A02E-8E60-D54B-77B0-74E24517E2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B90E937-6FB2-4318-D486-6C14AB979B66}"/>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378412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77611E-564B-C424-322E-77E77E4B095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F478DE8-7EA9-CD7B-A9C5-45AC92A5737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238232C-7DE6-5CC2-967B-6AA872F3A1D1}"/>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54979DAF-1812-C23B-2944-E9AA636DA63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C54501-6FD5-74EF-72D5-03CC7C73AC5D}"/>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136039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06DD923-AB6A-FA38-73C4-40213415446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04706A7-CBC9-3CAA-8DFF-D2B86A0277A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3096982-89A7-E576-29EB-ED29BFEE36B4}"/>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B4C7D085-66A8-6B07-7874-5B4D19AC35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BB3562-4F38-2575-9BF0-9E54447143FD}"/>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6535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63E01E-B841-7BF5-A65C-67087F8D171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395B13-AFA5-18E6-DD22-7FD931D03D5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D9FFE3-21F8-8F69-B681-1CC0F25EC7E6}"/>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B63CE552-5CB0-32CA-EB33-CB19EDFA80F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D573F4-C321-DB18-690E-0906EDF74765}"/>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15919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09E50-26CB-EF63-B254-C21EEB43D23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D78156B-4D43-4725-50A1-D529F8F05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9D1E2F2-56CD-A501-A560-E59486BBF4F6}"/>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41AC8B31-7488-8F5F-16EC-A994B56A2F1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A56C5FA-C82F-818E-42FA-26280A158B03}"/>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34022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C0F4F-C112-F203-6D0F-156C3D0743F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C61850-CDC7-50A0-C68B-AA605160265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0E4706B-24A6-936E-BB09-4A0FF15B62B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99FCB04-454C-6805-1256-C75831C22A14}"/>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6" name="Zástupný symbol pro zápatí 5">
            <a:extLst>
              <a:ext uri="{FF2B5EF4-FFF2-40B4-BE49-F238E27FC236}">
                <a16:creationId xmlns:a16="http://schemas.microsoft.com/office/drawing/2014/main" id="{7A0C116A-C202-000B-7874-3276381506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DC9840-F9DF-720C-601C-1BA1253EB04B}"/>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69412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A4A34-1B62-9543-018D-359A257D157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F87FEE9-6FAD-7E98-49A0-747BF642A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F9E3A1-C379-282E-AFD4-D6CCF7604DB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CD17E5B-F8CA-44F8-EAA6-4E6C81718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11D69A1-84C8-BEA4-33F5-91A80D0590F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D279854-E114-7AC6-7D55-CBC40DDFA757}"/>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8" name="Zástupný symbol pro zápatí 7">
            <a:extLst>
              <a:ext uri="{FF2B5EF4-FFF2-40B4-BE49-F238E27FC236}">
                <a16:creationId xmlns:a16="http://schemas.microsoft.com/office/drawing/2014/main" id="{1EE8EB93-61B1-F5BE-DFB7-AF4F64BC2D8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1BF0662-05D0-9BB3-53EC-D5F6B4F30093}"/>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42484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066A96-7F97-C1A5-6E87-1783B83EEF7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FD82EF6-4189-5C23-7C4E-D777ACC616EB}"/>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4" name="Zástupný symbol pro zápatí 3">
            <a:extLst>
              <a:ext uri="{FF2B5EF4-FFF2-40B4-BE49-F238E27FC236}">
                <a16:creationId xmlns:a16="http://schemas.microsoft.com/office/drawing/2014/main" id="{33CEE6B7-B81A-5954-810B-D9DE58750CA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E4410A6-D648-AA71-1004-845CF5971DD3}"/>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8015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81FF670-3EBF-1B9F-31ED-2964E3627682}"/>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3" name="Zástupný symbol pro zápatí 2">
            <a:extLst>
              <a:ext uri="{FF2B5EF4-FFF2-40B4-BE49-F238E27FC236}">
                <a16:creationId xmlns:a16="http://schemas.microsoft.com/office/drawing/2014/main" id="{31ACE500-8D04-A09F-EA02-F0E2AD9237D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915BAB9-7D71-0221-F2FA-0D11D2D0E114}"/>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60444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1134EF-23E7-988D-87D2-17838980F06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332B64F-F72D-AD4D-B2BA-AEC9CAA30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5746212-96D5-E06E-F669-93B2C7A52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D209EB-AE3C-F579-FAF5-23BDFCCA0573}"/>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6" name="Zástupný symbol pro zápatí 5">
            <a:extLst>
              <a:ext uri="{FF2B5EF4-FFF2-40B4-BE49-F238E27FC236}">
                <a16:creationId xmlns:a16="http://schemas.microsoft.com/office/drawing/2014/main" id="{EAF4CB09-2280-512C-C829-1EE16936F9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2886FEE-C440-BA30-2AE4-548CABEE0BDB}"/>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54374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B94568-2E6A-164A-F27A-B59290A1F53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11E1EB4-F857-A8B5-C3E3-AD7A6E5DF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2E73481-3BE5-E9BE-18B8-C57305709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5C6925C-9B5A-F4F8-3366-940AEB6EDF91}"/>
              </a:ext>
            </a:extLst>
          </p:cNvPr>
          <p:cNvSpPr>
            <a:spLocks noGrp="1"/>
          </p:cNvSpPr>
          <p:nvPr>
            <p:ph type="dt" sz="half" idx="10"/>
          </p:nvPr>
        </p:nvSpPr>
        <p:spPr/>
        <p:txBody>
          <a:bodyPr/>
          <a:lstStyle/>
          <a:p>
            <a:fld id="{DF8AA029-417F-432A-AA74-2548C9676615}" type="datetimeFigureOut">
              <a:rPr lang="cs-CZ" smtClean="0"/>
              <a:t>22.11.2023</a:t>
            </a:fld>
            <a:endParaRPr lang="cs-CZ"/>
          </a:p>
        </p:txBody>
      </p:sp>
      <p:sp>
        <p:nvSpPr>
          <p:cNvPr id="6" name="Zástupný symbol pro zápatí 5">
            <a:extLst>
              <a:ext uri="{FF2B5EF4-FFF2-40B4-BE49-F238E27FC236}">
                <a16:creationId xmlns:a16="http://schemas.microsoft.com/office/drawing/2014/main" id="{57C30501-6BD1-D347-2F3E-A7548BEF9E7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560D2E6-3E96-DD9A-C626-912416470654}"/>
              </a:ext>
            </a:extLst>
          </p:cNvPr>
          <p:cNvSpPr>
            <a:spLocks noGrp="1"/>
          </p:cNvSpPr>
          <p:nvPr>
            <p:ph type="sldNum" sz="quarter" idx="12"/>
          </p:nvPr>
        </p:nvSpPr>
        <p:spPr/>
        <p:txBody>
          <a:bodyPr/>
          <a:lstStyle/>
          <a:p>
            <a:fld id="{60DC8946-08B5-4625-B9B2-E053DF1228A6}" type="slidenum">
              <a:rPr lang="cs-CZ" smtClean="0"/>
              <a:t>‹#›</a:t>
            </a:fld>
            <a:endParaRPr lang="cs-CZ"/>
          </a:p>
        </p:txBody>
      </p:sp>
    </p:spTree>
    <p:extLst>
      <p:ext uri="{BB962C8B-B14F-4D97-AF65-F5344CB8AC3E}">
        <p14:creationId xmlns:p14="http://schemas.microsoft.com/office/powerpoint/2010/main" val="27427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C0F777-8C2D-7E8A-E410-B3C1C4FF8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DB58CB1-D055-6CE3-D7C0-51B16FBA8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3CFCCE-8FB9-55F7-5103-E64A0C2E5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AA029-417F-432A-AA74-2548C9676615}" type="datetimeFigureOut">
              <a:rPr lang="cs-CZ" smtClean="0"/>
              <a:t>22.11.2023</a:t>
            </a:fld>
            <a:endParaRPr lang="cs-CZ"/>
          </a:p>
        </p:txBody>
      </p:sp>
      <p:sp>
        <p:nvSpPr>
          <p:cNvPr id="5" name="Zástupný symbol pro zápatí 4">
            <a:extLst>
              <a:ext uri="{FF2B5EF4-FFF2-40B4-BE49-F238E27FC236}">
                <a16:creationId xmlns:a16="http://schemas.microsoft.com/office/drawing/2014/main" id="{1EEB5A28-81EF-A0C6-1EFD-C2EEF6473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2128800-95EC-BCD0-DB27-2D5A77C04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C8946-08B5-4625-B9B2-E053DF1228A6}" type="slidenum">
              <a:rPr lang="cs-CZ" smtClean="0"/>
              <a:t>‹#›</a:t>
            </a:fld>
            <a:endParaRPr lang="cs-CZ"/>
          </a:p>
        </p:txBody>
      </p:sp>
    </p:spTree>
    <p:extLst>
      <p:ext uri="{BB962C8B-B14F-4D97-AF65-F5344CB8AC3E}">
        <p14:creationId xmlns:p14="http://schemas.microsoft.com/office/powerpoint/2010/main" val="33688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mbridge.org/core/search?filters%5BauthorTerms%5D=Matthias%20C.%20Angermeyer&amp;eventCode=SE-AU" TargetMode="External"/><Relationship Id="rId2" Type="http://schemas.openxmlformats.org/officeDocument/2006/relationships/hyperlink" Target="https://www.cambridge.org/core/search?filters%5BauthorTerms%5D=Nicolas%20R%C3%BCsch&amp;eventCode=SE-AU" TargetMode="External"/><Relationship Id="rId1" Type="http://schemas.openxmlformats.org/officeDocument/2006/relationships/slideLayout" Target="../slideLayouts/slideLayout2.xml"/><Relationship Id="rId4" Type="http://schemas.openxmlformats.org/officeDocument/2006/relationships/hyperlink" Target="https://www.cambridge.org/core/search?filters%5BauthorTerms%5D=Patrick%20W.%20Corrigan&amp;eventCode=SE-A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03018-177C-B832-7D10-1EDB9335C4C0}"/>
              </a:ext>
            </a:extLst>
          </p:cNvPr>
          <p:cNvSpPr>
            <a:spLocks noGrp="1"/>
          </p:cNvSpPr>
          <p:nvPr>
            <p:ph type="ctrTitle"/>
          </p:nvPr>
        </p:nvSpPr>
        <p:spPr/>
        <p:txBody>
          <a:bodyPr/>
          <a:lstStyle/>
          <a:p>
            <a:r>
              <a:rPr lang="cs-CZ" dirty="0"/>
              <a:t>Sociologie a sociální psychologie</a:t>
            </a:r>
          </a:p>
        </p:txBody>
      </p:sp>
      <p:sp>
        <p:nvSpPr>
          <p:cNvPr id="3" name="Podnadpis 2">
            <a:extLst>
              <a:ext uri="{FF2B5EF4-FFF2-40B4-BE49-F238E27FC236}">
                <a16:creationId xmlns:a16="http://schemas.microsoft.com/office/drawing/2014/main" id="{5635BA8E-DB25-720B-A97E-ACB6D6C91C17}"/>
              </a:ext>
            </a:extLst>
          </p:cNvPr>
          <p:cNvSpPr>
            <a:spLocks noGrp="1"/>
          </p:cNvSpPr>
          <p:nvPr>
            <p:ph type="subTitle" idx="1"/>
          </p:nvPr>
        </p:nvSpPr>
        <p:spPr>
          <a:xfrm>
            <a:off x="1524000" y="3929742"/>
            <a:ext cx="9144000" cy="1328057"/>
          </a:xfrm>
        </p:spPr>
        <p:txBody>
          <a:bodyPr/>
          <a:lstStyle/>
          <a:p>
            <a:r>
              <a:rPr lang="cs-CZ" dirty="0"/>
              <a:t>24. 11. 2023</a:t>
            </a:r>
          </a:p>
        </p:txBody>
      </p:sp>
    </p:spTree>
    <p:extLst>
      <p:ext uri="{BB962C8B-B14F-4D97-AF65-F5344CB8AC3E}">
        <p14:creationId xmlns:p14="http://schemas.microsoft.com/office/powerpoint/2010/main" val="35170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84108-AD85-EFAC-4A9C-08BC30A9B874}"/>
              </a:ext>
            </a:extLst>
          </p:cNvPr>
          <p:cNvSpPr>
            <a:spLocks noGrp="1"/>
          </p:cNvSpPr>
          <p:nvPr>
            <p:ph type="title"/>
          </p:nvPr>
        </p:nvSpPr>
        <p:spPr/>
        <p:txBody>
          <a:bodyPr/>
          <a:lstStyle/>
          <a:p>
            <a:r>
              <a:rPr lang="cs-CZ" dirty="0"/>
              <a:t>Proměna role lékaře</a:t>
            </a:r>
          </a:p>
        </p:txBody>
      </p:sp>
      <p:sp>
        <p:nvSpPr>
          <p:cNvPr id="3" name="Zástupný obsah 2">
            <a:extLst>
              <a:ext uri="{FF2B5EF4-FFF2-40B4-BE49-F238E27FC236}">
                <a16:creationId xmlns:a16="http://schemas.microsoft.com/office/drawing/2014/main" id="{8B3B6A7D-97F4-A905-07BE-B228959C37DA}"/>
              </a:ext>
            </a:extLst>
          </p:cNvPr>
          <p:cNvSpPr>
            <a:spLocks noGrp="1"/>
          </p:cNvSpPr>
          <p:nvPr>
            <p:ph idx="1"/>
          </p:nvPr>
        </p:nvSpPr>
        <p:spPr/>
        <p:txBody>
          <a:bodyPr/>
          <a:lstStyle/>
          <a:p>
            <a:r>
              <a:rPr lang="cs-CZ" dirty="0" err="1"/>
              <a:t>Deprofesionalizace</a:t>
            </a:r>
            <a:r>
              <a:rPr lang="cs-CZ" dirty="0"/>
              <a:t>, </a:t>
            </a:r>
            <a:r>
              <a:rPr lang="cs-CZ" dirty="0" err="1"/>
              <a:t>rutinizace</a:t>
            </a:r>
            <a:r>
              <a:rPr lang="cs-CZ" dirty="0"/>
              <a:t> lékařské profese, konec „zlaté éry“ lékařské profese od 60. let minulého století</a:t>
            </a:r>
          </a:p>
          <a:p>
            <a:r>
              <a:rPr lang="cs-CZ" dirty="0"/>
              <a:t>Posílení autonomie pacientů – příčiny?</a:t>
            </a:r>
          </a:p>
          <a:p>
            <a:r>
              <a:rPr lang="cs-CZ" dirty="0"/>
              <a:t>Proměna vztahu lékař – pacient (od paternalismu a mocenské nerovnováhy) k partnerství</a:t>
            </a:r>
          </a:p>
          <a:p>
            <a:r>
              <a:rPr lang="cs-CZ" dirty="0"/>
              <a:t>Socializace do profese</a:t>
            </a:r>
          </a:p>
          <a:p>
            <a:r>
              <a:rPr lang="cs-CZ" dirty="0"/>
              <a:t>Komunikace (nespokojení) lékaři vs. společnost</a:t>
            </a:r>
          </a:p>
          <a:p>
            <a:r>
              <a:rPr lang="cs-CZ" dirty="0"/>
              <a:t>Nejedná se však o jednosměrný a všeobecný proces!</a:t>
            </a:r>
          </a:p>
          <a:p>
            <a:endParaRPr lang="cs-CZ" dirty="0"/>
          </a:p>
        </p:txBody>
      </p:sp>
    </p:spTree>
    <p:extLst>
      <p:ext uri="{BB962C8B-B14F-4D97-AF65-F5344CB8AC3E}">
        <p14:creationId xmlns:p14="http://schemas.microsoft.com/office/powerpoint/2010/main" val="3620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77CD1-21DC-0887-8B08-5EFC395B1081}"/>
              </a:ext>
            </a:extLst>
          </p:cNvPr>
          <p:cNvSpPr>
            <a:spLocks noGrp="1"/>
          </p:cNvSpPr>
          <p:nvPr>
            <p:ph type="title"/>
          </p:nvPr>
        </p:nvSpPr>
        <p:spPr/>
        <p:txBody>
          <a:bodyPr/>
          <a:lstStyle/>
          <a:p>
            <a:r>
              <a:rPr lang="cs-CZ" dirty="0"/>
              <a:t>sli.do</a:t>
            </a:r>
          </a:p>
        </p:txBody>
      </p:sp>
      <p:sp>
        <p:nvSpPr>
          <p:cNvPr id="3" name="Zástupný obsah 2">
            <a:extLst>
              <a:ext uri="{FF2B5EF4-FFF2-40B4-BE49-F238E27FC236}">
                <a16:creationId xmlns:a16="http://schemas.microsoft.com/office/drawing/2014/main" id="{1D1A8D5A-F585-FE39-94AD-10BE9FDF73ED}"/>
              </a:ext>
            </a:extLst>
          </p:cNvPr>
          <p:cNvSpPr>
            <a:spLocks noGrp="1"/>
          </p:cNvSpPr>
          <p:nvPr>
            <p:ph idx="1"/>
          </p:nvPr>
        </p:nvSpPr>
        <p:spPr/>
        <p:txBody>
          <a:bodyPr>
            <a:normAutofit/>
          </a:bodyPr>
          <a:lstStyle/>
          <a:p>
            <a:pPr marL="0" indent="0">
              <a:buNone/>
            </a:pPr>
            <a:r>
              <a:rPr lang="cs-CZ" sz="8800" dirty="0"/>
              <a:t>1728416</a:t>
            </a:r>
          </a:p>
        </p:txBody>
      </p:sp>
    </p:spTree>
    <p:extLst>
      <p:ext uri="{BB962C8B-B14F-4D97-AF65-F5344CB8AC3E}">
        <p14:creationId xmlns:p14="http://schemas.microsoft.com/office/powerpoint/2010/main" val="225201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C8C87B-E3CF-4CA4-2DF9-869D51C49BAA}"/>
              </a:ext>
            </a:extLst>
          </p:cNvPr>
          <p:cNvSpPr>
            <a:spLocks noGrp="1"/>
          </p:cNvSpPr>
          <p:nvPr>
            <p:ph idx="1"/>
          </p:nvPr>
        </p:nvSpPr>
        <p:spPr>
          <a:xfrm>
            <a:off x="838200" y="1825625"/>
            <a:ext cx="7707086" cy="4351338"/>
          </a:xfrm>
        </p:spPr>
        <p:txBody>
          <a:bodyPr>
            <a:normAutofit fontScale="92500" lnSpcReduction="10000"/>
          </a:bodyPr>
          <a:lstStyle/>
          <a:p>
            <a:pPr marL="0" lvl="0" indent="0">
              <a:buNone/>
            </a:pPr>
            <a:r>
              <a:rPr lang="en-US" dirty="0" err="1"/>
              <a:t>Beagan</a:t>
            </a:r>
            <a:r>
              <a:rPr lang="en-US" dirty="0"/>
              <a:t>, B. L. (2000). Neutralizing differences: producing neutral doctors for (almost) neutral patients. </a:t>
            </a:r>
            <a:r>
              <a:rPr lang="en-US" i="1" dirty="0"/>
              <a:t>Social science &amp; medicine</a:t>
            </a:r>
            <a:r>
              <a:rPr lang="en-US" dirty="0"/>
              <a:t>, </a:t>
            </a:r>
            <a:r>
              <a:rPr lang="en-US" i="1" dirty="0"/>
              <a:t>51</a:t>
            </a:r>
            <a:r>
              <a:rPr lang="en-US" dirty="0"/>
              <a:t>(8), 1253-1265.</a:t>
            </a:r>
            <a:endParaRPr lang="cs-CZ" dirty="0"/>
          </a:p>
          <a:p>
            <a:pPr marL="0" lvl="0" indent="0">
              <a:buNone/>
            </a:pPr>
            <a:endParaRPr lang="cs-CZ" dirty="0"/>
          </a:p>
          <a:p>
            <a:pPr marL="0" lvl="0" indent="0">
              <a:buNone/>
            </a:pPr>
            <a:r>
              <a:rPr lang="en-US" dirty="0"/>
              <a:t>Malin, M. (2003). Good, Bad and Troublesome: Infertility Physicians' Perceptions of Women Patients. </a:t>
            </a:r>
            <a:r>
              <a:rPr lang="en-US" i="1" dirty="0"/>
              <a:t>European Journal of Women's Studies</a:t>
            </a:r>
            <a:r>
              <a:rPr lang="en-US" dirty="0"/>
              <a:t>, </a:t>
            </a:r>
            <a:r>
              <a:rPr lang="en-US" i="1" dirty="0"/>
              <a:t>10</a:t>
            </a:r>
            <a:r>
              <a:rPr lang="en-US" dirty="0"/>
              <a:t>(3), 301-319.</a:t>
            </a:r>
            <a:endParaRPr lang="cs-CZ" dirty="0"/>
          </a:p>
          <a:p>
            <a:pPr marL="0" lvl="0" indent="0">
              <a:buNone/>
            </a:pPr>
            <a:endParaRPr lang="cs-CZ" dirty="0"/>
          </a:p>
          <a:p>
            <a:pPr marL="0" lvl="0" indent="0">
              <a:buNone/>
            </a:pPr>
            <a:r>
              <a:rPr lang="cs-CZ" dirty="0"/>
              <a:t>Křížová, E. (2006). </a:t>
            </a:r>
            <a:r>
              <a:rPr lang="cs-CZ" i="1" dirty="0"/>
              <a:t>Proměny lékařské profese z pohledu sociologie</a:t>
            </a:r>
            <a:r>
              <a:rPr lang="cs-CZ" dirty="0"/>
              <a:t>. Sociologické nakladatelství.</a:t>
            </a:r>
          </a:p>
          <a:p>
            <a:endParaRPr lang="cs-CZ" dirty="0"/>
          </a:p>
        </p:txBody>
      </p:sp>
      <p:pic>
        <p:nvPicPr>
          <p:cNvPr id="4" name="Picture 8" descr="foto  Proměny lékařské profese z pohledu sociologie - Eva Křížová undefined">
            <a:extLst>
              <a:ext uri="{FF2B5EF4-FFF2-40B4-BE49-F238E27FC236}">
                <a16:creationId xmlns:a16="http://schemas.microsoft.com/office/drawing/2014/main" id="{DE5B4FAF-DE56-3316-23F4-B1E660004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883" y="1825625"/>
            <a:ext cx="294440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6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CEC25-FD2A-423C-B134-1FC2899A6E71}"/>
              </a:ext>
            </a:extLst>
          </p:cNvPr>
          <p:cNvSpPr>
            <a:spLocks noGrp="1"/>
          </p:cNvSpPr>
          <p:nvPr>
            <p:ph type="title"/>
          </p:nvPr>
        </p:nvSpPr>
        <p:spPr/>
        <p:txBody>
          <a:bodyPr/>
          <a:lstStyle/>
          <a:p>
            <a:r>
              <a:rPr lang="cs-CZ" dirty="0"/>
              <a:t>Výzkum prestiže povolání (CVVM, 2019)</a:t>
            </a:r>
          </a:p>
        </p:txBody>
      </p:sp>
      <p:pic>
        <p:nvPicPr>
          <p:cNvPr id="5" name="Zástupný obsah 4">
            <a:extLst>
              <a:ext uri="{FF2B5EF4-FFF2-40B4-BE49-F238E27FC236}">
                <a16:creationId xmlns:a16="http://schemas.microsoft.com/office/drawing/2014/main" id="{FF72291C-FF93-48E0-AD13-7E1460D39FEB}"/>
              </a:ext>
            </a:extLst>
          </p:cNvPr>
          <p:cNvPicPr>
            <a:picLocks noGrp="1" noChangeAspect="1"/>
          </p:cNvPicPr>
          <p:nvPr>
            <p:ph idx="1"/>
          </p:nvPr>
        </p:nvPicPr>
        <p:blipFill rotWithShape="1">
          <a:blip r:embed="rId2"/>
          <a:srcRect l="22288" t="18520" r="25965" b="7930"/>
          <a:stretch/>
        </p:blipFill>
        <p:spPr>
          <a:xfrm>
            <a:off x="2184400" y="1584959"/>
            <a:ext cx="6350000" cy="5076778"/>
          </a:xfrm>
        </p:spPr>
      </p:pic>
    </p:spTree>
    <p:extLst>
      <p:ext uri="{BB962C8B-B14F-4D97-AF65-F5344CB8AC3E}">
        <p14:creationId xmlns:p14="http://schemas.microsoft.com/office/powerpoint/2010/main" val="222597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3F5C08-9349-494A-A1FA-48CA30F53391}"/>
              </a:ext>
            </a:extLst>
          </p:cNvPr>
          <p:cNvSpPr>
            <a:spLocks noGrp="1"/>
          </p:cNvSpPr>
          <p:nvPr>
            <p:ph idx="1"/>
          </p:nvPr>
        </p:nvSpPr>
        <p:spPr>
          <a:xfrm>
            <a:off x="838200" y="857250"/>
            <a:ext cx="10515600" cy="5319713"/>
          </a:xfrm>
        </p:spPr>
        <p:txBody>
          <a:bodyPr/>
          <a:lstStyle/>
          <a:p>
            <a:pPr marL="0" indent="0">
              <a:buNone/>
            </a:pPr>
            <a:endParaRPr lang="cs-CZ" dirty="0">
              <a:solidFill>
                <a:srgbClr val="222222"/>
              </a:solidFill>
              <a:latin typeface="Arial" panose="020B0604020202020204" pitchFamily="34" charset="0"/>
            </a:endParaRPr>
          </a:p>
          <a:p>
            <a:pPr marL="0" indent="0">
              <a:buNone/>
            </a:pPr>
            <a:r>
              <a:rPr lang="cs-CZ" b="0" i="0" dirty="0">
                <a:solidFill>
                  <a:srgbClr val="222222"/>
                </a:solidFill>
                <a:effectLst/>
                <a:latin typeface="Arial" panose="020B0604020202020204" pitchFamily="34" charset="0"/>
              </a:rPr>
              <a:t>Šmídová, I., &amp; Slepičková, L. (2013). Lékaři a vyhoření: ožehavá každodennost medicíny pohledem sociologie. </a:t>
            </a:r>
            <a:r>
              <a:rPr lang="cs-CZ" b="0" i="1" dirty="0" err="1">
                <a:solidFill>
                  <a:srgbClr val="222222"/>
                </a:solidFill>
                <a:effectLst/>
                <a:latin typeface="Arial" panose="020B0604020202020204" pitchFamily="34" charset="0"/>
              </a:rPr>
              <a:t>Burnout</a:t>
            </a:r>
            <a:r>
              <a:rPr lang="cs-CZ" b="0" i="1" dirty="0">
                <a:solidFill>
                  <a:srgbClr val="222222"/>
                </a:solidFill>
                <a:effectLst/>
                <a:latin typeface="Arial" panose="020B0604020202020204" pitchFamily="34" charset="0"/>
              </a:rPr>
              <a:t> syndrom jako mezioborový jev</a:t>
            </a:r>
            <a:r>
              <a:rPr lang="cs-CZ" b="0" i="0" dirty="0">
                <a:solidFill>
                  <a:srgbClr val="222222"/>
                </a:solidFill>
                <a:effectLst/>
                <a:latin typeface="Arial" panose="020B0604020202020204" pitchFamily="34" charset="0"/>
              </a:rPr>
              <a:t>.</a:t>
            </a:r>
          </a:p>
          <a:p>
            <a:pPr marL="0" indent="0">
              <a:buNone/>
            </a:pPr>
            <a:endParaRPr lang="cs-CZ" dirty="0">
              <a:solidFill>
                <a:srgbClr val="222222"/>
              </a:solidFill>
              <a:latin typeface="Arial" panose="020B0604020202020204" pitchFamily="34" charset="0"/>
            </a:endParaRPr>
          </a:p>
          <a:p>
            <a:pPr marL="0" indent="0">
              <a:buNone/>
            </a:pPr>
            <a:r>
              <a:rPr lang="cs-CZ" b="0" i="0" dirty="0">
                <a:solidFill>
                  <a:srgbClr val="222222"/>
                </a:solidFill>
                <a:effectLst/>
                <a:latin typeface="Arial" panose="020B0604020202020204" pitchFamily="34" charset="0"/>
              </a:rPr>
              <a:t>Slepičková, L., &amp; Šmídová, I. (2014). Postoje českých lékařů k medicíně a ke změnám v praxi reprodukční medicíny. </a:t>
            </a:r>
            <a:r>
              <a:rPr lang="cs-CZ" b="0" i="1" dirty="0">
                <a:solidFill>
                  <a:srgbClr val="222222"/>
                </a:solidFill>
                <a:effectLst/>
                <a:latin typeface="Arial" panose="020B0604020202020204" pitchFamily="34" charset="0"/>
              </a:rPr>
              <a:t>Data &amp; </a:t>
            </a:r>
            <a:r>
              <a:rPr lang="cs-CZ" b="0" i="1" dirty="0" err="1">
                <a:solidFill>
                  <a:srgbClr val="222222"/>
                </a:solidFill>
                <a:effectLst/>
                <a:latin typeface="Arial" panose="020B0604020202020204" pitchFamily="34" charset="0"/>
              </a:rPr>
              <a:t>Research</a:t>
            </a:r>
            <a:r>
              <a:rPr lang="cs-CZ" b="0" i="1" dirty="0">
                <a:solidFill>
                  <a:srgbClr val="222222"/>
                </a:solidFill>
                <a:effectLst/>
                <a:latin typeface="Arial" panose="020B0604020202020204" pitchFamily="34" charset="0"/>
              </a:rPr>
              <a:t>: SDA </a:t>
            </a:r>
            <a:r>
              <a:rPr lang="cs-CZ" b="0" i="1" dirty="0" err="1">
                <a:solidFill>
                  <a:srgbClr val="222222"/>
                </a:solidFill>
                <a:effectLst/>
                <a:latin typeface="Arial" panose="020B0604020202020204" pitchFamily="34" charset="0"/>
              </a:rPr>
              <a:t>Info</a:t>
            </a:r>
            <a:r>
              <a:rPr lang="cs-CZ" b="0" i="1" dirty="0">
                <a:solidFill>
                  <a:srgbClr val="222222"/>
                </a:solidFill>
                <a:effectLst/>
                <a:latin typeface="Arial" panose="020B0604020202020204" pitchFamily="34" charset="0"/>
              </a:rPr>
              <a:t>/Data a </a:t>
            </a:r>
            <a:r>
              <a:rPr lang="cs-CZ" b="0" i="1" dirty="0" err="1">
                <a:solidFill>
                  <a:srgbClr val="222222"/>
                </a:solidFill>
                <a:effectLst/>
                <a:latin typeface="Arial" panose="020B0604020202020204" pitchFamily="34" charset="0"/>
              </a:rPr>
              <a:t>Vyzkum</a:t>
            </a:r>
            <a:r>
              <a:rPr lang="cs-CZ" b="0" i="1" dirty="0">
                <a:solidFill>
                  <a:srgbClr val="222222"/>
                </a:solidFill>
                <a:effectLst/>
                <a:latin typeface="Arial" panose="020B0604020202020204" pitchFamily="34" charset="0"/>
              </a:rPr>
              <a:t>: SDA </a:t>
            </a:r>
            <a:r>
              <a:rPr lang="cs-CZ" b="0" i="1" dirty="0" err="1">
                <a:solidFill>
                  <a:srgbClr val="222222"/>
                </a:solidFill>
                <a:effectLst/>
                <a:latin typeface="Arial" panose="020B0604020202020204" pitchFamily="34" charset="0"/>
              </a:rPr>
              <a:t>Info</a:t>
            </a:r>
            <a:r>
              <a:rPr lang="cs-CZ" b="0" i="0" dirty="0">
                <a:solidFill>
                  <a:srgbClr val="222222"/>
                </a:solidFill>
                <a:effectLst/>
                <a:latin typeface="Arial" panose="020B0604020202020204" pitchFamily="34" charset="0"/>
              </a:rPr>
              <a:t>, </a:t>
            </a:r>
            <a:r>
              <a:rPr lang="cs-CZ" b="0" i="1" dirty="0">
                <a:solidFill>
                  <a:srgbClr val="222222"/>
                </a:solidFill>
                <a:effectLst/>
                <a:latin typeface="Arial" panose="020B0604020202020204" pitchFamily="34" charset="0"/>
              </a:rPr>
              <a:t>8</a:t>
            </a:r>
            <a:r>
              <a:rPr lang="cs-CZ" b="0" i="0" dirty="0">
                <a:solidFill>
                  <a:srgbClr val="222222"/>
                </a:solidFill>
                <a:effectLst/>
                <a:latin typeface="Arial" panose="020B0604020202020204" pitchFamily="34" charset="0"/>
              </a:rPr>
              <a:t>(1)</a:t>
            </a:r>
          </a:p>
          <a:p>
            <a:pPr marL="0" indent="0">
              <a:buNone/>
            </a:pPr>
            <a:endParaRPr lang="cs-CZ" dirty="0"/>
          </a:p>
        </p:txBody>
      </p:sp>
    </p:spTree>
    <p:extLst>
      <p:ext uri="{BB962C8B-B14F-4D97-AF65-F5344CB8AC3E}">
        <p14:creationId xmlns:p14="http://schemas.microsoft.com/office/powerpoint/2010/main" val="63072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lu_doktoři_1">
            <a:extLst>
              <a:ext uri="{FF2B5EF4-FFF2-40B4-BE49-F238E27FC236}">
                <a16:creationId xmlns:a16="http://schemas.microsoft.com/office/drawing/2014/main" id="{0360640F-2141-4BA6-B3E0-3C052B405094}"/>
              </a:ext>
            </a:extLst>
          </p:cNvPr>
          <p:cNvPicPr>
            <a:picLocks noChangeAspect="1" noChangeArrowheads="1"/>
          </p:cNvPicPr>
          <p:nvPr/>
        </p:nvPicPr>
        <p:blipFill>
          <a:blip r:embed="rId2" cstate="print"/>
          <a:srcRect/>
          <a:stretch>
            <a:fillRect/>
          </a:stretch>
        </p:blipFill>
        <p:spPr bwMode="auto">
          <a:xfrm>
            <a:off x="7772400" y="3581401"/>
            <a:ext cx="2819400" cy="2898775"/>
          </a:xfrm>
          <a:prstGeom prst="rect">
            <a:avLst/>
          </a:prstGeom>
          <a:ln>
            <a:noFill/>
          </a:ln>
          <a:effectLst>
            <a:softEdge rad="112500"/>
          </a:effectLst>
        </p:spPr>
      </p:pic>
      <p:sp>
        <p:nvSpPr>
          <p:cNvPr id="13315" name="Rectangle 2">
            <a:extLst>
              <a:ext uri="{FF2B5EF4-FFF2-40B4-BE49-F238E27FC236}">
                <a16:creationId xmlns:a16="http://schemas.microsoft.com/office/drawing/2014/main" id="{E8C6A757-FF96-427E-B6CA-8E6564BE56BC}"/>
              </a:ext>
            </a:extLst>
          </p:cNvPr>
          <p:cNvSpPr>
            <a:spLocks noGrp="1" noChangeArrowheads="1"/>
          </p:cNvSpPr>
          <p:nvPr>
            <p:ph type="title"/>
          </p:nvPr>
        </p:nvSpPr>
        <p:spPr/>
        <p:txBody>
          <a:bodyPr/>
          <a:lstStyle/>
          <a:p>
            <a:pPr eaLnBrk="1" hangingPunct="1"/>
            <a:r>
              <a:rPr lang="cs-CZ" altLang="cs-CZ" sz="2800"/>
              <a:t>Přístup k léčbě jako ke službě</a:t>
            </a:r>
          </a:p>
        </p:txBody>
      </p:sp>
      <p:sp>
        <p:nvSpPr>
          <p:cNvPr id="7173" name="Rectangle 3">
            <a:extLst>
              <a:ext uri="{FF2B5EF4-FFF2-40B4-BE49-F238E27FC236}">
                <a16:creationId xmlns:a16="http://schemas.microsoft.com/office/drawing/2014/main" id="{EBD5531F-2226-4D99-9985-7D9571B47944}"/>
              </a:ext>
            </a:extLst>
          </p:cNvPr>
          <p:cNvSpPr>
            <a:spLocks noGrp="1" noChangeArrowheads="1"/>
          </p:cNvSpPr>
          <p:nvPr>
            <p:ph idx="1"/>
          </p:nvPr>
        </p:nvSpPr>
        <p:spPr>
          <a:xfrm>
            <a:off x="2209800" y="2057401"/>
            <a:ext cx="8001000" cy="4068763"/>
          </a:xfrm>
        </p:spPr>
        <p:txBody>
          <a:bodyPr>
            <a:normAutofit lnSpcReduction="10000"/>
          </a:bodyPr>
          <a:lstStyle/>
          <a:p>
            <a:pPr marL="0" indent="0">
              <a:spcBef>
                <a:spcPts val="0"/>
              </a:spcBef>
              <a:buNone/>
              <a:defRPr/>
            </a:pPr>
            <a:r>
              <a:rPr lang="cs-CZ" altLang="cs-CZ" i="1" dirty="0"/>
              <a:t>Pacienti dneska, to je největší problém asi, jsou velmi dobře informovaní, ale už tady není bohužel taková ta pokora, ten lékař ztratil ten post, možná výjimečnosti, klienti přichází s tím, že si něco diktují, oni si připadají </a:t>
            </a:r>
          </a:p>
          <a:p>
            <a:pPr marL="0" indent="0">
              <a:spcBef>
                <a:spcPts val="0"/>
              </a:spcBef>
              <a:buNone/>
              <a:defRPr/>
            </a:pPr>
            <a:r>
              <a:rPr lang="cs-CZ" altLang="cs-CZ" i="1" dirty="0"/>
              <a:t>jako v supermarketu, že si přišli tady něco koupit, oni mají přece  ty peníze, nesou nám je tady, my teda budeme poslouchat, co oni budou chtít. A oni si to </a:t>
            </a:r>
          </a:p>
          <a:p>
            <a:pPr marL="0" indent="0">
              <a:spcBef>
                <a:spcPts val="0"/>
              </a:spcBef>
              <a:buNone/>
              <a:defRPr/>
            </a:pPr>
            <a:r>
              <a:rPr lang="cs-CZ" altLang="cs-CZ" i="1" dirty="0"/>
              <a:t>všechno načetli, oni to všechno vědí. </a:t>
            </a:r>
          </a:p>
          <a:p>
            <a:pPr marL="0">
              <a:spcBef>
                <a:spcPts val="0"/>
              </a:spcBef>
              <a:buNone/>
              <a:defRPr/>
            </a:pPr>
            <a:endParaRPr lang="cs-CZ" altLang="cs-CZ" dirty="0"/>
          </a:p>
          <a:p>
            <a:pPr marL="0">
              <a:spcBef>
                <a:spcPts val="0"/>
              </a:spcBef>
              <a:buNone/>
              <a:defRPr/>
            </a:pPr>
            <a:r>
              <a:rPr lang="cs-CZ" altLang="cs-CZ" dirty="0"/>
              <a:t>(lékař, soukromá klinika asistované </a:t>
            </a:r>
          </a:p>
          <a:p>
            <a:pPr marL="0">
              <a:spcBef>
                <a:spcPts val="0"/>
              </a:spcBef>
              <a:buNone/>
              <a:defRPr/>
            </a:pPr>
            <a:r>
              <a:rPr lang="cs-CZ" altLang="cs-CZ" dirty="0"/>
              <a:t>reprodukce)</a:t>
            </a:r>
          </a:p>
        </p:txBody>
      </p:sp>
      <p:sp>
        <p:nvSpPr>
          <p:cNvPr id="13318" name="Zástupný symbol pro číslo snímku 6">
            <a:extLst>
              <a:ext uri="{FF2B5EF4-FFF2-40B4-BE49-F238E27FC236}">
                <a16:creationId xmlns:a16="http://schemas.microsoft.com/office/drawing/2014/main" id="{AE49D6FD-1A42-4220-9995-63D337151C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3"/>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3"/>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3"/>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3"/>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3"/>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9pPr>
          </a:lstStyle>
          <a:p>
            <a:pPr>
              <a:spcBef>
                <a:spcPct val="0"/>
              </a:spcBef>
              <a:buClrTx/>
              <a:buSzTx/>
              <a:buFontTx/>
              <a:buNone/>
            </a:pPr>
            <a:fld id="{0C15DB11-E2D9-4373-86E2-C36FDCA726E1}" type="slidenum">
              <a:rPr lang="cs-CZ" altLang="cs-CZ" sz="1200">
                <a:solidFill>
                  <a:srgbClr val="969696"/>
                </a:solidFill>
                <a:latin typeface="Arial" panose="020B0604020202020204" pitchFamily="34" charset="0"/>
              </a:rPr>
              <a:pPr>
                <a:spcBef>
                  <a:spcPct val="0"/>
                </a:spcBef>
                <a:buClrTx/>
                <a:buSzTx/>
                <a:buFontTx/>
                <a:buNone/>
              </a:pPr>
              <a:t>15</a:t>
            </a:fld>
            <a:endParaRPr lang="cs-CZ" altLang="cs-CZ" sz="1200">
              <a:solidFill>
                <a:srgbClr val="969696"/>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030280C-B578-4A82-93DD-87FC1518457C}"/>
              </a:ext>
            </a:extLst>
          </p:cNvPr>
          <p:cNvSpPr>
            <a:spLocks noGrp="1" noChangeArrowheads="1"/>
          </p:cNvSpPr>
          <p:nvPr>
            <p:ph type="title"/>
          </p:nvPr>
        </p:nvSpPr>
        <p:spPr/>
        <p:txBody>
          <a:bodyPr/>
          <a:lstStyle/>
          <a:p>
            <a:pPr eaLnBrk="1" hangingPunct="1"/>
            <a:r>
              <a:rPr lang="cs-CZ" altLang="cs-CZ" sz="2800"/>
              <a:t>Velká očekávání</a:t>
            </a:r>
          </a:p>
        </p:txBody>
      </p:sp>
      <p:sp>
        <p:nvSpPr>
          <p:cNvPr id="14339" name="Rectangle 3">
            <a:extLst>
              <a:ext uri="{FF2B5EF4-FFF2-40B4-BE49-F238E27FC236}">
                <a16:creationId xmlns:a16="http://schemas.microsoft.com/office/drawing/2014/main" id="{AF66467D-33A7-4281-AF34-F7B1D0262A25}"/>
              </a:ext>
            </a:extLst>
          </p:cNvPr>
          <p:cNvSpPr>
            <a:spLocks noGrp="1" noChangeArrowheads="1"/>
          </p:cNvSpPr>
          <p:nvPr>
            <p:ph idx="1"/>
          </p:nvPr>
        </p:nvSpPr>
        <p:spPr>
          <a:xfrm>
            <a:off x="2286000" y="2133600"/>
            <a:ext cx="7696200" cy="3581400"/>
          </a:xfrm>
        </p:spPr>
        <p:txBody>
          <a:bodyPr/>
          <a:lstStyle/>
          <a:p>
            <a:pPr marL="0" indent="0">
              <a:spcBef>
                <a:spcPct val="0"/>
              </a:spcBef>
              <a:buNone/>
            </a:pPr>
            <a:r>
              <a:rPr lang="cs-CZ" altLang="cs-CZ" i="1"/>
              <a:t>Už jim chybí jenom ten poslední doplněk, že už všechno mají, a teď si vzpomněly teda, že by to chtělo i to miminko. A tam je potřeba vysvětlit, že ono to není prostě jednoduchý, že my nemůžeme tu přírodu nějakým způsobem ošidit, my jí můžeme jenom napomoct, ale musíme ji respektovat. </a:t>
            </a:r>
          </a:p>
          <a:p>
            <a:pPr marL="0" indent="0">
              <a:spcBef>
                <a:spcPct val="0"/>
              </a:spcBef>
              <a:buNone/>
            </a:pPr>
            <a:endParaRPr lang="cs-CZ" altLang="cs-CZ" i="1"/>
          </a:p>
          <a:p>
            <a:pPr marL="0" indent="0">
              <a:spcBef>
                <a:spcPct val="0"/>
              </a:spcBef>
              <a:buNone/>
            </a:pPr>
            <a:r>
              <a:rPr lang="cs-CZ" altLang="cs-CZ"/>
              <a:t>(lékař z oddělení asistované reprodukce </a:t>
            </a:r>
          </a:p>
          <a:p>
            <a:pPr marL="0" indent="0">
              <a:spcBef>
                <a:spcPct val="0"/>
              </a:spcBef>
              <a:buNone/>
            </a:pPr>
            <a:r>
              <a:rPr lang="cs-CZ" altLang="cs-CZ"/>
              <a:t>při fakultní nemocnici)</a:t>
            </a:r>
          </a:p>
        </p:txBody>
      </p:sp>
      <p:pic>
        <p:nvPicPr>
          <p:cNvPr id="8198" name="Picture 4" descr="ilu_doktoři_2">
            <a:extLst>
              <a:ext uri="{FF2B5EF4-FFF2-40B4-BE49-F238E27FC236}">
                <a16:creationId xmlns:a16="http://schemas.microsoft.com/office/drawing/2014/main" id="{184EB7BE-8AFB-4EDC-A8A0-8F39053CF5BE}"/>
              </a:ext>
            </a:extLst>
          </p:cNvPr>
          <p:cNvPicPr>
            <a:picLocks noChangeAspect="1" noChangeArrowheads="1"/>
          </p:cNvPicPr>
          <p:nvPr/>
        </p:nvPicPr>
        <p:blipFill>
          <a:blip r:embed="rId2" cstate="print"/>
          <a:srcRect/>
          <a:stretch>
            <a:fillRect/>
          </a:stretch>
        </p:blipFill>
        <p:spPr bwMode="auto">
          <a:xfrm>
            <a:off x="7772400" y="4343401"/>
            <a:ext cx="2743200" cy="1946275"/>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343DAA-3BCA-4141-8DDC-07115D64481E}"/>
              </a:ext>
            </a:extLst>
          </p:cNvPr>
          <p:cNvSpPr>
            <a:spLocks noGrp="1" noChangeArrowheads="1"/>
          </p:cNvSpPr>
          <p:nvPr>
            <p:ph type="title"/>
          </p:nvPr>
        </p:nvSpPr>
        <p:spPr>
          <a:xfrm>
            <a:off x="2244726" y="990600"/>
            <a:ext cx="7827963" cy="609600"/>
          </a:xfrm>
        </p:spPr>
        <p:txBody>
          <a:bodyPr/>
          <a:lstStyle/>
          <a:p>
            <a:pPr eaLnBrk="1" hangingPunct="1"/>
            <a:r>
              <a:rPr lang="cs-CZ" altLang="cs-CZ" sz="2800"/>
              <a:t>Hodnoty lékařů a pacientů </a:t>
            </a:r>
          </a:p>
        </p:txBody>
      </p:sp>
      <p:sp>
        <p:nvSpPr>
          <p:cNvPr id="15363" name="Rectangle 3">
            <a:extLst>
              <a:ext uri="{FF2B5EF4-FFF2-40B4-BE49-F238E27FC236}">
                <a16:creationId xmlns:a16="http://schemas.microsoft.com/office/drawing/2014/main" id="{4799E618-C9D6-4EE2-BDD7-06738B832A83}"/>
              </a:ext>
            </a:extLst>
          </p:cNvPr>
          <p:cNvSpPr>
            <a:spLocks noGrp="1" noChangeArrowheads="1"/>
          </p:cNvSpPr>
          <p:nvPr>
            <p:ph idx="1"/>
          </p:nvPr>
        </p:nvSpPr>
        <p:spPr>
          <a:xfrm>
            <a:off x="2244726" y="1752601"/>
            <a:ext cx="8234363" cy="4379913"/>
          </a:xfrm>
        </p:spPr>
        <p:txBody>
          <a:bodyPr/>
          <a:lstStyle/>
          <a:p>
            <a:pPr marL="0" indent="0">
              <a:spcBef>
                <a:spcPct val="0"/>
              </a:spcBef>
              <a:buNone/>
            </a:pPr>
            <a:r>
              <a:rPr lang="cs-CZ" altLang="cs-CZ" sz="2000" i="1"/>
              <a:t>Jsou i tací pacienti, kteří přijdou, a řeknou: my chceme dítě. Kde pracujete? Nezaměstnaná. Kde vy? Nezaměstnanej. Platí se peníze za to? Pět tisíc máme zaplatit? No to my nemáme. Tak si pak řeknete, a z čeho budete to děcko živit? </a:t>
            </a:r>
          </a:p>
          <a:p>
            <a:pPr marL="0" indent="0">
              <a:spcBef>
                <a:spcPct val="0"/>
              </a:spcBef>
              <a:buNone/>
            </a:pPr>
            <a:r>
              <a:rPr lang="cs-CZ" altLang="cs-CZ" sz="2000"/>
              <a:t>(lékař, soukromá klinika asistované reprodukce)</a:t>
            </a:r>
          </a:p>
          <a:p>
            <a:pPr marL="0" indent="0">
              <a:spcBef>
                <a:spcPct val="0"/>
              </a:spcBef>
              <a:buNone/>
            </a:pPr>
            <a:endParaRPr lang="cs-CZ" altLang="cs-CZ" sz="2000" i="1"/>
          </a:p>
          <a:p>
            <a:pPr marL="0" indent="0">
              <a:spcBef>
                <a:spcPct val="0"/>
              </a:spcBef>
              <a:buNone/>
            </a:pPr>
            <a:r>
              <a:rPr lang="cs-CZ" altLang="cs-CZ" sz="2000" i="1"/>
              <a:t>Jsou tu lidi, kdy vůbec nechápete, co ty dva mají společného a jak se k sobě chovají v té ordinaci a říkáte si, proboha tak ty se nesnášejí, už jenom když sedí vedle sebe a ti spolu chtějí mít a vychovávat dítě, takových je taky celá řada. To taky vůbec miluju, když někdo řekne: chceme dvojčata, ať to máme za sebou, ať to je odbytý. Tak to já říkám, tak to ty děti radši nemějte, protože to si máte užívat a ne si to, ne si to odbýt. Takže to je další, kdy člověk by řekl teda... Léčíme a člověk by měl sto chutí je nějak ještě vychovávat, ale to bohužel nejde. </a:t>
            </a:r>
          </a:p>
          <a:p>
            <a:pPr marL="0" indent="0">
              <a:spcBef>
                <a:spcPct val="0"/>
              </a:spcBef>
              <a:buNone/>
            </a:pPr>
            <a:r>
              <a:rPr lang="cs-CZ" altLang="cs-CZ" sz="2000"/>
              <a:t>(lékař, soukromá klinika asistované reprodukce) </a:t>
            </a:r>
          </a:p>
        </p:txBody>
      </p:sp>
      <p:sp>
        <p:nvSpPr>
          <p:cNvPr id="15364" name="Zástupný symbol pro zápatí 4">
            <a:extLst>
              <a:ext uri="{FF2B5EF4-FFF2-40B4-BE49-F238E27FC236}">
                <a16:creationId xmlns:a16="http://schemas.microsoft.com/office/drawing/2014/main" id="{4FE5E33D-F6CD-43BC-BA61-831EE5048A6C}"/>
              </a:ext>
            </a:extLst>
          </p:cNvPr>
          <p:cNvSpPr>
            <a:spLocks noGrp="1"/>
          </p:cNvSpPr>
          <p:nvPr>
            <p:ph type="ftr" sz="quarter" idx="10"/>
          </p:nvPr>
        </p:nvSpPr>
        <p:spPr>
          <a:xfrm>
            <a:off x="4079876" y="6248400"/>
            <a:ext cx="4606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2"/>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2"/>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2"/>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2"/>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2"/>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9pPr>
          </a:lstStyle>
          <a:p>
            <a:pPr>
              <a:spcBef>
                <a:spcPct val="0"/>
              </a:spcBef>
              <a:buClrTx/>
              <a:buSzTx/>
              <a:buFontTx/>
              <a:buNone/>
            </a:pPr>
            <a:r>
              <a:rPr lang="cs-CZ" altLang="cs-CZ" sz="1200" dirty="0">
                <a:solidFill>
                  <a:srgbClr val="969696"/>
                </a:solidFill>
                <a:latin typeface="Arial" panose="020B0604020202020204" pitchFamily="34" charset="0"/>
                <a:cs typeface="Arial" panose="020B0604020202020204" pitchFamily="34" charset="0"/>
              </a:rPr>
              <a:t>2013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0ACBA8A-EED4-45EA-BED9-1ABCE6A5225A}"/>
              </a:ext>
            </a:extLst>
          </p:cNvPr>
          <p:cNvSpPr>
            <a:spLocks noGrp="1" noChangeArrowheads="1"/>
          </p:cNvSpPr>
          <p:nvPr>
            <p:ph type="title"/>
          </p:nvPr>
        </p:nvSpPr>
        <p:spPr>
          <a:xfrm>
            <a:off x="2244726" y="914400"/>
            <a:ext cx="7827963" cy="609600"/>
          </a:xfrm>
        </p:spPr>
        <p:txBody>
          <a:bodyPr/>
          <a:lstStyle/>
          <a:p>
            <a:pPr eaLnBrk="1" hangingPunct="1"/>
            <a:r>
              <a:rPr lang="cs-CZ" altLang="cs-CZ" sz="2800"/>
              <a:t>Práce, adrenalin a nepostradatelnost</a:t>
            </a:r>
          </a:p>
        </p:txBody>
      </p:sp>
      <p:sp>
        <p:nvSpPr>
          <p:cNvPr id="16387" name="Rectangle 3">
            <a:extLst>
              <a:ext uri="{FF2B5EF4-FFF2-40B4-BE49-F238E27FC236}">
                <a16:creationId xmlns:a16="http://schemas.microsoft.com/office/drawing/2014/main" id="{E53A3661-E881-4B4A-AA08-CD27166D230C}"/>
              </a:ext>
            </a:extLst>
          </p:cNvPr>
          <p:cNvSpPr>
            <a:spLocks noGrp="1" noChangeArrowheads="1"/>
          </p:cNvSpPr>
          <p:nvPr>
            <p:ph idx="1"/>
          </p:nvPr>
        </p:nvSpPr>
        <p:spPr>
          <a:xfrm>
            <a:off x="2244726" y="1676401"/>
            <a:ext cx="8234363" cy="4456113"/>
          </a:xfrm>
        </p:spPr>
        <p:txBody>
          <a:bodyPr/>
          <a:lstStyle/>
          <a:p>
            <a:pPr marL="0" indent="0">
              <a:spcBef>
                <a:spcPct val="0"/>
              </a:spcBef>
              <a:buNone/>
            </a:pPr>
            <a:r>
              <a:rPr lang="cs-CZ" altLang="cs-CZ" sz="2300" i="1"/>
              <a:t>Ta operativa je strašně vzrušující, jako stále zajímavá, mě to prostě baví jako. Kdo si neřízl, nepochopí.</a:t>
            </a:r>
          </a:p>
          <a:p>
            <a:pPr marL="0" indent="0">
              <a:spcBef>
                <a:spcPct val="0"/>
              </a:spcBef>
              <a:buNone/>
            </a:pPr>
            <a:r>
              <a:rPr lang="cs-CZ" altLang="cs-CZ" sz="2300"/>
              <a:t>(lékař, soukromá praxe a dílčí úvazek v malé nemocnici)</a:t>
            </a:r>
            <a:endParaRPr lang="cs-CZ" altLang="cs-CZ" sz="2300" i="1"/>
          </a:p>
          <a:p>
            <a:pPr marL="0" indent="0">
              <a:spcBef>
                <a:spcPct val="0"/>
              </a:spcBef>
              <a:buNone/>
            </a:pPr>
            <a:endParaRPr lang="cs-CZ" altLang="cs-CZ" sz="2300" i="1"/>
          </a:p>
          <a:p>
            <a:pPr marL="0" indent="0">
              <a:spcBef>
                <a:spcPct val="0"/>
              </a:spcBef>
              <a:buNone/>
            </a:pPr>
            <a:r>
              <a:rPr lang="cs-CZ" altLang="cs-CZ" sz="2300" i="1"/>
              <a:t>Jo stalo se mně, stane se vám to, když něco špatně skončí a (…) začnete to rozebírat a řeknete si: No mám já tohle zapotřebí? Já půjdu dělat posudkáře nebo revizáka. Ale pak si uvědomíte, že vám bude vlastně ten kontakt s těmi lidmi chybět, že přestanete být tím poslem dobrých zpráv a že, že přestanete těm lidem pomáhat (…)takže zase jsem se zpátky pokorně ponořil a, a zůstal. </a:t>
            </a:r>
          </a:p>
          <a:p>
            <a:pPr marL="0" indent="0">
              <a:spcBef>
                <a:spcPct val="0"/>
              </a:spcBef>
              <a:buNone/>
            </a:pPr>
            <a:r>
              <a:rPr lang="cs-CZ" altLang="cs-CZ" sz="2300"/>
              <a:t>(lékař v soukromé praxi i fakultní nemocnici)</a:t>
            </a:r>
          </a:p>
        </p:txBody>
      </p:sp>
      <p:sp>
        <p:nvSpPr>
          <p:cNvPr id="16389" name="Zástupný symbol pro číslo snímku 5">
            <a:extLst>
              <a:ext uri="{FF2B5EF4-FFF2-40B4-BE49-F238E27FC236}">
                <a16:creationId xmlns:a16="http://schemas.microsoft.com/office/drawing/2014/main" id="{FD1E2B48-DF14-463D-AD42-9DC9B435DB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2"/>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2"/>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2"/>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2"/>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2"/>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9pPr>
          </a:lstStyle>
          <a:p>
            <a:pPr>
              <a:spcBef>
                <a:spcPct val="0"/>
              </a:spcBef>
              <a:buClrTx/>
              <a:buSzTx/>
              <a:buFontTx/>
              <a:buNone/>
            </a:pPr>
            <a:fld id="{4DCF8D2B-DC2B-4CE1-8A58-FC63472983DC}" type="slidenum">
              <a:rPr lang="cs-CZ" altLang="cs-CZ" sz="1200">
                <a:solidFill>
                  <a:srgbClr val="969696"/>
                </a:solidFill>
                <a:latin typeface="Arial" panose="020B0604020202020204" pitchFamily="34" charset="0"/>
              </a:rPr>
              <a:pPr>
                <a:spcBef>
                  <a:spcPct val="0"/>
                </a:spcBef>
                <a:buClrTx/>
                <a:buSzTx/>
                <a:buFontTx/>
                <a:buNone/>
              </a:pPr>
              <a:t>18</a:t>
            </a:fld>
            <a:endParaRPr lang="cs-CZ" altLang="cs-CZ" sz="1200">
              <a:solidFill>
                <a:srgbClr val="969696"/>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8" descr="ilu_doktoři_4">
            <a:extLst>
              <a:ext uri="{FF2B5EF4-FFF2-40B4-BE49-F238E27FC236}">
                <a16:creationId xmlns:a16="http://schemas.microsoft.com/office/drawing/2014/main" id="{41BDE1E2-D4A7-4E65-93A5-B491ABE4912F}"/>
              </a:ext>
            </a:extLst>
          </p:cNvPr>
          <p:cNvPicPr>
            <a:picLocks noChangeAspect="1" noChangeArrowheads="1"/>
          </p:cNvPicPr>
          <p:nvPr/>
        </p:nvPicPr>
        <p:blipFill>
          <a:blip r:embed="rId2" cstate="print"/>
          <a:srcRect/>
          <a:stretch>
            <a:fillRect/>
          </a:stretch>
        </p:blipFill>
        <p:spPr bwMode="auto">
          <a:xfrm>
            <a:off x="8229600" y="4038601"/>
            <a:ext cx="2667000" cy="2420937"/>
          </a:xfrm>
          <a:prstGeom prst="rect">
            <a:avLst/>
          </a:prstGeom>
          <a:ln>
            <a:noFill/>
          </a:ln>
          <a:effectLst>
            <a:softEdge rad="112500"/>
          </a:effectLst>
        </p:spPr>
      </p:pic>
      <p:sp>
        <p:nvSpPr>
          <p:cNvPr id="17411" name="Rectangle 2">
            <a:extLst>
              <a:ext uri="{FF2B5EF4-FFF2-40B4-BE49-F238E27FC236}">
                <a16:creationId xmlns:a16="http://schemas.microsoft.com/office/drawing/2014/main" id="{C33F709B-5357-4A7F-8BBB-130F67C2046F}"/>
              </a:ext>
            </a:extLst>
          </p:cNvPr>
          <p:cNvSpPr>
            <a:spLocks noGrp="1" noChangeArrowheads="1"/>
          </p:cNvSpPr>
          <p:nvPr>
            <p:ph type="title"/>
          </p:nvPr>
        </p:nvSpPr>
        <p:spPr>
          <a:xfrm>
            <a:off x="2244726" y="914400"/>
            <a:ext cx="7827963" cy="533400"/>
          </a:xfrm>
        </p:spPr>
        <p:txBody>
          <a:bodyPr/>
          <a:lstStyle/>
          <a:p>
            <a:pPr eaLnBrk="1" hangingPunct="1"/>
            <a:r>
              <a:rPr lang="cs-CZ" altLang="cs-CZ" sz="2800"/>
              <a:t>Fyzické limity a osobní život</a:t>
            </a:r>
          </a:p>
        </p:txBody>
      </p:sp>
      <p:sp>
        <p:nvSpPr>
          <p:cNvPr id="11269" name="Rectangle 3">
            <a:extLst>
              <a:ext uri="{FF2B5EF4-FFF2-40B4-BE49-F238E27FC236}">
                <a16:creationId xmlns:a16="http://schemas.microsoft.com/office/drawing/2014/main" id="{1AF1261E-AC2C-4EF3-AD5F-62C958439DBE}"/>
              </a:ext>
            </a:extLst>
          </p:cNvPr>
          <p:cNvSpPr>
            <a:spLocks noGrp="1" noChangeArrowheads="1"/>
          </p:cNvSpPr>
          <p:nvPr>
            <p:ph idx="1"/>
          </p:nvPr>
        </p:nvSpPr>
        <p:spPr>
          <a:xfrm>
            <a:off x="2209800" y="1600200"/>
            <a:ext cx="8229600" cy="4648200"/>
          </a:xfrm>
        </p:spPr>
        <p:txBody>
          <a:bodyPr/>
          <a:lstStyle/>
          <a:p>
            <a:pPr marL="0" indent="0">
              <a:spcBef>
                <a:spcPts val="0"/>
              </a:spcBef>
              <a:buNone/>
              <a:defRPr/>
            </a:pPr>
            <a:r>
              <a:rPr lang="cs-CZ" altLang="cs-CZ" sz="2000" i="1" dirty="0"/>
              <a:t>Ono od určitého věku, když nespíte každý den ve své posteli, tak potom už to začíná být fyzicky náročný a v té době, kdy já jsem odcházela, tak se ještě sloužilo tím způsobem, že jste prostě do čtyř dělala, pak jste nastoupila službu, sloužila jste do sedmi do rána a pak jste od sedmi do čtyř zase pracovala a pak jste šla teprve domů.</a:t>
            </a:r>
            <a:r>
              <a:rPr lang="cs-CZ" altLang="cs-CZ" sz="2000" dirty="0"/>
              <a:t> </a:t>
            </a:r>
          </a:p>
          <a:p>
            <a:pPr marL="0" indent="0">
              <a:spcBef>
                <a:spcPts val="0"/>
              </a:spcBef>
              <a:buNone/>
              <a:defRPr/>
            </a:pPr>
            <a:r>
              <a:rPr lang="cs-CZ" altLang="cs-CZ" sz="2000" dirty="0"/>
              <a:t>(lékařka v soukromé praxi, dříve ve fakultní nemocnici)</a:t>
            </a:r>
          </a:p>
          <a:p>
            <a:pPr marL="0" indent="0">
              <a:spcBef>
                <a:spcPts val="0"/>
              </a:spcBef>
              <a:buNone/>
              <a:defRPr/>
            </a:pPr>
            <a:endParaRPr lang="cs-CZ" altLang="cs-CZ" sz="2000" dirty="0"/>
          </a:p>
          <a:p>
            <a:pPr marL="0" indent="0">
              <a:spcBef>
                <a:spcPts val="0"/>
              </a:spcBef>
              <a:buNone/>
              <a:defRPr/>
            </a:pPr>
            <a:r>
              <a:rPr lang="cs-CZ" altLang="cs-CZ" sz="2000" i="1" dirty="0"/>
              <a:t>Už jako vám dělá problém prostě vstát ve dvě hodiny ráno a podat perfektní výkon a podávat ho až do sedmi do rána prostě a potom celý den pracovat a večer ještě nakoupit, uvařit, že jo, postarat se prostě o rodinu, o děti, a ještě si večer popovídat s mužem, že jo, aby se necítil odstrčený, no tak (…) najednou si člověk, najednou mu to </a:t>
            </a:r>
          </a:p>
          <a:p>
            <a:pPr marL="0" indent="0">
              <a:spcBef>
                <a:spcPts val="0"/>
              </a:spcBef>
              <a:buNone/>
              <a:defRPr/>
            </a:pPr>
            <a:r>
              <a:rPr lang="cs-CZ" altLang="cs-CZ" sz="2000" i="1" dirty="0"/>
              <a:t>prostě jako vypoví. </a:t>
            </a:r>
          </a:p>
          <a:p>
            <a:pPr marL="0" indent="0">
              <a:spcBef>
                <a:spcPts val="0"/>
              </a:spcBef>
              <a:buNone/>
              <a:defRPr/>
            </a:pPr>
            <a:r>
              <a:rPr lang="cs-CZ" altLang="cs-CZ" sz="2000" dirty="0"/>
              <a:t>(lékařka na soukromé klinice AR, dříve vedoucí lékařka </a:t>
            </a:r>
          </a:p>
          <a:p>
            <a:pPr marL="0" indent="0">
              <a:spcBef>
                <a:spcPts val="0"/>
              </a:spcBef>
              <a:buNone/>
              <a:defRPr/>
            </a:pPr>
            <a:r>
              <a:rPr lang="cs-CZ" altLang="cs-CZ" sz="2000" dirty="0"/>
              <a:t>porodnice ve fakultní nemocnici)</a:t>
            </a:r>
          </a:p>
          <a:p>
            <a:pPr eaLnBrk="1" hangingPunct="1">
              <a:lnSpc>
                <a:spcPct val="90000"/>
              </a:lnSpc>
              <a:buFontTx/>
              <a:buNone/>
              <a:defRPr/>
            </a:pPr>
            <a:endParaRPr lang="cs-CZ" altLang="cs-CZ" sz="1800" dirty="0"/>
          </a:p>
        </p:txBody>
      </p:sp>
      <p:sp>
        <p:nvSpPr>
          <p:cNvPr id="17414" name="Zástupný symbol pro číslo snímku 7">
            <a:extLst>
              <a:ext uri="{FF2B5EF4-FFF2-40B4-BE49-F238E27FC236}">
                <a16:creationId xmlns:a16="http://schemas.microsoft.com/office/drawing/2014/main" id="{76E717DC-AA1E-4E07-A302-2C90E8ADED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3"/>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3"/>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3"/>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3"/>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3"/>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9pPr>
          </a:lstStyle>
          <a:p>
            <a:pPr>
              <a:spcBef>
                <a:spcPct val="0"/>
              </a:spcBef>
              <a:buClrTx/>
              <a:buSzTx/>
              <a:buFontTx/>
              <a:buNone/>
            </a:pPr>
            <a:fld id="{3DC2C21C-DB41-42CD-B550-98A6ED0EC0AF}" type="slidenum">
              <a:rPr lang="cs-CZ" altLang="cs-CZ" sz="1200">
                <a:solidFill>
                  <a:srgbClr val="969696"/>
                </a:solidFill>
                <a:latin typeface="Arial" panose="020B0604020202020204" pitchFamily="34" charset="0"/>
              </a:rPr>
              <a:pPr>
                <a:spcBef>
                  <a:spcPct val="0"/>
                </a:spcBef>
                <a:buClrTx/>
                <a:buSzTx/>
                <a:buFontTx/>
                <a:buNone/>
              </a:pPr>
              <a:t>19</a:t>
            </a:fld>
            <a:endParaRPr lang="cs-CZ" altLang="cs-CZ" sz="1200">
              <a:solidFill>
                <a:srgbClr val="969696"/>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352076-540F-3AD5-E778-2576B772350F}"/>
              </a:ext>
            </a:extLst>
          </p:cNvPr>
          <p:cNvSpPr>
            <a:spLocks noGrp="1"/>
          </p:cNvSpPr>
          <p:nvPr>
            <p:ph type="title"/>
          </p:nvPr>
        </p:nvSpPr>
        <p:spPr/>
        <p:txBody>
          <a:bodyPr/>
          <a:lstStyle/>
          <a:p>
            <a:r>
              <a:rPr lang="cs-CZ" dirty="0"/>
              <a:t>Co nás dnes čeká?</a:t>
            </a:r>
          </a:p>
        </p:txBody>
      </p:sp>
      <p:sp>
        <p:nvSpPr>
          <p:cNvPr id="3" name="Zástupný obsah 2">
            <a:extLst>
              <a:ext uri="{FF2B5EF4-FFF2-40B4-BE49-F238E27FC236}">
                <a16:creationId xmlns:a16="http://schemas.microsoft.com/office/drawing/2014/main" id="{20BAF074-A902-F889-71C4-272DDEC3CE17}"/>
              </a:ext>
            </a:extLst>
          </p:cNvPr>
          <p:cNvSpPr>
            <a:spLocks noGrp="1"/>
          </p:cNvSpPr>
          <p:nvPr>
            <p:ph idx="1"/>
          </p:nvPr>
        </p:nvSpPr>
        <p:spPr/>
        <p:txBody>
          <a:bodyPr/>
          <a:lstStyle/>
          <a:p>
            <a:r>
              <a:rPr lang="cs-CZ" dirty="0"/>
              <a:t>Studijní materiály</a:t>
            </a:r>
          </a:p>
          <a:p>
            <a:r>
              <a:rPr lang="cs-CZ" dirty="0"/>
              <a:t>Video a diskuse</a:t>
            </a:r>
          </a:p>
          <a:p>
            <a:r>
              <a:rPr lang="cs-CZ" dirty="0"/>
              <a:t>„Státnicová témata“ – role lékaře a pacienta a její proměny, inkluze, exkluze, stigma a modely postižení</a:t>
            </a:r>
          </a:p>
          <a:p>
            <a:r>
              <a:rPr lang="cs-CZ" dirty="0"/>
              <a:t>Domluva na ukončení předmětu</a:t>
            </a:r>
          </a:p>
        </p:txBody>
      </p:sp>
    </p:spTree>
    <p:extLst>
      <p:ext uri="{BB962C8B-B14F-4D97-AF65-F5344CB8AC3E}">
        <p14:creationId xmlns:p14="http://schemas.microsoft.com/office/powerpoint/2010/main" val="170242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010BFE-3FFF-4839-AE3F-BB8B6D25CEDC}"/>
              </a:ext>
            </a:extLst>
          </p:cNvPr>
          <p:cNvSpPr>
            <a:spLocks noGrp="1" noChangeArrowheads="1"/>
          </p:cNvSpPr>
          <p:nvPr>
            <p:ph type="title"/>
          </p:nvPr>
        </p:nvSpPr>
        <p:spPr>
          <a:xfrm>
            <a:off x="2244726" y="1125538"/>
            <a:ext cx="7827963" cy="1084262"/>
          </a:xfrm>
        </p:spPr>
        <p:txBody>
          <a:bodyPr/>
          <a:lstStyle/>
          <a:p>
            <a:pPr eaLnBrk="1" hangingPunct="1"/>
            <a:r>
              <a:rPr lang="cs-CZ" altLang="cs-CZ" sz="2800"/>
              <a:t>Pracovní podmínky: konkurenční, silně byrokratizované a hierarchizované prostředí</a:t>
            </a:r>
          </a:p>
        </p:txBody>
      </p:sp>
      <p:sp>
        <p:nvSpPr>
          <p:cNvPr id="12293" name="Rectangle 3">
            <a:extLst>
              <a:ext uri="{FF2B5EF4-FFF2-40B4-BE49-F238E27FC236}">
                <a16:creationId xmlns:a16="http://schemas.microsoft.com/office/drawing/2014/main" id="{D3D45735-7833-47F2-8A3A-C0B6907DAF5A}"/>
              </a:ext>
            </a:extLst>
          </p:cNvPr>
          <p:cNvSpPr>
            <a:spLocks noGrp="1" noChangeArrowheads="1"/>
          </p:cNvSpPr>
          <p:nvPr>
            <p:ph idx="1"/>
          </p:nvPr>
        </p:nvSpPr>
        <p:spPr>
          <a:xfrm>
            <a:off x="2209800" y="2286001"/>
            <a:ext cx="8305800" cy="3840163"/>
          </a:xfrm>
        </p:spPr>
        <p:txBody>
          <a:bodyPr>
            <a:normAutofit lnSpcReduction="10000"/>
          </a:bodyPr>
          <a:lstStyle/>
          <a:p>
            <a:pPr marL="0" indent="0">
              <a:spcBef>
                <a:spcPts val="0"/>
              </a:spcBef>
              <a:buNone/>
              <a:defRPr/>
            </a:pPr>
            <a:r>
              <a:rPr lang="cs-CZ" altLang="cs-CZ" sz="2300" i="1" dirty="0"/>
              <a:t>Tam se neustále musíte snažit se udržet na tom svém místě, všichni se o to svoje místo třesou a já jsem si říkala, že přece já o to nestojím, takže vlastně s radostí přenechám někomu to svoje místo, kdo by byl nešťastný, že by měl odejít. (…) Bylo náročný jakoby psychicky tam vydržet s některými lidmi, je tam neustálý nějaký konkurenční </a:t>
            </a:r>
            <a:r>
              <a:rPr lang="cs-CZ" altLang="cs-CZ" sz="2300" i="1" dirty="0" err="1"/>
              <a:t>pseudoboj</a:t>
            </a:r>
            <a:r>
              <a:rPr lang="cs-CZ" altLang="cs-CZ" sz="2300" i="1" dirty="0"/>
              <a:t> </a:t>
            </a:r>
          </a:p>
          <a:p>
            <a:pPr marL="0" indent="0">
              <a:spcBef>
                <a:spcPts val="0"/>
              </a:spcBef>
              <a:buNone/>
              <a:defRPr/>
            </a:pPr>
            <a:r>
              <a:rPr lang="cs-CZ" altLang="cs-CZ" sz="2300" i="1" dirty="0"/>
              <a:t>(…), tam nehrálo roli, jak pracujete, </a:t>
            </a:r>
          </a:p>
          <a:p>
            <a:pPr marL="0" indent="0">
              <a:spcBef>
                <a:spcPts val="0"/>
              </a:spcBef>
              <a:buNone/>
              <a:defRPr/>
            </a:pPr>
            <a:r>
              <a:rPr lang="cs-CZ" altLang="cs-CZ" sz="2300" i="1" dirty="0"/>
              <a:t>upřímně, ale jak se prezentujete.</a:t>
            </a:r>
            <a:r>
              <a:rPr lang="cs-CZ" altLang="cs-CZ" sz="2300" dirty="0"/>
              <a:t> </a:t>
            </a:r>
          </a:p>
          <a:p>
            <a:pPr marL="0" indent="0">
              <a:spcBef>
                <a:spcPts val="0"/>
              </a:spcBef>
              <a:buNone/>
              <a:defRPr/>
            </a:pPr>
            <a:endParaRPr lang="cs-CZ" altLang="cs-CZ" sz="2300" dirty="0"/>
          </a:p>
          <a:p>
            <a:pPr marL="0" indent="0">
              <a:spcBef>
                <a:spcPts val="0"/>
              </a:spcBef>
              <a:buNone/>
              <a:defRPr/>
            </a:pPr>
            <a:r>
              <a:rPr lang="cs-CZ" altLang="cs-CZ" sz="2300" dirty="0"/>
              <a:t>(lékařka v menší nemocnici o odchodu </a:t>
            </a:r>
          </a:p>
          <a:p>
            <a:pPr marL="0" indent="0">
              <a:spcBef>
                <a:spcPts val="0"/>
              </a:spcBef>
              <a:buNone/>
              <a:defRPr/>
            </a:pPr>
            <a:r>
              <a:rPr lang="cs-CZ" altLang="cs-CZ" sz="2300" dirty="0"/>
              <a:t>z fakultní kliniky)</a:t>
            </a:r>
          </a:p>
          <a:p>
            <a:pPr eaLnBrk="1" hangingPunct="1">
              <a:lnSpc>
                <a:spcPct val="80000"/>
              </a:lnSpc>
              <a:buFontTx/>
              <a:buNone/>
              <a:defRPr/>
            </a:pPr>
            <a:br>
              <a:rPr lang="cs-CZ" altLang="cs-CZ" sz="2000" dirty="0"/>
            </a:br>
            <a:endParaRPr lang="cs-CZ" altLang="cs-CZ" sz="2000" dirty="0"/>
          </a:p>
        </p:txBody>
      </p:sp>
      <p:sp>
        <p:nvSpPr>
          <p:cNvPr id="18437" name="AutoShape 5" descr="Zobrazení ilu_doktoři_3.jpg">
            <a:extLst>
              <a:ext uri="{FF2B5EF4-FFF2-40B4-BE49-F238E27FC236}">
                <a16:creationId xmlns:a16="http://schemas.microsoft.com/office/drawing/2014/main" id="{6485D918-BFD9-46D7-90C8-E9C3B84CD8E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2"/>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2"/>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2"/>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2"/>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2"/>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latin typeface="Arial" panose="020B0604020202020204" pitchFamily="34" charset="0"/>
            </a:endParaRPr>
          </a:p>
        </p:txBody>
      </p:sp>
      <p:sp>
        <p:nvSpPr>
          <p:cNvPr id="18438" name="AutoShape 7" descr="Zobrazení ilu_doktoři_3.jpg">
            <a:extLst>
              <a:ext uri="{FF2B5EF4-FFF2-40B4-BE49-F238E27FC236}">
                <a16:creationId xmlns:a16="http://schemas.microsoft.com/office/drawing/2014/main" id="{E23BB6E8-A59C-4C21-B01B-66D7EEC62D5C}"/>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2"/>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2"/>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2"/>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2"/>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2"/>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latin typeface="Arial" panose="020B0604020202020204" pitchFamily="34" charset="0"/>
            </a:endParaRPr>
          </a:p>
        </p:txBody>
      </p:sp>
      <p:pic>
        <p:nvPicPr>
          <p:cNvPr id="12296" name="Picture 8" descr="ilu_doktoři_3">
            <a:extLst>
              <a:ext uri="{FF2B5EF4-FFF2-40B4-BE49-F238E27FC236}">
                <a16:creationId xmlns:a16="http://schemas.microsoft.com/office/drawing/2014/main" id="{0669E385-A3C0-438C-BD06-538B043E137F}"/>
              </a:ext>
            </a:extLst>
          </p:cNvPr>
          <p:cNvPicPr>
            <a:picLocks noChangeAspect="1" noChangeArrowheads="1"/>
          </p:cNvPicPr>
          <p:nvPr/>
        </p:nvPicPr>
        <p:blipFill>
          <a:blip r:embed="rId3" cstate="print"/>
          <a:srcRect/>
          <a:stretch>
            <a:fillRect/>
          </a:stretch>
        </p:blipFill>
        <p:spPr bwMode="auto">
          <a:xfrm>
            <a:off x="7543800" y="4038600"/>
            <a:ext cx="2895600" cy="2372678"/>
          </a:xfrm>
          <a:prstGeom prst="rect">
            <a:avLst/>
          </a:prstGeom>
          <a:ln>
            <a:noFill/>
          </a:ln>
          <a:effectLst>
            <a:softEdge rad="112500"/>
          </a:effectLst>
        </p:spPr>
      </p:pic>
      <p:sp>
        <p:nvSpPr>
          <p:cNvPr id="18440" name="Zástupný symbol pro číslo snímku 8">
            <a:extLst>
              <a:ext uri="{FF2B5EF4-FFF2-40B4-BE49-F238E27FC236}">
                <a16:creationId xmlns:a16="http://schemas.microsoft.com/office/drawing/2014/main" id="{46E527B0-4D1F-4D5F-971B-3D29F2A1A5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2"/>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2"/>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2"/>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2"/>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2"/>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2"/>
              </a:buBlip>
              <a:defRPr>
                <a:solidFill>
                  <a:schemeClr val="tx1"/>
                </a:solidFill>
                <a:latin typeface="Tahoma" panose="020B0604030504040204" pitchFamily="34" charset="0"/>
              </a:defRPr>
            </a:lvl9pPr>
          </a:lstStyle>
          <a:p>
            <a:pPr>
              <a:spcBef>
                <a:spcPct val="0"/>
              </a:spcBef>
              <a:buClrTx/>
              <a:buSzTx/>
              <a:buFontTx/>
              <a:buNone/>
            </a:pPr>
            <a:fld id="{4315CF2F-7320-43A3-A911-F4DAF45B4C3A}" type="slidenum">
              <a:rPr lang="cs-CZ" altLang="cs-CZ" sz="1200">
                <a:solidFill>
                  <a:srgbClr val="969696"/>
                </a:solidFill>
                <a:latin typeface="Arial" panose="020B0604020202020204" pitchFamily="34" charset="0"/>
              </a:rPr>
              <a:pPr>
                <a:spcBef>
                  <a:spcPct val="0"/>
                </a:spcBef>
                <a:buClrTx/>
                <a:buSzTx/>
                <a:buFontTx/>
                <a:buNone/>
              </a:pPr>
              <a:t>20</a:t>
            </a:fld>
            <a:endParaRPr lang="cs-CZ" altLang="cs-CZ" sz="1200">
              <a:solidFill>
                <a:srgbClr val="969696"/>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CE339AF-4E06-4E0E-8809-5BF79629712E}"/>
              </a:ext>
            </a:extLst>
          </p:cNvPr>
          <p:cNvSpPr>
            <a:spLocks noGrp="1" noChangeArrowheads="1"/>
          </p:cNvSpPr>
          <p:nvPr>
            <p:ph type="title"/>
          </p:nvPr>
        </p:nvSpPr>
        <p:spPr>
          <a:xfrm>
            <a:off x="2244726" y="990600"/>
            <a:ext cx="7827963" cy="1219200"/>
          </a:xfrm>
        </p:spPr>
        <p:txBody>
          <a:bodyPr/>
          <a:lstStyle/>
          <a:p>
            <a:pPr eaLnBrk="1" hangingPunct="1"/>
            <a:r>
              <a:rPr lang="cs-CZ" altLang="cs-CZ" sz="2800"/>
              <a:t>„Co, kromě nedostatku financí, považujete za největší problém současné medicíny?“ </a:t>
            </a:r>
            <a:br>
              <a:rPr lang="cs-CZ" altLang="cs-CZ"/>
            </a:br>
            <a:r>
              <a:rPr lang="cs-CZ" altLang="cs-CZ" sz="1800"/>
              <a:t>(%, N=1458, kategorie vytvořené autorkami)</a:t>
            </a:r>
          </a:p>
        </p:txBody>
      </p:sp>
      <p:pic>
        <p:nvPicPr>
          <p:cNvPr id="10243" name="Graf 4">
            <a:extLst>
              <a:ext uri="{FF2B5EF4-FFF2-40B4-BE49-F238E27FC236}">
                <a16:creationId xmlns:a16="http://schemas.microsoft.com/office/drawing/2014/main" id="{9BE258F8-2B9F-4773-B4C6-5968AE7BFCD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2286000"/>
            <a:ext cx="5943600" cy="4038600"/>
          </a:xfrm>
          <a:noFill/>
        </p:spPr>
      </p:pic>
      <p:sp>
        <p:nvSpPr>
          <p:cNvPr id="10245" name="Zástupný symbol pro číslo snímku 5">
            <a:extLst>
              <a:ext uri="{FF2B5EF4-FFF2-40B4-BE49-F238E27FC236}">
                <a16:creationId xmlns:a16="http://schemas.microsoft.com/office/drawing/2014/main" id="{D1EF9540-A749-4D4C-AD52-907538EEF4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3"/>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3"/>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3"/>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3"/>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3"/>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9pPr>
          </a:lstStyle>
          <a:p>
            <a:pPr>
              <a:spcBef>
                <a:spcPct val="0"/>
              </a:spcBef>
              <a:buClrTx/>
              <a:buSzTx/>
              <a:buFontTx/>
              <a:buNone/>
            </a:pPr>
            <a:fld id="{85D45E81-636D-40AB-8133-39F400C63805}" type="slidenum">
              <a:rPr lang="cs-CZ" altLang="cs-CZ" sz="1200">
                <a:solidFill>
                  <a:srgbClr val="969696"/>
                </a:solidFill>
                <a:latin typeface="Arial" panose="020B0604020202020204" pitchFamily="34" charset="0"/>
              </a:rPr>
              <a:pPr>
                <a:spcBef>
                  <a:spcPct val="0"/>
                </a:spcBef>
                <a:buClrTx/>
                <a:buSzTx/>
                <a:buFontTx/>
                <a:buNone/>
              </a:pPr>
              <a:t>21</a:t>
            </a:fld>
            <a:endParaRPr lang="cs-CZ" altLang="cs-CZ" sz="1200">
              <a:solidFill>
                <a:srgbClr val="969696"/>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8D07476-C88D-4F4D-877A-825D3A6B0A76}"/>
              </a:ext>
            </a:extLst>
          </p:cNvPr>
          <p:cNvSpPr>
            <a:spLocks noGrp="1" noChangeArrowheads="1"/>
          </p:cNvSpPr>
          <p:nvPr>
            <p:ph type="title"/>
          </p:nvPr>
        </p:nvSpPr>
        <p:spPr>
          <a:xfrm>
            <a:off x="2244726" y="1125538"/>
            <a:ext cx="7827963" cy="779462"/>
          </a:xfrm>
        </p:spPr>
        <p:txBody>
          <a:bodyPr>
            <a:normAutofit fontScale="90000"/>
          </a:bodyPr>
          <a:lstStyle/>
          <a:p>
            <a:pPr eaLnBrk="1" hangingPunct="1"/>
            <a:r>
              <a:rPr lang="cs-CZ" altLang="cs-CZ"/>
              <a:t>Struktura odpovědí týkajících se pacientů</a:t>
            </a:r>
            <a:br>
              <a:rPr lang="cs-CZ" altLang="cs-CZ"/>
            </a:br>
            <a:r>
              <a:rPr lang="cs-CZ" altLang="cs-CZ" sz="1800"/>
              <a:t>(%, N=158, kategorie vytvořené autorkami)</a:t>
            </a:r>
          </a:p>
        </p:txBody>
      </p:sp>
      <p:pic>
        <p:nvPicPr>
          <p:cNvPr id="11267" name="Graf 6">
            <a:extLst>
              <a:ext uri="{FF2B5EF4-FFF2-40B4-BE49-F238E27FC236}">
                <a16:creationId xmlns:a16="http://schemas.microsoft.com/office/drawing/2014/main" id="{7D10CC37-3701-4060-B1D7-5EF2E76D3EB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362200"/>
            <a:ext cx="6248400" cy="3886200"/>
          </a:xfrm>
          <a:noFill/>
        </p:spPr>
      </p:pic>
      <p:sp>
        <p:nvSpPr>
          <p:cNvPr id="11269" name="Zástupný symbol pro číslo snímku 5">
            <a:extLst>
              <a:ext uri="{FF2B5EF4-FFF2-40B4-BE49-F238E27FC236}">
                <a16:creationId xmlns:a16="http://schemas.microsoft.com/office/drawing/2014/main" id="{F831085B-02EC-48E4-B0AD-9C5DDBA777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69696"/>
              </a:buClr>
              <a:buSzPct val="80000"/>
              <a:buFont typeface="Wingdings" panose="05000000000000000000" pitchFamily="2" charset="2"/>
              <a:buBlip>
                <a:blip r:embed="rId3"/>
              </a:buBlip>
              <a:defRPr sz="2400">
                <a:solidFill>
                  <a:schemeClr val="tx1"/>
                </a:solidFill>
                <a:latin typeface="Tahoma" panose="020B0604030504040204" pitchFamily="34" charset="0"/>
              </a:defRPr>
            </a:lvl1pPr>
            <a:lvl2pPr marL="742950" indent="-285750">
              <a:spcBef>
                <a:spcPct val="20000"/>
              </a:spcBef>
              <a:buClr>
                <a:schemeClr val="hlink"/>
              </a:buClr>
              <a:buSzPct val="80000"/>
              <a:buFont typeface="Wingdings" panose="05000000000000000000" pitchFamily="2" charset="2"/>
              <a:buBlip>
                <a:blip r:embed="rId3"/>
              </a:buBlip>
              <a:defRPr sz="2400">
                <a:solidFill>
                  <a:schemeClr val="tx1"/>
                </a:solidFill>
                <a:latin typeface="Tahoma" panose="020B0604030504040204" pitchFamily="34" charset="0"/>
              </a:defRPr>
            </a:lvl2pPr>
            <a:lvl3pPr marL="1143000" indent="-228600">
              <a:spcBef>
                <a:spcPct val="20000"/>
              </a:spcBef>
              <a:buClr>
                <a:schemeClr val="folHlink"/>
              </a:buClr>
              <a:buSzPct val="80000"/>
              <a:buFont typeface="Wingdings" panose="05000000000000000000" pitchFamily="2" charset="2"/>
              <a:buBlip>
                <a:blip r:embed="rId3"/>
              </a:buBlip>
              <a:defRPr sz="2400">
                <a:solidFill>
                  <a:schemeClr val="tx1"/>
                </a:solidFill>
                <a:latin typeface="Tahoma" panose="020B0604030504040204" pitchFamily="34" charset="0"/>
              </a:defRPr>
            </a:lvl3pPr>
            <a:lvl4pPr marL="1600200" indent="-228600">
              <a:spcBef>
                <a:spcPct val="20000"/>
              </a:spcBef>
              <a:buClr>
                <a:schemeClr val="accent2"/>
              </a:buClr>
              <a:buSzPct val="90000"/>
              <a:buFont typeface="Wingdings" panose="05000000000000000000" pitchFamily="2" charset="2"/>
              <a:buBlip>
                <a:blip r:embed="rId3"/>
              </a:buBlip>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Blip>
                <a:blip r:embed="rId3"/>
              </a:buBlip>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Blip>
                <a:blip r:embed="rId3"/>
              </a:buBlip>
              <a:defRPr>
                <a:solidFill>
                  <a:schemeClr val="tx1"/>
                </a:solidFill>
                <a:latin typeface="Tahoma" panose="020B0604030504040204" pitchFamily="34" charset="0"/>
              </a:defRPr>
            </a:lvl9pPr>
          </a:lstStyle>
          <a:p>
            <a:pPr>
              <a:spcBef>
                <a:spcPct val="0"/>
              </a:spcBef>
              <a:buClrTx/>
              <a:buSzTx/>
              <a:buFontTx/>
              <a:buNone/>
            </a:pPr>
            <a:fld id="{7232D529-A5C9-4B08-BFA3-B5F3F56E50C0}" type="slidenum">
              <a:rPr lang="cs-CZ" altLang="cs-CZ" sz="1200">
                <a:solidFill>
                  <a:srgbClr val="969696"/>
                </a:solidFill>
                <a:latin typeface="Arial" panose="020B0604020202020204" pitchFamily="34" charset="0"/>
              </a:rPr>
              <a:pPr>
                <a:spcBef>
                  <a:spcPct val="0"/>
                </a:spcBef>
                <a:buClrTx/>
                <a:buSzTx/>
                <a:buFontTx/>
                <a:buNone/>
              </a:pPr>
              <a:t>22</a:t>
            </a:fld>
            <a:endParaRPr lang="cs-CZ" altLang="cs-CZ" sz="1200" dirty="0">
              <a:solidFill>
                <a:srgbClr val="969696"/>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54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F93B4B-802C-9E34-D2D8-66B68F3C2BD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4000" b="1" kern="1200" dirty="0" err="1">
                <a:solidFill>
                  <a:srgbClr val="FFFFFF"/>
                </a:solidFill>
                <a:latin typeface="+mj-lt"/>
                <a:ea typeface="+mj-ea"/>
                <a:cs typeface="+mj-cs"/>
              </a:rPr>
              <a:t>Modely</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postižení</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err="1">
                <a:solidFill>
                  <a:srgbClr val="FFFFFF"/>
                </a:solidFill>
                <a:latin typeface="+mj-lt"/>
                <a:ea typeface="+mj-ea"/>
                <a:cs typeface="+mj-cs"/>
              </a:rPr>
              <a:t>zpracováno</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na</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základě</a:t>
            </a:r>
            <a:br>
              <a:rPr lang="en-US" sz="2400" kern="1200" dirty="0">
                <a:solidFill>
                  <a:srgbClr val="FFFFFF"/>
                </a:solidFill>
                <a:latin typeface="+mj-lt"/>
                <a:ea typeface="+mj-ea"/>
                <a:cs typeface="+mj-cs"/>
              </a:rPr>
            </a:br>
            <a:r>
              <a:rPr lang="en-US" sz="2400" b="0" i="0" kern="1200" dirty="0">
                <a:solidFill>
                  <a:srgbClr val="FFFFFF"/>
                </a:solidFill>
                <a:effectLst/>
                <a:latin typeface="+mj-lt"/>
                <a:ea typeface="+mj-ea"/>
                <a:cs typeface="+mj-cs"/>
              </a:rPr>
              <a:t>HYDE, M. (2001). Exploring Disability: A Sociological Introduction. Colin Barnes, </a:t>
            </a:r>
            <a:r>
              <a:rPr lang="en-US" sz="2400" b="0" i="0" kern="1200" dirty="0" err="1">
                <a:solidFill>
                  <a:srgbClr val="FFFFFF"/>
                </a:solidFill>
                <a:effectLst/>
                <a:latin typeface="+mj-lt"/>
                <a:ea typeface="+mj-ea"/>
                <a:cs typeface="+mj-cs"/>
              </a:rPr>
              <a:t>Geof</a:t>
            </a:r>
            <a:r>
              <a:rPr lang="en-US" sz="2400" b="0" i="0" kern="1200" dirty="0">
                <a:solidFill>
                  <a:srgbClr val="FFFFFF"/>
                </a:solidFill>
                <a:effectLst/>
                <a:latin typeface="+mj-lt"/>
                <a:ea typeface="+mj-ea"/>
                <a:cs typeface="+mj-cs"/>
              </a:rPr>
              <a:t> Mercer and Tom Shakespeare. Cambridge: Polity, 1999,£ 49.50 (£ 14.95 </a:t>
            </a:r>
            <a:r>
              <a:rPr lang="en-US" sz="2400" b="0" i="0" kern="1200" dirty="0" err="1">
                <a:solidFill>
                  <a:srgbClr val="FFFFFF"/>
                </a:solidFill>
                <a:effectLst/>
                <a:latin typeface="+mj-lt"/>
                <a:ea typeface="+mj-ea"/>
                <a:cs typeface="+mj-cs"/>
              </a:rPr>
              <a:t>pbk</a:t>
            </a:r>
            <a:r>
              <a:rPr lang="en-US" sz="2400" b="0" i="0" kern="1200" dirty="0">
                <a:solidFill>
                  <a:srgbClr val="FFFFFF"/>
                </a:solidFill>
                <a:effectLst/>
                <a:latin typeface="+mj-lt"/>
                <a:ea typeface="+mj-ea"/>
                <a:cs typeface="+mj-cs"/>
              </a:rPr>
              <a:t>), 280 pp.(ISBN: 0-7456-1478-7). </a:t>
            </a:r>
            <a:r>
              <a:rPr lang="en-US" sz="2400" b="0" i="1" kern="1200" dirty="0">
                <a:solidFill>
                  <a:srgbClr val="FFFFFF"/>
                </a:solidFill>
                <a:effectLst/>
                <a:latin typeface="+mj-lt"/>
                <a:ea typeface="+mj-ea"/>
                <a:cs typeface="+mj-cs"/>
              </a:rPr>
              <a:t>Sociology</a:t>
            </a:r>
            <a:r>
              <a:rPr lang="en-US" sz="2400" b="0" i="0" kern="1200" dirty="0">
                <a:solidFill>
                  <a:srgbClr val="FFFFFF"/>
                </a:solidFill>
                <a:effectLst/>
                <a:latin typeface="+mj-lt"/>
                <a:ea typeface="+mj-ea"/>
                <a:cs typeface="+mj-cs"/>
              </a:rPr>
              <a:t>, </a:t>
            </a:r>
            <a:r>
              <a:rPr lang="en-US" sz="2400" b="0" i="1" kern="1200" dirty="0">
                <a:solidFill>
                  <a:srgbClr val="FFFFFF"/>
                </a:solidFill>
                <a:effectLst/>
                <a:latin typeface="+mj-lt"/>
                <a:ea typeface="+mj-ea"/>
                <a:cs typeface="+mj-cs"/>
              </a:rPr>
              <a:t>35</a:t>
            </a:r>
            <a:r>
              <a:rPr lang="en-US" sz="2400" b="0" i="0" kern="1200" dirty="0">
                <a:solidFill>
                  <a:srgbClr val="FFFFFF"/>
                </a:solidFill>
                <a:effectLst/>
                <a:latin typeface="+mj-lt"/>
                <a:ea typeface="+mj-ea"/>
                <a:cs typeface="+mj-cs"/>
              </a:rPr>
              <a:t>(1), 219-258.</a:t>
            </a:r>
            <a:endParaRPr lang="en-US" sz="2400" kern="1200" dirty="0">
              <a:solidFill>
                <a:srgbClr val="FFFFFF"/>
              </a:solidFill>
              <a:latin typeface="+mj-lt"/>
              <a:ea typeface="+mj-ea"/>
              <a:cs typeface="+mj-cs"/>
            </a:endParaRPr>
          </a:p>
        </p:txBody>
      </p:sp>
      <p:pic>
        <p:nvPicPr>
          <p:cNvPr id="4098" name="Picture 2" descr="Exploring Disability: A Sociological... by Barnes, Colin">
            <a:extLst>
              <a:ext uri="{FF2B5EF4-FFF2-40B4-BE49-F238E27FC236}">
                <a16:creationId xmlns:a16="http://schemas.microsoft.com/office/drawing/2014/main" id="{3145F723-19E8-F78E-77F2-A526B5078C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3812" y="640080"/>
            <a:ext cx="386384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8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E25218-8AB2-4AF6-1735-90154E0BAC0E}"/>
              </a:ext>
            </a:extLst>
          </p:cNvPr>
          <p:cNvSpPr>
            <a:spLocks noGrp="1"/>
          </p:cNvSpPr>
          <p:nvPr>
            <p:ph type="title"/>
          </p:nvPr>
        </p:nvSpPr>
        <p:spPr/>
        <p:txBody>
          <a:bodyPr/>
          <a:lstStyle/>
          <a:p>
            <a:r>
              <a:rPr lang="cs-CZ" b="1" dirty="0">
                <a:latin typeface="+mn-lt"/>
                <a:ea typeface="+mn-ea"/>
                <a:cs typeface="+mn-cs"/>
              </a:rPr>
              <a:t>Medicínský model postižení (individuální)</a:t>
            </a:r>
          </a:p>
        </p:txBody>
      </p:sp>
      <p:sp>
        <p:nvSpPr>
          <p:cNvPr id="3" name="Zástupný obsah 2">
            <a:extLst>
              <a:ext uri="{FF2B5EF4-FFF2-40B4-BE49-F238E27FC236}">
                <a16:creationId xmlns:a16="http://schemas.microsoft.com/office/drawing/2014/main" id="{DBB19DB6-DF5C-B217-1156-403F17D8B704}"/>
              </a:ext>
            </a:extLst>
          </p:cNvPr>
          <p:cNvSpPr>
            <a:spLocks noGrp="1"/>
          </p:cNvSpPr>
          <p:nvPr>
            <p:ph idx="1"/>
          </p:nvPr>
        </p:nvSpPr>
        <p:spPr/>
        <p:txBody>
          <a:bodyPr/>
          <a:lstStyle/>
          <a:p>
            <a:r>
              <a:rPr lang="cs-CZ" dirty="0"/>
              <a:t>Soustředí se na </a:t>
            </a:r>
            <a:r>
              <a:rPr lang="cs-CZ" b="1" dirty="0"/>
              <a:t>tělesnou vadu, jinakost, nedostatečnost</a:t>
            </a:r>
            <a:r>
              <a:rPr lang="cs-CZ" dirty="0"/>
              <a:t>, kterou vnímá jako příčinu funkčního omezení nebo postižení (disability)</a:t>
            </a:r>
          </a:p>
          <a:p>
            <a:r>
              <a:rPr lang="cs-CZ" dirty="0"/>
              <a:t>Klíčovým komponentem je </a:t>
            </a:r>
            <a:r>
              <a:rPr lang="cs-CZ" dirty="0" err="1"/>
              <a:t>medikalizace</a:t>
            </a:r>
            <a:r>
              <a:rPr lang="cs-CZ" dirty="0"/>
              <a:t> postižení</a:t>
            </a:r>
          </a:p>
          <a:p>
            <a:r>
              <a:rPr lang="cs-CZ" dirty="0"/>
              <a:t>Náprava je věcí léčby nebo rehabilitace, a je v rukou profesionálů, jako jsou lékaři, fyzioterapeuti, psychologové, pedagogové apod</a:t>
            </a:r>
          </a:p>
          <a:p>
            <a:r>
              <a:rPr lang="cs-CZ" dirty="0"/>
              <a:t>Postižení jako osobní tragédie, patologie a sociální problém</a:t>
            </a:r>
          </a:p>
          <a:p>
            <a:r>
              <a:rPr lang="cs-CZ" dirty="0" err="1"/>
              <a:t>Mechanistní</a:t>
            </a:r>
            <a:r>
              <a:rPr lang="cs-CZ" dirty="0"/>
              <a:t> pojetí ztráty nebo postižení, které se promítalo také do sociálních dávek a posuzování invalidity</a:t>
            </a:r>
          </a:p>
        </p:txBody>
      </p:sp>
    </p:spTree>
    <p:extLst>
      <p:ext uri="{BB962C8B-B14F-4D97-AF65-F5344CB8AC3E}">
        <p14:creationId xmlns:p14="http://schemas.microsoft.com/office/powerpoint/2010/main" val="3464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DC6F0-9122-4603-43F2-646727D22F05}"/>
              </a:ext>
            </a:extLst>
          </p:cNvPr>
          <p:cNvSpPr>
            <a:spLocks noGrp="1"/>
          </p:cNvSpPr>
          <p:nvPr>
            <p:ph type="title"/>
          </p:nvPr>
        </p:nvSpPr>
        <p:spPr/>
        <p:txBody>
          <a:bodyPr/>
          <a:lstStyle/>
          <a:p>
            <a:r>
              <a:rPr lang="cs-CZ" dirty="0"/>
              <a:t>WHO – Mezinárodní klasifikace nemocí, postižení a handicapu (ICIDH) (1980)</a:t>
            </a:r>
          </a:p>
        </p:txBody>
      </p:sp>
      <p:sp>
        <p:nvSpPr>
          <p:cNvPr id="3" name="Zástupný obsah 2">
            <a:extLst>
              <a:ext uri="{FF2B5EF4-FFF2-40B4-BE49-F238E27FC236}">
                <a16:creationId xmlns:a16="http://schemas.microsoft.com/office/drawing/2014/main" id="{F4682AB5-90DC-01BE-F82B-CF7BCB3D7F8A}"/>
              </a:ext>
            </a:extLst>
          </p:cNvPr>
          <p:cNvSpPr>
            <a:spLocks noGrp="1"/>
          </p:cNvSpPr>
          <p:nvPr>
            <p:ph idx="1"/>
          </p:nvPr>
        </p:nvSpPr>
        <p:spPr/>
        <p:txBody>
          <a:bodyPr>
            <a:normAutofit lnSpcReduction="10000"/>
          </a:bodyPr>
          <a:lstStyle/>
          <a:p>
            <a:r>
              <a:rPr lang="cs-CZ" dirty="0"/>
              <a:t>Značí posun od medicínského modelu postižení, neboť kromě fyzického nebo psychického postižení daného onemocněním či úrazem zavádí pojem disability jako funkční omezení (omezená schopnost nebo neschopnost vykonávat nějakou aktivitu na úrovni, která je považována za normální) a handicap jako znevýhodnění ve vztahu k naplňování běžných sociálních rolí</a:t>
            </a:r>
          </a:p>
          <a:p>
            <a:r>
              <a:rPr lang="cs-CZ" dirty="0"/>
              <a:t>Mluví se o socio-medicínském pojetí postižení</a:t>
            </a:r>
          </a:p>
          <a:p>
            <a:r>
              <a:rPr lang="cs-CZ" dirty="0"/>
              <a:t>Vede každý „</a:t>
            </a:r>
            <a:r>
              <a:rPr lang="cs-CZ" dirty="0" err="1"/>
              <a:t>impairment</a:t>
            </a:r>
            <a:r>
              <a:rPr lang="cs-CZ" dirty="0"/>
              <a:t>“ k „handicap“?</a:t>
            </a:r>
          </a:p>
          <a:p>
            <a:endParaRPr lang="cs-CZ" dirty="0"/>
          </a:p>
          <a:p>
            <a:pPr marL="0" indent="0">
              <a:buNone/>
            </a:pPr>
            <a:r>
              <a:rPr lang="cs-CZ" b="1" dirty="0">
                <a:solidFill>
                  <a:srgbClr val="00B0F0"/>
                </a:solidFill>
              </a:rPr>
              <a:t>DISEASE OR DISORDER -&gt; IMPAIRMENT -&gt; DISABILITY -&gt; HANDICAP</a:t>
            </a:r>
          </a:p>
        </p:txBody>
      </p:sp>
    </p:spTree>
    <p:extLst>
      <p:ext uri="{BB962C8B-B14F-4D97-AF65-F5344CB8AC3E}">
        <p14:creationId xmlns:p14="http://schemas.microsoft.com/office/powerpoint/2010/main" val="19078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75A45-E8AC-49B7-6585-2E7F795A376A}"/>
              </a:ext>
            </a:extLst>
          </p:cNvPr>
          <p:cNvSpPr>
            <a:spLocks noGrp="1"/>
          </p:cNvSpPr>
          <p:nvPr>
            <p:ph type="title"/>
          </p:nvPr>
        </p:nvSpPr>
        <p:spPr>
          <a:xfrm>
            <a:off x="838200" y="365126"/>
            <a:ext cx="10515600" cy="592818"/>
          </a:xfrm>
        </p:spPr>
        <p:txBody>
          <a:bodyPr>
            <a:normAutofit fontScale="90000"/>
          </a:bodyPr>
          <a:lstStyle/>
          <a:p>
            <a:r>
              <a:rPr lang="cs-CZ" dirty="0"/>
              <a:t>Disability </a:t>
            </a:r>
            <a:r>
              <a:rPr lang="cs-CZ" dirty="0" err="1"/>
              <a:t>Rights</a:t>
            </a:r>
            <a:r>
              <a:rPr lang="cs-CZ" dirty="0"/>
              <a:t> </a:t>
            </a:r>
            <a:r>
              <a:rPr lang="cs-CZ" dirty="0" err="1"/>
              <a:t>Movement</a:t>
            </a:r>
            <a:endParaRPr lang="cs-CZ" dirty="0"/>
          </a:p>
        </p:txBody>
      </p:sp>
      <p:pic>
        <p:nvPicPr>
          <p:cNvPr id="2050" name="Picture 2" descr="Disabled protesters underneath a banner that reads &quot;Injustice anywhere is a threat to justice everywhere.&quot;">
            <a:extLst>
              <a:ext uri="{FF2B5EF4-FFF2-40B4-BE49-F238E27FC236}">
                <a16:creationId xmlns:a16="http://schemas.microsoft.com/office/drawing/2014/main" id="{3E81F160-E011-725F-7683-D5986C5E4D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9943" y="1251857"/>
            <a:ext cx="7647739" cy="492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17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FE644F4-0775-329F-0DFC-3D6B925DFB28}"/>
              </a:ext>
            </a:extLst>
          </p:cNvPr>
          <p:cNvSpPr>
            <a:spLocks noGrp="1"/>
          </p:cNvSpPr>
          <p:nvPr>
            <p:ph idx="1"/>
          </p:nvPr>
        </p:nvSpPr>
        <p:spPr/>
        <p:txBody>
          <a:bodyPr>
            <a:normAutofit fontScale="85000" lnSpcReduction="20000"/>
          </a:bodyPr>
          <a:lstStyle/>
          <a:p>
            <a:r>
              <a:rPr lang="cs-CZ" dirty="0"/>
              <a:t>Sílící hlas aktivistů a jejich organizací v Evropě a v severní Americe, odmítání medicínského modelu postižení, sdílení zkušeností s diskriminací (70. – 80. léta minulého století)</a:t>
            </a:r>
          </a:p>
          <a:p>
            <a:r>
              <a:rPr lang="cs-CZ" dirty="0"/>
              <a:t>Moderní společnost nezvládla přijmout lidskou různorodost a přizpůsobit se jí</a:t>
            </a:r>
          </a:p>
          <a:p>
            <a:r>
              <a:rPr lang="cs-CZ" dirty="0"/>
              <a:t>Důraz na ekonomické, kulturní bariéry a omezení daná prostředím</a:t>
            </a:r>
          </a:p>
          <a:p>
            <a:r>
              <a:rPr lang="cs-CZ" dirty="0"/>
              <a:t>Skutečnou příčinou postižení je společnost, diskriminace, předsudky a bariéry</a:t>
            </a:r>
          </a:p>
          <a:p>
            <a:r>
              <a:rPr lang="cs-CZ" dirty="0"/>
              <a:t>Profesionálové nemají monopol na výklad toho, co to znamená být postiženým, ani co je potřeba s ním dělat</a:t>
            </a:r>
          </a:p>
          <a:p>
            <a:endParaRPr lang="cs-CZ" dirty="0"/>
          </a:p>
          <a:p>
            <a:pPr marL="0" indent="0">
              <a:buNone/>
            </a:pPr>
            <a:r>
              <a:rPr lang="cs-CZ" b="1" dirty="0">
                <a:solidFill>
                  <a:srgbClr val="00B0F0"/>
                </a:solidFill>
              </a:rPr>
              <a:t>IMPAIRMENT</a:t>
            </a:r>
            <a:r>
              <a:rPr lang="cs-CZ" dirty="0"/>
              <a:t> (postižení na úrovni těla) </a:t>
            </a:r>
            <a:r>
              <a:rPr lang="cs-CZ" b="1" dirty="0">
                <a:solidFill>
                  <a:srgbClr val="00B0F0"/>
                </a:solidFill>
              </a:rPr>
              <a:t>vs. DISABILITY </a:t>
            </a:r>
            <a:r>
              <a:rPr lang="cs-CZ" dirty="0"/>
              <a:t>(znevýhodnění nebo omezení aktivit způsobené společností, která vylučuje osoby s postižením z participace na sociálních aktivitách)</a:t>
            </a:r>
          </a:p>
        </p:txBody>
      </p:sp>
      <p:sp>
        <p:nvSpPr>
          <p:cNvPr id="4" name="TextovéPole 3">
            <a:extLst>
              <a:ext uri="{FF2B5EF4-FFF2-40B4-BE49-F238E27FC236}">
                <a16:creationId xmlns:a16="http://schemas.microsoft.com/office/drawing/2014/main" id="{9044444A-EE46-3C63-DA55-AF39136D0DC4}"/>
              </a:ext>
            </a:extLst>
          </p:cNvPr>
          <p:cNvSpPr txBox="1"/>
          <p:nvPr/>
        </p:nvSpPr>
        <p:spPr>
          <a:xfrm>
            <a:off x="609600" y="489857"/>
            <a:ext cx="12420600" cy="769441"/>
          </a:xfrm>
          <a:prstGeom prst="rect">
            <a:avLst/>
          </a:prstGeom>
          <a:noFill/>
        </p:spPr>
        <p:txBody>
          <a:bodyPr wrap="square" rtlCol="0">
            <a:spAutoFit/>
          </a:bodyPr>
          <a:lstStyle/>
          <a:p>
            <a:r>
              <a:rPr lang="cs-CZ" sz="4400" b="1" dirty="0"/>
              <a:t>Sociální model postižení</a:t>
            </a:r>
          </a:p>
        </p:txBody>
      </p:sp>
    </p:spTree>
    <p:extLst>
      <p:ext uri="{BB962C8B-B14F-4D97-AF65-F5344CB8AC3E}">
        <p14:creationId xmlns:p14="http://schemas.microsoft.com/office/powerpoint/2010/main" val="15652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46181-26A0-3797-8AF3-F57CC2D1629E}"/>
              </a:ext>
            </a:extLst>
          </p:cNvPr>
          <p:cNvSpPr>
            <a:spLocks noGrp="1"/>
          </p:cNvSpPr>
          <p:nvPr>
            <p:ph type="title"/>
          </p:nvPr>
        </p:nvSpPr>
        <p:spPr>
          <a:xfrm>
            <a:off x="838200" y="365126"/>
            <a:ext cx="10515600" cy="908504"/>
          </a:xfrm>
        </p:spPr>
        <p:txBody>
          <a:bodyPr/>
          <a:lstStyle/>
          <a:p>
            <a:r>
              <a:rPr lang="cs-CZ" dirty="0"/>
              <a:t>Biopsychosociální model postižení (ICF)</a:t>
            </a:r>
          </a:p>
        </p:txBody>
      </p:sp>
      <p:pic>
        <p:nvPicPr>
          <p:cNvPr id="5" name="Zástupný obsah 4">
            <a:extLst>
              <a:ext uri="{FF2B5EF4-FFF2-40B4-BE49-F238E27FC236}">
                <a16:creationId xmlns:a16="http://schemas.microsoft.com/office/drawing/2014/main" id="{4DC9F3CD-D51C-48BD-9CC2-D20A386D7FD3}"/>
              </a:ext>
            </a:extLst>
          </p:cNvPr>
          <p:cNvPicPr>
            <a:picLocks noGrp="1" noChangeAspect="1"/>
          </p:cNvPicPr>
          <p:nvPr>
            <p:ph idx="1"/>
          </p:nvPr>
        </p:nvPicPr>
        <p:blipFill>
          <a:blip r:embed="rId3"/>
          <a:stretch>
            <a:fillRect/>
          </a:stretch>
        </p:blipFill>
        <p:spPr>
          <a:xfrm>
            <a:off x="653143" y="1175658"/>
            <a:ext cx="10363200" cy="5682342"/>
          </a:xfrm>
        </p:spPr>
      </p:pic>
    </p:spTree>
    <p:extLst>
      <p:ext uri="{BB962C8B-B14F-4D97-AF65-F5344CB8AC3E}">
        <p14:creationId xmlns:p14="http://schemas.microsoft.com/office/powerpoint/2010/main" val="2904935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7BFEA5D-6201-CEF4-629C-E474917A9985}"/>
              </a:ext>
            </a:extLst>
          </p:cNvPr>
          <p:cNvSpPr>
            <a:spLocks noGrp="1"/>
          </p:cNvSpPr>
          <p:nvPr>
            <p:ph idx="1"/>
          </p:nvPr>
        </p:nvSpPr>
        <p:spPr/>
        <p:txBody>
          <a:bodyPr/>
          <a:lstStyle/>
          <a:p>
            <a:pPr marL="0" indent="0">
              <a:buNone/>
            </a:pPr>
            <a:r>
              <a:rPr lang="cs-CZ" dirty="0"/>
              <a:t>Probíhaly podobné procesy v československé/české společnosti?</a:t>
            </a:r>
          </a:p>
          <a:p>
            <a:pPr marL="0" indent="0">
              <a:buNone/>
            </a:pPr>
            <a:r>
              <a:rPr lang="cs-CZ" dirty="0"/>
              <a:t>Pokud ano, jak se projevovaly?</a:t>
            </a:r>
          </a:p>
          <a:p>
            <a:pPr marL="0" indent="0">
              <a:buNone/>
            </a:pPr>
            <a:r>
              <a:rPr lang="cs-CZ" dirty="0"/>
              <a:t>Co se děje s pojetím postižení v ČR dnes?</a:t>
            </a:r>
          </a:p>
        </p:txBody>
      </p:sp>
    </p:spTree>
    <p:extLst>
      <p:ext uri="{BB962C8B-B14F-4D97-AF65-F5344CB8AC3E}">
        <p14:creationId xmlns:p14="http://schemas.microsoft.com/office/powerpoint/2010/main" val="56946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4A85822-3366-4367-2821-1E8BE6FE93F3}"/>
              </a:ext>
            </a:extLst>
          </p:cNvPr>
          <p:cNvSpPr>
            <a:spLocks noGrp="1"/>
          </p:cNvSpPr>
          <p:nvPr>
            <p:ph idx="1"/>
          </p:nvPr>
        </p:nvSpPr>
        <p:spPr/>
        <p:txBody>
          <a:bodyPr/>
          <a:lstStyle/>
          <a:p>
            <a:pPr marL="0" indent="0">
              <a:buNone/>
            </a:pPr>
            <a:r>
              <a:rPr lang="cs-CZ" dirty="0"/>
              <a:t>https://www.ceskatelevize.cz/porady/14708002300-kronika-orgasmu/222562280110001/</a:t>
            </a:r>
          </a:p>
        </p:txBody>
      </p:sp>
    </p:spTree>
    <p:extLst>
      <p:ext uri="{BB962C8B-B14F-4D97-AF65-F5344CB8AC3E}">
        <p14:creationId xmlns:p14="http://schemas.microsoft.com/office/powerpoint/2010/main" val="246383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D7CA49E-7BB4-523C-FA5F-67077356F398}"/>
              </a:ext>
            </a:extLst>
          </p:cNvPr>
          <p:cNvSpPr>
            <a:spLocks noGrp="1"/>
          </p:cNvSpPr>
          <p:nvPr>
            <p:ph idx="1"/>
          </p:nvPr>
        </p:nvSpPr>
        <p:spPr/>
        <p:txBody>
          <a:bodyPr>
            <a:normAutofit/>
          </a:bodyPr>
          <a:lstStyle/>
          <a:p>
            <a:pPr marL="0" indent="0">
              <a:buNone/>
            </a:pPr>
            <a:r>
              <a:rPr lang="cs-CZ" sz="4400" dirty="0"/>
              <a:t>Nemoc a stigma</a:t>
            </a:r>
          </a:p>
        </p:txBody>
      </p:sp>
    </p:spTree>
    <p:extLst>
      <p:ext uri="{BB962C8B-B14F-4D97-AF65-F5344CB8AC3E}">
        <p14:creationId xmlns:p14="http://schemas.microsoft.com/office/powerpoint/2010/main" val="373267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17CABCA-600D-CD19-1AF5-32565068C9AC}"/>
              </a:ext>
            </a:extLst>
          </p:cNvPr>
          <p:cNvSpPr>
            <a:spLocks noGrp="1"/>
          </p:cNvSpPr>
          <p:nvPr>
            <p:ph idx="1"/>
          </p:nvPr>
        </p:nvSpPr>
        <p:spPr/>
        <p:txBody>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Co to znamená stigma?</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jsou stigmatizované diagnózy? Proč jsou některé diagnózy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stigmatizovanější</a:t>
            </a:r>
            <a:r>
              <a:rPr lang="cs-CZ" sz="1800" dirty="0">
                <a:effectLst/>
                <a:latin typeface="Calibri" panose="020F0502020204030204" pitchFamily="34" charset="0"/>
                <a:ea typeface="Calibri" panose="020F0502020204030204" pitchFamily="34" charset="0"/>
                <a:cs typeface="Times New Roman" panose="02020603050405020304" pitchFamily="18" charset="0"/>
              </a:rPr>
              <a:t>, než jiné?</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poznáme, že nějaká diagnóza je stigmatizovaná?</a:t>
            </a:r>
          </a:p>
          <a:p>
            <a:pPr marL="0" indent="0">
              <a:buNone/>
            </a:pPr>
            <a:endParaRPr lang="cs-CZ" dirty="0"/>
          </a:p>
        </p:txBody>
      </p:sp>
    </p:spTree>
    <p:extLst>
      <p:ext uri="{BB962C8B-B14F-4D97-AF65-F5344CB8AC3E}">
        <p14:creationId xmlns:p14="http://schemas.microsoft.com/office/powerpoint/2010/main" val="325044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8BC01BD-4967-FD2C-8E9B-2EEB04A6424C}"/>
              </a:ext>
            </a:extLst>
          </p:cNvPr>
          <p:cNvSpPr>
            <a:spLocks noGrp="1"/>
          </p:cNvSpPr>
          <p:nvPr>
            <p:ph idx="1"/>
          </p:nvPr>
        </p:nvSpPr>
        <p:spPr/>
        <p:txBody>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ČEM TKVÍ STIGMA DUŠEVNÍCH NEMOCÍ</a:t>
            </a:r>
          </a:p>
          <a:p>
            <a:pPr marL="342900" lvl="0" indent="-342900">
              <a:lnSpc>
                <a:spcPct val="107000"/>
              </a:lnSpc>
              <a:buFont typeface="Calibri" panose="020F050202020403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NEBEZPEČNOST</a:t>
            </a:r>
          </a:p>
          <a:p>
            <a:pPr marL="342900" lvl="0" indent="-342900">
              <a:lnSpc>
                <a:spcPct val="107000"/>
              </a:lnSpc>
              <a:buFont typeface="Calibri" panose="020F050202020403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ŠPATNÁ PROGNÓZA (větší stigma mají nemoci, které jsou chronické, je u nich obtížnější léčba)</a:t>
            </a:r>
          </a:p>
          <a:p>
            <a:pPr marL="342900" lvl="0" indent="-342900">
              <a:lnSpc>
                <a:spcPct val="107000"/>
              </a:lnSpc>
              <a:buFont typeface="Calibri" panose="020F050202020403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NARUŠENÍ SOCIÁLNÍCH INTERAKCÍ</a:t>
            </a:r>
          </a:p>
          <a:p>
            <a:pPr marL="342900" lvl="0" indent="-342900">
              <a:lnSpc>
                <a:spcPct val="107000"/>
              </a:lnSpc>
              <a:spcAft>
                <a:spcPts val="800"/>
              </a:spcAft>
              <a:buFont typeface="Calibri" panose="020F0502020204030204" pitchFamily="34" charset="0"/>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NEMOCNÉMU JE PŘISUZOVANÁ ZODPOVĚDNOST ZA JEHO STAV</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Tree>
    <p:extLst>
      <p:ext uri="{BB962C8B-B14F-4D97-AF65-F5344CB8AC3E}">
        <p14:creationId xmlns:p14="http://schemas.microsoft.com/office/powerpoint/2010/main" val="481208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598939-BACB-459D-96B5-15F04CEF4F8D}"/>
              </a:ext>
            </a:extLst>
          </p:cNvPr>
          <p:cNvSpPr>
            <a:spLocks noGrp="1"/>
          </p:cNvSpPr>
          <p:nvPr>
            <p:ph type="title"/>
          </p:nvPr>
        </p:nvSpPr>
        <p:spPr/>
        <p:txBody>
          <a:bodyPr>
            <a:normAutofit fontScale="90000"/>
          </a:bodyPr>
          <a:lstStyle/>
          <a:p>
            <a:br>
              <a:rPr lang="cs-CZ" dirty="0"/>
            </a:br>
            <a:r>
              <a:rPr lang="cs-CZ" dirty="0"/>
              <a:t>3 představy o člověku s duševní nemocí</a:t>
            </a:r>
            <a:br>
              <a:rPr lang="cs-CZ" dirty="0"/>
            </a:br>
            <a:endParaRPr lang="cs-CZ" dirty="0"/>
          </a:p>
        </p:txBody>
      </p:sp>
      <p:sp>
        <p:nvSpPr>
          <p:cNvPr id="3" name="Zástupný obsah 2">
            <a:extLst>
              <a:ext uri="{FF2B5EF4-FFF2-40B4-BE49-F238E27FC236}">
                <a16:creationId xmlns:a16="http://schemas.microsoft.com/office/drawing/2014/main" id="{76858946-8CDF-4A70-938E-31896F67DD8C}"/>
              </a:ext>
            </a:extLst>
          </p:cNvPr>
          <p:cNvSpPr>
            <a:spLocks noGrp="1"/>
          </p:cNvSpPr>
          <p:nvPr>
            <p:ph idx="1"/>
          </p:nvPr>
        </p:nvSpPr>
        <p:spPr/>
        <p:txBody>
          <a:bodyPr/>
          <a:lstStyle/>
          <a:p>
            <a:pPr marL="514350" indent="-514350">
              <a:buAutoNum type="alphaUcParenR"/>
            </a:pPr>
            <a:r>
              <a:rPr lang="cs-CZ" dirty="0"/>
              <a:t>Maniak, kterého je potřeba se bát (strach)</a:t>
            </a:r>
          </a:p>
          <a:p>
            <a:pPr marL="514350" indent="-514350">
              <a:buAutoNum type="alphaUcParenR"/>
            </a:pPr>
            <a:r>
              <a:rPr lang="cs-CZ" dirty="0"/>
              <a:t>Rebel, svobodná duše (nezodpovědnost, neschopnost rozhodovat)</a:t>
            </a:r>
          </a:p>
          <a:p>
            <a:pPr marL="514350" indent="-514350">
              <a:buAutoNum type="alphaUcParenR"/>
            </a:pPr>
            <a:r>
              <a:rPr lang="cs-CZ" dirty="0"/>
              <a:t>Dítě v těle dospělého (péče)</a:t>
            </a:r>
          </a:p>
        </p:txBody>
      </p:sp>
      <p:sp>
        <p:nvSpPr>
          <p:cNvPr id="5" name="TextovéPole 4">
            <a:extLst>
              <a:ext uri="{FF2B5EF4-FFF2-40B4-BE49-F238E27FC236}">
                <a16:creationId xmlns:a16="http://schemas.microsoft.com/office/drawing/2014/main" id="{9A7D0E2A-6D56-4E58-8A72-D238D86564DA}"/>
              </a:ext>
            </a:extLst>
          </p:cNvPr>
          <p:cNvSpPr txBox="1"/>
          <p:nvPr/>
        </p:nvSpPr>
        <p:spPr>
          <a:xfrm>
            <a:off x="5948737" y="2969903"/>
            <a:ext cx="6780943" cy="369332"/>
          </a:xfrm>
          <a:prstGeom prst="rect">
            <a:avLst/>
          </a:prstGeom>
          <a:noFill/>
        </p:spPr>
        <p:txBody>
          <a:bodyPr wrap="square">
            <a:spAutoFit/>
          </a:bodyPr>
          <a:lstStyle/>
          <a:p>
            <a:pPr algn="l" fontAlgn="base"/>
            <a:r>
              <a:rPr lang="cs-CZ" b="0" i="0" u="none" strike="noStrike" dirty="0">
                <a:solidFill>
                  <a:srgbClr val="006FCA"/>
                </a:solidFill>
                <a:effectLst/>
                <a:latin typeface="inherit"/>
                <a:hlinkClick r:id="rId2"/>
              </a:rPr>
              <a:t>		</a:t>
            </a:r>
            <a:r>
              <a:rPr lang="cs-CZ" b="0" i="0" u="none" strike="noStrike" dirty="0" err="1">
                <a:solidFill>
                  <a:srgbClr val="006FCA"/>
                </a:solidFill>
                <a:effectLst/>
                <a:latin typeface="inherit"/>
                <a:hlinkClick r:id="rId2"/>
              </a:rPr>
              <a:t>Rüsch</a:t>
            </a:r>
            <a:r>
              <a:rPr lang="cs-CZ" b="0" i="0" dirty="0">
                <a:solidFill>
                  <a:srgbClr val="333333"/>
                </a:solidFill>
                <a:effectLst/>
                <a:latin typeface="inherit"/>
              </a:rPr>
              <a:t>,</a:t>
            </a:r>
            <a:r>
              <a:rPr lang="cs-CZ" dirty="0">
                <a:solidFill>
                  <a:srgbClr val="333333"/>
                </a:solidFill>
                <a:latin typeface="Noto Sans" panose="020B0502040204020203" pitchFamily="34" charset="0"/>
              </a:rPr>
              <a:t> </a:t>
            </a:r>
            <a:r>
              <a:rPr lang="cs-CZ" b="0" i="0" u="none" strike="noStrike" dirty="0" err="1">
                <a:solidFill>
                  <a:srgbClr val="006FCA"/>
                </a:solidFill>
                <a:effectLst/>
                <a:latin typeface="inherit"/>
                <a:hlinkClick r:id="rId3"/>
              </a:rPr>
              <a:t>Angermeyer</a:t>
            </a:r>
            <a:r>
              <a:rPr lang="cs-CZ" u="none" strike="noStrike" dirty="0">
                <a:solidFill>
                  <a:srgbClr val="333333"/>
                </a:solidFill>
                <a:latin typeface="inherit"/>
              </a:rPr>
              <a:t>, </a:t>
            </a:r>
            <a:r>
              <a:rPr lang="cs-CZ" b="0" i="0" u="sng" dirty="0" err="1">
                <a:solidFill>
                  <a:srgbClr val="006FCA"/>
                </a:solidFill>
                <a:effectLst/>
                <a:latin typeface="inherit"/>
                <a:hlinkClick r:id="rId4"/>
              </a:rPr>
              <a:t>Corrigan</a:t>
            </a:r>
            <a:r>
              <a:rPr lang="cs-CZ" b="0" i="0" u="sng" dirty="0">
                <a:solidFill>
                  <a:srgbClr val="006FCA"/>
                </a:solidFill>
                <a:effectLst/>
                <a:latin typeface="inherit"/>
              </a:rPr>
              <a:t> 2020</a:t>
            </a:r>
            <a:endParaRPr lang="cs-CZ" b="0" i="0" dirty="0">
              <a:solidFill>
                <a:srgbClr val="333333"/>
              </a:solidFill>
              <a:effectLst/>
              <a:latin typeface="Noto Sans" panose="020B0502040204020203" pitchFamily="34" charset="0"/>
            </a:endParaRPr>
          </a:p>
        </p:txBody>
      </p:sp>
    </p:spTree>
    <p:extLst>
      <p:ext uri="{BB962C8B-B14F-4D97-AF65-F5344CB8AC3E}">
        <p14:creationId xmlns:p14="http://schemas.microsoft.com/office/powerpoint/2010/main" val="2765506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7658" name="Freeform: Shape 27657">
            <a:extLst>
              <a:ext uri="{FF2B5EF4-FFF2-40B4-BE49-F238E27FC236}">
                <a16:creationId xmlns:a16="http://schemas.microsoft.com/office/drawing/2014/main" id="{87858AB0-0B25-4015-BEF3-F5AA1DD5C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60" name="Freeform: Shape 27659">
            <a:extLst>
              <a:ext uri="{FF2B5EF4-FFF2-40B4-BE49-F238E27FC236}">
                <a16:creationId xmlns:a16="http://schemas.microsoft.com/office/drawing/2014/main" id="{BCC20848-1639-4796-957B-702C1D4D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662" name="Freeform: Shape 27661">
            <a:extLst>
              <a:ext uri="{FF2B5EF4-FFF2-40B4-BE49-F238E27FC236}">
                <a16:creationId xmlns:a16="http://schemas.microsoft.com/office/drawing/2014/main" id="{91DDC39C-06A1-4845-AEDB-76C3B0EF2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650" name="Rectangle 2">
            <a:extLst>
              <a:ext uri="{FF2B5EF4-FFF2-40B4-BE49-F238E27FC236}">
                <a16:creationId xmlns:a16="http://schemas.microsoft.com/office/drawing/2014/main" id="{095B0A18-27AA-37BD-7F7D-DA02FC59FAB3}"/>
              </a:ext>
            </a:extLst>
          </p:cNvPr>
          <p:cNvSpPr>
            <a:spLocks noGrp="1" noChangeArrowheads="1"/>
          </p:cNvSpPr>
          <p:nvPr>
            <p:ph type="title" idx="4294967295"/>
          </p:nvPr>
        </p:nvSpPr>
        <p:spPr>
          <a:xfrm>
            <a:off x="1175643" y="442913"/>
            <a:ext cx="4847152" cy="1639888"/>
          </a:xfrm>
        </p:spPr>
        <p:txBody>
          <a:bodyPr vert="horz" lIns="91440" tIns="45720" rIns="91440" bIns="45720" rtlCol="0" anchor="b">
            <a:normAutofit/>
          </a:bodyPr>
          <a:lstStyle/>
          <a:p>
            <a:r>
              <a:rPr lang="en-US" altLang="cs-CZ" sz="3600" kern="1200">
                <a:solidFill>
                  <a:schemeClr val="tx1"/>
                </a:solidFill>
                <a:latin typeface="+mj-lt"/>
                <a:ea typeface="+mj-ea"/>
                <a:cs typeface="+mj-cs"/>
              </a:rPr>
              <a:t>Stigma</a:t>
            </a:r>
          </a:p>
        </p:txBody>
      </p:sp>
      <p:sp>
        <p:nvSpPr>
          <p:cNvPr id="27651" name="Rectangle 3">
            <a:extLst>
              <a:ext uri="{FF2B5EF4-FFF2-40B4-BE49-F238E27FC236}">
                <a16:creationId xmlns:a16="http://schemas.microsoft.com/office/drawing/2014/main" id="{D6131D14-2DFA-F236-532C-4C175DADEAB3}"/>
              </a:ext>
            </a:extLst>
          </p:cNvPr>
          <p:cNvSpPr>
            <a:spLocks noGrp="1" noChangeArrowheads="1"/>
          </p:cNvSpPr>
          <p:nvPr>
            <p:ph type="body" idx="4294967295"/>
          </p:nvPr>
        </p:nvSpPr>
        <p:spPr>
          <a:xfrm>
            <a:off x="1179574" y="2312988"/>
            <a:ext cx="7105179" cy="3651250"/>
          </a:xfrm>
        </p:spPr>
        <p:txBody>
          <a:bodyPr vert="horz" lIns="91440" tIns="45720" rIns="91440" bIns="45720" rtlCol="0">
            <a:normAutofit/>
          </a:bodyPr>
          <a:lstStyle/>
          <a:p>
            <a:r>
              <a:rPr lang="en-US" altLang="cs-CZ" sz="2000" dirty="0"/>
              <a:t>E. Goffman</a:t>
            </a:r>
          </a:p>
          <a:p>
            <a:r>
              <a:rPr lang="en-US" altLang="cs-CZ" sz="2000" b="1" u="sng" dirty="0" err="1"/>
              <a:t>Definice</a:t>
            </a:r>
            <a:r>
              <a:rPr lang="en-US" altLang="cs-CZ" sz="2000" b="1" u="sng" dirty="0"/>
              <a:t>:</a:t>
            </a:r>
            <a:endParaRPr lang="en-US" altLang="cs-CZ" sz="2000" dirty="0"/>
          </a:p>
          <a:p>
            <a:r>
              <a:rPr lang="en-US" altLang="cs-CZ" sz="2000" dirty="0" err="1"/>
              <a:t>Situace</a:t>
            </a:r>
            <a:r>
              <a:rPr lang="en-US" altLang="cs-CZ" sz="2000" dirty="0"/>
              <a:t> </a:t>
            </a:r>
            <a:r>
              <a:rPr lang="en-US" altLang="cs-CZ" sz="2000" dirty="0" err="1"/>
              <a:t>jedince</a:t>
            </a:r>
            <a:r>
              <a:rPr lang="en-US" altLang="cs-CZ" sz="2000" dirty="0"/>
              <a:t> </a:t>
            </a:r>
            <a:r>
              <a:rPr lang="en-US" altLang="cs-CZ" sz="2000" dirty="0" err="1"/>
              <a:t>vyloučeného</a:t>
            </a:r>
            <a:r>
              <a:rPr lang="en-US" altLang="cs-CZ" sz="2000" dirty="0"/>
              <a:t> z </a:t>
            </a:r>
            <a:r>
              <a:rPr lang="en-US" altLang="cs-CZ" sz="2000" dirty="0" err="1"/>
              <a:t>plného</a:t>
            </a:r>
            <a:r>
              <a:rPr lang="en-US" altLang="cs-CZ" sz="2000" dirty="0"/>
              <a:t> </a:t>
            </a:r>
            <a:r>
              <a:rPr lang="en-US" altLang="cs-CZ" sz="2000" dirty="0" err="1"/>
              <a:t>společenského</a:t>
            </a:r>
            <a:r>
              <a:rPr lang="en-US" altLang="cs-CZ" sz="2000" dirty="0"/>
              <a:t> </a:t>
            </a:r>
            <a:r>
              <a:rPr lang="en-US" altLang="cs-CZ" sz="2000" dirty="0" err="1"/>
              <a:t>přijetí</a:t>
            </a:r>
            <a:endParaRPr lang="en-US" altLang="cs-CZ" sz="2000" dirty="0"/>
          </a:p>
          <a:p>
            <a:r>
              <a:rPr lang="en-US" altLang="cs-CZ" sz="2000" dirty="0" err="1"/>
              <a:t>Nežádoucí</a:t>
            </a:r>
            <a:r>
              <a:rPr lang="en-US" altLang="cs-CZ" sz="2000" dirty="0"/>
              <a:t> </a:t>
            </a:r>
            <a:r>
              <a:rPr lang="en-US" altLang="cs-CZ" sz="2000" dirty="0" err="1"/>
              <a:t>atribut</a:t>
            </a:r>
            <a:r>
              <a:rPr lang="en-US" altLang="cs-CZ" sz="2000" dirty="0"/>
              <a:t> s </a:t>
            </a:r>
            <a:r>
              <a:rPr lang="en-US" altLang="cs-CZ" sz="2000" dirty="0" err="1"/>
              <a:t>diskreditujícím</a:t>
            </a:r>
            <a:r>
              <a:rPr lang="en-US" altLang="cs-CZ" sz="2000" dirty="0"/>
              <a:t> </a:t>
            </a:r>
            <a:r>
              <a:rPr lang="en-US" altLang="cs-CZ" sz="2000" dirty="0" err="1"/>
              <a:t>dopadem</a:t>
            </a:r>
            <a:endParaRPr lang="en-US" altLang="cs-CZ" sz="2000" dirty="0"/>
          </a:p>
          <a:p>
            <a:r>
              <a:rPr lang="en-US" altLang="cs-CZ" sz="2000" dirty="0" err="1"/>
              <a:t>Sklon</a:t>
            </a:r>
            <a:r>
              <a:rPr lang="en-US" altLang="cs-CZ" sz="2000" dirty="0"/>
              <a:t> </a:t>
            </a:r>
            <a:r>
              <a:rPr lang="en-US" altLang="cs-CZ" sz="2000" dirty="0" err="1"/>
              <a:t>připisovat</a:t>
            </a:r>
            <a:r>
              <a:rPr lang="en-US" altLang="cs-CZ" sz="2000" dirty="0"/>
              <a:t> </a:t>
            </a:r>
            <a:r>
              <a:rPr lang="en-US" altLang="cs-CZ" sz="2000" dirty="0" err="1"/>
              <a:t>dané</a:t>
            </a:r>
            <a:r>
              <a:rPr lang="en-US" altLang="cs-CZ" sz="2000" dirty="0"/>
              <a:t> </a:t>
            </a:r>
            <a:r>
              <a:rPr lang="en-US" altLang="cs-CZ" sz="2000" dirty="0" err="1"/>
              <a:t>osobě</a:t>
            </a:r>
            <a:r>
              <a:rPr lang="en-US" altLang="cs-CZ" sz="2000" dirty="0"/>
              <a:t> </a:t>
            </a:r>
            <a:r>
              <a:rPr lang="en-US" altLang="cs-CZ" sz="2000" dirty="0" err="1"/>
              <a:t>celou</a:t>
            </a:r>
            <a:r>
              <a:rPr lang="en-US" altLang="cs-CZ" sz="2000" dirty="0"/>
              <a:t> </a:t>
            </a:r>
            <a:r>
              <a:rPr lang="en-US" altLang="cs-CZ" sz="2000" dirty="0" err="1"/>
              <a:t>řadu</a:t>
            </a:r>
            <a:r>
              <a:rPr lang="en-US" altLang="cs-CZ" sz="2000" dirty="0"/>
              <a:t> </a:t>
            </a:r>
            <a:r>
              <a:rPr lang="en-US" altLang="cs-CZ" sz="2000" dirty="0" err="1"/>
              <a:t>nedokonalostí</a:t>
            </a:r>
            <a:r>
              <a:rPr lang="en-US" altLang="cs-CZ" sz="2000" dirty="0"/>
              <a:t> </a:t>
            </a:r>
            <a:r>
              <a:rPr lang="en-US" altLang="cs-CZ" sz="2000" dirty="0" err="1"/>
              <a:t>na</a:t>
            </a:r>
            <a:r>
              <a:rPr lang="en-US" altLang="cs-CZ" sz="2000" dirty="0"/>
              <a:t> </a:t>
            </a:r>
            <a:r>
              <a:rPr lang="en-US" altLang="cs-CZ" sz="2000" dirty="0" err="1"/>
              <a:t>základě</a:t>
            </a:r>
            <a:r>
              <a:rPr lang="en-US" altLang="cs-CZ" sz="2000" dirty="0"/>
              <a:t> </a:t>
            </a:r>
            <a:r>
              <a:rPr lang="en-US" altLang="cs-CZ" sz="2000" dirty="0" err="1"/>
              <a:t>jedné</a:t>
            </a:r>
            <a:r>
              <a:rPr lang="en-US" altLang="cs-CZ" sz="2000" dirty="0"/>
              <a:t> </a:t>
            </a:r>
            <a:r>
              <a:rPr lang="en-US" altLang="cs-CZ" sz="2000" dirty="0" err="1"/>
              <a:t>původní</a:t>
            </a:r>
            <a:r>
              <a:rPr lang="en-US" altLang="cs-CZ" sz="2000" dirty="0"/>
              <a:t> </a:t>
            </a:r>
          </a:p>
          <a:p>
            <a:r>
              <a:rPr lang="en-US" altLang="cs-CZ" sz="2000" dirty="0" err="1"/>
              <a:t>Odlišnost</a:t>
            </a:r>
            <a:r>
              <a:rPr lang="en-US" altLang="cs-CZ" sz="2000" dirty="0"/>
              <a:t> od </a:t>
            </a:r>
            <a:r>
              <a:rPr lang="en-US" altLang="cs-CZ" sz="2000" dirty="0" err="1"/>
              <a:t>očekávání</a:t>
            </a:r>
            <a:endParaRPr lang="en-US" altLang="cs-CZ" sz="2000" dirty="0"/>
          </a:p>
        </p:txBody>
      </p:sp>
      <p:pic>
        <p:nvPicPr>
          <p:cNvPr id="1026" name="Picture 2" descr="Stigma: Poznámky o způsobech zvládání narušené identity obálka knihy">
            <a:extLst>
              <a:ext uri="{FF2B5EF4-FFF2-40B4-BE49-F238E27FC236}">
                <a16:creationId xmlns:a16="http://schemas.microsoft.com/office/drawing/2014/main" id="{02FCCF1C-4FDC-F340-61F8-D4FCFC3FC5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2475" y="1138736"/>
            <a:ext cx="1874923" cy="2999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wipe(left)">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wipe(left)">
                                      <p:cBhvr>
                                        <p:cTn id="17" dur="5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wipe(left)">
                                      <p:cBhvr>
                                        <p:cTn id="22" dur="5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wipe(left)">
                                      <p:cBhvr>
                                        <p:cTn id="27" dur="500"/>
                                        <p:tgtEl>
                                          <p:spTgt spid="27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wipe(left)">
                                      <p:cBhvr>
                                        <p:cTn id="32" dur="500"/>
                                        <p:tgtEl>
                                          <p:spTgt spid="276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wipe(left)">
                                      <p:cBhvr>
                                        <p:cTn id="3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E20E5A-7CD8-CD6F-20DA-7FD5BC1D26B8}"/>
              </a:ext>
            </a:extLst>
          </p:cNvPr>
          <p:cNvSpPr>
            <a:spLocks noGrp="1" noChangeArrowheads="1"/>
          </p:cNvSpPr>
          <p:nvPr>
            <p:ph type="title" idx="4294967295"/>
          </p:nvPr>
        </p:nvSpPr>
        <p:spPr/>
        <p:txBody>
          <a:bodyPr anchor="ctr"/>
          <a:lstStyle/>
          <a:p>
            <a:pPr eaLnBrk="1" hangingPunct="1"/>
            <a:r>
              <a:rPr lang="cs-CZ" altLang="cs-CZ"/>
              <a:t>Stigma</a:t>
            </a:r>
          </a:p>
        </p:txBody>
      </p:sp>
      <p:sp>
        <p:nvSpPr>
          <p:cNvPr id="28675" name="Rectangle 3">
            <a:extLst>
              <a:ext uri="{FF2B5EF4-FFF2-40B4-BE49-F238E27FC236}">
                <a16:creationId xmlns:a16="http://schemas.microsoft.com/office/drawing/2014/main" id="{9EDC04D8-E10A-71E0-BC4B-7451B5F39A4B}"/>
              </a:ext>
            </a:extLst>
          </p:cNvPr>
          <p:cNvSpPr>
            <a:spLocks noGrp="1" noChangeArrowheads="1"/>
          </p:cNvSpPr>
          <p:nvPr>
            <p:ph type="body" idx="4294967295"/>
          </p:nvPr>
        </p:nvSpPr>
        <p:spPr/>
        <p:txBody>
          <a:bodyPr/>
          <a:lstStyle/>
          <a:p>
            <a:pPr eaLnBrk="1" hangingPunct="1"/>
            <a:r>
              <a:rPr lang="cs-CZ" altLang="cs-CZ"/>
              <a:t>3 typy stigmat:</a:t>
            </a:r>
          </a:p>
          <a:p>
            <a:pPr eaLnBrk="1" hangingPunct="1"/>
            <a:r>
              <a:rPr lang="cs-CZ" altLang="cs-CZ"/>
              <a:t>a) tělesná znetvoření</a:t>
            </a:r>
          </a:p>
          <a:p>
            <a:pPr eaLnBrk="1" hangingPunct="1"/>
            <a:r>
              <a:rPr lang="cs-CZ" altLang="cs-CZ"/>
              <a:t>b) vady charakteru</a:t>
            </a:r>
          </a:p>
          <a:p>
            <a:pPr eaLnBrk="1" hangingPunct="1"/>
            <a:r>
              <a:rPr lang="cs-CZ" altLang="cs-CZ"/>
              <a:t>c)kmenová stigmata</a:t>
            </a:r>
          </a:p>
          <a:p>
            <a:pPr eaLnBrk="1" hangingPunct="1"/>
            <a:endParaRPr lang="cs-CZ" altLang="cs-CZ"/>
          </a:p>
          <a:p>
            <a:pPr eaLnBrk="1" hangingPunct="1"/>
            <a:r>
              <a:rPr lang="cs-CZ" altLang="cs-CZ"/>
              <a:t>Narušují rutinu společenského styku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left)">
                                      <p:cBhvr>
                                        <p:cTn id="17" dur="5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left)">
                                      <p:cBhvr>
                                        <p:cTn id="22" dur="5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wipe(left)">
                                      <p:cBhvr>
                                        <p:cTn id="27" dur="500"/>
                                        <p:tgtEl>
                                          <p:spTgt spid="286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ipe(left)">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D2A484C-F5B8-4D1D-0BA3-497659E840C9}"/>
              </a:ext>
            </a:extLst>
          </p:cNvPr>
          <p:cNvSpPr>
            <a:spLocks noGrp="1" noChangeArrowheads="1"/>
          </p:cNvSpPr>
          <p:nvPr>
            <p:ph type="title" idx="4294967295"/>
          </p:nvPr>
        </p:nvSpPr>
        <p:spPr/>
        <p:txBody>
          <a:bodyPr anchor="ctr"/>
          <a:lstStyle/>
          <a:p>
            <a:pPr eaLnBrk="1" hangingPunct="1"/>
            <a:r>
              <a:rPr lang="cs-CZ" altLang="cs-CZ"/>
              <a:t>Stigmatizovaný</a:t>
            </a:r>
          </a:p>
        </p:txBody>
      </p:sp>
      <p:sp>
        <p:nvSpPr>
          <p:cNvPr id="29699" name="Rectangle 3">
            <a:extLst>
              <a:ext uri="{FF2B5EF4-FFF2-40B4-BE49-F238E27FC236}">
                <a16:creationId xmlns:a16="http://schemas.microsoft.com/office/drawing/2014/main" id="{49C2C5C7-6661-9321-2C83-2062FF027731}"/>
              </a:ext>
            </a:extLst>
          </p:cNvPr>
          <p:cNvSpPr>
            <a:spLocks noGrp="1" noChangeArrowheads="1"/>
          </p:cNvSpPr>
          <p:nvPr>
            <p:ph type="body" idx="4294967295"/>
          </p:nvPr>
        </p:nvSpPr>
        <p:spPr/>
        <p:txBody>
          <a:bodyPr/>
          <a:lstStyle/>
          <a:p>
            <a:pPr eaLnBrk="1" hangingPunct="1">
              <a:lnSpc>
                <a:spcPct val="80000"/>
              </a:lnSpc>
              <a:buFont typeface="Wingdings" panose="05000000000000000000" pitchFamily="2" charset="2"/>
              <a:buNone/>
            </a:pPr>
            <a:endParaRPr lang="cs-CZ" altLang="cs-CZ" sz="1900" dirty="0"/>
          </a:p>
          <a:p>
            <a:pPr eaLnBrk="1" hangingPunct="1">
              <a:lnSpc>
                <a:spcPct val="80000"/>
              </a:lnSpc>
            </a:pPr>
            <a:r>
              <a:rPr lang="cs-CZ" altLang="cs-CZ" sz="1900" dirty="0"/>
              <a:t>V současné společnosti má zjevně tytéž představy o identitě jako my – přijal měřítka ze širší společnosti, je si dokonale vědom toho, v čem druží spatřují jeho vadu, vnímá hanbu, poskvrnu</a:t>
            </a:r>
          </a:p>
          <a:p>
            <a:pPr eaLnBrk="1" hangingPunct="1">
              <a:lnSpc>
                <a:spcPct val="80000"/>
              </a:lnSpc>
            </a:pPr>
            <a:r>
              <a:rPr lang="cs-CZ" altLang="cs-CZ" sz="1900" b="1" dirty="0">
                <a:highlight>
                  <a:srgbClr val="FFFF00"/>
                </a:highlight>
              </a:rPr>
              <a:t>Důvodem toho, proč je náhlá stigmatizace tak bolestná, tedy nemusí být nutně zmatek jedince ohledně jeho identity, ale naopak to, že ví až příliš dobře, čím se stal.</a:t>
            </a:r>
          </a:p>
          <a:p>
            <a:pPr eaLnBrk="1" hangingPunct="1">
              <a:lnSpc>
                <a:spcPct val="80000"/>
              </a:lnSpc>
            </a:pPr>
            <a:r>
              <a:rPr lang="cs-CZ" altLang="cs-CZ" sz="1900" b="1" dirty="0"/>
              <a:t>Reakce</a:t>
            </a:r>
            <a:r>
              <a:rPr lang="cs-CZ" altLang="cs-CZ" sz="1900" dirty="0"/>
              <a:t> – snaha vytvořit dojem, že jeho prokazatelná odlišnost je irelevantní, snaha regulovat informace týkající se jeho vady, hrát svou roli a zároveň znát své místo</a:t>
            </a:r>
          </a:p>
          <a:p>
            <a:pPr eaLnBrk="1" hangingPunct="1">
              <a:lnSpc>
                <a:spcPct val="80000"/>
              </a:lnSpc>
            </a:pPr>
            <a:endParaRPr lang="cs-CZ" altLang="cs-CZ" sz="1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DF9EE8C-720F-0370-A0DC-7BA729C84E36}"/>
              </a:ext>
            </a:extLst>
          </p:cNvPr>
          <p:cNvSpPr txBox="1"/>
          <p:nvPr/>
        </p:nvSpPr>
        <p:spPr>
          <a:xfrm>
            <a:off x="1197429" y="2362200"/>
            <a:ext cx="10395857" cy="2862322"/>
          </a:xfrm>
          <a:prstGeom prst="rect">
            <a:avLst/>
          </a:prstGeom>
          <a:noFill/>
        </p:spPr>
        <p:txBody>
          <a:bodyPr wrap="square">
            <a:spAutoFit/>
          </a:bodyPr>
          <a:lstStyle/>
          <a:p>
            <a:r>
              <a:rPr lang="cs-CZ" sz="3600" b="0" i="0" dirty="0">
                <a:solidFill>
                  <a:srgbClr val="222222"/>
                </a:solidFill>
                <a:effectLst/>
                <a:latin typeface="Arial" panose="020B0604020202020204" pitchFamily="34" charset="0"/>
              </a:rPr>
              <a:t>Osman, R., &amp; </a:t>
            </a:r>
            <a:r>
              <a:rPr lang="cs-CZ" sz="3600" b="0" i="0" dirty="0" err="1">
                <a:solidFill>
                  <a:srgbClr val="222222"/>
                </a:solidFill>
                <a:effectLst/>
                <a:latin typeface="Arial" panose="020B0604020202020204" pitchFamily="34" charset="0"/>
              </a:rPr>
              <a:t>Porkertová</a:t>
            </a:r>
            <a:r>
              <a:rPr lang="cs-CZ" sz="3600" b="0" i="0" dirty="0">
                <a:solidFill>
                  <a:srgbClr val="222222"/>
                </a:solidFill>
                <a:effectLst/>
                <a:latin typeface="Arial" panose="020B0604020202020204" pitchFamily="34" charset="0"/>
              </a:rPr>
              <a:t>, H. (2020). „Upoután vozíkový": absence zdvořilé nevšímavosti jako bariéra při pohybu prostorem uživatelů a uživatelek elektrických vozíků. </a:t>
            </a:r>
            <a:r>
              <a:rPr lang="cs-CZ" sz="3600" b="0" i="1" dirty="0">
                <a:solidFill>
                  <a:srgbClr val="222222"/>
                </a:solidFill>
                <a:effectLst/>
                <a:latin typeface="Arial" panose="020B0604020202020204" pitchFamily="34" charset="0"/>
              </a:rPr>
              <a:t>Sociologicky </a:t>
            </a:r>
            <a:r>
              <a:rPr lang="cs-CZ" sz="3600" b="0" i="1" dirty="0" err="1">
                <a:solidFill>
                  <a:srgbClr val="222222"/>
                </a:solidFill>
                <a:effectLst/>
                <a:latin typeface="Arial" panose="020B0604020202020204" pitchFamily="34" charset="0"/>
              </a:rPr>
              <a:t>Casopis</a:t>
            </a:r>
            <a:r>
              <a:rPr lang="cs-CZ" sz="3600" b="0" i="0" dirty="0">
                <a:solidFill>
                  <a:srgbClr val="222222"/>
                </a:solidFill>
                <a:effectLst/>
                <a:latin typeface="Arial" panose="020B0604020202020204" pitchFamily="34" charset="0"/>
              </a:rPr>
              <a:t>, </a:t>
            </a:r>
            <a:r>
              <a:rPr lang="cs-CZ" sz="3600" b="0" i="1" dirty="0">
                <a:solidFill>
                  <a:srgbClr val="222222"/>
                </a:solidFill>
                <a:effectLst/>
                <a:latin typeface="Arial" panose="020B0604020202020204" pitchFamily="34" charset="0"/>
              </a:rPr>
              <a:t>56</a:t>
            </a:r>
            <a:r>
              <a:rPr lang="cs-CZ" sz="3600" b="0" i="0" dirty="0">
                <a:solidFill>
                  <a:srgbClr val="222222"/>
                </a:solidFill>
                <a:effectLst/>
                <a:latin typeface="Arial" panose="020B0604020202020204" pitchFamily="34" charset="0"/>
              </a:rPr>
              <a:t>(1), 85-107.</a:t>
            </a:r>
            <a:endParaRPr lang="cs-CZ" sz="3600" dirty="0"/>
          </a:p>
        </p:txBody>
      </p:sp>
    </p:spTree>
    <p:extLst>
      <p:ext uri="{BB962C8B-B14F-4D97-AF65-F5344CB8AC3E}">
        <p14:creationId xmlns:p14="http://schemas.microsoft.com/office/powerpoint/2010/main" val="193736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6FC540E-8149-C806-A81B-26D2ABB42C45}"/>
              </a:ext>
            </a:extLst>
          </p:cNvPr>
          <p:cNvSpPr>
            <a:spLocks noGrp="1"/>
          </p:cNvSpPr>
          <p:nvPr>
            <p:ph idx="1"/>
          </p:nvPr>
        </p:nvSpPr>
        <p:spPr>
          <a:xfrm>
            <a:off x="838200" y="1890939"/>
            <a:ext cx="10515600" cy="4351338"/>
          </a:xfrm>
        </p:spPr>
        <p:txBody>
          <a:bodyPr>
            <a:normAutofit fontScale="85000" lnSpcReduction="20000"/>
          </a:bodyPr>
          <a:lstStyle/>
          <a:p>
            <a:r>
              <a:rPr lang="cs-CZ" dirty="0"/>
              <a:t>Stigma v jazyce (označení duševně nemocných, „přiznání se“ k diagnóze)</a:t>
            </a:r>
          </a:p>
          <a:p>
            <a:r>
              <a:rPr lang="cs-CZ" dirty="0"/>
              <a:t>Téma bariér k vyhledávání pomoci</a:t>
            </a:r>
          </a:p>
          <a:p>
            <a:r>
              <a:rPr lang="cs-CZ" dirty="0"/>
              <a:t>Stigma (u stigmatizovaného) má negativní efekt na sebe přijetí a zvládání</a:t>
            </a:r>
          </a:p>
          <a:p>
            <a:pPr>
              <a:lnSpc>
                <a:spcPct val="107000"/>
              </a:lnSpc>
              <a:spcAft>
                <a:spcPts val="800"/>
              </a:spcAft>
            </a:pPr>
            <a:r>
              <a:rPr lang="cs-CZ" dirty="0"/>
              <a:t>Stigmatizované diagnózy znamenají diskriminaci v systému zdravotní péče, nedostatek sociální podpory</a:t>
            </a:r>
          </a:p>
          <a:p>
            <a:pPr>
              <a:lnSpc>
                <a:spcPct val="107000"/>
              </a:lnSpc>
              <a:spcAft>
                <a:spcPts val="800"/>
              </a:spcAft>
            </a:pPr>
            <a:r>
              <a:rPr lang="cs-CZ" dirty="0"/>
              <a:t>Stigma zasahuje nejen samotného postiženého, ale i okolí, které musí snášet mnoho znevýhodnění</a:t>
            </a:r>
          </a:p>
          <a:p>
            <a:pPr>
              <a:lnSpc>
                <a:spcPct val="107000"/>
              </a:lnSpc>
              <a:spcAft>
                <a:spcPts val="800"/>
              </a:spcAft>
            </a:pPr>
            <a:r>
              <a:rPr lang="cs-CZ" dirty="0"/>
              <a:t>Obrovské znevýhodnění přetrvává právě ve zdravotním sektoru – jak vypadají psychiatrická oddělení v nemocnicích a kde jsou?</a:t>
            </a:r>
          </a:p>
          <a:p>
            <a:pPr>
              <a:lnSpc>
                <a:spcPct val="107000"/>
              </a:lnSpc>
              <a:spcAft>
                <a:spcPts val="800"/>
              </a:spcAft>
            </a:pPr>
            <a:r>
              <a:rPr lang="cs-CZ" dirty="0"/>
              <a:t>„Poslání k psychiatrovi“ jako řešení obtížně léčitelných fyzických symptomů</a:t>
            </a:r>
          </a:p>
          <a:p>
            <a:endParaRPr lang="cs-CZ" dirty="0"/>
          </a:p>
          <a:p>
            <a:endParaRPr lang="cs-CZ" dirty="0"/>
          </a:p>
        </p:txBody>
      </p:sp>
    </p:spTree>
    <p:extLst>
      <p:ext uri="{BB962C8B-B14F-4D97-AF65-F5344CB8AC3E}">
        <p14:creationId xmlns:p14="http://schemas.microsoft.com/office/powerpoint/2010/main" val="269436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99868D9A-6613-2919-5A5D-96156B64F8BD}"/>
              </a:ext>
            </a:extLst>
          </p:cNvPr>
          <p:cNvPicPr>
            <a:picLocks noGrp="1" noChangeAspect="1"/>
          </p:cNvPicPr>
          <p:nvPr>
            <p:ph idx="1"/>
          </p:nvPr>
        </p:nvPicPr>
        <p:blipFill rotWithShape="1">
          <a:blip r:embed="rId2"/>
          <a:srcRect l="31285" t="22088" r="44319" b="7114"/>
          <a:stretch/>
        </p:blipFill>
        <p:spPr>
          <a:xfrm>
            <a:off x="511629" y="250371"/>
            <a:ext cx="3907971" cy="6379285"/>
          </a:xfrm>
        </p:spPr>
      </p:pic>
      <p:sp>
        <p:nvSpPr>
          <p:cNvPr id="6" name="TextovéPole 5">
            <a:extLst>
              <a:ext uri="{FF2B5EF4-FFF2-40B4-BE49-F238E27FC236}">
                <a16:creationId xmlns:a16="http://schemas.microsoft.com/office/drawing/2014/main" id="{BD39AA52-5C33-DE41-6AFD-EF2D410BABC3}"/>
              </a:ext>
            </a:extLst>
          </p:cNvPr>
          <p:cNvSpPr txBox="1"/>
          <p:nvPr/>
        </p:nvSpPr>
        <p:spPr>
          <a:xfrm>
            <a:off x="9753600" y="5508171"/>
            <a:ext cx="1807029" cy="370115"/>
          </a:xfrm>
          <a:prstGeom prst="rect">
            <a:avLst/>
          </a:prstGeom>
          <a:noFill/>
        </p:spPr>
        <p:txBody>
          <a:bodyPr wrap="square" rtlCol="0">
            <a:spAutoFit/>
          </a:bodyPr>
          <a:lstStyle/>
          <a:p>
            <a:r>
              <a:rPr lang="cs-CZ" dirty="0"/>
              <a:t>CVVM, 2020</a:t>
            </a:r>
          </a:p>
        </p:txBody>
      </p:sp>
    </p:spTree>
    <p:extLst>
      <p:ext uri="{BB962C8B-B14F-4D97-AF65-F5344CB8AC3E}">
        <p14:creationId xmlns:p14="http://schemas.microsoft.com/office/powerpoint/2010/main" val="18757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4052D94-8504-7064-4DDF-240866517F6C}"/>
              </a:ext>
            </a:extLst>
          </p:cNvPr>
          <p:cNvSpPr>
            <a:spLocks noGrp="1"/>
          </p:cNvSpPr>
          <p:nvPr>
            <p:ph idx="1"/>
          </p:nvPr>
        </p:nvSpPr>
        <p:spPr/>
        <p:txBody>
          <a:bodyPr/>
          <a:lstStyle/>
          <a:p>
            <a:pPr marL="0" indent="0">
              <a:buNone/>
            </a:pPr>
            <a:r>
              <a:rPr lang="cs-CZ" sz="4800" dirty="0"/>
              <a:t>Jaké vztahy mezi politikou, plodností, expertízou a intimitou dokument nastiňuje?</a:t>
            </a:r>
          </a:p>
          <a:p>
            <a:pPr marL="0" indent="0">
              <a:buNone/>
            </a:pPr>
            <a:endParaRPr lang="cs-CZ" sz="4800" dirty="0"/>
          </a:p>
          <a:p>
            <a:pPr marL="0" indent="0">
              <a:buNone/>
            </a:pPr>
            <a:r>
              <a:rPr lang="cs-CZ" sz="4800" dirty="0"/>
              <a:t>Přetrvávají dosud, proměnily nějak svou podobu?</a:t>
            </a:r>
          </a:p>
          <a:p>
            <a:pPr marL="0" indent="0">
              <a:buNone/>
            </a:pPr>
            <a:endParaRPr lang="cs-CZ" sz="4800" dirty="0"/>
          </a:p>
          <a:p>
            <a:pPr marL="0" indent="0">
              <a:buNone/>
            </a:pPr>
            <a:endParaRPr lang="cs-CZ" dirty="0"/>
          </a:p>
        </p:txBody>
      </p:sp>
    </p:spTree>
    <p:extLst>
      <p:ext uri="{BB962C8B-B14F-4D97-AF65-F5344CB8AC3E}">
        <p14:creationId xmlns:p14="http://schemas.microsoft.com/office/powerpoint/2010/main" val="1141730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99868D9A-6613-2919-5A5D-96156B64F8BD}"/>
              </a:ext>
            </a:extLst>
          </p:cNvPr>
          <p:cNvPicPr>
            <a:picLocks noGrp="1" noChangeAspect="1"/>
          </p:cNvPicPr>
          <p:nvPr>
            <p:ph idx="1"/>
          </p:nvPr>
        </p:nvPicPr>
        <p:blipFill rotWithShape="1">
          <a:blip r:embed="rId2"/>
          <a:srcRect l="31285" t="22088" r="9050" b="7114"/>
          <a:stretch/>
        </p:blipFill>
        <p:spPr>
          <a:xfrm>
            <a:off x="511629" y="250371"/>
            <a:ext cx="9557657" cy="6379285"/>
          </a:xfrm>
        </p:spPr>
      </p:pic>
      <p:sp>
        <p:nvSpPr>
          <p:cNvPr id="6" name="TextovéPole 5">
            <a:extLst>
              <a:ext uri="{FF2B5EF4-FFF2-40B4-BE49-F238E27FC236}">
                <a16:creationId xmlns:a16="http://schemas.microsoft.com/office/drawing/2014/main" id="{BD39AA52-5C33-DE41-6AFD-EF2D410BABC3}"/>
              </a:ext>
            </a:extLst>
          </p:cNvPr>
          <p:cNvSpPr txBox="1"/>
          <p:nvPr/>
        </p:nvSpPr>
        <p:spPr>
          <a:xfrm>
            <a:off x="9753600" y="5508171"/>
            <a:ext cx="1807029" cy="370115"/>
          </a:xfrm>
          <a:prstGeom prst="rect">
            <a:avLst/>
          </a:prstGeom>
          <a:noFill/>
        </p:spPr>
        <p:txBody>
          <a:bodyPr wrap="square" rtlCol="0">
            <a:spAutoFit/>
          </a:bodyPr>
          <a:lstStyle/>
          <a:p>
            <a:r>
              <a:rPr lang="cs-CZ" dirty="0"/>
              <a:t>CVVM, 2020</a:t>
            </a:r>
          </a:p>
        </p:txBody>
      </p:sp>
    </p:spTree>
    <p:extLst>
      <p:ext uri="{BB962C8B-B14F-4D97-AF65-F5344CB8AC3E}">
        <p14:creationId xmlns:p14="http://schemas.microsoft.com/office/powerpoint/2010/main" val="14345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34826E-7C88-423D-AEB0-C9A37BBB551B}"/>
              </a:ext>
            </a:extLst>
          </p:cNvPr>
          <p:cNvSpPr>
            <a:spLocks noGrp="1"/>
          </p:cNvSpPr>
          <p:nvPr>
            <p:ph type="title"/>
          </p:nvPr>
        </p:nvSpPr>
        <p:spPr/>
        <p:txBody>
          <a:bodyPr/>
          <a:lstStyle/>
          <a:p>
            <a:r>
              <a:rPr lang="cs-CZ" dirty="0"/>
              <a:t>Strategie boje se stigmatem</a:t>
            </a:r>
          </a:p>
        </p:txBody>
      </p:sp>
      <p:sp>
        <p:nvSpPr>
          <p:cNvPr id="3" name="Zástupný obsah 2">
            <a:extLst>
              <a:ext uri="{FF2B5EF4-FFF2-40B4-BE49-F238E27FC236}">
                <a16:creationId xmlns:a16="http://schemas.microsoft.com/office/drawing/2014/main" id="{F3588EC3-D6BF-4AFB-8B5A-2ED6D3966BCE}"/>
              </a:ext>
            </a:extLst>
          </p:cNvPr>
          <p:cNvSpPr>
            <a:spLocks noGrp="1"/>
          </p:cNvSpPr>
          <p:nvPr>
            <p:ph idx="1"/>
          </p:nvPr>
        </p:nvSpPr>
        <p:spPr/>
        <p:txBody>
          <a:bodyPr/>
          <a:lstStyle/>
          <a:p>
            <a:r>
              <a:rPr lang="cs-CZ" dirty="0"/>
              <a:t>PROTEST</a:t>
            </a:r>
          </a:p>
          <a:p>
            <a:r>
              <a:rPr lang="cs-CZ" dirty="0"/>
              <a:t>VZDĚLÁVÁNÍ, KAMPANĚ ZVYŠUJÍCÍ INFORMOVANOST, PŘÍTOMNOST V MÉDIÍCH</a:t>
            </a:r>
          </a:p>
          <a:p>
            <a:r>
              <a:rPr lang="cs-CZ" dirty="0"/>
              <a:t>ZÁKONY – TRH PRÁCE, BYDLENÍ</a:t>
            </a:r>
          </a:p>
          <a:p>
            <a:r>
              <a:rPr lang="cs-CZ" dirty="0"/>
              <a:t>KONTAKT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304375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6483E81E-8D8B-42BC-915C-0B87C4C4DB66}"/>
              </a:ext>
            </a:extLst>
          </p:cNvPr>
          <p:cNvPicPr>
            <a:picLocks noGrp="1" noChangeAspect="1"/>
          </p:cNvPicPr>
          <p:nvPr>
            <p:ph idx="1"/>
          </p:nvPr>
        </p:nvPicPr>
        <p:blipFill rotWithShape="1">
          <a:blip r:embed="rId2"/>
          <a:srcRect t="5268" b="9966"/>
          <a:stretch/>
        </p:blipFill>
        <p:spPr>
          <a:xfrm>
            <a:off x="347973" y="606176"/>
            <a:ext cx="11611146" cy="5536246"/>
          </a:xfrm>
        </p:spPr>
      </p:pic>
    </p:spTree>
    <p:extLst>
      <p:ext uri="{BB962C8B-B14F-4D97-AF65-F5344CB8AC3E}">
        <p14:creationId xmlns:p14="http://schemas.microsoft.com/office/powerpoint/2010/main" val="3063304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F6AC9922-B0E3-4081-B1E6-78D9B5396230}"/>
              </a:ext>
            </a:extLst>
          </p:cNvPr>
          <p:cNvPicPr>
            <a:picLocks noGrp="1" noChangeAspect="1"/>
          </p:cNvPicPr>
          <p:nvPr>
            <p:ph idx="1"/>
          </p:nvPr>
        </p:nvPicPr>
        <p:blipFill rotWithShape="1">
          <a:blip r:embed="rId2"/>
          <a:srcRect t="5260" r="2646" b="8886"/>
          <a:stretch/>
        </p:blipFill>
        <p:spPr>
          <a:xfrm>
            <a:off x="224683" y="595900"/>
            <a:ext cx="11724162" cy="5815809"/>
          </a:xfrm>
        </p:spPr>
      </p:pic>
    </p:spTree>
    <p:extLst>
      <p:ext uri="{BB962C8B-B14F-4D97-AF65-F5344CB8AC3E}">
        <p14:creationId xmlns:p14="http://schemas.microsoft.com/office/powerpoint/2010/main" val="257481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B53ECA8-44FC-43D8-3725-8CB16819C867}"/>
              </a:ext>
            </a:extLst>
          </p:cNvPr>
          <p:cNvSpPr>
            <a:spLocks noGrp="1"/>
          </p:cNvSpPr>
          <p:nvPr>
            <p:ph idx="1"/>
          </p:nvPr>
        </p:nvSpPr>
        <p:spPr/>
        <p:txBody>
          <a:bodyPr/>
          <a:lstStyle/>
          <a:p>
            <a:pPr marL="0" indent="0" algn="l" rtl="0" latinLnBrk="0">
              <a:spcBef>
                <a:spcPts val="1000"/>
              </a:spcBef>
              <a:spcAft>
                <a:spcPts val="0"/>
              </a:spcAft>
            </a:pPr>
            <a:r>
              <a:rPr lang="cs-CZ" b="0" i="0" dirty="0">
                <a:solidFill>
                  <a:srgbClr val="000000"/>
                </a:solidFill>
                <a:effectLst/>
                <a:latin typeface="Calibri" panose="020F0502020204030204" pitchFamily="34" charset="0"/>
              </a:rPr>
              <a:t>13. Sociální exkluze a inkluze ve vztahu k nemoci a jinakosti – definice; stigma a jeho vliv na prožívání nemoci/jinakosti; modely postižení</a:t>
            </a:r>
            <a:endParaRPr lang="cs-CZ" b="0" i="0" dirty="0">
              <a:solidFill>
                <a:srgbClr val="222222"/>
              </a:solidFill>
              <a:effectLst/>
              <a:latin typeface="Arial" panose="020B0604020202020204" pitchFamily="34" charset="0"/>
            </a:endParaRPr>
          </a:p>
          <a:p>
            <a:pPr marL="0" indent="0" algn="l" rtl="0" latinLnBrk="0">
              <a:spcBef>
                <a:spcPts val="1000"/>
              </a:spcBef>
              <a:spcAft>
                <a:spcPts val="0"/>
              </a:spcAft>
            </a:pPr>
            <a:r>
              <a:rPr lang="cs-CZ" b="0" i="0" dirty="0">
                <a:solidFill>
                  <a:srgbClr val="000000"/>
                </a:solidFill>
                <a:effectLst/>
                <a:latin typeface="Calibri" panose="020F0502020204030204" pitchFamily="34" charset="0"/>
              </a:rPr>
              <a:t>14. Zdravotnický pracovník a pacient jako sociální aktéři – role zdravotnického pracovníka a pacienta – funkcionalistická definice, současné proměny, </a:t>
            </a:r>
            <a:r>
              <a:rPr lang="cs-CZ" b="0" i="0" dirty="0" err="1">
                <a:solidFill>
                  <a:srgbClr val="000000"/>
                </a:solidFill>
                <a:effectLst/>
                <a:latin typeface="Calibri" panose="020F0502020204030204" pitchFamily="34" charset="0"/>
              </a:rPr>
              <a:t>rutinizace</a:t>
            </a:r>
            <a:r>
              <a:rPr lang="cs-CZ" b="0" i="0" dirty="0">
                <a:solidFill>
                  <a:srgbClr val="000000"/>
                </a:solidFill>
                <a:effectLst/>
                <a:latin typeface="Calibri" panose="020F0502020204030204" pitchFamily="34" charset="0"/>
              </a:rPr>
              <a:t> a </a:t>
            </a:r>
            <a:r>
              <a:rPr lang="cs-CZ" b="0" i="0" dirty="0" err="1">
                <a:solidFill>
                  <a:srgbClr val="000000"/>
                </a:solidFill>
                <a:effectLst/>
                <a:latin typeface="Calibri" panose="020F0502020204030204" pitchFamily="34" charset="0"/>
              </a:rPr>
              <a:t>deprofesionalizace</a:t>
            </a:r>
            <a:r>
              <a:rPr lang="cs-CZ" b="0" i="0" dirty="0">
                <a:solidFill>
                  <a:srgbClr val="000000"/>
                </a:solidFill>
                <a:effectLst/>
                <a:latin typeface="Calibri" panose="020F0502020204030204" pitchFamily="34" charset="0"/>
              </a:rPr>
              <a:t> zdravotnické profese, zdravotnická/lékařská socializace, komunikace mezi zdravotnickým pracovníkem (lékařem) a pacientem. </a:t>
            </a:r>
            <a:endParaRPr lang="cs-CZ" b="0" i="0" dirty="0">
              <a:solidFill>
                <a:srgbClr val="222222"/>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243732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A75E24D-5E18-89EB-4547-9157D7A1AD59}"/>
              </a:ext>
            </a:extLst>
          </p:cNvPr>
          <p:cNvSpPr>
            <a:spLocks noGrp="1"/>
          </p:cNvSpPr>
          <p:nvPr>
            <p:ph idx="1"/>
          </p:nvPr>
        </p:nvSpPr>
        <p:spPr/>
        <p:txBody>
          <a:bodyPr/>
          <a:lstStyle/>
          <a:p>
            <a:pPr marL="0" indent="0">
              <a:buNone/>
            </a:pPr>
            <a:r>
              <a:rPr lang="cs-CZ" dirty="0"/>
              <a:t>ROLE LÉKAŘE </a:t>
            </a:r>
          </a:p>
          <a:p>
            <a:pPr marL="0" indent="0">
              <a:buNone/>
            </a:pPr>
            <a:r>
              <a:rPr lang="cs-CZ" dirty="0"/>
              <a:t>- diskuse</a:t>
            </a:r>
          </a:p>
        </p:txBody>
      </p:sp>
    </p:spTree>
    <p:extLst>
      <p:ext uri="{BB962C8B-B14F-4D97-AF65-F5344CB8AC3E}">
        <p14:creationId xmlns:p14="http://schemas.microsoft.com/office/powerpoint/2010/main" val="344673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946DD-7443-B6E5-4DB7-D81F34D731CC}"/>
              </a:ext>
            </a:extLst>
          </p:cNvPr>
          <p:cNvSpPr>
            <a:spLocks noGrp="1"/>
          </p:cNvSpPr>
          <p:nvPr>
            <p:ph type="title"/>
          </p:nvPr>
        </p:nvSpPr>
        <p:spPr/>
        <p:txBody>
          <a:bodyPr>
            <a:normAutofit/>
          </a:bodyPr>
          <a:lstStyle/>
          <a:p>
            <a:r>
              <a:rPr lang="cs-CZ" sz="4000" b="1" dirty="0"/>
              <a:t>Sociální role lékaře a pacienta</a:t>
            </a:r>
            <a:br>
              <a:rPr lang="cs-CZ" sz="2000" dirty="0"/>
            </a:br>
            <a:r>
              <a:rPr lang="cs-CZ" sz="2000" dirty="0"/>
              <a:t>(</a:t>
            </a:r>
            <a:r>
              <a:rPr lang="cs-CZ" sz="2000" dirty="0" err="1"/>
              <a:t>zprac</a:t>
            </a:r>
            <a:r>
              <a:rPr lang="cs-CZ" sz="2000" dirty="0"/>
              <a:t>. Dle </a:t>
            </a:r>
            <a:r>
              <a:rPr lang="cs-CZ" sz="2000" b="0" i="0" dirty="0">
                <a:solidFill>
                  <a:srgbClr val="222222"/>
                </a:solidFill>
                <a:effectLst/>
                <a:latin typeface="Arial" panose="020B0604020202020204" pitchFamily="34" charset="0"/>
              </a:rPr>
              <a:t>BÁRTLOVÁ, S. (2006). Příspěvek T. </a:t>
            </a:r>
            <a:r>
              <a:rPr lang="cs-CZ" sz="2000" b="0" i="0" dirty="0" err="1">
                <a:solidFill>
                  <a:srgbClr val="222222"/>
                </a:solidFill>
                <a:effectLst/>
                <a:latin typeface="Arial" panose="020B0604020202020204" pitchFamily="34" charset="0"/>
              </a:rPr>
              <a:t>Parsonse</a:t>
            </a:r>
            <a:r>
              <a:rPr lang="cs-CZ" sz="2000" b="0" i="0" dirty="0">
                <a:solidFill>
                  <a:srgbClr val="222222"/>
                </a:solidFill>
                <a:effectLst/>
                <a:latin typeface="Arial" panose="020B0604020202020204" pitchFamily="34" charset="0"/>
              </a:rPr>
              <a:t> k rozvoji sociologie medicíny a zdravotnictví. </a:t>
            </a:r>
            <a:r>
              <a:rPr lang="cs-CZ" sz="2000" b="0" i="1" dirty="0">
                <a:solidFill>
                  <a:srgbClr val="222222"/>
                </a:solidFill>
                <a:effectLst/>
                <a:latin typeface="Arial" panose="020B0604020202020204" pitchFamily="34" charset="0"/>
              </a:rPr>
              <a:t>Sociální práce/Sociálna </a:t>
            </a:r>
            <a:r>
              <a:rPr lang="cs-CZ" sz="2000" b="0" i="1" dirty="0" err="1">
                <a:solidFill>
                  <a:srgbClr val="222222"/>
                </a:solidFill>
                <a:effectLst/>
                <a:latin typeface="Arial" panose="020B0604020202020204" pitchFamily="34" charset="0"/>
              </a:rPr>
              <a:t>práca</a:t>
            </a:r>
            <a:r>
              <a:rPr lang="cs-CZ" sz="2000" b="0" i="0" dirty="0">
                <a:solidFill>
                  <a:srgbClr val="222222"/>
                </a:solidFill>
                <a:effectLst/>
                <a:latin typeface="Arial" panose="020B0604020202020204" pitchFamily="34" charset="0"/>
              </a:rPr>
              <a:t>, </a:t>
            </a:r>
            <a:r>
              <a:rPr lang="cs-CZ" sz="2000" b="0" i="1" dirty="0">
                <a:solidFill>
                  <a:srgbClr val="222222"/>
                </a:solidFill>
                <a:effectLst/>
                <a:latin typeface="Arial" panose="020B0604020202020204" pitchFamily="34" charset="0"/>
              </a:rPr>
              <a:t>1</a:t>
            </a:r>
            <a:r>
              <a:rPr lang="cs-CZ" sz="2000" b="0" i="0" dirty="0">
                <a:solidFill>
                  <a:srgbClr val="222222"/>
                </a:solidFill>
                <a:effectLst/>
                <a:latin typeface="Arial" panose="020B0604020202020204" pitchFamily="34" charset="0"/>
              </a:rPr>
              <a:t>, 93-100)</a:t>
            </a:r>
            <a:endParaRPr lang="cs-CZ" sz="2000" dirty="0"/>
          </a:p>
        </p:txBody>
      </p:sp>
      <p:sp>
        <p:nvSpPr>
          <p:cNvPr id="3" name="Zástupný obsah 2">
            <a:extLst>
              <a:ext uri="{FF2B5EF4-FFF2-40B4-BE49-F238E27FC236}">
                <a16:creationId xmlns:a16="http://schemas.microsoft.com/office/drawing/2014/main" id="{3FBB66A0-0A30-BF03-A671-5BB7D12B9EB7}"/>
              </a:ext>
            </a:extLst>
          </p:cNvPr>
          <p:cNvSpPr>
            <a:spLocks noGrp="1"/>
          </p:cNvSpPr>
          <p:nvPr>
            <p:ph idx="1"/>
          </p:nvPr>
        </p:nvSpPr>
        <p:spPr>
          <a:xfrm>
            <a:off x="838200" y="2906485"/>
            <a:ext cx="10515600" cy="3270477"/>
          </a:xfrm>
        </p:spPr>
        <p:txBody>
          <a:bodyPr/>
          <a:lstStyle/>
          <a:p>
            <a:r>
              <a:rPr lang="cs-CZ" dirty="0" err="1"/>
              <a:t>The</a:t>
            </a:r>
            <a:r>
              <a:rPr lang="cs-CZ" dirty="0"/>
              <a:t> </a:t>
            </a:r>
            <a:r>
              <a:rPr lang="cs-CZ" dirty="0" err="1"/>
              <a:t>Social</a:t>
            </a:r>
            <a:r>
              <a:rPr lang="cs-CZ" dirty="0"/>
              <a:t> </a:t>
            </a:r>
            <a:r>
              <a:rPr lang="cs-CZ" dirty="0" err="1"/>
              <a:t>System</a:t>
            </a:r>
            <a:r>
              <a:rPr lang="cs-CZ" dirty="0"/>
              <a:t> (1951)</a:t>
            </a:r>
          </a:p>
          <a:p>
            <a:r>
              <a:rPr lang="cs-CZ" dirty="0"/>
              <a:t>americký sociolog </a:t>
            </a:r>
            <a:r>
              <a:rPr lang="cs-CZ" dirty="0" err="1"/>
              <a:t>Talcott</a:t>
            </a:r>
            <a:r>
              <a:rPr lang="cs-CZ" dirty="0"/>
              <a:t> </a:t>
            </a:r>
            <a:r>
              <a:rPr lang="cs-CZ" dirty="0" err="1"/>
              <a:t>Parsons</a:t>
            </a:r>
            <a:r>
              <a:rPr lang="cs-CZ" dirty="0"/>
              <a:t>, představitel strukturálního funkcionalismu</a:t>
            </a:r>
          </a:p>
          <a:p>
            <a:r>
              <a:rPr lang="cs-CZ" dirty="0"/>
              <a:t>zdůraznil funkci medicíny jako instituce sociální kontroly (také </a:t>
            </a:r>
            <a:r>
              <a:rPr lang="cs-CZ" dirty="0" err="1"/>
              <a:t>Zola</a:t>
            </a:r>
            <a:r>
              <a:rPr lang="cs-CZ" dirty="0"/>
              <a:t>, </a:t>
            </a:r>
            <a:r>
              <a:rPr lang="cs-CZ" dirty="0" err="1"/>
              <a:t>Goffman</a:t>
            </a:r>
            <a:r>
              <a:rPr lang="cs-CZ" dirty="0"/>
              <a:t>) – umožňuje společnosti zvládat nemoc, lékař je pak postavou, která legitimizuje status nemoci</a:t>
            </a:r>
          </a:p>
          <a:p>
            <a:endParaRPr lang="cs-CZ" dirty="0"/>
          </a:p>
          <a:p>
            <a:endParaRPr lang="cs-CZ" dirty="0"/>
          </a:p>
        </p:txBody>
      </p:sp>
    </p:spTree>
    <p:extLst>
      <p:ext uri="{BB962C8B-B14F-4D97-AF65-F5344CB8AC3E}">
        <p14:creationId xmlns:p14="http://schemas.microsoft.com/office/powerpoint/2010/main" val="25970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19BFE-0704-D47E-F0CD-15E3CED947F1}"/>
              </a:ext>
            </a:extLst>
          </p:cNvPr>
          <p:cNvSpPr>
            <a:spLocks noGrp="1"/>
          </p:cNvSpPr>
          <p:nvPr>
            <p:ph type="title"/>
          </p:nvPr>
        </p:nvSpPr>
        <p:spPr/>
        <p:txBody>
          <a:bodyPr/>
          <a:lstStyle/>
          <a:p>
            <a:r>
              <a:rPr lang="cs-CZ" dirty="0"/>
              <a:t>Charakteristiky role lékaře</a:t>
            </a:r>
          </a:p>
        </p:txBody>
      </p:sp>
      <p:sp>
        <p:nvSpPr>
          <p:cNvPr id="3" name="Zástupný obsah 2">
            <a:extLst>
              <a:ext uri="{FF2B5EF4-FFF2-40B4-BE49-F238E27FC236}">
                <a16:creationId xmlns:a16="http://schemas.microsoft.com/office/drawing/2014/main" id="{0AEB42A4-106C-BF7C-0EFE-ED8EC88D0A94}"/>
              </a:ext>
            </a:extLst>
          </p:cNvPr>
          <p:cNvSpPr>
            <a:spLocks noGrp="1"/>
          </p:cNvSpPr>
          <p:nvPr>
            <p:ph idx="1"/>
          </p:nvPr>
        </p:nvSpPr>
        <p:spPr/>
        <p:txBody>
          <a:bodyPr>
            <a:normAutofit/>
          </a:bodyPr>
          <a:lstStyle/>
          <a:p>
            <a:pPr marL="514350" indent="-514350">
              <a:buAutoNum type="arabicPeriod"/>
            </a:pPr>
            <a:r>
              <a:rPr lang="cs-CZ" dirty="0"/>
              <a:t>Funkční specifita (odborná kompetence)</a:t>
            </a:r>
          </a:p>
          <a:p>
            <a:pPr marL="514350" indent="-514350">
              <a:buAutoNum type="arabicPeriod"/>
            </a:pPr>
            <a:r>
              <a:rPr lang="cs-CZ" dirty="0"/>
              <a:t>Afektivní neutralita (kontrola svých emocí)</a:t>
            </a:r>
          </a:p>
          <a:p>
            <a:pPr marL="514350" indent="-514350">
              <a:buAutoNum type="arabicPeriod"/>
            </a:pPr>
            <a:r>
              <a:rPr lang="cs-CZ" dirty="0"/>
              <a:t>Univerzalismus</a:t>
            </a:r>
          </a:p>
          <a:p>
            <a:pPr marL="514350" indent="-514350">
              <a:buAutoNum type="arabicPeriod"/>
            </a:pPr>
            <a:r>
              <a:rPr lang="cs-CZ" dirty="0"/>
              <a:t>Kolektivní orientace (morální podtext, nezištnost, sebezapření)</a:t>
            </a:r>
          </a:p>
          <a:p>
            <a:pPr marL="514350" indent="-514350">
              <a:buAutoNum type="arabicPeriod"/>
            </a:pPr>
            <a:endParaRPr lang="cs-CZ" dirty="0"/>
          </a:p>
          <a:p>
            <a:pPr marL="0" indent="0">
              <a:buNone/>
            </a:pPr>
            <a:r>
              <a:rPr lang="cs-CZ" dirty="0"/>
              <a:t>Kritika:</a:t>
            </a:r>
          </a:p>
          <a:p>
            <a:pPr marL="0" indent="0">
              <a:buNone/>
            </a:pPr>
            <a:r>
              <a:rPr lang="cs-CZ" dirty="0" err="1"/>
              <a:t>Freidson</a:t>
            </a:r>
            <a:r>
              <a:rPr lang="cs-CZ" dirty="0"/>
              <a:t> (1970) – </a:t>
            </a:r>
            <a:r>
              <a:rPr lang="cs-CZ" dirty="0" err="1"/>
              <a:t>interakcionismus</a:t>
            </a:r>
            <a:r>
              <a:rPr lang="cs-CZ" dirty="0"/>
              <a:t>, pacient jako aktér, uznání partikulárních zájmů lékařů, rigidnosti vůči změně </a:t>
            </a:r>
          </a:p>
          <a:p>
            <a:pPr marL="0" indent="0">
              <a:buNone/>
            </a:pPr>
            <a:endParaRPr lang="cs-CZ" dirty="0"/>
          </a:p>
        </p:txBody>
      </p:sp>
    </p:spTree>
    <p:extLst>
      <p:ext uri="{BB962C8B-B14F-4D97-AF65-F5344CB8AC3E}">
        <p14:creationId xmlns:p14="http://schemas.microsoft.com/office/powerpoint/2010/main" val="19233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A83EF-DD7F-E6EA-CB57-CCFB8B7F99DF}"/>
              </a:ext>
            </a:extLst>
          </p:cNvPr>
          <p:cNvSpPr>
            <a:spLocks noGrp="1"/>
          </p:cNvSpPr>
          <p:nvPr>
            <p:ph type="title"/>
          </p:nvPr>
        </p:nvSpPr>
        <p:spPr/>
        <p:txBody>
          <a:bodyPr/>
          <a:lstStyle/>
          <a:p>
            <a:r>
              <a:rPr lang="cs-CZ" dirty="0"/>
              <a:t>Role nemocného</a:t>
            </a:r>
          </a:p>
        </p:txBody>
      </p:sp>
      <p:sp>
        <p:nvSpPr>
          <p:cNvPr id="3" name="Zástupný obsah 2">
            <a:extLst>
              <a:ext uri="{FF2B5EF4-FFF2-40B4-BE49-F238E27FC236}">
                <a16:creationId xmlns:a16="http://schemas.microsoft.com/office/drawing/2014/main" id="{D87662D6-7F64-696B-B6D3-FB1D31E8741B}"/>
              </a:ext>
            </a:extLst>
          </p:cNvPr>
          <p:cNvSpPr>
            <a:spLocks noGrp="1"/>
          </p:cNvSpPr>
          <p:nvPr>
            <p:ph idx="1"/>
          </p:nvPr>
        </p:nvSpPr>
        <p:spPr/>
        <p:txBody>
          <a:bodyPr>
            <a:normAutofit/>
          </a:bodyPr>
          <a:lstStyle/>
          <a:p>
            <a:pPr marL="514350" indent="-514350">
              <a:buAutoNum type="arabicParenR"/>
            </a:pPr>
            <a:r>
              <a:rPr lang="cs-CZ" dirty="0"/>
              <a:t>Nemocný nemá zodpovědnost za svůj stav, není schopen odstranit ho svou vůlí</a:t>
            </a:r>
          </a:p>
          <a:p>
            <a:pPr marL="514350" indent="-514350">
              <a:buAutoNum type="arabicParenR"/>
            </a:pPr>
            <a:r>
              <a:rPr lang="cs-CZ" dirty="0"/>
              <a:t>Je zproštěn svých povinností</a:t>
            </a:r>
          </a:p>
          <a:p>
            <a:pPr marL="514350" indent="-514350">
              <a:buAutoNum type="arabicParenR"/>
            </a:pPr>
            <a:r>
              <a:rPr lang="cs-CZ" dirty="0"/>
              <a:t>Je povinen dávat najevo nežádoucnost a přechodnost situace</a:t>
            </a:r>
          </a:p>
          <a:p>
            <a:pPr marL="514350" indent="-514350">
              <a:buAutoNum type="arabicParenR"/>
            </a:pPr>
            <a:r>
              <a:rPr lang="cs-CZ" dirty="0"/>
              <a:t>Je povinen vyhledat odborníky a dodržet jejich doporučení </a:t>
            </a:r>
          </a:p>
          <a:p>
            <a:pPr marL="514350" indent="-514350">
              <a:buAutoNum type="arabicParenR"/>
            </a:pPr>
            <a:endParaRPr lang="cs-CZ" dirty="0"/>
          </a:p>
          <a:p>
            <a:pPr marL="0" indent="0">
              <a:buNone/>
            </a:pPr>
            <a:r>
              <a:rPr lang="cs-CZ" dirty="0"/>
              <a:t>Kritika: </a:t>
            </a:r>
            <a:r>
              <a:rPr lang="cs-CZ" dirty="0" err="1"/>
              <a:t>Freidson</a:t>
            </a:r>
            <a:r>
              <a:rPr lang="cs-CZ" dirty="0"/>
              <a:t>, </a:t>
            </a:r>
            <a:r>
              <a:rPr lang="cs-CZ" dirty="0" err="1"/>
              <a:t>Goffman</a:t>
            </a:r>
            <a:r>
              <a:rPr lang="cs-CZ" dirty="0"/>
              <a:t>, </a:t>
            </a:r>
            <a:r>
              <a:rPr lang="cs-CZ" dirty="0" err="1"/>
              <a:t>Zola</a:t>
            </a:r>
            <a:r>
              <a:rPr lang="cs-CZ" dirty="0"/>
              <a:t> – schéma je kulturně specifické</a:t>
            </a:r>
          </a:p>
        </p:txBody>
      </p:sp>
    </p:spTree>
    <p:extLst>
      <p:ext uri="{BB962C8B-B14F-4D97-AF65-F5344CB8AC3E}">
        <p14:creationId xmlns:p14="http://schemas.microsoft.com/office/powerpoint/2010/main" val="3247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2187</Words>
  <Application>Microsoft Office PowerPoint</Application>
  <PresentationFormat>Širokoúhlá obrazovka</PresentationFormat>
  <Paragraphs>178</Paragraphs>
  <Slides>43</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43</vt:i4>
      </vt:variant>
    </vt:vector>
  </HeadingPairs>
  <TitlesOfParts>
    <vt:vector size="51" baseType="lpstr">
      <vt:lpstr>Meiryo</vt:lpstr>
      <vt:lpstr>Arial</vt:lpstr>
      <vt:lpstr>Calibri</vt:lpstr>
      <vt:lpstr>Calibri Light</vt:lpstr>
      <vt:lpstr>inherit</vt:lpstr>
      <vt:lpstr>Noto Sans</vt:lpstr>
      <vt:lpstr>Wingdings</vt:lpstr>
      <vt:lpstr>Motiv Office</vt:lpstr>
      <vt:lpstr>Sociologie a sociální psychologie</vt:lpstr>
      <vt:lpstr>Co nás dnes čeká?</vt:lpstr>
      <vt:lpstr>Prezentace aplikace PowerPoint</vt:lpstr>
      <vt:lpstr>Prezentace aplikace PowerPoint</vt:lpstr>
      <vt:lpstr>Prezentace aplikace PowerPoint</vt:lpstr>
      <vt:lpstr>Prezentace aplikace PowerPoint</vt:lpstr>
      <vt:lpstr>Sociální role lékaře a pacienta (zprac. Dle BÁRTLOVÁ, S. (2006). Příspěvek T. Parsonse k rozvoji sociologie medicíny a zdravotnictví. Sociální práce/Sociálna práca, 1, 93-100)</vt:lpstr>
      <vt:lpstr>Charakteristiky role lékaře</vt:lpstr>
      <vt:lpstr>Role nemocného</vt:lpstr>
      <vt:lpstr>Proměna role lékaře</vt:lpstr>
      <vt:lpstr>sli.do</vt:lpstr>
      <vt:lpstr>Prezentace aplikace PowerPoint</vt:lpstr>
      <vt:lpstr>Výzkum prestiže povolání (CVVM, 2019)</vt:lpstr>
      <vt:lpstr>Prezentace aplikace PowerPoint</vt:lpstr>
      <vt:lpstr>Přístup k léčbě jako ke službě</vt:lpstr>
      <vt:lpstr>Velká očekávání</vt:lpstr>
      <vt:lpstr>Hodnoty lékařů a pacientů </vt:lpstr>
      <vt:lpstr>Práce, adrenalin a nepostradatelnost</vt:lpstr>
      <vt:lpstr>Fyzické limity a osobní život</vt:lpstr>
      <vt:lpstr>Pracovní podmínky: konkurenční, silně byrokratizované a hierarchizované prostředí</vt:lpstr>
      <vt:lpstr>„Co, kromě nedostatku financí, považujete za největší problém současné medicíny?“  (%, N=1458, kategorie vytvořené autorkami)</vt:lpstr>
      <vt:lpstr>Struktura odpovědí týkajících se pacientů (%, N=158, kategorie vytvořené autorkami)</vt:lpstr>
      <vt:lpstr>    Modely postižení  zpracováno na základě HYDE, M. (2001). Exploring Disability: A Sociological Introduction. Colin Barnes, Geof Mercer and Tom Shakespeare. Cambridge: Polity, 1999,£ 49.50 (£ 14.95 pbk), 280 pp.(ISBN: 0-7456-1478-7). Sociology, 35(1), 219-258.</vt:lpstr>
      <vt:lpstr>Medicínský model postižení (individuální)</vt:lpstr>
      <vt:lpstr>WHO – Mezinárodní klasifikace nemocí, postižení a handicapu (ICIDH) (1980)</vt:lpstr>
      <vt:lpstr>Disability Rights Movement</vt:lpstr>
      <vt:lpstr>Prezentace aplikace PowerPoint</vt:lpstr>
      <vt:lpstr>Biopsychosociální model postižení (ICF)</vt:lpstr>
      <vt:lpstr>Prezentace aplikace PowerPoint</vt:lpstr>
      <vt:lpstr>Prezentace aplikace PowerPoint</vt:lpstr>
      <vt:lpstr>Prezentace aplikace PowerPoint</vt:lpstr>
      <vt:lpstr>Prezentace aplikace PowerPoint</vt:lpstr>
      <vt:lpstr> 3 představy o člověku s duševní nemocí </vt:lpstr>
      <vt:lpstr>Stigma</vt:lpstr>
      <vt:lpstr>Stigma</vt:lpstr>
      <vt:lpstr>Stigmatizovaný</vt:lpstr>
      <vt:lpstr>Prezentace aplikace PowerPoint</vt:lpstr>
      <vt:lpstr>Prezentace aplikace PowerPoint</vt:lpstr>
      <vt:lpstr>Prezentace aplikace PowerPoint</vt:lpstr>
      <vt:lpstr>Prezentace aplikace PowerPoint</vt:lpstr>
      <vt:lpstr>Strategie boje se stigmatem</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medicíny</dc:title>
  <dc:creator>Lenka Slepičková</dc:creator>
  <cp:lastModifiedBy>Lenka Slepičková</cp:lastModifiedBy>
  <cp:revision>5</cp:revision>
  <dcterms:created xsi:type="dcterms:W3CDTF">2022-10-19T13:15:29Z</dcterms:created>
  <dcterms:modified xsi:type="dcterms:W3CDTF">2023-11-23T21:20:40Z</dcterms:modified>
</cp:coreProperties>
</file>