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  <p:sldMasterId id="2147483650" r:id="rId5"/>
  </p:sldMasterIdLst>
  <p:notesMasterIdLst>
    <p:notesMasterId r:id="rId46"/>
  </p:notesMasterIdLst>
  <p:handoutMasterIdLst>
    <p:handoutMasterId r:id="rId47"/>
  </p:handoutMasterIdLst>
  <p:sldIdLst>
    <p:sldId id="256" r:id="rId6"/>
    <p:sldId id="293" r:id="rId7"/>
    <p:sldId id="258" r:id="rId8"/>
    <p:sldId id="259" r:id="rId9"/>
    <p:sldId id="294" r:id="rId10"/>
    <p:sldId id="295" r:id="rId11"/>
    <p:sldId id="296" r:id="rId12"/>
    <p:sldId id="297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768" autoAdjust="0"/>
  </p:normalViewPr>
  <p:slideViewPr>
    <p:cSldViewPr snapToGrid="0">
      <p:cViewPr varScale="1">
        <p:scale>
          <a:sx n="106" d="100"/>
          <a:sy n="106" d="100"/>
        </p:scale>
        <p:origin x="126" y="192"/>
      </p:cViewPr>
      <p:guideLst>
        <p:guide orient="horz" pos="1117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0.xml"/><Relationship Id="rId1" Type="http://schemas.openxmlformats.org/officeDocument/2006/relationships/slide" Target="slides/slide1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6DD89E9-AE3F-4647-B3C3-D67DD2E57E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099463" y="-11174413"/>
            <a:ext cx="42198926" cy="23737888"/>
          </a:xfrm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28015F34-C2B7-4725-A2F3-614916327D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>
            <a:extLst>
              <a:ext uri="{FF2B5EF4-FFF2-40B4-BE49-F238E27FC236}">
                <a16:creationId xmlns:a16="http://schemas.microsoft.com/office/drawing/2014/main" id="{F2BF6238-4790-44ED-8652-43E15E5D0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8859838"/>
            <a:ext cx="1588" cy="1911032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8339EF1A-ED5C-4853-AB46-F4A9D347520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>
            <a:extLst>
              <a:ext uri="{FF2B5EF4-FFF2-40B4-BE49-F238E27FC236}">
                <a16:creationId xmlns:a16="http://schemas.microsoft.com/office/drawing/2014/main" id="{C1116A69-6B8E-4067-A091-D65D0E2B5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1BF89C66-6E99-4E82-8D76-FB5C4685183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>
            <a:extLst>
              <a:ext uri="{FF2B5EF4-FFF2-40B4-BE49-F238E27FC236}">
                <a16:creationId xmlns:a16="http://schemas.microsoft.com/office/drawing/2014/main" id="{45E16E40-BC64-4730-AF66-5FB2BF147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6C6CA9C1-B788-4D02-94BD-609469DCBA40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>
            <a:extLst>
              <a:ext uri="{FF2B5EF4-FFF2-40B4-BE49-F238E27FC236}">
                <a16:creationId xmlns:a16="http://schemas.microsoft.com/office/drawing/2014/main" id="{680FDC87-E869-487A-AB12-29B485E45C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099463" y="-11174413"/>
            <a:ext cx="42200513" cy="23739476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4B15FC15-742C-4985-BB21-D0D93F4AB9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024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>
            <a:extLst>
              <a:ext uri="{FF2B5EF4-FFF2-40B4-BE49-F238E27FC236}">
                <a16:creationId xmlns:a16="http://schemas.microsoft.com/office/drawing/2014/main" id="{41C3B7DA-7711-4FC2-8247-826E68507A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913EF754-E7AE-415E-92E4-72866FE201C1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>
            <a:extLst>
              <a:ext uri="{FF2B5EF4-FFF2-40B4-BE49-F238E27FC236}">
                <a16:creationId xmlns:a16="http://schemas.microsoft.com/office/drawing/2014/main" id="{DBF36F91-772A-410C-87A3-D3334D409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60D0C3EE-5279-4F01-A9E1-506706A19190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>
            <a:extLst>
              <a:ext uri="{FF2B5EF4-FFF2-40B4-BE49-F238E27FC236}">
                <a16:creationId xmlns:a16="http://schemas.microsoft.com/office/drawing/2014/main" id="{C1145B93-6592-4959-878F-AA5622740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16CF72EC-F79E-4A7E-B65D-774E93505F18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>
            <a:extLst>
              <a:ext uri="{FF2B5EF4-FFF2-40B4-BE49-F238E27FC236}">
                <a16:creationId xmlns:a16="http://schemas.microsoft.com/office/drawing/2014/main" id="{BB67E593-569F-4F0C-9A9D-97470AD6C5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099463" y="-11174413"/>
            <a:ext cx="42200513" cy="23739476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D80F47D3-CEA9-44B5-A0F2-42F95B318F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024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843C0D9E-784F-4FD9-B4A1-DB82C007F1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099463" y="-11174413"/>
            <a:ext cx="42198926" cy="23737888"/>
          </a:xfrm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5712E430-F2E6-4641-A456-A7E976DD8C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AB6C233A-CD92-4BF0-89EA-A35BC46921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099463" y="-11174413"/>
            <a:ext cx="42198926" cy="23737888"/>
          </a:xfrm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96CAB1C8-E356-468B-885B-F72D84E7B0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CDD21193-22D9-4F1E-B3BB-3018DF8311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099463" y="-11174413"/>
            <a:ext cx="42198926" cy="23737888"/>
          </a:xfrm>
        </p:spPr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71B4399F-0510-46BF-87B4-60D54452E4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>
            <a:extLst>
              <a:ext uri="{FF2B5EF4-FFF2-40B4-BE49-F238E27FC236}">
                <a16:creationId xmlns:a16="http://schemas.microsoft.com/office/drawing/2014/main" id="{ECA59667-4B48-439B-AD70-DC54319BA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A12EE624-4963-4F40-AB02-DCFE20CB6ADC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C3787DDF-EC9E-4E31-8728-5E8128BC0B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099463" y="-11174413"/>
            <a:ext cx="42198926" cy="23737888"/>
          </a:xfrm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1E017E8D-13C8-42B3-A4A5-64B7561DCC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7BA20011-35F7-473F-A5D3-F424124AA0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099463" y="-11174413"/>
            <a:ext cx="42198926" cy="23737888"/>
          </a:xfrm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3AB56F0F-3339-41D9-B5A6-2B7B2D2932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A0AFF6ED-C24D-4956-8E01-E4EAEADB93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099463" y="-11174413"/>
            <a:ext cx="42198926" cy="23737888"/>
          </a:xfrm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CAE989F1-FC43-4B75-96A5-B7884C5E24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1E15500F-2D5C-4C03-ACEB-B933B4F1D6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099463" y="-11174413"/>
            <a:ext cx="42198926" cy="23737888"/>
          </a:xfrm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F566CB06-0FC8-461B-9E9C-CACD5CED5E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BED8CC37-0EA2-4343-B960-CE291C2518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099463" y="-11174413"/>
            <a:ext cx="42198926" cy="23737888"/>
          </a:xfrm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80C989E1-8B72-4E4B-9B3A-E2B8F5A3BB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201142EB-7BD1-4851-A4E8-159EC845D1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099463" y="-11174413"/>
            <a:ext cx="42198926" cy="23737888"/>
          </a:xfrm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3CAF8F6C-369C-44C4-A23D-0C23EC31F9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D087DE9B-98C1-4DB6-ACBB-6F1A5DAF92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099463" y="-11174413"/>
            <a:ext cx="42198926" cy="23737888"/>
          </a:xfrm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33ECA36A-236A-4F0D-9B73-51C12DE753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DB852BFA-DFF1-49D7-AEC7-32671A2EDD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099463" y="-11174413"/>
            <a:ext cx="42198926" cy="23737888"/>
          </a:xfrm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AB66BB8E-DB93-4447-8CF3-B2A2AC94AC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DA047198-3745-415C-8CDB-6DE7D7EC13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099463" y="-11174413"/>
            <a:ext cx="42198926" cy="23737888"/>
          </a:xfrm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C0A69F3A-29B3-4362-B741-4ACFA9C4A9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>
            <a:extLst>
              <a:ext uri="{FF2B5EF4-FFF2-40B4-BE49-F238E27FC236}">
                <a16:creationId xmlns:a16="http://schemas.microsoft.com/office/drawing/2014/main" id="{45DBAFD3-B447-4996-B239-6B26293FA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54126A03-48B3-4D44-AF8B-5371D790C483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FEF9F6A3-C408-478D-8181-C961624048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099463" y="-11174413"/>
            <a:ext cx="42198926" cy="23737888"/>
          </a:xfrm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612F8A3D-1247-43EF-9FD7-999D59947A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1489DFDC-C9C6-4413-B7D5-2BEE13D852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099463" y="-11174413"/>
            <a:ext cx="42198926" cy="23737888"/>
          </a:xfrm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42F0776E-921A-4843-9780-A928AD18B9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5A286A3D-6560-45B5-8FAB-35E6D3EB6F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099463" y="-11174413"/>
            <a:ext cx="42198926" cy="23737888"/>
          </a:xfrm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3A4ADAB5-2A2C-413F-8CC3-1FC4C23335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1797714E-04BC-4EC3-814F-FB416092FF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099463" y="-11174413"/>
            <a:ext cx="42198926" cy="23737888"/>
          </a:xfrm>
        </p:spPr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4602133D-8C38-49BB-A657-7EA38D89C9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>
            <a:extLst>
              <a:ext uri="{FF2B5EF4-FFF2-40B4-BE49-F238E27FC236}">
                <a16:creationId xmlns:a16="http://schemas.microsoft.com/office/drawing/2014/main" id="{82530929-BBA1-4EA3-9CCF-6D64C3652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E5610858-ED38-4A99-A023-91738267462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>
            <a:extLst>
              <a:ext uri="{FF2B5EF4-FFF2-40B4-BE49-F238E27FC236}">
                <a16:creationId xmlns:a16="http://schemas.microsoft.com/office/drawing/2014/main" id="{2C974988-5C9F-46BB-9AF2-22CC1CD79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555A7BF8-A68C-4EA8-B4B8-192807299D36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B79DC19A-0EAF-4BD1-962E-8DFC213CEC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099463" y="-11174413"/>
            <a:ext cx="42198926" cy="23737888"/>
          </a:xfrm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890C0216-DEC6-4459-819F-8AA543F4B2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>
            <a:extLst>
              <a:ext uri="{FF2B5EF4-FFF2-40B4-BE49-F238E27FC236}">
                <a16:creationId xmlns:a16="http://schemas.microsoft.com/office/drawing/2014/main" id="{3765920A-C56D-463B-B30D-264B6B3DF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4CB13D2F-E360-4FC3-A1BF-120D066FDE9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>
            <a:extLst>
              <a:ext uri="{FF2B5EF4-FFF2-40B4-BE49-F238E27FC236}">
                <a16:creationId xmlns:a16="http://schemas.microsoft.com/office/drawing/2014/main" id="{488FA3D0-8AFE-499F-AC3F-09E38489D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D78CB6B6-065B-4D58-8241-627B605F73D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images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invers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- invers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image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7242" y="2298933"/>
            <a:ext cx="8712448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C80E92-D597-4808-8D24-9AB737B7C2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14DE12-8414-44B1-8ED7-C8BCF04FDD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FECD1F-921D-434E-80DB-CCDB8CE1C5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638957-BF84-47CD-A62E-411EEB77D881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2506249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3D1807A-517F-4448-ACCF-7B8B5F53D0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875E07C-069E-47B0-87A2-2EAC9F6548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E3117CA-B5CA-44A6-A301-DE35DE2393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B68C0C-1C03-4317-86BA-819066A85A59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562821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4E22667-6D4A-48CB-9C5D-A0C333943B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184C48-D141-4C70-BCD9-8250FD90FC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D6E95D3-A907-4C82-A502-392E08D112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8966D8-E679-47A5-843A-3F9912925D0E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5988456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8B1DF15-2729-4677-BDF5-5462B052FB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5644BF4-8057-425C-870F-F06985D594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8FBFC75-B8CF-4A5E-8A2A-7A107F1981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F449EE-C9FB-4B5A-B1D6-AC0A829E1E82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7633063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1F7B0BA-531E-4EBA-9656-F232D8A4FF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6A11CD0-ECEE-4DC6-BE6D-7D58C8C365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9D37F59-C7D2-459F-85E3-CE8D2165A6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E75AA8-F6BD-4883-A0D6-F4407A3E8CE7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9499532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2C5F74E-F8E6-4663-947C-CBEB532B41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89C2FFC-DA5C-4EB8-8A76-C1A7E0B74D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419B7E9-6BAE-4159-86F6-12BAF31E07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870A1A-0C45-4A35-8D7F-5FCECE74DA4D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42520048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D6BAA3-F3C3-4032-AAC4-09AE6B7D04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4ABB09-93EB-4D35-9077-70A57A0E9C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755EAF-B5EE-4BE9-A815-95FA18D4F0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B0951D-DCDA-42C3-A89A-BC2095BE3DA0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8927291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457C0B-9FD4-4FD0-A54E-3FB396B3C0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9166C2-12A1-4E2F-B686-212570CB08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62DF62-FCBE-4371-BC5E-CED175EA76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B9BB24-7D68-4A3D-92A1-6A72A0A9E407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867846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87FE607-E464-49CC-B469-B6ECDD3A88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E8FA453-DA97-4110-BCB5-29ED16E6BC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4C43420-598F-41A1-8B54-E64D03F73B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8D2EFF-84B3-4AC0-B727-480AE10B7BBE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8982684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C80E92-D597-4808-8D24-9AB737B7C2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14DE12-8414-44B1-8ED7-C8BCF04FDD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FECD1F-921D-434E-80DB-CCDB8CE1C5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638957-BF84-47CD-A62E-411EEB77D881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183147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en-GB" noProof="0" dirty="0"/>
              <a:t>Click here to insert heading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99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700" r:id="rId18"/>
    <p:sldLayoutId id="2147483701" r:id="rId19"/>
    <p:sldLayoutId id="2147483702" r:id="rId20"/>
    <p:sldLayoutId id="2147483703" r:id="rId21"/>
    <p:sldLayoutId id="2147483704" r:id="rId22"/>
    <p:sldLayoutId id="2147483705" r:id="rId23"/>
    <p:sldLayoutId id="2147483706" r:id="rId24"/>
    <p:sldLayoutId id="2147483707" r:id="rId25"/>
    <p:sldLayoutId id="2147483708" r:id="rId26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8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Obrázek1">
            <a:extLst>
              <a:ext uri="{FF2B5EF4-FFF2-40B4-BE49-F238E27FC236}">
                <a16:creationId xmlns:a16="http://schemas.microsoft.com/office/drawing/2014/main" id="{FD2AFBD4-7864-49BB-98B0-98845E3AF2F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lum bright="80000" contrast="-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>
            <a:extLst>
              <a:ext uri="{FF2B5EF4-FFF2-40B4-BE49-F238E27FC236}">
                <a16:creationId xmlns:a16="http://schemas.microsoft.com/office/drawing/2014/main" id="{341799FA-E946-47E4-B9E2-23898E9749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Klepnutím lze upravit styl předlohy nadpisů.</a:t>
            </a:r>
          </a:p>
        </p:txBody>
      </p:sp>
      <p:sp>
        <p:nvSpPr>
          <p:cNvPr id="2052" name="Rectangle 3">
            <a:extLst>
              <a:ext uri="{FF2B5EF4-FFF2-40B4-BE49-F238E27FC236}">
                <a16:creationId xmlns:a16="http://schemas.microsoft.com/office/drawing/2014/main" id="{71D57141-EA07-4F0B-B937-B55A3586A0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Klepnutím lze upravit styly předlohy textu.</a:t>
            </a:r>
          </a:p>
          <a:p>
            <a:pPr lvl="1"/>
            <a:r>
              <a:rPr lang="en-GB" altLang="cs-CZ"/>
              <a:t>Druhá úroveň</a:t>
            </a:r>
          </a:p>
          <a:p>
            <a:pPr lvl="2"/>
            <a:r>
              <a:rPr lang="en-GB" altLang="cs-CZ"/>
              <a:t>Třetí úroveň</a:t>
            </a:r>
          </a:p>
          <a:p>
            <a:pPr lvl="3"/>
            <a:r>
              <a:rPr lang="en-GB" altLang="cs-CZ"/>
              <a:t>Čtvrtá úroveň</a:t>
            </a:r>
          </a:p>
          <a:p>
            <a:pPr lvl="4"/>
            <a:r>
              <a:rPr lang="en-GB" altLang="cs-CZ"/>
              <a:t>Pátá úroveň</a:t>
            </a:r>
          </a:p>
        </p:txBody>
      </p:sp>
      <p:sp>
        <p:nvSpPr>
          <p:cNvPr id="133124" name="Rectangle 4">
            <a:extLst>
              <a:ext uri="{FF2B5EF4-FFF2-40B4-BE49-F238E27FC236}">
                <a16:creationId xmlns:a16="http://schemas.microsoft.com/office/drawing/2014/main" id="{0C39D664-0DE1-4445-9E23-42A7ED817D5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91000"/>
              </a:lnSpc>
              <a:buClr>
                <a:srgbClr val="000000"/>
              </a:buClr>
              <a:buSzPct val="100000"/>
              <a:buFont typeface="Arial" charset="0"/>
              <a:buNone/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3125" name="Rectangle 5">
            <a:extLst>
              <a:ext uri="{FF2B5EF4-FFF2-40B4-BE49-F238E27FC236}">
                <a16:creationId xmlns:a16="http://schemas.microsoft.com/office/drawing/2014/main" id="{B8004B01-CF03-4C9B-A886-D4B28119198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91000"/>
              </a:lnSpc>
              <a:buClr>
                <a:srgbClr val="000000"/>
              </a:buClr>
              <a:buSzPct val="100000"/>
              <a:buFont typeface="Arial" charset="0"/>
              <a:buNone/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3126" name="Rectangle 6">
            <a:extLst>
              <a:ext uri="{FF2B5EF4-FFF2-40B4-BE49-F238E27FC236}">
                <a16:creationId xmlns:a16="http://schemas.microsoft.com/office/drawing/2014/main" id="{74024928-7B5F-4262-A8E0-916828BF47C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91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</a:defRPr>
            </a:lvl1pPr>
          </a:lstStyle>
          <a:p>
            <a:fld id="{4FC07A1D-C76D-4862-96E9-CA0BF7BA4775}" type="slidenum">
              <a:rPr lang="en-GB" altLang="cs-CZ"/>
              <a:pPr/>
              <a:t>‹#›</a:t>
            </a:fld>
            <a:endParaRPr lang="en-GB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2.jpeg"/><Relationship Id="rId4" Type="http://schemas.openxmlformats.org/officeDocument/2006/relationships/hyperlink" Target="http://images.google.cz/imgres?imgurl=http://www.impactlab.com/wp-content/uploads/2008/05/eeg2.jpg&amp;imgrefurl=http://www.impactlab.com/2008/05/16/a-baseball-cap-that-reads-your-mind/&amp;h=469&amp;w=380&amp;sz=49&amp;hl=cs&amp;start=1&amp;usg=__Lc_cDCEHvOPxcUEL1lYrWGr4loU=&amp;tbnid=ZblHfLFihXEX1M:&amp;tbnh=128&amp;tbnw=104&amp;prev=/images%3Fq%3Deeg%26gbv%3D2%26hl%3Dcs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2.png"/><Relationship Id="rId4" Type="http://schemas.openxmlformats.org/officeDocument/2006/relationships/oleObject" Target="../embeddings/oleObject1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4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9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5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51.png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6178D330-B66C-744A-9DAE-6FE0275651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z="1200" dirty="0"/>
              <a:t>Biofyzikální ústav Lékařské fakulty Masarykovy univerzity, Brno</a:t>
            </a:r>
            <a:endParaRPr lang="en-GB" noProof="0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3CDB8457-0BA6-D54B-A726-511C9A367A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1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23A9B39-6D5B-1149-AF4B-4E9BE3220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3650675"/>
            <a:ext cx="11361600" cy="653842"/>
          </a:xfrm>
        </p:spPr>
        <p:txBody>
          <a:bodyPr/>
          <a:lstStyle/>
          <a:p>
            <a:r>
              <a:rPr lang="cs-CZ" altLang="cs-CZ" sz="4400" b="1" dirty="0"/>
              <a:t>Přednášky z lékařské biofyziky</a:t>
            </a:r>
            <a:endParaRPr lang="en-GB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57CF0B4A-6B2F-5E47-805C-7758C9BCEB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331087"/>
            <a:ext cx="11361600" cy="698497"/>
          </a:xfrm>
        </p:spPr>
        <p:txBody>
          <a:bodyPr/>
          <a:lstStyle/>
          <a:p>
            <a:pPr eaLnBrk="1" hangingPunct="1">
              <a:buClr>
                <a:srgbClr val="FFFFFF"/>
              </a:buClr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altLang="cs-CZ" b="1" dirty="0">
                <a:solidFill>
                  <a:srgbClr val="0000DC"/>
                </a:solidFill>
              </a:rPr>
              <a:t>Biosignály a jejich zpracování, měření teploty</a:t>
            </a:r>
          </a:p>
          <a:p>
            <a:endParaRPr lang="en-GB" dirty="0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CBD863CF-17C1-4A77-B498-65285D23E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327" y="198325"/>
            <a:ext cx="4090344" cy="2934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9613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číslo snímku 8">
            <a:extLst>
              <a:ext uri="{FF2B5EF4-FFF2-40B4-BE49-F238E27FC236}">
                <a16:creationId xmlns:a16="http://schemas.microsoft.com/office/drawing/2014/main" id="{902E3BA1-C192-4028-953C-BCED808E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A0770640-142E-4720-B407-83AD5023AAB8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10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B28DD027-142D-4056-AE4E-01EA87D3A0CA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altLang="cs-CZ" sz="3200"/>
              <a:t>Monitor</a:t>
            </a:r>
            <a:r>
              <a:rPr lang="cs-CZ" altLang="cs-CZ" sz="3200"/>
              <a:t>ování biosignálů na jednotce intenzivní péče</a:t>
            </a:r>
            <a:endParaRPr lang="en-US" altLang="cs-CZ" sz="3200"/>
          </a:p>
        </p:txBody>
      </p:sp>
      <p:pic>
        <p:nvPicPr>
          <p:cNvPr id="12292" name="Picture 3" descr="gesu_02_img0124">
            <a:extLst>
              <a:ext uri="{FF2B5EF4-FFF2-40B4-BE49-F238E27FC236}">
                <a16:creationId xmlns:a16="http://schemas.microsoft.com/office/drawing/2014/main" id="{51799A92-5ACB-4FD2-9A8E-11E05F6362B8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09531" y="1336675"/>
            <a:ext cx="3676064" cy="2376498"/>
          </a:xfrm>
          <a:noFill/>
        </p:spPr>
      </p:pic>
      <p:pic>
        <p:nvPicPr>
          <p:cNvPr id="12293" name="Picture 4" descr="If a new drug were as effective at saving lives as Peter Pronovost’s checklist, there would be a nationwide marketing campaign urging doctors to use it.">
            <a:extLst>
              <a:ext uri="{FF2B5EF4-FFF2-40B4-BE49-F238E27FC236}">
                <a16:creationId xmlns:a16="http://schemas.microsoft.com/office/drawing/2014/main" id="{517CDBE4-F338-4A87-81E2-EEA4E82FA738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05357" y="4122738"/>
            <a:ext cx="2338387" cy="2349500"/>
          </a:xfrm>
          <a:noFill/>
        </p:spPr>
      </p:pic>
      <p:pic>
        <p:nvPicPr>
          <p:cNvPr id="12294" name="Picture 5" descr="nk_monitor">
            <a:extLst>
              <a:ext uri="{FF2B5EF4-FFF2-40B4-BE49-F238E27FC236}">
                <a16:creationId xmlns:a16="http://schemas.microsoft.com/office/drawing/2014/main" id="{D5A813DF-C44F-4B9B-8C60-33FAA2DCB6CA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06407" y="846138"/>
            <a:ext cx="2501900" cy="3167063"/>
          </a:xfrm>
          <a:noFill/>
        </p:spPr>
      </p:pic>
      <p:pic>
        <p:nvPicPr>
          <p:cNvPr id="12295" name="Picture 6">
            <a:extLst>
              <a:ext uri="{FF2B5EF4-FFF2-40B4-BE49-F238E27FC236}">
                <a16:creationId xmlns:a16="http://schemas.microsoft.com/office/drawing/2014/main" id="{A2FB6B4B-36F1-4F5D-9CA0-E257BFE8BD21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71814" y="4149726"/>
            <a:ext cx="3095625" cy="2322513"/>
          </a:xfrm>
          <a:noFill/>
        </p:spPr>
      </p:pic>
    </p:spTree>
    <p:extLst>
      <p:ext uri="{BB962C8B-B14F-4D97-AF65-F5344CB8AC3E}">
        <p14:creationId xmlns:p14="http://schemas.microsoft.com/office/powerpoint/2010/main" val="1322980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číslo snímku 5">
            <a:extLst>
              <a:ext uri="{FF2B5EF4-FFF2-40B4-BE49-F238E27FC236}">
                <a16:creationId xmlns:a16="http://schemas.microsoft.com/office/drawing/2014/main" id="{8891270C-8472-48B2-9AD5-CA533975E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DFE33257-7E81-4421-8C5F-A980FF5D555B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11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14339" name="Rectangle 1">
            <a:extLst>
              <a:ext uri="{FF2B5EF4-FFF2-40B4-BE49-F238E27FC236}">
                <a16:creationId xmlns:a16="http://schemas.microsoft.com/office/drawing/2014/main" id="{48C9105F-768D-46E0-A154-0A7442AD52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9282" y="274753"/>
            <a:ext cx="8439150" cy="586957"/>
          </a:xfrm>
        </p:spPr>
        <p:txBody>
          <a:bodyPr wrap="square" lIns="90000" tIns="46800" rIns="90000" bIns="46800">
            <a:spAutoFit/>
          </a:bodyPr>
          <a:lstStyle/>
          <a:p>
            <a:pPr eaLnBrk="1" hangingPunct="1">
              <a:buClr>
                <a:srgbClr val="FFFF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cs-CZ" altLang="cs-CZ" sz="3200" dirty="0">
                <a:solidFill>
                  <a:srgbClr val="0000DC"/>
                </a:solidFill>
              </a:rPr>
              <a:t>Elektrody pro měření aktivních biosignálů</a:t>
            </a:r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639EC92-31C3-4FC6-9F1A-BEF0C6DB07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13183" y="1411662"/>
            <a:ext cx="8843175" cy="4326442"/>
          </a:xfrm>
          <a:solidFill>
            <a:schemeClr val="bg1">
              <a:alpha val="30196"/>
            </a:schemeClr>
          </a:solidFill>
        </p:spPr>
        <p:txBody>
          <a:bodyPr wrap="square" lIns="90000" tIns="46800" rIns="90000" bIns="46800">
            <a:spAutoFit/>
          </a:bodyPr>
          <a:lstStyle/>
          <a:p>
            <a:pPr marL="0" indent="26988" eaLnBrk="1" hangingPunct="1">
              <a:lnSpc>
                <a:spcPct val="100000"/>
              </a:lnSpc>
              <a:spcBef>
                <a:spcPct val="0"/>
              </a:spcBef>
              <a:buClr>
                <a:schemeClr val="tx1"/>
              </a:buClr>
              <a:buSzPct val="125000"/>
              <a:buFont typeface="Wingdings" panose="05000000000000000000" pitchFamily="2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altLang="cs-CZ" sz="2200" dirty="0"/>
              <a:t>Polarizovatelné (elektrody vytvářejí </a:t>
            </a:r>
            <a:r>
              <a:rPr lang="cs-CZ" altLang="cs-CZ" sz="2200" i="1" dirty="0"/>
              <a:t>proměnlivý</a:t>
            </a:r>
            <a:r>
              <a:rPr lang="cs-CZ" altLang="cs-CZ" sz="2200" dirty="0"/>
              <a:t> vlastní kontaktní potenciál v důsledku elektrochemické reakce) nebo </a:t>
            </a:r>
          </a:p>
          <a:p>
            <a:pPr marL="0" indent="26988" eaLnBrk="1" hangingPunct="1">
              <a:lnSpc>
                <a:spcPct val="100000"/>
              </a:lnSpc>
              <a:spcBef>
                <a:spcPct val="0"/>
              </a:spcBef>
              <a:buClr>
                <a:schemeClr val="tx1"/>
              </a:buClr>
              <a:buSzPct val="125000"/>
              <a:buFont typeface="Wingdings" panose="05000000000000000000" pitchFamily="2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altLang="cs-CZ" sz="2200" dirty="0"/>
              <a:t>nepolarizovatelné (mají </a:t>
            </a:r>
            <a:r>
              <a:rPr lang="cs-CZ" altLang="cs-CZ" sz="2200" i="1" dirty="0"/>
              <a:t>konstantní</a:t>
            </a:r>
            <a:r>
              <a:rPr lang="cs-CZ" altLang="cs-CZ" sz="2200" dirty="0"/>
              <a:t> vlastní potenciál)</a:t>
            </a:r>
          </a:p>
          <a:p>
            <a:pPr marL="0" indent="26988" eaLnBrk="1" hangingPunct="1">
              <a:lnSpc>
                <a:spcPct val="100000"/>
              </a:lnSpc>
              <a:spcBef>
                <a:spcPct val="0"/>
              </a:spcBef>
              <a:buClr>
                <a:schemeClr val="tx1"/>
              </a:buClr>
              <a:buSzPct val="125000"/>
              <a:buFont typeface="Wingdings" panose="05000000000000000000" pitchFamily="2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cs-CZ" altLang="cs-CZ" sz="1000" dirty="0"/>
          </a:p>
          <a:p>
            <a:pPr marL="825500" lvl="1" indent="-280988" eaLnBrk="1" hangingPunct="1">
              <a:lnSpc>
                <a:spcPct val="100000"/>
              </a:lnSpc>
              <a:buClr>
                <a:schemeClr val="tx1"/>
              </a:buClr>
              <a:buSzPct val="125000"/>
              <a:buFont typeface="Wingdings" panose="05000000000000000000" pitchFamily="2" charset="2"/>
              <a:buChar char="Ø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altLang="cs-CZ" sz="2100" b="1" dirty="0"/>
              <a:t>Polarizovatelné elektrody</a:t>
            </a:r>
            <a:r>
              <a:rPr lang="cs-CZ" altLang="cs-CZ" sz="2100" dirty="0"/>
              <a:t>: měření je nepřesné, protože elektrodové napětí je proměnlivé, např. v důsledku vlhkosti (pocení), chemického složení okolního prostředí atd. Většina polarizovatelných elektrod se vyrábí z ušlechtilých kovů. V případě koncentrační polarizace se v okolí elektrody mění koncentrace iontů v důsledku elektrochemických procesů. V případě chemické polarizace dochází k uvolňování plynů na povrchu elektrod. </a:t>
            </a:r>
          </a:p>
          <a:p>
            <a:pPr marL="825500" lvl="1" indent="-280988" eaLnBrk="1" hangingPunct="1">
              <a:lnSpc>
                <a:spcPct val="100000"/>
              </a:lnSpc>
              <a:buClr>
                <a:schemeClr val="tx1"/>
              </a:buClr>
              <a:buSzPct val="125000"/>
              <a:buFont typeface="Wingdings" panose="05000000000000000000" pitchFamily="2" charset="2"/>
              <a:buChar char="Ø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cs-CZ" altLang="cs-CZ" sz="1000" dirty="0"/>
          </a:p>
          <a:p>
            <a:pPr marL="825500" lvl="1" indent="-280988" eaLnBrk="1" hangingPunct="1">
              <a:lnSpc>
                <a:spcPct val="100000"/>
              </a:lnSpc>
              <a:buClr>
                <a:schemeClr val="tx1"/>
              </a:buClr>
              <a:buSzPct val="125000"/>
              <a:buFont typeface="Wingdings" panose="05000000000000000000" pitchFamily="2" charset="2"/>
              <a:buChar char="Ø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altLang="cs-CZ" sz="2100" b="1" dirty="0"/>
              <a:t>Nepolarizovatelné elektrody</a:t>
            </a:r>
            <a:r>
              <a:rPr lang="cs-CZ" altLang="cs-CZ" sz="2100" dirty="0"/>
              <a:t>: přesné měření </a:t>
            </a:r>
            <a:r>
              <a:rPr lang="cs-CZ" altLang="cs-CZ" sz="2100" dirty="0" err="1"/>
              <a:t>biopotenciálů</a:t>
            </a:r>
            <a:r>
              <a:rPr lang="cs-CZ" altLang="cs-CZ" sz="2100" dirty="0"/>
              <a:t>. V praxi se nejčastěji používá elektroda </a:t>
            </a:r>
            <a:r>
              <a:rPr lang="cs-CZ" altLang="cs-CZ" sz="2100" dirty="0" err="1"/>
              <a:t>stříbrochloridová</a:t>
            </a:r>
            <a:r>
              <a:rPr lang="cs-CZ" altLang="cs-CZ" sz="2100" dirty="0"/>
              <a:t> (</a:t>
            </a:r>
            <a:r>
              <a:rPr lang="cs-CZ" altLang="cs-CZ" sz="2100" dirty="0" err="1"/>
              <a:t>Ag-AgCl</a:t>
            </a:r>
            <a:r>
              <a:rPr lang="cs-CZ" altLang="cs-CZ" sz="21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95640395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číslo snímku 5">
            <a:extLst>
              <a:ext uri="{FF2B5EF4-FFF2-40B4-BE49-F238E27FC236}">
                <a16:creationId xmlns:a16="http://schemas.microsoft.com/office/drawing/2014/main" id="{95DDEC3A-3AF0-4AD3-8E87-A2AD8905A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A357762D-1C70-4435-AE09-EED2219F90C2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12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16387" name="Rectangle 1">
            <a:extLst>
              <a:ext uri="{FF2B5EF4-FFF2-40B4-BE49-F238E27FC236}">
                <a16:creationId xmlns:a16="http://schemas.microsoft.com/office/drawing/2014/main" id="{088A33A4-B786-4F22-8AC2-7CA463EB00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08598" y="546151"/>
            <a:ext cx="9002203" cy="1050610"/>
          </a:xfrm>
        </p:spPr>
        <p:txBody>
          <a:bodyPr wrap="square" lIns="90000" tIns="46800" rIns="90000" bIns="46800">
            <a:spAutoFit/>
          </a:bodyPr>
          <a:lstStyle/>
          <a:p>
            <a:pPr eaLnBrk="1" hangingPunct="1">
              <a:buClr>
                <a:srgbClr val="FFFF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cs-CZ" altLang="cs-CZ" sz="3600" dirty="0">
                <a:solidFill>
                  <a:srgbClr val="0000DC"/>
                </a:solidFill>
              </a:rPr>
              <a:t>Snímací elektroda</a:t>
            </a:r>
            <a:br>
              <a:rPr lang="cs-CZ" altLang="cs-CZ" sz="3600" dirty="0">
                <a:solidFill>
                  <a:srgbClr val="0000DC"/>
                </a:solidFill>
              </a:rPr>
            </a:br>
            <a:r>
              <a:rPr lang="en-GB" altLang="cs-CZ" sz="2000" dirty="0">
                <a:solidFill>
                  <a:schemeClr val="tx1"/>
                </a:solidFill>
              </a:rPr>
              <a:t>(</a:t>
            </a:r>
            <a:r>
              <a:rPr lang="cs-CZ" altLang="cs-CZ" sz="2000" dirty="0">
                <a:solidFill>
                  <a:schemeClr val="tx1"/>
                </a:solidFill>
              </a:rPr>
              <a:t>misková</a:t>
            </a:r>
            <a:r>
              <a:rPr lang="en-GB" altLang="cs-CZ" sz="2000" dirty="0">
                <a:solidFill>
                  <a:schemeClr val="tx1"/>
                </a:solidFill>
              </a:rPr>
              <a:t>, n</a:t>
            </a:r>
            <a:r>
              <a:rPr lang="cs-CZ" altLang="cs-CZ" sz="2000" dirty="0">
                <a:solidFill>
                  <a:schemeClr val="tx1"/>
                </a:solidFill>
              </a:rPr>
              <a:t>e</a:t>
            </a:r>
            <a:r>
              <a:rPr lang="en-GB" altLang="cs-CZ" sz="2000" dirty="0" err="1">
                <a:solidFill>
                  <a:schemeClr val="tx1"/>
                </a:solidFill>
              </a:rPr>
              <a:t>polari</a:t>
            </a:r>
            <a:r>
              <a:rPr lang="cs-CZ" altLang="cs-CZ" sz="2000" dirty="0" err="1">
                <a:solidFill>
                  <a:schemeClr val="tx1"/>
                </a:solidFill>
              </a:rPr>
              <a:t>zovatelná</a:t>
            </a:r>
            <a:r>
              <a:rPr lang="en-GB" altLang="cs-CZ" sz="2000" dirty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16388" name="Picture 7" descr="electrode">
            <a:extLst>
              <a:ext uri="{FF2B5EF4-FFF2-40B4-BE49-F238E27FC236}">
                <a16:creationId xmlns:a16="http://schemas.microsoft.com/office/drawing/2014/main" id="{2978795C-EA81-4473-A0BF-85A153F7655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40013" y="2617788"/>
            <a:ext cx="7200900" cy="2343150"/>
          </a:xfrm>
          <a:noFill/>
        </p:spPr>
      </p:pic>
      <p:sp>
        <p:nvSpPr>
          <p:cNvPr id="16389" name="TextovéPole 4">
            <a:extLst>
              <a:ext uri="{FF2B5EF4-FFF2-40B4-BE49-F238E27FC236}">
                <a16:creationId xmlns:a16="http://schemas.microsoft.com/office/drawing/2014/main" id="{7A6C4C22-B326-4247-8AE2-316087DB9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450" y="5229226"/>
            <a:ext cx="4679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/>
              <a:t>Insulant = izolant</a:t>
            </a:r>
          </a:p>
        </p:txBody>
      </p:sp>
    </p:spTree>
    <p:extLst>
      <p:ext uri="{BB962C8B-B14F-4D97-AF65-F5344CB8AC3E}">
        <p14:creationId xmlns:p14="http://schemas.microsoft.com/office/powerpoint/2010/main" val="423609504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číslo snímku 5">
            <a:extLst>
              <a:ext uri="{FF2B5EF4-FFF2-40B4-BE49-F238E27FC236}">
                <a16:creationId xmlns:a16="http://schemas.microsoft.com/office/drawing/2014/main" id="{4C56F67A-7AD4-4610-87AE-170952152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A3E0D2E4-A3AC-4A96-894B-218F40A5C174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13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8E49F99C-9BC6-4787-9570-FFFB9D8519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2453" y="274638"/>
            <a:ext cx="9184724" cy="1143000"/>
          </a:xfrm>
        </p:spPr>
        <p:txBody>
          <a:bodyPr/>
          <a:lstStyle/>
          <a:p>
            <a:pPr eaLnBrk="1" hangingPunct="1"/>
            <a:r>
              <a:rPr lang="cs-CZ" altLang="cs-CZ" sz="3600" dirty="0"/>
              <a:t>Elektrody pro měření aktivních biosignálů</a:t>
            </a:r>
            <a:endParaRPr lang="en-GB" altLang="cs-CZ" sz="3600" dirty="0"/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109E903D-9224-4780-8339-1AAB8206A4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32453" y="1182687"/>
            <a:ext cx="9295074" cy="4492625"/>
          </a:xfrm>
          <a:solidFill>
            <a:schemeClr val="bg1">
              <a:alpha val="30196"/>
            </a:schemeClr>
          </a:solidFill>
        </p:spPr>
        <p:txBody>
          <a:bodyPr/>
          <a:lstStyle/>
          <a:p>
            <a:pPr eaLnBrk="1" hangingPunct="1">
              <a:lnSpc>
                <a:spcPct val="100000"/>
              </a:lnSpc>
              <a:buClr>
                <a:schemeClr val="tx1"/>
              </a:buClr>
              <a:buSzPct val="125000"/>
              <a:buFont typeface="Wingdings" panose="05000000000000000000" pitchFamily="2" charset="2"/>
              <a:buChar char="Ø"/>
            </a:pPr>
            <a:r>
              <a:rPr lang="cs-CZ" altLang="cs-CZ" sz="2400" b="1" dirty="0"/>
              <a:t>Makro- </a:t>
            </a:r>
            <a:r>
              <a:rPr lang="cs-CZ" altLang="cs-CZ" sz="2400" dirty="0"/>
              <a:t>nebo</a:t>
            </a:r>
            <a:r>
              <a:rPr lang="cs-CZ" altLang="cs-CZ" sz="2400" b="1" dirty="0"/>
              <a:t> mikroelektrody</a:t>
            </a:r>
            <a:r>
              <a:rPr lang="cs-CZ" altLang="cs-CZ" sz="2400" dirty="0"/>
              <a:t>. Mikroelektrody se používají pro měření </a:t>
            </a:r>
            <a:r>
              <a:rPr lang="cs-CZ" altLang="cs-CZ" sz="2400" dirty="0" err="1"/>
              <a:t>biopotenciálů</a:t>
            </a:r>
            <a:r>
              <a:rPr lang="cs-CZ" altLang="cs-CZ" sz="2400" dirty="0"/>
              <a:t> jednotlivých buněk. Mají malý průměr hrotu (</a:t>
            </a:r>
            <a:r>
              <a:rPr lang="en-US" altLang="cs-CZ" sz="2400" dirty="0">
                <a:cs typeface="Arial" panose="020B0604020202020204" pitchFamily="34" charset="0"/>
              </a:rPr>
              <a:t>&lt;</a:t>
            </a:r>
            <a:r>
              <a:rPr lang="cs-CZ" altLang="cs-CZ" sz="2400" dirty="0"/>
              <a:t>0,5 </a:t>
            </a:r>
            <a:r>
              <a:rPr lang="cs-CZ" altLang="cs-CZ" sz="2400" dirty="0">
                <a:latin typeface="Symbol" panose="05050102010706020507" pitchFamily="18" charset="2"/>
              </a:rPr>
              <a:t></a:t>
            </a:r>
            <a:r>
              <a:rPr lang="cs-CZ" altLang="cs-CZ" sz="2400" dirty="0"/>
              <a:t>m) a jsou vyrobeny z kovu (polarizovatelné) nebo skla (nepolarizovatelné). Skleněné mikroelektrody jsou kapiláry s otevřeným koncem, naplněné elektrolytem o standardní koncentraci. </a:t>
            </a:r>
          </a:p>
          <a:p>
            <a:pPr eaLnBrk="1" hangingPunct="1">
              <a:lnSpc>
                <a:spcPct val="100000"/>
              </a:lnSpc>
              <a:buClr>
                <a:schemeClr val="tx1"/>
              </a:buClr>
              <a:buSzPct val="125000"/>
              <a:buFont typeface="Wingdings" panose="05000000000000000000" pitchFamily="2" charset="2"/>
              <a:buNone/>
            </a:pPr>
            <a:endParaRPr lang="cs-CZ" altLang="cs-CZ" sz="1000" dirty="0"/>
          </a:p>
          <a:p>
            <a:pPr eaLnBrk="1" hangingPunct="1">
              <a:lnSpc>
                <a:spcPct val="100000"/>
              </a:lnSpc>
              <a:spcBef>
                <a:spcPts val="700"/>
              </a:spcBef>
              <a:buClr>
                <a:schemeClr val="tx1"/>
              </a:buClr>
              <a:buSzPct val="125000"/>
              <a:buFont typeface="Wingdings" panose="05000000000000000000" pitchFamily="2" charset="2"/>
              <a:buChar char="Ø"/>
            </a:pPr>
            <a:r>
              <a:rPr lang="cs-CZ" altLang="cs-CZ" sz="2400" b="1" dirty="0"/>
              <a:t>Povrchové elektrody</a:t>
            </a:r>
            <a:r>
              <a:rPr lang="cs-CZ" altLang="cs-CZ" sz="2400" dirty="0"/>
              <a:t> jsou kovové destičky různého tvaru a velikosti. Dobrý elektrický kontakt je zajišťován vodivým gelem. Jejich tvar je často miskový. </a:t>
            </a:r>
          </a:p>
          <a:p>
            <a:pPr eaLnBrk="1" hangingPunct="1">
              <a:lnSpc>
                <a:spcPct val="100000"/>
              </a:lnSpc>
              <a:spcBef>
                <a:spcPts val="700"/>
              </a:spcBef>
              <a:buClr>
                <a:schemeClr val="tx1"/>
              </a:buClr>
              <a:buSzPct val="125000"/>
              <a:buFont typeface="Wingdings" panose="05000000000000000000" pitchFamily="2" charset="2"/>
              <a:buChar char="Ø"/>
            </a:pPr>
            <a:r>
              <a:rPr lang="cs-CZ" altLang="cs-CZ" sz="2400" b="1" dirty="0"/>
              <a:t>Vpichové elektrody </a:t>
            </a:r>
            <a:r>
              <a:rPr lang="cs-CZ" altLang="cs-CZ" sz="2400" dirty="0"/>
              <a:t>se používají pro snímání </a:t>
            </a:r>
            <a:r>
              <a:rPr lang="cs-CZ" altLang="cs-CZ" sz="2400" dirty="0" err="1"/>
              <a:t>biopotenciálů</a:t>
            </a:r>
            <a:r>
              <a:rPr lang="cs-CZ" altLang="cs-CZ" sz="2400" dirty="0"/>
              <a:t> z malých oblastí tkáně. Vyrábějí se z ušlechtilých kovů a používají zejména pro měření svalových </a:t>
            </a:r>
            <a:r>
              <a:rPr lang="cs-CZ" altLang="cs-CZ" sz="2400" dirty="0" err="1"/>
              <a:t>biopotenciálů</a:t>
            </a:r>
            <a:r>
              <a:rPr lang="cs-CZ" altLang="cs-CZ" sz="2400" dirty="0"/>
              <a:t> nebo dlouhodobé snímání potenciálů srdečních či mozkových.</a:t>
            </a:r>
          </a:p>
        </p:txBody>
      </p:sp>
    </p:spTree>
    <p:extLst>
      <p:ext uri="{BB962C8B-B14F-4D97-AF65-F5344CB8AC3E}">
        <p14:creationId xmlns:p14="http://schemas.microsoft.com/office/powerpoint/2010/main" val="3444199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číslo snímku 6">
            <a:extLst>
              <a:ext uri="{FF2B5EF4-FFF2-40B4-BE49-F238E27FC236}">
                <a16:creationId xmlns:a16="http://schemas.microsoft.com/office/drawing/2014/main" id="{54CC12F9-F67E-45FF-8619-FF4BF4F5F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72279296-26A9-4B41-97F3-752E5EF8A133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14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20483" name="Rectangle 1">
            <a:extLst>
              <a:ext uri="{FF2B5EF4-FFF2-40B4-BE49-F238E27FC236}">
                <a16:creationId xmlns:a16="http://schemas.microsoft.com/office/drawing/2014/main" id="{6577EDB9-2930-4846-8535-A898E7532F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6000" y="330200"/>
            <a:ext cx="8229600" cy="586957"/>
          </a:xfrm>
        </p:spPr>
        <p:txBody>
          <a:bodyPr wrap="square" lIns="90000" tIns="46800" rIns="90000" bIns="46800">
            <a:spAutoFit/>
          </a:bodyPr>
          <a:lstStyle/>
          <a:p>
            <a:pPr eaLnBrk="1" hangingPunct="1">
              <a:buClr>
                <a:srgbClr val="FFFF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cs-CZ" altLang="cs-CZ" sz="3200" dirty="0"/>
              <a:t>Bipolární a unipolární dvojice elektrod</a:t>
            </a:r>
          </a:p>
        </p:txBody>
      </p:sp>
      <p:sp>
        <p:nvSpPr>
          <p:cNvPr id="20484" name="Rectangle 2">
            <a:extLst>
              <a:ext uri="{FF2B5EF4-FFF2-40B4-BE49-F238E27FC236}">
                <a16:creationId xmlns:a16="http://schemas.microsoft.com/office/drawing/2014/main" id="{7C7ECF19-0662-42C6-86BA-3D309AB9B36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03082" y="1691976"/>
            <a:ext cx="5391013" cy="4285405"/>
          </a:xfrm>
          <a:solidFill>
            <a:schemeClr val="bg1">
              <a:alpha val="30196"/>
            </a:schemeClr>
          </a:solidFill>
        </p:spPr>
        <p:txBody>
          <a:bodyPr wrap="square" lIns="90000" tIns="46800" rIns="90000" bIns="46800">
            <a:spAutoFit/>
          </a:bodyPr>
          <a:lstStyle/>
          <a:p>
            <a:pPr marL="182563" indent="-182563" eaLnBrk="1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altLang="cs-CZ" sz="2400" dirty="0"/>
              <a:t>Při </a:t>
            </a:r>
            <a:r>
              <a:rPr lang="cs-CZ" altLang="cs-CZ" sz="2400" b="1" dirty="0"/>
              <a:t>bipolární aplikaci </a:t>
            </a:r>
            <a:r>
              <a:rPr lang="cs-CZ" altLang="cs-CZ" sz="2400" dirty="0"/>
              <a:t>jsou obě elektrody diferentní, tj. umístěné do elektricky aktivní oblasti. </a:t>
            </a:r>
          </a:p>
          <a:p>
            <a:pPr marL="182563" indent="-182563" eaLnBrk="1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altLang="cs-CZ" sz="2400" dirty="0"/>
              <a:t>Při </a:t>
            </a:r>
            <a:r>
              <a:rPr lang="cs-CZ" altLang="cs-CZ" sz="2400" b="1" dirty="0"/>
              <a:t>unipolární aplikaci</a:t>
            </a:r>
            <a:r>
              <a:rPr lang="cs-CZ" altLang="cs-CZ" sz="2400" dirty="0"/>
              <a:t> je jedna elektroda diferentní (maloplošná), umístěná v elektricky aktivní oblasti. Druhá elektroda je indiferentní (většinou velkoplošná), umístěná v elektricky neaktivní oblasti. </a:t>
            </a:r>
          </a:p>
          <a:p>
            <a:pPr marL="182563" indent="-182563" eaLnBrk="1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altLang="cs-CZ" sz="2400" dirty="0"/>
              <a:t>Výjimka: </a:t>
            </a:r>
            <a:r>
              <a:rPr lang="cs-CZ" altLang="cs-CZ" sz="2400" i="1" dirty="0"/>
              <a:t>Wilsonova svorka </a:t>
            </a:r>
            <a:r>
              <a:rPr lang="cs-CZ" altLang="cs-CZ" sz="2400" dirty="0"/>
              <a:t>používaná v EKG.</a:t>
            </a:r>
          </a:p>
        </p:txBody>
      </p:sp>
      <p:pic>
        <p:nvPicPr>
          <p:cNvPr id="20485" name="Picture 4" descr="lead1">
            <a:extLst>
              <a:ext uri="{FF2B5EF4-FFF2-40B4-BE49-F238E27FC236}">
                <a16:creationId xmlns:a16="http://schemas.microsoft.com/office/drawing/2014/main" id="{1E8D8CE7-42B9-4DC2-BD97-F8B977AF56F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19838" y="1484313"/>
            <a:ext cx="3884612" cy="4032250"/>
          </a:xfrm>
          <a:noFill/>
        </p:spPr>
      </p:pic>
      <p:sp>
        <p:nvSpPr>
          <p:cNvPr id="20486" name="Text Box 6">
            <a:extLst>
              <a:ext uri="{FF2B5EF4-FFF2-40B4-BE49-F238E27FC236}">
                <a16:creationId xmlns:a16="http://schemas.microsoft.com/office/drawing/2014/main" id="{F582C84A-18AB-44D7-93CB-D85D62588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2850" y="3716339"/>
            <a:ext cx="183515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cs-CZ" altLang="cs-CZ" sz="2000" dirty="0"/>
              <a:t>B</a:t>
            </a:r>
            <a:r>
              <a:rPr lang="en-GB" altLang="cs-CZ" sz="2000" dirty="0" err="1"/>
              <a:t>ipol</a:t>
            </a:r>
            <a:r>
              <a:rPr lang="cs-CZ" altLang="cs-CZ" sz="2000" dirty="0" err="1"/>
              <a:t>ární</a:t>
            </a:r>
            <a:r>
              <a:rPr lang="cs-CZ" altLang="cs-CZ" sz="2000" dirty="0"/>
              <a:t> elektrodový pár při EKG – zobrazení 1. končetinového svodu (lead I)</a:t>
            </a:r>
            <a:endParaRPr lang="en-GB" altLang="cs-CZ" sz="2000" dirty="0"/>
          </a:p>
        </p:txBody>
      </p:sp>
    </p:spTree>
    <p:extLst>
      <p:ext uri="{BB962C8B-B14F-4D97-AF65-F5344CB8AC3E}">
        <p14:creationId xmlns:p14="http://schemas.microsoft.com/office/powerpoint/2010/main" val="2969844014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číslo snímku 5">
            <a:extLst>
              <a:ext uri="{FF2B5EF4-FFF2-40B4-BE49-F238E27FC236}">
                <a16:creationId xmlns:a16="http://schemas.microsoft.com/office/drawing/2014/main" id="{C3010B84-ECE8-4AB1-B0E9-684A76A54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B595C44F-A949-4E00-AA20-0F6F2E778CD6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15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22531" name="Rectangle 1">
            <a:extLst>
              <a:ext uri="{FF2B5EF4-FFF2-40B4-BE49-F238E27FC236}">
                <a16:creationId xmlns:a16="http://schemas.microsoft.com/office/drawing/2014/main" id="{4E7E595A-D239-4557-9EAC-F2F1F486CB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551866"/>
            <a:ext cx="2837290" cy="586957"/>
          </a:xfrm>
        </p:spPr>
        <p:txBody>
          <a:bodyPr wrap="square" lIns="90000" tIns="46800" rIns="90000" bIns="46800">
            <a:spAutoFit/>
          </a:bodyPr>
          <a:lstStyle/>
          <a:p>
            <a:pPr eaLnBrk="1" hangingPunct="1">
              <a:buClr>
                <a:srgbClr val="FFFF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cs-CZ" altLang="cs-CZ" sz="3200" dirty="0"/>
              <a:t>Zesilovač</a:t>
            </a:r>
            <a:endParaRPr lang="en-GB" altLang="cs-CZ" sz="3200" dirty="0"/>
          </a:p>
        </p:txBody>
      </p:sp>
      <p:sp>
        <p:nvSpPr>
          <p:cNvPr id="22532" name="Rectangle 2">
            <a:extLst>
              <a:ext uri="{FF2B5EF4-FFF2-40B4-BE49-F238E27FC236}">
                <a16:creationId xmlns:a16="http://schemas.microsoft.com/office/drawing/2014/main" id="{11709C08-B989-462C-9B7C-BDEE906DB1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83568" y="1538816"/>
            <a:ext cx="8424863" cy="3546741"/>
          </a:xfrm>
          <a:solidFill>
            <a:schemeClr val="bg1">
              <a:alpha val="30196"/>
            </a:schemeClr>
          </a:solidFill>
        </p:spPr>
        <p:txBody>
          <a:bodyPr wrap="square" lIns="90000" tIns="46800" rIns="90000" bIns="46800">
            <a:spAutoFit/>
          </a:bodyPr>
          <a:lstStyle/>
          <a:p>
            <a:pPr eaLnBrk="1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altLang="cs-CZ" sz="2800" dirty="0"/>
              <a:t>Nezkreslené zesílení biosignálu při různých frekvencích je podmínkou přesného měření</a:t>
            </a:r>
            <a:r>
              <a:rPr lang="en-GB" altLang="cs-CZ" sz="2800" dirty="0"/>
              <a:t>. </a:t>
            </a:r>
            <a:r>
              <a:rPr lang="cs-CZ" altLang="cs-CZ" sz="2800" dirty="0"/>
              <a:t>Moderní zesilovače tuto podmínku zpravidla splňují</a:t>
            </a:r>
            <a:r>
              <a:rPr lang="en-GB" altLang="cs-CZ" sz="2800" dirty="0"/>
              <a:t>.</a:t>
            </a:r>
            <a:endParaRPr lang="cs-CZ" altLang="cs-CZ" sz="2800" dirty="0"/>
          </a:p>
          <a:p>
            <a:pPr eaLnBrk="1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altLang="cs-CZ" sz="1000" dirty="0"/>
          </a:p>
          <a:p>
            <a:pPr algn="ctr" eaLnBrk="1" hangingPunct="1">
              <a:lnSpc>
                <a:spcPct val="100000"/>
              </a:lnSpc>
              <a:buFont typeface="Wingdings" panose="05000000000000000000" pitchFamily="2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altLang="cs-CZ" dirty="0"/>
              <a:t>Zisk zesilovače</a:t>
            </a:r>
            <a:r>
              <a:rPr lang="en-GB" altLang="cs-CZ" dirty="0"/>
              <a:t> =  20</a:t>
            </a:r>
            <a:r>
              <a:rPr lang="cs-CZ" altLang="cs-CZ" dirty="0"/>
              <a:t>.</a:t>
            </a:r>
            <a:r>
              <a:rPr lang="en-GB" altLang="cs-CZ" dirty="0" err="1"/>
              <a:t>logU</a:t>
            </a:r>
            <a:r>
              <a:rPr lang="en-GB" altLang="cs-CZ" baseline="-25000" dirty="0" err="1"/>
              <a:t>o</a:t>
            </a:r>
            <a:r>
              <a:rPr lang="en-GB" altLang="cs-CZ" dirty="0"/>
              <a:t>/U</a:t>
            </a:r>
            <a:r>
              <a:rPr lang="en-GB" altLang="cs-CZ" baseline="-25000" dirty="0"/>
              <a:t>i    </a:t>
            </a:r>
            <a:r>
              <a:rPr lang="en-GB" altLang="cs-CZ" dirty="0"/>
              <a:t>[dB]</a:t>
            </a:r>
            <a:endParaRPr lang="cs-CZ" altLang="cs-CZ" dirty="0"/>
          </a:p>
          <a:p>
            <a:pPr algn="ctr" eaLnBrk="1" hangingPunct="1">
              <a:lnSpc>
                <a:spcPct val="100000"/>
              </a:lnSpc>
              <a:buFont typeface="Wingdings" panose="05000000000000000000" pitchFamily="2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altLang="cs-CZ" sz="1000" dirty="0"/>
          </a:p>
          <a:p>
            <a:pPr eaLnBrk="1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altLang="cs-CZ" dirty="0"/>
              <a:t>Uživatel přístroje se zabývá pouze přesným nastavením různých filtrů</a:t>
            </a:r>
            <a:r>
              <a:rPr lang="en-GB" altLang="cs-CZ" dirty="0"/>
              <a:t> (</a:t>
            </a:r>
            <a:r>
              <a:rPr lang="cs-CZ" altLang="cs-CZ" dirty="0"/>
              <a:t>aby se potlačily některé artefakty</a:t>
            </a:r>
            <a:r>
              <a:rPr lang="en-GB" altLang="cs-CZ" dirty="0"/>
              <a:t>)</a:t>
            </a:r>
            <a:r>
              <a:rPr lang="cs-CZ" altLang="cs-CZ" dirty="0"/>
              <a:t>.</a:t>
            </a:r>
            <a:endParaRPr lang="en-GB" altLang="cs-CZ" dirty="0"/>
          </a:p>
        </p:txBody>
      </p:sp>
      <p:cxnSp>
        <p:nvCxnSpPr>
          <p:cNvPr id="22533" name="Přímá spojovací šipka 5">
            <a:extLst>
              <a:ext uri="{FF2B5EF4-FFF2-40B4-BE49-F238E27FC236}">
                <a16:creationId xmlns:a16="http://schemas.microsoft.com/office/drawing/2014/main" id="{54FD5494-BB04-4E77-B2E7-20F6A951CED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035007" y="3506525"/>
            <a:ext cx="280194" cy="1812659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4" name="Přímá spojovací šipka 7">
            <a:extLst>
              <a:ext uri="{FF2B5EF4-FFF2-40B4-BE49-F238E27FC236}">
                <a16:creationId xmlns:a16="http://schemas.microsoft.com/office/drawing/2014/main" id="{D8AAE98C-35C0-436A-A2F9-5A7144149E4A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696863" y="3617843"/>
            <a:ext cx="246490" cy="1701341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35" name="TextovéPole 8">
            <a:extLst>
              <a:ext uri="{FF2B5EF4-FFF2-40B4-BE49-F238E27FC236}">
                <a16:creationId xmlns:a16="http://schemas.microsoft.com/office/drawing/2014/main" id="{69107943-5326-4D90-926A-FB0FB0DBC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1188" y="5485550"/>
            <a:ext cx="172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srgbClr val="0070C0"/>
                </a:solidFill>
              </a:rPr>
              <a:t>Output, input</a:t>
            </a:r>
          </a:p>
        </p:txBody>
      </p:sp>
    </p:spTree>
    <p:extLst>
      <p:ext uri="{BB962C8B-B14F-4D97-AF65-F5344CB8AC3E}">
        <p14:creationId xmlns:p14="http://schemas.microsoft.com/office/powerpoint/2010/main" val="3865322492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číslo snímku 5">
            <a:extLst>
              <a:ext uri="{FF2B5EF4-FFF2-40B4-BE49-F238E27FC236}">
                <a16:creationId xmlns:a16="http://schemas.microsoft.com/office/drawing/2014/main" id="{75D24452-0174-43D4-9DCD-EDB09D267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71CC8698-896F-4C77-9079-F317158712E7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16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24579" name="Rectangle 1">
            <a:extLst>
              <a:ext uri="{FF2B5EF4-FFF2-40B4-BE49-F238E27FC236}">
                <a16:creationId xmlns:a16="http://schemas.microsoft.com/office/drawing/2014/main" id="{436BDB25-BE28-4E52-90AF-6CE0DBC618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4" y="330836"/>
            <a:ext cx="5521669" cy="492443"/>
          </a:xfrm>
        </p:spPr>
        <p:txBody>
          <a:bodyPr wrap="square" lIns="0" tIns="0" rIns="0" bIns="0">
            <a:spAutoFit/>
          </a:bodyPr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cs-CZ" altLang="cs-CZ" sz="3200" dirty="0"/>
              <a:t>EKG - elektrokardiogram</a:t>
            </a:r>
          </a:p>
        </p:txBody>
      </p:sp>
      <p:sp>
        <p:nvSpPr>
          <p:cNvPr id="24580" name="Rectangle 2">
            <a:extLst>
              <a:ext uri="{FF2B5EF4-FFF2-40B4-BE49-F238E27FC236}">
                <a16:creationId xmlns:a16="http://schemas.microsoft.com/office/drawing/2014/main" id="{3272C13F-FE69-4F10-99C0-5F11A75D1C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724744" y="1501407"/>
            <a:ext cx="4906150" cy="4431983"/>
          </a:xfrm>
          <a:solidFill>
            <a:schemeClr val="bg1">
              <a:alpha val="30196"/>
            </a:schemeClr>
          </a:solidFill>
        </p:spPr>
        <p:txBody>
          <a:bodyPr wrap="square" lIns="0" tIns="0" rIns="0" bIns="0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cs-CZ" sz="2400" dirty="0"/>
              <a:t>EKG </a:t>
            </a:r>
            <a:r>
              <a:rPr lang="cs-CZ" altLang="cs-CZ" sz="2400" dirty="0"/>
              <a:t>je nejsilnější a nejčastěji měřený aktivní </a:t>
            </a:r>
            <a:r>
              <a:rPr lang="cs-CZ" altLang="cs-CZ" sz="2400" dirty="0" err="1"/>
              <a:t>biopotenciál</a:t>
            </a:r>
            <a:r>
              <a:rPr lang="en-GB" altLang="cs-CZ" sz="2400" dirty="0"/>
              <a:t>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altLang="cs-CZ" sz="2400" dirty="0"/>
              <a:t>Při měření EKG se tři elektrody umísťují na končetiny</a:t>
            </a:r>
            <a:r>
              <a:rPr lang="en-GB" altLang="cs-CZ" sz="2400" dirty="0"/>
              <a:t> (2 </a:t>
            </a:r>
            <a:r>
              <a:rPr lang="cs-CZ" altLang="cs-CZ" sz="2400" dirty="0"/>
              <a:t>na zápěstí</a:t>
            </a:r>
            <a:r>
              <a:rPr lang="en-GB" altLang="cs-CZ" sz="2400" dirty="0"/>
              <a:t>, 1 </a:t>
            </a:r>
            <a:r>
              <a:rPr lang="cs-CZ" altLang="cs-CZ" sz="2400" dirty="0"/>
              <a:t>na levý bérec</a:t>
            </a:r>
            <a:r>
              <a:rPr lang="en-GB" altLang="cs-CZ" sz="2400" dirty="0"/>
              <a:t>) a</a:t>
            </a:r>
            <a:r>
              <a:rPr lang="cs-CZ" altLang="cs-CZ" sz="2400" dirty="0"/>
              <a:t> 6 elektrod na hrudník</a:t>
            </a:r>
            <a:r>
              <a:rPr lang="en-GB" altLang="cs-CZ" sz="2400" dirty="0"/>
              <a:t> (</a:t>
            </a:r>
            <a:r>
              <a:rPr lang="cs-CZ" altLang="cs-CZ" sz="2400" dirty="0"/>
              <a:t>elektrody hrudních svodů na obrázku)</a:t>
            </a:r>
            <a:r>
              <a:rPr lang="en-GB" altLang="cs-CZ" sz="2400" dirty="0"/>
              <a:t>. </a:t>
            </a:r>
            <a:r>
              <a:rPr lang="cs-CZ" altLang="cs-CZ" sz="2400" dirty="0"/>
              <a:t>Pravá noha se používá pro umístění elektrody, která částečně kompenzuje rušivé elektrodové potenciály</a:t>
            </a:r>
            <a:r>
              <a:rPr lang="en-GB" altLang="cs-CZ" sz="2400" dirty="0"/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altLang="cs-CZ" sz="2400" dirty="0"/>
              <a:t>Pár elektrod, mezi nimiž měříme napětí, se označuje jako </a:t>
            </a:r>
            <a:r>
              <a:rPr lang="cs-CZ" altLang="cs-CZ" sz="2400" b="1" dirty="0"/>
              <a:t>svod</a:t>
            </a:r>
            <a:r>
              <a:rPr lang="en-GB" altLang="cs-CZ" sz="2400" dirty="0"/>
              <a:t>.</a:t>
            </a:r>
          </a:p>
        </p:txBody>
      </p:sp>
      <p:pic>
        <p:nvPicPr>
          <p:cNvPr id="24581" name="Picture 4">
            <a:extLst>
              <a:ext uri="{FF2B5EF4-FFF2-40B4-BE49-F238E27FC236}">
                <a16:creationId xmlns:a16="http://schemas.microsoft.com/office/drawing/2014/main" id="{C9A53D7B-BF26-41F0-852E-6DFB6F7AB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4" y="1052514"/>
            <a:ext cx="3032125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4582" name="TextovéPole 5">
            <a:extLst>
              <a:ext uri="{FF2B5EF4-FFF2-40B4-BE49-F238E27FC236}">
                <a16:creationId xmlns:a16="http://schemas.microsoft.com/office/drawing/2014/main" id="{FE038079-1A5E-414D-B01F-017B4B08A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8558" y="4797426"/>
            <a:ext cx="314794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/>
              <a:t>Elektrody hrudních svodů – jejich napětí se měří proti indiferentní elektrodě – </a:t>
            </a:r>
            <a:r>
              <a:rPr lang="cs-CZ" altLang="cs-CZ" sz="2000" b="1" dirty="0"/>
              <a:t>Wilsonově svorce</a:t>
            </a:r>
          </a:p>
        </p:txBody>
      </p:sp>
    </p:spTree>
    <p:extLst>
      <p:ext uri="{BB962C8B-B14F-4D97-AF65-F5344CB8AC3E}">
        <p14:creationId xmlns:p14="http://schemas.microsoft.com/office/powerpoint/2010/main" val="927284225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číslo snímku 5">
            <a:extLst>
              <a:ext uri="{FF2B5EF4-FFF2-40B4-BE49-F238E27FC236}">
                <a16:creationId xmlns:a16="http://schemas.microsoft.com/office/drawing/2014/main" id="{447ECDDE-24C9-4D1F-A838-34DC09335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02067FA5-1CA9-4700-A605-F90469580A9C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17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26627" name="Rectangle 1">
            <a:extLst>
              <a:ext uri="{FF2B5EF4-FFF2-40B4-BE49-F238E27FC236}">
                <a16:creationId xmlns:a16="http://schemas.microsoft.com/office/drawing/2014/main" id="{F2E4B6E9-D96C-4A4F-9786-49682D452B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4407" y="333584"/>
            <a:ext cx="1232938" cy="586957"/>
          </a:xfrm>
        </p:spPr>
        <p:txBody>
          <a:bodyPr wrap="square" lIns="90000" tIns="46800" rIns="90000" bIns="46800">
            <a:spAutoFit/>
          </a:bodyPr>
          <a:lstStyle/>
          <a:p>
            <a:pPr eaLnBrk="1" hangingPunct="1">
              <a:buClr>
                <a:srgbClr val="FFFF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cs-CZ" sz="3200" dirty="0"/>
              <a:t>E</a:t>
            </a:r>
            <a:r>
              <a:rPr lang="cs-CZ" altLang="cs-CZ" sz="3200" dirty="0"/>
              <a:t>K</a:t>
            </a:r>
            <a:r>
              <a:rPr lang="en-GB" altLang="cs-CZ" sz="3200" dirty="0"/>
              <a:t>G</a:t>
            </a:r>
          </a:p>
        </p:txBody>
      </p:sp>
      <p:pic>
        <p:nvPicPr>
          <p:cNvPr id="26628" name="Picture 2">
            <a:extLst>
              <a:ext uri="{FF2B5EF4-FFF2-40B4-BE49-F238E27FC236}">
                <a16:creationId xmlns:a16="http://schemas.microsoft.com/office/drawing/2014/main" id="{92106AA0-12C1-44BE-AA8F-671D321D3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906" y="2488759"/>
            <a:ext cx="3368356" cy="2308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6629" name="Picture 3">
            <a:extLst>
              <a:ext uri="{FF2B5EF4-FFF2-40B4-BE49-F238E27FC236}">
                <a16:creationId xmlns:a16="http://schemas.microsoft.com/office/drawing/2014/main" id="{0F2DA9AA-A132-4F28-A733-BB26E3534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096" y="627063"/>
            <a:ext cx="5210661" cy="3738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630" name="Text Box 6">
            <a:extLst>
              <a:ext uri="{FF2B5EF4-FFF2-40B4-BE49-F238E27FC236}">
                <a16:creationId xmlns:a16="http://schemas.microsoft.com/office/drawing/2014/main" id="{65125DF6-B852-4CDC-8C85-2EFA505BB8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8191" y="1484315"/>
            <a:ext cx="2447925" cy="701675"/>
          </a:xfrm>
          <a:prstGeom prst="rect">
            <a:avLst/>
          </a:prstGeom>
          <a:solidFill>
            <a:schemeClr val="bg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cs-CZ" altLang="cs-CZ" sz="2000" dirty="0"/>
              <a:t>Kalibrační napěťový impuls </a:t>
            </a:r>
            <a:r>
              <a:rPr lang="en-GB" altLang="cs-CZ" sz="2000" dirty="0"/>
              <a:t>1mV </a:t>
            </a:r>
          </a:p>
        </p:txBody>
      </p:sp>
      <p:sp>
        <p:nvSpPr>
          <p:cNvPr id="26631" name="Line 7">
            <a:extLst>
              <a:ext uri="{FF2B5EF4-FFF2-40B4-BE49-F238E27FC236}">
                <a16:creationId xmlns:a16="http://schemas.microsoft.com/office/drawing/2014/main" id="{950D00AC-0941-4CB6-B69D-1EB880762AF4}"/>
              </a:ext>
            </a:extLst>
          </p:cNvPr>
          <p:cNvSpPr>
            <a:spLocks noChangeShapeType="1"/>
          </p:cNvSpPr>
          <p:nvPr/>
        </p:nvSpPr>
        <p:spPr bwMode="auto">
          <a:xfrm>
            <a:off x="3331323" y="2034383"/>
            <a:ext cx="215354" cy="5476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400"/>
          </a:p>
        </p:txBody>
      </p:sp>
      <p:sp>
        <p:nvSpPr>
          <p:cNvPr id="26632" name="Rectangle 8">
            <a:extLst>
              <a:ext uri="{FF2B5EF4-FFF2-40B4-BE49-F238E27FC236}">
                <a16:creationId xmlns:a16="http://schemas.microsoft.com/office/drawing/2014/main" id="{FE6F58BA-A4FC-4E87-A8C6-813F465D1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6302" y="5724295"/>
            <a:ext cx="7924800" cy="641350"/>
          </a:xfrm>
          <a:prstGeom prst="rect">
            <a:avLst/>
          </a:prstGeom>
          <a:solidFill>
            <a:schemeClr val="bg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/>
              <a:t>Jak vzniká EKG a pulsová vlna</a:t>
            </a:r>
            <a:r>
              <a:rPr lang="en-GB" altLang="cs-CZ" sz="1800" dirty="0"/>
              <a:t>? </a:t>
            </a:r>
            <a:r>
              <a:rPr lang="cs-CZ" altLang="cs-CZ" sz="1800" dirty="0"/>
              <a:t>Běž např. na</a:t>
            </a:r>
            <a:r>
              <a:rPr lang="en-GB" altLang="cs-CZ" sz="1800" dirty="0"/>
              <a:t>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cs-CZ" sz="1800" dirty="0"/>
              <a:t>http://www.neurop.ruhr-uni-bochum.de/Praktikum/ekgbrowser/engl.html</a:t>
            </a:r>
            <a:endParaRPr lang="en-US" altLang="cs-CZ" sz="18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95E66E7-6D88-464D-BCB7-CC1090F8687B}"/>
              </a:ext>
            </a:extLst>
          </p:cNvPr>
          <p:cNvSpPr txBox="1"/>
          <p:nvPr/>
        </p:nvSpPr>
        <p:spPr>
          <a:xfrm>
            <a:off x="5392900" y="4365105"/>
            <a:ext cx="52106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+mn-lt"/>
              </a:rPr>
              <a:t>Římskými číslicemi jsou označeny končetinové svody, za nimi pak následují zesílené (</a:t>
            </a:r>
            <a:r>
              <a:rPr lang="cs-CZ" sz="1600" dirty="0" err="1">
                <a:latin typeface="+mn-lt"/>
              </a:rPr>
              <a:t>augmentované</a:t>
            </a:r>
            <a:r>
              <a:rPr lang="cs-CZ" sz="1600" dirty="0">
                <a:latin typeface="+mn-lt"/>
              </a:rPr>
              <a:t>) končetinové svody </a:t>
            </a:r>
            <a:r>
              <a:rPr lang="cs-CZ" sz="1600" dirty="0" err="1">
                <a:latin typeface="+mn-lt"/>
              </a:rPr>
              <a:t>Goldbergerovy</a:t>
            </a:r>
            <a:r>
              <a:rPr lang="cs-CZ" sz="1600" dirty="0">
                <a:latin typeface="+mn-lt"/>
              </a:rPr>
              <a:t>. Dolní série záznamů odpovídá svodům hrudním.</a:t>
            </a:r>
            <a:endParaRPr lang="en-GB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16126454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číslo snímku 4">
            <a:extLst>
              <a:ext uri="{FF2B5EF4-FFF2-40B4-BE49-F238E27FC236}">
                <a16:creationId xmlns:a16="http://schemas.microsoft.com/office/drawing/2014/main" id="{6A384578-249C-4EC4-BC98-CA095BFFB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840F2681-B917-4D49-A21D-3B8364EE4854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18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28675" name="Rectangle 1">
            <a:extLst>
              <a:ext uri="{FF2B5EF4-FFF2-40B4-BE49-F238E27FC236}">
                <a16:creationId xmlns:a16="http://schemas.microsoft.com/office/drawing/2014/main" id="{7325CC5C-C370-4686-B367-0F2A5DD522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4000" y="265650"/>
            <a:ext cx="6284995" cy="607475"/>
          </a:xfrm>
        </p:spPr>
        <p:txBody>
          <a:bodyPr wrap="square" lIns="90000" tIns="46800" rIns="90000" bIns="46800">
            <a:spAutoFit/>
          </a:bodyPr>
          <a:lstStyle/>
          <a:p>
            <a:pPr eaLnBrk="1" hangingPunct="1">
              <a:buClr>
                <a:srgbClr val="FFFF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cs-CZ" altLang="cs-CZ" dirty="0" err="1"/>
              <a:t>Einthovenův</a:t>
            </a:r>
            <a:r>
              <a:rPr lang="cs-CZ" altLang="cs-CZ" dirty="0"/>
              <a:t> trojúhelník</a:t>
            </a:r>
          </a:p>
        </p:txBody>
      </p:sp>
      <p:pic>
        <p:nvPicPr>
          <p:cNvPr id="28676" name="Picture 2">
            <a:extLst>
              <a:ext uri="{FF2B5EF4-FFF2-40B4-BE49-F238E27FC236}">
                <a16:creationId xmlns:a16="http://schemas.microsoft.com/office/drawing/2014/main" id="{62231D52-F054-4DEC-9E7C-8D54D3D5A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873125"/>
            <a:ext cx="7740650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8677" name="Text Box 4">
            <a:extLst>
              <a:ext uri="{FF2B5EF4-FFF2-40B4-BE49-F238E27FC236}">
                <a16:creationId xmlns:a16="http://schemas.microsoft.com/office/drawing/2014/main" id="{3863AC7E-D9CD-4CB7-8A24-3F21AC03A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8676" y="862484"/>
            <a:ext cx="381635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cs-CZ" altLang="cs-CZ" sz="2400" dirty="0"/>
              <a:t>Elektrický dipól srdce</a:t>
            </a:r>
          </a:p>
        </p:txBody>
      </p:sp>
      <p:sp>
        <p:nvSpPr>
          <p:cNvPr id="28678" name="TextovéPole 5">
            <a:extLst>
              <a:ext uri="{FF2B5EF4-FFF2-40B4-BE49-F238E27FC236}">
                <a16:creationId xmlns:a16="http://schemas.microsoft.com/office/drawing/2014/main" id="{24800B88-400F-4CA1-95F9-24A607A7C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7037" y="6027738"/>
            <a:ext cx="943819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 dirty="0"/>
              <a:t>Tento obrázek obsahuje často pomíjený problém – kdyby vypadal E. trojúhelník skutečně takto, pak by poloha končetin ovlivňovala zobrazení tzv. elektrické osy srdeční, která je velmi přibližným zobrazením dipólového momentu srdce.</a:t>
            </a:r>
          </a:p>
        </p:txBody>
      </p:sp>
    </p:spTree>
    <p:extLst>
      <p:ext uri="{BB962C8B-B14F-4D97-AF65-F5344CB8AC3E}">
        <p14:creationId xmlns:p14="http://schemas.microsoft.com/office/powerpoint/2010/main" val="3453032541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číslo snímku 4">
            <a:extLst>
              <a:ext uri="{FF2B5EF4-FFF2-40B4-BE49-F238E27FC236}">
                <a16:creationId xmlns:a16="http://schemas.microsoft.com/office/drawing/2014/main" id="{F98ACB08-8657-46E1-9AD6-4E32D133B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0F6503A1-ABCB-45B3-89D4-C34E65E83F9C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19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30723" name="Rectangle 1">
            <a:extLst>
              <a:ext uri="{FF2B5EF4-FFF2-40B4-BE49-F238E27FC236}">
                <a16:creationId xmlns:a16="http://schemas.microsoft.com/office/drawing/2014/main" id="{B73F67A7-14FC-434E-921E-D7810F3328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0444" y="404813"/>
            <a:ext cx="6066845" cy="1413272"/>
          </a:xfrm>
        </p:spPr>
        <p:txBody>
          <a:bodyPr wrap="square" lIns="0" tIns="0" rIns="0" bIns="0">
            <a:spAutoFit/>
          </a:bodyPr>
          <a:lstStyle/>
          <a:p>
            <a:pPr eaLnBrk="1" hangingPunct="1">
              <a:lnSpc>
                <a:spcPct val="124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cs-CZ" altLang="cs-CZ" sz="3600" dirty="0"/>
              <a:t>Princip </a:t>
            </a:r>
            <a:r>
              <a:rPr lang="cs-CZ" altLang="cs-CZ" sz="3600" dirty="0" err="1"/>
              <a:t>vektorkardiografie</a:t>
            </a:r>
            <a:br>
              <a:rPr lang="cs-CZ" altLang="cs-CZ" sz="2800" dirty="0">
                <a:solidFill>
                  <a:schemeClr val="tx1"/>
                </a:solidFill>
              </a:rPr>
            </a:br>
            <a:r>
              <a:rPr lang="cs-CZ" altLang="cs-CZ" sz="2000" dirty="0">
                <a:solidFill>
                  <a:schemeClr val="tx1"/>
                </a:solidFill>
              </a:rPr>
              <a:t>(</a:t>
            </a:r>
            <a:r>
              <a:rPr lang="cs-CZ" altLang="cs-CZ" sz="2000" u="sng" dirty="0">
                <a:solidFill>
                  <a:schemeClr val="tx1"/>
                </a:solidFill>
              </a:rPr>
              <a:t>příklad pokusu </a:t>
            </a:r>
            <a:r>
              <a:rPr lang="cs-CZ" altLang="cs-CZ" sz="2000" dirty="0">
                <a:solidFill>
                  <a:schemeClr val="tx1"/>
                </a:solidFill>
              </a:rPr>
              <a:t>o jiný záznam elektrické aktivity srdce)</a:t>
            </a:r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BD0DBD1B-F548-4C1B-ABF9-7CB992FB1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3573464"/>
            <a:ext cx="8713788" cy="2308324"/>
          </a:xfrm>
          <a:prstGeom prst="rect">
            <a:avLst/>
          </a:prstGeom>
          <a:solidFill>
            <a:schemeClr val="bg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buFontTx/>
              <a:buNone/>
            </a:pPr>
            <a:r>
              <a:rPr lang="cs-CZ" altLang="cs-CZ" sz="2400" dirty="0"/>
              <a:t>Elektrody umístěné na povrchu těla umožňují měření hodnot napětí „promítnutých“ ze srdce na příslušnou část povrchu těla. Protože známe polohu a tvar srdce, elektrické vlastnosti tkání a umístění elektrod, můžeme vypočítat původní hodnoty napětí v bezprostřední blízkosti srdce. Takto lze lokalizovat infarkt nebo problémy s přenosem vzruchů v myokardu.</a:t>
            </a:r>
          </a:p>
        </p:txBody>
      </p:sp>
      <p:pic>
        <p:nvPicPr>
          <p:cNvPr id="30725" name="Picture 6">
            <a:extLst>
              <a:ext uri="{FF2B5EF4-FFF2-40B4-BE49-F238E27FC236}">
                <a16:creationId xmlns:a16="http://schemas.microsoft.com/office/drawing/2014/main" id="{DD48D9EC-5FBE-4441-9FB2-9D0134D98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480" y="394098"/>
            <a:ext cx="4495800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26583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4C75AB-AB14-4CBB-8463-BF5F937B2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to je </a:t>
            </a:r>
            <a:r>
              <a:rPr lang="cs-CZ" dirty="0" err="1"/>
              <a:t>biosignál</a:t>
            </a:r>
            <a:r>
              <a:rPr lang="cs-CZ" dirty="0"/>
              <a:t>?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F2A0651-D237-4664-B10A-D52F59F7D42B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599" y="1600201"/>
            <a:ext cx="11225645" cy="1828799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sz="2400" dirty="0"/>
              <a:t>“Jako </a:t>
            </a:r>
            <a:r>
              <a:rPr lang="cs-CZ" altLang="cs-CZ" sz="2400" b="1" dirty="0" err="1"/>
              <a:t>biosignály</a:t>
            </a:r>
            <a:r>
              <a:rPr lang="cs-CZ" altLang="cs-CZ" sz="2400" dirty="0"/>
              <a:t> můžeme označit veškeré signály, jejichž existenci můžeme zaznamenat v živých organismech“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dirty="0" err="1"/>
              <a:t>Signál</a:t>
            </a:r>
            <a:r>
              <a:rPr lang="en-US" altLang="cs-CZ" sz="2400" dirty="0"/>
              <a:t> </a:t>
            </a:r>
            <a:r>
              <a:rPr lang="cs-CZ" altLang="cs-CZ" sz="2400" dirty="0"/>
              <a:t>- </a:t>
            </a:r>
            <a:r>
              <a:rPr lang="en-US" altLang="cs-CZ" sz="2400" dirty="0" err="1"/>
              <a:t>nese</a:t>
            </a:r>
            <a:r>
              <a:rPr lang="en-US" altLang="cs-CZ" sz="2400" dirty="0"/>
              <a:t> </a:t>
            </a:r>
            <a:r>
              <a:rPr lang="en-US" altLang="cs-CZ" sz="2400" dirty="0" err="1"/>
              <a:t>nějakou</a:t>
            </a:r>
            <a:r>
              <a:rPr lang="en-US" altLang="cs-CZ" sz="2400" dirty="0"/>
              <a:t> </a:t>
            </a:r>
            <a:r>
              <a:rPr lang="en-US" altLang="cs-CZ" sz="2400" dirty="0" err="1"/>
              <a:t>informaci</a:t>
            </a:r>
            <a:r>
              <a:rPr lang="cs-CZ" altLang="cs-CZ" sz="2400" dirty="0"/>
              <a:t> o systému</a:t>
            </a:r>
            <a:r>
              <a:rPr lang="en-US" altLang="cs-CZ" sz="2400" dirty="0"/>
              <a:t>, ale </a:t>
            </a:r>
            <a:r>
              <a:rPr lang="en-US" altLang="cs-CZ" sz="2400" dirty="0" err="1"/>
              <a:t>sám</a:t>
            </a:r>
            <a:r>
              <a:rPr lang="en-US" altLang="cs-CZ" sz="2400" dirty="0"/>
              <a:t> je </a:t>
            </a:r>
            <a:r>
              <a:rPr lang="en-US" altLang="cs-CZ" sz="2400" dirty="0" err="1"/>
              <a:t>vždy</a:t>
            </a:r>
            <a:r>
              <a:rPr lang="en-US" altLang="cs-CZ" sz="2400" dirty="0"/>
              <a:t> </a:t>
            </a:r>
            <a:r>
              <a:rPr lang="en-US" altLang="cs-CZ" sz="2400" dirty="0" err="1"/>
              <a:t>nesen</a:t>
            </a:r>
            <a:r>
              <a:rPr lang="en-US" altLang="cs-CZ" sz="2400" dirty="0"/>
              <a:t> </a:t>
            </a:r>
            <a:r>
              <a:rPr lang="en-US" altLang="cs-CZ" sz="2400" dirty="0" err="1"/>
              <a:t>nějakým</a:t>
            </a:r>
            <a:r>
              <a:rPr lang="en-US" altLang="cs-CZ" sz="2400" dirty="0"/>
              <a:t> </a:t>
            </a:r>
            <a:r>
              <a:rPr lang="en-US" altLang="cs-CZ" sz="2400" b="1" dirty="0" err="1"/>
              <a:t>nosičem</a:t>
            </a:r>
            <a:r>
              <a:rPr lang="en-US" altLang="cs-CZ" sz="2400" dirty="0"/>
              <a:t>, </a:t>
            </a:r>
            <a:r>
              <a:rPr lang="en-US" altLang="cs-CZ" sz="2400" dirty="0" err="1"/>
              <a:t>má</a:t>
            </a:r>
            <a:r>
              <a:rPr lang="en-US" altLang="cs-CZ" sz="2400" dirty="0"/>
              <a:t> </a:t>
            </a:r>
            <a:r>
              <a:rPr lang="en-US" altLang="cs-CZ" sz="2400" b="1" dirty="0" err="1"/>
              <a:t>fyzikální</a:t>
            </a:r>
            <a:r>
              <a:rPr lang="en-US" altLang="cs-CZ" sz="2400" b="1" dirty="0"/>
              <a:t> </a:t>
            </a:r>
            <a:r>
              <a:rPr lang="en-US" altLang="cs-CZ" sz="2400" b="1" dirty="0" err="1"/>
              <a:t>charakter</a:t>
            </a:r>
            <a:r>
              <a:rPr lang="en-US" altLang="cs-CZ" sz="2400" dirty="0"/>
              <a:t>.</a:t>
            </a:r>
            <a:r>
              <a:rPr lang="cs-CZ" altLang="cs-CZ" sz="2400" dirty="0"/>
              <a:t> </a:t>
            </a:r>
          </a:p>
          <a:p>
            <a:endParaRPr lang="cs-CZ" sz="2400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9009F94-916E-442E-99C7-55F0DA716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1DDCEA7-B813-4872-A329-8B2C50D6B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68C0C-1C03-4317-86BA-819066A85A59}" type="slidenum">
              <a:rPr lang="en-GB" altLang="cs-CZ" smtClean="0"/>
              <a:pPr/>
              <a:t>2</a:t>
            </a:fld>
            <a:endParaRPr lang="en-GB" altLang="cs-CZ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A08BA29-A5EF-4871-ADCB-55656CADA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266" y="4008820"/>
            <a:ext cx="8041321" cy="187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0950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číslo snímku 7">
            <a:extLst>
              <a:ext uri="{FF2B5EF4-FFF2-40B4-BE49-F238E27FC236}">
                <a16:creationId xmlns:a16="http://schemas.microsoft.com/office/drawing/2014/main" id="{09FBD7D1-197D-47B7-920D-4C5A5ED9F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6A4A7AC1-439C-40BB-8C99-9742AB001430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20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32771" name="Rectangle 1">
            <a:extLst>
              <a:ext uri="{FF2B5EF4-FFF2-40B4-BE49-F238E27FC236}">
                <a16:creationId xmlns:a16="http://schemas.microsoft.com/office/drawing/2014/main" id="{BE0E5B7C-28BF-4444-A01F-72FEF5C5F7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9211" y="74262"/>
            <a:ext cx="6318637" cy="607475"/>
          </a:xfrm>
        </p:spPr>
        <p:txBody>
          <a:bodyPr wrap="square" lIns="90000" tIns="46800" rIns="90000" bIns="46800">
            <a:spAutoFit/>
          </a:bodyPr>
          <a:lstStyle/>
          <a:p>
            <a:pPr eaLnBrk="1" hangingPunct="1">
              <a:buClr>
                <a:srgbClr val="FFFF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cs-CZ" altLang="cs-CZ" sz="3600" dirty="0"/>
              <a:t>EEG Elektroencefalografie</a:t>
            </a:r>
          </a:p>
        </p:txBody>
      </p:sp>
      <p:sp>
        <p:nvSpPr>
          <p:cNvPr id="32772" name="Rectangle 2">
            <a:extLst>
              <a:ext uri="{FF2B5EF4-FFF2-40B4-BE49-F238E27FC236}">
                <a16:creationId xmlns:a16="http://schemas.microsoft.com/office/drawing/2014/main" id="{4F35B184-B341-419C-BD2C-D51638E1CF8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36176" y="776650"/>
            <a:ext cx="6380241" cy="5403660"/>
          </a:xfrm>
          <a:solidFill>
            <a:schemeClr val="bg1">
              <a:alpha val="30196"/>
            </a:schemeClr>
          </a:solidFill>
        </p:spPr>
        <p:txBody>
          <a:bodyPr wrap="square" lIns="90000" tIns="46800" rIns="90000" bIns="46800">
            <a:spAutoFit/>
          </a:bodyPr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  <a:buFont typeface="Wingdings" panose="05000000000000000000" pitchFamily="2" charset="2"/>
              <a:buChar char="Ø"/>
              <a:tabLst>
                <a:tab pos="8683625" algn="l"/>
                <a:tab pos="9140825" algn="l"/>
              </a:tabLst>
            </a:pPr>
            <a:r>
              <a:rPr lang="cs-CZ" altLang="cs-CZ" sz="2000" dirty="0">
                <a:latin typeface="Symbol" panose="05050102010706020507" pitchFamily="18" charset="2"/>
              </a:rPr>
              <a:t>-</a:t>
            </a:r>
            <a:r>
              <a:rPr lang="cs-CZ" altLang="cs-CZ" sz="2000" dirty="0"/>
              <a:t>vlny: f = 8-13 Hz, amplituda (A) max. 50 </a:t>
            </a:r>
            <a:r>
              <a:rPr lang="cs-CZ" altLang="cs-CZ" sz="2000" dirty="0">
                <a:latin typeface="Symbol" panose="05050102010706020507" pitchFamily="18" charset="2"/>
              </a:rPr>
              <a:t></a:t>
            </a:r>
            <a:r>
              <a:rPr lang="cs-CZ" altLang="cs-CZ" sz="2000" dirty="0"/>
              <a:t>V. Tělesný a duševní klid.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  <a:buFont typeface="Wingdings" panose="05000000000000000000" pitchFamily="2" charset="2"/>
              <a:buChar char="Ø"/>
              <a:tabLst>
                <a:tab pos="8683625" algn="l"/>
                <a:tab pos="9140825" algn="l"/>
              </a:tabLst>
            </a:pPr>
            <a:r>
              <a:rPr lang="cs-CZ" altLang="cs-CZ" sz="2000" dirty="0">
                <a:latin typeface="Symbol" panose="05050102010706020507" pitchFamily="18" charset="2"/>
              </a:rPr>
              <a:t>-</a:t>
            </a:r>
            <a:r>
              <a:rPr lang="cs-CZ" altLang="cs-CZ" sz="2000" dirty="0"/>
              <a:t>vlny: f = 15 - 30 Hz, A = 5 - 10 </a:t>
            </a:r>
            <a:r>
              <a:rPr lang="cs-CZ" altLang="cs-CZ" sz="2000" dirty="0">
                <a:latin typeface="Symbol" panose="05050102010706020507" pitchFamily="18" charset="2"/>
              </a:rPr>
              <a:t></a:t>
            </a:r>
            <a:r>
              <a:rPr lang="cs-CZ" altLang="cs-CZ" sz="2000" dirty="0"/>
              <a:t>V. Zdraví lidé za plné bdělosti.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  <a:buFont typeface="Wingdings" panose="05000000000000000000" pitchFamily="2" charset="2"/>
              <a:buChar char="Ø"/>
              <a:tabLst>
                <a:tab pos="8683625" algn="l"/>
                <a:tab pos="9140825" algn="l"/>
              </a:tabLst>
            </a:pPr>
            <a:r>
              <a:rPr lang="el-GR" altLang="cs-CZ" sz="2000" dirty="0">
                <a:cs typeface="Arial" panose="020B0604020202020204" pitchFamily="34" charset="0"/>
              </a:rPr>
              <a:t>ϑ</a:t>
            </a:r>
            <a:r>
              <a:rPr lang="cs-CZ" altLang="cs-CZ" sz="2000" dirty="0">
                <a:latin typeface="Symbol" panose="05050102010706020507" pitchFamily="18" charset="2"/>
              </a:rPr>
              <a:t>- </a:t>
            </a:r>
            <a:r>
              <a:rPr lang="cs-CZ" altLang="cs-CZ" sz="2000" dirty="0"/>
              <a:t>vlny: f  = 4 - 7 Hz, A </a:t>
            </a:r>
            <a:r>
              <a:rPr lang="en-US" altLang="cs-CZ" sz="2000" dirty="0">
                <a:cs typeface="Arial" panose="020B0604020202020204" pitchFamily="34" charset="0"/>
              </a:rPr>
              <a:t>&gt;</a:t>
            </a:r>
            <a:r>
              <a:rPr lang="cs-CZ" altLang="cs-CZ" sz="2000" dirty="0"/>
              <a:t> 50 </a:t>
            </a:r>
            <a:r>
              <a:rPr lang="cs-CZ" altLang="cs-CZ" sz="2000" dirty="0">
                <a:latin typeface="Symbol" panose="05050102010706020507" pitchFamily="18" charset="2"/>
              </a:rPr>
              <a:t></a:t>
            </a:r>
            <a:r>
              <a:rPr lang="cs-CZ" altLang="cs-CZ" sz="2000" dirty="0"/>
              <a:t>V. Fyziologické u dětí, u dospělých patologické.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  <a:buFont typeface="Wingdings" panose="05000000000000000000" pitchFamily="2" charset="2"/>
              <a:buChar char="Ø"/>
              <a:tabLst>
                <a:tab pos="8683625" algn="l"/>
                <a:tab pos="9140825" algn="l"/>
              </a:tabLst>
            </a:pPr>
            <a:r>
              <a:rPr lang="cs-CZ" altLang="cs-CZ" sz="2000" dirty="0">
                <a:latin typeface="Symbol" panose="05050102010706020507" pitchFamily="18" charset="2"/>
              </a:rPr>
              <a:t>- </a:t>
            </a:r>
            <a:r>
              <a:rPr lang="cs-CZ" altLang="cs-CZ" sz="2000" dirty="0"/>
              <a:t>vlny: f = 1 - 4 Hz, A = 100 </a:t>
            </a:r>
            <a:r>
              <a:rPr lang="cs-CZ" altLang="cs-CZ" sz="2000" dirty="0">
                <a:latin typeface="Symbol" panose="05050102010706020507" pitchFamily="18" charset="2"/>
              </a:rPr>
              <a:t></a:t>
            </a:r>
            <a:r>
              <a:rPr lang="cs-CZ" altLang="cs-CZ" sz="2000" dirty="0"/>
              <a:t>V. Za normálních okolností se vyskytují v hlubokém spánku. V bdělém stavu jsou patologické. 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  <a:tabLst>
                <a:tab pos="8683625" algn="l"/>
                <a:tab pos="9140825" algn="l"/>
              </a:tabLst>
            </a:pPr>
            <a:r>
              <a:rPr lang="cs-CZ" altLang="cs-CZ" sz="2000" dirty="0"/>
              <a:t>V záznamu EEG se mohou objevit i vzory elektrické aktivity, charakteristické pro různá mozková onemocnění. Např. komplexy hrot-vlna u epilepsie.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  <a:tabLst>
                <a:tab pos="8683625" algn="l"/>
                <a:tab pos="9140825" algn="l"/>
              </a:tabLst>
            </a:pPr>
            <a:r>
              <a:rPr lang="cs-CZ" altLang="cs-CZ" sz="2000" dirty="0"/>
              <a:t>Mozkové </a:t>
            </a:r>
            <a:r>
              <a:rPr lang="cs-CZ" altLang="cs-CZ" sz="2000" dirty="0" err="1"/>
              <a:t>biopotenciály</a:t>
            </a:r>
            <a:r>
              <a:rPr lang="cs-CZ" altLang="cs-CZ" sz="2000" dirty="0"/>
              <a:t> mohou být spontánní nebo evokované (vyvolané). </a:t>
            </a:r>
            <a:r>
              <a:rPr lang="cs-CZ" altLang="cs-CZ" sz="2000" b="1" dirty="0"/>
              <a:t>Evokované potenciály</a:t>
            </a:r>
            <a:r>
              <a:rPr lang="cs-CZ" altLang="cs-CZ" sz="2000" dirty="0"/>
              <a:t> mohou být způsobeny stimulací </a:t>
            </a:r>
            <a:r>
              <a:rPr lang="cs-CZ" altLang="cs-CZ" sz="2000" dirty="0" err="1"/>
              <a:t>sensorickou</a:t>
            </a:r>
            <a:r>
              <a:rPr lang="cs-CZ" altLang="cs-CZ" sz="2000" dirty="0"/>
              <a:t> (zrak, sluch) nebo přímou, např. impulsy magnetického pole. </a:t>
            </a:r>
          </a:p>
        </p:txBody>
      </p:sp>
      <p:pic>
        <p:nvPicPr>
          <p:cNvPr id="32773" name="Picture 5" descr="1306">
            <a:extLst>
              <a:ext uri="{FF2B5EF4-FFF2-40B4-BE49-F238E27FC236}">
                <a16:creationId xmlns:a16="http://schemas.microsoft.com/office/drawing/2014/main" id="{CF58B2D3-4091-4676-84C8-F98C48AB55C7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37537" y="707271"/>
            <a:ext cx="3889375" cy="3336925"/>
          </a:xfrm>
          <a:noFill/>
        </p:spPr>
      </p:pic>
      <p:pic>
        <p:nvPicPr>
          <p:cNvPr id="32774" name="Picture 7" descr="eeg2">
            <a:hlinkClick r:id="rId4"/>
            <a:extLst>
              <a:ext uri="{FF2B5EF4-FFF2-40B4-BE49-F238E27FC236}">
                <a16:creationId xmlns:a16="http://schemas.microsoft.com/office/drawing/2014/main" id="{07D00445-0699-40D8-BFF2-C9111F889293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63562" y="4365991"/>
            <a:ext cx="1592262" cy="1958975"/>
          </a:xfrm>
        </p:spPr>
      </p:pic>
      <p:sp>
        <p:nvSpPr>
          <p:cNvPr id="32775" name="TextovéPole 6">
            <a:extLst>
              <a:ext uri="{FF2B5EF4-FFF2-40B4-BE49-F238E27FC236}">
                <a16:creationId xmlns:a16="http://schemas.microsoft.com/office/drawing/2014/main" id="{551D97F2-FF61-4CB6-96E7-005486983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7537" y="4278160"/>
            <a:ext cx="244851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 dirty="0"/>
              <a:t>Poznámka: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600" dirty="0">
                <a:solidFill>
                  <a:srgbClr val="0070C0"/>
                </a:solidFill>
              </a:rPr>
              <a:t>Při uvádění frekvencí a amplitud jednotlivých „vln“ je literatura velmi nejednotná. </a:t>
            </a:r>
          </a:p>
        </p:txBody>
      </p:sp>
    </p:spTree>
    <p:extLst>
      <p:ext uri="{BB962C8B-B14F-4D97-AF65-F5344CB8AC3E}">
        <p14:creationId xmlns:p14="http://schemas.microsoft.com/office/powerpoint/2010/main" val="1034858759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číslo snímku 4">
            <a:extLst>
              <a:ext uri="{FF2B5EF4-FFF2-40B4-BE49-F238E27FC236}">
                <a16:creationId xmlns:a16="http://schemas.microsoft.com/office/drawing/2014/main" id="{5EF8C7D3-E903-4FD9-A5F2-184B796CF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44C24CB0-5387-4B49-AAE1-31D489C4C600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21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34819" name="Rectangle 1">
            <a:extLst>
              <a:ext uri="{FF2B5EF4-FFF2-40B4-BE49-F238E27FC236}">
                <a16:creationId xmlns:a16="http://schemas.microsoft.com/office/drawing/2014/main" id="{5A26C576-0343-42F9-B8D9-5C5EFB7523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0000" y="292354"/>
            <a:ext cx="8771614" cy="1031629"/>
          </a:xfrm>
        </p:spPr>
        <p:txBody>
          <a:bodyPr wrap="square" lIns="0" tIns="0" rIns="0" bIns="0">
            <a:spAutoFit/>
          </a:bodyPr>
          <a:lstStyle/>
          <a:p>
            <a:pPr eaLnBrk="1" hangingPunct="1">
              <a:lnSpc>
                <a:spcPct val="124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cs-CZ" sz="3600" dirty="0"/>
              <a:t>Colour Brain Mapping</a:t>
            </a:r>
            <a:br>
              <a:rPr lang="en-GB" altLang="cs-CZ" sz="2800" dirty="0">
                <a:solidFill>
                  <a:schemeClr val="tx1"/>
                </a:solidFill>
              </a:rPr>
            </a:br>
            <a:r>
              <a:rPr lang="cs-CZ" altLang="cs-CZ" sz="2000" dirty="0">
                <a:solidFill>
                  <a:schemeClr val="tx1"/>
                </a:solidFill>
              </a:rPr>
              <a:t>(barvy představují intenzitu elektrické aktivity jednotlivých částí mozku)</a:t>
            </a:r>
          </a:p>
        </p:txBody>
      </p:sp>
      <p:sp>
        <p:nvSpPr>
          <p:cNvPr id="34821" name="Obdélník 1">
            <a:extLst>
              <a:ext uri="{FF2B5EF4-FFF2-40B4-BE49-F238E27FC236}">
                <a16:creationId xmlns:a16="http://schemas.microsoft.com/office/drawing/2014/main" id="{1500FFEB-9D1F-475D-B3CD-0DF8833D5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9675" y="5516536"/>
            <a:ext cx="52326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cs-CZ" sz="1800" dirty="0">
                <a:solidFill>
                  <a:srgbClr val="000000"/>
                </a:solidFill>
                <a:latin typeface="Open Sans"/>
              </a:rPr>
              <a:t>Attention Deficit Hyperactivity Disorder (ADHD) </a:t>
            </a:r>
            <a:endParaRPr lang="cs-CZ" altLang="cs-CZ" sz="1800" dirty="0"/>
          </a:p>
        </p:txBody>
      </p:sp>
      <p:pic>
        <p:nvPicPr>
          <p:cNvPr id="34822" name="Picture 7" descr="http://www.mybrainmap.com.au/wp-content/uploads/2016/09/1.jpg">
            <a:extLst>
              <a:ext uri="{FF2B5EF4-FFF2-40B4-BE49-F238E27FC236}">
                <a16:creationId xmlns:a16="http://schemas.microsoft.com/office/drawing/2014/main" id="{83BD2601-9A21-4467-961C-8BAA8E37A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257" y="2072239"/>
            <a:ext cx="5963495" cy="3215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8967116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číslo snímku 6">
            <a:extLst>
              <a:ext uri="{FF2B5EF4-FFF2-40B4-BE49-F238E27FC236}">
                <a16:creationId xmlns:a16="http://schemas.microsoft.com/office/drawing/2014/main" id="{EC62E293-349B-4F12-BFC7-8C0F894E7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CDAE2075-6949-4A41-8CAB-82F38D99B79A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22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36867" name="Rectangle 1">
            <a:extLst>
              <a:ext uri="{FF2B5EF4-FFF2-40B4-BE49-F238E27FC236}">
                <a16:creationId xmlns:a16="http://schemas.microsoft.com/office/drawing/2014/main" id="{ABD86A46-744A-4D02-8342-22FCDFB94B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7911" y="216868"/>
            <a:ext cx="8229600" cy="620363"/>
          </a:xfrm>
        </p:spPr>
        <p:txBody>
          <a:bodyPr wrap="square" lIns="0" tIns="0" rIns="0" bIns="0">
            <a:spAutoFit/>
          </a:bodyPr>
          <a:lstStyle/>
          <a:p>
            <a:pPr eaLnBrk="1" hangingPunct="1">
              <a:lnSpc>
                <a:spcPct val="124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cs-CZ" sz="3600" dirty="0" err="1"/>
              <a:t>Bispe</a:t>
            </a:r>
            <a:r>
              <a:rPr lang="cs-CZ" altLang="cs-CZ" sz="3600" dirty="0"/>
              <a:t>k</a:t>
            </a:r>
            <a:r>
              <a:rPr lang="en-GB" altLang="cs-CZ" sz="3600" dirty="0"/>
              <a:t>tr</a:t>
            </a:r>
            <a:r>
              <a:rPr lang="cs-CZ" altLang="cs-CZ" sz="3600" dirty="0" err="1"/>
              <a:t>ální</a:t>
            </a:r>
            <a:r>
              <a:rPr lang="cs-CZ" altLang="cs-CZ" sz="3600" dirty="0"/>
              <a:t> i</a:t>
            </a:r>
            <a:r>
              <a:rPr lang="en-GB" altLang="cs-CZ" sz="3600" dirty="0" err="1"/>
              <a:t>ndex</a:t>
            </a:r>
            <a:r>
              <a:rPr lang="en-GB" altLang="cs-CZ" sz="3600" dirty="0"/>
              <a:t>, Comfort Score</a:t>
            </a:r>
          </a:p>
        </p:txBody>
      </p:sp>
      <p:sp>
        <p:nvSpPr>
          <p:cNvPr id="36868" name="Rectangle 2">
            <a:extLst>
              <a:ext uri="{FF2B5EF4-FFF2-40B4-BE49-F238E27FC236}">
                <a16:creationId xmlns:a16="http://schemas.microsoft.com/office/drawing/2014/main" id="{59F47380-7B79-41A9-BEB5-85156BD874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1600201"/>
            <a:ext cx="4019550" cy="2670175"/>
          </a:xfrm>
        </p:spPr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36869" name="Rectangle 3">
            <a:extLst>
              <a:ext uri="{FF2B5EF4-FFF2-40B4-BE49-F238E27FC236}">
                <a16:creationId xmlns:a16="http://schemas.microsoft.com/office/drawing/2014/main" id="{A42B7609-B029-44E3-A6E4-0267CEBEFC40}"/>
              </a:ext>
            </a:extLst>
          </p:cNvPr>
          <p:cNvSpPr>
            <a:spLocks noGrp="1" noChangeArrowheads="1"/>
          </p:cNvSpPr>
          <p:nvPr>
            <p:ph type="body" idx="2"/>
          </p:nvPr>
        </p:nvSpPr>
        <p:spPr>
          <a:xfrm>
            <a:off x="7124273" y="1600201"/>
            <a:ext cx="4222750" cy="3093860"/>
          </a:xfrm>
          <a:solidFill>
            <a:schemeClr val="bg1">
              <a:alpha val="30196"/>
            </a:schemeClr>
          </a:solidFill>
        </p:spPr>
        <p:txBody>
          <a:bodyPr wrap="square" lIns="0" tIns="0" rIns="0" bIns="0">
            <a:spAutoFit/>
          </a:bodyPr>
          <a:lstStyle/>
          <a:p>
            <a:pPr eaLnBrk="1" hangingPunct="1">
              <a:lnSpc>
                <a:spcPct val="104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cs-CZ" sz="2500" dirty="0"/>
              <a:t>Monitor</a:t>
            </a:r>
            <a:r>
              <a:rPr lang="cs-CZ" altLang="cs-CZ" sz="2500" dirty="0" err="1"/>
              <a:t>ováno</a:t>
            </a:r>
            <a:r>
              <a:rPr lang="cs-CZ" altLang="cs-CZ" sz="2500" dirty="0"/>
              <a:t> u pacientů v anestézii při intenzivní péči</a:t>
            </a:r>
            <a:r>
              <a:rPr lang="en-GB" altLang="cs-CZ" sz="2500" dirty="0"/>
              <a:t>.</a:t>
            </a:r>
            <a:endParaRPr lang="cs-CZ" altLang="cs-CZ" sz="2500" dirty="0"/>
          </a:p>
          <a:p>
            <a:pPr eaLnBrk="1" hangingPunct="1">
              <a:lnSpc>
                <a:spcPct val="104000"/>
              </a:lnSpc>
              <a:buClr>
                <a:schemeClr val="tx1"/>
              </a:buClr>
              <a:buFont typeface="Wingdings" panose="05000000000000000000" pitchFamily="2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altLang="cs-CZ" sz="1000" dirty="0"/>
          </a:p>
          <a:p>
            <a:pPr eaLnBrk="1" hangingPunct="1">
              <a:lnSpc>
                <a:spcPct val="104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altLang="cs-CZ" sz="2500" dirty="0"/>
              <a:t>Je málo anestetika, pacient je stresován a bude si pamatovat?</a:t>
            </a:r>
          </a:p>
          <a:p>
            <a:pPr eaLnBrk="1" hangingPunct="1">
              <a:lnSpc>
                <a:spcPct val="104000"/>
              </a:lnSpc>
              <a:buClr>
                <a:schemeClr val="tx1"/>
              </a:buClr>
              <a:buFont typeface="Wingdings" panose="05000000000000000000" pitchFamily="2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altLang="cs-CZ" sz="1000" dirty="0"/>
          </a:p>
          <a:p>
            <a:pPr eaLnBrk="1" hangingPunct="1">
              <a:lnSpc>
                <a:spcPct val="104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altLang="cs-CZ" sz="2500" dirty="0"/>
              <a:t>Je příliš mnoho anestetika a mozek je poškozován</a:t>
            </a:r>
            <a:r>
              <a:rPr lang="en-GB" altLang="cs-CZ" sz="2500" dirty="0"/>
              <a:t>?</a:t>
            </a:r>
          </a:p>
        </p:txBody>
      </p:sp>
      <p:pic>
        <p:nvPicPr>
          <p:cNvPr id="36870" name="Picture 4">
            <a:extLst>
              <a:ext uri="{FF2B5EF4-FFF2-40B4-BE49-F238E27FC236}">
                <a16:creationId xmlns:a16="http://schemas.microsoft.com/office/drawing/2014/main" id="{D1C48331-277C-43A5-83E0-E1A6482DB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819" y="1453974"/>
            <a:ext cx="5124395" cy="39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6871" name="Text Box 5">
            <a:extLst>
              <a:ext uri="{FF2B5EF4-FFF2-40B4-BE49-F238E27FC236}">
                <a16:creationId xmlns:a16="http://schemas.microsoft.com/office/drawing/2014/main" id="{061FF261-FA27-4AC6-A153-1362634F2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332" y="5397510"/>
            <a:ext cx="5888768" cy="546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4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cs-CZ" altLang="cs-CZ" sz="2200" dirty="0"/>
              <a:t>Nejnižší řádek je </a:t>
            </a:r>
            <a:r>
              <a:rPr lang="cs-CZ" altLang="cs-CZ" sz="2200" dirty="0" err="1"/>
              <a:t>BiS</a:t>
            </a:r>
            <a:r>
              <a:rPr lang="en-GB" altLang="cs-CZ" sz="2200" dirty="0"/>
              <a:t>. </a:t>
            </a:r>
            <a:r>
              <a:rPr lang="en-GB" altLang="cs-CZ" sz="2200" dirty="0" err="1"/>
              <a:t>BiS</a:t>
            </a:r>
            <a:r>
              <a:rPr lang="en-GB" altLang="cs-CZ" sz="2200" dirty="0"/>
              <a:t> </a:t>
            </a:r>
            <a:r>
              <a:rPr lang="cs-CZ" altLang="cs-CZ" sz="2200" dirty="0"/>
              <a:t>se počítá z </a:t>
            </a:r>
            <a:r>
              <a:rPr lang="en-GB" altLang="cs-CZ" sz="2200" dirty="0"/>
              <a:t>EEG.</a:t>
            </a:r>
          </a:p>
        </p:txBody>
      </p:sp>
    </p:spTree>
    <p:extLst>
      <p:ext uri="{BB962C8B-B14F-4D97-AF65-F5344CB8AC3E}">
        <p14:creationId xmlns:p14="http://schemas.microsoft.com/office/powerpoint/2010/main" val="1331434041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číslo snímku 4">
            <a:extLst>
              <a:ext uri="{FF2B5EF4-FFF2-40B4-BE49-F238E27FC236}">
                <a16:creationId xmlns:a16="http://schemas.microsoft.com/office/drawing/2014/main" id="{1E3849FA-3964-415F-82D7-8BB4308E6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8EFF0183-2E27-44D9-B828-25B06EDD9947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23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38915" name="Rectangle 1">
            <a:extLst>
              <a:ext uri="{FF2B5EF4-FFF2-40B4-BE49-F238E27FC236}">
                <a16:creationId xmlns:a16="http://schemas.microsoft.com/office/drawing/2014/main" id="{3F886595-3DCC-45EF-8865-B48E6966DE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4896" y="67818"/>
            <a:ext cx="5256212" cy="620363"/>
          </a:xfrm>
        </p:spPr>
        <p:txBody>
          <a:bodyPr wrap="square" lIns="0" tIns="0" rIns="0" bIns="0">
            <a:spAutoFit/>
          </a:bodyPr>
          <a:lstStyle/>
          <a:p>
            <a:pPr eaLnBrk="1" hangingPunct="1">
              <a:lnSpc>
                <a:spcPct val="124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cs-CZ" altLang="cs-CZ" sz="3600" dirty="0"/>
              <a:t>Komentář k </a:t>
            </a:r>
            <a:r>
              <a:rPr lang="en-GB" altLang="cs-CZ" sz="3600" dirty="0" err="1"/>
              <a:t>BiS</a:t>
            </a:r>
            <a:r>
              <a:rPr lang="en-GB" altLang="cs-CZ" sz="3600" dirty="0"/>
              <a:t>, CS </a:t>
            </a:r>
            <a:r>
              <a:rPr lang="cs-CZ" altLang="cs-CZ" sz="3600" dirty="0"/>
              <a:t>atd</a:t>
            </a:r>
            <a:r>
              <a:rPr lang="en-GB" altLang="cs-CZ" sz="3600" dirty="0"/>
              <a:t>.</a:t>
            </a:r>
          </a:p>
        </p:txBody>
      </p:sp>
      <p:sp>
        <p:nvSpPr>
          <p:cNvPr id="38916" name="Rectangle 2">
            <a:extLst>
              <a:ext uri="{FF2B5EF4-FFF2-40B4-BE49-F238E27FC236}">
                <a16:creationId xmlns:a16="http://schemas.microsoft.com/office/drawing/2014/main" id="{FFD8B8F9-0F9E-4513-AEFB-90345D18E127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1375575" y="1348731"/>
            <a:ext cx="9859617" cy="4924425"/>
          </a:xfrm>
          <a:solidFill>
            <a:schemeClr val="bg1">
              <a:alpha val="30196"/>
            </a:schemeClr>
          </a:solidFill>
          <a:ln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marL="179388" indent="-179388" algn="just" eaLnBrk="1" hangingPunct="1">
              <a:lnSpc>
                <a:spcPct val="100000"/>
              </a:lnSpc>
              <a:buFontTx/>
              <a:buNone/>
              <a:tabLst>
                <a:tab pos="8229600" algn="l"/>
                <a:tab pos="8686800" algn="l"/>
                <a:tab pos="9144000" algn="l"/>
              </a:tabLst>
            </a:pPr>
            <a:r>
              <a:rPr lang="cs-CZ" altLang="cs-CZ" sz="2000" dirty="0" err="1"/>
              <a:t>Bispektrální</a:t>
            </a:r>
            <a:r>
              <a:rPr lang="cs-CZ" altLang="cs-CZ" sz="2000" dirty="0"/>
              <a:t> index, </a:t>
            </a:r>
            <a:r>
              <a:rPr lang="cs-CZ" altLang="cs-CZ" sz="2000" dirty="0" err="1"/>
              <a:t>Comfort</a:t>
            </a:r>
            <a:r>
              <a:rPr lang="cs-CZ" altLang="cs-CZ" sz="2000" dirty="0"/>
              <a:t> </a:t>
            </a:r>
            <a:r>
              <a:rPr lang="cs-CZ" altLang="cs-CZ" sz="2000" dirty="0" err="1"/>
              <a:t>Score</a:t>
            </a:r>
            <a:r>
              <a:rPr lang="cs-CZ" altLang="cs-CZ" sz="2000" dirty="0"/>
              <a:t> atd. jsou příklady tzv. “popisných indexů”, které jsou uměle vytvořené empirické parametry, jejichž hodnoty jsou určovány z mnoha měřených parametrů velmi složitým způsobem.</a:t>
            </a:r>
          </a:p>
          <a:p>
            <a:pPr marL="179388" indent="-179388" algn="just" eaLnBrk="1" hangingPunct="1">
              <a:lnSpc>
                <a:spcPct val="100000"/>
              </a:lnSpc>
              <a:buFontTx/>
              <a:buNone/>
              <a:tabLst>
                <a:tab pos="8229600" algn="l"/>
                <a:tab pos="8686800" algn="l"/>
                <a:tab pos="9144000" algn="l"/>
              </a:tabLst>
            </a:pPr>
            <a:r>
              <a:rPr lang="cs-CZ" altLang="cs-CZ" sz="2000" dirty="0"/>
              <a:t>Určení těchto indexů vychází i z vyhledávání v tzv. znalostních databázích, založených na měření mnoha různých pacientů (z různých etnik) s mnoha diagnózami. Úplné algoritmy výpočtů a zejména znalostní databáze nejsou obvykle plně publikovány (tajemství výrobce).</a:t>
            </a:r>
          </a:p>
          <a:p>
            <a:pPr marL="179388" indent="-179388" eaLnBrk="1" hangingPunct="1">
              <a:lnSpc>
                <a:spcPct val="100000"/>
              </a:lnSpc>
              <a:tabLst>
                <a:tab pos="8229600" algn="l"/>
                <a:tab pos="8686800" algn="l"/>
                <a:tab pos="9144000" algn="l"/>
              </a:tabLst>
            </a:pPr>
            <a:r>
              <a:rPr lang="cs-CZ" altLang="cs-CZ" sz="2000" dirty="0"/>
              <a:t>Lékař se pouze musí seznámit s významem příslušného indexu a s hodnotami, které může nabývat, nemusí se však nutně příliš zajímat o způsob, jak jsou měřeny.</a:t>
            </a:r>
          </a:p>
          <a:p>
            <a:pPr marL="179388" indent="-179388" eaLnBrk="1" hangingPunct="1">
              <a:lnSpc>
                <a:spcPct val="100000"/>
              </a:lnSpc>
              <a:tabLst>
                <a:tab pos="8229600" algn="l"/>
                <a:tab pos="8686800" algn="l"/>
                <a:tab pos="9144000" algn="l"/>
              </a:tabLst>
            </a:pPr>
            <a:r>
              <a:rPr lang="cs-CZ" altLang="cs-CZ" sz="2000" dirty="0"/>
              <a:t>V případě některých indexů je nutno poskytnout dostatek údajů o pacientovi, aby bylo přístroji umožněno přesné vyhledávání ve znalostních databázích. Zpravidla je nutno zadat věk, pohlaví, rasu, tělesnou výšku a hmotnost. Časté jsou otázky na např. délku prstů na rukou nebo na nohou. Tyto “divné otázky” jsou časté hlavně u přístrojů monitorujících kardiovaskulární systém. Pokud příslušná odpověď chybí, software může zvolit nepřesný statistický pacientský model a zobrazí se nepřesná hodnota indexu. </a:t>
            </a:r>
          </a:p>
        </p:txBody>
      </p:sp>
    </p:spTree>
    <p:extLst>
      <p:ext uri="{BB962C8B-B14F-4D97-AF65-F5344CB8AC3E}">
        <p14:creationId xmlns:p14="http://schemas.microsoft.com/office/powerpoint/2010/main" val="34060559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číslo snímku 5">
            <a:extLst>
              <a:ext uri="{FF2B5EF4-FFF2-40B4-BE49-F238E27FC236}">
                <a16:creationId xmlns:a16="http://schemas.microsoft.com/office/drawing/2014/main" id="{A4919A50-06C4-4542-B708-624C64F00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61ACEA15-0D7A-4AD6-8616-A9F3B91AB4D6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24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3307C6FC-9CC2-4A8B-8BC2-0DA2AE4860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6000" y="378000"/>
            <a:ext cx="10753200" cy="451576"/>
          </a:xfrm>
        </p:spPr>
        <p:txBody>
          <a:bodyPr/>
          <a:lstStyle/>
          <a:p>
            <a:pPr eaLnBrk="1" hangingPunct="1"/>
            <a:r>
              <a:rPr lang="cs-CZ" altLang="cs-CZ" dirty="0"/>
              <a:t>Artefakty</a:t>
            </a:r>
            <a:endParaRPr lang="en-US" altLang="cs-CZ" dirty="0"/>
          </a:p>
        </p:txBody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FB35871B-B03D-4840-B607-6EC13A1249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98213" y="1268413"/>
            <a:ext cx="8818964" cy="5256212"/>
          </a:xfrm>
        </p:spPr>
        <p:txBody>
          <a:bodyPr/>
          <a:lstStyle/>
          <a:p>
            <a:pPr eaLnBrk="1" hangingPunct="1"/>
            <a:r>
              <a:rPr lang="en-US" altLang="cs-CZ" sz="2800" dirty="0" err="1"/>
              <a:t>Defini</a:t>
            </a:r>
            <a:r>
              <a:rPr lang="cs-CZ" altLang="cs-CZ" sz="2800" dirty="0" err="1"/>
              <a:t>ce</a:t>
            </a:r>
            <a:r>
              <a:rPr lang="en-US" altLang="cs-CZ" sz="2800" dirty="0"/>
              <a:t>: </a:t>
            </a:r>
            <a:r>
              <a:rPr lang="cs-CZ" altLang="cs-CZ" sz="2800" dirty="0"/>
              <a:t>Prvky (rysy) signálu, které nevznikají v cílové tkáni.</a:t>
            </a:r>
            <a:endParaRPr lang="en-US" altLang="cs-CZ" sz="2800" dirty="0"/>
          </a:p>
          <a:p>
            <a:pPr eaLnBrk="1" hangingPunct="1"/>
            <a:r>
              <a:rPr lang="cs-CZ" altLang="cs-CZ" sz="2800" dirty="0"/>
              <a:t>Vznikají </a:t>
            </a:r>
            <a:r>
              <a:rPr lang="cs-CZ" altLang="cs-CZ" sz="2800" b="1" dirty="0"/>
              <a:t>pohybem</a:t>
            </a:r>
            <a:r>
              <a:rPr lang="cs-CZ" altLang="cs-CZ" sz="2800" dirty="0"/>
              <a:t> pacienta, působením elektromagnetického pole v prostředí</a:t>
            </a:r>
            <a:r>
              <a:rPr lang="en-US" altLang="cs-CZ" sz="2800" dirty="0"/>
              <a:t> (</a:t>
            </a:r>
            <a:r>
              <a:rPr lang="cs-CZ" altLang="cs-CZ" sz="2800" b="1" dirty="0"/>
              <a:t>rušením</a:t>
            </a:r>
            <a:r>
              <a:rPr lang="cs-CZ" altLang="cs-CZ" sz="2800" dirty="0"/>
              <a:t>, např.</a:t>
            </a:r>
            <a:r>
              <a:rPr lang="en-US" altLang="cs-CZ" sz="2800" dirty="0"/>
              <a:t> 50</a:t>
            </a:r>
            <a:r>
              <a:rPr lang="cs-CZ" altLang="cs-CZ" sz="2800" dirty="0"/>
              <a:t> </a:t>
            </a:r>
            <a:r>
              <a:rPr lang="en-US" altLang="cs-CZ" sz="2800" dirty="0"/>
              <a:t>Hz </a:t>
            </a:r>
            <a:r>
              <a:rPr lang="cs-CZ" altLang="cs-CZ" sz="2800" dirty="0"/>
              <a:t>síťová frekvence, mobilní telefony</a:t>
            </a:r>
            <a:r>
              <a:rPr lang="en-US" altLang="cs-CZ" sz="2800" dirty="0"/>
              <a:t>)</a:t>
            </a:r>
            <a:r>
              <a:rPr lang="cs-CZ" altLang="cs-CZ" sz="2800" dirty="0"/>
              <a:t>, v důsledku </a:t>
            </a:r>
            <a:r>
              <a:rPr lang="cs-CZ" altLang="cs-CZ" sz="2800" b="1" dirty="0"/>
              <a:t>pocení</a:t>
            </a:r>
            <a:r>
              <a:rPr lang="en-US" altLang="cs-CZ" sz="2800" b="1" dirty="0"/>
              <a:t> </a:t>
            </a:r>
            <a:r>
              <a:rPr lang="en-US" altLang="cs-CZ" sz="2800" dirty="0" err="1"/>
              <a:t>etc</a:t>
            </a:r>
            <a:r>
              <a:rPr lang="cs-CZ" altLang="cs-CZ" sz="2800" dirty="0"/>
              <a:t>.</a:t>
            </a:r>
          </a:p>
          <a:p>
            <a:pPr eaLnBrk="1" hangingPunct="1"/>
            <a:r>
              <a:rPr lang="cs-CZ" altLang="cs-CZ" sz="2800" dirty="0"/>
              <a:t>Specifickým problémem může být </a:t>
            </a:r>
            <a:r>
              <a:rPr lang="cs-CZ" altLang="cs-CZ" sz="2800" b="1" dirty="0"/>
              <a:t>nesprávné umístění </a:t>
            </a:r>
            <a:r>
              <a:rPr lang="cs-CZ" altLang="cs-CZ" sz="2800" dirty="0"/>
              <a:t>(přehození) </a:t>
            </a:r>
            <a:r>
              <a:rPr lang="cs-CZ" altLang="cs-CZ" sz="2800" b="1" dirty="0"/>
              <a:t>elektrod</a:t>
            </a:r>
            <a:r>
              <a:rPr lang="cs-CZ" altLang="cs-CZ" sz="2800" dirty="0"/>
              <a:t>, např. u svodů EKG. Elektrodový systém musí být pečlivě kontrolován.</a:t>
            </a:r>
            <a:endParaRPr lang="en-US" altLang="cs-CZ" sz="2800" dirty="0"/>
          </a:p>
        </p:txBody>
      </p:sp>
    </p:spTree>
    <p:extLst>
      <p:ext uri="{BB962C8B-B14F-4D97-AF65-F5344CB8AC3E}">
        <p14:creationId xmlns:p14="http://schemas.microsoft.com/office/powerpoint/2010/main" val="6365804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ástupný symbol pro číslo snímku 6">
            <a:extLst>
              <a:ext uri="{FF2B5EF4-FFF2-40B4-BE49-F238E27FC236}">
                <a16:creationId xmlns:a16="http://schemas.microsoft.com/office/drawing/2014/main" id="{C542626F-E37A-436F-B78B-779919DC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66EA4F72-D959-4F6C-92F8-D90C9E99CBD6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25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FE43B307-D501-444E-92C4-47CA6D288C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8682" y="338644"/>
            <a:ext cx="3692974" cy="451576"/>
          </a:xfrm>
        </p:spPr>
        <p:txBody>
          <a:bodyPr/>
          <a:lstStyle/>
          <a:p>
            <a:pPr eaLnBrk="1" hangingPunct="1"/>
            <a:r>
              <a:rPr lang="en-US" altLang="cs-CZ" dirty="0"/>
              <a:t>EKG </a:t>
            </a:r>
            <a:r>
              <a:rPr lang="en-US" altLang="cs-CZ" dirty="0" err="1"/>
              <a:t>Artefa</a:t>
            </a:r>
            <a:r>
              <a:rPr lang="cs-CZ" altLang="cs-CZ" dirty="0" err="1"/>
              <a:t>kty</a:t>
            </a:r>
            <a:endParaRPr lang="en-US" altLang="cs-CZ" dirty="0"/>
          </a:p>
        </p:txBody>
      </p:sp>
      <p:pic>
        <p:nvPicPr>
          <p:cNvPr id="43012" name="Picture 3" descr="Tremor">
            <a:extLst>
              <a:ext uri="{FF2B5EF4-FFF2-40B4-BE49-F238E27FC236}">
                <a16:creationId xmlns:a16="http://schemas.microsoft.com/office/drawing/2014/main" id="{99705B51-4292-4429-BC23-E4AD6C2ACE3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54239" y="3131343"/>
            <a:ext cx="4038600" cy="1484313"/>
          </a:xfrm>
          <a:noFill/>
        </p:spPr>
      </p:pic>
      <p:pic>
        <p:nvPicPr>
          <p:cNvPr id="43013" name="Picture 4" descr="ACInterference">
            <a:extLst>
              <a:ext uri="{FF2B5EF4-FFF2-40B4-BE49-F238E27FC236}">
                <a16:creationId xmlns:a16="http://schemas.microsoft.com/office/drawing/2014/main" id="{A6413418-6AF6-4BA6-9B3C-FC4422728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4" y="1268413"/>
            <a:ext cx="420052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Text Box 5">
            <a:extLst>
              <a:ext uri="{FF2B5EF4-FFF2-40B4-BE49-F238E27FC236}">
                <a16:creationId xmlns:a16="http://schemas.microsoft.com/office/drawing/2014/main" id="{7B942E4B-2753-4398-A2D2-75F447BFD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3338" y="1773238"/>
            <a:ext cx="38163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en-US" altLang="cs-CZ" sz="2400"/>
              <a:t>50Hz </a:t>
            </a:r>
            <a:r>
              <a:rPr lang="cs-CZ" altLang="cs-CZ" sz="2400"/>
              <a:t>střídavého proudu superponováno na signál EKG</a:t>
            </a:r>
            <a:endParaRPr lang="en-US" altLang="cs-CZ" sz="2400"/>
          </a:p>
        </p:txBody>
      </p:sp>
      <p:sp>
        <p:nvSpPr>
          <p:cNvPr id="43015" name="Text Box 6">
            <a:extLst>
              <a:ext uri="{FF2B5EF4-FFF2-40B4-BE49-F238E27FC236}">
                <a16:creationId xmlns:a16="http://schemas.microsoft.com/office/drawing/2014/main" id="{4F7C392E-7D69-49CB-8158-8D893FD93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2263" y="3644900"/>
            <a:ext cx="2736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cs-CZ" altLang="cs-CZ" sz="2400"/>
              <a:t>Svalový třes</a:t>
            </a:r>
            <a:endParaRPr lang="en-US" altLang="cs-CZ" sz="2400"/>
          </a:p>
        </p:txBody>
      </p:sp>
      <p:pic>
        <p:nvPicPr>
          <p:cNvPr id="43016" name="Picture 7" descr="WBaseline">
            <a:extLst>
              <a:ext uri="{FF2B5EF4-FFF2-40B4-BE49-F238E27FC236}">
                <a16:creationId xmlns:a16="http://schemas.microsoft.com/office/drawing/2014/main" id="{058A3860-0DE8-4B45-BA0E-185B315A446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54239" y="4995687"/>
            <a:ext cx="4038600" cy="1484313"/>
          </a:xfrm>
          <a:noFill/>
        </p:spPr>
      </p:pic>
      <p:sp>
        <p:nvSpPr>
          <p:cNvPr id="43017" name="Text Box 8">
            <a:extLst>
              <a:ext uri="{FF2B5EF4-FFF2-40B4-BE49-F238E27FC236}">
                <a16:creationId xmlns:a16="http://schemas.microsoft.com/office/drawing/2014/main" id="{ED73C742-921A-4BB7-AD05-D20712E99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1774" y="4615656"/>
            <a:ext cx="345598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cs-CZ" altLang="cs-CZ" sz="2400" dirty="0"/>
              <a:t>Pohyb izoelektrické linie v důsledku pohybu pacienta</a:t>
            </a:r>
            <a:r>
              <a:rPr lang="en-US" altLang="cs-CZ" sz="2400" dirty="0"/>
              <a:t>, </a:t>
            </a:r>
            <a:r>
              <a:rPr lang="cs-CZ" altLang="cs-CZ" sz="2400" dirty="0"/>
              <a:t>nečistých elektrod, uvolněných elektrod…</a:t>
            </a:r>
            <a:endParaRPr lang="en-US" altLang="cs-CZ" sz="2400" dirty="0"/>
          </a:p>
        </p:txBody>
      </p:sp>
      <p:sp>
        <p:nvSpPr>
          <p:cNvPr id="43018" name="Rectangle 9">
            <a:extLst>
              <a:ext uri="{FF2B5EF4-FFF2-40B4-BE49-F238E27FC236}">
                <a16:creationId xmlns:a16="http://schemas.microsoft.com/office/drawing/2014/main" id="{BA6DF416-F819-4CB1-B89C-8D3F9B394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1288" y="1252538"/>
            <a:ext cx="29178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0"/>
              </a:spcBef>
              <a:buFontTx/>
              <a:buNone/>
            </a:pPr>
            <a:r>
              <a:rPr lang="en-US" altLang="cs-CZ" sz="1200" dirty="0"/>
              <a:t>http://mauvila.com/ECG/ecg_artifact.htm</a:t>
            </a:r>
          </a:p>
        </p:txBody>
      </p:sp>
    </p:spTree>
    <p:extLst>
      <p:ext uri="{BB962C8B-B14F-4D97-AF65-F5344CB8AC3E}">
        <p14:creationId xmlns:p14="http://schemas.microsoft.com/office/powerpoint/2010/main" val="16591418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Comment 2">
            <a:extLst>
              <a:ext uri="{FF2B5EF4-FFF2-40B4-BE49-F238E27FC236}">
                <a16:creationId xmlns:a16="http://schemas.microsoft.com/office/drawing/2014/main" id="{B2B352F6-DAA9-4EAF-824E-9004C5C40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5694364"/>
            <a:ext cx="1333500" cy="396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cs-CZ" altLang="cs-CZ" sz="2000" u="sng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F9FBD5F4-61F8-470F-ADE6-1F62FF42BF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0334" y="230764"/>
            <a:ext cx="7572375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cs-CZ" sz="3600" b="1" dirty="0">
                <a:solidFill>
                  <a:schemeClr val="tx2"/>
                </a:solidFill>
                <a:latin typeface="+mj-lt"/>
              </a:rPr>
              <a:t>Přehozené svody</a:t>
            </a:r>
          </a:p>
        </p:txBody>
      </p:sp>
      <p:pic>
        <p:nvPicPr>
          <p:cNvPr id="45060" name="Picture 4" descr="přehozené končet">
            <a:extLst>
              <a:ext uri="{FF2B5EF4-FFF2-40B4-BE49-F238E27FC236}">
                <a16:creationId xmlns:a16="http://schemas.microsoft.com/office/drawing/2014/main" id="{AC4E5B3E-B0FA-42AC-B3A8-F63718AAD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014" y="966789"/>
            <a:ext cx="5089525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9" descr="přehozené hrudní svody">
            <a:extLst>
              <a:ext uri="{FF2B5EF4-FFF2-40B4-BE49-F238E27FC236}">
                <a16:creationId xmlns:a16="http://schemas.microsoft.com/office/drawing/2014/main" id="{78BF87F1-3722-44E0-873B-23C288527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078" y="4057073"/>
            <a:ext cx="4851400" cy="257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ctangle 3">
            <a:extLst>
              <a:ext uri="{FF2B5EF4-FFF2-40B4-BE49-F238E27FC236}">
                <a16:creationId xmlns:a16="http://schemas.microsoft.com/office/drawing/2014/main" id="{BE1AF25F-A91C-4958-A5BA-E68D71FA8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4014" y="3392489"/>
            <a:ext cx="6936007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cs-CZ" altLang="cs-CZ" sz="2800" b="1" i="1">
                <a:solidFill>
                  <a:srgbClr val="0070C0"/>
                </a:solidFill>
                <a:latin typeface="+mj-lt"/>
              </a:rPr>
              <a:t>končetinové                                </a:t>
            </a:r>
            <a:r>
              <a:rPr lang="cs-CZ" altLang="cs-CZ" sz="2800" b="1" i="1" dirty="0">
                <a:solidFill>
                  <a:srgbClr val="0070C0"/>
                </a:solidFill>
                <a:latin typeface="+mj-lt"/>
              </a:rPr>
              <a:t>hrudní </a:t>
            </a:r>
          </a:p>
        </p:txBody>
      </p:sp>
      <p:sp>
        <p:nvSpPr>
          <p:cNvPr id="16391" name="Text Box 7">
            <a:extLst>
              <a:ext uri="{FF2B5EF4-FFF2-40B4-BE49-F238E27FC236}">
                <a16:creationId xmlns:a16="http://schemas.microsoft.com/office/drawing/2014/main" id="{9AE4E86B-1F14-40DD-9C8C-26CB2EF18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797" y="4398964"/>
            <a:ext cx="3273425" cy="16922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cs-CZ" altLang="cs-CZ" sz="2800" b="1" i="1" dirty="0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Lékař musí poznat!!!!!!</a:t>
            </a:r>
            <a:endParaRPr lang="cs-CZ" altLang="cs-CZ" sz="2800" b="1" i="1" dirty="0">
              <a:solidFill>
                <a:srgbClr val="66FFFF"/>
              </a:solidFill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cs-CZ" altLang="cs-CZ" sz="3200" b="1" i="1" dirty="0">
              <a:solidFill>
                <a:schemeClr val="accent2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800257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ástupný symbol pro číslo snímku 4">
            <a:extLst>
              <a:ext uri="{FF2B5EF4-FFF2-40B4-BE49-F238E27FC236}">
                <a16:creationId xmlns:a16="http://schemas.microsoft.com/office/drawing/2014/main" id="{D378BC1B-590D-4070-A2A5-52E70B0F9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0A39B2A3-349E-4F89-9173-8ADBC7EC0F45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27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BBFAF764-9DF0-4A39-9CD3-1E3F002E3C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3259" y="343778"/>
            <a:ext cx="8226425" cy="620363"/>
          </a:xfrm>
        </p:spPr>
        <p:txBody>
          <a:bodyPr wrap="square" lIns="0" tIns="0" rIns="0" bIns="0">
            <a:spAutoFit/>
          </a:bodyPr>
          <a:lstStyle/>
          <a:p>
            <a:pPr eaLnBrk="1" hangingPunct="1">
              <a:lnSpc>
                <a:spcPct val="124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cs-CZ" altLang="cs-CZ" sz="3600" dirty="0"/>
              <a:t>Některé artefakty </a:t>
            </a:r>
            <a:r>
              <a:rPr lang="en-GB" altLang="cs-CZ" sz="3600" dirty="0"/>
              <a:t>EEG</a:t>
            </a:r>
          </a:p>
        </p:txBody>
      </p:sp>
      <p:sp>
        <p:nvSpPr>
          <p:cNvPr id="46084" name="Text Box 3">
            <a:extLst>
              <a:ext uri="{FF2B5EF4-FFF2-40B4-BE49-F238E27FC236}">
                <a16:creationId xmlns:a16="http://schemas.microsoft.com/office/drawing/2014/main" id="{B6D69644-BEF5-4B35-9F12-025E8D7F0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5775" y="1377468"/>
            <a:ext cx="3187700" cy="2555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4000"/>
              </a:lnSpc>
              <a:spcBef>
                <a:spcPts val="800"/>
              </a:spcBef>
              <a:buClr>
                <a:srgbClr val="000000"/>
              </a:buClr>
              <a:buFontTx/>
              <a:buNone/>
            </a:pPr>
            <a:endParaRPr lang="en-GB" altLang="cs-CZ" sz="3200">
              <a:solidFill>
                <a:srgbClr val="000000"/>
              </a:solidFill>
            </a:endParaRPr>
          </a:p>
          <a:p>
            <a:pPr algn="ctr" eaLnBrk="1" hangingPunct="1">
              <a:lnSpc>
                <a:spcPct val="191000"/>
              </a:lnSpc>
              <a:spcBef>
                <a:spcPts val="800"/>
              </a:spcBef>
              <a:buClr>
                <a:srgbClr val="000000"/>
              </a:buClr>
              <a:buFontTx/>
              <a:buNone/>
            </a:pPr>
            <a:endParaRPr lang="en-GB" altLang="cs-CZ" sz="3200">
              <a:solidFill>
                <a:srgbClr val="000000"/>
              </a:solidFill>
            </a:endParaRPr>
          </a:p>
          <a:p>
            <a:pPr algn="ctr" eaLnBrk="1" hangingPunct="1">
              <a:lnSpc>
                <a:spcPct val="191000"/>
              </a:lnSpc>
              <a:spcBef>
                <a:spcPts val="800"/>
              </a:spcBef>
              <a:buClr>
                <a:srgbClr val="000000"/>
              </a:buClr>
              <a:buFontTx/>
              <a:buNone/>
            </a:pPr>
            <a:endParaRPr lang="en-GB" altLang="cs-CZ" sz="3200">
              <a:solidFill>
                <a:srgbClr val="000000"/>
              </a:solidFill>
            </a:endParaRPr>
          </a:p>
        </p:txBody>
      </p:sp>
      <p:pic>
        <p:nvPicPr>
          <p:cNvPr id="46085" name="Picture 4">
            <a:extLst>
              <a:ext uri="{FF2B5EF4-FFF2-40B4-BE49-F238E27FC236}">
                <a16:creationId xmlns:a16="http://schemas.microsoft.com/office/drawing/2014/main" id="{80CEF3AB-17B5-4510-9C21-6DC15123E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1" y="1844674"/>
            <a:ext cx="5186978" cy="2194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6086" name="Text Box 5">
            <a:extLst>
              <a:ext uri="{FF2B5EF4-FFF2-40B4-BE49-F238E27FC236}">
                <a16:creationId xmlns:a16="http://schemas.microsoft.com/office/drawing/2014/main" id="{B94FF3ED-446C-4F45-A526-DF8A27F67B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9407" y="4387850"/>
            <a:ext cx="9501352" cy="1847850"/>
          </a:xfrm>
          <a:prstGeom prst="rect">
            <a:avLst/>
          </a:prstGeom>
          <a:solidFill>
            <a:schemeClr val="bg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cs-CZ" altLang="cs-CZ" sz="2400" dirty="0"/>
              <a:t>Artefakt způsobený pulzovou vlnou</a:t>
            </a:r>
            <a:r>
              <a:rPr lang="en-GB" altLang="cs-CZ" sz="2400" dirty="0"/>
              <a:t>: </a:t>
            </a:r>
            <a:r>
              <a:rPr lang="cs-CZ" altLang="cs-CZ" sz="2400" dirty="0"/>
              <a:t>pohyb elektrody vzniká v důsledku pulzování tkáně pod elektrodou</a:t>
            </a:r>
            <a:r>
              <a:rPr lang="en-GB" altLang="cs-CZ" sz="2400" dirty="0"/>
              <a:t>.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cs-CZ" altLang="cs-CZ" sz="2400" dirty="0"/>
              <a:t>Artefakt způsobený </a:t>
            </a:r>
            <a:r>
              <a:rPr lang="en-GB" altLang="cs-CZ" sz="2400" dirty="0"/>
              <a:t>EKG sign</a:t>
            </a:r>
            <a:r>
              <a:rPr lang="cs-CZ" altLang="cs-CZ" sz="2400" dirty="0" err="1"/>
              <a:t>álem</a:t>
            </a:r>
            <a:r>
              <a:rPr lang="en-GB" altLang="cs-CZ" sz="2400" dirty="0"/>
              <a:t>: </a:t>
            </a:r>
            <a:r>
              <a:rPr lang="cs-CZ" altLang="cs-CZ" sz="2400" dirty="0"/>
              <a:t>Elektrody snímají i EKG</a:t>
            </a:r>
            <a:r>
              <a:rPr lang="en-GB" altLang="cs-CZ" sz="2400" dirty="0"/>
              <a:t>.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cs-CZ" altLang="cs-CZ" sz="2400" b="1" dirty="0"/>
              <a:t>Oba druhy artefaktů jsou snadno rozpoznatelné, protože jsou periodické</a:t>
            </a:r>
            <a:r>
              <a:rPr lang="en-GB" altLang="cs-CZ" sz="2400" b="1" dirty="0"/>
              <a:t>.</a:t>
            </a:r>
          </a:p>
        </p:txBody>
      </p:sp>
      <p:sp>
        <p:nvSpPr>
          <p:cNvPr id="46087" name="Text Box 6">
            <a:extLst>
              <a:ext uri="{FF2B5EF4-FFF2-40B4-BE49-F238E27FC236}">
                <a16:creationId xmlns:a16="http://schemas.microsoft.com/office/drawing/2014/main" id="{0F8C14E4-5C8C-4318-A3BA-1E4E966EF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1484313"/>
            <a:ext cx="741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en-US" altLang="cs-CZ" sz="1400"/>
              <a:t>http://www.brown.edu/Departments/Clinical_Neurosciences/louis/artefct.html</a:t>
            </a:r>
          </a:p>
        </p:txBody>
      </p:sp>
    </p:spTree>
    <p:extLst>
      <p:ext uri="{BB962C8B-B14F-4D97-AF65-F5344CB8AC3E}">
        <p14:creationId xmlns:p14="http://schemas.microsoft.com/office/powerpoint/2010/main" val="1675411659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Zástupný symbol pro číslo snímku 3">
            <a:extLst>
              <a:ext uri="{FF2B5EF4-FFF2-40B4-BE49-F238E27FC236}">
                <a16:creationId xmlns:a16="http://schemas.microsoft.com/office/drawing/2014/main" id="{5606C5C0-7658-4B00-930A-F362E82C8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A1C747CC-9BDC-4E80-9B7F-D21A180DBB86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28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48131" name="Text Box 2">
            <a:extLst>
              <a:ext uri="{FF2B5EF4-FFF2-40B4-BE49-F238E27FC236}">
                <a16:creationId xmlns:a16="http://schemas.microsoft.com/office/drawing/2014/main" id="{8B711511-5EAB-4290-B2DD-0708809BD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648200"/>
            <a:ext cx="746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endParaRPr lang="cs-CZ" altLang="cs-CZ" sz="2400">
              <a:latin typeface="Times New Roman" panose="02020603050405020304" pitchFamily="18" charset="0"/>
            </a:endParaRPr>
          </a:p>
        </p:txBody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AC3B51A4-B37A-4A42-9AA0-B3C552CEE5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6799" y="411231"/>
            <a:ext cx="6248400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0"/>
              </a:spcBef>
              <a:buFontTx/>
              <a:buNone/>
            </a:pPr>
            <a:r>
              <a:rPr lang="cs-CZ" altLang="cs-CZ" sz="4000" b="1" dirty="0">
                <a:solidFill>
                  <a:schemeClr val="tx2"/>
                </a:solidFill>
              </a:rPr>
              <a:t>Měření teploty</a:t>
            </a:r>
            <a:endParaRPr lang="en-GB" altLang="cs-CZ" sz="4000" b="1" dirty="0">
              <a:solidFill>
                <a:schemeClr val="tx2"/>
              </a:solidFill>
            </a:endParaRPr>
          </a:p>
        </p:txBody>
      </p:sp>
      <p:sp>
        <p:nvSpPr>
          <p:cNvPr id="48133" name="Rectangle 4">
            <a:extLst>
              <a:ext uri="{FF2B5EF4-FFF2-40B4-BE49-F238E27FC236}">
                <a16:creationId xmlns:a16="http://schemas.microsoft.com/office/drawing/2014/main" id="{58B1FE9E-38CF-4F18-B7DC-7826689132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5931" y="1989139"/>
            <a:ext cx="9942786" cy="4103687"/>
          </a:xfrm>
          <a:prstGeom prst="rect">
            <a:avLst/>
          </a:prstGeom>
          <a:solidFill>
            <a:schemeClr val="bg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0"/>
              </a:spcBef>
              <a:buFontTx/>
              <a:buNone/>
            </a:pPr>
            <a:r>
              <a:rPr lang="en-GB" altLang="cs-CZ" sz="2400" dirty="0"/>
              <a:t>MOTTO: </a:t>
            </a:r>
            <a:endParaRPr lang="cs-CZ" altLang="cs-CZ" sz="2400" dirty="0"/>
          </a:p>
          <a:p>
            <a:pPr defTabSz="914400">
              <a:spcBef>
                <a:spcPct val="0"/>
              </a:spcBef>
              <a:buFontTx/>
              <a:buNone/>
            </a:pPr>
            <a:r>
              <a:rPr lang="en-GB" altLang="cs-CZ" sz="2400" dirty="0"/>
              <a:t>                                     </a:t>
            </a:r>
          </a:p>
          <a:p>
            <a:pPr defTabSz="914400">
              <a:spcBef>
                <a:spcPct val="0"/>
              </a:spcBef>
              <a:buFontTx/>
              <a:buNone/>
            </a:pPr>
            <a:r>
              <a:rPr lang="cs-CZ" altLang="cs-CZ" sz="3600" b="1" dirty="0"/>
              <a:t>Jestliže je nějaká část lidského těla teplejší nebo i chladnější než okolní části</a:t>
            </a:r>
            <a:r>
              <a:rPr lang="en-GB" altLang="cs-CZ" sz="3600" b="1" dirty="0"/>
              <a:t>, </a:t>
            </a:r>
            <a:r>
              <a:rPr lang="cs-CZ" altLang="cs-CZ" sz="3600" b="1" dirty="0"/>
              <a:t>je nutné hledat ohnisko nemoci v tomto místě</a:t>
            </a:r>
            <a:r>
              <a:rPr lang="en-GB" altLang="cs-CZ" sz="3600" b="1" dirty="0"/>
              <a:t>. </a:t>
            </a:r>
            <a:endParaRPr lang="cs-CZ" altLang="cs-CZ" sz="3600" b="1" dirty="0"/>
          </a:p>
          <a:p>
            <a:pPr defTabSz="914400">
              <a:spcBef>
                <a:spcPct val="0"/>
              </a:spcBef>
              <a:buFontTx/>
              <a:buNone/>
            </a:pPr>
            <a:endParaRPr lang="en-GB" altLang="cs-CZ" sz="3600" b="1" dirty="0"/>
          </a:p>
          <a:p>
            <a:pPr algn="r" defTabSz="914400">
              <a:spcBef>
                <a:spcPct val="0"/>
              </a:spcBef>
              <a:buFontTx/>
              <a:buNone/>
            </a:pPr>
            <a:r>
              <a:rPr lang="en-GB" altLang="cs-CZ" sz="3600" b="1" dirty="0"/>
              <a:t>                             </a:t>
            </a:r>
            <a:r>
              <a:rPr lang="en-GB" altLang="cs-CZ" sz="3600" b="1" i="1" dirty="0"/>
              <a:t>Hippo</a:t>
            </a:r>
            <a:r>
              <a:rPr lang="cs-CZ" altLang="cs-CZ" sz="3600" b="1" i="1" dirty="0"/>
              <a:t>k</a:t>
            </a:r>
            <a:r>
              <a:rPr lang="en-GB" altLang="cs-CZ" sz="3600" b="1" i="1" dirty="0"/>
              <a:t>rates</a:t>
            </a:r>
            <a:endParaRPr lang="en-GB" alt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15358286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číslo snímku 5">
            <a:extLst>
              <a:ext uri="{FF2B5EF4-FFF2-40B4-BE49-F238E27FC236}">
                <a16:creationId xmlns:a16="http://schemas.microsoft.com/office/drawing/2014/main" id="{2775872D-01A2-456C-9114-7A93E1D37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F2C7C3ED-E6CD-4500-8164-4409C6DA4D83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29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C5CD2EB6-8929-45D1-BBC6-8ED58A0EBA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6000" y="346075"/>
            <a:ext cx="8229600" cy="922337"/>
          </a:xfrm>
        </p:spPr>
        <p:txBody>
          <a:bodyPr/>
          <a:lstStyle/>
          <a:p>
            <a:pPr eaLnBrk="1" hangingPunct="1"/>
            <a:r>
              <a:rPr lang="cs-CZ" altLang="cs-CZ" sz="3600" dirty="0"/>
              <a:t>Hlavní důvody pro měření teploty</a:t>
            </a:r>
            <a:endParaRPr lang="en-GB" altLang="cs-CZ" sz="3600" dirty="0"/>
          </a:p>
        </p:txBody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86CFFC07-2875-4EA9-AB73-62502AA1BF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92313" y="1412875"/>
            <a:ext cx="8280400" cy="1690688"/>
          </a:xfrm>
          <a:solidFill>
            <a:schemeClr val="bg1">
              <a:alpha val="30196"/>
            </a:schemeClr>
          </a:solidFill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400" dirty="0"/>
              <a:t>Sledování nemocných pacientů</a:t>
            </a:r>
            <a:endParaRPr lang="en-GB" altLang="cs-CZ" sz="2400" dirty="0"/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400" dirty="0"/>
              <a:t>Sledování fyziologický (</a:t>
            </a:r>
            <a:r>
              <a:rPr lang="en-GB" altLang="cs-CZ" sz="2400" dirty="0"/>
              <a:t>psycho</a:t>
            </a:r>
            <a:r>
              <a:rPr lang="cs-CZ" altLang="cs-CZ" sz="2400" dirty="0"/>
              <a:t>fyziologických</a:t>
            </a:r>
            <a:r>
              <a:rPr lang="en-GB" altLang="cs-CZ" sz="2400" dirty="0"/>
              <a:t>) </a:t>
            </a:r>
            <a:r>
              <a:rPr lang="cs-CZ" altLang="cs-CZ" sz="2400" dirty="0"/>
              <a:t>reakcí</a:t>
            </a:r>
            <a:endParaRPr lang="en-GB" altLang="cs-CZ" sz="2400" dirty="0"/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400" dirty="0"/>
              <a:t>Sledování léčby hypertermií</a:t>
            </a:r>
            <a:endParaRPr lang="en-GB" altLang="cs-CZ" sz="2400" dirty="0"/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400" dirty="0"/>
              <a:t>Laboratorní experimenty</a:t>
            </a:r>
            <a:endParaRPr lang="en-GB" altLang="cs-CZ" sz="2400" dirty="0"/>
          </a:p>
        </p:txBody>
      </p:sp>
      <p:sp>
        <p:nvSpPr>
          <p:cNvPr id="50181" name="Rectangle 4">
            <a:extLst>
              <a:ext uri="{FF2B5EF4-FFF2-40B4-BE49-F238E27FC236}">
                <a16:creationId xmlns:a16="http://schemas.microsoft.com/office/drawing/2014/main" id="{1247D2B2-C823-44F5-BFD3-543F01F915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572" y="3335866"/>
            <a:ext cx="9574924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cs-CZ" altLang="cs-CZ" sz="3600" b="1" dirty="0">
                <a:solidFill>
                  <a:schemeClr val="tx2"/>
                </a:solidFill>
              </a:rPr>
              <a:t>Problémy, které musíme při měření teploty brát v úvahu</a:t>
            </a:r>
            <a:r>
              <a:rPr lang="en-GB" altLang="cs-CZ" sz="3600" b="1" dirty="0">
                <a:solidFill>
                  <a:schemeClr val="tx2"/>
                </a:solidFill>
              </a:rPr>
              <a:t>:</a:t>
            </a:r>
          </a:p>
        </p:txBody>
      </p:sp>
      <p:sp>
        <p:nvSpPr>
          <p:cNvPr id="50182" name="Rectangle 5">
            <a:extLst>
              <a:ext uri="{FF2B5EF4-FFF2-40B4-BE49-F238E27FC236}">
                <a16:creationId xmlns:a16="http://schemas.microsoft.com/office/drawing/2014/main" id="{47B0BCCC-6E65-496B-AC88-2A4C8BBE8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3113" y="4821237"/>
            <a:ext cx="8229600" cy="1690688"/>
          </a:xfrm>
          <a:prstGeom prst="rect">
            <a:avLst/>
          </a:prstGeom>
          <a:solidFill>
            <a:schemeClr val="bg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2400"/>
              <a:t>přesnost</a:t>
            </a:r>
          </a:p>
          <a:p>
            <a:pPr defTabSz="91440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2400"/>
              <a:t>doba odpovědi (ustálení teplotního údaje)</a:t>
            </a:r>
          </a:p>
          <a:p>
            <a:pPr defTabSz="91440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2400"/>
              <a:t>invazivita</a:t>
            </a:r>
          </a:p>
          <a:p>
            <a:pPr defTabSz="91440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2400"/>
              <a:t>tepelná kapacity a vodivost čidla</a:t>
            </a:r>
          </a:p>
        </p:txBody>
      </p:sp>
    </p:spTree>
    <p:extLst>
      <p:ext uri="{BB962C8B-B14F-4D97-AF65-F5344CB8AC3E}">
        <p14:creationId xmlns:p14="http://schemas.microsoft.com/office/powerpoint/2010/main" val="2448749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číslo snímku 7">
            <a:extLst>
              <a:ext uri="{FF2B5EF4-FFF2-40B4-BE49-F238E27FC236}">
                <a16:creationId xmlns:a16="http://schemas.microsoft.com/office/drawing/2014/main" id="{F6D2B6AC-4657-4CFC-9BDD-ABB33756A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8802470E-C173-46CC-AC98-9173336EC2F1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3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1525C69C-1CA1-4179-A64D-027774737E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Co to je biosignál</a:t>
            </a:r>
            <a:r>
              <a:rPr lang="en-US" altLang="cs-CZ"/>
              <a:t>?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63576C87-1865-42B0-81A9-EE35631D762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46206" y="1097788"/>
            <a:ext cx="5401876" cy="5256212"/>
          </a:xfrm>
          <a:solidFill>
            <a:schemeClr val="bg1">
              <a:alpha val="30196"/>
            </a:schemeClr>
          </a:solidFill>
        </p:spPr>
        <p:txBody>
          <a:bodyPr/>
          <a:lstStyle/>
          <a:p>
            <a:pPr marL="0" indent="0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1900" b="1" dirty="0"/>
              <a:t>Zjednodušeně lze říci, že jej chápeme jako měřenou hodnotu napětí U</a:t>
            </a:r>
            <a:r>
              <a:rPr lang="cs-CZ" altLang="cs-CZ" sz="1900" dirty="0"/>
              <a:t>, která poskytuje biologickou informaci. Příklady:</a:t>
            </a:r>
          </a:p>
          <a:p>
            <a:pPr marL="0" indent="0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en-US" altLang="cs-CZ" sz="1900" dirty="0"/>
          </a:p>
          <a:p>
            <a:pPr marL="465138" lvl="1" eaLnBrk="1" hangingPunct="1">
              <a:lnSpc>
                <a:spcPct val="100000"/>
              </a:lnSpc>
            </a:pPr>
            <a:r>
              <a:rPr lang="en-US" altLang="cs-CZ" sz="1900" dirty="0"/>
              <a:t>EKG </a:t>
            </a:r>
            <a:r>
              <a:rPr lang="cs-CZ" altLang="cs-CZ" sz="1900" dirty="0"/>
              <a:t>je </a:t>
            </a:r>
            <a:r>
              <a:rPr lang="cs-CZ" altLang="cs-CZ" sz="1900" i="1" dirty="0"/>
              <a:t>U(t)</a:t>
            </a:r>
            <a:r>
              <a:rPr lang="cs-CZ" altLang="cs-CZ" sz="1900" dirty="0"/>
              <a:t> </a:t>
            </a:r>
            <a:r>
              <a:rPr lang="cs-CZ" altLang="cs-CZ" sz="1900" dirty="0" err="1"/>
              <a:t>biosignál</a:t>
            </a:r>
            <a:r>
              <a:rPr lang="cs-CZ" altLang="cs-CZ" sz="1900" dirty="0"/>
              <a:t>, který poskytuje informaci o fyziologii nebo patologii srdce. </a:t>
            </a:r>
          </a:p>
          <a:p>
            <a:pPr marL="465138" lvl="1" eaLnBrk="1" hangingPunct="1">
              <a:lnSpc>
                <a:spcPct val="100000"/>
              </a:lnSpc>
            </a:pPr>
            <a:endParaRPr lang="cs-CZ" altLang="cs-CZ" sz="1900" dirty="0"/>
          </a:p>
          <a:p>
            <a:pPr marL="465138" lvl="1" eaLnBrk="1" hangingPunct="1">
              <a:lnSpc>
                <a:spcPct val="100000"/>
              </a:lnSpc>
            </a:pPr>
            <a:r>
              <a:rPr lang="cs-CZ" altLang="cs-CZ" sz="1900" dirty="0"/>
              <a:t>U </a:t>
            </a:r>
            <a:r>
              <a:rPr lang="cs-CZ" altLang="cs-CZ" sz="1900" dirty="0" err="1"/>
              <a:t>sonogramu</a:t>
            </a:r>
            <a:r>
              <a:rPr lang="cs-CZ" altLang="cs-CZ" sz="1900" dirty="0"/>
              <a:t> je </a:t>
            </a:r>
            <a:r>
              <a:rPr lang="cs-CZ" altLang="cs-CZ" sz="1900" dirty="0" err="1"/>
              <a:t>biosignál</a:t>
            </a:r>
            <a:r>
              <a:rPr lang="cs-CZ" altLang="cs-CZ" sz="1900" dirty="0"/>
              <a:t> </a:t>
            </a:r>
            <a:r>
              <a:rPr lang="cs-CZ" altLang="cs-CZ" sz="1900" i="1" dirty="0"/>
              <a:t>U</a:t>
            </a:r>
            <a:r>
              <a:rPr lang="cs-CZ" altLang="cs-CZ" sz="1900" dirty="0"/>
              <a:t> napětí, které vzniká v elementárním elektroakustickém měniči v důsledku zachycení odrazu ultrazvuku od tkáňové struktury                             </a:t>
            </a:r>
          </a:p>
          <a:p>
            <a:pPr marL="465138" lvl="1" eaLnBrk="1" hangingPunct="1">
              <a:lnSpc>
                <a:spcPct val="100000"/>
              </a:lnSpc>
              <a:buFontTx/>
              <a:buNone/>
            </a:pPr>
            <a:endParaRPr lang="en-US" altLang="cs-CZ" sz="800" dirty="0"/>
          </a:p>
          <a:p>
            <a:pPr marL="465138" lvl="1" eaLnBrk="1" hangingPunct="1">
              <a:lnSpc>
                <a:spcPct val="100000"/>
              </a:lnSpc>
            </a:pPr>
            <a:r>
              <a:rPr lang="cs-CZ" altLang="cs-CZ" sz="1900" dirty="0"/>
              <a:t>Digitální rentgenový snímek je </a:t>
            </a:r>
            <a:r>
              <a:rPr lang="cs-CZ" altLang="cs-CZ" sz="1900" dirty="0" err="1"/>
              <a:t>biosignál</a:t>
            </a:r>
            <a:r>
              <a:rPr lang="cs-CZ" altLang="cs-CZ" sz="1900" dirty="0"/>
              <a:t> </a:t>
            </a:r>
            <a:r>
              <a:rPr lang="cs-CZ" altLang="cs-CZ" sz="1900" i="1" dirty="0"/>
              <a:t>U(</a:t>
            </a:r>
            <a:r>
              <a:rPr lang="en-US" altLang="cs-CZ" sz="1900" i="1" dirty="0"/>
              <a:t>x, y)</a:t>
            </a:r>
            <a:r>
              <a:rPr lang="cs-CZ" altLang="cs-CZ" sz="1900" dirty="0"/>
              <a:t>, u kterého hodnota napětí odpovídá každému pixelu o souřadnicích </a:t>
            </a:r>
            <a:r>
              <a:rPr lang="en-US" altLang="cs-CZ" sz="1900" dirty="0"/>
              <a:t>(</a:t>
            </a:r>
            <a:r>
              <a:rPr lang="en-US" altLang="cs-CZ" sz="1900" dirty="0" err="1"/>
              <a:t>x,y</a:t>
            </a:r>
            <a:r>
              <a:rPr lang="en-US" altLang="cs-CZ" sz="1900" dirty="0"/>
              <a:t>)</a:t>
            </a:r>
            <a:r>
              <a:rPr lang="cs-CZ" altLang="cs-CZ" sz="1900" dirty="0"/>
              <a:t>.</a:t>
            </a:r>
          </a:p>
          <a:p>
            <a:pPr marL="465138" lvl="1" eaLnBrk="1" hangingPunct="1">
              <a:lnSpc>
                <a:spcPct val="100000"/>
              </a:lnSpc>
              <a:buFontTx/>
              <a:buNone/>
            </a:pPr>
            <a:endParaRPr lang="en-US" altLang="cs-CZ" sz="800" dirty="0"/>
          </a:p>
          <a:p>
            <a:pPr marL="465138" lvl="1" eaLnBrk="1" hangingPunct="1">
              <a:lnSpc>
                <a:spcPct val="100000"/>
              </a:lnSpc>
            </a:pPr>
            <a:r>
              <a:rPr lang="en-US" altLang="cs-CZ" sz="1900" dirty="0"/>
              <a:t>3-D MRI </a:t>
            </a:r>
            <a:r>
              <a:rPr lang="cs-CZ" altLang="cs-CZ" sz="1900" dirty="0"/>
              <a:t>obraz je </a:t>
            </a:r>
            <a:r>
              <a:rPr lang="cs-CZ" altLang="cs-CZ" sz="1900" dirty="0" err="1"/>
              <a:t>biosignál</a:t>
            </a:r>
            <a:r>
              <a:rPr lang="cs-CZ" altLang="cs-CZ" sz="1900" dirty="0"/>
              <a:t> </a:t>
            </a:r>
            <a:r>
              <a:rPr lang="cs-CZ" altLang="cs-CZ" sz="1900" i="1" dirty="0"/>
              <a:t>U</a:t>
            </a:r>
            <a:r>
              <a:rPr lang="en-US" altLang="cs-CZ" sz="1900" i="1" dirty="0"/>
              <a:t>(</a:t>
            </a:r>
            <a:r>
              <a:rPr lang="en-US" altLang="cs-CZ" sz="1900" i="1" dirty="0" err="1"/>
              <a:t>x,y,z</a:t>
            </a:r>
            <a:r>
              <a:rPr lang="en-US" altLang="cs-CZ" sz="1900" i="1" dirty="0"/>
              <a:t>)</a:t>
            </a:r>
            <a:r>
              <a:rPr lang="cs-CZ" altLang="cs-CZ" sz="1900" i="1" dirty="0"/>
              <a:t>, </a:t>
            </a:r>
            <a:r>
              <a:rPr lang="cs-CZ" altLang="cs-CZ" sz="1900" dirty="0"/>
              <a:t>u kterého hodnota napětí odpovídá každému </a:t>
            </a:r>
            <a:r>
              <a:rPr lang="cs-CZ" altLang="cs-CZ" sz="1900" dirty="0" err="1"/>
              <a:t>voxelu</a:t>
            </a:r>
            <a:r>
              <a:rPr lang="cs-CZ" altLang="cs-CZ" sz="1900" dirty="0"/>
              <a:t> o souřadnicích </a:t>
            </a:r>
            <a:r>
              <a:rPr lang="en-US" altLang="cs-CZ" sz="1900" dirty="0"/>
              <a:t>(x, y, z)</a:t>
            </a:r>
            <a:r>
              <a:rPr lang="cs-CZ" altLang="cs-CZ" sz="1900" dirty="0"/>
              <a:t> v těle pacienta.</a:t>
            </a:r>
            <a:endParaRPr lang="en-US" altLang="cs-CZ" sz="1900" dirty="0"/>
          </a:p>
        </p:txBody>
      </p:sp>
      <p:pic>
        <p:nvPicPr>
          <p:cNvPr id="6149" name="Picture 4" descr="ECG">
            <a:extLst>
              <a:ext uri="{FF2B5EF4-FFF2-40B4-BE49-F238E27FC236}">
                <a16:creationId xmlns:a16="http://schemas.microsoft.com/office/drawing/2014/main" id="{B3ECA6C7-1D79-4C97-A7EF-BF7C58A7FF5D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91401" y="188914"/>
            <a:ext cx="2474913" cy="2185987"/>
          </a:xfrm>
          <a:noFill/>
        </p:spPr>
      </p:pic>
      <p:pic>
        <p:nvPicPr>
          <p:cNvPr id="6150" name="Picture 6" descr="SEAM%20Figure_4">
            <a:extLst>
              <a:ext uri="{FF2B5EF4-FFF2-40B4-BE49-F238E27FC236}">
                <a16:creationId xmlns:a16="http://schemas.microsoft.com/office/drawing/2014/main" id="{2887C910-0CED-4A4A-91F6-DE4D80FBA341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80091" y="2420144"/>
            <a:ext cx="2916238" cy="2187575"/>
          </a:xfrm>
          <a:noFill/>
        </p:spPr>
      </p:pic>
      <p:pic>
        <p:nvPicPr>
          <p:cNvPr id="6151" name="Picture 8" descr="logo_mri">
            <a:extLst>
              <a:ext uri="{FF2B5EF4-FFF2-40B4-BE49-F238E27FC236}">
                <a16:creationId xmlns:a16="http://schemas.microsoft.com/office/drawing/2014/main" id="{1E690098-D584-45AA-92C8-B2B56C00C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3" y="4652963"/>
            <a:ext cx="19431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14401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Zástupný symbol pro číslo snímku 3">
            <a:extLst>
              <a:ext uri="{FF2B5EF4-FFF2-40B4-BE49-F238E27FC236}">
                <a16:creationId xmlns:a16="http://schemas.microsoft.com/office/drawing/2014/main" id="{5E7D4F42-2F34-47E0-8C45-C47C307A8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52A33A93-6663-41B6-A1ED-9470E419525D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30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52227" name="Text Box 2">
            <a:extLst>
              <a:ext uri="{FF2B5EF4-FFF2-40B4-BE49-F238E27FC236}">
                <a16:creationId xmlns:a16="http://schemas.microsoft.com/office/drawing/2014/main" id="{D59CE3F6-3A31-4D65-9965-676B00C01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8" y="1628776"/>
            <a:ext cx="8064500" cy="4608513"/>
          </a:xfrm>
          <a:prstGeom prst="rect">
            <a:avLst/>
          </a:prstGeom>
          <a:solidFill>
            <a:schemeClr val="bg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0"/>
              </a:spcBef>
              <a:buFontTx/>
              <a:buNone/>
            </a:pPr>
            <a:r>
              <a:rPr lang="cs-CZ" altLang="cs-CZ" sz="2800" dirty="0"/>
              <a:t>Termometrie – bodové měření teploty</a:t>
            </a:r>
          </a:p>
          <a:p>
            <a:pPr defTabSz="914400">
              <a:spcBef>
                <a:spcPct val="0"/>
              </a:spcBef>
              <a:buFontTx/>
              <a:buNone/>
            </a:pPr>
            <a:endParaRPr lang="cs-CZ" altLang="cs-CZ" sz="2800" dirty="0"/>
          </a:p>
          <a:p>
            <a:pPr defTabSz="914400">
              <a:spcBef>
                <a:spcPct val="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Ø"/>
            </a:pPr>
            <a:r>
              <a:rPr lang="cs-CZ" altLang="cs-CZ" sz="2800" dirty="0"/>
              <a:t>  Kontaktní </a:t>
            </a:r>
          </a:p>
          <a:p>
            <a:pPr defTabSz="914400">
              <a:spcBef>
                <a:spcPct val="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Ø"/>
            </a:pPr>
            <a:r>
              <a:rPr lang="cs-CZ" altLang="cs-CZ" sz="2800" dirty="0"/>
              <a:t>  Bezkontaktní</a:t>
            </a:r>
          </a:p>
          <a:p>
            <a:pPr defTabSz="914400">
              <a:spcBef>
                <a:spcPct val="0"/>
              </a:spcBef>
              <a:buClr>
                <a:schemeClr val="tx1"/>
              </a:buClr>
              <a:buSzPct val="65000"/>
              <a:buFont typeface="MS LineDraw" pitchFamily="49" charset="2"/>
              <a:buNone/>
            </a:pPr>
            <a:endParaRPr lang="cs-CZ" altLang="cs-CZ" sz="2800" dirty="0"/>
          </a:p>
          <a:p>
            <a:pPr defTabSz="914400">
              <a:spcBef>
                <a:spcPct val="0"/>
              </a:spcBef>
              <a:buClr>
                <a:schemeClr val="tx1"/>
              </a:buClr>
              <a:buSzPct val="65000"/>
              <a:buFont typeface="MS LineDraw" pitchFamily="49" charset="2"/>
              <a:buNone/>
            </a:pPr>
            <a:r>
              <a:rPr lang="cs-CZ" altLang="cs-CZ" sz="2800" dirty="0"/>
              <a:t>Termografie – sleduje rozložení hodnot teploty na povrchu těla</a:t>
            </a:r>
          </a:p>
          <a:p>
            <a:pPr defTabSz="914400">
              <a:spcBef>
                <a:spcPct val="0"/>
              </a:spcBef>
              <a:buClr>
                <a:schemeClr val="tx1"/>
              </a:buClr>
              <a:buSzPct val="65000"/>
              <a:buFont typeface="MS LineDraw" pitchFamily="49" charset="2"/>
              <a:buNone/>
            </a:pPr>
            <a:endParaRPr lang="cs-CZ" altLang="cs-CZ" sz="2800" dirty="0"/>
          </a:p>
          <a:p>
            <a:pPr defTabSz="914400">
              <a:spcBef>
                <a:spcPct val="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Ø"/>
            </a:pPr>
            <a:r>
              <a:rPr lang="cs-CZ" altLang="cs-CZ" sz="2800" dirty="0"/>
              <a:t> Kontaktní – tekuté krystaly</a:t>
            </a:r>
          </a:p>
          <a:p>
            <a:pPr defTabSz="914400">
              <a:spcBef>
                <a:spcPct val="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Ø"/>
            </a:pPr>
            <a:r>
              <a:rPr lang="cs-CZ" altLang="cs-CZ" sz="2800" dirty="0"/>
              <a:t> Bezkontaktní – Termovize (jiná přednáška)</a:t>
            </a:r>
          </a:p>
        </p:txBody>
      </p:sp>
      <p:sp>
        <p:nvSpPr>
          <p:cNvPr id="52228" name="Text Box 3">
            <a:extLst>
              <a:ext uri="{FF2B5EF4-FFF2-40B4-BE49-F238E27FC236}">
                <a16:creationId xmlns:a16="http://schemas.microsoft.com/office/drawing/2014/main" id="{F276E09A-0D7A-40AE-A4F5-D77E8F630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000" y="404168"/>
            <a:ext cx="74898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cs-CZ" altLang="cs-CZ" sz="3600" b="1" dirty="0">
                <a:solidFill>
                  <a:schemeClr val="tx2"/>
                </a:solidFill>
              </a:rPr>
              <a:t>Měření teploty v diagnostice</a:t>
            </a:r>
            <a:endParaRPr lang="en-GB" altLang="cs-CZ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0301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číslo snímku 3">
            <a:extLst>
              <a:ext uri="{FF2B5EF4-FFF2-40B4-BE49-F238E27FC236}">
                <a16:creationId xmlns:a16="http://schemas.microsoft.com/office/drawing/2014/main" id="{E3695F90-B24D-4022-BBE8-53A167A65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02A5DA7D-58E2-4319-8C1D-DA08FC5F755A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31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54275" name="Text Box 2">
            <a:extLst>
              <a:ext uri="{FF2B5EF4-FFF2-40B4-BE49-F238E27FC236}">
                <a16:creationId xmlns:a16="http://schemas.microsoft.com/office/drawing/2014/main" id="{B791EBEF-6972-450B-A1FB-212F482C5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0938" y="1268414"/>
            <a:ext cx="8522851" cy="5170646"/>
          </a:xfrm>
          <a:prstGeom prst="rect">
            <a:avLst/>
          </a:prstGeom>
          <a:solidFill>
            <a:schemeClr val="bg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tabLst>
                <a:tab pos="53975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5397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5397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5397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5397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97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97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97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97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0"/>
              </a:spcBef>
              <a:buFont typeface="Monotype Sorts" pitchFamily="2" charset="2"/>
              <a:buNone/>
            </a:pPr>
            <a:r>
              <a:rPr lang="cs-CZ" altLang="cs-CZ" sz="2800" b="1" dirty="0"/>
              <a:t>Kontaktní termometrické metody</a:t>
            </a:r>
          </a:p>
          <a:p>
            <a:pPr defTabSz="914400">
              <a:spcBef>
                <a:spcPct val="0"/>
              </a:spcBef>
              <a:buFont typeface="Monotype Sorts" pitchFamily="2" charset="2"/>
              <a:buNone/>
            </a:pPr>
            <a:endParaRPr lang="cs-CZ" altLang="cs-CZ" sz="2400" b="1" dirty="0"/>
          </a:p>
          <a:p>
            <a:pPr defTabSz="914400">
              <a:spcBef>
                <a:spcPct val="0"/>
              </a:spcBef>
              <a:buFontTx/>
              <a:buAutoNum type="arabicParenR"/>
            </a:pPr>
            <a:r>
              <a:rPr lang="cs-CZ" altLang="cs-CZ" sz="2400" b="1" dirty="0"/>
              <a:t>Metody založené na teplotní roztažnosti (dilataci) různých látek 	</a:t>
            </a:r>
          </a:p>
          <a:p>
            <a:pPr defTabSz="914400">
              <a:spcBef>
                <a:spcPct val="0"/>
              </a:spcBef>
              <a:buFontTx/>
              <a:buNone/>
            </a:pPr>
            <a:r>
              <a:rPr lang="cs-CZ" altLang="cs-CZ" sz="2400" dirty="0"/>
              <a:t>	- kapalinové teploměry</a:t>
            </a:r>
          </a:p>
          <a:p>
            <a:pPr defTabSz="914400">
              <a:spcBef>
                <a:spcPct val="0"/>
              </a:spcBef>
              <a:buFontTx/>
              <a:buNone/>
            </a:pPr>
            <a:r>
              <a:rPr lang="cs-CZ" altLang="cs-CZ" sz="2400" dirty="0"/>
              <a:t>	- rtuť a alkohol</a:t>
            </a:r>
          </a:p>
          <a:p>
            <a:pPr defTabSz="914400">
              <a:spcBef>
                <a:spcPct val="0"/>
              </a:spcBef>
              <a:buFontTx/>
              <a:buNone/>
            </a:pPr>
            <a:endParaRPr lang="cs-CZ" altLang="cs-CZ" sz="1000" dirty="0"/>
          </a:p>
          <a:p>
            <a:pPr defTabSz="914400">
              <a:spcBef>
                <a:spcPct val="0"/>
              </a:spcBef>
              <a:buClr>
                <a:schemeClr val="tx1"/>
              </a:buClr>
              <a:buSzPct val="70000"/>
              <a:buFont typeface="MS LineDraw" pitchFamily="49" charset="2"/>
              <a:buNone/>
            </a:pPr>
            <a:r>
              <a:rPr lang="cs-CZ" altLang="cs-CZ" sz="2400" b="1" dirty="0"/>
              <a:t>2) Metody založené na změnách elektrických vlastností vodičů nebo polovodičů</a:t>
            </a:r>
          </a:p>
          <a:p>
            <a:pPr defTabSz="914400">
              <a:spcBef>
                <a:spcPct val="0"/>
              </a:spcBef>
              <a:buClr>
                <a:schemeClr val="tx1"/>
              </a:buClr>
              <a:buSzPct val="70000"/>
              <a:buFont typeface="MS LineDraw" pitchFamily="49" charset="2"/>
              <a:buNone/>
            </a:pPr>
            <a:r>
              <a:rPr lang="cs-CZ" altLang="cs-CZ" sz="2400" b="1" dirty="0"/>
              <a:t>   </a:t>
            </a:r>
            <a:r>
              <a:rPr lang="cs-CZ" altLang="cs-CZ" sz="2400" dirty="0"/>
              <a:t>- odporové teploměry - termistory</a:t>
            </a:r>
          </a:p>
          <a:p>
            <a:pPr defTabSz="914400">
              <a:spcBef>
                <a:spcPct val="0"/>
              </a:spcBef>
              <a:buClr>
                <a:schemeClr val="tx1"/>
              </a:buClr>
              <a:buSzPct val="70000"/>
              <a:buFont typeface="MS LineDraw" pitchFamily="49" charset="2"/>
              <a:buNone/>
            </a:pPr>
            <a:r>
              <a:rPr lang="cs-CZ" altLang="cs-CZ" sz="2400" dirty="0"/>
              <a:t>   - termočlánky</a:t>
            </a:r>
          </a:p>
          <a:p>
            <a:pPr defTabSz="914400">
              <a:spcBef>
                <a:spcPct val="0"/>
              </a:spcBef>
              <a:buClr>
                <a:schemeClr val="tx1"/>
              </a:buClr>
              <a:buSzPct val="70000"/>
              <a:buFont typeface="MS LineDraw" pitchFamily="49" charset="2"/>
              <a:buNone/>
            </a:pPr>
            <a:endParaRPr lang="cs-CZ" altLang="cs-CZ" sz="2400" dirty="0"/>
          </a:p>
          <a:p>
            <a:pPr defTabSz="914400">
              <a:spcBef>
                <a:spcPct val="0"/>
              </a:spcBef>
              <a:buClr>
                <a:schemeClr val="tx1"/>
              </a:buClr>
              <a:buFont typeface="MS LineDraw" pitchFamily="49" charset="2"/>
              <a:buNone/>
            </a:pPr>
            <a:r>
              <a:rPr lang="cs-CZ" altLang="cs-CZ" sz="2800" b="1" dirty="0"/>
              <a:t>Bezkontaktní termometrické metody</a:t>
            </a:r>
          </a:p>
          <a:p>
            <a:pPr defTabSz="914400">
              <a:spcBef>
                <a:spcPct val="0"/>
              </a:spcBef>
              <a:buClr>
                <a:schemeClr val="tx1"/>
              </a:buClr>
              <a:buSzPct val="70000"/>
              <a:buFont typeface="MS LineDraw" pitchFamily="49" charset="2"/>
              <a:buNone/>
            </a:pPr>
            <a:r>
              <a:rPr lang="cs-CZ" altLang="cs-CZ" sz="2400" b="1" dirty="0"/>
              <a:t>   </a:t>
            </a:r>
            <a:r>
              <a:rPr lang="cs-CZ" altLang="cs-CZ" sz="2400" dirty="0"/>
              <a:t>- radiační teploměr</a:t>
            </a:r>
          </a:p>
        </p:txBody>
      </p:sp>
      <p:sp>
        <p:nvSpPr>
          <p:cNvPr id="54276" name="Text Box 3">
            <a:extLst>
              <a:ext uri="{FF2B5EF4-FFF2-40B4-BE49-F238E27FC236}">
                <a16:creationId xmlns:a16="http://schemas.microsoft.com/office/drawing/2014/main" id="{EBF37C6A-0BF9-42FC-B8CC-73B5C5D55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176" y="299083"/>
            <a:ext cx="74898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cs-CZ" altLang="cs-CZ" sz="3600" b="1" dirty="0">
                <a:solidFill>
                  <a:schemeClr val="tx2"/>
                </a:solidFill>
              </a:rPr>
              <a:t>Měření teploty v diagnostice</a:t>
            </a:r>
            <a:endParaRPr lang="en-GB" altLang="cs-CZ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4694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Zástupný symbol pro číslo snímku 3">
            <a:extLst>
              <a:ext uri="{FF2B5EF4-FFF2-40B4-BE49-F238E27FC236}">
                <a16:creationId xmlns:a16="http://schemas.microsoft.com/office/drawing/2014/main" id="{B217F2C5-05B5-4B59-8E79-09658D7B2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0BD56AE9-5EFE-4444-AA62-BDB03269D5A8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32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56323" name="Text Box 2">
            <a:extLst>
              <a:ext uri="{FF2B5EF4-FFF2-40B4-BE49-F238E27FC236}">
                <a16:creationId xmlns:a16="http://schemas.microsoft.com/office/drawing/2014/main" id="{355B161B-4116-4808-A9EF-310F3BE80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7159" y="1755630"/>
            <a:ext cx="9574923" cy="4539704"/>
          </a:xfrm>
          <a:prstGeom prst="rect">
            <a:avLst/>
          </a:prstGeom>
          <a:solidFill>
            <a:schemeClr val="bg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cs-CZ" altLang="cs-CZ" sz="2800" b="1" dirty="0"/>
              <a:t>Lékařský maximální teploměr - </a:t>
            </a:r>
            <a:r>
              <a:rPr lang="cs-CZ" altLang="cs-CZ" sz="2400" b="1" dirty="0"/>
              <a:t>rtuťový</a:t>
            </a:r>
            <a:r>
              <a:rPr lang="en-GB" altLang="cs-CZ" sz="2400" b="1" dirty="0"/>
              <a:t>: </a:t>
            </a:r>
            <a:endParaRPr lang="cs-CZ" altLang="cs-CZ" sz="2400" b="1" dirty="0"/>
          </a:p>
          <a:p>
            <a:pPr defTabSz="914400">
              <a:spcBef>
                <a:spcPct val="50000"/>
              </a:spcBef>
              <a:buFontTx/>
              <a:buNone/>
            </a:pPr>
            <a:r>
              <a:rPr lang="cs-CZ" altLang="cs-CZ" sz="2400" dirty="0"/>
              <a:t>Má zúženou kapiláru, která brání návratu rtuti do rezervoáru</a:t>
            </a:r>
          </a:p>
          <a:p>
            <a:pPr defTabSz="914400">
              <a:spcBef>
                <a:spcPct val="50000"/>
              </a:spcBef>
              <a:buFontTx/>
              <a:buNone/>
            </a:pPr>
            <a:r>
              <a:rPr lang="cs-CZ" altLang="cs-CZ" sz="2400" dirty="0"/>
              <a:t>Nevýhoda</a:t>
            </a:r>
            <a:r>
              <a:rPr lang="en-GB" altLang="cs-CZ" sz="2400" dirty="0"/>
              <a:t>: </a:t>
            </a:r>
            <a:r>
              <a:rPr lang="cs-CZ" altLang="cs-CZ" sz="2400" dirty="0"/>
              <a:t>dlouhá doba odpovědi</a:t>
            </a:r>
            <a:r>
              <a:rPr lang="en-GB" altLang="cs-CZ" sz="2400" dirty="0"/>
              <a:t> (</a:t>
            </a:r>
            <a:r>
              <a:rPr lang="cs-CZ" altLang="cs-CZ" sz="2400" dirty="0"/>
              <a:t>doby nutné pro stabilizaci teplotního údaje </a:t>
            </a:r>
            <a:r>
              <a:rPr lang="en-GB" altLang="cs-CZ" sz="2400" dirty="0"/>
              <a:t>– 3-5 min.)</a:t>
            </a:r>
            <a:endParaRPr lang="cs-CZ" altLang="cs-CZ" sz="2400" dirty="0"/>
          </a:p>
          <a:p>
            <a:pPr defTabSz="914400">
              <a:spcBef>
                <a:spcPct val="50000"/>
              </a:spcBef>
              <a:buFontTx/>
              <a:buNone/>
            </a:pPr>
            <a:r>
              <a:rPr lang="cs-CZ" altLang="cs-CZ" sz="2400" dirty="0"/>
              <a:t>V lékařské praxi se již nepoužívá kvůli toxicitě rtuti.</a:t>
            </a:r>
          </a:p>
          <a:p>
            <a:pPr defTabSz="914400">
              <a:spcBef>
                <a:spcPct val="50000"/>
              </a:spcBef>
              <a:buFontTx/>
              <a:buNone/>
            </a:pPr>
            <a:endParaRPr lang="en-GB" altLang="cs-CZ" sz="1800" dirty="0"/>
          </a:p>
          <a:p>
            <a:pPr defTabSz="914400">
              <a:spcBef>
                <a:spcPct val="50000"/>
              </a:spcBef>
              <a:buFontTx/>
              <a:buNone/>
            </a:pPr>
            <a:r>
              <a:rPr lang="cs-CZ" altLang="cs-CZ" sz="2800" b="1" dirty="0"/>
              <a:t>Lékařský rychloběžný teploměr: </a:t>
            </a:r>
          </a:p>
          <a:p>
            <a:pPr defTabSz="914400">
              <a:spcBef>
                <a:spcPct val="50000"/>
              </a:spcBef>
              <a:buFontTx/>
              <a:buNone/>
            </a:pPr>
            <a:r>
              <a:rPr lang="cs-CZ" altLang="cs-CZ" sz="2400" dirty="0"/>
              <a:t>Lihová náplň</a:t>
            </a:r>
            <a:r>
              <a:rPr lang="en-GB" altLang="cs-CZ" sz="2400" dirty="0"/>
              <a:t> – </a:t>
            </a:r>
            <a:r>
              <a:rPr lang="cs-CZ" altLang="cs-CZ" sz="2400" dirty="0"/>
              <a:t>kapilára není zúžena</a:t>
            </a:r>
            <a:r>
              <a:rPr lang="en-GB" altLang="cs-CZ" sz="2400" dirty="0"/>
              <a:t>, </a:t>
            </a:r>
            <a:r>
              <a:rPr lang="cs-CZ" altLang="cs-CZ" sz="2400" dirty="0"/>
              <a:t>teplota se musí odečítat během měření (in </a:t>
            </a:r>
            <a:r>
              <a:rPr lang="cs-CZ" altLang="cs-CZ" sz="2400" dirty="0" err="1"/>
              <a:t>situ</a:t>
            </a:r>
            <a:r>
              <a:rPr lang="cs-CZ" altLang="cs-CZ" sz="2400" dirty="0"/>
              <a:t>)</a:t>
            </a:r>
            <a:r>
              <a:rPr lang="en-GB" altLang="cs-CZ" sz="2400" dirty="0"/>
              <a:t>, </a:t>
            </a:r>
            <a:r>
              <a:rPr lang="cs-CZ" altLang="cs-CZ" sz="2400" dirty="0"/>
              <a:t>doba odpovědi</a:t>
            </a:r>
            <a:r>
              <a:rPr lang="en-GB" altLang="cs-CZ" sz="2400" dirty="0"/>
              <a:t> max. 1 min. </a:t>
            </a:r>
            <a:endParaRPr lang="en-GB" altLang="cs-CZ" sz="3600" dirty="0"/>
          </a:p>
        </p:txBody>
      </p:sp>
      <p:sp>
        <p:nvSpPr>
          <p:cNvPr id="56324" name="Text Box 3">
            <a:extLst>
              <a:ext uri="{FF2B5EF4-FFF2-40B4-BE49-F238E27FC236}">
                <a16:creationId xmlns:a16="http://schemas.microsoft.com/office/drawing/2014/main" id="{81FF9913-978F-4A54-9833-0BD0E189F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6382" y="431801"/>
            <a:ext cx="64801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50000"/>
              </a:spcBef>
              <a:buFontTx/>
              <a:buNone/>
            </a:pPr>
            <a:r>
              <a:rPr lang="en-GB" altLang="cs-CZ" sz="3600" b="1" dirty="0" err="1">
                <a:solidFill>
                  <a:schemeClr val="tx2"/>
                </a:solidFill>
              </a:rPr>
              <a:t>Dilata</a:t>
            </a:r>
            <a:r>
              <a:rPr lang="cs-CZ" altLang="cs-CZ" sz="3600" b="1" dirty="0">
                <a:solidFill>
                  <a:schemeClr val="tx2"/>
                </a:solidFill>
              </a:rPr>
              <a:t>ční teploměry</a:t>
            </a:r>
            <a:endParaRPr lang="en-GB" altLang="cs-CZ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277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Zástupný symbol pro číslo snímku 3">
            <a:extLst>
              <a:ext uri="{FF2B5EF4-FFF2-40B4-BE49-F238E27FC236}">
                <a16:creationId xmlns:a16="http://schemas.microsoft.com/office/drawing/2014/main" id="{112A4CD2-DAC4-4A42-B145-DBEF63D99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D8136C53-3502-46B2-B8B3-A3336815EAEC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33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58371" name="Text Box 2">
            <a:extLst>
              <a:ext uri="{FF2B5EF4-FFF2-40B4-BE49-F238E27FC236}">
                <a16:creationId xmlns:a16="http://schemas.microsoft.com/office/drawing/2014/main" id="{43723855-4A3B-4EEA-8376-39A0864729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4" y="404814"/>
            <a:ext cx="74898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cs-CZ" altLang="cs-CZ" sz="3600" b="1" dirty="0">
                <a:solidFill>
                  <a:schemeClr val="tx2"/>
                </a:solidFill>
              </a:rPr>
              <a:t>Kapalinové teploměry</a:t>
            </a:r>
            <a:endParaRPr lang="en-GB" altLang="cs-CZ" sz="3600" b="1" dirty="0">
              <a:solidFill>
                <a:schemeClr val="tx2"/>
              </a:solidFill>
            </a:endParaRPr>
          </a:p>
          <a:p>
            <a:pPr defTabSz="914400">
              <a:spcBef>
                <a:spcPct val="50000"/>
              </a:spcBef>
              <a:buFontTx/>
              <a:buNone/>
            </a:pPr>
            <a:r>
              <a:rPr lang="cs-CZ" altLang="cs-CZ" sz="2400" b="1" dirty="0"/>
              <a:t>Maximální a rychloběžné teploměry</a:t>
            </a:r>
            <a:endParaRPr lang="en-GB" altLang="cs-CZ" sz="2400" b="1" dirty="0"/>
          </a:p>
        </p:txBody>
      </p:sp>
      <p:pic>
        <p:nvPicPr>
          <p:cNvPr id="58372" name="Picture 3">
            <a:extLst>
              <a:ext uri="{FF2B5EF4-FFF2-40B4-BE49-F238E27FC236}">
                <a16:creationId xmlns:a16="http://schemas.microsoft.com/office/drawing/2014/main" id="{96AC23E4-1DAB-41A2-9E65-C07F24411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1916114"/>
            <a:ext cx="3600450" cy="358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3" name="Text Box 4">
            <a:extLst>
              <a:ext uri="{FF2B5EF4-FFF2-40B4-BE49-F238E27FC236}">
                <a16:creationId xmlns:a16="http://schemas.microsoft.com/office/drawing/2014/main" id="{53DA25D0-5B49-4E95-9BD3-0D5DB712B9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60198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    </a:t>
            </a:r>
          </a:p>
        </p:txBody>
      </p:sp>
      <p:pic>
        <p:nvPicPr>
          <p:cNvPr id="58374" name="Picture 5">
            <a:extLst>
              <a:ext uri="{FF2B5EF4-FFF2-40B4-BE49-F238E27FC236}">
                <a16:creationId xmlns:a16="http://schemas.microsoft.com/office/drawing/2014/main" id="{D48751CF-D4CA-41CC-92FA-E95E6A4DD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4" y="1916113"/>
            <a:ext cx="3298825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5" name="Text Box 6">
            <a:extLst>
              <a:ext uri="{FF2B5EF4-FFF2-40B4-BE49-F238E27FC236}">
                <a16:creationId xmlns:a16="http://schemas.microsoft.com/office/drawing/2014/main" id="{068CFD93-6F1B-4181-806A-AA36B8CD9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0" y="5589589"/>
            <a:ext cx="3600450" cy="830997"/>
          </a:xfrm>
          <a:prstGeom prst="rect">
            <a:avLst/>
          </a:prstGeom>
          <a:solidFill>
            <a:schemeClr val="bg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en-GB" altLang="cs-CZ" sz="2400"/>
              <a:t>Or</a:t>
            </a:r>
            <a:r>
              <a:rPr lang="cs-CZ" altLang="cs-CZ" sz="2400"/>
              <a:t>ální nebo axilární maximální </a:t>
            </a:r>
            <a:endParaRPr lang="en-GB" altLang="cs-CZ" sz="2400"/>
          </a:p>
        </p:txBody>
      </p:sp>
      <p:sp>
        <p:nvSpPr>
          <p:cNvPr id="58376" name="Text Box 7">
            <a:extLst>
              <a:ext uri="{FF2B5EF4-FFF2-40B4-BE49-F238E27FC236}">
                <a16:creationId xmlns:a16="http://schemas.microsoft.com/office/drawing/2014/main" id="{1889CE68-408A-448D-A965-6017FBF8C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4564" y="5589588"/>
            <a:ext cx="3240087" cy="457200"/>
          </a:xfrm>
          <a:prstGeom prst="rect">
            <a:avLst/>
          </a:prstGeom>
          <a:solidFill>
            <a:schemeClr val="bg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cs-CZ" altLang="cs-CZ" sz="2400"/>
              <a:t>Rektální rychloběžný</a:t>
            </a:r>
            <a:endParaRPr lang="en-GB" altLang="cs-CZ" sz="2400"/>
          </a:p>
        </p:txBody>
      </p:sp>
    </p:spTree>
    <p:extLst>
      <p:ext uri="{BB962C8B-B14F-4D97-AF65-F5344CB8AC3E}">
        <p14:creationId xmlns:p14="http://schemas.microsoft.com/office/powerpoint/2010/main" val="34233416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Zástupný symbol pro číslo snímku 3">
            <a:extLst>
              <a:ext uri="{FF2B5EF4-FFF2-40B4-BE49-F238E27FC236}">
                <a16:creationId xmlns:a16="http://schemas.microsoft.com/office/drawing/2014/main" id="{520338E7-31B6-4C60-A6C2-FF6803C5D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7DA3E703-50F9-43B5-AF71-4975269365C3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34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60419" name="Text Box 2">
            <a:extLst>
              <a:ext uri="{FF2B5EF4-FFF2-40B4-BE49-F238E27FC236}">
                <a16:creationId xmlns:a16="http://schemas.microsoft.com/office/drawing/2014/main" id="{B7C6B17A-0C90-498B-BDC9-692DDEC54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3" y="476250"/>
            <a:ext cx="7620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cs-CZ" altLang="cs-CZ" sz="3600" b="1" dirty="0">
                <a:solidFill>
                  <a:schemeClr val="tx2"/>
                </a:solidFill>
              </a:rPr>
              <a:t>Digitální teploměr</a:t>
            </a:r>
          </a:p>
        </p:txBody>
      </p:sp>
      <p:graphicFrame>
        <p:nvGraphicFramePr>
          <p:cNvPr id="60420" name="Object 3">
            <a:extLst>
              <a:ext uri="{FF2B5EF4-FFF2-40B4-BE49-F238E27FC236}">
                <a16:creationId xmlns:a16="http://schemas.microsoft.com/office/drawing/2014/main" id="{02A10180-7B6F-4A0C-BCF7-A83A7857CD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0931203"/>
              </p:ext>
            </p:extLst>
          </p:nvPr>
        </p:nvGraphicFramePr>
        <p:xfrm>
          <a:off x="3226676" y="1312506"/>
          <a:ext cx="5822731" cy="48680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Rastrový obrázek" r:id="rId4" imgW="4533333" imgH="3790476" progId="Paint.Picture">
                  <p:embed/>
                </p:oleObj>
              </mc:Choice>
              <mc:Fallback>
                <p:oleObj name="Rastrový obrázek" r:id="rId4" imgW="4533333" imgH="3790476" progId="Paint.Picture">
                  <p:embed/>
                  <p:pic>
                    <p:nvPicPr>
                      <p:cNvPr id="60420" name="Object 3">
                        <a:extLst>
                          <a:ext uri="{FF2B5EF4-FFF2-40B4-BE49-F238E27FC236}">
                            <a16:creationId xmlns:a16="http://schemas.microsoft.com/office/drawing/2014/main" id="{02A10180-7B6F-4A0C-BCF7-A83A7857CD1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6676" y="1312506"/>
                        <a:ext cx="5822731" cy="48680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22081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Zástupný symbol pro číslo snímku 5">
            <a:extLst>
              <a:ext uri="{FF2B5EF4-FFF2-40B4-BE49-F238E27FC236}">
                <a16:creationId xmlns:a16="http://schemas.microsoft.com/office/drawing/2014/main" id="{E4782B50-63A7-40CD-9DFC-F81CC0EA9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7D80A324-07D9-4A47-8E62-1A6490B2CE96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35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8ADEA3C9-A93C-4118-9A59-A80296AB83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2003" y="1442013"/>
            <a:ext cx="4330700" cy="1143000"/>
          </a:xfrm>
          <a:solidFill>
            <a:schemeClr val="bg1">
              <a:alpha val="30196"/>
            </a:schemeClr>
          </a:solidFill>
        </p:spPr>
        <p:txBody>
          <a:bodyPr/>
          <a:lstStyle/>
          <a:p>
            <a:pPr eaLnBrk="1" hangingPunct="1"/>
            <a:r>
              <a:rPr lang="en-GB" altLang="cs-CZ" sz="1800" dirty="0" err="1">
                <a:solidFill>
                  <a:schemeClr val="tx1"/>
                </a:solidFill>
              </a:rPr>
              <a:t>Te</a:t>
            </a:r>
            <a:r>
              <a:rPr lang="cs-CZ" altLang="cs-CZ" sz="1800" dirty="0" err="1">
                <a:solidFill>
                  <a:schemeClr val="tx1"/>
                </a:solidFill>
              </a:rPr>
              <a:t>ploměr</a:t>
            </a:r>
            <a:r>
              <a:rPr lang="cs-CZ" altLang="cs-CZ" sz="1800" dirty="0">
                <a:solidFill>
                  <a:schemeClr val="tx1"/>
                </a:solidFill>
              </a:rPr>
              <a:t> s IR čidlem pro měření teploty „z ucha“</a:t>
            </a:r>
            <a:endParaRPr lang="en-GB" altLang="cs-CZ" sz="1800" dirty="0">
              <a:solidFill>
                <a:schemeClr val="tx1"/>
              </a:solidFill>
            </a:endParaRPr>
          </a:p>
        </p:txBody>
      </p:sp>
      <p:pic>
        <p:nvPicPr>
          <p:cNvPr id="62468" name="Picture 3" descr="B00008BFSZ">
            <a:extLst>
              <a:ext uri="{FF2B5EF4-FFF2-40B4-BE49-F238E27FC236}">
                <a16:creationId xmlns:a16="http://schemas.microsoft.com/office/drawing/2014/main" id="{EEBA69FC-075B-4F62-84AF-50198AED8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84965">
            <a:off x="4656139" y="0"/>
            <a:ext cx="195262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9" name="Text Box 4">
            <a:extLst>
              <a:ext uri="{FF2B5EF4-FFF2-40B4-BE49-F238E27FC236}">
                <a16:creationId xmlns:a16="http://schemas.microsoft.com/office/drawing/2014/main" id="{96CBDD2B-154E-4D83-8321-3BF5C887C5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8301" y="3357563"/>
            <a:ext cx="1871663" cy="1015663"/>
          </a:xfrm>
          <a:prstGeom prst="rect">
            <a:avLst/>
          </a:prstGeom>
          <a:solidFill>
            <a:schemeClr val="bg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cs-CZ" altLang="cs-CZ" sz="2000" dirty="0"/>
              <a:t>Výměnný hygienický nástavec</a:t>
            </a:r>
            <a:r>
              <a:rPr lang="en-GB" altLang="cs-CZ" sz="2000" dirty="0"/>
              <a:t> </a:t>
            </a:r>
          </a:p>
        </p:txBody>
      </p:sp>
      <p:sp>
        <p:nvSpPr>
          <p:cNvPr id="62470" name="Line 5">
            <a:extLst>
              <a:ext uri="{FF2B5EF4-FFF2-40B4-BE49-F238E27FC236}">
                <a16:creationId xmlns:a16="http://schemas.microsoft.com/office/drawing/2014/main" id="{B8808AD8-4659-473B-A618-A5F50DCAB63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11901" y="1268413"/>
            <a:ext cx="792163" cy="20891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GB" sz="2400"/>
          </a:p>
        </p:txBody>
      </p:sp>
      <p:sp>
        <p:nvSpPr>
          <p:cNvPr id="62471" name="Text Box 6">
            <a:extLst>
              <a:ext uri="{FF2B5EF4-FFF2-40B4-BE49-F238E27FC236}">
                <a16:creationId xmlns:a16="http://schemas.microsoft.com/office/drawing/2014/main" id="{58A66FD3-89A7-4199-A4D5-11512CD69B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806" y="416104"/>
            <a:ext cx="7620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cs-CZ" altLang="cs-CZ" sz="3600" b="1" dirty="0">
                <a:solidFill>
                  <a:schemeClr val="tx2"/>
                </a:solidFill>
              </a:rPr>
              <a:t>Ušní teploměr</a:t>
            </a:r>
            <a:endParaRPr lang="en-GB" altLang="cs-CZ" sz="3600" b="1" dirty="0">
              <a:solidFill>
                <a:schemeClr val="tx2"/>
              </a:solidFill>
            </a:endParaRPr>
          </a:p>
        </p:txBody>
      </p:sp>
      <p:pic>
        <p:nvPicPr>
          <p:cNvPr id="62472" name="Picture 7" descr="geniuspic">
            <a:extLst>
              <a:ext uri="{FF2B5EF4-FFF2-40B4-BE49-F238E27FC236}">
                <a16:creationId xmlns:a16="http://schemas.microsoft.com/office/drawing/2014/main" id="{03C13313-9540-41AD-B2F1-C26ABC13235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33989" y="1484313"/>
            <a:ext cx="3167640" cy="4655678"/>
          </a:xfrm>
          <a:noFill/>
        </p:spPr>
      </p:pic>
      <p:sp>
        <p:nvSpPr>
          <p:cNvPr id="62473" name="Text Box 9">
            <a:extLst>
              <a:ext uri="{FF2B5EF4-FFF2-40B4-BE49-F238E27FC236}">
                <a16:creationId xmlns:a16="http://schemas.microsoft.com/office/drawing/2014/main" id="{9AA8B0CD-DD91-40AE-A6BE-AA973B38B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806" y="4446491"/>
            <a:ext cx="700935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0"/>
              </a:spcBef>
              <a:buFontTx/>
              <a:buNone/>
            </a:pPr>
            <a:r>
              <a:rPr lang="cs-CZ" altLang="cs-CZ" sz="2000" b="1" dirty="0"/>
              <a:t>Ušní teploměry:</a:t>
            </a:r>
          </a:p>
          <a:p>
            <a:pPr defTabSz="914400">
              <a:spcBef>
                <a:spcPct val="0"/>
              </a:spcBef>
              <a:buFontTx/>
              <a:buNone/>
            </a:pPr>
            <a:r>
              <a:rPr lang="cs-CZ" altLang="cs-CZ" sz="2000" dirty="0"/>
              <a:t>Jejich principem je měření infračerveného záření, které je vyzařováno z oblasti bubínku. Teplotní údaj se získává pouze jednu sekundu po přiložení čidla k distálnímu konci zvukovodu. Tyto přístroje jsou velmi vhodné pro malé děti, měření je rychlé a jemné.</a:t>
            </a:r>
          </a:p>
        </p:txBody>
      </p:sp>
    </p:spTree>
    <p:extLst>
      <p:ext uri="{BB962C8B-B14F-4D97-AF65-F5344CB8AC3E}">
        <p14:creationId xmlns:p14="http://schemas.microsoft.com/office/powerpoint/2010/main" val="22640944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Nadpis 1">
            <a:extLst>
              <a:ext uri="{FF2B5EF4-FFF2-40B4-BE49-F238E27FC236}">
                <a16:creationId xmlns:a16="http://schemas.microsoft.com/office/drawing/2014/main" id="{6A660570-5947-4ED7-8BD6-87D7453875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6000" y="307727"/>
            <a:ext cx="10753200" cy="451576"/>
          </a:xfrm>
        </p:spPr>
        <p:txBody>
          <a:bodyPr/>
          <a:lstStyle/>
          <a:p>
            <a:pPr eaLnBrk="1" hangingPunct="1"/>
            <a:r>
              <a:rPr lang="cs-CZ" altLang="cs-CZ" sz="3600" dirty="0"/>
              <a:t>Fyzikální zdůvodnění měření teploty pomocí infračerveného záření</a:t>
            </a:r>
          </a:p>
        </p:txBody>
      </p:sp>
      <p:sp>
        <p:nvSpPr>
          <p:cNvPr id="64515" name="Zástupný symbol pro obsah 2">
            <a:extLst>
              <a:ext uri="{FF2B5EF4-FFF2-40B4-BE49-F238E27FC236}">
                <a16:creationId xmlns:a16="http://schemas.microsoft.com/office/drawing/2014/main" id="{CA665210-17B8-4850-99EE-747F13B219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463550" y="2744787"/>
            <a:ext cx="3465513" cy="13684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sz="2000" b="1" dirty="0"/>
              <a:t>Stefan-</a:t>
            </a:r>
            <a:r>
              <a:rPr lang="cs-CZ" altLang="cs-CZ" sz="2000" b="1" dirty="0" err="1"/>
              <a:t>Boltzmannův</a:t>
            </a:r>
            <a:r>
              <a:rPr lang="cs-CZ" altLang="cs-CZ" sz="2000" b="1" dirty="0"/>
              <a:t> zákon </a:t>
            </a:r>
            <a:r>
              <a:rPr lang="cs-CZ" altLang="cs-CZ" sz="2000" dirty="0"/>
              <a:t>– závislost tzv. spektrální hustoty záření černého tělesa na teplotě</a:t>
            </a:r>
            <a:endParaRPr lang="cs-CZ" altLang="cs-CZ" dirty="0"/>
          </a:p>
        </p:txBody>
      </p:sp>
      <p:sp>
        <p:nvSpPr>
          <p:cNvPr id="64516" name="Zástupný symbol pro číslo snímku 3">
            <a:extLst>
              <a:ext uri="{FF2B5EF4-FFF2-40B4-BE49-F238E27FC236}">
                <a16:creationId xmlns:a16="http://schemas.microsoft.com/office/drawing/2014/main" id="{30F3B0C7-2679-4F55-961E-C253722F7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DB170223-1B43-4644-9100-17F7926A6576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36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pic>
        <p:nvPicPr>
          <p:cNvPr id="64517" name="Picture 4" descr="http://www.qtest.cz/bezdotykove-teplomery/img/princip-mereni/teorie_fig03.gif">
            <a:extLst>
              <a:ext uri="{FF2B5EF4-FFF2-40B4-BE49-F238E27FC236}">
                <a16:creationId xmlns:a16="http://schemas.microsoft.com/office/drawing/2014/main" id="{49376FB7-3292-458D-A523-049C8A4F8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729" y="1515749"/>
            <a:ext cx="5709325" cy="5084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4275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Zástupný symbol pro číslo snímku 3">
            <a:extLst>
              <a:ext uri="{FF2B5EF4-FFF2-40B4-BE49-F238E27FC236}">
                <a16:creationId xmlns:a16="http://schemas.microsoft.com/office/drawing/2014/main" id="{C6D6B969-2658-4A1E-8A8B-9C826CD62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3B84BDF0-FC3E-4852-AEFB-6FFDDC0CB238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37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65539" name="Text Box 2">
            <a:extLst>
              <a:ext uri="{FF2B5EF4-FFF2-40B4-BE49-F238E27FC236}">
                <a16:creationId xmlns:a16="http://schemas.microsoft.com/office/drawing/2014/main" id="{D2ABAFCC-A138-4F57-A7CC-DF4C91B23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99" y="349250"/>
            <a:ext cx="949750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0"/>
              </a:spcBef>
              <a:buFontTx/>
              <a:buNone/>
            </a:pPr>
            <a:r>
              <a:rPr lang="cs-CZ" altLang="cs-CZ" sz="3600" b="1" dirty="0">
                <a:solidFill>
                  <a:schemeClr val="tx2"/>
                </a:solidFill>
              </a:rPr>
              <a:t>Infračervené radiační teploměry pro běžné použití (i nelékařské)</a:t>
            </a:r>
            <a:endParaRPr lang="en-GB" altLang="cs-CZ" sz="3600" b="1" dirty="0">
              <a:solidFill>
                <a:schemeClr val="tx2"/>
              </a:solidFill>
            </a:endParaRPr>
          </a:p>
        </p:txBody>
      </p:sp>
      <p:pic>
        <p:nvPicPr>
          <p:cNvPr id="65540" name="Picture 3">
            <a:extLst>
              <a:ext uri="{FF2B5EF4-FFF2-40B4-BE49-F238E27FC236}">
                <a16:creationId xmlns:a16="http://schemas.microsoft.com/office/drawing/2014/main" id="{AE05F0CB-2FDE-4472-AB64-1CD542901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83" y="2160037"/>
            <a:ext cx="2410975" cy="3037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4">
            <a:extLst>
              <a:ext uri="{FF2B5EF4-FFF2-40B4-BE49-F238E27FC236}">
                <a16:creationId xmlns:a16="http://schemas.microsoft.com/office/drawing/2014/main" id="{BD12BA38-F0A7-47E8-93BA-1CA086557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7" y="2200280"/>
            <a:ext cx="2893357" cy="3371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2" name="Picture 5">
            <a:extLst>
              <a:ext uri="{FF2B5EF4-FFF2-40B4-BE49-F238E27FC236}">
                <a16:creationId xmlns:a16="http://schemas.microsoft.com/office/drawing/2014/main" id="{9D7F6F65-0090-4652-B14A-B6D26AD7B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035" y="1849921"/>
            <a:ext cx="2893357" cy="4170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CDCAB52-6932-4A19-9EF0-439B0B230C99}"/>
              </a:ext>
            </a:extLst>
          </p:cNvPr>
          <p:cNvSpPr txBox="1"/>
          <p:nvPr/>
        </p:nvSpPr>
        <p:spPr>
          <a:xfrm>
            <a:off x="1545020" y="6228000"/>
            <a:ext cx="90704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000" dirty="0">
                <a:latin typeface="+mn-lt"/>
              </a:rPr>
              <a:t>Některé IR teploměry jsou vybaveny laserovým zaměřováním měrného bodu.</a:t>
            </a:r>
            <a:endParaRPr lang="en-GB" sz="2000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396902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Zástupný symbol pro číslo snímku 3">
            <a:extLst>
              <a:ext uri="{FF2B5EF4-FFF2-40B4-BE49-F238E27FC236}">
                <a16:creationId xmlns:a16="http://schemas.microsoft.com/office/drawing/2014/main" id="{D94B4A56-8073-41F4-A1B8-040FF76DB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CB5EBC2D-0A24-4DC8-B7C1-B8F0F564E9AD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38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67587" name="Text Box 2">
            <a:extLst>
              <a:ext uri="{FF2B5EF4-FFF2-40B4-BE49-F238E27FC236}">
                <a16:creationId xmlns:a16="http://schemas.microsoft.com/office/drawing/2014/main" id="{2AD86855-2130-4D5C-962D-C0E5AF3BA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738" y="413517"/>
            <a:ext cx="74898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cs-CZ" altLang="cs-CZ" sz="3600" b="1" dirty="0">
                <a:solidFill>
                  <a:schemeClr val="tx2"/>
                </a:solidFill>
              </a:rPr>
              <a:t>Odporové teploměry</a:t>
            </a:r>
            <a:r>
              <a:rPr lang="en-GB" altLang="cs-CZ" sz="3600" b="1" dirty="0">
                <a:solidFill>
                  <a:schemeClr val="tx2"/>
                </a:solidFill>
              </a:rPr>
              <a:t> – </a:t>
            </a:r>
            <a:r>
              <a:rPr lang="en-GB" altLang="cs-CZ" sz="3600" b="1" dirty="0" err="1">
                <a:solidFill>
                  <a:schemeClr val="tx2"/>
                </a:solidFill>
              </a:rPr>
              <a:t>termistor</a:t>
            </a:r>
            <a:endParaRPr lang="en-GB" altLang="cs-CZ" sz="3600" b="1" dirty="0">
              <a:solidFill>
                <a:schemeClr val="tx2"/>
              </a:solidFill>
            </a:endParaRPr>
          </a:p>
        </p:txBody>
      </p:sp>
      <p:pic>
        <p:nvPicPr>
          <p:cNvPr id="67588" name="Picture 3">
            <a:extLst>
              <a:ext uri="{FF2B5EF4-FFF2-40B4-BE49-F238E27FC236}">
                <a16:creationId xmlns:a16="http://schemas.microsoft.com/office/drawing/2014/main" id="{87E0B16E-E39D-43E6-A6BB-FD4A8B975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2" y="1418848"/>
            <a:ext cx="4640826" cy="4120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9" name="Text Box 4">
            <a:extLst>
              <a:ext uri="{FF2B5EF4-FFF2-40B4-BE49-F238E27FC236}">
                <a16:creationId xmlns:a16="http://schemas.microsoft.com/office/drawing/2014/main" id="{9062CA03-C807-46E1-B98C-87FED39F0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3429001"/>
            <a:ext cx="3960812" cy="1569660"/>
          </a:xfrm>
          <a:prstGeom prst="rect">
            <a:avLst/>
          </a:prstGeom>
          <a:solidFill>
            <a:schemeClr val="bg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en-GB" altLang="cs-CZ" sz="2400" b="1" dirty="0"/>
              <a:t>R – </a:t>
            </a:r>
            <a:r>
              <a:rPr lang="cs-CZ" altLang="cs-CZ" sz="2400" b="1" dirty="0"/>
              <a:t>odpor při teplotě </a:t>
            </a:r>
            <a:r>
              <a:rPr lang="en-GB" altLang="cs-CZ" sz="2400" b="1" dirty="0"/>
              <a:t>T</a:t>
            </a:r>
          </a:p>
          <a:p>
            <a:pPr defTabSz="914400">
              <a:spcBef>
                <a:spcPct val="50000"/>
              </a:spcBef>
              <a:buFontTx/>
              <a:buNone/>
            </a:pPr>
            <a:r>
              <a:rPr lang="en-GB" altLang="cs-CZ" sz="2400" b="1" dirty="0"/>
              <a:t>R</a:t>
            </a:r>
            <a:r>
              <a:rPr lang="en-GB" altLang="cs-CZ" sz="2400" b="1" baseline="-25000" dirty="0"/>
              <a:t>o</a:t>
            </a:r>
            <a:r>
              <a:rPr lang="en-GB" altLang="cs-CZ" sz="2400" b="1" dirty="0"/>
              <a:t> – </a:t>
            </a:r>
            <a:r>
              <a:rPr lang="cs-CZ" altLang="cs-CZ" sz="2400" b="1" dirty="0"/>
              <a:t>odpor při teplotě </a:t>
            </a:r>
            <a:r>
              <a:rPr lang="en-GB" altLang="cs-CZ" sz="2400" b="1" dirty="0"/>
              <a:t>T</a:t>
            </a:r>
            <a:r>
              <a:rPr lang="en-GB" altLang="cs-CZ" sz="2400" b="1" baseline="-25000" dirty="0"/>
              <a:t>o</a:t>
            </a:r>
          </a:p>
          <a:p>
            <a:pPr defTabSz="914400">
              <a:spcBef>
                <a:spcPct val="50000"/>
              </a:spcBef>
              <a:buFontTx/>
              <a:buNone/>
            </a:pPr>
            <a:r>
              <a:rPr lang="en-GB" altLang="cs-CZ" sz="2400" b="1" dirty="0"/>
              <a:t>B – </a:t>
            </a:r>
            <a:r>
              <a:rPr lang="cs-CZ" altLang="cs-CZ" sz="2400" b="1" dirty="0"/>
              <a:t>konstanta</a:t>
            </a:r>
            <a:endParaRPr lang="en-GB" altLang="cs-CZ" sz="2400" b="1" dirty="0"/>
          </a:p>
        </p:txBody>
      </p:sp>
      <p:graphicFrame>
        <p:nvGraphicFramePr>
          <p:cNvPr id="67590" name="Object 5">
            <a:extLst>
              <a:ext uri="{FF2B5EF4-FFF2-40B4-BE49-F238E27FC236}">
                <a16:creationId xmlns:a16="http://schemas.microsoft.com/office/drawing/2014/main" id="{BBD77072-68F4-4A64-90C7-A3E3032F93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083604"/>
              </p:ext>
            </p:extLst>
          </p:nvPr>
        </p:nvGraphicFramePr>
        <p:xfrm>
          <a:off x="1297992" y="1786759"/>
          <a:ext cx="4582108" cy="1410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Rastrový obrázek" r:id="rId5" imgW="2324424" imgH="714286" progId="Paint.Picture">
                  <p:embed/>
                </p:oleObj>
              </mc:Choice>
              <mc:Fallback>
                <p:oleObj name="Rastrový obrázek" r:id="rId5" imgW="2324424" imgH="714286" progId="Paint.Picture">
                  <p:embed/>
                  <p:pic>
                    <p:nvPicPr>
                      <p:cNvPr id="67590" name="Object 5">
                        <a:extLst>
                          <a:ext uri="{FF2B5EF4-FFF2-40B4-BE49-F238E27FC236}">
                            <a16:creationId xmlns:a16="http://schemas.microsoft.com/office/drawing/2014/main" id="{BBD77072-68F4-4A64-90C7-A3E3032F93E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7992" y="1786759"/>
                        <a:ext cx="4582108" cy="14104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573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Zástupný symbol pro číslo snímku 3">
            <a:extLst>
              <a:ext uri="{FF2B5EF4-FFF2-40B4-BE49-F238E27FC236}">
                <a16:creationId xmlns:a16="http://schemas.microsoft.com/office/drawing/2014/main" id="{AC648929-60B8-4964-8166-5A26EE03E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14C8EF30-F7F1-4420-907E-E8B76D018A2E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39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69635" name="Text Box 2">
            <a:extLst>
              <a:ext uri="{FF2B5EF4-FFF2-40B4-BE49-F238E27FC236}">
                <a16:creationId xmlns:a16="http://schemas.microsoft.com/office/drawing/2014/main" id="{CCE73B76-1D89-45F7-870A-2C2B5C1B2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665" y="376292"/>
            <a:ext cx="33115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en-GB" altLang="cs-CZ" sz="3600" b="1" dirty="0" err="1">
                <a:solidFill>
                  <a:schemeClr val="tx2"/>
                </a:solidFill>
              </a:rPr>
              <a:t>Termo</a:t>
            </a:r>
            <a:r>
              <a:rPr lang="cs-CZ" altLang="cs-CZ" sz="3600" b="1" dirty="0">
                <a:solidFill>
                  <a:schemeClr val="tx2"/>
                </a:solidFill>
              </a:rPr>
              <a:t>článek</a:t>
            </a:r>
            <a:endParaRPr lang="en-GB" altLang="cs-CZ" sz="3600" b="1" dirty="0">
              <a:solidFill>
                <a:schemeClr val="tx2"/>
              </a:solidFill>
            </a:endParaRPr>
          </a:p>
        </p:txBody>
      </p:sp>
      <p:pic>
        <p:nvPicPr>
          <p:cNvPr id="69636" name="Picture 3" descr="digital-thermocouple">
            <a:extLst>
              <a:ext uri="{FF2B5EF4-FFF2-40B4-BE49-F238E27FC236}">
                <a16:creationId xmlns:a16="http://schemas.microsoft.com/office/drawing/2014/main" id="{F2B35828-1D07-473E-A209-2D93AA613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1844675"/>
            <a:ext cx="3311525" cy="256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7" name="Text Box 4">
            <a:extLst>
              <a:ext uri="{FF2B5EF4-FFF2-40B4-BE49-F238E27FC236}">
                <a16:creationId xmlns:a16="http://schemas.microsoft.com/office/drawing/2014/main" id="{C5ECBA05-366B-4EC7-9D6D-9ABE1D49A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4364039"/>
            <a:ext cx="38163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cs-CZ" altLang="cs-CZ" sz="2200"/>
              <a:t>Digitální termočlánkové čidlo</a:t>
            </a:r>
            <a:endParaRPr lang="en-GB" altLang="cs-CZ" sz="2200"/>
          </a:p>
        </p:txBody>
      </p:sp>
      <p:pic>
        <p:nvPicPr>
          <p:cNvPr id="69638" name="Picture 5" descr="nbtc_bar2_02">
            <a:extLst>
              <a:ext uri="{FF2B5EF4-FFF2-40B4-BE49-F238E27FC236}">
                <a16:creationId xmlns:a16="http://schemas.microsoft.com/office/drawing/2014/main" id="{A6DBF04B-746E-4123-A327-C4A591366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4797425"/>
            <a:ext cx="24003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9" name="Text Box 6">
            <a:extLst>
              <a:ext uri="{FF2B5EF4-FFF2-40B4-BE49-F238E27FC236}">
                <a16:creationId xmlns:a16="http://schemas.microsoft.com/office/drawing/2014/main" id="{2B5B88C8-511E-4213-867D-3BA63FE45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8663" y="5445126"/>
            <a:ext cx="3960812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cs-CZ" altLang="cs-CZ" sz="2200"/>
              <a:t>Termoelektrické napětí</a:t>
            </a:r>
          </a:p>
          <a:p>
            <a:pPr defTabSz="914400">
              <a:spcBef>
                <a:spcPct val="50000"/>
              </a:spcBef>
              <a:buFontTx/>
              <a:buNone/>
            </a:pPr>
            <a:r>
              <a:rPr lang="en-GB" altLang="cs-CZ" sz="2200"/>
              <a:t> U</a:t>
            </a:r>
            <a:r>
              <a:rPr lang="en-GB" altLang="cs-CZ" sz="2200">
                <a:latin typeface="Times New Roman" panose="02020603050405020304" pitchFamily="18" charset="0"/>
              </a:rPr>
              <a:t> </a:t>
            </a:r>
            <a:r>
              <a:rPr lang="en-GB" altLang="cs-CZ" sz="2200"/>
              <a:t>=</a:t>
            </a:r>
            <a:r>
              <a:rPr lang="en-GB" altLang="cs-CZ" sz="2200">
                <a:latin typeface="Times New Roman" panose="02020603050405020304" pitchFamily="18" charset="0"/>
              </a:rPr>
              <a:t> </a:t>
            </a:r>
            <a:r>
              <a:rPr lang="en-GB" altLang="cs-CZ" sz="2200">
                <a:latin typeface="Symbol" panose="05050102010706020507" pitchFamily="18" charset="2"/>
              </a:rPr>
              <a:t>a</a:t>
            </a:r>
            <a:r>
              <a:rPr lang="en-GB" altLang="cs-CZ" sz="2200"/>
              <a:t>(t – t</a:t>
            </a:r>
            <a:r>
              <a:rPr lang="en-GB" altLang="cs-CZ" sz="2200" baseline="-25000"/>
              <a:t>0</a:t>
            </a:r>
            <a:r>
              <a:rPr lang="en-GB" altLang="cs-CZ" sz="2200"/>
              <a:t>)</a:t>
            </a:r>
          </a:p>
        </p:txBody>
      </p:sp>
      <p:graphicFrame>
        <p:nvGraphicFramePr>
          <p:cNvPr id="69640" name="Object 7">
            <a:extLst>
              <a:ext uri="{FF2B5EF4-FFF2-40B4-BE49-F238E27FC236}">
                <a16:creationId xmlns:a16="http://schemas.microsoft.com/office/drawing/2014/main" id="{59D0ACBC-A3BD-45EA-A0B4-E9E4791E9E6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35639" y="2781301"/>
          <a:ext cx="4321175" cy="264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Rastrový obrázek" r:id="rId6" imgW="3438095" imgH="2104762" progId="Paint.Picture">
                  <p:embed/>
                </p:oleObj>
              </mc:Choice>
              <mc:Fallback>
                <p:oleObj name="Rastrový obrázek" r:id="rId6" imgW="3438095" imgH="2104762" progId="Paint.Picture">
                  <p:embed/>
                  <p:pic>
                    <p:nvPicPr>
                      <p:cNvPr id="69640" name="Object 7">
                        <a:extLst>
                          <a:ext uri="{FF2B5EF4-FFF2-40B4-BE49-F238E27FC236}">
                            <a16:creationId xmlns:a16="http://schemas.microsoft.com/office/drawing/2014/main" id="{59D0ACBC-A3BD-45EA-A0B4-E9E4791E9E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5639" y="2781301"/>
                        <a:ext cx="4321175" cy="2644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41" name="Text Box 8">
            <a:extLst>
              <a:ext uri="{FF2B5EF4-FFF2-40B4-BE49-F238E27FC236}">
                <a16:creationId xmlns:a16="http://schemas.microsoft.com/office/drawing/2014/main" id="{FF512271-5267-4E39-B5AC-CA033D40A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1" y="1773239"/>
            <a:ext cx="37449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cs-CZ" altLang="cs-CZ" sz="2000" b="1" dirty="0"/>
              <a:t>Měřicí systém s dvojicí termočlánků měď/konstantan</a:t>
            </a:r>
            <a:endParaRPr lang="en-GB" alt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371505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číslo snímku 5">
            <a:extLst>
              <a:ext uri="{FF2B5EF4-FFF2-40B4-BE49-F238E27FC236}">
                <a16:creationId xmlns:a16="http://schemas.microsoft.com/office/drawing/2014/main" id="{3EDE8D0C-AF37-41F4-A936-45E0C330D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A38ADA92-E883-458B-996F-E37DCEE24621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4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54DE5183-189D-49A7-9ED2-FA1FA22847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dirty="0">
                <a:solidFill>
                  <a:srgbClr val="0000DC"/>
                </a:solidFill>
              </a:rPr>
              <a:t>Druhy biosignálů (obecněji chápané)</a:t>
            </a:r>
            <a:endParaRPr lang="en-US" altLang="cs-CZ" sz="3200" dirty="0">
              <a:solidFill>
                <a:srgbClr val="0000DC"/>
              </a:solidFill>
            </a:endParaRPr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B90E3B6C-5090-4E30-BF49-DC7B59ED79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25335" y="1585120"/>
            <a:ext cx="8229600" cy="4751387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altLang="cs-CZ" sz="2000" dirty="0"/>
              <a:t>AKTIVNÍ (vlastní, generované): zdrojem energie je sám biologický objekt, např. EKG.</a:t>
            </a:r>
          </a:p>
          <a:p>
            <a:pPr eaLnBrk="1" hangingPunct="1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altLang="cs-CZ" sz="2000" dirty="0"/>
              <a:t>PASIVNÍ (modulované): vznikají při interakci „vnější“ energie s biologickým objektem, např. </a:t>
            </a:r>
            <a:r>
              <a:rPr lang="cs-CZ" altLang="cs-CZ" sz="2000" dirty="0" err="1"/>
              <a:t>rtg</a:t>
            </a:r>
            <a:r>
              <a:rPr lang="cs-CZ" altLang="cs-CZ" sz="2000" dirty="0"/>
              <a:t> snímek, MRI obraz, ultrazvukový obraz.</a:t>
            </a:r>
          </a:p>
          <a:p>
            <a:pPr eaLnBrk="1" hangingPunct="1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cs-CZ" altLang="cs-CZ" sz="2000" dirty="0"/>
          </a:p>
          <a:p>
            <a:pPr eaLnBrk="1" hangingPunct="1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altLang="cs-CZ" sz="2000" b="1" dirty="0"/>
              <a:t>Příčina aktivních elektrických biosignálů</a:t>
            </a:r>
            <a:r>
              <a:rPr lang="cs-CZ" altLang="cs-CZ" sz="2000" dirty="0"/>
              <a:t>: Živá buňka transportuje ionty přes membránu a</a:t>
            </a:r>
            <a:r>
              <a:rPr lang="en-GB" altLang="cs-CZ" sz="2000" dirty="0"/>
              <a:t> </a:t>
            </a:r>
            <a:r>
              <a:rPr lang="cs-CZ" altLang="cs-CZ" sz="2000" dirty="0"/>
              <a:t>vytváří na ní takto napětí, které se může měnit v čase</a:t>
            </a:r>
            <a:r>
              <a:rPr lang="en-GB" altLang="cs-CZ" sz="2000" dirty="0"/>
              <a:t>.</a:t>
            </a:r>
            <a:r>
              <a:rPr lang="cs-CZ" altLang="cs-CZ" sz="2000" dirty="0"/>
              <a:t> Většina buněk ve tkáních však nevytváří elektrické napětí synchronně</a:t>
            </a:r>
            <a:r>
              <a:rPr lang="en-GB" altLang="cs-CZ" sz="2000" dirty="0"/>
              <a:t>, </a:t>
            </a:r>
            <a:r>
              <a:rPr lang="cs-CZ" altLang="cs-CZ" sz="2000" dirty="0"/>
              <a:t>nýbrž víceméně náhodně</a:t>
            </a:r>
            <a:r>
              <a:rPr lang="en-GB" altLang="cs-CZ" sz="2000" dirty="0"/>
              <a:t>. </a:t>
            </a:r>
            <a:r>
              <a:rPr lang="cs-CZ" altLang="cs-CZ" sz="2000" dirty="0"/>
              <a:t>Většinou je tudíž výsledné napětí nulové – náhodná napětí se vzájemně ruší</a:t>
            </a:r>
            <a:r>
              <a:rPr lang="en-GB" altLang="cs-CZ" sz="2000" dirty="0"/>
              <a:t>.</a:t>
            </a:r>
            <a:r>
              <a:rPr lang="cs-CZ" altLang="cs-CZ" sz="2000" dirty="0"/>
              <a:t> Je-li mnoho buněk synchronně aktivních, vytvářejí výsledné napětí, které je dobře měřitelné. Např. při svalové kontrakci většina buněk vlákna jeví stejnou a synchronní  elektrickou aktivitu a na svalu se objevuje měřitelné elektrické napětí</a:t>
            </a:r>
            <a:r>
              <a:rPr lang="en-GB" altLang="cs-CZ" sz="2000" dirty="0"/>
              <a:t>.</a:t>
            </a:r>
          </a:p>
          <a:p>
            <a:pPr eaLnBrk="1" hangingPunct="1"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708786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6EFD7755-49C4-4207-A8FF-4717BFD6286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194614" y="1971767"/>
            <a:ext cx="1310071" cy="641350"/>
          </a:xfrm>
        </p:spPr>
        <p:txBody>
          <a:bodyPr/>
          <a:lstStyle/>
          <a:p>
            <a:pPr algn="l"/>
            <a:r>
              <a:rPr lang="cs-CZ" altLang="cs-CZ" sz="2000" dirty="0"/>
              <a:t>Autoři:</a:t>
            </a:r>
            <a:r>
              <a:rPr lang="en-GB" altLang="cs-CZ" sz="2000" dirty="0"/>
              <a:t> </a:t>
            </a:r>
          </a:p>
        </p:txBody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FC0B9F9D-A1A7-48B1-A258-53DFBBC8A2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0849" y="4174658"/>
            <a:ext cx="2984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chemeClr val="tx2"/>
                </a:solidFill>
                <a:latin typeface="+mn-lt"/>
              </a:rPr>
              <a:t>Obsahová spolupráce</a:t>
            </a:r>
            <a:r>
              <a:rPr lang="en-GB" altLang="cs-CZ" sz="2000" dirty="0">
                <a:solidFill>
                  <a:srgbClr val="0000DC"/>
                </a:solidFill>
                <a:latin typeface="Comic Sans MS" panose="030F0702030302020204" pitchFamily="66" charset="0"/>
              </a:rPr>
              <a:t>:</a:t>
            </a:r>
            <a:r>
              <a:rPr lang="en-GB" altLang="cs-CZ" sz="2400" dirty="0">
                <a:solidFill>
                  <a:srgbClr val="0000DC"/>
                </a:solidFill>
                <a:latin typeface="Comic Sans MS" panose="030F0702030302020204" pitchFamily="66" charset="0"/>
              </a:rPr>
              <a:t> </a:t>
            </a:r>
            <a:endParaRPr lang="en-GB" altLang="cs-CZ" sz="2400" b="1" dirty="0">
              <a:solidFill>
                <a:srgbClr val="0000DC"/>
              </a:solidFill>
              <a:latin typeface="Comic Sans MS" panose="030F0702030302020204" pitchFamily="66" charset="0"/>
            </a:endParaRPr>
          </a:p>
        </p:txBody>
      </p:sp>
      <p:sp>
        <p:nvSpPr>
          <p:cNvPr id="106501" name="Rectangle 5">
            <a:extLst>
              <a:ext uri="{FF2B5EF4-FFF2-40B4-BE49-F238E27FC236}">
                <a16:creationId xmlns:a16="http://schemas.microsoft.com/office/drawing/2014/main" id="{44A89F6F-0606-4C33-B2FA-517D81A8C3F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308736" y="3678111"/>
            <a:ext cx="52533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schemeClr val="tx2"/>
                </a:solidFill>
                <a:latin typeface="+mj-lt"/>
              </a:rPr>
              <a:t>Po</a:t>
            </a:r>
            <a:r>
              <a:rPr lang="en-GB" altLang="cs-CZ" sz="2000" dirty="0">
                <a:solidFill>
                  <a:schemeClr val="tx2"/>
                </a:solidFill>
                <a:latin typeface="+mj-lt"/>
              </a:rPr>
              <a:t>s</a:t>
            </a:r>
            <a:r>
              <a:rPr lang="cs-CZ" altLang="cs-CZ" sz="2000" dirty="0">
                <a:solidFill>
                  <a:schemeClr val="tx2"/>
                </a:solidFill>
                <a:latin typeface="+mj-lt"/>
              </a:rPr>
              <a:t>lední revize a ozvučení</a:t>
            </a:r>
            <a:r>
              <a:rPr lang="en-GB" altLang="cs-CZ" sz="2000" dirty="0">
                <a:latin typeface="+mj-lt"/>
              </a:rPr>
              <a:t>:</a:t>
            </a:r>
            <a:r>
              <a:rPr lang="en-GB" altLang="cs-CZ" sz="2400" dirty="0">
                <a:latin typeface="+mj-lt"/>
              </a:rPr>
              <a:t> </a:t>
            </a:r>
            <a:r>
              <a:rPr lang="cs-CZ" altLang="cs-CZ" sz="2400" dirty="0">
                <a:latin typeface="+mj-lt"/>
              </a:rPr>
              <a:t>březen 2023</a:t>
            </a:r>
            <a:endParaRPr lang="en-GB" altLang="cs-CZ" sz="2400" dirty="0">
              <a:latin typeface="+mj-lt"/>
            </a:endParaRPr>
          </a:p>
        </p:txBody>
      </p:sp>
      <p:sp>
        <p:nvSpPr>
          <p:cNvPr id="106502" name="Rectangle 6">
            <a:extLst>
              <a:ext uri="{FF2B5EF4-FFF2-40B4-BE49-F238E27FC236}">
                <a16:creationId xmlns:a16="http://schemas.microsoft.com/office/drawing/2014/main" id="{5AB8E844-AA20-47EC-896F-1303A4FB72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5916" y="2602508"/>
            <a:ext cx="315753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0"/>
              </a:spcBef>
              <a:buFontTx/>
              <a:buNone/>
            </a:pPr>
            <a:r>
              <a:rPr lang="en-GB" altLang="cs-CZ" sz="2400" b="1" dirty="0">
                <a:latin typeface="+mj-lt"/>
              </a:rPr>
              <a:t>Vojtěch Mornstein, </a:t>
            </a:r>
            <a:endParaRPr lang="cs-CZ" altLang="cs-CZ" sz="2400" b="1" dirty="0">
              <a:latin typeface="+mj-lt"/>
            </a:endParaRPr>
          </a:p>
          <a:p>
            <a:pPr defTabSz="914400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+mj-lt"/>
              </a:rPr>
              <a:t>Věra Maryšková</a:t>
            </a:r>
          </a:p>
          <a:p>
            <a:pPr defTabSz="914400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+mj-lt"/>
              </a:rPr>
              <a:t>Vladan Bernard</a:t>
            </a:r>
            <a:endParaRPr lang="en-GB" altLang="cs-CZ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01118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1D6B61-B206-4F01-B28B-E53998A96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Biosignál</a:t>
            </a:r>
            <a:r>
              <a:rPr lang="cs-CZ" dirty="0"/>
              <a:t> elektrické povahy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91CFC2F-0315-448A-A956-AE7CF2BE0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D60D851-F6CC-45D0-AA4B-EB1E62975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966D8-E679-47A5-843A-3F9912925D0E}" type="slidenum">
              <a:rPr lang="en-GB" altLang="cs-CZ" smtClean="0"/>
              <a:pPr/>
              <a:t>5</a:t>
            </a:fld>
            <a:endParaRPr lang="en-GB" altLang="cs-CZ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05AB964-884F-4C65-929E-5D9B373B4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2044" y="1412875"/>
            <a:ext cx="10753200" cy="266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800" dirty="0"/>
              <a:t>Proces zpracování biosignálů – „elektrické povahy“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000" dirty="0">
                <a:solidFill>
                  <a:srgbClr val="FF0000"/>
                </a:solidFill>
              </a:rPr>
              <a:t>       Snímání              zesílení a úprava                zobrazení a záznam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000" dirty="0"/>
              <a:t>EKG, EMG, EEG, membránový potenciál, ...  </a:t>
            </a:r>
          </a:p>
          <a:p>
            <a:pPr>
              <a:lnSpc>
                <a:spcPct val="90000"/>
              </a:lnSpc>
            </a:pPr>
            <a:r>
              <a:rPr lang="cs-CZ" altLang="cs-CZ" sz="2000" dirty="0"/>
              <a:t>Snímací elektrody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/>
              <a:t>Zesilovač, propusti, filtry, vzorkovací zařízení, A/D převodník (viz další snímek)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/>
              <a:t>Záznamové zařízení – monitor, paměťová media – </a:t>
            </a:r>
            <a:r>
              <a:rPr lang="cs-CZ" altLang="cs-CZ" sz="2000" dirty="0" err="1"/>
              <a:t>flash</a:t>
            </a:r>
            <a:r>
              <a:rPr lang="cs-CZ" altLang="cs-CZ" sz="2000" dirty="0"/>
              <a:t> </a:t>
            </a:r>
            <a:r>
              <a:rPr lang="cs-CZ" altLang="cs-CZ" sz="2000" dirty="0" err="1"/>
              <a:t>pamět</a:t>
            </a:r>
            <a:r>
              <a:rPr lang="cs-CZ" altLang="cs-CZ" sz="2000" dirty="0"/>
              <a:t>, optická media</a:t>
            </a:r>
          </a:p>
        </p:txBody>
      </p:sp>
      <p:sp>
        <p:nvSpPr>
          <p:cNvPr id="7" name="Line 5">
            <a:extLst>
              <a:ext uri="{FF2B5EF4-FFF2-40B4-BE49-F238E27FC236}">
                <a16:creationId xmlns:a16="http://schemas.microsoft.com/office/drawing/2014/main" id="{E5C0D7B5-A77E-49E1-952E-FEB82B37F8B9}"/>
              </a:ext>
            </a:extLst>
          </p:cNvPr>
          <p:cNvSpPr>
            <a:spLocks noChangeShapeType="1"/>
          </p:cNvSpPr>
          <p:nvPr/>
        </p:nvSpPr>
        <p:spPr bwMode="auto">
          <a:xfrm>
            <a:off x="2795414" y="2056960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" name="Line 6">
            <a:extLst>
              <a:ext uri="{FF2B5EF4-FFF2-40B4-BE49-F238E27FC236}">
                <a16:creationId xmlns:a16="http://schemas.microsoft.com/office/drawing/2014/main" id="{05AF2941-E3F0-483F-A04B-25A6117B703B}"/>
              </a:ext>
            </a:extLst>
          </p:cNvPr>
          <p:cNvSpPr>
            <a:spLocks noChangeShapeType="1"/>
          </p:cNvSpPr>
          <p:nvPr/>
        </p:nvSpPr>
        <p:spPr bwMode="auto">
          <a:xfrm>
            <a:off x="5843587" y="1988147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404F53E2-9A00-46EF-A06A-8E78B0C9B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2044" y="4725988"/>
            <a:ext cx="81565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/>
              <a:t>Odpadá nutnost převést vlastní fyzikální rozměr </a:t>
            </a:r>
            <a:r>
              <a:rPr lang="cs-CZ" altLang="cs-CZ" sz="1800" dirty="0" err="1"/>
              <a:t>biosignálu</a:t>
            </a:r>
            <a:r>
              <a:rPr lang="cs-CZ" altLang="cs-CZ" sz="1800" dirty="0"/>
              <a:t> do podoby „napětí“. Co ale v případě takových fyzikálních veličin jako je rychlost, tlak, síla???</a:t>
            </a:r>
            <a:endParaRPr lang="en-US" altLang="cs-CZ" sz="1800" dirty="0"/>
          </a:p>
        </p:txBody>
      </p:sp>
    </p:spTree>
    <p:extLst>
      <p:ext uri="{BB962C8B-B14F-4D97-AF65-F5344CB8AC3E}">
        <p14:creationId xmlns:p14="http://schemas.microsoft.com/office/powerpoint/2010/main" val="2202640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A6FBCE3-52DF-4EE4-974D-B338D6D1E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30702B7-1296-4E93-A47C-CA30607F0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966D8-E679-47A5-843A-3F9912925D0E}" type="slidenum">
              <a:rPr lang="en-GB" altLang="cs-CZ" smtClean="0"/>
              <a:pPr/>
              <a:t>6</a:t>
            </a:fld>
            <a:endParaRPr lang="en-GB" altLang="cs-CZ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24E2FFB2-4C97-44D5-A359-3EFADECC9845}"/>
              </a:ext>
            </a:extLst>
          </p:cNvPr>
          <p:cNvSpPr txBox="1">
            <a:spLocks noChangeArrowheads="1"/>
          </p:cNvSpPr>
          <p:nvPr/>
        </p:nvSpPr>
        <p:spPr>
          <a:xfrm>
            <a:off x="317550" y="1087180"/>
            <a:ext cx="8724900" cy="30241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cs-CZ" altLang="cs-CZ" kern="0" dirty="0"/>
              <a:t>Proces zpracování biosignálů – „mechanické povahy“</a:t>
            </a:r>
          </a:p>
          <a:p>
            <a:pPr>
              <a:lnSpc>
                <a:spcPct val="90000"/>
              </a:lnSpc>
            </a:pPr>
            <a:r>
              <a:rPr lang="cs-CZ" altLang="cs-CZ" sz="2000" kern="0" dirty="0"/>
              <a:t>       Snímání              </a:t>
            </a:r>
            <a:r>
              <a:rPr lang="cs-CZ" altLang="cs-CZ" sz="2000" kern="0" dirty="0">
                <a:solidFill>
                  <a:srgbClr val="FF0000"/>
                </a:solidFill>
              </a:rPr>
              <a:t>zesílení a úprava</a:t>
            </a:r>
            <a:r>
              <a:rPr lang="cs-CZ" altLang="cs-CZ" sz="2000" kern="0" dirty="0"/>
              <a:t>                zobrazení a záznam</a:t>
            </a:r>
          </a:p>
          <a:p>
            <a:pPr>
              <a:lnSpc>
                <a:spcPct val="90000"/>
              </a:lnSpc>
            </a:pPr>
            <a:endParaRPr lang="cs-CZ" altLang="cs-CZ" sz="2000" kern="0" dirty="0"/>
          </a:p>
          <a:p>
            <a:pPr>
              <a:lnSpc>
                <a:spcPct val="90000"/>
              </a:lnSpc>
            </a:pPr>
            <a:endParaRPr lang="cs-CZ" altLang="cs-CZ" sz="800" kern="0" dirty="0"/>
          </a:p>
          <a:p>
            <a:pPr>
              <a:lnSpc>
                <a:spcPct val="90000"/>
              </a:lnSpc>
            </a:pPr>
            <a:r>
              <a:rPr lang="cs-CZ" altLang="cs-CZ" sz="2000" kern="0" dirty="0"/>
              <a:t>       </a:t>
            </a:r>
            <a:r>
              <a:rPr lang="cs-CZ" altLang="cs-CZ" kern="0" dirty="0" err="1">
                <a:solidFill>
                  <a:srgbClr val="FF0000"/>
                </a:solidFill>
              </a:rPr>
              <a:t>mechanoelektrický</a:t>
            </a:r>
            <a:r>
              <a:rPr lang="cs-CZ" altLang="cs-CZ" kern="0" dirty="0"/>
              <a:t> </a:t>
            </a:r>
            <a:r>
              <a:rPr lang="cs-CZ" altLang="cs-CZ" kern="0" dirty="0">
                <a:solidFill>
                  <a:srgbClr val="FF0000"/>
                </a:solidFill>
              </a:rPr>
              <a:t>převodník</a:t>
            </a:r>
            <a:r>
              <a:rPr lang="cs-CZ" altLang="cs-CZ" kern="0" dirty="0"/>
              <a:t> + </a:t>
            </a:r>
            <a:r>
              <a:rPr lang="cs-CZ" altLang="cs-CZ" kern="0" dirty="0">
                <a:solidFill>
                  <a:srgbClr val="FF0000"/>
                </a:solidFill>
              </a:rPr>
              <a:t>A/D převodník</a:t>
            </a:r>
          </a:p>
          <a:p>
            <a:pPr>
              <a:lnSpc>
                <a:spcPct val="90000"/>
              </a:lnSpc>
            </a:pPr>
            <a:endParaRPr lang="cs-CZ" altLang="cs-CZ" sz="800" kern="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cs-CZ" altLang="cs-CZ" sz="2000" kern="0" dirty="0"/>
              <a:t>      A/D př.   =   Analogový signál                       digitální signál </a:t>
            </a:r>
          </a:p>
          <a:p>
            <a:pPr>
              <a:lnSpc>
                <a:spcPct val="90000"/>
              </a:lnSpc>
            </a:pPr>
            <a:r>
              <a:rPr lang="cs-CZ" altLang="cs-CZ" sz="2000" kern="0" dirty="0"/>
              <a:t>                               (spojitý)                                   (diskrétní)</a:t>
            </a:r>
          </a:p>
          <a:p>
            <a:pPr>
              <a:lnSpc>
                <a:spcPct val="90000"/>
              </a:lnSpc>
            </a:pPr>
            <a:endParaRPr lang="cs-CZ" altLang="cs-CZ" sz="800" kern="0" dirty="0"/>
          </a:p>
          <a:p>
            <a:pPr>
              <a:lnSpc>
                <a:spcPct val="90000"/>
              </a:lnSpc>
            </a:pPr>
            <a:r>
              <a:rPr lang="cs-CZ" altLang="cs-CZ" sz="2000" kern="0" dirty="0"/>
              <a:t>      </a:t>
            </a:r>
            <a:r>
              <a:rPr lang="cs-CZ" altLang="cs-CZ" sz="2000" kern="0" dirty="0" err="1"/>
              <a:t>mechanoelektrický</a:t>
            </a:r>
            <a:r>
              <a:rPr lang="cs-CZ" altLang="cs-CZ" sz="2000" kern="0" dirty="0"/>
              <a:t> př. = </a:t>
            </a:r>
            <a:r>
              <a:rPr lang="cs-CZ" altLang="cs-CZ" sz="2000" kern="0" dirty="0" err="1"/>
              <a:t>mechan</a:t>
            </a:r>
            <a:r>
              <a:rPr lang="cs-CZ" altLang="cs-CZ" sz="2000" kern="0" dirty="0"/>
              <a:t>. signál                   </a:t>
            </a:r>
            <a:r>
              <a:rPr lang="cs-CZ" altLang="cs-CZ" sz="2000" kern="0" dirty="0" err="1"/>
              <a:t>signál</a:t>
            </a:r>
            <a:r>
              <a:rPr lang="cs-CZ" altLang="cs-CZ" sz="2000" kern="0" dirty="0"/>
              <a:t> </a:t>
            </a:r>
            <a:r>
              <a:rPr lang="cs-CZ" altLang="cs-CZ" sz="2000" kern="0" dirty="0" err="1"/>
              <a:t>elektr</a:t>
            </a:r>
            <a:r>
              <a:rPr lang="cs-CZ" altLang="cs-CZ" sz="2000" kern="0" dirty="0"/>
              <a:t>. povahy</a:t>
            </a:r>
          </a:p>
        </p:txBody>
      </p:sp>
      <p:sp>
        <p:nvSpPr>
          <p:cNvPr id="7" name="Line 5">
            <a:extLst>
              <a:ext uri="{FF2B5EF4-FFF2-40B4-BE49-F238E27FC236}">
                <a16:creationId xmlns:a16="http://schemas.microsoft.com/office/drawing/2014/main" id="{CD7A196A-87B0-4AC3-BA85-955A8F8DF9D5}"/>
              </a:ext>
            </a:extLst>
          </p:cNvPr>
          <p:cNvSpPr>
            <a:spLocks noChangeShapeType="1"/>
          </p:cNvSpPr>
          <p:nvPr/>
        </p:nvSpPr>
        <p:spPr bwMode="auto">
          <a:xfrm>
            <a:off x="4283075" y="2775527"/>
            <a:ext cx="11509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8" name="Picture 8" descr="Figure 7 (graphics20.png)">
            <a:extLst>
              <a:ext uri="{FF2B5EF4-FFF2-40B4-BE49-F238E27FC236}">
                <a16:creationId xmlns:a16="http://schemas.microsoft.com/office/drawing/2014/main" id="{D07BF762-400F-4060-B4C8-9AFBFF2AB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7" b="79749"/>
          <a:stretch>
            <a:fillRect/>
          </a:stretch>
        </p:blipFill>
        <p:spPr>
          <a:xfrm>
            <a:off x="2524663" y="3948112"/>
            <a:ext cx="5113338" cy="24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Text Box 10">
            <a:extLst>
              <a:ext uri="{FF2B5EF4-FFF2-40B4-BE49-F238E27FC236}">
                <a16:creationId xmlns:a16="http://schemas.microsoft.com/office/drawing/2014/main" id="{706E26A3-8203-4C12-AB1B-871B7052F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6172" y="3854017"/>
            <a:ext cx="2605087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/>
              <a:t>Vzorkovací frekvence 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 err="1"/>
              <a:t>Nyquistova</a:t>
            </a:r>
            <a:r>
              <a:rPr lang="cs-CZ" altLang="cs-CZ" sz="1800" dirty="0"/>
              <a:t> frekvence </a:t>
            </a:r>
            <a:r>
              <a:rPr lang="cs-CZ" altLang="cs-CZ" sz="1800" dirty="0" err="1"/>
              <a:t>f</a:t>
            </a:r>
            <a:r>
              <a:rPr lang="cs-CZ" altLang="cs-CZ" sz="1800" baseline="-25000" dirty="0" err="1"/>
              <a:t>N</a:t>
            </a:r>
            <a:endParaRPr lang="cs-CZ" altLang="cs-CZ" sz="1800" baseline="-25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/>
              <a:t>max. 2 </a:t>
            </a:r>
            <a:r>
              <a:rPr lang="cs-CZ" altLang="cs-CZ" sz="1800" dirty="0" err="1"/>
              <a:t>f</a:t>
            </a:r>
            <a:r>
              <a:rPr lang="cs-CZ" altLang="cs-CZ" sz="1800" baseline="-25000" dirty="0" err="1"/>
              <a:t>N</a:t>
            </a:r>
            <a:r>
              <a:rPr lang="cs-CZ" altLang="cs-CZ" sz="1800" dirty="0"/>
              <a:t> = f   </a:t>
            </a:r>
          </a:p>
        </p:txBody>
      </p:sp>
      <p:sp>
        <p:nvSpPr>
          <p:cNvPr id="10" name="Line 13">
            <a:extLst>
              <a:ext uri="{FF2B5EF4-FFF2-40B4-BE49-F238E27FC236}">
                <a16:creationId xmlns:a16="http://schemas.microsoft.com/office/drawing/2014/main" id="{F023D227-9B43-44D2-A5AF-6FC53C439E2F}"/>
              </a:ext>
            </a:extLst>
          </p:cNvPr>
          <p:cNvSpPr>
            <a:spLocks noChangeShapeType="1"/>
          </p:cNvSpPr>
          <p:nvPr/>
        </p:nvSpPr>
        <p:spPr bwMode="auto">
          <a:xfrm>
            <a:off x="1933142" y="1592840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" name="Line 14">
            <a:extLst>
              <a:ext uri="{FF2B5EF4-FFF2-40B4-BE49-F238E27FC236}">
                <a16:creationId xmlns:a16="http://schemas.microsoft.com/office/drawing/2014/main" id="{395663A6-D967-4352-BE2C-B2A14AAD031A}"/>
              </a:ext>
            </a:extLst>
          </p:cNvPr>
          <p:cNvSpPr>
            <a:spLocks noChangeShapeType="1"/>
          </p:cNvSpPr>
          <p:nvPr/>
        </p:nvSpPr>
        <p:spPr bwMode="auto">
          <a:xfrm>
            <a:off x="5002213" y="1592840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" name="Oval 19">
            <a:extLst>
              <a:ext uri="{FF2B5EF4-FFF2-40B4-BE49-F238E27FC236}">
                <a16:creationId xmlns:a16="http://schemas.microsoft.com/office/drawing/2014/main" id="{173D03FD-7B26-4B4B-A834-4E2027C110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081" y="2123572"/>
            <a:ext cx="8351837" cy="4333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" name="Line 20">
            <a:extLst>
              <a:ext uri="{FF2B5EF4-FFF2-40B4-BE49-F238E27FC236}">
                <a16:creationId xmlns:a16="http://schemas.microsoft.com/office/drawing/2014/main" id="{473C777D-5DF2-4504-80C8-741B908ADA4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790267" y="1732398"/>
            <a:ext cx="35877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" name="Line 5">
            <a:extLst>
              <a:ext uri="{FF2B5EF4-FFF2-40B4-BE49-F238E27FC236}">
                <a16:creationId xmlns:a16="http://schemas.microsoft.com/office/drawing/2014/main" id="{7E29517D-333A-483B-BC09-7EE640A22FD8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3431309"/>
            <a:ext cx="11509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759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2891BBD-D5D9-4E45-9705-037784F79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D724C0E-4942-4CAA-ACB8-E5AFF07B5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966D8-E679-47A5-843A-3F9912925D0E}" type="slidenum">
              <a:rPr lang="en-GB" altLang="cs-CZ" smtClean="0"/>
              <a:pPr/>
              <a:t>7</a:t>
            </a:fld>
            <a:endParaRPr lang="en-GB" altLang="cs-CZ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DEAF637-2A6B-4FE4-B7CA-990F4FF001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200"/>
              <a:t>Vzorkování signálu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FCB93A99-7130-4ED4-B735-1017AD3148B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80704" y="2205037"/>
            <a:ext cx="3925888" cy="2466975"/>
          </a:xfrm>
          <a:noFill/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82C11394-A2CD-4EC3-9046-AD8885D76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95517" y="2205037"/>
            <a:ext cx="3848100" cy="2447925"/>
          </a:xfrm>
          <a:prstGeom prst="rect">
            <a:avLst/>
          </a:prstGeom>
          <a:noFill/>
        </p:spPr>
      </p:pic>
      <p:sp>
        <p:nvSpPr>
          <p:cNvPr id="9" name="TextovéPole 1">
            <a:extLst>
              <a:ext uri="{FF2B5EF4-FFF2-40B4-BE49-F238E27FC236}">
                <a16:creationId xmlns:a16="http://schemas.microsoft.com/office/drawing/2014/main" id="{EE7D4F27-DF1B-4F30-95A0-84C8B0B60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4104" y="4849812"/>
            <a:ext cx="2352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vzorkovací frekvence</a:t>
            </a:r>
            <a:endParaRPr lang="en-US" altLang="en-US" sz="1800"/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83EEE2CD-53DE-42EB-AE04-623D0B8ACCF7}"/>
              </a:ext>
            </a:extLst>
          </p:cNvPr>
          <p:cNvCxnSpPr/>
          <p:nvPr/>
        </p:nvCxnSpPr>
        <p:spPr>
          <a:xfrm flipH="1" flipV="1">
            <a:off x="4554104" y="4527550"/>
            <a:ext cx="276225" cy="3222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69103004-18CD-49C2-88B3-AC4B998D4C9A}"/>
              </a:ext>
            </a:extLst>
          </p:cNvPr>
          <p:cNvCxnSpPr/>
          <p:nvPr/>
        </p:nvCxnSpPr>
        <p:spPr>
          <a:xfrm flipV="1">
            <a:off x="6775017" y="4527550"/>
            <a:ext cx="360362" cy="3222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8179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02DBB7-A2D0-4A71-9191-12BB31407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b="1" kern="0" dirty="0" err="1"/>
              <a:t>Mechanoelektrické</a:t>
            </a:r>
            <a:r>
              <a:rPr lang="cs-CZ" altLang="cs-CZ" sz="4000" b="1" kern="0" dirty="0"/>
              <a:t> měniče</a:t>
            </a:r>
            <a:r>
              <a:rPr lang="cs-CZ" altLang="cs-CZ" sz="4000" kern="0" dirty="0"/>
              <a:t> </a:t>
            </a:r>
            <a:br>
              <a:rPr lang="cs-CZ" altLang="cs-CZ" sz="4000" kern="0" dirty="0"/>
            </a:b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4AC4FC2-558F-4BDD-BFC1-1927A59AC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30AA683-2952-481C-813C-C9C5ECF1D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966D8-E679-47A5-843A-3F9912925D0E}" type="slidenum">
              <a:rPr lang="en-GB" altLang="cs-CZ" smtClean="0"/>
              <a:pPr/>
              <a:t>8</a:t>
            </a:fld>
            <a:endParaRPr lang="en-GB" altLang="cs-CZ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C57BA9C-7051-41EC-8A1B-9D6A64743B8D}"/>
              </a:ext>
            </a:extLst>
          </p:cNvPr>
          <p:cNvSpPr txBox="1">
            <a:spLocks noChangeArrowheads="1"/>
          </p:cNvSpPr>
          <p:nvPr/>
        </p:nvSpPr>
        <p:spPr>
          <a:xfrm>
            <a:off x="642786" y="1361711"/>
            <a:ext cx="5903912" cy="45259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altLang="cs-CZ" sz="2000" kern="0" dirty="0"/>
              <a:t>vhodné pro měření tlaku</a:t>
            </a:r>
          </a:p>
          <a:p>
            <a:r>
              <a:rPr lang="cs-CZ" altLang="cs-CZ" sz="2000" kern="0" dirty="0"/>
              <a:t>odporové</a:t>
            </a:r>
          </a:p>
          <a:p>
            <a:r>
              <a:rPr lang="cs-CZ" altLang="cs-CZ" sz="2000" kern="0" dirty="0"/>
              <a:t>indukční</a:t>
            </a:r>
          </a:p>
          <a:p>
            <a:r>
              <a:rPr lang="cs-CZ" altLang="cs-CZ" sz="2000" kern="0" dirty="0"/>
              <a:t>kapacitní</a:t>
            </a:r>
          </a:p>
          <a:p>
            <a:r>
              <a:rPr lang="cs-CZ" altLang="cs-CZ" sz="2000" kern="0" dirty="0"/>
              <a:t>piezoelektrické</a:t>
            </a:r>
          </a:p>
          <a:p>
            <a:endParaRPr lang="cs-CZ" altLang="cs-CZ" sz="2400" kern="0" dirty="0"/>
          </a:p>
        </p:txBody>
      </p:sp>
      <p:pic>
        <p:nvPicPr>
          <p:cNvPr id="7" name="Picture 5" descr="piezo-electric demo">
            <a:extLst>
              <a:ext uri="{FF2B5EF4-FFF2-40B4-BE49-F238E27FC236}">
                <a16:creationId xmlns:a16="http://schemas.microsoft.com/office/drawing/2014/main" id="{CCC01E82-30C6-4EEA-8620-3130B1A93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7330" y="3309937"/>
            <a:ext cx="2735263" cy="235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4D96C0-8ADD-4634-B5E5-9E2E9EE214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5229225"/>
            <a:ext cx="2339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00">
                <a:solidFill>
                  <a:srgbClr val="B3CBEB"/>
                </a:solidFill>
              </a:rPr>
              <a:t>www.creative-science.org.uk</a:t>
            </a:r>
            <a:r>
              <a:rPr lang="cs-CZ" altLang="cs-CZ" sz="1800">
                <a:solidFill>
                  <a:srgbClr val="B3CBEB"/>
                </a:solidFill>
              </a:rPr>
              <a:t> </a:t>
            </a:r>
          </a:p>
        </p:txBody>
      </p:sp>
      <p:pic>
        <p:nvPicPr>
          <p:cNvPr id="9" name="Picture 9" descr="h1013v1_51_2">
            <a:extLst>
              <a:ext uri="{FF2B5EF4-FFF2-40B4-BE49-F238E27FC236}">
                <a16:creationId xmlns:a16="http://schemas.microsoft.com/office/drawing/2014/main" id="{DADE03B9-1B0A-44CB-9776-B2F6CDD59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10426" y="2266011"/>
            <a:ext cx="2700338" cy="287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12" descr="h1013v1_51_1">
            <a:extLst>
              <a:ext uri="{FF2B5EF4-FFF2-40B4-BE49-F238E27FC236}">
                <a16:creationId xmlns:a16="http://schemas.microsoft.com/office/drawing/2014/main" id="{061BC453-4901-43D5-ABAE-291F0B5AA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162" y="2005132"/>
            <a:ext cx="282892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3">
            <a:extLst>
              <a:ext uri="{FF2B5EF4-FFF2-40B4-BE49-F238E27FC236}">
                <a16:creationId xmlns:a16="http://schemas.microsoft.com/office/drawing/2014/main" id="{5DD9E1BD-22A1-4C12-8B56-F92C8A6D41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6752" y="3659909"/>
            <a:ext cx="1123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/>
              <a:t>odporový</a:t>
            </a:r>
          </a:p>
        </p:txBody>
      </p:sp>
      <p:sp>
        <p:nvSpPr>
          <p:cNvPr id="12" name="Text Box 14">
            <a:extLst>
              <a:ext uri="{FF2B5EF4-FFF2-40B4-BE49-F238E27FC236}">
                <a16:creationId xmlns:a16="http://schemas.microsoft.com/office/drawing/2014/main" id="{75F6B7F3-105F-4309-87B3-13A01E628D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2400" y="5452124"/>
            <a:ext cx="1035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/>
              <a:t>indukční</a:t>
            </a:r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643BB217-9AEE-4A56-9983-F76B37E58F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60483" y="2005132"/>
            <a:ext cx="10144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00" dirty="0"/>
              <a:t>www.tpub.com</a:t>
            </a:r>
          </a:p>
        </p:txBody>
      </p:sp>
      <p:sp>
        <p:nvSpPr>
          <p:cNvPr id="14" name="Rectangle 17">
            <a:extLst>
              <a:ext uri="{FF2B5EF4-FFF2-40B4-BE49-F238E27FC236}">
                <a16:creationId xmlns:a16="http://schemas.microsoft.com/office/drawing/2014/main" id="{BD0E1ED5-0763-4300-9578-CFE44D8222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4868" y="4300381"/>
            <a:ext cx="10144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00" dirty="0"/>
              <a:t>www.tpub.com</a:t>
            </a:r>
          </a:p>
        </p:txBody>
      </p:sp>
      <p:sp>
        <p:nvSpPr>
          <p:cNvPr id="15" name="Text Box 18">
            <a:extLst>
              <a:ext uri="{FF2B5EF4-FFF2-40B4-BE49-F238E27FC236}">
                <a16:creationId xmlns:a16="http://schemas.microsoft.com/office/drawing/2014/main" id="{28D0C5C1-22EE-450A-82F4-1C2EB1EF0F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5661025"/>
            <a:ext cx="168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piezoelektrický</a:t>
            </a:r>
          </a:p>
        </p:txBody>
      </p:sp>
    </p:spTree>
    <p:extLst>
      <p:ext uri="{BB962C8B-B14F-4D97-AF65-F5344CB8AC3E}">
        <p14:creationId xmlns:p14="http://schemas.microsoft.com/office/powerpoint/2010/main" val="934899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číslo snímku 7">
            <a:extLst>
              <a:ext uri="{FF2B5EF4-FFF2-40B4-BE49-F238E27FC236}">
                <a16:creationId xmlns:a16="http://schemas.microsoft.com/office/drawing/2014/main" id="{7544BE9E-8A72-492D-97A2-D8DD51329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F4AF4C36-5576-43AE-BD95-0AC6A23A17B8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9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10243" name="Rectangle 1">
            <a:extLst>
              <a:ext uri="{FF2B5EF4-FFF2-40B4-BE49-F238E27FC236}">
                <a16:creationId xmlns:a16="http://schemas.microsoft.com/office/drawing/2014/main" id="{E588D45B-16A7-4DE7-89D4-9F530F5985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5624" y="341961"/>
            <a:ext cx="8229600" cy="607475"/>
          </a:xfrm>
        </p:spPr>
        <p:txBody>
          <a:bodyPr wrap="square" lIns="90000" tIns="46800" rIns="90000" bIns="46800">
            <a:spAutoFit/>
          </a:bodyPr>
          <a:lstStyle/>
          <a:p>
            <a:pPr eaLnBrk="1" hangingPunct="1">
              <a:buClr>
                <a:srgbClr val="FFFF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cs-CZ" altLang="cs-CZ" sz="3600" dirty="0">
                <a:solidFill>
                  <a:srgbClr val="0000DC"/>
                </a:solidFill>
              </a:rPr>
              <a:t>Měření biosignálů elektrické povahy</a:t>
            </a:r>
            <a:endParaRPr lang="en-GB" altLang="cs-CZ" sz="3600" dirty="0">
              <a:solidFill>
                <a:srgbClr val="0000DC"/>
              </a:solidFill>
            </a:endParaRPr>
          </a:p>
        </p:txBody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B3754CA3-4870-4BFE-9E76-E7545B1B8F9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75526" y="1172142"/>
            <a:ext cx="4565047" cy="5326716"/>
          </a:xfrm>
          <a:solidFill>
            <a:schemeClr val="bg1">
              <a:alpha val="30196"/>
            </a:schemeClr>
          </a:solidFill>
        </p:spPr>
        <p:txBody>
          <a:bodyPr wrap="square" lIns="90000" tIns="46800" rIns="90000" bIns="46800">
            <a:spAutoFit/>
          </a:bodyPr>
          <a:lstStyle/>
          <a:p>
            <a:pPr marL="0" indent="0" eaLnBrk="1" hangingPunct="1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  <a:tabLst>
                <a:tab pos="0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altLang="cs-CZ" sz="2000" dirty="0"/>
              <a:t>Aktivní biosignály: vždy potřebujeme zařízení, které se skládá ze tří částí:</a:t>
            </a:r>
          </a:p>
          <a:p>
            <a:pPr marL="0" indent="0" eaLnBrk="1" hangingPunct="1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AutoNum type="alphaUcParenR"/>
              <a:tabLst>
                <a:tab pos="0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altLang="cs-CZ" sz="2000" b="1" dirty="0"/>
              <a:t> Snímací elektrody: </a:t>
            </a:r>
            <a:r>
              <a:rPr lang="cs-CZ" altLang="cs-CZ" sz="2000" dirty="0"/>
              <a:t>umožňují vodivé spojení vyšetřované části těla s měřicím systémem. (EKG)</a:t>
            </a:r>
          </a:p>
          <a:p>
            <a:pPr marL="0" indent="0" eaLnBrk="1" hangingPunct="1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AutoNum type="alphaUcParenR"/>
              <a:tabLst>
                <a:tab pos="0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altLang="cs-CZ" sz="2000" b="1" dirty="0"/>
              <a:t> Zařízení na zpracování signálu</a:t>
            </a:r>
            <a:r>
              <a:rPr lang="cs-CZ" altLang="cs-CZ" sz="2000" dirty="0"/>
              <a:t> (včetně zesilovače</a:t>
            </a:r>
            <a:r>
              <a:rPr lang="cs-CZ" altLang="cs-CZ" sz="2000" b="1" dirty="0"/>
              <a:t>,</a:t>
            </a:r>
            <a:r>
              <a:rPr lang="cs-CZ" altLang="cs-CZ" sz="2000" dirty="0"/>
              <a:t> AD převodníku, filtrů pro odstranění šumu a nežádoucích frekvencí atd.)</a:t>
            </a:r>
          </a:p>
          <a:p>
            <a:pPr marL="0" indent="0" eaLnBrk="1" hangingPunct="1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AutoNum type="alphaUcParenR"/>
              <a:tabLst>
                <a:tab pos="0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altLang="cs-CZ" sz="2000" b="1" dirty="0"/>
              <a:t> Záznamové zařízení </a:t>
            </a:r>
            <a:r>
              <a:rPr lang="cs-CZ" altLang="cs-CZ" sz="2000" dirty="0"/>
              <a:t>(dnes obvykle monitor nebo zapisovač/tiskárna)</a:t>
            </a:r>
          </a:p>
          <a:p>
            <a:pPr marL="0" indent="0" eaLnBrk="1" hangingPunct="1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AutoNum type="alphaUcParenR"/>
              <a:tabLst>
                <a:tab pos="0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cs-CZ" altLang="cs-CZ" sz="2000" dirty="0"/>
          </a:p>
          <a:p>
            <a:pPr marL="0" indent="0" eaLnBrk="1" hangingPunct="1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  <a:tabLst>
                <a:tab pos="0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altLang="cs-CZ" sz="2000" i="1" dirty="0"/>
              <a:t>Pasivní biosignály (též aktivní neelektrické): </a:t>
            </a:r>
            <a:r>
              <a:rPr lang="cs-CZ" altLang="cs-CZ" sz="2000" dirty="0"/>
              <a:t>snímací elektrody jsou nahrazeny čidly - měniči (např. čidla </a:t>
            </a:r>
            <a:r>
              <a:rPr lang="cs-CZ" altLang="cs-CZ" sz="2000" dirty="0" err="1"/>
              <a:t>rtg</a:t>
            </a:r>
            <a:r>
              <a:rPr lang="cs-CZ" altLang="cs-CZ" sz="2000" dirty="0"/>
              <a:t> záření u digitálního </a:t>
            </a:r>
            <a:r>
              <a:rPr lang="cs-CZ" altLang="cs-CZ" sz="2000" dirty="0" err="1"/>
              <a:t>rtg</a:t>
            </a:r>
            <a:r>
              <a:rPr lang="cs-CZ" altLang="cs-CZ" sz="2000" dirty="0"/>
              <a:t> přístroje nebo teplotní čidla).</a:t>
            </a:r>
          </a:p>
        </p:txBody>
      </p:sp>
      <p:pic>
        <p:nvPicPr>
          <p:cNvPr id="10245" name="Picture 4" descr="Medical Temperature probes">
            <a:extLst>
              <a:ext uri="{FF2B5EF4-FFF2-40B4-BE49-F238E27FC236}">
                <a16:creationId xmlns:a16="http://schemas.microsoft.com/office/drawing/2014/main" id="{3FF6013B-E123-4F26-93DF-979AC562EE42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48525" y="4060826"/>
            <a:ext cx="3024188" cy="2797175"/>
          </a:xfrm>
          <a:noFill/>
        </p:spPr>
      </p:pic>
      <p:pic>
        <p:nvPicPr>
          <p:cNvPr id="10246" name="Picture 6" descr="electrodes">
            <a:extLst>
              <a:ext uri="{FF2B5EF4-FFF2-40B4-BE49-F238E27FC236}">
                <a16:creationId xmlns:a16="http://schemas.microsoft.com/office/drawing/2014/main" id="{E4267B86-6D73-492B-987B-6F109F8BC49C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11900" y="1484314"/>
            <a:ext cx="2006600" cy="2187575"/>
          </a:xfrm>
          <a:noFill/>
        </p:spPr>
      </p:pic>
      <p:pic>
        <p:nvPicPr>
          <p:cNvPr id="10247" name="Picture 8" descr="12">
            <a:extLst>
              <a:ext uri="{FF2B5EF4-FFF2-40B4-BE49-F238E27FC236}">
                <a16:creationId xmlns:a16="http://schemas.microsoft.com/office/drawing/2014/main" id="{02CF8402-EE9F-4889-A169-CC6A292E8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6" y="1484314"/>
            <a:ext cx="2187575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Line 9">
            <a:extLst>
              <a:ext uri="{FF2B5EF4-FFF2-40B4-BE49-F238E27FC236}">
                <a16:creationId xmlns:a16="http://schemas.microsoft.com/office/drawing/2014/main" id="{7D1A6585-4AD3-4179-A1F2-16E7F91A230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54588" y="2636838"/>
            <a:ext cx="2006600" cy="11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400"/>
          </a:p>
        </p:txBody>
      </p:sp>
      <p:sp>
        <p:nvSpPr>
          <p:cNvPr id="10249" name="Line 10">
            <a:extLst>
              <a:ext uri="{FF2B5EF4-FFF2-40B4-BE49-F238E27FC236}">
                <a16:creationId xmlns:a16="http://schemas.microsoft.com/office/drawing/2014/main" id="{8084B394-C8CD-4D9A-AAE4-ECD87C6EECFB}"/>
              </a:ext>
            </a:extLst>
          </p:cNvPr>
          <p:cNvSpPr>
            <a:spLocks noChangeShapeType="1"/>
          </p:cNvSpPr>
          <p:nvPr/>
        </p:nvSpPr>
        <p:spPr bwMode="auto">
          <a:xfrm>
            <a:off x="5097463" y="5812621"/>
            <a:ext cx="2006599" cy="6430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400"/>
          </a:p>
        </p:txBody>
      </p:sp>
      <p:sp>
        <p:nvSpPr>
          <p:cNvPr id="10250" name="TextovéPole 9">
            <a:extLst>
              <a:ext uri="{FF2B5EF4-FFF2-40B4-BE49-F238E27FC236}">
                <a16:creationId xmlns:a16="http://schemas.microsoft.com/office/drawing/2014/main" id="{23094E1E-66ED-4E75-BAFF-9309FA268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0463" y="3789363"/>
            <a:ext cx="4248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/>
              <a:t>Elektrody EKG na jedno použití</a:t>
            </a:r>
          </a:p>
        </p:txBody>
      </p:sp>
    </p:spTree>
    <p:extLst>
      <p:ext uri="{BB962C8B-B14F-4D97-AF65-F5344CB8AC3E}">
        <p14:creationId xmlns:p14="http://schemas.microsoft.com/office/powerpoint/2010/main" val="167790501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en-v10.potx" id="{4809AA62-8658-4889-927F-CCFBD8AEEE2D}" vid="{4A362696-E9B4-4D14-B349-4BDD75ADC317}"/>
    </a:ext>
  </a:extLst>
</a:theme>
</file>

<file path=ppt/theme/theme2.xml><?xml version="1.0" encoding="utf-8"?>
<a:theme xmlns:a="http://schemas.openxmlformats.org/drawingml/2006/main" name="Vlastní návrh">
  <a:themeElements>
    <a:clrScheme name="Vlastn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lastn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lastn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8BAC94BA468D488F31B2478A655CDC" ma:contentTypeVersion="0" ma:contentTypeDescription="Create a new document." ma:contentTypeScope="" ma:versionID="95a052b0847fd16805d557ab7f313c0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967b7be50301903c78f9c39c6fd9af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A485512-1CA8-4DFA-AD53-D4AD3EF7AD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39E6250-3CF2-4C03-8BDB-FC890C3EB9E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BBC64D6-CE6A-4B8F-9E06-9D36E473AAB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muni-med-prezentace-16-9-en-v10</Template>
  <TotalTime>162</TotalTime>
  <Words>2322</Words>
  <Application>Microsoft Office PowerPoint</Application>
  <PresentationFormat>Širokoúhlá obrazovka</PresentationFormat>
  <Paragraphs>264</Paragraphs>
  <Slides>40</Slides>
  <Notes>32</Notes>
  <HiddenSlides>0</HiddenSlides>
  <MMClips>0</MMClips>
  <ScaleCrop>false</ScaleCrop>
  <HeadingPairs>
    <vt:vector size="8" baseType="variant">
      <vt:variant>
        <vt:lpstr>Použitá písma</vt:lpstr>
      </vt:variant>
      <vt:variant>
        <vt:i4>9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52" baseType="lpstr">
      <vt:lpstr>Arial</vt:lpstr>
      <vt:lpstr>Comic Sans MS</vt:lpstr>
      <vt:lpstr>Monotype Sorts</vt:lpstr>
      <vt:lpstr>MS LineDraw</vt:lpstr>
      <vt:lpstr>Open Sans</vt:lpstr>
      <vt:lpstr>Symbol</vt:lpstr>
      <vt:lpstr>Tahoma</vt:lpstr>
      <vt:lpstr>Times New Roman</vt:lpstr>
      <vt:lpstr>Wingdings</vt:lpstr>
      <vt:lpstr>Presentation_MU_EN</vt:lpstr>
      <vt:lpstr>Vlastní návrh</vt:lpstr>
      <vt:lpstr>Rastrový obrázek</vt:lpstr>
      <vt:lpstr>Přednášky z lékařské biofyziky</vt:lpstr>
      <vt:lpstr>Co to je biosignál?</vt:lpstr>
      <vt:lpstr>Co to je biosignál?</vt:lpstr>
      <vt:lpstr>Druhy biosignálů (obecněji chápané)</vt:lpstr>
      <vt:lpstr>Biosignál elektrické povahy</vt:lpstr>
      <vt:lpstr>Prezentace aplikace PowerPoint</vt:lpstr>
      <vt:lpstr>Vzorkování signálu</vt:lpstr>
      <vt:lpstr>Mechanoelektrické měniče  </vt:lpstr>
      <vt:lpstr>Měření biosignálů elektrické povahy</vt:lpstr>
      <vt:lpstr>Monitorování biosignálů na jednotce intenzivní péče</vt:lpstr>
      <vt:lpstr>Elektrody pro měření aktivních biosignálů</vt:lpstr>
      <vt:lpstr>Snímací elektroda (misková, nepolarizovatelná)</vt:lpstr>
      <vt:lpstr>Elektrody pro měření aktivních biosignálů</vt:lpstr>
      <vt:lpstr>Bipolární a unipolární dvojice elektrod</vt:lpstr>
      <vt:lpstr>Zesilovač</vt:lpstr>
      <vt:lpstr>EKG - elektrokardiogram</vt:lpstr>
      <vt:lpstr>EKG</vt:lpstr>
      <vt:lpstr>Einthovenův trojúhelník</vt:lpstr>
      <vt:lpstr>Princip vektorkardiografie (příklad pokusu o jiný záznam elektrické aktivity srdce)</vt:lpstr>
      <vt:lpstr>EEG Elektroencefalografie</vt:lpstr>
      <vt:lpstr>Colour Brain Mapping (barvy představují intenzitu elektrické aktivity jednotlivých částí mozku)</vt:lpstr>
      <vt:lpstr>Bispektrální index, Comfort Score</vt:lpstr>
      <vt:lpstr>Komentář k BiS, CS atd.</vt:lpstr>
      <vt:lpstr>Artefakty</vt:lpstr>
      <vt:lpstr>EKG Artefakty</vt:lpstr>
      <vt:lpstr>Prezentace aplikace PowerPoint</vt:lpstr>
      <vt:lpstr>Některé artefakty EEG</vt:lpstr>
      <vt:lpstr>Prezentace aplikace PowerPoint</vt:lpstr>
      <vt:lpstr>Hlavní důvody pro měření teploty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Teploměr s IR čidlem pro měření teploty „z ucha“</vt:lpstr>
      <vt:lpstr>Fyzikální zdůvodnění měření teploty pomocí infračerveného záření</vt:lpstr>
      <vt:lpstr>Prezentace aplikace PowerPoint</vt:lpstr>
      <vt:lpstr>Prezentace aplikace PowerPoint</vt:lpstr>
      <vt:lpstr>Prezentace aplikace PowerPoint</vt:lpstr>
      <vt:lpstr>Autoři: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Přednášky z lékařské biofyziky</dc:title>
  <dc:creator>Vojtěch Mornstein</dc:creator>
  <cp:lastModifiedBy>Vladan Bernard</cp:lastModifiedBy>
  <cp:revision>19</cp:revision>
  <cp:lastPrinted>1601-01-01T00:00:00Z</cp:lastPrinted>
  <dcterms:created xsi:type="dcterms:W3CDTF">2021-03-17T13:40:43Z</dcterms:created>
  <dcterms:modified xsi:type="dcterms:W3CDTF">2023-11-14T13:30:31Z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0x0101008A8BAC94BA468D488F31B2478A655CDC</vt:lpwstr>
  </property>
</Properties>
</file>