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9" r:id="rId4"/>
    <p:sldId id="261" r:id="rId5"/>
    <p:sldId id="262" r:id="rId6"/>
    <p:sldId id="263" r:id="rId7"/>
    <p:sldId id="257" r:id="rId8"/>
    <p:sldId id="265" r:id="rId9"/>
    <p:sldId id="267" r:id="rId10"/>
    <p:sldId id="266" r:id="rId11"/>
    <p:sldId id="268" r:id="rId12"/>
    <p:sldId id="258" r:id="rId13"/>
    <p:sldId id="269" r:id="rId14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4BDBC-2604-4523-BA3A-C11E80D4E5C9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54C7B-3F92-461F-B099-59C1E2719F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49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Přítomnost tekutiny v plicích je významným podnětem pro jejich vývoj. Pokud je přítomna těžká forma </a:t>
            </a:r>
            <a:r>
              <a:rPr lang="cs-CZ" dirty="0" err="1"/>
              <a:t>oligohydramnion</a:t>
            </a:r>
            <a:r>
              <a:rPr lang="cs-CZ" dirty="0"/>
              <a:t> (nedostatek amniové tekutiny) v chronické formě, vývoj plic se opožďuje a dochází k těžké pulmonální hypoplazii.</a:t>
            </a:r>
          </a:p>
          <a:p>
            <a:endParaRPr lang="cs-CZ" dirty="0"/>
          </a:p>
          <a:p>
            <a:r>
              <a:rPr lang="cs-CZ" dirty="0"/>
              <a:t>Neuzavření bránice a následné vyhřeznutí střev do dutiny hrudní způsobuje útlak a v důsledku špatný vývoj plic.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54C7B-3F92-461F-B099-59C1E2719FF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7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0F8C-0086-4EE3-A1E2-7F77A83B605D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62B2-3EC6-4962-8B44-8C21F806F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98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0F8C-0086-4EE3-A1E2-7F77A83B605D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62B2-3EC6-4962-8B44-8C21F806F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53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0F8C-0086-4EE3-A1E2-7F77A83B605D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62B2-3EC6-4962-8B44-8C21F806F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65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C67EC48-CB86-4CF0-B58C-7D79411C4B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194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0F8C-0086-4EE3-A1E2-7F77A83B605D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62B2-3EC6-4962-8B44-8C21F806F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02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0F8C-0086-4EE3-A1E2-7F77A83B605D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62B2-3EC6-4962-8B44-8C21F806F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18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0F8C-0086-4EE3-A1E2-7F77A83B605D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62B2-3EC6-4962-8B44-8C21F806F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26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0F8C-0086-4EE3-A1E2-7F77A83B605D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62B2-3EC6-4962-8B44-8C21F806F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3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0F8C-0086-4EE3-A1E2-7F77A83B605D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62B2-3EC6-4962-8B44-8C21F806F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47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0F8C-0086-4EE3-A1E2-7F77A83B605D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62B2-3EC6-4962-8B44-8C21F806F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38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0F8C-0086-4EE3-A1E2-7F77A83B605D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62B2-3EC6-4962-8B44-8C21F806F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06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0F8C-0086-4EE3-A1E2-7F77A83B605D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62B2-3EC6-4962-8B44-8C21F806F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65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70F8C-0086-4EE3-A1E2-7F77A83B605D}" type="datetimeFigureOut">
              <a:rPr lang="cs-CZ" smtClean="0"/>
              <a:t>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062B2-3EC6-4962-8B44-8C21F806F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2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Vrozené vývojové vady dýchacího systému</a:t>
            </a:r>
          </a:p>
        </p:txBody>
      </p:sp>
      <p:pic>
        <p:nvPicPr>
          <p:cNvPr id="4102" name="Picture 6" descr="Dýchací soustava: Jak chránit své plíce">
            <a:extLst>
              <a:ext uri="{FF2B5EF4-FFF2-40B4-BE49-F238E27FC236}">
                <a16:creationId xmlns:a16="http://schemas.microsoft.com/office/drawing/2014/main" id="{CB78D345-4989-D29F-F037-3BEC3C14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7" y="0"/>
            <a:ext cx="8593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46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69A593C-182E-8E07-C961-D76B39A66720}"/>
              </a:ext>
            </a:extLst>
          </p:cNvPr>
          <p:cNvSpPr txBox="1"/>
          <p:nvPr/>
        </p:nvSpPr>
        <p:spPr>
          <a:xfrm>
            <a:off x="494270" y="1139898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Ageneze plic </a:t>
            </a:r>
            <a:r>
              <a:rPr lang="cs-CZ" dirty="0"/>
              <a:t>– jednostranná nebo oboustranná</a:t>
            </a:r>
          </a:p>
          <a:p>
            <a:r>
              <a:rPr lang="cs-CZ" b="1" dirty="0"/>
              <a:t>Příčina: </a:t>
            </a:r>
            <a:r>
              <a:rPr lang="cs-CZ" dirty="0"/>
              <a:t>porucha vývoje plicního pupenu</a:t>
            </a:r>
            <a:endParaRPr lang="cs-CZ" b="1" dirty="0"/>
          </a:p>
          <a:p>
            <a:r>
              <a:rPr lang="cs-CZ" dirty="0"/>
              <a:t>Při jednostranné posun srdce a mediastina, zbylá  plíce nadměrně rozvinutá, elevace bránice, asymetrie hrudníku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B18574F-ED1E-A1E3-46BA-7DD9F4B71D51}"/>
              </a:ext>
            </a:extLst>
          </p:cNvPr>
          <p:cNvSpPr txBox="1"/>
          <p:nvPr/>
        </p:nvSpPr>
        <p:spPr>
          <a:xfrm>
            <a:off x="3376306" y="279453"/>
            <a:ext cx="497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Vrozené vývojové vady plic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18A2BB0-B593-5AE7-6263-256FDA88BF05}"/>
              </a:ext>
            </a:extLst>
          </p:cNvPr>
          <p:cNvSpPr txBox="1"/>
          <p:nvPr/>
        </p:nvSpPr>
        <p:spPr>
          <a:xfrm>
            <a:off x="494271" y="2580132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</a:rPr>
              <a:t>Hypoplázie</a:t>
            </a:r>
            <a:r>
              <a:rPr lang="cs-CZ" sz="2000" b="1" dirty="0">
                <a:solidFill>
                  <a:srgbClr val="002060"/>
                </a:solidFill>
              </a:rPr>
              <a:t> plic </a:t>
            </a:r>
            <a:r>
              <a:rPr lang="cs-CZ" sz="2000" dirty="0"/>
              <a:t>- </a:t>
            </a:r>
            <a:r>
              <a:rPr lang="cs-CZ" dirty="0"/>
              <a:t>výrazně zmenšený plicní objem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/>
              <a:t>Příčina: </a:t>
            </a:r>
            <a:r>
              <a:rPr lang="cs-CZ" dirty="0"/>
              <a:t>brániční hernie nebo vrozené onemocnění srdce,</a:t>
            </a:r>
          </a:p>
          <a:p>
            <a:r>
              <a:rPr lang="cs-CZ" dirty="0" err="1"/>
              <a:t>oligohydramnion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5FF392A-F4A1-9FF7-367A-FA72A593D94F}"/>
              </a:ext>
            </a:extLst>
          </p:cNvPr>
          <p:cNvSpPr txBox="1"/>
          <p:nvPr/>
        </p:nvSpPr>
        <p:spPr>
          <a:xfrm>
            <a:off x="494270" y="3768614"/>
            <a:ext cx="6376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</a:rPr>
              <a:t>Lobus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venae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azygos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dirty="0"/>
              <a:t>(0,1-0,3 %)– nadpočetný lalok pravé plíce</a:t>
            </a:r>
          </a:p>
          <a:p>
            <a:r>
              <a:rPr lang="cs-CZ" b="1" dirty="0"/>
              <a:t>Příčina:</a:t>
            </a:r>
            <a:r>
              <a:rPr lang="cs-CZ" dirty="0"/>
              <a:t> Apikální bronchus roste mediálně a pleura prominuje až do oblasti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azygos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107ADE3-D958-55AC-EB9A-5D11D0F98C4E}"/>
              </a:ext>
            </a:extLst>
          </p:cNvPr>
          <p:cNvSpPr txBox="1"/>
          <p:nvPr/>
        </p:nvSpPr>
        <p:spPr>
          <a:xfrm>
            <a:off x="494270" y="4957096"/>
            <a:ext cx="629370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Plicní sekvestrace </a:t>
            </a:r>
            <a:r>
              <a:rPr lang="cs-CZ" dirty="0"/>
              <a:t>(přídatná plíce, vzácná) – plicní tkáň mimo bronchiální strom (s vlastním cévním zásobením) </a:t>
            </a:r>
          </a:p>
          <a:p>
            <a:r>
              <a:rPr lang="cs-CZ" dirty="0"/>
              <a:t>- </a:t>
            </a:r>
            <a:r>
              <a:rPr lang="cs-CZ" dirty="0" err="1"/>
              <a:t>extralobární</a:t>
            </a:r>
            <a:r>
              <a:rPr lang="cs-CZ" dirty="0"/>
              <a:t> (s vlastní pleurou) nebo </a:t>
            </a:r>
            <a:r>
              <a:rPr lang="cs-CZ" dirty="0" err="1"/>
              <a:t>intralobární</a:t>
            </a:r>
            <a:endParaRPr lang="cs-CZ" dirty="0"/>
          </a:p>
          <a:p>
            <a:r>
              <a:rPr lang="cs-CZ" dirty="0"/>
              <a:t>může se manifestovat jako </a:t>
            </a:r>
            <a:r>
              <a:rPr lang="cs-CZ" dirty="0" err="1"/>
              <a:t>levopravý</a:t>
            </a:r>
            <a:r>
              <a:rPr lang="cs-CZ" dirty="0"/>
              <a:t> zkrat nebo recidivující pneumonie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265EC-23DD-8496-9550-81717608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098" y="998796"/>
            <a:ext cx="2018269" cy="241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ёгочная секвестрация, obr&amp;#225;zek &amp;#269;.1">
            <a:extLst>
              <a:ext uri="{FF2B5EF4-FFF2-40B4-BE49-F238E27FC236}">
                <a16:creationId xmlns:a16="http://schemas.microsoft.com/office/drawing/2014/main" id="{BF65CA79-07E3-16D3-D449-87910B86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87" y="3703311"/>
            <a:ext cx="3810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4011941-2A34-A0A6-580D-14083C7DF5F7}"/>
              </a:ext>
            </a:extLst>
          </p:cNvPr>
          <p:cNvSpPr txBox="1"/>
          <p:nvPr/>
        </p:nvSpPr>
        <p:spPr>
          <a:xfrm>
            <a:off x="7612883" y="6590658"/>
            <a:ext cx="3274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https://vk.com/@medic_surgery-legochnaya-sekvestraciya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EF9800F-4E75-C8AA-0EE2-DFAECCE94F9B}"/>
              </a:ext>
            </a:extLst>
          </p:cNvPr>
          <p:cNvSpPr txBox="1"/>
          <p:nvPr/>
        </p:nvSpPr>
        <p:spPr>
          <a:xfrm>
            <a:off x="9491342" y="3428969"/>
            <a:ext cx="21430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https://pulmonarychronicles.com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2C9692B-5359-FB7B-32BE-F2DD98253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878" y="866030"/>
            <a:ext cx="2438400" cy="268605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DB907894-FDA1-28FB-B089-C39DC9AFED76}"/>
              </a:ext>
            </a:extLst>
          </p:cNvPr>
          <p:cNvSpPr txBox="1"/>
          <p:nvPr/>
        </p:nvSpPr>
        <p:spPr>
          <a:xfrm>
            <a:off x="6870193" y="3415885"/>
            <a:ext cx="2339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https://www.jpedsurg.org/article/S0022-3468(17)30046-5/fulltext</a:t>
            </a:r>
          </a:p>
        </p:txBody>
      </p:sp>
    </p:spTree>
    <p:extLst>
      <p:ext uri="{BB962C8B-B14F-4D97-AF65-F5344CB8AC3E}">
        <p14:creationId xmlns:p14="http://schemas.microsoft.com/office/powerpoint/2010/main" val="352621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E6C2866-788E-9768-5EBC-3F5066F7BF12}"/>
              </a:ext>
            </a:extLst>
          </p:cNvPr>
          <p:cNvSpPr txBox="1"/>
          <p:nvPr/>
        </p:nvSpPr>
        <p:spPr>
          <a:xfrm>
            <a:off x="255373" y="547533"/>
            <a:ext cx="733991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</a:rPr>
              <a:t>Bronchomalacie</a:t>
            </a:r>
            <a:endParaRPr lang="cs-CZ" sz="2000" b="1" dirty="0">
              <a:solidFill>
                <a:srgbClr val="002060"/>
              </a:solidFill>
            </a:endParaRPr>
          </a:p>
          <a:p>
            <a:r>
              <a:rPr lang="cs-CZ" dirty="0"/>
              <a:t>- Chybění nebo zvýšená poddajnost chrupavek</a:t>
            </a:r>
          </a:p>
          <a:p>
            <a:r>
              <a:rPr lang="cs-CZ" b="1" dirty="0"/>
              <a:t>Příčina: c</a:t>
            </a:r>
            <a:r>
              <a:rPr lang="cs-CZ" dirty="0"/>
              <a:t>hybný nebo opožděný vývoj chrupavek</a:t>
            </a:r>
            <a:endParaRPr lang="cs-CZ" b="1" dirty="0"/>
          </a:p>
          <a:p>
            <a:r>
              <a:rPr lang="cs-CZ" b="1" dirty="0"/>
              <a:t>Příznaky:</a:t>
            </a:r>
            <a:r>
              <a:rPr lang="cs-CZ" dirty="0"/>
              <a:t> chronický kašel, dušnost, pískoty, recidivující bronchopneumonie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5F2DC40-40A5-5B21-1CE2-D8D2A4643D0B}"/>
              </a:ext>
            </a:extLst>
          </p:cNvPr>
          <p:cNvSpPr txBox="1"/>
          <p:nvPr/>
        </p:nvSpPr>
        <p:spPr>
          <a:xfrm>
            <a:off x="255373" y="2010813"/>
            <a:ext cx="757057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Vrozené plicní cysty</a:t>
            </a:r>
          </a:p>
          <a:p>
            <a:pPr marL="285750" indent="-285750">
              <a:buFontTx/>
              <a:buChar char="-"/>
            </a:pPr>
            <a:r>
              <a:rPr lang="cs-CZ" dirty="0"/>
              <a:t>bronchogenní, alveolární nebo kombinace</a:t>
            </a:r>
          </a:p>
          <a:p>
            <a:r>
              <a:rPr lang="cs-CZ" b="1" dirty="0"/>
              <a:t>Příčina: </a:t>
            </a:r>
            <a:r>
              <a:rPr lang="cs-CZ" dirty="0"/>
              <a:t>dilatace bronchů nebo terminálních bronchiolů</a:t>
            </a:r>
          </a:p>
          <a:p>
            <a:r>
              <a:rPr lang="cs-CZ" b="1" dirty="0"/>
              <a:t>Příznaky: </a:t>
            </a:r>
            <a:r>
              <a:rPr lang="cs-CZ" dirty="0"/>
              <a:t>závisí na četnosti a velikosti – útlak zdravé tkáně – chronické infekce, riziko </a:t>
            </a:r>
            <a:r>
              <a:rPr lang="cs-CZ" dirty="0" err="1"/>
              <a:t>malignizace</a:t>
            </a:r>
            <a:r>
              <a:rPr lang="cs-CZ" dirty="0"/>
              <a:t> až urgentní stav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169863-4ABE-4B49-BFEE-14FF93520012}"/>
              </a:ext>
            </a:extLst>
          </p:cNvPr>
          <p:cNvSpPr txBox="1"/>
          <p:nvPr/>
        </p:nvSpPr>
        <p:spPr>
          <a:xfrm>
            <a:off x="726833" y="3586336"/>
            <a:ext cx="77270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Cystická </a:t>
            </a:r>
            <a:r>
              <a:rPr lang="cs-CZ" b="1" dirty="0" err="1">
                <a:solidFill>
                  <a:srgbClr val="002060"/>
                </a:solidFill>
              </a:rPr>
              <a:t>adenomatoidní</a:t>
            </a:r>
            <a:r>
              <a:rPr lang="cs-CZ" b="1" dirty="0">
                <a:solidFill>
                  <a:srgbClr val="002060"/>
                </a:solidFill>
              </a:rPr>
              <a:t> malformace plic</a:t>
            </a:r>
          </a:p>
          <a:p>
            <a:r>
              <a:rPr lang="cs-CZ" dirty="0"/>
              <a:t>- Nejčastější forma cystické plíce</a:t>
            </a:r>
          </a:p>
          <a:p>
            <a:r>
              <a:rPr lang="cs-CZ" dirty="0"/>
              <a:t>Nadměrný růst terminálních bronchiolů - cysty jsou vystlány bronchiálním epitelem, porucha alveolární diferenciace</a:t>
            </a:r>
          </a:p>
          <a:p>
            <a:r>
              <a:rPr lang="cs-CZ" dirty="0"/>
              <a:t>Typ 1 (2-10 cm), typ 2 (0,5-2 cm), typ 3 (0,5-5 mm)</a:t>
            </a:r>
          </a:p>
          <a:p>
            <a:r>
              <a:rPr lang="cs-CZ" dirty="0"/>
              <a:t>Po narození rozvoj cyst a útlak zdravé tkáně – cyanóza, tachykardie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C64FD8-8B7D-7E78-4C61-4531C9681A61}"/>
              </a:ext>
            </a:extLst>
          </p:cNvPr>
          <p:cNvSpPr txBox="1"/>
          <p:nvPr/>
        </p:nvSpPr>
        <p:spPr>
          <a:xfrm>
            <a:off x="255373" y="5555891"/>
            <a:ext cx="79330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Kongenitální lobární emfyzém </a:t>
            </a:r>
            <a:r>
              <a:rPr lang="cs-CZ" dirty="0"/>
              <a:t>- nadměrné rozepnutí jednoho nebo více laloků</a:t>
            </a:r>
            <a:endParaRPr lang="cs-CZ" sz="2000" b="1" dirty="0">
              <a:solidFill>
                <a:srgbClr val="002060"/>
              </a:solidFill>
            </a:endParaRPr>
          </a:p>
          <a:p>
            <a:r>
              <a:rPr lang="cs-CZ" b="1" dirty="0"/>
              <a:t>Příčina: </a:t>
            </a:r>
            <a:r>
              <a:rPr lang="cs-CZ" dirty="0"/>
              <a:t>překážka ve ventilaci nebo nedokonale vyvinuté chrupavky průdušek</a:t>
            </a:r>
          </a:p>
          <a:p>
            <a:r>
              <a:rPr lang="cs-CZ" b="1" dirty="0"/>
              <a:t>Příznaky: </a:t>
            </a:r>
            <a:r>
              <a:rPr lang="cs-CZ" dirty="0"/>
              <a:t>tachypnoe, dyspnoe, cyanóza, kašel, pískání </a:t>
            </a:r>
          </a:p>
        </p:txBody>
      </p:sp>
      <p:pic>
        <p:nvPicPr>
          <p:cNvPr id="1026" name="Picture 2" descr="Diagram of trachea and bronchial tubes on left. On right, detail on how tracheomalacia narrows trachea and closes airways. ">
            <a:extLst>
              <a:ext uri="{FF2B5EF4-FFF2-40B4-BE49-F238E27FC236}">
                <a16:creationId xmlns:a16="http://schemas.microsoft.com/office/drawing/2014/main" id="{E3500B3F-F51A-0B71-5409-DBA6806B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022" y="547533"/>
            <a:ext cx="2706130" cy="27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AAE3DEE-758A-B523-3F5C-B0DED40804DB}"/>
              </a:ext>
            </a:extLst>
          </p:cNvPr>
          <p:cNvSpPr txBox="1"/>
          <p:nvPr/>
        </p:nvSpPr>
        <p:spPr>
          <a:xfrm>
            <a:off x="8769022" y="3263262"/>
            <a:ext cx="27061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https://my.clevelandclinic.org/health/diseases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2340B11-6761-660D-7AFD-A05E27211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963" y="3586336"/>
            <a:ext cx="2306908" cy="25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38FFABD-0EB0-C13C-75DA-FF1D0D4732AE}"/>
              </a:ext>
            </a:extLst>
          </p:cNvPr>
          <p:cNvSpPr txBox="1"/>
          <p:nvPr/>
        </p:nvSpPr>
        <p:spPr>
          <a:xfrm>
            <a:off x="8769022" y="6310467"/>
            <a:ext cx="2805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https://www.chegg.com/flashcards/fetal-thoracic-anomalies</a:t>
            </a:r>
          </a:p>
        </p:txBody>
      </p:sp>
    </p:spTree>
    <p:extLst>
      <p:ext uri="{BB962C8B-B14F-4D97-AF65-F5344CB8AC3E}">
        <p14:creationId xmlns:p14="http://schemas.microsoft.com/office/powerpoint/2010/main" val="106103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1EF6F1E-7206-30BA-495B-FB70031C6567}"/>
              </a:ext>
            </a:extLst>
          </p:cNvPr>
          <p:cNvSpPr txBox="1"/>
          <p:nvPr/>
        </p:nvSpPr>
        <p:spPr>
          <a:xfrm>
            <a:off x="417997" y="3615987"/>
            <a:ext cx="57439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Cystická fibróza plic </a:t>
            </a:r>
          </a:p>
          <a:p>
            <a:r>
              <a:rPr lang="cs-CZ" dirty="0"/>
              <a:t>- Výskyt v ČR 1:2500, ročně 35–45 dětí </a:t>
            </a:r>
          </a:p>
          <a:p>
            <a:r>
              <a:rPr lang="cs-CZ" b="1" dirty="0"/>
              <a:t>Příčina:</a:t>
            </a:r>
            <a:r>
              <a:rPr lang="cs-CZ" dirty="0"/>
              <a:t> autosomálně recesivně dědičné onemocnění, porucha transportu iontů (Cl</a:t>
            </a:r>
            <a:r>
              <a:rPr lang="cs-CZ" b="1" baseline="30000" dirty="0"/>
              <a:t>-</a:t>
            </a:r>
            <a:r>
              <a:rPr lang="cs-CZ" dirty="0"/>
              <a:t> kanál)  </a:t>
            </a:r>
          </a:p>
          <a:p>
            <a:r>
              <a:rPr lang="cs-CZ" b="1" dirty="0"/>
              <a:t>Příznaky:</a:t>
            </a:r>
            <a:r>
              <a:rPr lang="cs-CZ" dirty="0"/>
              <a:t> velmi časté infekce dýchacích cest, neustupující kašel - opakované infekce způsobují poškození plicní tkáně až selhání plic a smrt. </a:t>
            </a:r>
          </a:p>
          <a:p>
            <a:r>
              <a:rPr lang="cs-CZ" dirty="0"/>
              <a:t>Zasahuje i do funkce ostatních orgánů - menší vzrůst, paličkovité prsty, zvětšení jater a sleziny, neplodnost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DE0CEE-4C77-07F2-2C15-0607961C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33802"/>
            <a:ext cx="54864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082E8EA-67AB-0ED0-281B-F653F64DF8D8}"/>
              </a:ext>
            </a:extLst>
          </p:cNvPr>
          <p:cNvSpPr txBox="1"/>
          <p:nvPr/>
        </p:nvSpPr>
        <p:spPr>
          <a:xfrm>
            <a:off x="417997" y="771699"/>
            <a:ext cx="104298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Syndrom respirační tísně </a:t>
            </a:r>
            <a:r>
              <a:rPr lang="cs-CZ" dirty="0"/>
              <a:t>– RDS (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distress</a:t>
            </a:r>
            <a:r>
              <a:rPr lang="cs-CZ" dirty="0"/>
              <a:t> syndrom) </a:t>
            </a:r>
          </a:p>
          <a:p>
            <a:r>
              <a:rPr lang="cs-CZ" dirty="0"/>
              <a:t>20 % úmrtí novorozenců</a:t>
            </a:r>
          </a:p>
          <a:p>
            <a:r>
              <a:rPr lang="cs-CZ" b="1" dirty="0"/>
              <a:t>Příčina: </a:t>
            </a:r>
            <a:r>
              <a:rPr lang="cs-CZ" dirty="0"/>
              <a:t>nedostatek surfaktantu - nedostatek nebo dysfunkční pneumocyty II. </a:t>
            </a:r>
          </a:p>
          <a:p>
            <a:r>
              <a:rPr lang="cs-CZ" dirty="0"/>
              <a:t>stoupá povrchové napětí mezi kapalinou a plynem → kolaps alveolů při výdechu – nekróza pneumocytů</a:t>
            </a:r>
          </a:p>
          <a:p>
            <a:r>
              <a:rPr lang="cs-CZ" dirty="0"/>
              <a:t>alveoly obsahují tekutinu s hyalinními membránami (shluky odloučených epitelových buněk)</a:t>
            </a:r>
          </a:p>
          <a:p>
            <a:r>
              <a:rPr lang="cs-CZ" dirty="0"/>
              <a:t>- Nutnost podání umělého surfaktantu a vyvolání jeho produkce pomocí kortikoidů</a:t>
            </a:r>
          </a:p>
          <a:p>
            <a:r>
              <a:rPr lang="cs-CZ" dirty="0"/>
              <a:t>- Při nedostatečném rozvinutí plic může zůstat otevřená </a:t>
            </a:r>
            <a:r>
              <a:rPr lang="cs-CZ" dirty="0" err="1"/>
              <a:t>Botallova</a:t>
            </a:r>
            <a:r>
              <a:rPr lang="cs-CZ" dirty="0"/>
              <a:t> </a:t>
            </a:r>
            <a:r>
              <a:rPr lang="cs-CZ" dirty="0" err="1"/>
              <a:t>dučej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67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9015103-FB5F-5DA2-C5AD-2D7518460E2C}"/>
              </a:ext>
            </a:extLst>
          </p:cNvPr>
          <p:cNvSpPr txBox="1"/>
          <p:nvPr/>
        </p:nvSpPr>
        <p:spPr>
          <a:xfrm>
            <a:off x="3138616" y="2001794"/>
            <a:ext cx="5914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2060"/>
                </a:solidFill>
              </a:rPr>
              <a:t>Děkuji za pozornost!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FEBF12-E6ED-46B7-B187-37681FD0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2" y="428471"/>
            <a:ext cx="9404555" cy="62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9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8903" y="511544"/>
            <a:ext cx="3097213" cy="3666265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>
                <a:solidFill>
                  <a:schemeClr val="accent5">
                    <a:lumMod val="75000"/>
                  </a:schemeClr>
                </a:solidFill>
              </a:rPr>
              <a:t>Dýchací cesty</a:t>
            </a:r>
          </a:p>
          <a:p>
            <a:pPr lvl="1"/>
            <a:r>
              <a:rPr lang="cs-CZ" altLang="cs-CZ" sz="2100" dirty="0" err="1"/>
              <a:t>Cavum</a:t>
            </a:r>
            <a:r>
              <a:rPr lang="cs-CZ" altLang="cs-CZ" sz="2100" dirty="0"/>
              <a:t> nasi</a:t>
            </a:r>
          </a:p>
          <a:p>
            <a:pPr lvl="1"/>
            <a:r>
              <a:rPr lang="cs-CZ" altLang="cs-CZ" sz="2100" dirty="0" err="1"/>
              <a:t>Nasopharynx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oropharynx</a:t>
            </a:r>
            <a:endParaRPr lang="cs-CZ" altLang="cs-CZ" sz="2100" dirty="0"/>
          </a:p>
          <a:p>
            <a:pPr lvl="1"/>
            <a:r>
              <a:rPr lang="cs-CZ" altLang="cs-CZ" sz="2100" dirty="0"/>
              <a:t>Larynx</a:t>
            </a:r>
          </a:p>
          <a:p>
            <a:pPr lvl="1"/>
            <a:r>
              <a:rPr lang="cs-CZ" altLang="cs-CZ" sz="2100" dirty="0"/>
              <a:t>Trachea</a:t>
            </a:r>
          </a:p>
          <a:p>
            <a:pPr lvl="1"/>
            <a:r>
              <a:rPr lang="cs-CZ" altLang="cs-CZ" sz="2100" dirty="0" err="1"/>
              <a:t>Bronchi</a:t>
            </a:r>
            <a:r>
              <a:rPr lang="cs-CZ" altLang="cs-CZ" sz="2100" dirty="0"/>
              <a:t>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2100" dirty="0"/>
              <a:t>	- </a:t>
            </a:r>
            <a:r>
              <a:rPr lang="cs-CZ" altLang="cs-CZ" sz="2100" dirty="0" err="1"/>
              <a:t>extrapulmonární</a:t>
            </a:r>
            <a:endParaRPr lang="cs-CZ" altLang="cs-CZ" sz="21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2100" dirty="0"/>
              <a:t>	- </a:t>
            </a:r>
            <a:r>
              <a:rPr lang="cs-CZ" altLang="cs-CZ" sz="2100" dirty="0" err="1"/>
              <a:t>intrapulmonární</a:t>
            </a:r>
            <a:endParaRPr lang="cs-CZ" altLang="cs-CZ" sz="2100" dirty="0"/>
          </a:p>
          <a:p>
            <a:pPr lvl="1"/>
            <a:r>
              <a:rPr lang="cs-CZ" altLang="cs-CZ" sz="2100" dirty="0" err="1"/>
              <a:t>Bronchioli</a:t>
            </a:r>
            <a:endParaRPr lang="cs-CZ" altLang="cs-CZ" sz="2100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100" b="1" dirty="0"/>
          </a:p>
        </p:txBody>
      </p:sp>
      <p:pic>
        <p:nvPicPr>
          <p:cNvPr id="25610" name="Picture 10" descr="nasopharyn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6924" y="322069"/>
            <a:ext cx="5115267" cy="36662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903" y="4405169"/>
            <a:ext cx="2984461" cy="506548"/>
          </a:xfrm>
        </p:spPr>
        <p:txBody>
          <a:bodyPr/>
          <a:lstStyle/>
          <a:p>
            <a:r>
              <a:rPr lang="cs-CZ" altLang="cs-CZ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Respirační oddíl </a:t>
            </a:r>
            <a:endParaRPr lang="cs-CZ" altLang="cs-CZ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85369" y="5031983"/>
            <a:ext cx="3097213" cy="1385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/>
              <a:t>respirační bronchiolus </a:t>
            </a:r>
          </a:p>
          <a:p>
            <a:pPr>
              <a:spcBef>
                <a:spcPct val="50000"/>
              </a:spcBef>
            </a:pPr>
            <a:r>
              <a:rPr lang="cs-CZ" altLang="cs-CZ" sz="2000" dirty="0"/>
              <a:t>ductus </a:t>
            </a:r>
            <a:r>
              <a:rPr lang="cs-CZ" altLang="cs-CZ" sz="2000" dirty="0" err="1"/>
              <a:t>alveolaris</a:t>
            </a:r>
            <a:endParaRPr lang="cs-CZ" altLang="cs-CZ" sz="2000" dirty="0"/>
          </a:p>
          <a:p>
            <a:pPr>
              <a:spcBef>
                <a:spcPct val="50000"/>
              </a:spcBef>
            </a:pPr>
            <a:r>
              <a:rPr lang="cs-CZ" altLang="cs-CZ" sz="2000" dirty="0"/>
              <a:t>sacculus </a:t>
            </a:r>
            <a:r>
              <a:rPr lang="cs-CZ" altLang="cs-CZ" sz="2000" dirty="0" err="1"/>
              <a:t>alveolaris</a:t>
            </a:r>
            <a:endParaRPr lang="cs-CZ" altLang="cs-CZ" sz="2000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162636" y="5575619"/>
            <a:ext cx="208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cs-CZ" altLang="cs-CZ" sz="2800" b="1" dirty="0" err="1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alveoli</a:t>
            </a:r>
            <a:endParaRPr lang="cs-CZ" altLang="cs-CZ" sz="2800" b="1" dirty="0">
              <a:solidFill>
                <a:schemeClr val="accent5">
                  <a:lumMod val="75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3781168" y="5120311"/>
            <a:ext cx="151854" cy="1074549"/>
          </a:xfrm>
          <a:prstGeom prst="righ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function of lu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40" y="4106977"/>
            <a:ext cx="3923930" cy="27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399923" y="6235547"/>
            <a:ext cx="1696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https://sites.duke.edu/apep</a:t>
            </a:r>
          </a:p>
        </p:txBody>
      </p:sp>
    </p:spTree>
    <p:extLst>
      <p:ext uri="{BB962C8B-B14F-4D97-AF65-F5344CB8AC3E}">
        <p14:creationId xmlns:p14="http://schemas.microsoft.com/office/powerpoint/2010/main" val="424707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66B6453-256C-F7A3-E9B3-2423C1DBFE4D}"/>
              </a:ext>
            </a:extLst>
          </p:cNvPr>
          <p:cNvSpPr txBox="1"/>
          <p:nvPr/>
        </p:nvSpPr>
        <p:spPr>
          <a:xfrm>
            <a:off x="4193059" y="230656"/>
            <a:ext cx="322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Vývoj nosních dutin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C29500-B8FB-7E06-DE4E-AAF797A74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80" y="753876"/>
            <a:ext cx="8244039" cy="314685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5731B67-A77B-F455-A44C-E46CDB9C27FE}"/>
              </a:ext>
            </a:extLst>
          </p:cNvPr>
          <p:cNvSpPr txBox="1"/>
          <p:nvPr/>
        </p:nvSpPr>
        <p:spPr>
          <a:xfrm>
            <a:off x="9770077" y="3274654"/>
            <a:ext cx="2224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https://anatomy-medicine.com/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9759103-3D3E-096F-446C-AA43286DA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1" y="3820412"/>
            <a:ext cx="10353675" cy="2667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063D224-2888-FBD6-70C6-C10A478DF113}"/>
              </a:ext>
            </a:extLst>
          </p:cNvPr>
          <p:cNvSpPr txBox="1"/>
          <p:nvPr/>
        </p:nvSpPr>
        <p:spPr>
          <a:xfrm>
            <a:off x="9893645" y="6365904"/>
            <a:ext cx="1977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https://pocketdentistry.com/</a:t>
            </a:r>
          </a:p>
        </p:txBody>
      </p:sp>
    </p:spTree>
    <p:extLst>
      <p:ext uri="{BB962C8B-B14F-4D97-AF65-F5344CB8AC3E}">
        <p14:creationId xmlns:p14="http://schemas.microsoft.com/office/powerpoint/2010/main" val="52661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1BB0708-DC04-E1E4-558C-9CE63B0558AF}"/>
              </a:ext>
            </a:extLst>
          </p:cNvPr>
          <p:cNvSpPr txBox="1"/>
          <p:nvPr/>
        </p:nvSpPr>
        <p:spPr>
          <a:xfrm>
            <a:off x="4003590" y="280771"/>
            <a:ext cx="3731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Stenóza a atrézie choan</a:t>
            </a:r>
          </a:p>
        </p:txBody>
      </p:sp>
      <p:pic>
        <p:nvPicPr>
          <p:cNvPr id="1026" name="Picture 2" descr="A normal nasal passage and a nasal passage with choanal atresia">
            <a:extLst>
              <a:ext uri="{FF2B5EF4-FFF2-40B4-BE49-F238E27FC236}">
                <a16:creationId xmlns:a16="http://schemas.microsoft.com/office/drawing/2014/main" id="{2D4A251C-9450-DA87-C8D0-6F1D81535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23" y="1309281"/>
            <a:ext cx="4161686" cy="29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B27C919-A5B5-E8A4-D2EC-E85C2FAAAB85}"/>
              </a:ext>
            </a:extLst>
          </p:cNvPr>
          <p:cNvSpPr txBox="1"/>
          <p:nvPr/>
        </p:nvSpPr>
        <p:spPr>
          <a:xfrm>
            <a:off x="494269" y="2891395"/>
            <a:ext cx="668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0" i="0" dirty="0">
                <a:effectLst/>
              </a:rPr>
              <a:t>Oronazální membrána neproděraví nebo proděraví neúplně</a:t>
            </a:r>
          </a:p>
          <a:p>
            <a:pPr algn="l"/>
            <a:r>
              <a:rPr lang="cs-CZ" b="0" i="0" dirty="0">
                <a:effectLst/>
              </a:rPr>
              <a:t>Většinou se vyskytuje společně s dalšími VVV (CHARGE syndrom)</a:t>
            </a:r>
            <a:endParaRPr lang="en-US" b="0" i="0" dirty="0">
              <a:effectLst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870B63B-305B-306B-7879-9A21C8A59649}"/>
              </a:ext>
            </a:extLst>
          </p:cNvPr>
          <p:cNvSpPr txBox="1"/>
          <p:nvPr/>
        </p:nvSpPr>
        <p:spPr>
          <a:xfrm>
            <a:off x="486031" y="4431968"/>
            <a:ext cx="9209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effectLst/>
              </a:rPr>
              <a:t>Po narození se dítě dusí – nedokáže dýchat pusou</a:t>
            </a:r>
          </a:p>
          <a:p>
            <a:pPr algn="l"/>
            <a:r>
              <a:rPr lang="cs-CZ" b="0" i="0" dirty="0">
                <a:effectLst/>
              </a:rPr>
              <a:t>Neustálé ucpávání a výtok z jedné z nosních dírek</a:t>
            </a:r>
          </a:p>
          <a:p>
            <a:pPr algn="l"/>
            <a:r>
              <a:rPr lang="cs-CZ" b="0" i="0" dirty="0">
                <a:effectLst/>
              </a:rPr>
              <a:t>Vtahování hrudníku: "vtahování" kůže mezi hrudními kostmi nebo kolem nich při vdechování</a:t>
            </a:r>
          </a:p>
          <a:p>
            <a:r>
              <a:rPr lang="cs-CZ" b="0" i="0" dirty="0">
                <a:effectLst/>
              </a:rPr>
              <a:t>Cyanóza - zhoršuje se během kojení (může dojít k aspiraci), ale zlepšuje se, když kojenec</a:t>
            </a:r>
            <a:r>
              <a:rPr lang="cs-CZ" dirty="0"/>
              <a:t> pláče</a:t>
            </a:r>
          </a:p>
          <a:p>
            <a:r>
              <a:rPr lang="cs-CZ" dirty="0"/>
              <a:t>Obtíže při zavádění katétru nosními dírkami</a:t>
            </a:r>
          </a:p>
          <a:p>
            <a:pPr algn="l"/>
            <a:endParaRPr lang="en-US" b="0" i="0" dirty="0">
              <a:effectLst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FB1654-A263-11A0-7BAF-D60BCB632A9F}"/>
              </a:ext>
            </a:extLst>
          </p:cNvPr>
          <p:cNvSpPr txBox="1"/>
          <p:nvPr/>
        </p:nvSpPr>
        <p:spPr>
          <a:xfrm>
            <a:off x="494269" y="2421601"/>
            <a:ext cx="310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Příčina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CAC31A-D94F-B05E-DEE6-663025224B98}"/>
              </a:ext>
            </a:extLst>
          </p:cNvPr>
          <p:cNvSpPr txBox="1"/>
          <p:nvPr/>
        </p:nvSpPr>
        <p:spPr>
          <a:xfrm>
            <a:off x="494269" y="3903069"/>
            <a:ext cx="247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Symptomy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E0A7EA2-6D58-D539-7B78-D2077ABA7094}"/>
              </a:ext>
            </a:extLst>
          </p:cNvPr>
          <p:cNvSpPr txBox="1"/>
          <p:nvPr/>
        </p:nvSpPr>
        <p:spPr>
          <a:xfrm>
            <a:off x="486031" y="1029730"/>
            <a:ext cx="6458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Zúžení až ucpání průchodu z nosní dutiny do faryngu</a:t>
            </a:r>
          </a:p>
          <a:p>
            <a:pPr marL="285750" indent="-285750">
              <a:buFontTx/>
              <a:buChar char="-"/>
            </a:pPr>
            <a:r>
              <a:rPr lang="cs-CZ" dirty="0"/>
              <a:t>membranózní nebo kostní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bilaterální nebo unilaterální</a:t>
            </a:r>
          </a:p>
        </p:txBody>
      </p:sp>
    </p:spTree>
    <p:extLst>
      <p:ext uri="{BB962C8B-B14F-4D97-AF65-F5344CB8AC3E}">
        <p14:creationId xmlns:p14="http://schemas.microsoft.com/office/powerpoint/2010/main" val="51779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53AE399-DFDF-B634-E262-FB149E8CB295}"/>
              </a:ext>
            </a:extLst>
          </p:cNvPr>
          <p:cNvSpPr txBox="1"/>
          <p:nvPr/>
        </p:nvSpPr>
        <p:spPr>
          <a:xfrm>
            <a:off x="3272114" y="225253"/>
            <a:ext cx="368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Vývoj laryngu a trachey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165C40-9C2C-C0AA-3DB6-D290DE2FF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87" y="3886405"/>
            <a:ext cx="7715125" cy="273270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BE98CAB-86E1-1A2F-88F0-E472F5AB8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92" y="4153419"/>
            <a:ext cx="2709498" cy="25072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8BAECA-BFAB-66E7-3862-73A7441C6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647" y="492266"/>
            <a:ext cx="3111461" cy="3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56E1FEE-5C6D-20A5-89B8-31A1C88719D9}"/>
              </a:ext>
            </a:extLst>
          </p:cNvPr>
          <p:cNvSpPr txBox="1"/>
          <p:nvPr/>
        </p:nvSpPr>
        <p:spPr>
          <a:xfrm>
            <a:off x="576648" y="1109314"/>
            <a:ext cx="7715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Laryngotracheální výchlipka</a:t>
            </a:r>
          </a:p>
          <a:p>
            <a:r>
              <a:rPr lang="cs-CZ" sz="2000" i="1" dirty="0"/>
              <a:t>Septum </a:t>
            </a:r>
            <a:r>
              <a:rPr lang="cs-CZ" sz="2000" i="1" dirty="0" err="1"/>
              <a:t>oesophagotracheale</a:t>
            </a:r>
            <a:endParaRPr lang="cs-CZ" sz="2000" i="1" dirty="0"/>
          </a:p>
          <a:p>
            <a:r>
              <a:rPr lang="cs-CZ" sz="2000" dirty="0" err="1"/>
              <a:t>Epiglotický</a:t>
            </a:r>
            <a:r>
              <a:rPr lang="cs-CZ" sz="2000" dirty="0"/>
              <a:t> val a párové arytenoidní valy</a:t>
            </a:r>
          </a:p>
          <a:p>
            <a:r>
              <a:rPr lang="cs-CZ" sz="2000" dirty="0"/>
              <a:t>Obliterace → rekanalizace</a:t>
            </a:r>
          </a:p>
          <a:p>
            <a:r>
              <a:rPr lang="cs-CZ" sz="2000" i="1" dirty="0"/>
              <a:t>Ventriculus </a:t>
            </a:r>
            <a:r>
              <a:rPr lang="cs-CZ" sz="2000" i="1" dirty="0" err="1"/>
              <a:t>laryngis</a:t>
            </a:r>
            <a:r>
              <a:rPr lang="cs-CZ" sz="2000" i="1" dirty="0"/>
              <a:t>, </a:t>
            </a:r>
            <a:r>
              <a:rPr lang="cs-CZ" sz="2000" i="1" dirty="0" err="1"/>
              <a:t>plica</a:t>
            </a:r>
            <a:r>
              <a:rPr lang="cs-CZ" sz="2000" i="1" dirty="0"/>
              <a:t> ventricularis, </a:t>
            </a:r>
            <a:r>
              <a:rPr lang="cs-CZ" sz="2000" i="1" dirty="0" err="1"/>
              <a:t>plica</a:t>
            </a:r>
            <a:r>
              <a:rPr lang="cs-CZ" sz="2000" i="1" dirty="0"/>
              <a:t> vocalis</a:t>
            </a:r>
          </a:p>
          <a:p>
            <a:r>
              <a:rPr lang="cs-CZ" sz="2000" i="1" dirty="0" err="1"/>
              <a:t>Descensus</a:t>
            </a:r>
            <a:r>
              <a:rPr lang="cs-CZ" sz="2000" i="1" dirty="0"/>
              <a:t> </a:t>
            </a:r>
            <a:r>
              <a:rPr lang="cs-CZ" sz="2000" i="1" dirty="0" err="1"/>
              <a:t>laryngis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24394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61B7308-9D1C-88B3-4AAF-A21C0119539E}"/>
              </a:ext>
            </a:extLst>
          </p:cNvPr>
          <p:cNvSpPr txBox="1"/>
          <p:nvPr/>
        </p:nvSpPr>
        <p:spPr>
          <a:xfrm>
            <a:off x="444842" y="5671315"/>
            <a:ext cx="11228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Příčina: </a:t>
            </a:r>
            <a:r>
              <a:rPr lang="cs-CZ" dirty="0"/>
              <a:t>opožděným vývojem chrupavek hrtanu (hlavně epiglottis) - epiglottis je nasávána do hrtanového vchodu</a:t>
            </a:r>
          </a:p>
          <a:p>
            <a:r>
              <a:rPr lang="cs-CZ" b="1" dirty="0"/>
              <a:t>Příznaky: </a:t>
            </a:r>
            <a:r>
              <a:rPr lang="cs-CZ" dirty="0"/>
              <a:t> Inspirační </a:t>
            </a:r>
            <a:r>
              <a:rPr lang="cs-CZ" dirty="0" err="1"/>
              <a:t>stidor</a:t>
            </a:r>
            <a:r>
              <a:rPr lang="cs-CZ" dirty="0"/>
              <a:t>, zhoršení při pohybu, pláči, výživě, v poloze vleže</a:t>
            </a:r>
          </a:p>
          <a:p>
            <a:r>
              <a:rPr lang="cs-CZ" dirty="0"/>
              <a:t>15-60 % vícečetné VVV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299EC38-5F52-7E5F-F866-5FB4203A3739}"/>
              </a:ext>
            </a:extLst>
          </p:cNvPr>
          <p:cNvSpPr txBox="1"/>
          <p:nvPr/>
        </p:nvSpPr>
        <p:spPr>
          <a:xfrm>
            <a:off x="444842" y="854222"/>
            <a:ext cx="11112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Atrézie (stenóza) laryngu </a:t>
            </a:r>
            <a:r>
              <a:rPr lang="cs-CZ" sz="2000" dirty="0"/>
              <a:t>– syndrom vrozené obstrukce horních dýchacích cest (CHAOS)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919BC8-CEF0-D8CE-4785-37060CB2685D}"/>
              </a:ext>
            </a:extLst>
          </p:cNvPr>
          <p:cNvSpPr txBox="1"/>
          <p:nvPr/>
        </p:nvSpPr>
        <p:spPr>
          <a:xfrm>
            <a:off x="444842" y="2834440"/>
            <a:ext cx="9547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Příčina:</a:t>
            </a:r>
            <a:r>
              <a:rPr lang="cs-CZ" dirty="0"/>
              <a:t> </a:t>
            </a:r>
            <a:r>
              <a:rPr lang="cs-CZ" dirty="0" err="1"/>
              <a:t>neúplna</a:t>
            </a:r>
            <a:r>
              <a:rPr lang="cs-CZ" dirty="0"/>
              <a:t> rekanalizace</a:t>
            </a:r>
          </a:p>
          <a:p>
            <a:r>
              <a:rPr lang="cs-CZ" b="1" dirty="0"/>
              <a:t>Příznaky: </a:t>
            </a:r>
            <a:r>
              <a:rPr lang="cs-CZ" dirty="0"/>
              <a:t>závisí na rozsahu - inspirační stridor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95BC11C-549E-1AF6-EF54-8B1FBCC5FAA0}"/>
              </a:ext>
            </a:extLst>
          </p:cNvPr>
          <p:cNvSpPr txBox="1"/>
          <p:nvPr/>
        </p:nvSpPr>
        <p:spPr>
          <a:xfrm>
            <a:off x="444842" y="1307267"/>
            <a:ext cx="11228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Příčina:</a:t>
            </a:r>
            <a:r>
              <a:rPr lang="cs-CZ" dirty="0"/>
              <a:t> </a:t>
            </a:r>
            <a:r>
              <a:rPr lang="cs-CZ" dirty="0" err="1"/>
              <a:t>neúplna</a:t>
            </a:r>
            <a:r>
              <a:rPr lang="cs-CZ" dirty="0"/>
              <a:t> rekanalizace</a:t>
            </a:r>
          </a:p>
          <a:p>
            <a:r>
              <a:rPr lang="cs-CZ" b="1" dirty="0"/>
              <a:t>Příznaky:</a:t>
            </a:r>
            <a:r>
              <a:rPr lang="cs-CZ" dirty="0"/>
              <a:t> inspirační stridor, který se nemění s polohou; distálně od atrézie/stenózy jsou dýchací cesty rozšířeny, plíce zvětšeny – na poklep </a:t>
            </a:r>
            <a:r>
              <a:rPr lang="cs-CZ" dirty="0" err="1"/>
              <a:t>echogenní</a:t>
            </a:r>
            <a:r>
              <a:rPr lang="cs-CZ" dirty="0"/>
              <a:t>, bránice plochá až invertovaná, fetální ascites nebo hydrops (nahromadění tekutiny).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D797984-5AF2-C17C-8943-1C816635D5D0}"/>
              </a:ext>
            </a:extLst>
          </p:cNvPr>
          <p:cNvSpPr txBox="1"/>
          <p:nvPr/>
        </p:nvSpPr>
        <p:spPr>
          <a:xfrm>
            <a:off x="444842" y="2434330"/>
            <a:ext cx="10371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Rete </a:t>
            </a:r>
            <a:r>
              <a:rPr lang="cs-CZ" sz="2000" b="1" dirty="0" err="1">
                <a:solidFill>
                  <a:srgbClr val="002060"/>
                </a:solidFill>
              </a:rPr>
              <a:t>laryngis</a:t>
            </a:r>
            <a:r>
              <a:rPr lang="cs-CZ" sz="2000" b="1" dirty="0">
                <a:solidFill>
                  <a:srgbClr val="002060"/>
                </a:solidFill>
              </a:rPr>
              <a:t> - </a:t>
            </a:r>
            <a:r>
              <a:rPr lang="cs-CZ" sz="2000" dirty="0"/>
              <a:t>blanitá síť na úrovni hlasivek zužuje dýchací cesty.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5938AAE-5984-A560-61C4-62E537E13262}"/>
              </a:ext>
            </a:extLst>
          </p:cNvPr>
          <p:cNvSpPr txBox="1"/>
          <p:nvPr/>
        </p:nvSpPr>
        <p:spPr>
          <a:xfrm>
            <a:off x="444842" y="3735001"/>
            <a:ext cx="7924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Diafragma hrtanu </a:t>
            </a:r>
            <a:r>
              <a:rPr lang="cs-CZ" sz="2000" dirty="0"/>
              <a:t>– vazivová blána mezi hlasivkami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 pod nimi</a:t>
            </a:r>
            <a:endParaRPr lang="cs-CZ" sz="2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1D521E2-5834-B940-1CFD-512DE7624474}"/>
              </a:ext>
            </a:extLst>
          </p:cNvPr>
          <p:cNvSpPr txBox="1"/>
          <p:nvPr/>
        </p:nvSpPr>
        <p:spPr>
          <a:xfrm>
            <a:off x="444842" y="4238637"/>
            <a:ext cx="8814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Příčina:</a:t>
            </a:r>
            <a:r>
              <a:rPr lang="cs-CZ" dirty="0"/>
              <a:t> nadměrný růst mezenchymálních struktur (vazivo, chrupavka)</a:t>
            </a:r>
          </a:p>
          <a:p>
            <a:r>
              <a:rPr lang="cs-CZ" b="1" dirty="0"/>
              <a:t>Příznaky: </a:t>
            </a:r>
            <a:r>
              <a:rPr lang="cs-CZ" dirty="0"/>
              <a:t>závisí na síle a velikosti membrány - inspirační stridor, dysfonie, štěkavý kašel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7E76D93-4327-41B2-3BFE-FA9554FCA233}"/>
              </a:ext>
            </a:extLst>
          </p:cNvPr>
          <p:cNvSpPr txBox="1"/>
          <p:nvPr/>
        </p:nvSpPr>
        <p:spPr>
          <a:xfrm>
            <a:off x="444842" y="5205819"/>
            <a:ext cx="76611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</a:rPr>
              <a:t>Laryngomalacie</a:t>
            </a:r>
            <a:r>
              <a:rPr lang="cs-CZ" sz="2000" b="1" dirty="0">
                <a:solidFill>
                  <a:srgbClr val="002060"/>
                </a:solidFill>
              </a:rPr>
              <a:t> (stridor </a:t>
            </a:r>
            <a:r>
              <a:rPr lang="cs-CZ" sz="2000" b="1" dirty="0" err="1">
                <a:solidFill>
                  <a:srgbClr val="002060"/>
                </a:solidFill>
              </a:rPr>
              <a:t>laryngis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b="1" dirty="0" err="1">
                <a:solidFill>
                  <a:srgbClr val="002060"/>
                </a:solidFill>
              </a:rPr>
              <a:t>congenitus</a:t>
            </a:r>
            <a:r>
              <a:rPr lang="cs-CZ" sz="20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F15BFFC-1E99-DAB1-6DA1-4AD880E6874B}"/>
              </a:ext>
            </a:extLst>
          </p:cNvPr>
          <p:cNvSpPr txBox="1"/>
          <p:nvPr/>
        </p:nvSpPr>
        <p:spPr>
          <a:xfrm>
            <a:off x="3143580" y="186887"/>
            <a:ext cx="497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Vrozené vývojové vady laryngu</a:t>
            </a:r>
          </a:p>
        </p:txBody>
      </p:sp>
    </p:spTree>
    <p:extLst>
      <p:ext uri="{BB962C8B-B14F-4D97-AF65-F5344CB8AC3E}">
        <p14:creationId xmlns:p14="http://schemas.microsoft.com/office/powerpoint/2010/main" val="53514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31931" y="4311227"/>
            <a:ext cx="56576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</a:rPr>
              <a:t>Tracheomalacie</a:t>
            </a:r>
            <a:endParaRPr lang="cs-CZ" sz="2000" b="1" dirty="0">
              <a:solidFill>
                <a:srgbClr val="002060"/>
              </a:solidFill>
            </a:endParaRPr>
          </a:p>
          <a:p>
            <a:r>
              <a:rPr lang="cs-CZ" dirty="0"/>
              <a:t>Chybění nebo zvýšená poddajnost chrupavek či nahrazení membránou - dochází ke kolapsu stěny při výdechu</a:t>
            </a:r>
          </a:p>
          <a:p>
            <a:r>
              <a:rPr lang="cs-CZ" b="1" dirty="0"/>
              <a:t>Příčina: </a:t>
            </a:r>
            <a:r>
              <a:rPr lang="cs-CZ" dirty="0"/>
              <a:t>špatná nebo opožděná diferenciace mezenchymu</a:t>
            </a:r>
            <a:endParaRPr lang="cs-CZ" b="1" dirty="0"/>
          </a:p>
          <a:p>
            <a:r>
              <a:rPr lang="cs-CZ" b="1" dirty="0"/>
              <a:t>Příznaky:</a:t>
            </a:r>
            <a:r>
              <a:rPr lang="cs-CZ" dirty="0"/>
              <a:t> stridor, dušnost až dušení - může se projevit jen při usilovném výdechu či při kašli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F45B7C-E681-093B-EC5A-DC972F2ACB82}"/>
              </a:ext>
            </a:extLst>
          </p:cNvPr>
          <p:cNvSpPr txBox="1"/>
          <p:nvPr/>
        </p:nvSpPr>
        <p:spPr>
          <a:xfrm>
            <a:off x="3392782" y="110363"/>
            <a:ext cx="497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Vrozené vývojové vady trachey</a:t>
            </a:r>
          </a:p>
        </p:txBody>
      </p:sp>
      <p:pic>
        <p:nvPicPr>
          <p:cNvPr id="16" name="Picture 2" descr="EA and TEF variants">
            <a:extLst>
              <a:ext uri="{FF2B5EF4-FFF2-40B4-BE49-F238E27FC236}">
                <a16:creationId xmlns:a16="http://schemas.microsoft.com/office/drawing/2014/main" id="{E879A77F-7251-666C-E3A7-EC9DDA4D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90" y="859186"/>
            <a:ext cx="5381625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A096E3CF-011E-0DA8-1128-8D06D7D80407}"/>
              </a:ext>
            </a:extLst>
          </p:cNvPr>
          <p:cNvSpPr txBox="1"/>
          <p:nvPr/>
        </p:nvSpPr>
        <p:spPr>
          <a:xfrm>
            <a:off x="6787979" y="6532613"/>
            <a:ext cx="45637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https://pedsurg.ucsf.edu/conditions-we-treat/esophageal-atresia.aspx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6D7D835-2015-3F81-676D-38F92FEFAD14}"/>
              </a:ext>
            </a:extLst>
          </p:cNvPr>
          <p:cNvSpPr txBox="1"/>
          <p:nvPr/>
        </p:nvSpPr>
        <p:spPr>
          <a:xfrm>
            <a:off x="9069860" y="2961769"/>
            <a:ext cx="444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87 %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7A98EC7-5752-190B-26EA-42C54B706011}"/>
              </a:ext>
            </a:extLst>
          </p:cNvPr>
          <p:cNvSpPr txBox="1"/>
          <p:nvPr/>
        </p:nvSpPr>
        <p:spPr>
          <a:xfrm>
            <a:off x="10865709" y="2961769"/>
            <a:ext cx="444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1 %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8CAB2F1-787A-534E-E7E8-0FFA8277CDCD}"/>
              </a:ext>
            </a:extLst>
          </p:cNvPr>
          <p:cNvSpPr txBox="1"/>
          <p:nvPr/>
        </p:nvSpPr>
        <p:spPr>
          <a:xfrm>
            <a:off x="7286366" y="5692607"/>
            <a:ext cx="444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1 %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FEE87E6-47A5-000A-44C4-BD34DEF4D185}"/>
              </a:ext>
            </a:extLst>
          </p:cNvPr>
          <p:cNvSpPr txBox="1"/>
          <p:nvPr/>
        </p:nvSpPr>
        <p:spPr>
          <a:xfrm>
            <a:off x="9069859" y="5692607"/>
            <a:ext cx="444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8 %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3070813-203B-5C38-10FC-75C8D6E51E73}"/>
              </a:ext>
            </a:extLst>
          </p:cNvPr>
          <p:cNvSpPr txBox="1"/>
          <p:nvPr/>
        </p:nvSpPr>
        <p:spPr>
          <a:xfrm>
            <a:off x="10906898" y="5688872"/>
            <a:ext cx="444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4 %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BC2FD7F-50DD-9541-9B38-44DFE6744ACB}"/>
              </a:ext>
            </a:extLst>
          </p:cNvPr>
          <p:cNvSpPr txBox="1"/>
          <p:nvPr/>
        </p:nvSpPr>
        <p:spPr>
          <a:xfrm>
            <a:off x="624885" y="638416"/>
            <a:ext cx="55606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Kongenitální atrézie (stenóza) trachey</a:t>
            </a:r>
          </a:p>
          <a:p>
            <a:r>
              <a:rPr lang="cs-CZ" b="1" dirty="0"/>
              <a:t>Příčina: </a:t>
            </a:r>
            <a:r>
              <a:rPr lang="cs-CZ" dirty="0"/>
              <a:t>nerovnoměrné oddělení trachey od jícnu</a:t>
            </a:r>
            <a:endParaRPr lang="cs-CZ" b="1" dirty="0"/>
          </a:p>
          <a:p>
            <a:r>
              <a:rPr lang="cs-CZ" b="1" dirty="0"/>
              <a:t>Příznaky:</a:t>
            </a:r>
            <a:r>
              <a:rPr lang="cs-CZ" dirty="0"/>
              <a:t> stridor, dušnost, opakované infekce </a:t>
            </a:r>
            <a:r>
              <a:rPr lang="cs-CZ" dirty="0" err="1"/>
              <a:t>dých</a:t>
            </a:r>
            <a:r>
              <a:rPr lang="cs-CZ" dirty="0"/>
              <a:t>. cest, může způsobovat obstrukční emfyzém, často přidružená </a:t>
            </a:r>
            <a:r>
              <a:rPr lang="cs-CZ" dirty="0" err="1"/>
              <a:t>tracheoezofageální</a:t>
            </a:r>
            <a:r>
              <a:rPr lang="cs-CZ" dirty="0"/>
              <a:t> píštěl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C94BA07-D56B-35A6-5575-DB821DCF310F}"/>
              </a:ext>
            </a:extLst>
          </p:cNvPr>
          <p:cNvSpPr txBox="1"/>
          <p:nvPr/>
        </p:nvSpPr>
        <p:spPr>
          <a:xfrm>
            <a:off x="631932" y="2187182"/>
            <a:ext cx="5657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</a:rPr>
              <a:t>Tracheoezofageální</a:t>
            </a:r>
            <a:r>
              <a:rPr lang="cs-CZ" sz="2000" b="1" dirty="0">
                <a:solidFill>
                  <a:srgbClr val="002060"/>
                </a:solidFill>
              </a:rPr>
              <a:t> píštěl </a:t>
            </a:r>
            <a:r>
              <a:rPr lang="cs-CZ" dirty="0"/>
              <a:t>(1: 3000-4500) často spojené s atrézií jícnu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/>
              <a:t>Příčina: </a:t>
            </a:r>
            <a:r>
              <a:rPr lang="cs-CZ" dirty="0"/>
              <a:t>neúplné oddělení trachey od ezofagu – defektní </a:t>
            </a:r>
            <a:r>
              <a:rPr lang="cs-CZ" i="1" dirty="0"/>
              <a:t>septum </a:t>
            </a:r>
            <a:r>
              <a:rPr lang="cs-CZ" i="1" dirty="0" err="1"/>
              <a:t>esophagotracheale</a:t>
            </a:r>
            <a:endParaRPr lang="cs-CZ" b="1" i="1" dirty="0"/>
          </a:p>
          <a:p>
            <a:r>
              <a:rPr lang="cs-CZ" b="1" dirty="0"/>
              <a:t>Příznaky:</a:t>
            </a:r>
            <a:r>
              <a:rPr lang="cs-CZ" dirty="0"/>
              <a:t> závisí na typu - zahleňování úst a nosu pěnovitou tekutinou, kašel až dušení při polykání, při refluxu obsahu žaludku dušení, pneumonie; často i </a:t>
            </a:r>
            <a:r>
              <a:rPr lang="cs-CZ" dirty="0" err="1"/>
              <a:t>polyhydramnion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16A0DAA-72C6-483F-DC85-55C171790EA6}"/>
              </a:ext>
            </a:extLst>
          </p:cNvPr>
          <p:cNvSpPr txBox="1"/>
          <p:nvPr/>
        </p:nvSpPr>
        <p:spPr>
          <a:xfrm>
            <a:off x="629254" y="6158922"/>
            <a:ext cx="55659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Tracheální </a:t>
            </a:r>
            <a:r>
              <a:rPr lang="cs-CZ" sz="2000" b="1" dirty="0" err="1">
                <a:solidFill>
                  <a:srgbClr val="002060"/>
                </a:solidFill>
              </a:rPr>
              <a:t>divertikulum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dirty="0"/>
              <a:t>- slepá výchlipka z trachey až tracheální lalok</a:t>
            </a:r>
          </a:p>
        </p:txBody>
      </p:sp>
    </p:spTree>
    <p:extLst>
      <p:ext uri="{BB962C8B-B14F-4D97-AF65-F5344CB8AC3E}">
        <p14:creationId xmlns:p14="http://schemas.microsoft.com/office/powerpoint/2010/main" val="198241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34815AD-FA05-B065-0A61-EEB310CB25BA}"/>
              </a:ext>
            </a:extLst>
          </p:cNvPr>
          <p:cNvSpPr txBox="1"/>
          <p:nvPr/>
        </p:nvSpPr>
        <p:spPr>
          <a:xfrm>
            <a:off x="5050016" y="296907"/>
            <a:ext cx="172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Vývoj plic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2D7727-0CA7-1350-91C7-8D0529191C85}"/>
              </a:ext>
            </a:extLst>
          </p:cNvPr>
          <p:cNvSpPr txBox="1"/>
          <p:nvPr/>
        </p:nvSpPr>
        <p:spPr>
          <a:xfrm>
            <a:off x="691355" y="1020182"/>
            <a:ext cx="10445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Větvení plicního pupenu v bronchiální strom (vrůstá do </a:t>
            </a:r>
            <a:r>
              <a:rPr lang="cs-CZ" dirty="0" err="1"/>
              <a:t>perikardoperitoneálních</a:t>
            </a:r>
            <a:r>
              <a:rPr lang="cs-CZ" dirty="0"/>
              <a:t> kanálů)</a:t>
            </a:r>
          </a:p>
          <a:p>
            <a:r>
              <a:rPr lang="cs-CZ" dirty="0"/>
              <a:t>Entoderm, který dává vzniknout epitelu a žlázkám se spojí s okolním splanchnickým mezenchymem a vytvoří kompletní stěnu bronchů a bronchiolů.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2AE0C8-E211-4507-1BE7-C8761614C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10" y="1943512"/>
            <a:ext cx="9472267" cy="452319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750AF52-735C-0995-2A73-857333C05385}"/>
              </a:ext>
            </a:extLst>
          </p:cNvPr>
          <p:cNvSpPr txBox="1"/>
          <p:nvPr/>
        </p:nvSpPr>
        <p:spPr>
          <a:xfrm>
            <a:off x="5305167" y="6499655"/>
            <a:ext cx="54369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https://www.slideshare.net/OribaDanLangoya/embrology-of-the-respiratory-system</a:t>
            </a:r>
          </a:p>
        </p:txBody>
      </p:sp>
    </p:spTree>
    <p:extLst>
      <p:ext uri="{BB962C8B-B14F-4D97-AF65-F5344CB8AC3E}">
        <p14:creationId xmlns:p14="http://schemas.microsoft.com/office/powerpoint/2010/main" val="200835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olecular Bases for Lung Development, Injury, and Repair ...">
            <a:extLst>
              <a:ext uri="{FF2B5EF4-FFF2-40B4-BE49-F238E27FC236}">
                <a16:creationId xmlns:a16="http://schemas.microsoft.com/office/drawing/2014/main" id="{54CE3FF8-C96A-3116-4A7C-950CBE9E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24" y="1762897"/>
            <a:ext cx="6505162" cy="327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8438A63-999D-8011-2DBE-3E332FDB9321}"/>
              </a:ext>
            </a:extLst>
          </p:cNvPr>
          <p:cNvSpPr txBox="1"/>
          <p:nvPr/>
        </p:nvSpPr>
        <p:spPr>
          <a:xfrm>
            <a:off x="271874" y="4319180"/>
            <a:ext cx="6804429" cy="144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Stádium primitivních alveolů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(sakulární) (24. týden – porod)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•významný nárůst počtu váčků a alveolů s diferencovanými pneumocyty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•vytvořena bariéra krev-vzduch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tvorba surfaktantu – od 26. týdne je možné přežití bez lékařské pomoci  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77F38FE-09D6-D301-7E1C-F946027D217A}"/>
              </a:ext>
            </a:extLst>
          </p:cNvPr>
          <p:cNvSpPr txBox="1"/>
          <p:nvPr/>
        </p:nvSpPr>
        <p:spPr>
          <a:xfrm>
            <a:off x="5206313" y="87313"/>
            <a:ext cx="235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Histogeneze plic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26F4C2-15B1-7042-B373-6A32827700FC}"/>
              </a:ext>
            </a:extLst>
          </p:cNvPr>
          <p:cNvSpPr txBox="1"/>
          <p:nvPr/>
        </p:nvSpPr>
        <p:spPr>
          <a:xfrm>
            <a:off x="271874" y="716434"/>
            <a:ext cx="6409012" cy="144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Stádium pseudoglandulární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(5. –17. týden)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•větvení jako exokrinní žláza 16-25 úrovní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•terminální bronchioly jsou slepě zakončeny, respirační část není vytvořena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•jednovrstvý kubický až cylindrický epitel (entoderm)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218B170-5149-2525-9440-DBB41CECC58D}"/>
              </a:ext>
            </a:extLst>
          </p:cNvPr>
          <p:cNvSpPr txBox="1"/>
          <p:nvPr/>
        </p:nvSpPr>
        <p:spPr>
          <a:xfrm>
            <a:off x="271874" y="2334776"/>
            <a:ext cx="5601704" cy="180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Stádium kanálkové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(13. –25. týden)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•větvení respirační části – vyvíjí se respirační bronchioly a váčky,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•vaskularizace – kolem 17. týdne se začnou přibližovat kapiláry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•kolem 19. týdne se začínají diferencovat AT1 z AT2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•dýchání a přežití je možné s lékařskou pomocí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45CE24-D585-D4CA-F9EE-4825143B9970}"/>
              </a:ext>
            </a:extLst>
          </p:cNvPr>
          <p:cNvSpPr txBox="1"/>
          <p:nvPr/>
        </p:nvSpPr>
        <p:spPr>
          <a:xfrm>
            <a:off x="271874" y="5937522"/>
            <a:ext cx="6713812" cy="71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Stádium definitivních alveolů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(alveolární) (34. týden -8. rok)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•větvení respirační části – navyšování počtu alveolů (při narození 50 milionů)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BD4CBCB-3978-C52B-381E-4920C45A1D4E}"/>
              </a:ext>
            </a:extLst>
          </p:cNvPr>
          <p:cNvSpPr txBox="1"/>
          <p:nvPr/>
        </p:nvSpPr>
        <p:spPr>
          <a:xfrm>
            <a:off x="9300519" y="4999384"/>
            <a:ext cx="27102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The Newborn Lung (Third Edition)</a:t>
            </a:r>
            <a:r>
              <a:rPr lang="cs-CZ" sz="12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2226855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1235</Words>
  <Application>Microsoft Office PowerPoint</Application>
  <PresentationFormat>Širokoúhlá obrazovka</PresentationFormat>
  <Paragraphs>142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Motiv Office</vt:lpstr>
      <vt:lpstr>Vrozené vývojové vady dýchacího systému</vt:lpstr>
      <vt:lpstr>Respirační oddíl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Teratologie dýchacího systému</dc:title>
  <dc:creator>Hana Kotasová</dc:creator>
  <cp:lastModifiedBy>Hana Kotasová</cp:lastModifiedBy>
  <cp:revision>86</cp:revision>
  <cp:lastPrinted>2022-10-05T11:46:35Z</cp:lastPrinted>
  <dcterms:created xsi:type="dcterms:W3CDTF">2022-08-23T07:04:02Z</dcterms:created>
  <dcterms:modified xsi:type="dcterms:W3CDTF">2022-10-06T08:30:31Z</dcterms:modified>
</cp:coreProperties>
</file>