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61" r:id="rId3"/>
    <p:sldId id="429" r:id="rId4"/>
    <p:sldId id="363" r:id="rId5"/>
    <p:sldId id="428" r:id="rId6"/>
    <p:sldId id="382" r:id="rId7"/>
    <p:sldId id="383" r:id="rId8"/>
    <p:sldId id="422" r:id="rId9"/>
    <p:sldId id="423" r:id="rId10"/>
    <p:sldId id="424" r:id="rId11"/>
    <p:sldId id="385" r:id="rId12"/>
    <p:sldId id="387" r:id="rId13"/>
    <p:sldId id="388" r:id="rId14"/>
    <p:sldId id="376" r:id="rId15"/>
    <p:sldId id="389" r:id="rId16"/>
    <p:sldId id="390" r:id="rId17"/>
    <p:sldId id="298" r:id="rId18"/>
    <p:sldId id="299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18" r:id="rId31"/>
    <p:sldId id="419" r:id="rId32"/>
    <p:sldId id="420" r:id="rId33"/>
    <p:sldId id="421" r:id="rId34"/>
    <p:sldId id="417" r:id="rId35"/>
    <p:sldId id="426" r:id="rId36"/>
    <p:sldId id="427" r:id="rId37"/>
    <p:sldId id="402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074CDB-523E-4223-AC27-1B83D501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162009-78C9-4C58-8D32-436808F1A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30D3-E5C2-4000-8FA8-709C546718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259DC93-0D25-4321-A470-19087CEE3F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ADC9-12D2-47E0-B33A-95C067238B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8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947-A46B-4AA5-A02F-22E926E2D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6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12. 12. 2023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Malabsorpční syndrom</a:t>
            </a:r>
            <a:br>
              <a:rPr lang="cs-CZ" sz="4800" b="1" dirty="0" smtClean="0"/>
            </a:br>
            <a:r>
              <a:rPr lang="cs-CZ" sz="4800" b="1" dirty="0" smtClean="0"/>
              <a:t>Idiopatické střevní záněty</a:t>
            </a:r>
            <a:br>
              <a:rPr lang="cs-CZ" sz="4800" b="1" dirty="0" smtClean="0"/>
            </a:br>
            <a:r>
              <a:rPr lang="cs-CZ" sz="4800" b="1" dirty="0" err="1" smtClean="0"/>
              <a:t>Megacolon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congenitum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Klasifikace CS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Marsh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typy 0-3c </a:t>
            </a: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146544"/>
              </p:ext>
            </p:extLst>
          </p:nvPr>
        </p:nvGraphicFramePr>
        <p:xfrm>
          <a:off x="1381352" y="1792969"/>
          <a:ext cx="9180513" cy="4525964"/>
        </p:xfrm>
        <a:graphic>
          <a:graphicData uri="http://schemas.openxmlformats.org/drawingml/2006/table">
            <a:tbl>
              <a:tblPr/>
              <a:tblGrid>
                <a:gridCol w="107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hyperplastický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destruktivní 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 na 100 enterocytů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krypty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mírná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střední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úplná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>
            <a:extLst>
              <a:ext uri="{FF2B5EF4-FFF2-40B4-BE49-F238E27FC236}">
                <a16:creationId xmlns:a16="http://schemas.microsoft.com/office/drawing/2014/main" id="{AE62214B-3468-4BAB-AE14-3C022D476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4774" y="1222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7892" name="Picture 10" descr="06-11-22-1-7">
            <a:extLst>
              <a:ext uri="{FF2B5EF4-FFF2-40B4-BE49-F238E27FC236}">
                <a16:creationId xmlns:a16="http://schemas.microsoft.com/office/drawing/2014/main" id="{9DB2AFE7-8402-47EC-9BAC-ED2F8A7099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3966942"/>
            <a:ext cx="3184188" cy="2397711"/>
          </a:xfrm>
        </p:spPr>
      </p:pic>
      <p:pic>
        <p:nvPicPr>
          <p:cNvPr id="37893" name="Picture 13" descr="06-11-22-1-5">
            <a:extLst>
              <a:ext uri="{FF2B5EF4-FFF2-40B4-BE49-F238E27FC236}">
                <a16:creationId xmlns:a16="http://schemas.microsoft.com/office/drawing/2014/main" id="{84A212B2-DC53-48FD-9598-B386E848B8D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242" y="3966942"/>
            <a:ext cx="3185261" cy="239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6-11-22-1-8">
            <a:extLst>
              <a:ext uri="{FF2B5EF4-FFF2-40B4-BE49-F238E27FC236}">
                <a16:creationId xmlns:a16="http://schemas.microsoft.com/office/drawing/2014/main" id="{EB3E33AA-64D8-42E2-99D1-BFF2A09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1417638"/>
            <a:ext cx="3184188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7F3C67-1424-4A8B-BFED-7CBC50FFFCFA}"/>
              </a:ext>
            </a:extLst>
          </p:cNvPr>
          <p:cNvSpPr txBox="1"/>
          <p:nvPr/>
        </p:nvSpPr>
        <p:spPr>
          <a:xfrm flipH="1">
            <a:off x="4075889" y="2315183"/>
            <a:ext cx="48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atrofie klků, hyperplazie krypt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9D1339-48DD-4A54-8337-ACEB82ACA3D5}"/>
              </a:ext>
            </a:extLst>
          </p:cNvPr>
          <p:cNvCxnSpPr/>
          <p:nvPr/>
        </p:nvCxnSpPr>
        <p:spPr>
          <a:xfrm flipH="1">
            <a:off x="1235413" y="2616089"/>
            <a:ext cx="3404681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A254DF8-97EF-4ABA-8881-4B36925938E3}"/>
              </a:ext>
            </a:extLst>
          </p:cNvPr>
          <p:cNvCxnSpPr/>
          <p:nvPr/>
        </p:nvCxnSpPr>
        <p:spPr>
          <a:xfrm>
            <a:off x="4815191" y="2616089"/>
            <a:ext cx="856035" cy="31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E994A66-BBD5-4AD1-ACF3-2F6359C128D6}"/>
              </a:ext>
            </a:extLst>
          </p:cNvPr>
          <p:cNvCxnSpPr/>
          <p:nvPr/>
        </p:nvCxnSpPr>
        <p:spPr>
          <a:xfrm>
            <a:off x="5911174" y="2616089"/>
            <a:ext cx="236707" cy="162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B88E52B-2F35-4980-A63A-5E77DD4C3011}"/>
              </a:ext>
            </a:extLst>
          </p:cNvPr>
          <p:cNvCxnSpPr/>
          <p:nvPr/>
        </p:nvCxnSpPr>
        <p:spPr>
          <a:xfrm>
            <a:off x="6021421" y="2616089"/>
            <a:ext cx="749030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539E2EC-1539-44A2-9CB4-233626900F50}"/>
              </a:ext>
            </a:extLst>
          </p:cNvPr>
          <p:cNvCxnSpPr>
            <a:cxnSpLocks/>
          </p:cNvCxnSpPr>
          <p:nvPr/>
        </p:nvCxnSpPr>
        <p:spPr>
          <a:xfrm flipH="1">
            <a:off x="1692613" y="2101657"/>
            <a:ext cx="2276272" cy="51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6D3CE6-C59B-4E04-AF2A-F586EDDAE8ED}"/>
              </a:ext>
            </a:extLst>
          </p:cNvPr>
          <p:cNvSpPr txBox="1"/>
          <p:nvPr/>
        </p:nvSpPr>
        <p:spPr>
          <a:xfrm>
            <a:off x="3968885" y="1732325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zvýšený počet </a:t>
            </a:r>
            <a:r>
              <a:rPr lang="cs-CZ" altLang="cs-CZ" dirty="0" err="1"/>
              <a:t>intraepitelových</a:t>
            </a:r>
            <a:r>
              <a:rPr lang="cs-CZ" altLang="cs-CZ" dirty="0"/>
              <a:t> lymfocytů (IEL, CD8+)</a:t>
            </a:r>
            <a:endParaRPr lang="cs-CZ" dirty="0"/>
          </a:p>
        </p:txBody>
      </p:sp>
      <p:pic>
        <p:nvPicPr>
          <p:cNvPr id="26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967" y="2406654"/>
            <a:ext cx="3892671" cy="293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FD4A4A-45BB-4737-9AC2-3D95241A498A}"/>
              </a:ext>
            </a:extLst>
          </p:cNvPr>
          <p:cNvSpPr txBox="1"/>
          <p:nvPr/>
        </p:nvSpPr>
        <p:spPr>
          <a:xfrm>
            <a:off x="9692572" y="53379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25862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2">
            <a:extLst>
              <a:ext uri="{FF2B5EF4-FFF2-40B4-BE49-F238E27FC236}">
                <a16:creationId xmlns:a16="http://schemas.microsoft.com/office/drawing/2014/main" id="{5151CD52-AE66-44A1-8DB8-35A419B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1" y="418289"/>
            <a:ext cx="7529183" cy="61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80A121-74CA-4262-8555-2B2FA64E9884}"/>
              </a:ext>
            </a:extLst>
          </p:cNvPr>
          <p:cNvSpPr txBox="1"/>
          <p:nvPr/>
        </p:nvSpPr>
        <p:spPr>
          <a:xfrm>
            <a:off x="6431267" y="1682885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laktázy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6D73F2-57AB-4EE2-896E-9F96147C423E}"/>
              </a:ext>
            </a:extLst>
          </p:cNvPr>
          <p:cNvSpPr txBox="1"/>
          <p:nvPr/>
        </p:nvSpPr>
        <p:spPr>
          <a:xfrm>
            <a:off x="7315200" y="4523361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</a:t>
            </a:r>
            <a:r>
              <a:rPr lang="cs-CZ" dirty="0" err="1"/>
              <a:t>trehalázy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454CC-597C-4EFD-8536-A0380D134746}"/>
              </a:ext>
            </a:extLst>
          </p:cNvPr>
          <p:cNvSpPr txBox="1"/>
          <p:nvPr/>
        </p:nvSpPr>
        <p:spPr>
          <a:xfrm>
            <a:off x="401266" y="4523361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Deficity laktázy, </a:t>
            </a:r>
            <a:r>
              <a:rPr lang="cs-CZ" dirty="0" err="1"/>
              <a:t>trehalázy</a:t>
            </a:r>
            <a:r>
              <a:rPr lang="cs-CZ" dirty="0"/>
              <a:t> a sacharázy u </a:t>
            </a:r>
            <a:r>
              <a:rPr lang="cs-CZ" dirty="0" err="1"/>
              <a:t>céliakie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14D947-F019-4EA3-A3A0-1659A77CE11A}"/>
              </a:ext>
            </a:extLst>
          </p:cNvPr>
          <p:cNvSpPr txBox="1"/>
          <p:nvPr/>
        </p:nvSpPr>
        <p:spPr>
          <a:xfrm>
            <a:off x="401266" y="1167319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aktivita laktázy, </a:t>
            </a:r>
            <a:r>
              <a:rPr lang="cs-CZ" dirty="0" err="1"/>
              <a:t>trehalázy</a:t>
            </a:r>
            <a:r>
              <a:rPr lang="cs-CZ" dirty="0"/>
              <a:t> a sacharázy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0E5E-5D94-4AE1-BD50-74DA7794A7A5}"/>
              </a:ext>
            </a:extLst>
          </p:cNvPr>
          <p:cNvSpPr txBox="1"/>
          <p:nvPr/>
        </p:nvSpPr>
        <p:spPr>
          <a:xfrm>
            <a:off x="9593202" y="709799"/>
            <a:ext cx="24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Enzymová histochemie</a:t>
            </a:r>
          </a:p>
        </p:txBody>
      </p:sp>
    </p:spTree>
    <p:extLst>
      <p:ext uri="{BB962C8B-B14F-4D97-AF65-F5344CB8AC3E}">
        <p14:creationId xmlns:p14="http://schemas.microsoft.com/office/powerpoint/2010/main" val="25734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AEBD-1CFB-432D-AF51-88F539E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„Sekundární“ </a:t>
            </a:r>
            <a:r>
              <a:rPr lang="cs-CZ" dirty="0">
                <a:latin typeface="+mn-lt"/>
              </a:rPr>
              <a:t>MAS: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příčiny žaludeční, jaterní, biliární a pankreatické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EEEDF-569C-4CF5-84C4-83D445F7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7983"/>
            <a:ext cx="10128439" cy="4215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Porušení normální kontinuity distálního žaludku a střeva při </a:t>
            </a:r>
            <a:r>
              <a:rPr lang="cs-CZ" altLang="cs-CZ" sz="2900" dirty="0" err="1">
                <a:solidFill>
                  <a:schemeClr val="tx1"/>
                </a:solidFill>
              </a:rPr>
              <a:t>ektomiích</a:t>
            </a:r>
            <a:endParaRPr lang="cs-CZ" altLang="cs-CZ" sz="2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900" dirty="0" err="1">
                <a:solidFill>
                  <a:schemeClr val="tx1"/>
                </a:solidFill>
              </a:rPr>
              <a:t>Pankreatogenní</a:t>
            </a:r>
            <a:r>
              <a:rPr lang="cs-CZ" altLang="cs-CZ" sz="2900" dirty="0">
                <a:solidFill>
                  <a:schemeClr val="tx1"/>
                </a:solidFill>
              </a:rPr>
              <a:t> příčiny MAS (záněty, nádory, cystická fibróza)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Deficitní či neúčinné žlučové kyseliny (ŽK):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porucha tvorby ŽK při lézích </a:t>
            </a:r>
            <a:r>
              <a:rPr lang="cs-CZ" altLang="cs-CZ" sz="2900" dirty="0" err="1">
                <a:solidFill>
                  <a:schemeClr val="tx1"/>
                </a:solidFill>
              </a:rPr>
              <a:t>hepatocytů</a:t>
            </a:r>
            <a:r>
              <a:rPr lang="cs-CZ" altLang="cs-CZ" sz="2900" dirty="0">
                <a:solidFill>
                  <a:schemeClr val="tx1"/>
                </a:solidFill>
              </a:rPr>
              <a:t>/</a:t>
            </a:r>
            <a:r>
              <a:rPr lang="cs-CZ" altLang="cs-CZ" sz="2900" dirty="0" err="1">
                <a:solidFill>
                  <a:schemeClr val="tx1"/>
                </a:solidFill>
              </a:rPr>
              <a:t>hepatopatiích</a:t>
            </a:r>
            <a:r>
              <a:rPr lang="cs-CZ" altLang="cs-CZ" sz="29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pomnožení bakteriální flóry z poruchy motility střeva (ŽK </a:t>
            </a:r>
            <a:r>
              <a:rPr lang="cs-CZ" altLang="cs-CZ" sz="2900" dirty="0" err="1">
                <a:solidFill>
                  <a:schemeClr val="tx1"/>
                </a:solidFill>
              </a:rPr>
              <a:t>dekonjugovány</a:t>
            </a:r>
            <a:r>
              <a:rPr lang="cs-CZ" altLang="cs-CZ" sz="2900" dirty="0">
                <a:solidFill>
                  <a:schemeClr val="tx1"/>
                </a:solidFill>
              </a:rPr>
              <a:t> nadbytkem bakterií)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syndrom slepé kličky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divertikulóza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poruchy motility z neuromuskulárních příčin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deficit ŽK při bypassu nebo resekci distálního ilea po chirurgických zákrocích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pozn. podmínky pro adekvátní složení a množství ŽK nutných pro vstřebávání tuků (ŽK emulgují tuky):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správná funkce </a:t>
            </a:r>
            <a:r>
              <a:rPr lang="cs-CZ" altLang="cs-CZ" sz="1900" dirty="0" err="1"/>
              <a:t>hepatocytů</a:t>
            </a:r>
            <a:r>
              <a:rPr lang="cs-CZ" altLang="cs-CZ" sz="19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neinhibovaný tok žlučovými cestami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 err="1"/>
              <a:t>enterohepatická</a:t>
            </a:r>
            <a:r>
              <a:rPr lang="cs-CZ" altLang="cs-CZ" sz="1900" dirty="0"/>
              <a:t> cirkulace ŽK (95 % recyklováno – nezablokované žlučové cesty, normální </a:t>
            </a:r>
            <a:r>
              <a:rPr lang="cs-CZ" altLang="cs-CZ" sz="1900" dirty="0" err="1"/>
              <a:t>absorptivní</a:t>
            </a:r>
            <a:r>
              <a:rPr lang="cs-CZ" altLang="cs-CZ" sz="1900" dirty="0"/>
              <a:t> funkci ilea, normální intestinální </a:t>
            </a:r>
            <a:r>
              <a:rPr lang="cs-CZ" altLang="cs-CZ" sz="1900" dirty="0" err="1"/>
              <a:t>mikrofloru</a:t>
            </a:r>
            <a:r>
              <a:rPr lang="cs-CZ" altLang="cs-CZ" sz="19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CC45-40DE-4CFE-8BA7-B3AAE91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Některé další příčiny MAS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B1B03F-757E-4AAD-9BA2-0658A2F12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04307"/>
            <a:ext cx="10381706" cy="490673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Tropické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(střední Amerika, východní Asie, střední Afrika) – předpokládá se infekční agens reagující na ATB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Whippleova</a:t>
            </a:r>
            <a:r>
              <a:rPr lang="cs-CZ" altLang="cs-CZ" sz="2800" b="1" dirty="0">
                <a:solidFill>
                  <a:schemeClr val="tx1"/>
                </a:solidFill>
              </a:rPr>
              <a:t> choroba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původce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Tropheryma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whipplei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– G+ aktinomyceta + </a:t>
            </a:r>
            <a:r>
              <a:rPr lang="cs-CZ" altLang="cs-CZ" sz="2800" dirty="0" smtClean="0">
                <a:solidFill>
                  <a:schemeClr val="tx1"/>
                </a:solidFill>
              </a:rPr>
              <a:t>mírný deficit buněčné imunity + inhibice baktericidní schopnosti makrofágů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šíření lymfatickou cestou, MAS </a:t>
            </a:r>
            <a:r>
              <a:rPr lang="cs-CZ" altLang="cs-CZ" sz="2800" dirty="0">
                <a:solidFill>
                  <a:schemeClr val="tx1"/>
                </a:solidFill>
              </a:rPr>
              <a:t>v důsledku blokády </a:t>
            </a:r>
            <a:r>
              <a:rPr lang="cs-CZ" altLang="cs-CZ" sz="2800" dirty="0" err="1">
                <a:solidFill>
                  <a:schemeClr val="tx1"/>
                </a:solidFill>
              </a:rPr>
              <a:t>lymfatik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histologický nález</a:t>
            </a:r>
            <a:r>
              <a:rPr lang="cs-CZ" altLang="cs-CZ" sz="2800" dirty="0" smtClean="0">
                <a:solidFill>
                  <a:schemeClr val="tx1"/>
                </a:solidFill>
              </a:rPr>
              <a:t>: PAS+ makrofágy ve sliznici střevní + molekulární genetický či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imunohsitochemicky</a:t>
            </a:r>
            <a:r>
              <a:rPr lang="cs-CZ" altLang="cs-CZ" sz="2800" dirty="0" smtClean="0">
                <a:solidFill>
                  <a:schemeClr val="tx1"/>
                </a:solidFill>
              </a:rPr>
              <a:t> průkaz TW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klinický průběh: asymptomatičtí přenašeči, akutní infekce, lokalizovaná chronická infekce, systémová chronická infekce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Kolagenní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subepiteliálně</a:t>
            </a:r>
            <a:r>
              <a:rPr lang="cs-CZ" altLang="cs-CZ" sz="2800" dirty="0">
                <a:solidFill>
                  <a:schemeClr val="tx1"/>
                </a:solidFill>
              </a:rPr>
              <a:t> depozita kolagenu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700" b="1" dirty="0" err="1">
                <a:solidFill>
                  <a:schemeClr val="tx1"/>
                </a:solidFill>
              </a:rPr>
              <a:t>Mikrovilózní</a:t>
            </a:r>
            <a:r>
              <a:rPr lang="cs-CZ" altLang="cs-CZ" sz="2700" b="1" dirty="0">
                <a:solidFill>
                  <a:schemeClr val="tx1"/>
                </a:solidFill>
              </a:rPr>
              <a:t> inkluzní choroba: </a:t>
            </a:r>
            <a:r>
              <a:rPr lang="cs-CZ" altLang="cs-CZ" sz="2700" dirty="0">
                <a:solidFill>
                  <a:schemeClr val="tx1"/>
                </a:solidFill>
              </a:rPr>
              <a:t>AR, apikální </a:t>
            </a:r>
            <a:r>
              <a:rPr lang="cs-CZ" altLang="cs-CZ" sz="2700" dirty="0" err="1">
                <a:solidFill>
                  <a:schemeClr val="tx1"/>
                </a:solidFill>
              </a:rPr>
              <a:t>intracytoplazmatické</a:t>
            </a:r>
            <a:r>
              <a:rPr lang="cs-CZ" altLang="cs-CZ" sz="2700" dirty="0">
                <a:solidFill>
                  <a:schemeClr val="tx1"/>
                </a:solidFill>
              </a:rPr>
              <a:t> inkluze, PAS+ (dg. i </a:t>
            </a:r>
            <a:r>
              <a:rPr lang="cs-CZ" altLang="cs-CZ" sz="2700" dirty="0" err="1">
                <a:solidFill>
                  <a:schemeClr val="tx1"/>
                </a:solidFill>
              </a:rPr>
              <a:t>elektronoptická</a:t>
            </a:r>
            <a:r>
              <a:rPr lang="cs-CZ" altLang="cs-CZ" sz="2700" dirty="0">
                <a:solidFill>
                  <a:schemeClr val="tx1"/>
                </a:solidFill>
              </a:rPr>
              <a:t>, IEL v normě)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42532E-BBB1-49C7-B1F7-1460BE8BB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1" y="1736726"/>
            <a:ext cx="8569325" cy="1920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Idiopatické střevní záněty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inflammatory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bowel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disease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IBD)</a:t>
            </a:r>
            <a:r>
              <a:rPr lang="cs-CZ" altLang="cs-CZ" sz="5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5573FD-B78D-4A62-BC04-F794F7755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0382" y="4479587"/>
            <a:ext cx="8213387" cy="1752600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Crohnova choroba (CD)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ulcerózní kolitida (UC)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indeterminovaná</a:t>
            </a:r>
            <a:r>
              <a:rPr lang="cs-CZ" altLang="cs-CZ" sz="2800" dirty="0">
                <a:solidFill>
                  <a:schemeClr val="tx1"/>
                </a:solidFill>
              </a:rPr>
              <a:t> kolitida (IC) – 10-15% IBD</a:t>
            </a:r>
          </a:p>
        </p:txBody>
      </p:sp>
    </p:spTree>
    <p:extLst>
      <p:ext uri="{BB962C8B-B14F-4D97-AF65-F5344CB8AC3E}">
        <p14:creationId xmlns:p14="http://schemas.microsoft.com/office/powerpoint/2010/main" val="28408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968323-8E53-490A-8340-6008201D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Etiopatogeneze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IBD:</a:t>
            </a:r>
            <a:br>
              <a:rPr lang="cs-CZ" alt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imunitní systém, </a:t>
            </a:r>
            <a:r>
              <a:rPr lang="cs-CZ" altLang="cs-CZ" sz="3100" dirty="0" err="1" smtClean="0">
                <a:solidFill>
                  <a:schemeClr val="tx1"/>
                </a:solidFill>
                <a:latin typeface="+mn-lt"/>
              </a:rPr>
              <a:t>mikrobiom</a:t>
            </a: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, environmentální faktory, genetické vlivy</a:t>
            </a:r>
            <a:endParaRPr lang="cs-CZ" altLang="cs-CZ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54F0DF5-8B41-47E9-BC1D-E9037C95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88363" cy="44772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Abnormální imunitní odpověď na přítomnost intestinální mikroflóry u geneticky predisponovaných </a:t>
            </a:r>
            <a:r>
              <a:rPr lang="cs-CZ" altLang="cs-CZ" sz="2400" dirty="0" smtClean="0">
                <a:solidFill>
                  <a:schemeClr val="tx1"/>
                </a:solidFill>
              </a:rPr>
              <a:t>jedinců (neadekvátní odpověď slizničního imunitního systému na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luminální</a:t>
            </a:r>
            <a:r>
              <a:rPr lang="cs-CZ" altLang="cs-CZ" sz="2400" dirty="0" smtClean="0">
                <a:solidFill>
                  <a:schemeClr val="tx1"/>
                </a:solidFill>
              </a:rPr>
              <a:t> obsah)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Genetická predispozice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DR1/DQw5 </a:t>
            </a:r>
            <a:r>
              <a:rPr lang="cs-CZ" altLang="cs-CZ" sz="2400" dirty="0">
                <a:solidFill>
                  <a:schemeClr val="tx1"/>
                </a:solidFill>
              </a:rPr>
              <a:t>alelická kombinace u CD; 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DR2 </a:t>
            </a:r>
            <a:r>
              <a:rPr lang="cs-CZ" altLang="cs-CZ" sz="2400" dirty="0">
                <a:solidFill>
                  <a:schemeClr val="tx1"/>
                </a:solidFill>
              </a:rPr>
              <a:t>u UC; mutace v </a:t>
            </a:r>
            <a:r>
              <a:rPr lang="cs-CZ" altLang="cs-CZ" sz="2400" i="1" dirty="0">
                <a:solidFill>
                  <a:schemeClr val="tx1"/>
                </a:solidFill>
              </a:rPr>
              <a:t>NOD2  </a:t>
            </a: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</a:rPr>
              <a:t>nucleotide-binding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oligomerization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domain</a:t>
            </a:r>
            <a:r>
              <a:rPr lang="cs-CZ" altLang="cs-CZ" sz="2400" dirty="0">
                <a:solidFill>
                  <a:schemeClr val="tx1"/>
                </a:solidFill>
              </a:rPr>
              <a:t> gene) u CD)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Autoimunní choroba?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(imunitní odpověď namířeno proti vlastním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strukturám (protilátky proti </a:t>
            </a:r>
            <a:r>
              <a:rPr lang="cs-CZ" altLang="cs-CZ" sz="2400" dirty="0" err="1">
                <a:solidFill>
                  <a:schemeClr val="tx1"/>
                </a:solidFill>
              </a:rPr>
              <a:t>tropomyosinu</a:t>
            </a:r>
            <a:r>
              <a:rPr lang="cs-CZ" altLang="cs-CZ" sz="2400" dirty="0">
                <a:solidFill>
                  <a:schemeClr val="tx1"/>
                </a:solidFill>
              </a:rPr>
              <a:t> u části pacientů s UC) či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intestinálních mikrobů)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pANCA</a:t>
            </a:r>
            <a:r>
              <a:rPr lang="cs-CZ" altLang="cs-CZ" sz="2400" dirty="0">
                <a:solidFill>
                  <a:schemeClr val="tx1"/>
                </a:solidFill>
              </a:rPr>
              <a:t>+ u 75 % pacientů s UC a 11 % s CD, ASCA protilátky pozitivní u CD (proti polysacharidu </a:t>
            </a:r>
            <a:r>
              <a:rPr lang="cs-CZ" altLang="cs-CZ" sz="2400" i="1" dirty="0" err="1">
                <a:solidFill>
                  <a:schemeClr val="tx1"/>
                </a:solidFill>
              </a:rPr>
              <a:t>Saccharomyces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</a:rPr>
              <a:t>cerevisiae</a:t>
            </a:r>
            <a:r>
              <a:rPr lang="cs-CZ" altLang="cs-CZ" sz="2400" dirty="0">
                <a:solidFill>
                  <a:schemeClr val="tx1"/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1962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F6B9-8726-4A79-B743-5AB0DB9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4939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IBD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0D7CA-4DB5-4FDB-A130-FE126472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4" y="1944115"/>
            <a:ext cx="103534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Crohnova choroba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</a:t>
            </a:r>
            <a:r>
              <a:rPr lang="cs-CZ" dirty="0" err="1"/>
              <a:t>transmurální</a:t>
            </a:r>
            <a:r>
              <a:rPr lang="cs-CZ" dirty="0"/>
              <a:t> zánět, s granulomy, nejčastěji s postižením tenkého střeva (typicky terminální ileitida), s  možností postižení celé trávicí trubice, typické segmentální postižení („skip </a:t>
            </a:r>
            <a:r>
              <a:rPr lang="cs-CZ" dirty="0" err="1"/>
              <a:t>lesions</a:t>
            </a:r>
            <a:r>
              <a:rPr lang="cs-CZ" dirty="0"/>
              <a:t>“)</a:t>
            </a:r>
          </a:p>
          <a:p>
            <a:pPr>
              <a:buFontTx/>
              <a:buChar char="-"/>
              <a:defRPr/>
            </a:pPr>
            <a:r>
              <a:rPr lang="cs-CZ" dirty="0"/>
              <a:t> Ztluštění a stenózy postižených úseků, fisury, fistuly, perforace, peritonitidy….časté chirurgické intervence</a:t>
            </a:r>
          </a:p>
          <a:p>
            <a:pPr>
              <a:buFontTx/>
              <a:buChar char="-"/>
              <a:defRPr/>
            </a:pPr>
            <a:r>
              <a:rPr lang="cs-CZ" dirty="0"/>
              <a:t> Klinicky: </a:t>
            </a:r>
            <a:r>
              <a:rPr lang="cs-CZ" altLang="cs-CZ" dirty="0"/>
              <a:t>MAS, ztráta proteinů, malabsorpce vitamínu B12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Extraintestinální</a:t>
            </a:r>
            <a:r>
              <a:rPr lang="cs-CZ" altLang="cs-CZ" dirty="0"/>
              <a:t> manifestace CD: migrující </a:t>
            </a:r>
            <a:r>
              <a:rPr lang="cs-CZ" altLang="cs-CZ" dirty="0" err="1"/>
              <a:t>polyartritidy</a:t>
            </a:r>
            <a:r>
              <a:rPr lang="cs-CZ" altLang="cs-CZ" dirty="0"/>
              <a:t>, </a:t>
            </a:r>
            <a:r>
              <a:rPr lang="cs-CZ" altLang="cs-CZ" dirty="0" err="1"/>
              <a:t>ankylozující</a:t>
            </a:r>
            <a:r>
              <a:rPr lang="cs-CZ" altLang="cs-CZ" dirty="0"/>
              <a:t> </a:t>
            </a:r>
            <a:r>
              <a:rPr lang="cs-CZ" altLang="cs-CZ" dirty="0" err="1"/>
              <a:t>spondylitida</a:t>
            </a:r>
            <a:r>
              <a:rPr lang="cs-CZ" altLang="cs-CZ" dirty="0"/>
              <a:t>, </a:t>
            </a:r>
            <a:r>
              <a:rPr lang="cs-CZ" altLang="cs-CZ" dirty="0" err="1"/>
              <a:t>sacroiliitida</a:t>
            </a:r>
            <a:r>
              <a:rPr lang="cs-CZ" altLang="cs-CZ" dirty="0"/>
              <a:t>, uveitida,….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Zvýšené </a:t>
            </a:r>
            <a:r>
              <a:rPr lang="cs-CZ" altLang="cs-CZ" dirty="0"/>
              <a:t>riziko vzniku malignity </a:t>
            </a:r>
            <a:r>
              <a:rPr lang="cs-CZ" altLang="cs-CZ" dirty="0" err="1"/>
              <a:t>GITu</a:t>
            </a:r>
            <a:r>
              <a:rPr lang="cs-CZ" altLang="cs-CZ" dirty="0"/>
              <a:t> (méně než u UC)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Ulcerózní kolitida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zánět, nespecifický (</a:t>
            </a:r>
            <a:r>
              <a:rPr lang="cs-CZ" dirty="0" err="1"/>
              <a:t>negranulomatózní</a:t>
            </a:r>
            <a:r>
              <a:rPr lang="cs-CZ" dirty="0"/>
              <a:t>), obvykle </a:t>
            </a:r>
            <a:r>
              <a:rPr lang="cs-CZ" dirty="0" err="1"/>
              <a:t>netransmurální</a:t>
            </a:r>
            <a:r>
              <a:rPr lang="cs-CZ" dirty="0"/>
              <a:t> s postižením sliznice a </a:t>
            </a:r>
            <a:r>
              <a:rPr lang="cs-CZ" dirty="0" err="1"/>
              <a:t>submukózy</a:t>
            </a:r>
            <a:r>
              <a:rPr lang="cs-CZ" dirty="0"/>
              <a:t>, postihuje kontinuálně rektum a </a:t>
            </a:r>
            <a:r>
              <a:rPr lang="cs-CZ" dirty="0" err="1"/>
              <a:t>colon</a:t>
            </a:r>
            <a:r>
              <a:rPr lang="cs-CZ" dirty="0"/>
              <a:t>  </a:t>
            </a:r>
          </a:p>
          <a:p>
            <a:pPr>
              <a:buFontTx/>
              <a:buChar char="-"/>
              <a:defRPr/>
            </a:pPr>
            <a:r>
              <a:rPr lang="cs-CZ" dirty="0"/>
              <a:t> Komplikace: toxická dilatace, perforace, hemoragie, anémie, častá asociace s primární </a:t>
            </a:r>
            <a:r>
              <a:rPr lang="cs-CZ" dirty="0" err="1" smtClean="0"/>
              <a:t>sklerozující</a:t>
            </a:r>
            <a:r>
              <a:rPr lang="cs-CZ" dirty="0" smtClean="0"/>
              <a:t> </a:t>
            </a:r>
            <a:r>
              <a:rPr lang="cs-CZ" dirty="0" err="1"/>
              <a:t>cholangoitidou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 Vysoké riziko vzniku dysplazie a kolorektálního karcinomu u dlouhotrvající aktivní UC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5">
            <a:extLst>
              <a:ext uri="{FF2B5EF4-FFF2-40B4-BE49-F238E27FC236}">
                <a16:creationId xmlns:a16="http://schemas.microsoft.com/office/drawing/2014/main" id="{E2F18A9D-5353-423F-BF3F-35D644FE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282575"/>
            <a:ext cx="5976937" cy="6459538"/>
          </a:xfrm>
        </p:spPr>
      </p:pic>
    </p:spTree>
    <p:extLst>
      <p:ext uri="{BB962C8B-B14F-4D97-AF65-F5344CB8AC3E}">
        <p14:creationId xmlns:p14="http://schemas.microsoft.com/office/powerpoint/2010/main" val="117064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5CF4F0AE-2D3D-45AD-B4C3-F0DBCF2B9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Morbus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Crohn</a:t>
            </a:r>
          </a:p>
        </p:txBody>
      </p:sp>
      <p:pic>
        <p:nvPicPr>
          <p:cNvPr id="7171" name="Picture 4" descr="GI059">
            <a:extLst>
              <a:ext uri="{FF2B5EF4-FFF2-40B4-BE49-F238E27FC236}">
                <a16:creationId xmlns:a16="http://schemas.microsoft.com/office/drawing/2014/main" id="{7B492CCC-A7C0-46AA-B0D7-95C9CDD6E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420939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obrovská b 200x">
            <a:extLst>
              <a:ext uri="{FF2B5EF4-FFF2-40B4-BE49-F238E27FC236}">
                <a16:creationId xmlns:a16="http://schemas.microsoft.com/office/drawing/2014/main" id="{E1B2CB4B-5579-4EBF-9350-253A9DB7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20939"/>
            <a:ext cx="4038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99F0CACA-F4C8-4386-AC68-CC456B46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12" y="5621338"/>
            <a:ext cx="1613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Ileitis </a:t>
            </a:r>
            <a:r>
              <a:rPr lang="cs-CZ" altLang="cs-CZ" sz="1800" dirty="0" err="1"/>
              <a:t>terminalis</a:t>
            </a:r>
            <a:endParaRPr lang="cs-CZ" altLang="cs-CZ" sz="1800" dirty="0"/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F87025B9-713B-4052-918D-AE58A2CD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5621338"/>
            <a:ext cx="11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Granulom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775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23EE02-E391-41CA-AA18-E7DED70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Malabsorpční 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syndrom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E0B425-B1F1-4C87-B583-013805794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283479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Malabsorpční syndrom (MAS):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soubor </a:t>
            </a:r>
            <a:r>
              <a:rPr lang="cs-CZ" altLang="cs-CZ" dirty="0">
                <a:solidFill>
                  <a:schemeClr val="tx1"/>
                </a:solidFill>
              </a:rPr>
              <a:t>příznaků, které vznikají u chorob, u nichž dochází k poruše trávení, vstřebávání, </a:t>
            </a:r>
            <a:r>
              <a:rPr lang="cs-CZ" altLang="cs-CZ" dirty="0" smtClean="0">
                <a:solidFill>
                  <a:schemeClr val="tx1"/>
                </a:solidFill>
              </a:rPr>
              <a:t>sekrece a motility </a:t>
            </a:r>
            <a:r>
              <a:rPr lang="cs-CZ" altLang="cs-CZ" dirty="0">
                <a:solidFill>
                  <a:schemeClr val="tx1"/>
                </a:solidFill>
              </a:rPr>
              <a:t>tenkého </a:t>
            </a:r>
            <a:r>
              <a:rPr lang="cs-CZ" altLang="cs-CZ" dirty="0" smtClean="0">
                <a:solidFill>
                  <a:schemeClr val="tx1"/>
                </a:solidFill>
              </a:rPr>
              <a:t>střeva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projevy vyplývající z nedostatku živin, vitamínů, stopových prvků a minerálů, i přes jejich dostatečný obsah v potravě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selektivní (př. malabsorpce B12, </a:t>
            </a:r>
            <a:r>
              <a:rPr lang="cs-CZ" altLang="cs-CZ" dirty="0" err="1" smtClean="0">
                <a:solidFill>
                  <a:schemeClr val="tx1"/>
                </a:solidFill>
              </a:rPr>
              <a:t>disacharidáz</a:t>
            </a:r>
            <a:r>
              <a:rPr lang="cs-CZ" altLang="cs-CZ" dirty="0" smtClean="0">
                <a:solidFill>
                  <a:schemeClr val="tx1"/>
                </a:solidFill>
              </a:rPr>
              <a:t>,..) nebo neselektivní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Klinické projevy: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jednak z nedostatku složek potravy v organismu, jednak z jejich perzistence v lumen GIT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průjmy</a:t>
            </a:r>
            <a:r>
              <a:rPr lang="cs-CZ" altLang="cs-CZ" dirty="0">
                <a:solidFill>
                  <a:schemeClr val="tx1"/>
                </a:solidFill>
              </a:rPr>
              <a:t>, hubnutí, celková slabost a neprospívání, nechutenství, poruchy růstu, kožní eflorescence, …..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Primární*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v </a:t>
            </a:r>
            <a:r>
              <a:rPr lang="cs-CZ" altLang="cs-CZ" dirty="0" err="1">
                <a:solidFill>
                  <a:schemeClr val="tx1"/>
                </a:solidFill>
              </a:rPr>
              <a:t>enterocytech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Sekundární*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mimo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* </a:t>
            </a:r>
            <a:r>
              <a:rPr lang="cs-CZ" altLang="cs-CZ" i="1" dirty="0" smtClean="0">
                <a:solidFill>
                  <a:schemeClr val="tx1"/>
                </a:solidFill>
              </a:rPr>
              <a:t>Dnes preference rozdělení MAS dle lokalizace a charakteru postižení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>
            <a:extLst>
              <a:ext uri="{FF2B5EF4-FFF2-40B4-BE49-F238E27FC236}">
                <a16:creationId xmlns:a16="http://schemas.microsoft.com/office/drawing/2014/main" id="{C8B94043-D997-4B1C-8088-0CC92CBFE0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Ulcerózní kolitida-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pankolitida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4" descr="GI071">
            <a:extLst>
              <a:ext uri="{FF2B5EF4-FFF2-40B4-BE49-F238E27FC236}">
                <a16:creationId xmlns:a16="http://schemas.microsoft.com/office/drawing/2014/main" id="{E2C4B95F-C061-437C-A9DC-5B04178D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049963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8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>
            <a:extLst>
              <a:ext uri="{FF2B5EF4-FFF2-40B4-BE49-F238E27FC236}">
                <a16:creationId xmlns:a16="http://schemas.microsoft.com/office/drawing/2014/main" id="{715398E7-0EFD-4E0A-8DB5-FF75E48C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Normální sliznice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vs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klidové stádium UC</a:t>
            </a:r>
          </a:p>
        </p:txBody>
      </p:sp>
      <p:pic>
        <p:nvPicPr>
          <p:cNvPr id="11267" name="Picture 7" descr="IBD-06-03-23-1-22">
            <a:extLst>
              <a:ext uri="{FF2B5EF4-FFF2-40B4-BE49-F238E27FC236}">
                <a16:creationId xmlns:a16="http://schemas.microsoft.com/office/drawing/2014/main" id="{491E3E37-4C16-45EF-8283-AB6C6D847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1268" name="Picture 8" descr="IBD-06-03-23-1">
            <a:extLst>
              <a:ext uri="{FF2B5EF4-FFF2-40B4-BE49-F238E27FC236}">
                <a16:creationId xmlns:a16="http://schemas.microsoft.com/office/drawing/2014/main" id="{60B906B8-E136-46AA-A4F4-7022327880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22DDD5A9-4D55-4567-B818-6173254C66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Aktivní IBD kolitida</a:t>
            </a:r>
          </a:p>
        </p:txBody>
      </p:sp>
      <p:pic>
        <p:nvPicPr>
          <p:cNvPr id="12291" name="Picture 7" descr="IBD-06-03-23-1-21">
            <a:extLst>
              <a:ext uri="{FF2B5EF4-FFF2-40B4-BE49-F238E27FC236}">
                <a16:creationId xmlns:a16="http://schemas.microsoft.com/office/drawing/2014/main" id="{AB546342-34AB-4A9A-99D5-4A2085613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2292" name="Picture 8" descr="IBD-06-03-23-1-19">
            <a:extLst>
              <a:ext uri="{FF2B5EF4-FFF2-40B4-BE49-F238E27FC236}">
                <a16:creationId xmlns:a16="http://schemas.microsoft.com/office/drawing/2014/main" id="{8017A7EF-4367-4DE2-9E21-D7C0F079A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8BCA92-A270-499E-99B4-5F2DD7D8B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Specifické formy kolitid: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CF75CF-E5D5-41DD-8365-6D57D1E9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dirty="0">
                <a:solidFill>
                  <a:schemeClr val="hlink"/>
                </a:solidFill>
              </a:rPr>
              <a:t>Mikroskopická kolitida</a:t>
            </a:r>
            <a:r>
              <a:rPr lang="cs-CZ" altLang="cs-CZ" dirty="0"/>
              <a:t> (syndrom: chronický vodnatý průjem s chronickým zánětlivým infiltrátem sliznice bez patologie </a:t>
            </a:r>
            <a:r>
              <a:rPr lang="cs-CZ" altLang="cs-CZ" dirty="0" err="1"/>
              <a:t>kolonoskopicky</a:t>
            </a:r>
            <a:r>
              <a:rPr lang="cs-CZ" altLang="cs-CZ" dirty="0"/>
              <a:t>; F:M=7,5:1; asociace s autoimunními chorobami</a:t>
            </a:r>
            <a:r>
              <a:rPr lang="cs-CZ" altLang="cs-CZ" dirty="0" smtClean="0"/>
              <a:t>)</a:t>
            </a:r>
          </a:p>
          <a:p>
            <a:pPr marL="609600" indent="-609600">
              <a:defRPr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Kolagenní kolitida</a:t>
            </a:r>
            <a:r>
              <a:rPr lang="cs-CZ" altLang="cs-CZ" dirty="0"/>
              <a:t> (pruh kolagenu </a:t>
            </a:r>
            <a:r>
              <a:rPr lang="cs-CZ" altLang="cs-CZ" dirty="0" err="1"/>
              <a:t>subepiteliálně</a:t>
            </a:r>
            <a:r>
              <a:rPr lang="cs-CZ" altLang="cs-CZ" dirty="0"/>
              <a:t> 10</a:t>
            </a:r>
            <a:r>
              <a:rPr lang="el-GR" altLang="cs-CZ" dirty="0"/>
              <a:t>μ</a:t>
            </a:r>
            <a:r>
              <a:rPr lang="cs-CZ" altLang="cs-CZ" dirty="0"/>
              <a:t>m a více)</a:t>
            </a:r>
            <a:endParaRPr lang="el-GR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Lymfocytární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20 IEL/100 </a:t>
            </a:r>
            <a:r>
              <a:rPr lang="cs-CZ" altLang="cs-CZ" dirty="0" err="1"/>
              <a:t>epitelií</a:t>
            </a:r>
            <a:r>
              <a:rPr lang="cs-CZ" alt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33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>
            <a:extLst>
              <a:ext uri="{FF2B5EF4-FFF2-40B4-BE49-F238E27FC236}">
                <a16:creationId xmlns:a16="http://schemas.microsoft.com/office/drawing/2014/main" id="{97B9A834-5D2B-448D-B1E8-3872BF89DD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Lymfocytární kolitida</a:t>
            </a:r>
          </a:p>
        </p:txBody>
      </p:sp>
      <p:pic>
        <p:nvPicPr>
          <p:cNvPr id="14339" name="Picture 7" descr="IBD-06-03-23-1-9">
            <a:extLst>
              <a:ext uri="{FF2B5EF4-FFF2-40B4-BE49-F238E27FC236}">
                <a16:creationId xmlns:a16="http://schemas.microsoft.com/office/drawing/2014/main" id="{B4497733-E542-4023-89BD-16733D01B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 descr="IBD-06-03-23-1-10">
            <a:extLst>
              <a:ext uri="{FF2B5EF4-FFF2-40B4-BE49-F238E27FC236}">
                <a16:creationId xmlns:a16="http://schemas.microsoft.com/office/drawing/2014/main" id="{8B50F114-9B1F-4E02-AA41-3F65E1817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2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D25DA21A-996B-48A0-83CF-8D77CA58DC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1" y="14944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Kolagenní kolitida</a:t>
            </a:r>
          </a:p>
        </p:txBody>
      </p:sp>
      <p:pic>
        <p:nvPicPr>
          <p:cNvPr id="15363" name="Picture 4" descr="IBD-06-03-23-1-13">
            <a:extLst>
              <a:ext uri="{FF2B5EF4-FFF2-40B4-BE49-F238E27FC236}">
                <a16:creationId xmlns:a16="http://schemas.microsoft.com/office/drawing/2014/main" id="{8B6BEE48-775A-4FAC-8344-80DF0C536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4" y="1600201"/>
            <a:ext cx="6010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8AE5BD1-DB56-43B4-B297-AD1D3846C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3" y="342900"/>
            <a:ext cx="10213523" cy="633548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Eosinofilní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60 </a:t>
            </a:r>
            <a:r>
              <a:rPr lang="cs-CZ" altLang="cs-CZ" dirty="0" err="1"/>
              <a:t>eosinofilů</a:t>
            </a:r>
            <a:r>
              <a:rPr lang="cs-CZ" altLang="cs-CZ" dirty="0"/>
              <a:t>/10HPF, </a:t>
            </a:r>
            <a:r>
              <a:rPr lang="cs-CZ" altLang="cs-CZ" dirty="0" err="1"/>
              <a:t>eosinofily</a:t>
            </a:r>
            <a:r>
              <a:rPr lang="cs-CZ" altLang="cs-CZ" dirty="0"/>
              <a:t> v </a:t>
            </a:r>
            <a:r>
              <a:rPr lang="cs-CZ" altLang="cs-CZ" dirty="0" err="1"/>
              <a:t>muscularis</a:t>
            </a:r>
            <a:r>
              <a:rPr lang="cs-CZ" altLang="cs-CZ" dirty="0"/>
              <a:t> </a:t>
            </a:r>
            <a:r>
              <a:rPr lang="cs-CZ" altLang="cs-CZ" dirty="0" err="1"/>
              <a:t>mucosae</a:t>
            </a:r>
            <a:r>
              <a:rPr lang="cs-CZ" altLang="cs-CZ" dirty="0"/>
              <a:t> či v kryptových abscesech; alergická proktitida/kolitida)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Graft</a:t>
            </a:r>
            <a:r>
              <a:rPr lang="cs-CZ" altLang="cs-CZ" b="1" dirty="0">
                <a:solidFill>
                  <a:schemeClr val="hlink"/>
                </a:solidFill>
              </a:rPr>
              <a:t> Versus Host </a:t>
            </a:r>
            <a:r>
              <a:rPr lang="cs-CZ" altLang="cs-CZ" b="1" dirty="0" err="1">
                <a:solidFill>
                  <a:schemeClr val="hlink"/>
                </a:solidFill>
              </a:rPr>
              <a:t>Disease</a:t>
            </a:r>
            <a:r>
              <a:rPr lang="cs-CZ" altLang="cs-CZ" b="1" dirty="0">
                <a:solidFill>
                  <a:schemeClr val="hlink"/>
                </a:solidFill>
              </a:rPr>
              <a:t> (GVHD);</a:t>
            </a:r>
            <a:r>
              <a:rPr lang="cs-CZ" altLang="cs-CZ" dirty="0"/>
              <a:t> akutní „</a:t>
            </a:r>
            <a:r>
              <a:rPr lang="cs-CZ" altLang="cs-CZ" dirty="0" err="1"/>
              <a:t>apoptotoická</a:t>
            </a:r>
            <a:r>
              <a:rPr lang="cs-CZ" altLang="cs-CZ" dirty="0"/>
              <a:t> </a:t>
            </a:r>
            <a:r>
              <a:rPr lang="cs-CZ" altLang="cs-CZ" dirty="0" err="1"/>
              <a:t>kolonopatie</a:t>
            </a:r>
            <a:r>
              <a:rPr lang="cs-CZ" altLang="cs-CZ" dirty="0"/>
              <a:t>“; chronická ve střevě vzácně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Ischemická kolitida</a:t>
            </a:r>
            <a:r>
              <a:rPr lang="cs-CZ" altLang="cs-CZ" dirty="0"/>
              <a:t> (hemoragie, nekrózy, </a:t>
            </a:r>
            <a:r>
              <a:rPr lang="cs-CZ" altLang="cs-CZ" dirty="0" err="1"/>
              <a:t>hemosiderin</a:t>
            </a:r>
            <a:r>
              <a:rPr lang="cs-CZ" altLang="cs-CZ" dirty="0"/>
              <a:t>, </a:t>
            </a:r>
            <a:r>
              <a:rPr lang="cs-CZ" altLang="cs-CZ" dirty="0" err="1"/>
              <a:t>longitudiálně</a:t>
            </a:r>
            <a:r>
              <a:rPr lang="cs-CZ" altLang="cs-CZ" dirty="0"/>
              <a:t> probíhající vředy, striktury, </a:t>
            </a:r>
            <a:r>
              <a:rPr lang="cs-CZ" altLang="cs-CZ" dirty="0" err="1"/>
              <a:t>splenická</a:t>
            </a:r>
            <a:r>
              <a:rPr lang="cs-CZ" altLang="cs-CZ" dirty="0"/>
              <a:t> </a:t>
            </a:r>
            <a:r>
              <a:rPr lang="cs-CZ" altLang="cs-CZ" dirty="0" err="1"/>
              <a:t>flexura</a:t>
            </a:r>
            <a:r>
              <a:rPr lang="cs-CZ" altLang="cs-CZ" dirty="0"/>
              <a:t>, fibróza </a:t>
            </a:r>
            <a:r>
              <a:rPr lang="cs-CZ" altLang="cs-CZ" dirty="0" err="1"/>
              <a:t>muscularis</a:t>
            </a:r>
            <a:r>
              <a:rPr lang="cs-CZ" altLang="cs-CZ" dirty="0"/>
              <a:t> propria)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a/nebo </a:t>
            </a:r>
            <a:r>
              <a:rPr lang="cs-CZ" altLang="cs-CZ" b="1" dirty="0" err="1">
                <a:solidFill>
                  <a:schemeClr val="hlink"/>
                </a:solidFill>
              </a:rPr>
              <a:t>self</a:t>
            </a:r>
            <a:r>
              <a:rPr lang="cs-CZ" altLang="cs-CZ" b="1" dirty="0">
                <a:solidFill>
                  <a:schemeClr val="hlink"/>
                </a:solidFill>
              </a:rPr>
              <a:t> limited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Postradiační</a:t>
            </a:r>
            <a:r>
              <a:rPr lang="cs-CZ" altLang="cs-CZ" b="1" dirty="0">
                <a:solidFill>
                  <a:schemeClr val="hlink"/>
                </a:solidFill>
              </a:rPr>
              <a:t> kolitida </a:t>
            </a:r>
            <a:r>
              <a:rPr lang="cs-CZ" altLang="cs-CZ" dirty="0"/>
              <a:t>(</a:t>
            </a:r>
            <a:r>
              <a:rPr lang="cs-CZ" altLang="cs-CZ" dirty="0" err="1"/>
              <a:t>fistulace</a:t>
            </a:r>
            <a:r>
              <a:rPr lang="cs-CZ" altLang="cs-CZ" dirty="0"/>
              <a:t>, vředy, striktury, atrofická sliznice, </a:t>
            </a:r>
            <a:r>
              <a:rPr lang="cs-CZ" altLang="cs-CZ" dirty="0" err="1"/>
              <a:t>ektatické</a:t>
            </a:r>
            <a:r>
              <a:rPr lang="cs-CZ" altLang="cs-CZ" dirty="0"/>
              <a:t> cévy, fibróza s </a:t>
            </a:r>
            <a:r>
              <a:rPr lang="cs-CZ" altLang="cs-CZ" dirty="0" err="1"/>
              <a:t>hyalinizací</a:t>
            </a:r>
            <a:r>
              <a:rPr lang="cs-CZ" altLang="cs-CZ" dirty="0"/>
              <a:t>, ztluštění stěny cév a stenóza cévních </a:t>
            </a:r>
            <a:r>
              <a:rPr lang="cs-CZ" altLang="cs-CZ" dirty="0" err="1"/>
              <a:t>lumin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Drug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induced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smtClean="0">
                <a:solidFill>
                  <a:schemeClr val="hlink"/>
                </a:solidFill>
              </a:rPr>
              <a:t>kolitida </a:t>
            </a:r>
            <a:r>
              <a:rPr lang="cs-CZ" altLang="cs-CZ" dirty="0" smtClean="0">
                <a:solidFill>
                  <a:schemeClr val="tx1"/>
                </a:solidFill>
              </a:rPr>
              <a:t>(např. kolitida způsobená nesteroidními antirevmatiky)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Diverzní kolitida </a:t>
            </a:r>
            <a:r>
              <a:rPr lang="cs-CZ" altLang="cs-CZ" dirty="0" smtClean="0">
                <a:solidFill>
                  <a:schemeClr val="tx1"/>
                </a:solidFill>
              </a:rPr>
              <a:t>(resekce střeva-</a:t>
            </a:r>
            <a:r>
              <a:rPr lang="cs-CZ" altLang="cs-CZ" dirty="0" err="1" smtClean="0">
                <a:solidFill>
                  <a:schemeClr val="tx1"/>
                </a:solidFill>
              </a:rPr>
              <a:t>stomie</a:t>
            </a:r>
            <a:r>
              <a:rPr lang="cs-CZ" altLang="cs-CZ" dirty="0" smtClean="0">
                <a:solidFill>
                  <a:schemeClr val="tx1"/>
                </a:solidFill>
              </a:rPr>
              <a:t>-zaslepení orálního konce distálního střeva-zánět distálního segmentu střeva (</a:t>
            </a:r>
            <a:r>
              <a:rPr lang="cs-CZ" altLang="cs-CZ" dirty="0" err="1" smtClean="0">
                <a:solidFill>
                  <a:schemeClr val="tx1"/>
                </a:solidFill>
              </a:rPr>
              <a:t>v.s</a:t>
            </a:r>
            <a:r>
              <a:rPr lang="cs-CZ" altLang="cs-CZ" dirty="0" smtClean="0">
                <a:solidFill>
                  <a:schemeClr val="tx1"/>
                </a:solidFill>
              </a:rPr>
              <a:t>. při absenci mastných kyselin s krátkým řetězcem, jejichž deficit </a:t>
            </a:r>
            <a:r>
              <a:rPr lang="cs-CZ" altLang="cs-CZ" dirty="0" err="1" smtClean="0">
                <a:solidFill>
                  <a:schemeClr val="tx1"/>
                </a:solidFill>
              </a:rPr>
              <a:t>anižuje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viabilitu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kolonocytů</a:t>
            </a:r>
            <a:r>
              <a:rPr lang="cs-CZ" altLang="cs-CZ" dirty="0" smtClean="0">
                <a:solidFill>
                  <a:schemeClr val="tx1"/>
                </a:solidFill>
              </a:rPr>
              <a:t>))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dirty="0">
                <a:solidFill>
                  <a:schemeClr val="tx1"/>
                </a:solidFill>
              </a:rPr>
              <a:t>(primární (při infekci BK alimentární cestou) a sekundární (šíření BK do střeva při plicní tbc, vykašlání a spolykání infikovaného sputa))</a:t>
            </a:r>
            <a:endParaRPr lang="en-US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C896BA2-8EAF-4B5E-B77D-65847C8E5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A3D872B-8911-4B46-ACC0-D5A28755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515203"/>
            <a:ext cx="10275570" cy="5812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Clostridium </a:t>
            </a:r>
            <a:r>
              <a:rPr lang="cs-CZ" altLang="cs-CZ" dirty="0" err="1"/>
              <a:t>difficile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asociované s formacemi </a:t>
            </a:r>
            <a:r>
              <a:rPr lang="cs-CZ" altLang="cs-CZ" b="1" dirty="0" err="1">
                <a:solidFill>
                  <a:schemeClr val="hlink"/>
                </a:solidFill>
              </a:rPr>
              <a:t>pseudomembrán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ATB </a:t>
            </a:r>
            <a:r>
              <a:rPr lang="cs-CZ" altLang="cs-CZ" dirty="0"/>
              <a:t>asociovaná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Ischémie </a:t>
            </a:r>
            <a:r>
              <a:rPr lang="cs-CZ" altLang="cs-CZ" dirty="0"/>
              <a:t>– ischemická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Hemolyticko-uremický </a:t>
            </a:r>
            <a:r>
              <a:rPr lang="cs-CZ" altLang="cs-CZ" dirty="0"/>
              <a:t>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Chemoterapií </a:t>
            </a:r>
            <a:r>
              <a:rPr lang="cs-CZ" altLang="cs-CZ" dirty="0"/>
              <a:t>indukované intestinální poškození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Neutropenická</a:t>
            </a:r>
            <a:r>
              <a:rPr lang="cs-CZ" altLang="cs-CZ" dirty="0" smtClean="0"/>
              <a:t> </a:t>
            </a:r>
            <a:r>
              <a:rPr lang="cs-CZ" altLang="cs-CZ" dirty="0"/>
              <a:t>enterokolitida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Shigelóza</a:t>
            </a:r>
            <a:r>
              <a:rPr lang="cs-CZ" altLang="cs-CZ" dirty="0"/>
              <a:t>, Amébiáza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Kolitida </a:t>
            </a:r>
            <a:r>
              <a:rPr lang="cs-CZ" altLang="cs-CZ" dirty="0"/>
              <a:t>komplikující obstrukci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Slizniční </a:t>
            </a:r>
            <a:r>
              <a:rPr lang="cs-CZ" altLang="cs-CZ" dirty="0"/>
              <a:t>prolaps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Toxické </a:t>
            </a:r>
            <a:r>
              <a:rPr lang="cs-CZ" altLang="cs-CZ" dirty="0"/>
              <a:t>poškození těžkými kovy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31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>
            <a:extLst>
              <a:ext uri="{FF2B5EF4-FFF2-40B4-BE49-F238E27FC236}">
                <a16:creationId xmlns:a16="http://schemas.microsoft.com/office/drawing/2014/main" id="{448A19E9-A6B3-43AA-8DE3-1CAF22AD53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Pseudomembranózní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kolitida</a:t>
            </a:r>
          </a:p>
        </p:txBody>
      </p:sp>
      <p:pic>
        <p:nvPicPr>
          <p:cNvPr id="18435" name="Picture 7" descr="IBD-06-03-23-1-3">
            <a:extLst>
              <a:ext uri="{FF2B5EF4-FFF2-40B4-BE49-F238E27FC236}">
                <a16:creationId xmlns:a16="http://schemas.microsoft.com/office/drawing/2014/main" id="{DCB60279-C16E-473F-AE85-1CE72ED4A5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8436" name="Picture 8" descr="IBD-06-03-23-1-4">
            <a:extLst>
              <a:ext uri="{FF2B5EF4-FFF2-40B4-BE49-F238E27FC236}">
                <a16:creationId xmlns:a16="http://schemas.microsoft.com/office/drawing/2014/main" id="{922EA05D-FE6A-4AD5-A676-4A234F5059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>
            <a:extLst>
              <a:ext uri="{FF2B5EF4-FFF2-40B4-BE49-F238E27FC236}">
                <a16:creationId xmlns:a16="http://schemas.microsoft.com/office/drawing/2014/main" id="{F7153258-1538-492C-9DC9-8F8BB4600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Ischemická kolitida</a:t>
            </a:r>
          </a:p>
        </p:txBody>
      </p:sp>
      <p:pic>
        <p:nvPicPr>
          <p:cNvPr id="19459" name="Picture 11" descr="IBD-06-03-23-1-5">
            <a:extLst>
              <a:ext uri="{FF2B5EF4-FFF2-40B4-BE49-F238E27FC236}">
                <a16:creationId xmlns:a16="http://schemas.microsoft.com/office/drawing/2014/main" id="{64223D43-D647-4FA9-A77A-0126EE5DA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9460" name="Picture 16" descr="IBD-06-03-23-1-6">
            <a:extLst>
              <a:ext uri="{FF2B5EF4-FFF2-40B4-BE49-F238E27FC236}">
                <a16:creationId xmlns:a16="http://schemas.microsoft.com/office/drawing/2014/main" id="{7723DD11-32C4-4FE9-9F85-3E38C2A50F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Projevy MAS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6506"/>
              </p:ext>
            </p:extLst>
          </p:nvPr>
        </p:nvGraphicFramePr>
        <p:xfrm>
          <a:off x="1096963" y="1846263"/>
          <a:ext cx="10058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3615843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5353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Složka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projevy malabsorpce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Protein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Hubnutí, svalová atrofie, edémy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8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Flatulence, průjem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Steatorea, hubnutí, </a:t>
                      </a:r>
                      <a:r>
                        <a:rPr lang="cs-CZ" smtClean="0"/>
                        <a:t>hemoragická diatéza, </a:t>
                      </a:r>
                      <a:r>
                        <a:rPr lang="cs-CZ" dirty="0" smtClean="0"/>
                        <a:t>rachitis/ osteomalacie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Vitamín B12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Neuroanemický</a:t>
                      </a:r>
                      <a:r>
                        <a:rPr lang="cs-CZ" dirty="0" smtClean="0"/>
                        <a:t> syndrom, atrofická glositida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774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Mikrocytární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sideropenická</a:t>
                      </a:r>
                      <a:r>
                        <a:rPr lang="cs-CZ" dirty="0" smtClean="0"/>
                        <a:t> anémie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6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Kalcium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Tetanie, poruchy mineralizace tvrdých tkání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4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087" y="28660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Otázky pro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patologa…slizniční biopsie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sliznice zánětlivě infiltrovaná?</a:t>
            </a:r>
          </a:p>
          <a:p>
            <a:pPr eaLnBrk="1" hangingPunct="1">
              <a:defRPr/>
            </a:pPr>
            <a:r>
              <a:rPr lang="cs-CZ" altLang="cs-CZ" dirty="0"/>
              <a:t>Jsou vyjádřeny známky IBD?</a:t>
            </a:r>
          </a:p>
          <a:p>
            <a:pPr eaLnBrk="1" hangingPunct="1">
              <a:defRPr/>
            </a:pPr>
            <a:r>
              <a:rPr lang="cs-CZ" altLang="cs-CZ" dirty="0"/>
              <a:t>Jestliže se jedná o IBD enteritidu, jsou vyjádřeny známky favorizující dg. UC nebo MC?</a:t>
            </a:r>
          </a:p>
          <a:p>
            <a:pPr eaLnBrk="1" hangingPunct="1">
              <a:defRPr/>
            </a:pPr>
            <a:r>
              <a:rPr lang="cs-CZ" altLang="cs-CZ" dirty="0"/>
              <a:t>Jsou vyjádřeny znaky jiného typu kolitidy </a:t>
            </a:r>
          </a:p>
        </p:txBody>
      </p:sp>
    </p:spTree>
    <p:extLst>
      <p:ext uri="{BB962C8B-B14F-4D97-AF65-F5344CB8AC3E}">
        <p14:creationId xmlns:p14="http://schemas.microsoft.com/office/powerpoint/2010/main" val="1454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Hodnocení biopsie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mikroexcize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5060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Hodnocení architektoniky krypt: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Atrofie krypt; vzdálenost spodiny krypt od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Distorze architektoniky krypt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Zánětlivé </a:t>
            </a:r>
            <a:r>
              <a:rPr lang="cs-CZ" altLang="cs-CZ" sz="1600" dirty="0" err="1"/>
              <a:t>pseudopolypy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viliformní</a:t>
            </a:r>
            <a:r>
              <a:rPr lang="cs-CZ" altLang="cs-CZ" sz="1600" dirty="0"/>
              <a:t> transformace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Epiteliální změny: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Deplece mucinu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Metaplazie (</a:t>
            </a:r>
            <a:r>
              <a:rPr lang="cs-CZ" altLang="cs-CZ" sz="1600" dirty="0" err="1"/>
              <a:t>Panethových</a:t>
            </a:r>
            <a:r>
              <a:rPr lang="cs-CZ" altLang="cs-CZ" sz="1600" dirty="0"/>
              <a:t> buněk, pylorická)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IEL, </a:t>
            </a:r>
            <a:r>
              <a:rPr lang="cs-CZ" altLang="cs-CZ" sz="1600" dirty="0" err="1"/>
              <a:t>kryptitidy</a:t>
            </a:r>
            <a:r>
              <a:rPr lang="cs-CZ" altLang="cs-CZ" sz="1600" dirty="0"/>
              <a:t>, kryptových abscesů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specifických mikroorganismů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Dysplastické změny epitelu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Změny v lamina propria </a:t>
            </a:r>
            <a:r>
              <a:rPr lang="cs-CZ" altLang="cs-CZ" sz="1600" b="1" dirty="0" err="1">
                <a:solidFill>
                  <a:schemeClr val="hlink"/>
                </a:solidFill>
              </a:rPr>
              <a:t>mucosae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zánětlivého infiltrátu, jeho charakter a distribuce (fokální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difúzní, superficiální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bazální, v kryptách, extenze přes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Bazální </a:t>
            </a:r>
            <a:r>
              <a:rPr lang="cs-CZ" altLang="cs-CZ" sz="1600" dirty="0" err="1"/>
              <a:t>plazmocytóza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fibrózy, granulomů, mikroorganismů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35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Nejdůležitější znaky odlišující IBD a non-IBD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Atrofie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(vzdálenost mezi kryptami vyšší než 1 krypta)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Distorze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(neparalelní, větvící 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Bazální </a:t>
            </a:r>
            <a:r>
              <a:rPr lang="cs-CZ" altLang="cs-CZ" sz="2400" b="1" dirty="0" err="1">
                <a:solidFill>
                  <a:schemeClr val="tx1"/>
                </a:solidFill>
              </a:rPr>
              <a:t>plasmocytóza</a:t>
            </a:r>
            <a:r>
              <a:rPr lang="cs-CZ" altLang="cs-CZ" sz="2400" b="1" dirty="0">
                <a:solidFill>
                  <a:schemeClr val="tx1"/>
                </a:solidFill>
              </a:rPr>
              <a:t> s </a:t>
            </a:r>
            <a:r>
              <a:rPr lang="cs-CZ" altLang="cs-CZ" sz="2400" b="1" dirty="0" err="1">
                <a:solidFill>
                  <a:schemeClr val="tx1"/>
                </a:solidFill>
              </a:rPr>
              <a:t>kulatobuněčnou</a:t>
            </a:r>
            <a:r>
              <a:rPr lang="cs-CZ" altLang="cs-CZ" sz="2400" b="1" dirty="0">
                <a:solidFill>
                  <a:schemeClr val="tx1"/>
                </a:solidFill>
              </a:rPr>
              <a:t> zánětlivou </a:t>
            </a:r>
            <a:r>
              <a:rPr lang="cs-CZ" altLang="cs-CZ" sz="2400" b="1" dirty="0" err="1">
                <a:solidFill>
                  <a:schemeClr val="tx1"/>
                </a:solidFill>
              </a:rPr>
              <a:t>celulizací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proprie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(více než 3 plazmatické buňky na kryptu pod její úrovní)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Vzdálená metaplazie </a:t>
            </a:r>
            <a:r>
              <a:rPr lang="cs-CZ" altLang="cs-CZ" sz="2400" b="1" dirty="0" err="1">
                <a:solidFill>
                  <a:schemeClr val="tx1"/>
                </a:solidFill>
              </a:rPr>
              <a:t>Panetových</a:t>
            </a:r>
            <a:r>
              <a:rPr lang="cs-CZ" altLang="cs-CZ" sz="2400" b="1" dirty="0">
                <a:solidFill>
                  <a:schemeClr val="tx1"/>
                </a:solidFill>
              </a:rPr>
              <a:t> buněk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(od </a:t>
            </a:r>
            <a:r>
              <a:rPr lang="cs-CZ" altLang="cs-CZ" sz="2400" dirty="0" err="1">
                <a:solidFill>
                  <a:schemeClr val="tx1"/>
                </a:solidFill>
              </a:rPr>
              <a:t>hepatální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flexury</a:t>
            </a:r>
            <a:r>
              <a:rPr lang="cs-CZ" altLang="cs-CZ" sz="2400" dirty="0">
                <a:solidFill>
                  <a:schemeClr val="tx1"/>
                </a:solidFill>
              </a:rPr>
              <a:t> distálně)</a:t>
            </a:r>
          </a:p>
        </p:txBody>
      </p:sp>
    </p:spTree>
    <p:extLst>
      <p:ext uri="{BB962C8B-B14F-4D97-AF65-F5344CB8AC3E}">
        <p14:creationId xmlns:p14="http://schemas.microsoft.com/office/powerpoint/2010/main" val="3642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Nálezy kolorektálních biopsií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Normální nález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Zánět (IBD vs non-IBD)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Neklasifikovatelný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IBD: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>
                <a:solidFill>
                  <a:schemeClr val="hlink"/>
                </a:solidFill>
              </a:rPr>
              <a:t>   </a:t>
            </a:r>
            <a:r>
              <a:rPr lang="cs-CZ" altLang="cs-CZ" sz="2800"/>
              <a:t>- indeterminovaná IBD kolitida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UC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MC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Infekční typ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Jiné kolitidy (definované)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33900" y="5729515"/>
            <a:ext cx="765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* jednoznačné odlišení typu IBD (UC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MC) z </a:t>
            </a:r>
            <a:r>
              <a:rPr lang="cs-CZ" altLang="cs-CZ" sz="1800" dirty="0" err="1"/>
              <a:t>mikroexcize</a:t>
            </a:r>
            <a:r>
              <a:rPr lang="cs-CZ" altLang="cs-CZ" sz="1800" dirty="0"/>
              <a:t> není možné; senzitivita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 specificita obvykle nepřesahuje 75 % </a:t>
            </a:r>
          </a:p>
        </p:txBody>
      </p:sp>
    </p:spTree>
    <p:extLst>
      <p:ext uri="{BB962C8B-B14F-4D97-AF65-F5344CB8AC3E}">
        <p14:creationId xmlns:p14="http://schemas.microsoft.com/office/powerpoint/2010/main" val="24264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4D70-E8A8-4ECA-93F3-D0C9A4C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0" y="579663"/>
            <a:ext cx="8901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congenitum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err="1" smtClean="0">
                <a:solidFill>
                  <a:schemeClr val="tx1"/>
                </a:solidFill>
                <a:latin typeface="+mn-lt"/>
              </a:rPr>
              <a:t>Hirschsprungova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nemoc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2317B-1CB2-43ED-8997-1507746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20" y="1526721"/>
            <a:ext cx="8229600" cy="4871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aganglionóza</a:t>
            </a:r>
            <a:r>
              <a:rPr lang="cs-CZ" dirty="0"/>
              <a:t> tlustého střeva=</a:t>
            </a:r>
            <a:r>
              <a:rPr lang="cs-CZ" dirty="0" err="1"/>
              <a:t>megacolon</a:t>
            </a:r>
            <a:r>
              <a:rPr lang="cs-CZ" dirty="0"/>
              <a:t> </a:t>
            </a:r>
            <a:r>
              <a:rPr lang="cs-CZ" dirty="0" err="1"/>
              <a:t>congenitum</a:t>
            </a:r>
            <a:r>
              <a:rPr lang="cs-CZ" dirty="0"/>
              <a:t> (dilatace střeva nad </a:t>
            </a:r>
            <a:r>
              <a:rPr lang="cs-CZ" dirty="0" err="1"/>
              <a:t>neinervovaným</a:t>
            </a:r>
            <a:r>
              <a:rPr lang="cs-CZ" dirty="0"/>
              <a:t> úsekem)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nedostatečná kolonizace střevní stěny prekurzory gangliových buněk, migrujících z neurální lišty trávicí trubicí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výskyt </a:t>
            </a:r>
            <a:r>
              <a:rPr lang="cs-CZ" dirty="0"/>
              <a:t>familiární i sporadický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příčina genetická + modifikace zevními faktory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známo </a:t>
            </a:r>
            <a:r>
              <a:rPr lang="cs-CZ" dirty="0" smtClean="0">
                <a:latin typeface="Calibri" panose="020F0502020204030204" pitchFamily="34" charset="0"/>
              </a:rPr>
              <a:t>˃10 genů asociovaných s HN, nejčastěji mutace genu </a:t>
            </a:r>
            <a:r>
              <a:rPr lang="cs-CZ" i="1" dirty="0" smtClean="0">
                <a:latin typeface="Calibri" panose="020F0502020204030204" pitchFamily="34" charset="0"/>
              </a:rPr>
              <a:t>RET</a:t>
            </a:r>
          </a:p>
          <a:p>
            <a:pPr marL="0" indent="0">
              <a:buNone/>
              <a:defRPr/>
            </a:pPr>
            <a:r>
              <a:rPr lang="cs-CZ" sz="1700" dirty="0" smtClean="0">
                <a:latin typeface="Calibri" panose="020F0502020204030204" pitchFamily="34" charset="0"/>
              </a:rPr>
              <a:t>(geny zodpovědné za regulaci proliferace, diferenciace, migrace a přežívání neurálních buněk intestinálního nervového systému)</a:t>
            </a:r>
            <a:endParaRPr lang="cs-CZ" sz="1700" dirty="0"/>
          </a:p>
          <a:p>
            <a:pPr>
              <a:buFontTx/>
              <a:buChar char="-"/>
              <a:defRPr/>
            </a:pPr>
            <a:r>
              <a:rPr lang="cs-CZ" dirty="0" smtClean="0"/>
              <a:t> chybění </a:t>
            </a:r>
            <a:r>
              <a:rPr lang="cs-CZ" dirty="0"/>
              <a:t>gangliových buněk </a:t>
            </a:r>
            <a:r>
              <a:rPr lang="cs-CZ" dirty="0" err="1"/>
              <a:t>submukózního</a:t>
            </a:r>
            <a:r>
              <a:rPr lang="cs-CZ" dirty="0"/>
              <a:t> a </a:t>
            </a:r>
            <a:r>
              <a:rPr lang="cs-CZ" dirty="0" err="1"/>
              <a:t>myenterického</a:t>
            </a:r>
            <a:r>
              <a:rPr lang="cs-CZ" dirty="0"/>
              <a:t> plexu různého </a:t>
            </a:r>
            <a:r>
              <a:rPr lang="cs-CZ" dirty="0" smtClean="0"/>
              <a:t> rozsahu</a:t>
            </a:r>
            <a:r>
              <a:rPr lang="cs-CZ" dirty="0"/>
              <a:t>, vždy postižení rekta; bioptické vyšetření součástí diagnostiky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porucha </a:t>
            </a:r>
            <a:r>
              <a:rPr lang="cs-CZ" altLang="cs-CZ" dirty="0"/>
              <a:t>vyprazdňování mekonia u novorozenců, zácpa, zvracení, někdy průjmy, život ohrožující enterokolitida a toxické </a:t>
            </a:r>
            <a:r>
              <a:rPr lang="cs-CZ" altLang="cs-CZ" dirty="0" err="1"/>
              <a:t>megacolon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5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23950" y="573089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latin typeface="+mn-lt"/>
              </a:rPr>
              <a:t>Diagnostika </a:t>
            </a:r>
            <a:r>
              <a:rPr lang="cs-CZ" sz="4000" dirty="0" smtClean="0">
                <a:latin typeface="+mn-lt"/>
              </a:rPr>
              <a:t>HN:</a:t>
            </a:r>
            <a:br>
              <a:rPr lang="cs-CZ" sz="4000" dirty="0" smtClean="0"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klinická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histopatologická (absence gangliových buněk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submukózního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plexu; výrazně zvýšené množství ACHE+ nervových vláken v lamina propria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muscularis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79" name="Picture 8" descr="07-09-14-1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9" descr="07-09-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600200"/>
            <a:ext cx="29035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10" descr="07-09-14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3860915"/>
            <a:ext cx="29051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81200" y="5383214"/>
            <a:ext cx="430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ACHE+gangliové</a:t>
            </a:r>
            <a:r>
              <a:rPr lang="cs-CZ" altLang="cs-CZ" sz="1800" dirty="0"/>
              <a:t> buňky </a:t>
            </a:r>
            <a:r>
              <a:rPr lang="cs-CZ" altLang="cs-CZ" sz="1800" dirty="0" err="1"/>
              <a:t>myenterického</a:t>
            </a:r>
            <a:r>
              <a:rPr lang="cs-CZ" altLang="cs-CZ" sz="1800" dirty="0"/>
              <a:t> plexu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6738939" y="6040328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ACHE+ nervová vlákna ve sliznici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065" y="5978008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Enzymová histochemie – průkaz aktivity </a:t>
            </a:r>
            <a:r>
              <a:rPr lang="cs-CZ" altLang="cs-CZ" dirty="0" err="1"/>
              <a:t>acetylcholinesterázy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4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Intestinální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neuronální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dysplazie či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hyperganglionóza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2" y="2090662"/>
            <a:ext cx="10185763" cy="43346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hyperplazie </a:t>
            </a:r>
            <a:r>
              <a:rPr lang="cs-CZ" altLang="cs-CZ" sz="2400" dirty="0" err="1">
                <a:solidFill>
                  <a:schemeClr val="tx1"/>
                </a:solidFill>
              </a:rPr>
              <a:t>myenterického</a:t>
            </a:r>
            <a:r>
              <a:rPr lang="cs-CZ" altLang="cs-CZ" sz="2400" dirty="0">
                <a:solidFill>
                  <a:schemeClr val="tx1"/>
                </a:solidFill>
              </a:rPr>
              <a:t> plexu (</a:t>
            </a:r>
            <a:r>
              <a:rPr lang="cs-CZ" altLang="cs-CZ" sz="2400" dirty="0" err="1">
                <a:solidFill>
                  <a:schemeClr val="tx1"/>
                </a:solidFill>
              </a:rPr>
              <a:t>giant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ganglions</a:t>
            </a:r>
            <a:r>
              <a:rPr lang="cs-CZ" altLang="cs-CZ" sz="2400" dirty="0">
                <a:solidFill>
                  <a:schemeClr val="tx1"/>
                </a:solidFill>
              </a:rPr>
              <a:t>; norma 3-5 gangliových buněk, zde 7-10 neuronů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zvýšená ACHE aktivita v nervech lamina propria </a:t>
            </a:r>
            <a:r>
              <a:rPr lang="cs-CZ" altLang="cs-CZ" sz="2400" dirty="0" err="1">
                <a:solidFill>
                  <a:schemeClr val="tx1"/>
                </a:solidFill>
              </a:rPr>
              <a:t>muscosae</a:t>
            </a:r>
            <a:r>
              <a:rPr lang="cs-CZ" altLang="cs-CZ" sz="2400" dirty="0">
                <a:solidFill>
                  <a:schemeClr val="tx1"/>
                </a:solidFill>
              </a:rPr>
              <a:t> 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submukóze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klinické projevy podobné </a:t>
            </a:r>
            <a:r>
              <a:rPr lang="cs-CZ" altLang="cs-CZ" sz="2400" dirty="0" smtClean="0">
                <a:solidFill>
                  <a:schemeClr val="tx1"/>
                </a:solidFill>
              </a:rPr>
              <a:t>HN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velmi často normalizace do 1 roku věku; tuto dg. pro floridní patologické </a:t>
            </a:r>
            <a:r>
              <a:rPr lang="cs-CZ" altLang="cs-CZ" sz="2400" dirty="0" smtClean="0">
                <a:solidFill>
                  <a:schemeClr val="tx1"/>
                </a:solidFill>
              </a:rPr>
              <a:t>případy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podobná léze u </a:t>
            </a:r>
            <a:r>
              <a:rPr lang="cs-CZ" altLang="cs-CZ" sz="2400">
                <a:solidFill>
                  <a:schemeClr val="tx1"/>
                </a:solidFill>
              </a:rPr>
              <a:t>MEN </a:t>
            </a:r>
            <a:r>
              <a:rPr lang="cs-CZ" altLang="cs-CZ" sz="2400" smtClean="0">
                <a:solidFill>
                  <a:schemeClr val="tx1"/>
                </a:solidFill>
              </a:rPr>
              <a:t>2b </a:t>
            </a:r>
            <a:r>
              <a:rPr lang="cs-CZ" altLang="cs-CZ" sz="2400" dirty="0">
                <a:solidFill>
                  <a:schemeClr val="tx1"/>
                </a:solidFill>
              </a:rPr>
              <a:t>a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neurofibromatózy</a:t>
            </a:r>
            <a:r>
              <a:rPr lang="cs-CZ" altLang="cs-CZ" sz="2400" dirty="0">
                <a:solidFill>
                  <a:schemeClr val="tx1"/>
                </a:solidFill>
              </a:rPr>
              <a:t> (von </a:t>
            </a:r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choroba)</a:t>
            </a:r>
          </a:p>
          <a:p>
            <a:pPr eaLnBrk="1" hangingPunct="1"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3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C755BE1-9A82-4A7D-8676-4FE9169F9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Získané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komplikace: perforace, peritonitida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22D5646-DB61-4B8B-9CFC-06A6A74B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Obstrukce střeva (nádorová, striktura zánětlivé geneze)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Toxické </a:t>
            </a:r>
            <a:r>
              <a:rPr lang="cs-CZ" altLang="cs-CZ" dirty="0" err="1">
                <a:solidFill>
                  <a:schemeClr val="tx1"/>
                </a:solidFill>
              </a:rPr>
              <a:t>megacolon</a:t>
            </a:r>
            <a:r>
              <a:rPr lang="cs-CZ" altLang="cs-CZ" dirty="0">
                <a:solidFill>
                  <a:schemeClr val="tx1"/>
                </a:solidFill>
              </a:rPr>
              <a:t> (komplikace ulcerózní kolitidy či m. Crohn)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Funkční psychosomatické poruchy</a:t>
            </a:r>
          </a:p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Chagasova</a:t>
            </a:r>
            <a:r>
              <a:rPr lang="cs-CZ" altLang="cs-CZ" dirty="0">
                <a:solidFill>
                  <a:schemeClr val="tx1"/>
                </a:solidFill>
              </a:rPr>
              <a:t> choroba (</a:t>
            </a:r>
            <a:r>
              <a:rPr lang="cs-CZ" altLang="cs-CZ" dirty="0" err="1">
                <a:solidFill>
                  <a:schemeClr val="tx1"/>
                </a:solidFill>
              </a:rPr>
              <a:t>trypanosomiáza</a:t>
            </a:r>
            <a:r>
              <a:rPr lang="cs-CZ" altLang="cs-CZ" dirty="0">
                <a:solidFill>
                  <a:schemeClr val="tx1"/>
                </a:solidFill>
              </a:rPr>
              <a:t>) – destrukce </a:t>
            </a:r>
            <a:r>
              <a:rPr lang="cs-CZ" altLang="cs-CZ" dirty="0" err="1">
                <a:solidFill>
                  <a:schemeClr val="tx1"/>
                </a:solidFill>
              </a:rPr>
              <a:t>myenterického</a:t>
            </a:r>
            <a:r>
              <a:rPr lang="cs-CZ" altLang="cs-CZ" dirty="0">
                <a:solidFill>
                  <a:schemeClr val="tx1"/>
                </a:solidFill>
              </a:rPr>
              <a:t> plexu přímou invazí parazitem</a:t>
            </a:r>
          </a:p>
        </p:txBody>
      </p:sp>
    </p:spTree>
    <p:extLst>
      <p:ext uri="{BB962C8B-B14F-4D97-AF65-F5344CB8AC3E}">
        <p14:creationId xmlns:p14="http://schemas.microsoft.com/office/powerpoint/2010/main" val="315839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96C6E71-336D-4865-AC91-DD5313F0B7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n-lt"/>
              </a:rPr>
              <a:t>Digesce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F57B76-55B3-455F-9159-D1CF37D6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Orální fáze: </a:t>
            </a:r>
            <a:r>
              <a:rPr lang="cs-CZ" altLang="cs-CZ" sz="2400" dirty="0"/>
              <a:t>v dutině ústní škrob štěpen alfa amylázou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Gastrická fáze: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pepsin – denaturace bílkovin a jejich štěpení na polypeptidové řetězce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Enterální fáze:</a:t>
            </a:r>
            <a:r>
              <a:rPr lang="cs-CZ" altLang="cs-CZ" sz="2400" dirty="0"/>
              <a:t> trypsin, chymotrypsin, </a:t>
            </a:r>
            <a:r>
              <a:rPr lang="cs-CZ" altLang="cs-CZ" sz="2400" dirty="0" err="1"/>
              <a:t>elastasa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karboxypeptidasa</a:t>
            </a:r>
            <a:r>
              <a:rPr lang="cs-CZ" altLang="cs-CZ" sz="2400" dirty="0"/>
              <a:t>, lipáza, alfa-amyláza – bílkoviny, tuky a glycidy jsou odbourávány do </a:t>
            </a:r>
            <a:r>
              <a:rPr lang="cs-CZ" altLang="cs-CZ" sz="2400" dirty="0" err="1"/>
              <a:t>asimilovatelných</a:t>
            </a:r>
            <a:r>
              <a:rPr lang="cs-CZ" altLang="cs-CZ" sz="2400" dirty="0"/>
              <a:t> forem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Tenké střevo: působení pankreatických enzymů a žlučových kyselin.</a:t>
            </a:r>
          </a:p>
          <a:p>
            <a:pPr marL="609600" indent="-609600"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4.     Terminální digesce a </a:t>
            </a:r>
            <a:r>
              <a:rPr lang="cs-CZ" altLang="cs-CZ" sz="2400" b="1" dirty="0" err="1">
                <a:solidFill>
                  <a:schemeClr val="hlink"/>
                </a:solidFill>
              </a:rPr>
              <a:t>transepiteliální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transport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tripeptidázy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disacharidázy</a:t>
            </a:r>
            <a:r>
              <a:rPr lang="cs-CZ" altLang="cs-CZ" sz="2400" dirty="0"/>
              <a:t> - hydrolytické procesy peptidů a sacharidů v kartáčovém lemu </a:t>
            </a:r>
            <a:r>
              <a:rPr lang="cs-CZ" altLang="cs-CZ" sz="2400" dirty="0" err="1"/>
              <a:t>enterocytů</a:t>
            </a:r>
            <a:r>
              <a:rPr lang="cs-CZ" altLang="cs-CZ" sz="2400" dirty="0"/>
              <a:t> a transport živin, tekutin a elektrolytů </a:t>
            </a:r>
            <a:r>
              <a:rPr lang="cs-CZ" altLang="cs-CZ" sz="2400" dirty="0" err="1"/>
              <a:t>transepiteliálně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64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Příčiny MAS při porušení intestinální fáze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Deficientní aktivita </a:t>
            </a:r>
            <a:r>
              <a:rPr lang="cs-CZ" altLang="cs-CZ" b="1" dirty="0" err="1">
                <a:solidFill>
                  <a:schemeClr val="hlink"/>
                </a:solidFill>
              </a:rPr>
              <a:t>disacharidáz</a:t>
            </a:r>
            <a:r>
              <a:rPr lang="cs-CZ" altLang="cs-CZ" b="1" dirty="0">
                <a:solidFill>
                  <a:schemeClr val="hlink"/>
                </a:solidFill>
              </a:rPr>
              <a:t> a </a:t>
            </a:r>
            <a:r>
              <a:rPr lang="cs-CZ" altLang="cs-CZ" b="1" dirty="0" err="1">
                <a:solidFill>
                  <a:schemeClr val="hlink"/>
                </a:solidFill>
              </a:rPr>
              <a:t>oligopeptidáz</a:t>
            </a:r>
            <a:r>
              <a:rPr lang="cs-CZ" altLang="cs-CZ" b="1" dirty="0">
                <a:solidFill>
                  <a:schemeClr val="hlink"/>
                </a:solidFill>
              </a:rPr>
              <a:t> vázaných na </a:t>
            </a:r>
            <a:r>
              <a:rPr lang="cs-CZ" altLang="cs-CZ" b="1" dirty="0" err="1">
                <a:solidFill>
                  <a:schemeClr val="hlink"/>
                </a:solidFill>
              </a:rPr>
              <a:t>mikrovilózní</a:t>
            </a:r>
            <a:r>
              <a:rPr lang="cs-CZ" altLang="cs-CZ" b="1" dirty="0">
                <a:solidFill>
                  <a:schemeClr val="hlink"/>
                </a:solidFill>
              </a:rPr>
              <a:t> membránu</a:t>
            </a:r>
            <a:r>
              <a:rPr lang="cs-CZ" altLang="cs-CZ" dirty="0"/>
              <a:t> (pozn. pouze monosacharidy mohou být vstřebány </a:t>
            </a:r>
            <a:r>
              <a:rPr lang="cs-CZ" altLang="cs-CZ" dirty="0" err="1"/>
              <a:t>enterocyty</a:t>
            </a:r>
            <a:r>
              <a:rPr lang="cs-CZ" altLang="cs-CZ" dirty="0"/>
              <a:t>, </a:t>
            </a:r>
            <a:r>
              <a:rPr lang="cs-CZ" altLang="cs-CZ" dirty="0" err="1"/>
              <a:t>oligopeptidy</a:t>
            </a:r>
            <a:r>
              <a:rPr lang="cs-CZ" altLang="cs-CZ" dirty="0"/>
              <a:t> a </a:t>
            </a:r>
            <a:r>
              <a:rPr lang="cs-CZ" altLang="cs-CZ" dirty="0" err="1"/>
              <a:t>dipeptidy</a:t>
            </a:r>
            <a:r>
              <a:rPr lang="cs-CZ" altLang="cs-CZ" dirty="0"/>
              <a:t> mohou  být vstřebány i alternativně)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- abnormální funkce mikroklků: primární (absence </a:t>
            </a:r>
            <a:r>
              <a:rPr lang="cs-CZ" altLang="cs-CZ" dirty="0" err="1"/>
              <a:t>disacharidázy</a:t>
            </a:r>
            <a:r>
              <a:rPr lang="cs-CZ" altLang="cs-CZ" dirty="0"/>
              <a:t> v normálním klku) nebo sekundární (při patologických změnách mikroklků – </a:t>
            </a: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r>
              <a:rPr lang="cs-CZ" altLang="cs-CZ" dirty="0"/>
              <a:t> (CS), </a:t>
            </a:r>
            <a:r>
              <a:rPr lang="cs-CZ" altLang="cs-CZ" dirty="0" err="1"/>
              <a:t>mikrovilózní</a:t>
            </a:r>
            <a:r>
              <a:rPr lang="cs-CZ" altLang="cs-CZ" dirty="0"/>
              <a:t> inkluzní choroba)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Zmenšení resorpční plochy: </a:t>
            </a:r>
            <a:r>
              <a:rPr lang="cs-CZ" altLang="cs-CZ" dirty="0"/>
              <a:t>resekční výkony, píštěle, choroby poškozující sliznici – CS, </a:t>
            </a:r>
            <a:r>
              <a:rPr lang="cs-CZ" altLang="cs-CZ" dirty="0" err="1"/>
              <a:t>Whippleova</a:t>
            </a:r>
            <a:r>
              <a:rPr lang="cs-CZ" altLang="cs-CZ" dirty="0"/>
              <a:t> choroba, nádory, záněty, poškození sliznice ionizujícím zářením, kolagenózy, amyloidóza,…)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metabolické funkce </a:t>
            </a:r>
            <a:r>
              <a:rPr lang="cs-CZ" altLang="cs-CZ" b="1" dirty="0" err="1">
                <a:solidFill>
                  <a:schemeClr val="hlink"/>
                </a:solidFill>
              </a:rPr>
              <a:t>enterocytů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(porucha tvorby chylomikronů při </a:t>
            </a:r>
            <a:r>
              <a:rPr lang="cs-CZ" altLang="cs-CZ" dirty="0" err="1"/>
              <a:t>abetalipoproteinémii</a:t>
            </a:r>
            <a:r>
              <a:rPr lang="cs-CZ" altLang="cs-CZ" dirty="0"/>
              <a:t> v důsledku absence apoproteinu B; nespecificky u dalších chorob: CS, m. </a:t>
            </a:r>
            <a:r>
              <a:rPr lang="cs-CZ" altLang="cs-CZ" dirty="0" err="1"/>
              <a:t>Whipple</a:t>
            </a:r>
            <a:r>
              <a:rPr lang="cs-CZ" altLang="cs-CZ" dirty="0"/>
              <a:t>, </a:t>
            </a:r>
            <a:r>
              <a:rPr lang="cs-CZ" altLang="cs-CZ" dirty="0" err="1"/>
              <a:t>gastrinom</a:t>
            </a:r>
            <a:r>
              <a:rPr lang="cs-CZ" altLang="cs-CZ" dirty="0"/>
              <a:t>,…)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transportu </a:t>
            </a:r>
            <a:r>
              <a:rPr lang="cs-CZ" altLang="cs-CZ" dirty="0"/>
              <a:t>(m. </a:t>
            </a:r>
            <a:r>
              <a:rPr lang="cs-CZ" altLang="cs-CZ" dirty="0" err="1"/>
              <a:t>Whipple</a:t>
            </a:r>
            <a:r>
              <a:rPr lang="cs-CZ" altLang="cs-CZ" dirty="0"/>
              <a:t>, kongenitální </a:t>
            </a:r>
            <a:r>
              <a:rPr lang="cs-CZ" altLang="cs-CZ" dirty="0" err="1"/>
              <a:t>lymfangiektázie</a:t>
            </a:r>
            <a:r>
              <a:rPr lang="cs-CZ" altLang="cs-CZ" dirty="0"/>
              <a:t>, blokáda </a:t>
            </a:r>
            <a:r>
              <a:rPr lang="cs-CZ" altLang="cs-CZ" dirty="0" err="1"/>
              <a:t>lymfatik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2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15E-C35D-4900-98DD-620158D6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„Primární“ </a:t>
            </a:r>
            <a:r>
              <a:rPr lang="cs-CZ" dirty="0">
                <a:latin typeface="+mn-lt"/>
              </a:rPr>
              <a:t>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BDD5C-601D-4E55-84B5-AF60ADE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9724" cy="4023360"/>
          </a:xfrm>
        </p:spPr>
        <p:txBody>
          <a:bodyPr/>
          <a:lstStyle/>
          <a:p>
            <a:r>
              <a:rPr lang="cs-CZ" sz="2400" dirty="0"/>
              <a:t>Vrozené nebo získané enzymatické defekty buněk sliznice tenkého střeva:</a:t>
            </a:r>
          </a:p>
          <a:p>
            <a:r>
              <a:rPr lang="cs-CZ" dirty="0"/>
              <a:t>- Deficity enzymů kartáčového lemu </a:t>
            </a:r>
            <a:r>
              <a:rPr lang="cs-CZ" dirty="0" err="1"/>
              <a:t>enterocytů</a:t>
            </a:r>
            <a:r>
              <a:rPr lang="cs-CZ" dirty="0"/>
              <a:t> (</a:t>
            </a:r>
            <a:r>
              <a:rPr lang="cs-CZ" dirty="0" err="1"/>
              <a:t>disacharidáz</a:t>
            </a:r>
            <a:r>
              <a:rPr lang="cs-CZ" dirty="0"/>
              <a:t> (nejčastěji laktázy) a </a:t>
            </a:r>
            <a:r>
              <a:rPr lang="cs-CZ" dirty="0" err="1"/>
              <a:t>enteropeptidáz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altLang="cs-CZ" dirty="0"/>
              <a:t>Poruchy transportu glukózy, fruktózy, galaktózy a aminokyselin (bez možnosti morfologické </a:t>
            </a:r>
            <a:r>
              <a:rPr lang="cs-CZ" altLang="cs-CZ" dirty="0" smtClean="0"/>
              <a:t>diagnostiky, převážně AR)</a:t>
            </a: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 err="1"/>
              <a:t>Abetalipoproteinémie</a:t>
            </a:r>
            <a:r>
              <a:rPr lang="cs-CZ" dirty="0"/>
              <a:t> (AR): porucha transportu tuků při chybění </a:t>
            </a:r>
            <a:r>
              <a:rPr lang="cs-CZ" dirty="0" err="1" smtClean="0"/>
              <a:t>apolipoproteinu</a:t>
            </a:r>
            <a:r>
              <a:rPr lang="cs-CZ" dirty="0" smtClean="0"/>
              <a:t> B, s akumulací lipidů v </a:t>
            </a:r>
            <a:r>
              <a:rPr lang="cs-CZ" dirty="0" err="1" smtClean="0"/>
              <a:t>enterocytech</a:t>
            </a:r>
            <a:endParaRPr lang="cs-CZ" dirty="0"/>
          </a:p>
          <a:p>
            <a:endParaRPr lang="cs-CZ" dirty="0"/>
          </a:p>
          <a:p>
            <a:r>
              <a:rPr lang="cs-CZ" sz="2400" dirty="0" err="1"/>
              <a:t>Céliakie</a:t>
            </a:r>
            <a:r>
              <a:rPr lang="cs-CZ" sz="2400" dirty="0"/>
              <a:t>/celiakální </a:t>
            </a:r>
            <a:r>
              <a:rPr lang="cs-CZ" sz="2400" dirty="0" err="1"/>
              <a:t>sprue</a:t>
            </a:r>
            <a:r>
              <a:rPr lang="cs-CZ" sz="2400" dirty="0"/>
              <a:t>/glutenová </a:t>
            </a:r>
            <a:r>
              <a:rPr lang="cs-CZ" sz="2400" dirty="0" err="1"/>
              <a:t>enteropatie</a:t>
            </a:r>
            <a:r>
              <a:rPr lang="cs-CZ" dirty="0"/>
              <a:t>: nesnášenlivost lepku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7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656FBA-3902-4127-9D6C-13A22081D2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/gluten-senzitivní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enteropatie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nesnášenlivost lepku, glutenu resp. jeho frakce gliadinu)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E2363C-4A5C-4AB6-8932-EAC9612E0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830741" cy="402336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Prevalence: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0,6-1 %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Terapie: </a:t>
            </a:r>
            <a:r>
              <a:rPr lang="cs-CZ" altLang="cs-CZ" sz="2800" dirty="0">
                <a:solidFill>
                  <a:schemeClr val="tx1"/>
                </a:solidFill>
              </a:rPr>
              <a:t>bezlepková dieta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Klinika: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MAS (průjmy,….)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Komplikace:</a:t>
            </a:r>
            <a:r>
              <a:rPr lang="cs-CZ" altLang="cs-CZ" sz="2800" dirty="0">
                <a:solidFill>
                  <a:schemeClr val="tx1"/>
                </a:solidFill>
              </a:rPr>
              <a:t> maligní lymfomy </a:t>
            </a:r>
            <a:r>
              <a:rPr lang="cs-CZ" altLang="cs-CZ" sz="2800" dirty="0" smtClean="0">
                <a:solidFill>
                  <a:schemeClr val="tx1"/>
                </a:solidFill>
              </a:rPr>
              <a:t>(lymfom z T buněk asociovaný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 a adenokarcinomy </a:t>
            </a:r>
            <a:r>
              <a:rPr lang="cs-CZ" altLang="cs-CZ" sz="2800" dirty="0">
                <a:solidFill>
                  <a:schemeClr val="tx1"/>
                </a:solidFill>
              </a:rPr>
              <a:t>tenkého střeva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Asociace s </a:t>
            </a:r>
            <a:r>
              <a:rPr lang="cs-CZ" altLang="cs-CZ" sz="2800" i="1" dirty="0">
                <a:solidFill>
                  <a:schemeClr val="tx1"/>
                </a:solidFill>
              </a:rPr>
              <a:t>dermatitis </a:t>
            </a:r>
            <a:r>
              <a:rPr lang="cs-CZ" altLang="cs-CZ" sz="2800" i="1" dirty="0" err="1">
                <a:solidFill>
                  <a:schemeClr val="tx1"/>
                </a:solidFill>
              </a:rPr>
              <a:t>herpetiformis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i="1" dirty="0" err="1">
                <a:solidFill>
                  <a:schemeClr val="tx1"/>
                </a:solidFill>
              </a:rPr>
              <a:t>Duhring</a:t>
            </a:r>
            <a:endParaRPr lang="cs-CZ" altLang="cs-CZ" sz="28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Protilátky proti </a:t>
            </a:r>
            <a:r>
              <a:rPr lang="cs-CZ" altLang="cs-CZ" sz="2800" dirty="0" smtClean="0">
                <a:solidFill>
                  <a:schemeClr val="tx1"/>
                </a:solidFill>
              </a:rPr>
              <a:t>tkáňové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transglutamináze</a:t>
            </a:r>
            <a:r>
              <a:rPr lang="cs-CZ" altLang="cs-CZ" sz="2800" dirty="0" smtClean="0">
                <a:solidFill>
                  <a:schemeClr val="tx1"/>
                </a:solidFill>
              </a:rPr>
              <a:t> (TG), </a:t>
            </a:r>
            <a:r>
              <a:rPr lang="cs-CZ" altLang="cs-CZ" sz="2800" dirty="0" err="1">
                <a:solidFill>
                  <a:schemeClr val="tx1"/>
                </a:solidFill>
              </a:rPr>
              <a:t>endomysiu</a:t>
            </a:r>
            <a:r>
              <a:rPr lang="cs-CZ" altLang="cs-CZ" sz="2800" dirty="0">
                <a:solidFill>
                  <a:schemeClr val="tx1"/>
                </a:solidFill>
              </a:rPr>
              <a:t> 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deamidovanému</a:t>
            </a:r>
            <a:r>
              <a:rPr lang="cs-CZ" altLang="cs-CZ" sz="2800" dirty="0" smtClean="0">
                <a:solidFill>
                  <a:schemeClr val="tx1"/>
                </a:solidFill>
              </a:rPr>
              <a:t> gliadinu 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deamidace</a:t>
            </a:r>
            <a:r>
              <a:rPr lang="cs-CZ" altLang="cs-CZ" sz="2800" dirty="0" smtClean="0">
                <a:solidFill>
                  <a:schemeClr val="tx1"/>
                </a:solidFill>
              </a:rPr>
              <a:t> TG)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Častější výskyt HLA znaků II. třídy </a:t>
            </a:r>
            <a:r>
              <a:rPr lang="cs-CZ" altLang="cs-CZ" sz="2800" dirty="0" smtClean="0">
                <a:solidFill>
                  <a:schemeClr val="tx1"/>
                </a:solidFill>
              </a:rPr>
              <a:t>HLA DQ2 nebo DQ8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(vlivy </a:t>
            </a:r>
            <a:r>
              <a:rPr lang="cs-CZ" altLang="cs-CZ" sz="2800" dirty="0">
                <a:solidFill>
                  <a:schemeClr val="tx1"/>
                </a:solidFill>
              </a:rPr>
              <a:t>genetické, imunitní, zevní faktory)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err="1" smtClean="0">
                <a:solidFill>
                  <a:schemeClr val="tx1"/>
                </a:solidFill>
              </a:rPr>
              <a:t>Daignostika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: </a:t>
            </a:r>
            <a:r>
              <a:rPr lang="cs-CZ" altLang="cs-CZ" sz="2800" dirty="0" smtClean="0">
                <a:solidFill>
                  <a:schemeClr val="tx1"/>
                </a:solidFill>
              </a:rPr>
              <a:t>sérologické vyšetření protilátek, histologické vyšetření biopsie duodena, typizace HLA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smtClean="0">
                <a:solidFill>
                  <a:schemeClr val="tx1"/>
                </a:solidFill>
              </a:rPr>
              <a:t>Histopatologický </a:t>
            </a:r>
            <a:r>
              <a:rPr lang="cs-CZ" altLang="cs-CZ" sz="2800" i="1" dirty="0">
                <a:solidFill>
                  <a:schemeClr val="tx1"/>
                </a:solidFill>
              </a:rPr>
              <a:t>nález</a:t>
            </a:r>
            <a:r>
              <a:rPr lang="cs-CZ" altLang="cs-CZ" sz="2800" dirty="0">
                <a:solidFill>
                  <a:schemeClr val="tx1"/>
                </a:solidFill>
              </a:rPr>
              <a:t>: atrofie klků, hyperplazie krypt, zvýšený počet IEL </a:t>
            </a:r>
            <a:r>
              <a:rPr lang="cs-CZ" altLang="cs-CZ" sz="2800" dirty="0" smtClean="0">
                <a:solidFill>
                  <a:schemeClr val="tx1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intraepiteliální</a:t>
            </a:r>
            <a:r>
              <a:rPr lang="cs-CZ" altLang="cs-CZ" sz="2800" dirty="0" smtClean="0">
                <a:solidFill>
                  <a:schemeClr val="tx1"/>
                </a:solidFill>
              </a:rPr>
              <a:t> lymfocytóza)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Normální sliznice tenkého střeva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Poměr výšky klků a krypt 3:1 – 5:1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Normální počet </a:t>
            </a:r>
            <a:r>
              <a:rPr lang="cs-CZ" altLang="cs-CZ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dirty="0">
                <a:solidFill>
                  <a:schemeClr val="tx1"/>
                </a:solidFill>
              </a:rPr>
              <a:t> lymfocytů (IEL): 40 IEL/ 100 </a:t>
            </a:r>
            <a:r>
              <a:rPr lang="cs-CZ" altLang="cs-CZ" dirty="0" err="1">
                <a:solidFill>
                  <a:schemeClr val="tx1"/>
                </a:solidFill>
              </a:rPr>
              <a:t>enterocytů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Přítomnost kartáčového lemu (PAS+, alkalická fosfatáza +)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Diferencované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4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75" y="2755472"/>
            <a:ext cx="4546161" cy="34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Charakteristika 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167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subpopulace T lymfocytů (</a:t>
            </a:r>
            <a:r>
              <a:rPr lang="cs-CZ" altLang="cs-CZ" sz="2800" dirty="0" err="1">
                <a:solidFill>
                  <a:schemeClr val="tx1"/>
                </a:solidFill>
              </a:rPr>
              <a:t>thymus</a:t>
            </a:r>
            <a:r>
              <a:rPr lang="cs-CZ" altLang="cs-CZ" sz="2800" dirty="0">
                <a:solidFill>
                  <a:schemeClr val="tx1"/>
                </a:solidFill>
              </a:rPr>
              <a:t>?, střevo?)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CD3+/CD2+ (95%)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CD8+ (70-90 %)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CD8- IEL (na terapii refrakterní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– </a:t>
            </a:r>
            <a:r>
              <a:rPr lang="cs-CZ" altLang="cs-CZ" sz="2800" dirty="0" err="1">
                <a:solidFill>
                  <a:schemeClr val="tx1"/>
                </a:solidFill>
              </a:rPr>
              <a:t>ulcerativní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jejunitis</a:t>
            </a:r>
            <a:r>
              <a:rPr lang="cs-CZ" altLang="cs-CZ" sz="2800" dirty="0">
                <a:solidFill>
                  <a:schemeClr val="tx1"/>
                </a:solidFill>
              </a:rPr>
              <a:t> – prekurzor </a:t>
            </a:r>
            <a:r>
              <a:rPr lang="cs-CZ" altLang="cs-CZ" sz="2800" dirty="0" smtClean="0">
                <a:solidFill>
                  <a:schemeClr val="tx1"/>
                </a:solidFill>
              </a:rPr>
              <a:t>T lymfomu asociovaného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cytotoxické T lymfocyty ?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norma: 40/IEL/100 </a:t>
            </a:r>
            <a:r>
              <a:rPr lang="cs-CZ" altLang="cs-CZ" sz="2800" dirty="0" err="1">
                <a:solidFill>
                  <a:schemeClr val="tx1"/>
                </a:solidFill>
              </a:rPr>
              <a:t>enterocytů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Zvýšený počet IEL:</a:t>
            </a:r>
            <a:r>
              <a:rPr lang="cs-CZ" altLang="cs-CZ" sz="2800" b="1" dirty="0">
                <a:solidFill>
                  <a:schemeClr val="tx1"/>
                </a:solidFill>
              </a:rPr>
              <a:t> CS</a:t>
            </a:r>
            <a:r>
              <a:rPr lang="cs-CZ" altLang="cs-CZ" sz="2800" dirty="0">
                <a:solidFill>
                  <a:schemeClr val="tx1"/>
                </a:solidFill>
              </a:rPr>
              <a:t> (+ </a:t>
            </a:r>
            <a:r>
              <a:rPr lang="cs-CZ" altLang="cs-CZ" sz="2800" dirty="0" err="1">
                <a:solidFill>
                  <a:schemeClr val="tx1"/>
                </a:solidFill>
              </a:rPr>
              <a:t>giardiasis</a:t>
            </a:r>
            <a:r>
              <a:rPr lang="cs-CZ" altLang="cs-CZ" sz="2800" dirty="0">
                <a:solidFill>
                  <a:schemeClr val="tx1"/>
                </a:solidFill>
              </a:rPr>
              <a:t>, potravinové alergie, tropické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, autoimunní </a:t>
            </a:r>
            <a:r>
              <a:rPr lang="cs-CZ" altLang="cs-CZ" sz="2800" dirty="0" err="1">
                <a:solidFill>
                  <a:schemeClr val="tx1"/>
                </a:solidFill>
              </a:rPr>
              <a:t>enteropatie</a:t>
            </a:r>
            <a:r>
              <a:rPr lang="cs-CZ" altLang="cs-CZ" sz="2800" dirty="0">
                <a:solidFill>
                  <a:schemeClr val="tx1"/>
                </a:solidFill>
              </a:rPr>
              <a:t>, GVHD)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</TotalTime>
  <Words>2131</Words>
  <Application>Microsoft Office PowerPoint</Application>
  <PresentationFormat>Širokoúhlá obrazovka</PresentationFormat>
  <Paragraphs>307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Garamond</vt:lpstr>
      <vt:lpstr>Wingdings</vt:lpstr>
      <vt:lpstr>Retrospektiva</vt:lpstr>
      <vt:lpstr>Malabsorpční syndrom Idiopatické střevní záněty Megacolon congenitum</vt:lpstr>
      <vt:lpstr>Malabsorpční syndrom</vt:lpstr>
      <vt:lpstr>Projevy MAS</vt:lpstr>
      <vt:lpstr>Digesce</vt:lpstr>
      <vt:lpstr>Příčiny MAS při porušení intestinální fáze </vt:lpstr>
      <vt:lpstr>„Primární“ MAS</vt:lpstr>
      <vt:lpstr>Céliakie/céliakální sprue/gluten-senzitivní enteropatie:  nesnášenlivost lepku, glutenu resp. jeho frakce gliadinu) </vt:lpstr>
      <vt:lpstr>Normální sliznice tenkého střeva</vt:lpstr>
      <vt:lpstr>Charakteristika IEL</vt:lpstr>
      <vt:lpstr>Klasifikace CS – Marsh – typy 0-3c </vt:lpstr>
      <vt:lpstr>Céliakální sprue </vt:lpstr>
      <vt:lpstr>Prezentace aplikace PowerPoint</vt:lpstr>
      <vt:lpstr>„Sekundární“ MAS:  příčiny žaludeční, jaterní, biliární a pankreatické</vt:lpstr>
      <vt:lpstr>Některé další příčiny MAS</vt:lpstr>
      <vt:lpstr>Idiopatické střevní záněty  (inflammatory bowel disease – IBD) </vt:lpstr>
      <vt:lpstr>Etiopatogeneze IBD: imunitní systém, mikrobiom, environmentální faktory, genetické vlivy</vt:lpstr>
      <vt:lpstr>IBD</vt:lpstr>
      <vt:lpstr>Prezentace aplikace PowerPoint</vt:lpstr>
      <vt:lpstr>Morbus Crohn</vt:lpstr>
      <vt:lpstr>Ulcerózní kolitida- pankolitida</vt:lpstr>
      <vt:lpstr>Normální sliznice vs klidové stádium UC</vt:lpstr>
      <vt:lpstr>Aktivní IBD kolitida</vt:lpstr>
      <vt:lpstr>Specifické formy kolitid:</vt:lpstr>
      <vt:lpstr>Lymfocytární kolitida</vt:lpstr>
      <vt:lpstr>Kolagenní kolitida</vt:lpstr>
      <vt:lpstr>Prezentace aplikace PowerPoint</vt:lpstr>
      <vt:lpstr>Prezentace aplikace PowerPoint</vt:lpstr>
      <vt:lpstr>Pseudomembranózní kolitida</vt:lpstr>
      <vt:lpstr>Ischemická kolitida</vt:lpstr>
      <vt:lpstr>Otázky pro patologa…slizniční biopsie</vt:lpstr>
      <vt:lpstr>Hodnocení biopsie – mikroexcize:</vt:lpstr>
      <vt:lpstr>Nejdůležitější znaky odlišující IBD a non-IBD</vt:lpstr>
      <vt:lpstr>Nálezy kolorektálních biopsií</vt:lpstr>
      <vt:lpstr>Megacolon congenitum/ Hirschsprungova nemoc</vt:lpstr>
      <vt:lpstr>Diagnostika HN: - klinická - histopatologická (absence gangliových buněk submukózního plexu; výrazně zvýšené množství ACHE+ nervových vláken v lamina propria mucosae a muscularis mucosae </vt:lpstr>
      <vt:lpstr>Intestinální neuronální dysplazie či hyperganglionóza</vt:lpstr>
      <vt:lpstr>Získané megacolon komplikace: perforace, peritonitida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122</cp:revision>
  <dcterms:created xsi:type="dcterms:W3CDTF">2017-08-15T07:48:05Z</dcterms:created>
  <dcterms:modified xsi:type="dcterms:W3CDTF">2023-12-12T05:59:10Z</dcterms:modified>
</cp:coreProperties>
</file>