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309" r:id="rId3"/>
    <p:sldId id="295" r:id="rId4"/>
    <p:sldId id="425" r:id="rId5"/>
    <p:sldId id="426" r:id="rId6"/>
    <p:sldId id="430" r:id="rId7"/>
    <p:sldId id="427" r:id="rId8"/>
    <p:sldId id="428" r:id="rId9"/>
    <p:sldId id="297" r:id="rId10"/>
    <p:sldId id="296" r:id="rId11"/>
    <p:sldId id="310" r:id="rId12"/>
    <p:sldId id="298" r:id="rId13"/>
    <p:sldId id="325" r:id="rId14"/>
    <p:sldId id="333" r:id="rId15"/>
    <p:sldId id="334" r:id="rId16"/>
    <p:sldId id="336" r:id="rId17"/>
    <p:sldId id="326" r:id="rId18"/>
    <p:sldId id="320" r:id="rId19"/>
    <p:sldId id="321" r:id="rId20"/>
    <p:sldId id="322" r:id="rId21"/>
    <p:sldId id="323" r:id="rId22"/>
    <p:sldId id="324" r:id="rId23"/>
    <p:sldId id="301" r:id="rId24"/>
    <p:sldId id="311" r:id="rId25"/>
    <p:sldId id="312" r:id="rId26"/>
    <p:sldId id="313" r:id="rId27"/>
    <p:sldId id="300" r:id="rId28"/>
    <p:sldId id="314" r:id="rId29"/>
    <p:sldId id="315" r:id="rId30"/>
    <p:sldId id="316" r:id="rId31"/>
    <p:sldId id="317" r:id="rId32"/>
    <p:sldId id="302" r:id="rId33"/>
    <p:sldId id="308" r:id="rId34"/>
    <p:sldId id="303" r:id="rId35"/>
    <p:sldId id="319" r:id="rId36"/>
    <p:sldId id="304" r:id="rId37"/>
    <p:sldId id="305" r:id="rId38"/>
    <p:sldId id="331" r:id="rId39"/>
    <p:sldId id="332"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360" r:id="rId64"/>
    <p:sldId id="414" r:id="rId65"/>
    <p:sldId id="415" r:id="rId66"/>
    <p:sldId id="416" r:id="rId67"/>
    <p:sldId id="419" r:id="rId68"/>
    <p:sldId id="405" r:id="rId69"/>
    <p:sldId id="406" r:id="rId70"/>
    <p:sldId id="407" r:id="rId71"/>
    <p:sldId id="420" r:id="rId72"/>
    <p:sldId id="421" r:id="rId73"/>
    <p:sldId id="417" r:id="rId74"/>
    <p:sldId id="392" r:id="rId75"/>
    <p:sldId id="394" r:id="rId76"/>
    <p:sldId id="395" r:id="rId77"/>
    <p:sldId id="396" r:id="rId78"/>
    <p:sldId id="400" r:id="rId79"/>
    <p:sldId id="401" r:id="rId80"/>
    <p:sldId id="404" r:id="rId81"/>
    <p:sldId id="422" r:id="rId82"/>
    <p:sldId id="423" r:id="rId83"/>
    <p:sldId id="424" r:id="rId84"/>
    <p:sldId id="367" r:id="rId85"/>
    <p:sldId id="368" r:id="rId86"/>
    <p:sldId id="369" r:id="rId87"/>
    <p:sldId id="370" r:id="rId88"/>
    <p:sldId id="371" r:id="rId89"/>
    <p:sldId id="372" r:id="rId90"/>
    <p:sldId id="373" r:id="rId91"/>
    <p:sldId id="409" r:id="rId92"/>
    <p:sldId id="410" r:id="rId93"/>
    <p:sldId id="376" r:id="rId94"/>
    <p:sldId id="412" r:id="rId95"/>
    <p:sldId id="411" r:id="rId96"/>
    <p:sldId id="378" r:id="rId97"/>
    <p:sldId id="379" r:id="rId98"/>
    <p:sldId id="380" r:id="rId99"/>
    <p:sldId id="381" r:id="rId100"/>
    <p:sldId id="382" r:id="rId101"/>
    <p:sldId id="294"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17" d="100"/>
          <a:sy n="117" d="100"/>
        </p:scale>
        <p:origin x="12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31. 10. 2023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31. 10. 2023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31. 10. 2023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31. 10. 2023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31. 10. 2023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31. 10. 2023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31. 10. 2023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31. 10. 2023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31. 10. 2023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31. 10. 2023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1.jpeg"/><Relationship Id="rId1" Type="http://schemas.openxmlformats.org/officeDocument/2006/relationships/slideLayout" Target="../slideLayouts/slideLayout15.xml"/><Relationship Id="rId5" Type="http://schemas.openxmlformats.org/officeDocument/2006/relationships/image" Target="../media/image66.jpe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xml"/><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7.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5" Type="http://schemas.openxmlformats.org/officeDocument/2006/relationships/image" Target="../media/image97.jpeg"/><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(nebo mutace)</a:t>
            </a:r>
            <a:r>
              <a:rPr lang="cs-CZ" altLang="cs-CZ" dirty="0">
                <a:solidFill>
                  <a:schemeClr val="tx1"/>
                </a:solidFill>
              </a:rPr>
              <a:t> </a:t>
            </a: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smtClean="0">
                <a:solidFill>
                  <a:schemeClr val="hlink"/>
                </a:solidFill>
              </a:rPr>
              <a:t>neoplazie</a:t>
            </a:r>
            <a:r>
              <a:rPr lang="cs-CZ" altLang="cs-CZ" b="1" dirty="0" smtClean="0">
                <a:solidFill>
                  <a:schemeClr val="hlink"/>
                </a:solidFill>
              </a:rPr>
              <a:t> (IN):</a:t>
            </a:r>
            <a:r>
              <a:rPr lang="cs-CZ" altLang="cs-CZ" b="1" dirty="0" smtClean="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 </a:t>
            </a:r>
            <a:r>
              <a:rPr lang="cs-CZ" altLang="cs-CZ" dirty="0"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smtClean="0"/>
              <a:t>Mitózy (typické i atypické)</a:t>
            </a:r>
            <a:endParaRPr lang="cs-CZ" altLang="cs-CZ" sz="2400" dirty="0"/>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smtClean="0"/>
              <a:t>normální </a:t>
            </a:r>
            <a:r>
              <a:rPr lang="cs-CZ" altLang="cs-CZ" sz="2400" dirty="0"/>
              <a:t>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r>
              <a:rPr lang="cs-CZ" dirty="0" smtClean="0"/>
              <a:t>…..</a:t>
            </a:r>
            <a:r>
              <a:rPr lang="cs-CZ" b="1" dirty="0" smtClean="0"/>
              <a:t>tkáňová masa, která vznikla v důsledku excesivní, nekoordinované a autonomní proliferace transformovaných buněk</a:t>
            </a:r>
            <a:r>
              <a:rPr lang="cs-CZ" dirty="0" smtClean="0"/>
              <a:t>…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a:t>
            </a:r>
            <a:r>
              <a:rPr lang="cs-CZ" dirty="0" smtClean="0"/>
              <a:t>tkáně</a:t>
            </a:r>
          </a:p>
          <a:p>
            <a:pPr>
              <a:buFont typeface="Wingdings" panose="05000000000000000000" pitchFamily="2" charset="2"/>
              <a:buChar char="§"/>
            </a:pPr>
            <a:endParaRPr lang="cs-CZ" dirty="0"/>
          </a:p>
          <a:p>
            <a:pPr>
              <a:buFont typeface="Wingdings" panose="05000000000000000000" pitchFamily="2" charset="2"/>
              <a:buChar char="§"/>
            </a:pPr>
            <a:r>
              <a:rPr lang="cs-CZ" dirty="0" smtClean="0"/>
              <a:t> Má neomezený replikační potenciál, schopnost unikat imunitnímu dohledu, dokáže indukovat </a:t>
            </a:r>
            <a:r>
              <a:rPr lang="cs-CZ" dirty="0" err="1" smtClean="0"/>
              <a:t>angiogenezu</a:t>
            </a:r>
            <a:r>
              <a:rPr lang="cs-CZ" dirty="0" smtClean="0"/>
              <a:t> pro zajištění svého metabolismu, vyznačuje se energetickým parazitismem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a:t>
            </a:r>
            <a:r>
              <a:rPr lang="cs-CZ" dirty="0" smtClean="0"/>
              <a:t>stimulech</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a:t>
            </a:r>
            <a:r>
              <a:rPr lang="cs-CZ" dirty="0" smtClean="0"/>
              <a:t>proliferaci, </a:t>
            </a:r>
            <a:r>
              <a:rPr lang="cs-CZ" dirty="0"/>
              <a:t>expanzi nádorově transformované buňky (=nádor je </a:t>
            </a:r>
            <a:r>
              <a:rPr lang="cs-CZ" dirty="0" smtClean="0"/>
              <a:t>monoklonální … z jediné buňky, ve které nastala iniciační neletální genetická porucha)</a:t>
            </a:r>
            <a:endParaRPr lang="cs-CZ" dirty="0"/>
          </a:p>
          <a:p>
            <a:endParaRPr lang="cs-CZ" dirty="0"/>
          </a:p>
        </p:txBody>
      </p:sp>
    </p:spTree>
    <p:extLst>
      <p:ext uri="{BB962C8B-B14F-4D97-AF65-F5344CB8AC3E}">
        <p14:creationId xmlns:p14="http://schemas.microsoft.com/office/powerpoint/2010/main" val="525954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a:t>
            </a:r>
            <a:r>
              <a:rPr lang="cs-CZ" altLang="cs-CZ" sz="3200" b="1" dirty="0" smtClean="0">
                <a:solidFill>
                  <a:schemeClr val="tx1"/>
                </a:solidFill>
              </a:rPr>
              <a:t>1B, 2)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a:t>
            </a:r>
            <a:r>
              <a:rPr lang="cs-CZ" altLang="cs-CZ" sz="3200" b="1" dirty="0" smtClean="0">
                <a:solidFill>
                  <a:schemeClr val="tx1"/>
                </a:solidFill>
              </a:rPr>
              <a:t>(3</a:t>
            </a:r>
            <a:r>
              <a:rPr lang="cs-CZ" altLang="cs-CZ" sz="3200" b="1" dirty="0">
                <a:solidFill>
                  <a:schemeClr val="tx1"/>
                </a:solidFill>
              </a:rPr>
              <a:t>)</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a:t>
            </a:r>
            <a:r>
              <a:rPr lang="cs-CZ" altLang="cs-CZ" sz="2400" b="1" dirty="0" smtClean="0"/>
              <a:t>šíření</a:t>
            </a:r>
          </a:p>
          <a:p>
            <a:pPr marL="0" indent="0" eaLnBrk="1" hangingPunct="1">
              <a:lnSpc>
                <a:spcPct val="80000"/>
              </a:lnSpc>
              <a:buNone/>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00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r>
              <a:rPr lang="cs-CZ" altLang="cs-CZ" dirty="0" smtClean="0"/>
              <a:t>)</a:t>
            </a:r>
          </a:p>
          <a:p>
            <a:pPr>
              <a:lnSpc>
                <a:spcPct val="80000"/>
              </a:lnSpc>
              <a:buFont typeface="Wingdings" panose="05000000000000000000" pitchFamily="2" charset="2"/>
              <a:buChar char="§"/>
              <a:defRPr/>
            </a:pPr>
            <a:r>
              <a:rPr lang="cs-CZ" altLang="cs-CZ" dirty="0" smtClean="0"/>
              <a:t> </a:t>
            </a:r>
            <a:r>
              <a:rPr lang="cs-CZ" altLang="cs-CZ" dirty="0" err="1"/>
              <a:t>Makrometastáza</a:t>
            </a:r>
            <a:r>
              <a:rPr lang="cs-CZ" altLang="cs-CZ" dirty="0"/>
              <a:t> (&gt;2mm), </a:t>
            </a:r>
            <a:r>
              <a:rPr lang="cs-CZ" altLang="cs-CZ" dirty="0" err="1" smtClean="0"/>
              <a:t>mikrometastáza</a:t>
            </a:r>
            <a:r>
              <a:rPr lang="cs-CZ" altLang="cs-CZ" dirty="0" smtClean="0"/>
              <a:t> (0,2-2mm), izolovaná skupina nádorových buněk (ITC) </a:t>
            </a:r>
            <a:r>
              <a:rPr lang="cs-CZ" altLang="cs-CZ" dirty="0"/>
              <a:t>(&lt;0,2mm)</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normAutofit/>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smtClean="0"/>
              <a:t> původně </a:t>
            </a:r>
            <a:r>
              <a:rPr lang="cs-CZ" altLang="cs-CZ" sz="2400" dirty="0" err="1" smtClean="0"/>
              <a:t>lymfogenní</a:t>
            </a:r>
            <a:r>
              <a:rPr lang="cs-CZ" altLang="cs-CZ" sz="2400" dirty="0" smtClean="0"/>
              <a:t> metastáza přes </a:t>
            </a:r>
            <a:r>
              <a:rPr lang="cs-CZ" altLang="cs-CZ" sz="2400" dirty="0" err="1" smtClean="0"/>
              <a:t>ductus</a:t>
            </a:r>
            <a:r>
              <a:rPr lang="cs-CZ" altLang="cs-CZ" sz="2400" dirty="0" smtClean="0"/>
              <a:t> </a:t>
            </a:r>
            <a:r>
              <a:rPr lang="cs-CZ" altLang="cs-CZ" sz="2400" dirty="0" err="1" smtClean="0"/>
              <a:t>thoracicus</a:t>
            </a:r>
            <a:r>
              <a:rPr lang="cs-CZ" altLang="cs-CZ" sz="2400" dirty="0" smtClean="0"/>
              <a:t> do krevního řečiště </a:t>
            </a:r>
          </a:p>
          <a:p>
            <a:pPr eaLnBrk="1" hangingPunct="1">
              <a:lnSpc>
                <a:spcPct val="90000"/>
              </a:lnSpc>
              <a:buFont typeface="Wingdings" panose="05000000000000000000" pitchFamily="2" charset="2"/>
              <a:buChar char="§"/>
              <a:defRPr/>
            </a:pPr>
            <a:r>
              <a:rPr lang="cs-CZ" altLang="cs-CZ" sz="2400" dirty="0" smtClean="0"/>
              <a:t>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a:t>
            </a:r>
            <a:r>
              <a:rPr lang="cs-CZ" altLang="cs-CZ" sz="2400" dirty="0" smtClean="0"/>
              <a:t>typické </a:t>
            </a:r>
            <a:r>
              <a:rPr lang="cs-CZ" altLang="cs-CZ" sz="2400" dirty="0"/>
              <a:t>pro sarkomy, ale i u karcinomů</a:t>
            </a:r>
          </a:p>
          <a:p>
            <a:pPr eaLnBrk="1" hangingPunct="1">
              <a:lnSpc>
                <a:spcPct val="90000"/>
              </a:lnSpc>
              <a:buFont typeface="Wingdings" panose="05000000000000000000" pitchFamily="2" charset="2"/>
              <a:buChar char="§"/>
              <a:defRPr/>
            </a:pPr>
            <a:r>
              <a:rPr lang="cs-CZ" altLang="cs-CZ" sz="2400" dirty="0"/>
              <a:t> </a:t>
            </a:r>
            <a:r>
              <a:rPr lang="cs-CZ" altLang="cs-CZ" sz="2400" b="1" dirty="0"/>
              <a:t>venózní metastazování </a:t>
            </a:r>
            <a:r>
              <a:rPr lang="cs-CZ" altLang="cs-CZ" sz="2400" dirty="0"/>
              <a:t>(typ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t>
            </a:r>
            <a:r>
              <a:rPr lang="cs-CZ" altLang="cs-CZ" dirty="0"/>
              <a:t>arteriální metastazování (při průchodu nádorových buněk plicními kapilárami, při plicních A-V zkratech, otevřeném </a:t>
            </a:r>
            <a:r>
              <a:rPr lang="cs-CZ" altLang="cs-CZ" dirty="0" err="1"/>
              <a:t>foramen</a:t>
            </a:r>
            <a:r>
              <a:rPr lang="cs-CZ" altLang="cs-CZ" dirty="0"/>
              <a:t> </a:t>
            </a:r>
            <a:r>
              <a:rPr lang="cs-CZ" altLang="cs-CZ" dirty="0" err="1"/>
              <a:t>ovale</a:t>
            </a:r>
            <a:r>
              <a:rPr lang="cs-CZ" altLang="cs-CZ"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250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smtClean="0"/>
              <a:t>karcinom </a:t>
            </a:r>
            <a:r>
              <a:rPr lang="cs-CZ" altLang="cs-CZ" sz="4900" dirty="0"/>
              <a:t>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a:t>
            </a:r>
            <a:r>
              <a:rPr lang="cs-CZ" altLang="cs-CZ" sz="4900" dirty="0" smtClean="0"/>
              <a:t>uzlin, kostní sarkomy do jiných kostí,…)</a:t>
            </a:r>
            <a:endParaRPr lang="cs-CZ" altLang="cs-CZ" sz="4900" dirty="0"/>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r>
              <a:rPr lang="cs-CZ" altLang="cs-CZ" sz="4800" dirty="0" smtClean="0"/>
              <a:t>)</a:t>
            </a:r>
          </a:p>
          <a:p>
            <a:pPr>
              <a:lnSpc>
                <a:spcPct val="80000"/>
              </a:lnSpc>
              <a:defRPr/>
            </a:pPr>
            <a:endParaRPr lang="cs-CZ" altLang="cs-CZ" sz="4800" dirty="0"/>
          </a:p>
          <a:p>
            <a:pPr>
              <a:lnSpc>
                <a:spcPct val="80000"/>
              </a:lnSpc>
              <a:defRPr/>
            </a:pPr>
            <a:r>
              <a:rPr lang="cs-CZ" altLang="cs-CZ" sz="6400" b="1" dirty="0">
                <a:solidFill>
                  <a:schemeClr val="hlink"/>
                </a:solidFill>
              </a:rPr>
              <a:t>Metastázy synchronní </a:t>
            </a:r>
            <a:r>
              <a:rPr lang="cs-CZ" altLang="cs-CZ" sz="4800" dirty="0" smtClean="0"/>
              <a:t>(zjištěny s dg. primárního nádoru); </a:t>
            </a:r>
            <a:r>
              <a:rPr lang="cs-CZ" altLang="cs-CZ" sz="6400" b="1" dirty="0" err="1">
                <a:solidFill>
                  <a:schemeClr val="hlink"/>
                </a:solidFill>
              </a:rPr>
              <a:t>metachronní</a:t>
            </a:r>
            <a:r>
              <a:rPr lang="cs-CZ" altLang="cs-CZ" sz="6400" b="1" dirty="0">
                <a:solidFill>
                  <a:schemeClr val="hlink"/>
                </a:solidFill>
              </a:rPr>
              <a:t> </a:t>
            </a:r>
            <a:r>
              <a:rPr lang="cs-CZ" altLang="cs-CZ" sz="4800" dirty="0" smtClean="0"/>
              <a:t>(s časovým odstupem) </a:t>
            </a:r>
            <a:endParaRPr lang="cs-CZ" altLang="cs-CZ" sz="4800"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550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endParaRPr lang="cs-CZ" sz="2600" dirty="0" smtClean="0"/>
          </a:p>
          <a:p>
            <a:pPr>
              <a:defRPr/>
            </a:pPr>
            <a:endParaRPr lang="cs-CZ" sz="2600" dirty="0"/>
          </a:p>
          <a:p>
            <a:pPr>
              <a:defRPr/>
            </a:pPr>
            <a:r>
              <a:rPr lang="cs-CZ" sz="2600" dirty="0" smtClean="0"/>
              <a:t>Hemokoagulační </a:t>
            </a:r>
            <a:r>
              <a:rPr lang="cs-CZ" sz="2600" dirty="0" err="1" smtClean="0"/>
              <a:t>paraneoplastické</a:t>
            </a:r>
            <a:r>
              <a:rPr lang="cs-CZ" sz="2600" dirty="0" smtClean="0"/>
              <a:t> syndromy (tromboflebitidy, nebakteriální trombotická endokarditida, DIC,…)</a:t>
            </a:r>
            <a:endParaRPr lang="cs-CZ" sz="2600" dirty="0"/>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601" y="1772816"/>
            <a:ext cx="7311181" cy="4392488"/>
          </a:xfrm>
        </p:spPr>
      </p:pic>
      <p:sp>
        <p:nvSpPr>
          <p:cNvPr id="3" name="Obdélník 2"/>
          <p:cNvSpPr/>
          <p:nvPr/>
        </p:nvSpPr>
        <p:spPr>
          <a:xfrm>
            <a:off x="2288721" y="6420535"/>
            <a:ext cx="8463643" cy="369332"/>
          </a:xfrm>
          <a:prstGeom prst="rect">
            <a:avLst/>
          </a:prstGeom>
        </p:spPr>
        <p:txBody>
          <a:bodyPr wrap="square">
            <a:spAutoFit/>
          </a:bodyPr>
          <a:lstStyle/>
          <a:p>
            <a:r>
              <a:rPr lang="en-US" dirty="0" smtClean="0"/>
              <a:t> </a:t>
            </a:r>
            <a:r>
              <a:rPr lang="en-US" dirty="0" err="1"/>
              <a:t>Hanahan</a:t>
            </a:r>
            <a:r>
              <a:rPr lang="en-US" dirty="0"/>
              <a:t> D, Weinberg RA. The hallmarks of cancer. Cell 2000;100:57–70.</a:t>
            </a:r>
            <a:endParaRPr lang="cs-CZ" dirty="0"/>
          </a:p>
        </p:txBody>
      </p:sp>
    </p:spTree>
    <p:extLst>
      <p:ext uri="{BB962C8B-B14F-4D97-AF65-F5344CB8AC3E}">
        <p14:creationId xmlns:p14="http://schemas.microsoft.com/office/powerpoint/2010/main" val="1998776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l="-1701" t="-3571" r="47685" b="3571"/>
          <a:stretch/>
        </p:blipFill>
        <p:spPr bwMode="auto">
          <a:xfrm>
            <a:off x="1097280" y="1624681"/>
            <a:ext cx="6256514" cy="514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7639050" y="5800343"/>
            <a:ext cx="4552950" cy="738664"/>
          </a:xfrm>
          <a:prstGeom prst="rect">
            <a:avLst/>
          </a:prstGeom>
        </p:spPr>
        <p:txBody>
          <a:bodyPr wrap="square">
            <a:spAutoFit/>
          </a:bodyPr>
          <a:lstStyle/>
          <a:p>
            <a:r>
              <a:rPr lang="en-US" sz="1400" dirty="0" err="1"/>
              <a:t>Hanahan</a:t>
            </a:r>
            <a:r>
              <a:rPr lang="en-US" sz="1400" dirty="0"/>
              <a:t> D, Weinberg RA. Hallmarks of cancer: the next generation. Cell 2011;144:646–74.</a:t>
            </a:r>
            <a:br>
              <a:rPr lang="en-US" sz="1400" dirty="0"/>
            </a:br>
            <a:endParaRPr lang="cs-CZ" sz="1400" dirty="0"/>
          </a:p>
        </p:txBody>
      </p:sp>
    </p:spTree>
    <p:extLst>
      <p:ext uri="{BB962C8B-B14F-4D97-AF65-F5344CB8AC3E}">
        <p14:creationId xmlns:p14="http://schemas.microsoft.com/office/powerpoint/2010/main" val="3052504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lstStyle/>
          <a:p>
            <a:pPr eaLnBrk="1" hangingPunct="1">
              <a:defRPr/>
            </a:pPr>
            <a:r>
              <a:rPr lang="cs-CZ" altLang="cs-CZ" b="1" dirty="0"/>
              <a:t>Neuroendokrinní tumory (NET)</a:t>
            </a:r>
            <a:br>
              <a:rPr lang="cs-CZ" altLang="cs-CZ" b="1" dirty="0"/>
            </a:br>
            <a:r>
              <a:rPr lang="cs-CZ" altLang="cs-CZ"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a:t>
            </a:r>
          </a:p>
          <a:p>
            <a:pPr eaLnBrk="1" hangingPunct="1">
              <a:lnSpc>
                <a:spcPct val="80000"/>
              </a:lnSpc>
              <a:defRPr/>
            </a:pPr>
            <a:r>
              <a:rPr lang="cs-CZ" altLang="cs-CZ" b="1" dirty="0">
                <a:solidFill>
                  <a:schemeClr val="hlink"/>
                </a:solidFill>
              </a:rPr>
              <a:t> </a:t>
            </a:r>
            <a:r>
              <a:rPr lang="cs-CZ" altLang="cs-CZ" b="1" dirty="0" smtClean="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429931" cy="646331"/>
          </a:xfrm>
          <a:prstGeom prst="rect">
            <a:avLst/>
          </a:prstGeom>
          <a:noFill/>
        </p:spPr>
        <p:txBody>
          <a:bodyPr wrap="none" rtlCol="0">
            <a:spAutoFit/>
          </a:bodyPr>
          <a:lstStyle/>
          <a:p>
            <a:r>
              <a:rPr lang="cs-CZ" dirty="0" smtClean="0"/>
              <a:t>WHO GIT 2010: NET G1/G2; NEC; MANEC)</a:t>
            </a:r>
          </a:p>
          <a:p>
            <a:r>
              <a:rPr lang="cs-CZ" dirty="0" smtClean="0"/>
              <a:t>WHO GIT 2019: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(dříve </a:t>
            </a:r>
            <a:r>
              <a:rPr lang="cs-CZ" altLang="cs-CZ" sz="2800" b="1" dirty="0" err="1">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latin typeface="+mn-lt"/>
              </a:rPr>
              <a:t>Znaky maligního nádorového onemocnění</a:t>
            </a:r>
            <a:endParaRPr lang="cs-CZ" sz="4400" dirty="0">
              <a:latin typeface="+mn-lt"/>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086" y="1867989"/>
            <a:ext cx="6736787" cy="4366758"/>
          </a:xfrm>
        </p:spPr>
      </p:pic>
    </p:spTree>
    <p:extLst>
      <p:ext uri="{BB962C8B-B14F-4D97-AF65-F5344CB8AC3E}">
        <p14:creationId xmlns:p14="http://schemas.microsoft.com/office/powerpoint/2010/main" val="4209189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a:t>
            </a:r>
            <a:r>
              <a:rPr lang="cs-CZ" altLang="cs-CZ"/>
              <a:t>: </a:t>
            </a:r>
            <a:r>
              <a:rPr lang="cs-CZ" altLang="cs-CZ" smtClean="0"/>
              <a:t>pleury</a:t>
            </a:r>
            <a:r>
              <a:rPr lang="cs-CZ" altLang="cs-CZ" dirty="0"/>
              <a:t>,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ext uri="{D42A27DB-BD31-4B8C-83A1-F6EECF244321}">
                <p14:modId xmlns:p14="http://schemas.microsoft.com/office/powerpoint/2010/main" val="4059223030"/>
              </p:ext>
            </p:extLst>
          </p:nvPr>
        </p:nvGraphicFramePr>
        <p:xfrm>
          <a:off x="101966" y="516957"/>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a:t>
                      </a:r>
                      <a:r>
                        <a:rPr lang="cs-CZ" sz="1800" dirty="0" smtClean="0"/>
                        <a:t>1 </a:t>
                      </a:r>
                      <a:r>
                        <a:rPr lang="cs-CZ" sz="1800" dirty="0"/>
                        <a:t>(benigní),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smtClean="0"/>
                        <a:t>Papilom, atypický papilom a </a:t>
                      </a:r>
                      <a:r>
                        <a:rPr lang="cs-CZ" sz="1800" dirty="0"/>
                        <a:t>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7256" y="245607"/>
            <a:ext cx="10058400" cy="1450757"/>
          </a:xfrm>
        </p:spPr>
        <p:txBody>
          <a:bodyPr>
            <a:normAutofit/>
          </a:bodyPr>
          <a:lstStyle/>
          <a:p>
            <a:r>
              <a:rPr lang="cs-CZ" sz="3200" b="1" dirty="0"/>
              <a:t>WHO klasifikace gliomů 2016 </a:t>
            </a:r>
            <a:r>
              <a:rPr lang="cs-CZ" sz="3200" b="1" dirty="0" smtClean="0"/>
              <a:t>– integrovaná diagnostika</a:t>
            </a:r>
            <a:r>
              <a:rPr lang="cs-CZ" sz="3200" b="1" dirty="0"/>
              <a:t/>
            </a:r>
            <a:br>
              <a:rPr lang="cs-CZ" sz="3200" b="1" dirty="0"/>
            </a:br>
            <a:r>
              <a:rPr lang="cs-CZ" sz="3200" b="1" dirty="0" smtClean="0"/>
              <a:t>(t.č. WHO 2021, extenze integrované diagnostiky)</a:t>
            </a:r>
            <a:endParaRPr lang="cs-CZ" sz="3200" b="1" dirty="0"/>
          </a:p>
        </p:txBody>
      </p:sp>
      <p:sp>
        <p:nvSpPr>
          <p:cNvPr id="5" name="Zástupný symbol pro obsah 4"/>
          <p:cNvSpPr>
            <a:spLocks noGrp="1"/>
          </p:cNvSpPr>
          <p:nvPr>
            <p:ph idx="1"/>
          </p:nvPr>
        </p:nvSpPr>
        <p:spPr>
          <a:xfrm>
            <a:off x="1037256" y="1842657"/>
            <a:ext cx="10976403" cy="4869428"/>
          </a:xfrm>
        </p:spPr>
        <p:txBody>
          <a:bodyPr>
            <a:normAutofit fontScale="62500" lnSpcReduction="20000"/>
          </a:bodyPr>
          <a:lstStyle/>
          <a:p>
            <a:pPr marL="0" indent="0">
              <a:buNone/>
            </a:pPr>
            <a:r>
              <a:rPr lang="cs-CZ" sz="3200" b="1" dirty="0">
                <a:solidFill>
                  <a:schemeClr val="accent1">
                    <a:lumMod val="75000"/>
                  </a:schemeClr>
                </a:solidFill>
              </a:rPr>
              <a:t>Nový diagnostický přístup </a:t>
            </a:r>
            <a:r>
              <a:rPr lang="cs-CZ" sz="3200" b="1" dirty="0">
                <a:solidFill>
                  <a:schemeClr val="accent1">
                    <a:lumMod val="75000"/>
                  </a:schemeClr>
                </a:solidFill>
                <a:latin typeface="Garamond" panose="02020404030301010803" pitchFamily="18" charset="0"/>
              </a:rPr>
              <a:t>→ </a:t>
            </a:r>
            <a:r>
              <a:rPr lang="cs-CZ" sz="3200" b="1" dirty="0">
                <a:solidFill>
                  <a:schemeClr val="accent1">
                    <a:lumMod val="75000"/>
                  </a:schemeClr>
                </a:solidFill>
              </a:rPr>
              <a:t>Integrovaná diagnóza: </a:t>
            </a:r>
          </a:p>
          <a:p>
            <a:pPr marL="0" indent="0">
              <a:buNone/>
            </a:pPr>
            <a:r>
              <a:rPr lang="cs-CZ" sz="3200" b="1" dirty="0">
                <a:solidFill>
                  <a:schemeClr val="accent1">
                    <a:lumMod val="75000"/>
                  </a:schemeClr>
                </a:solidFill>
              </a:rPr>
              <a:t>kombinace histologických znaků a molekulárních informací (fenotyp + genotyp)</a:t>
            </a:r>
          </a:p>
          <a:p>
            <a:pPr marL="0" indent="0">
              <a:buNone/>
            </a:pPr>
            <a:endParaRPr lang="cs-CZ" sz="3200" b="1" dirty="0">
              <a:solidFill>
                <a:schemeClr val="accent1">
                  <a:lumMod val="75000"/>
                </a:schemeClr>
              </a:solidFill>
            </a:endParaRPr>
          </a:p>
          <a:p>
            <a:r>
              <a:rPr lang="cs-CZ" sz="2900" dirty="0">
                <a:solidFill>
                  <a:schemeClr val="accent1">
                    <a:lumMod val="75000"/>
                  </a:schemeClr>
                </a:solidFill>
              </a:rPr>
              <a:t>Histopatologická diagnóza/histopatologický </a:t>
            </a:r>
            <a:r>
              <a:rPr lang="cs-CZ" sz="2900" dirty="0" err="1">
                <a:solidFill>
                  <a:schemeClr val="accent1">
                    <a:lumMod val="75000"/>
                  </a:schemeClr>
                </a:solidFill>
              </a:rPr>
              <a:t>typing</a:t>
            </a:r>
            <a:r>
              <a:rPr lang="cs-CZ" sz="2900" dirty="0">
                <a:solidFill>
                  <a:schemeClr val="accent1">
                    <a:lumMod val="75000"/>
                  </a:schemeClr>
                </a:solidFill>
              </a:rPr>
              <a:t> tumoru</a:t>
            </a:r>
          </a:p>
          <a:p>
            <a:pPr>
              <a:buFontTx/>
              <a:buChar char="-"/>
            </a:pPr>
            <a:r>
              <a:rPr lang="cs-CZ" sz="2900" dirty="0"/>
              <a:t> </a:t>
            </a:r>
            <a:r>
              <a:rPr lang="cs-CZ" sz="2900" dirty="0" err="1"/>
              <a:t>astrocytární</a:t>
            </a:r>
            <a:r>
              <a:rPr lang="cs-CZ" sz="2900" dirty="0"/>
              <a:t>, </a:t>
            </a:r>
            <a:r>
              <a:rPr lang="cs-CZ" sz="2900" dirty="0" err="1"/>
              <a:t>oligodendrogliální</a:t>
            </a:r>
            <a:r>
              <a:rPr lang="cs-CZ" sz="2900" dirty="0"/>
              <a:t>, </a:t>
            </a:r>
            <a:r>
              <a:rPr lang="cs-CZ" sz="2900" dirty="0" err="1"/>
              <a:t>oligoastrocytární</a:t>
            </a:r>
            <a:r>
              <a:rPr lang="cs-CZ" sz="2900" dirty="0"/>
              <a:t>, </a:t>
            </a:r>
            <a:r>
              <a:rPr lang="cs-CZ" sz="2900" dirty="0" err="1"/>
              <a:t>glioneuronální</a:t>
            </a:r>
            <a:endParaRPr lang="cs-CZ" sz="2900" dirty="0"/>
          </a:p>
          <a:p>
            <a:pPr>
              <a:buFontTx/>
              <a:buChar char="-"/>
            </a:pPr>
            <a:r>
              <a:rPr lang="cs-CZ" sz="2900" dirty="0"/>
              <a:t> histopatologické vyšetřovací metody (přehledná a speciální barvení, histochemie, </a:t>
            </a:r>
            <a:r>
              <a:rPr lang="cs-CZ" sz="2900" dirty="0" err="1"/>
              <a:t>imunohistochemie</a:t>
            </a:r>
            <a:r>
              <a:rPr lang="cs-CZ" sz="2900" dirty="0"/>
              <a:t>)</a:t>
            </a:r>
          </a:p>
          <a:p>
            <a:endParaRPr lang="cs-CZ" sz="2900" dirty="0"/>
          </a:p>
          <a:p>
            <a:r>
              <a:rPr lang="cs-CZ" sz="2900" dirty="0">
                <a:solidFill>
                  <a:schemeClr val="accent1">
                    <a:lumMod val="75000"/>
                  </a:schemeClr>
                </a:solidFill>
              </a:rPr>
              <a:t>Histopatologický </a:t>
            </a:r>
            <a:r>
              <a:rPr lang="cs-CZ" sz="2900" dirty="0" err="1">
                <a:solidFill>
                  <a:schemeClr val="accent1">
                    <a:lumMod val="75000"/>
                  </a:schemeClr>
                </a:solidFill>
              </a:rPr>
              <a:t>grading</a:t>
            </a:r>
            <a:r>
              <a:rPr lang="cs-CZ" sz="2900" dirty="0">
                <a:solidFill>
                  <a:schemeClr val="accent1">
                    <a:lumMod val="75000"/>
                  </a:schemeClr>
                </a:solidFill>
              </a:rPr>
              <a:t> (WHO grade)</a:t>
            </a:r>
          </a:p>
          <a:p>
            <a:pPr>
              <a:buFontTx/>
              <a:buChar char="-"/>
            </a:pPr>
            <a:r>
              <a:rPr lang="cs-CZ" sz="2900" dirty="0"/>
              <a:t> hodnocení stupně malignity</a:t>
            </a:r>
          </a:p>
          <a:p>
            <a:pPr marL="0" indent="0">
              <a:buNone/>
            </a:pPr>
            <a:endParaRPr lang="cs-CZ" sz="2900" dirty="0"/>
          </a:p>
          <a:p>
            <a:r>
              <a:rPr lang="cs-CZ" sz="2900" b="1" dirty="0">
                <a:solidFill>
                  <a:schemeClr val="accent1">
                    <a:lumMod val="75000"/>
                  </a:schemeClr>
                </a:solidFill>
              </a:rPr>
              <a:t>Molekulární informace</a:t>
            </a:r>
          </a:p>
          <a:p>
            <a:pPr marL="0" indent="0">
              <a:buNone/>
            </a:pPr>
            <a:r>
              <a:rPr lang="cs-CZ" sz="2900" b="1" dirty="0">
                <a:solidFill>
                  <a:schemeClr val="accent1">
                    <a:lumMod val="75000"/>
                  </a:schemeClr>
                </a:solidFill>
              </a:rPr>
              <a:t>     → </a:t>
            </a:r>
            <a:r>
              <a:rPr lang="cs-CZ" sz="2900" dirty="0">
                <a:solidFill>
                  <a:schemeClr val="accent1">
                    <a:lumMod val="75000"/>
                  </a:schemeClr>
                </a:solidFill>
              </a:rPr>
              <a:t>detailnější klasifikace zejména gliomů a embryonálních nádorů CNS</a:t>
            </a:r>
          </a:p>
          <a:p>
            <a:pPr marL="0" indent="0">
              <a:buNone/>
            </a:pPr>
            <a:r>
              <a:rPr lang="cs-CZ" sz="2400" i="1" dirty="0">
                <a:solidFill>
                  <a:schemeClr val="accent1">
                    <a:lumMod val="75000"/>
                  </a:schemeClr>
                </a:solidFill>
              </a:rPr>
              <a:t>     </a:t>
            </a:r>
            <a:endParaRPr lang="cs-CZ" sz="2400" dirty="0">
              <a:solidFill>
                <a:schemeClr val="accent1">
                  <a:lumMod val="75000"/>
                </a:schemeClr>
              </a:solidFill>
            </a:endParaRPr>
          </a:p>
          <a:p>
            <a:pPr marL="0" indent="0">
              <a:buNone/>
            </a:pPr>
            <a:endParaRPr lang="cs-CZ" dirty="0"/>
          </a:p>
          <a:p>
            <a:endParaRPr lang="cs-CZ" dirty="0"/>
          </a:p>
        </p:txBody>
      </p:sp>
    </p:spTree>
    <p:extLst>
      <p:ext uri="{BB962C8B-B14F-4D97-AF65-F5344CB8AC3E}">
        <p14:creationId xmlns:p14="http://schemas.microsoft.com/office/powerpoint/2010/main" val="173209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59" y="1783728"/>
            <a:ext cx="2199238" cy="1502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2" descr="Glioblastoma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76464" y="5431146"/>
            <a:ext cx="1423708" cy="1072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7-13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74060" y="4221144"/>
            <a:ext cx="1410020" cy="11025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ázek 2"/>
          <p:cNvPicPr>
            <a:picLocks noChangeAspect="1"/>
          </p:cNvPicPr>
          <p:nvPr/>
        </p:nvPicPr>
        <p:blipFill rotWithShape="1">
          <a:blip r:embed="rId5" cstate="print">
            <a:extLst>
              <a:ext uri="{28A0092B-C50C-407E-A947-70E740481C1C}">
                <a14:useLocalDpi xmlns:a14="http://schemas.microsoft.com/office/drawing/2010/main" val="0"/>
              </a:ext>
            </a:extLst>
          </a:blip>
          <a:srcRect r="53064"/>
          <a:stretch/>
        </p:blipFill>
        <p:spPr>
          <a:xfrm>
            <a:off x="8080630" y="664387"/>
            <a:ext cx="703450" cy="1124046"/>
          </a:xfrm>
          <a:prstGeom prst="rect">
            <a:avLst/>
          </a:prstGeom>
          <a:ln>
            <a:solidFill>
              <a:schemeClr val="tx1"/>
            </a:solidFill>
          </a:ln>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776" y="3061141"/>
            <a:ext cx="1409304" cy="1056978"/>
          </a:xfrm>
          <a:prstGeom prst="rect">
            <a:avLst/>
          </a:prstGeom>
          <a:ln>
            <a:solidFill>
              <a:schemeClr val="tx1"/>
            </a:solidFill>
          </a:ln>
        </p:spPr>
      </p:pic>
      <p:pic>
        <p:nvPicPr>
          <p:cNvPr id="9" name="Obrázek 8"/>
          <p:cNvPicPr>
            <a:picLocks noChangeAspect="1"/>
          </p:cNvPicPr>
          <p:nvPr/>
        </p:nvPicPr>
        <p:blipFill rotWithShape="1">
          <a:blip r:embed="rId7" cstate="print">
            <a:extLst>
              <a:ext uri="{28A0092B-C50C-407E-A947-70E740481C1C}">
                <a14:useLocalDpi xmlns:a14="http://schemas.microsoft.com/office/drawing/2010/main" val="0"/>
              </a:ext>
            </a:extLst>
          </a:blip>
          <a:srcRect r="51223"/>
          <a:stretch/>
        </p:blipFill>
        <p:spPr>
          <a:xfrm>
            <a:off x="7349258" y="663860"/>
            <a:ext cx="731372" cy="1124573"/>
          </a:xfrm>
          <a:prstGeom prst="rect">
            <a:avLst/>
          </a:prstGeom>
          <a:ln>
            <a:solidFill>
              <a:schemeClr val="tx1"/>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2373" y="1885874"/>
            <a:ext cx="1411707" cy="1058780"/>
          </a:xfrm>
          <a:prstGeom prst="rect">
            <a:avLst/>
          </a:prstGeom>
          <a:ln>
            <a:solidFill>
              <a:schemeClr val="tx1"/>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8758" y="66636"/>
            <a:ext cx="2199238" cy="1649428"/>
          </a:xfrm>
          <a:prstGeom prst="rect">
            <a:avLst/>
          </a:prstGeom>
          <a:ln>
            <a:solidFill>
              <a:schemeClr val="tx1"/>
            </a:solidFill>
          </a:ln>
        </p:spPr>
      </p:pic>
      <p:pic>
        <p:nvPicPr>
          <p:cNvPr id="12" name="Picture 6" descr="Oligodendroglioma"/>
          <p:cNvPicPr>
            <a:picLocks noChangeAspect="1" noChangeArrowheads="1"/>
          </p:cNvPicPr>
          <p:nvPr/>
        </p:nvPicPr>
        <p:blipFill rotWithShape="1">
          <a:blip r:embed="rId2">
            <a:extLst>
              <a:ext uri="{28A0092B-C50C-407E-A947-70E740481C1C}">
                <a14:useLocalDpi xmlns:a14="http://schemas.microsoft.com/office/drawing/2010/main" val="0"/>
              </a:ext>
            </a:extLst>
          </a:blip>
          <a:srcRect l="51143"/>
          <a:stretch/>
        </p:blipFill>
        <p:spPr bwMode="auto">
          <a:xfrm>
            <a:off x="3342346" y="3346141"/>
            <a:ext cx="1161451" cy="16244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2304559" y="3346360"/>
            <a:ext cx="1082952" cy="1624427"/>
          </a:xfrm>
          <a:prstGeom prst="rect">
            <a:avLst/>
          </a:prstGeom>
          <a:ln>
            <a:solidFill>
              <a:schemeClr val="tx1"/>
            </a:solidFill>
          </a:ln>
        </p:spPr>
      </p:pic>
      <p:pic>
        <p:nvPicPr>
          <p:cNvPr id="14" name="Zástupný symbol pro obsah 5" descr="24-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2301200" y="5030196"/>
            <a:ext cx="2199238" cy="1656703"/>
          </a:xfrm>
          <a:prstGeom prst="rect">
            <a:avLst/>
          </a:prstGeom>
          <a:ln>
            <a:solidFill>
              <a:schemeClr val="tx1"/>
            </a:solidFill>
          </a:ln>
        </p:spPr>
      </p:pic>
      <p:sp>
        <p:nvSpPr>
          <p:cNvPr id="15" name="TextovéPole 14"/>
          <p:cNvSpPr txBox="1"/>
          <p:nvPr/>
        </p:nvSpPr>
        <p:spPr>
          <a:xfrm>
            <a:off x="510478" y="1394970"/>
            <a:ext cx="1441420" cy="369332"/>
          </a:xfrm>
          <a:prstGeom prst="rect">
            <a:avLst/>
          </a:prstGeom>
          <a:noFill/>
        </p:spPr>
        <p:txBody>
          <a:bodyPr wrap="none" rtlCol="0">
            <a:spAutoFit/>
          </a:bodyPr>
          <a:lstStyle/>
          <a:p>
            <a:r>
              <a:rPr lang="cs-CZ" dirty="0" err="1"/>
              <a:t>Astrocytární</a:t>
            </a:r>
            <a:endParaRPr lang="cs-CZ" dirty="0"/>
          </a:p>
        </p:txBody>
      </p:sp>
      <p:sp>
        <p:nvSpPr>
          <p:cNvPr id="16" name="TextovéPole 15"/>
          <p:cNvSpPr txBox="1"/>
          <p:nvPr/>
        </p:nvSpPr>
        <p:spPr>
          <a:xfrm>
            <a:off x="198693" y="2924180"/>
            <a:ext cx="2064989" cy="369332"/>
          </a:xfrm>
          <a:prstGeom prst="rect">
            <a:avLst/>
          </a:prstGeom>
          <a:noFill/>
        </p:spPr>
        <p:txBody>
          <a:bodyPr wrap="none" rtlCol="0">
            <a:spAutoFit/>
          </a:bodyPr>
          <a:lstStyle/>
          <a:p>
            <a:r>
              <a:rPr lang="cs-CZ" dirty="0" err="1"/>
              <a:t>Oligodendrogliální</a:t>
            </a:r>
            <a:endParaRPr lang="cs-CZ" dirty="0"/>
          </a:p>
        </p:txBody>
      </p:sp>
      <p:sp>
        <p:nvSpPr>
          <p:cNvPr id="17" name="TextovéPole 16"/>
          <p:cNvSpPr txBox="1"/>
          <p:nvPr/>
        </p:nvSpPr>
        <p:spPr>
          <a:xfrm>
            <a:off x="253996" y="4601237"/>
            <a:ext cx="1954381" cy="369332"/>
          </a:xfrm>
          <a:prstGeom prst="rect">
            <a:avLst/>
          </a:prstGeom>
          <a:noFill/>
        </p:spPr>
        <p:txBody>
          <a:bodyPr wrap="none" rtlCol="0">
            <a:spAutoFit/>
          </a:bodyPr>
          <a:lstStyle/>
          <a:p>
            <a:r>
              <a:rPr lang="cs-CZ" dirty="0" err="1"/>
              <a:t>Oligoastrocytární</a:t>
            </a:r>
            <a:endParaRPr lang="cs-CZ" dirty="0"/>
          </a:p>
        </p:txBody>
      </p:sp>
      <p:sp>
        <p:nvSpPr>
          <p:cNvPr id="18" name="TextovéPole 17"/>
          <p:cNvSpPr txBox="1"/>
          <p:nvPr/>
        </p:nvSpPr>
        <p:spPr>
          <a:xfrm>
            <a:off x="382235" y="6310787"/>
            <a:ext cx="1697901" cy="369332"/>
          </a:xfrm>
          <a:prstGeom prst="rect">
            <a:avLst/>
          </a:prstGeom>
          <a:noFill/>
        </p:spPr>
        <p:txBody>
          <a:bodyPr wrap="none" rtlCol="0">
            <a:spAutoFit/>
          </a:bodyPr>
          <a:lstStyle/>
          <a:p>
            <a:r>
              <a:rPr lang="cs-CZ" dirty="0" err="1"/>
              <a:t>Glioneuronální</a:t>
            </a:r>
            <a:endParaRPr lang="cs-CZ" dirty="0"/>
          </a:p>
        </p:txBody>
      </p:sp>
      <p:sp>
        <p:nvSpPr>
          <p:cNvPr id="19" name="TextovéPole 18"/>
          <p:cNvSpPr txBox="1"/>
          <p:nvPr/>
        </p:nvSpPr>
        <p:spPr>
          <a:xfrm>
            <a:off x="0" y="847"/>
            <a:ext cx="2018837" cy="707886"/>
          </a:xfrm>
          <a:prstGeom prst="rect">
            <a:avLst/>
          </a:prstGeom>
          <a:solidFill>
            <a:schemeClr val="accent1">
              <a:lumMod val="40000"/>
              <a:lumOff val="60000"/>
            </a:schemeClr>
          </a:solidFill>
        </p:spPr>
        <p:txBody>
          <a:bodyPr wrap="square" rtlCol="0">
            <a:spAutoFit/>
          </a:bodyPr>
          <a:lstStyle/>
          <a:p>
            <a:r>
              <a:rPr lang="cs-CZ" sz="2000" dirty="0" err="1"/>
              <a:t>Fenotypizace</a:t>
            </a:r>
            <a:r>
              <a:rPr lang="cs-CZ" sz="2000" dirty="0"/>
              <a:t> gliových tumorů</a:t>
            </a:r>
          </a:p>
        </p:txBody>
      </p:sp>
      <p:sp>
        <p:nvSpPr>
          <p:cNvPr id="20" name="TextovéPole 19"/>
          <p:cNvSpPr txBox="1"/>
          <p:nvPr/>
        </p:nvSpPr>
        <p:spPr>
          <a:xfrm>
            <a:off x="5242932" y="247555"/>
            <a:ext cx="2715808" cy="369332"/>
          </a:xfrm>
          <a:prstGeom prst="rect">
            <a:avLst/>
          </a:prstGeom>
          <a:solidFill>
            <a:schemeClr val="accent1">
              <a:lumMod val="40000"/>
              <a:lumOff val="60000"/>
            </a:schemeClr>
          </a:solidFill>
        </p:spPr>
        <p:txBody>
          <a:bodyPr wrap="none" rtlCol="0">
            <a:spAutoFit/>
          </a:bodyPr>
          <a:lstStyle/>
          <a:p>
            <a:r>
              <a:rPr lang="cs-CZ" dirty="0" err="1"/>
              <a:t>Grading</a:t>
            </a:r>
            <a:r>
              <a:rPr lang="cs-CZ" dirty="0"/>
              <a:t> gliových tumorů</a:t>
            </a:r>
          </a:p>
        </p:txBody>
      </p:sp>
      <p:sp>
        <p:nvSpPr>
          <p:cNvPr id="21" name="TextovéPole 20"/>
          <p:cNvSpPr txBox="1"/>
          <p:nvPr/>
        </p:nvSpPr>
        <p:spPr>
          <a:xfrm>
            <a:off x="6070787" y="1419567"/>
            <a:ext cx="1242648" cy="369332"/>
          </a:xfrm>
          <a:prstGeom prst="rect">
            <a:avLst/>
          </a:prstGeom>
          <a:noFill/>
        </p:spPr>
        <p:txBody>
          <a:bodyPr wrap="none" rtlCol="0">
            <a:spAutoFit/>
          </a:bodyPr>
          <a:lstStyle/>
          <a:p>
            <a:r>
              <a:rPr lang="cs-CZ" dirty="0" err="1"/>
              <a:t>Buněčnost</a:t>
            </a:r>
            <a:endParaRPr lang="cs-CZ" dirty="0"/>
          </a:p>
        </p:txBody>
      </p:sp>
      <p:sp>
        <p:nvSpPr>
          <p:cNvPr id="22" name="TextovéPole 21"/>
          <p:cNvSpPr txBox="1"/>
          <p:nvPr/>
        </p:nvSpPr>
        <p:spPr>
          <a:xfrm>
            <a:off x="5014765" y="2575322"/>
            <a:ext cx="2335896" cy="369332"/>
          </a:xfrm>
          <a:prstGeom prst="rect">
            <a:avLst/>
          </a:prstGeom>
          <a:noFill/>
        </p:spPr>
        <p:txBody>
          <a:bodyPr wrap="none" rtlCol="0">
            <a:spAutoFit/>
          </a:bodyPr>
          <a:lstStyle/>
          <a:p>
            <a:r>
              <a:rPr lang="cs-CZ" dirty="0" err="1"/>
              <a:t>Cytonukleární</a:t>
            </a:r>
            <a:r>
              <a:rPr lang="cs-CZ" dirty="0"/>
              <a:t> atypie</a:t>
            </a:r>
          </a:p>
        </p:txBody>
      </p:sp>
      <p:sp>
        <p:nvSpPr>
          <p:cNvPr id="23" name="TextovéPole 22"/>
          <p:cNvSpPr txBox="1"/>
          <p:nvPr/>
        </p:nvSpPr>
        <p:spPr>
          <a:xfrm>
            <a:off x="6488572" y="3746397"/>
            <a:ext cx="851515" cy="369332"/>
          </a:xfrm>
          <a:prstGeom prst="rect">
            <a:avLst/>
          </a:prstGeom>
          <a:noFill/>
        </p:spPr>
        <p:txBody>
          <a:bodyPr wrap="none" rtlCol="0">
            <a:spAutoFit/>
          </a:bodyPr>
          <a:lstStyle/>
          <a:p>
            <a:r>
              <a:rPr lang="cs-CZ" dirty="0"/>
              <a:t>Mitózy</a:t>
            </a:r>
          </a:p>
        </p:txBody>
      </p:sp>
      <p:sp>
        <p:nvSpPr>
          <p:cNvPr id="24" name="TextovéPole 23"/>
          <p:cNvSpPr txBox="1"/>
          <p:nvPr/>
        </p:nvSpPr>
        <p:spPr>
          <a:xfrm>
            <a:off x="4479372" y="4994150"/>
            <a:ext cx="2959465" cy="369332"/>
          </a:xfrm>
          <a:prstGeom prst="rect">
            <a:avLst/>
          </a:prstGeom>
          <a:noFill/>
        </p:spPr>
        <p:txBody>
          <a:bodyPr wrap="none" rtlCol="0">
            <a:spAutoFit/>
          </a:bodyPr>
          <a:lstStyle/>
          <a:p>
            <a:r>
              <a:rPr lang="cs-CZ" dirty="0" err="1"/>
              <a:t>Mikrovaskulární</a:t>
            </a:r>
            <a:r>
              <a:rPr lang="cs-CZ" dirty="0"/>
              <a:t> </a:t>
            </a:r>
            <a:r>
              <a:rPr lang="cs-CZ" dirty="0" err="1"/>
              <a:t>proliferáty</a:t>
            </a:r>
            <a:endParaRPr lang="cs-CZ" dirty="0"/>
          </a:p>
        </p:txBody>
      </p:sp>
      <p:sp>
        <p:nvSpPr>
          <p:cNvPr id="25" name="TextovéPole 24"/>
          <p:cNvSpPr txBox="1"/>
          <p:nvPr/>
        </p:nvSpPr>
        <p:spPr>
          <a:xfrm>
            <a:off x="6360558" y="6174502"/>
            <a:ext cx="1011815" cy="369332"/>
          </a:xfrm>
          <a:prstGeom prst="rect">
            <a:avLst/>
          </a:prstGeom>
          <a:noFill/>
        </p:spPr>
        <p:txBody>
          <a:bodyPr wrap="none" rtlCol="0">
            <a:spAutoFit/>
          </a:bodyPr>
          <a:lstStyle/>
          <a:p>
            <a:r>
              <a:rPr lang="cs-CZ" dirty="0"/>
              <a:t>Nekrózy</a:t>
            </a:r>
          </a:p>
        </p:txBody>
      </p:sp>
      <p:sp>
        <p:nvSpPr>
          <p:cNvPr id="26" name="TextovéPole 25"/>
          <p:cNvSpPr txBox="1"/>
          <p:nvPr/>
        </p:nvSpPr>
        <p:spPr>
          <a:xfrm>
            <a:off x="9184105" y="246821"/>
            <a:ext cx="2778325" cy="369332"/>
          </a:xfrm>
          <a:prstGeom prst="rect">
            <a:avLst/>
          </a:prstGeom>
          <a:solidFill>
            <a:schemeClr val="accent1">
              <a:lumMod val="40000"/>
              <a:lumOff val="60000"/>
            </a:schemeClr>
          </a:solidFill>
        </p:spPr>
        <p:txBody>
          <a:bodyPr wrap="none" rtlCol="0">
            <a:spAutoFit/>
          </a:bodyPr>
          <a:lstStyle/>
          <a:p>
            <a:r>
              <a:rPr lang="cs-CZ" dirty="0"/>
              <a:t>Genotyp gliových tumorů</a:t>
            </a:r>
          </a:p>
        </p:txBody>
      </p:sp>
      <p:pic>
        <p:nvPicPr>
          <p:cNvPr id="27" name="Zástupný symbol pro obsah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4106" y="663860"/>
            <a:ext cx="1251284" cy="938462"/>
          </a:xfrm>
          <a:prstGeom prst="rect">
            <a:avLst/>
          </a:prstGeom>
          <a:ln>
            <a:solidFill>
              <a:schemeClr val="tx1"/>
            </a:solidFill>
          </a:ln>
        </p:spPr>
      </p:pic>
      <p:pic>
        <p:nvPicPr>
          <p:cNvPr id="29" name="Obrázek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4105" y="2465063"/>
            <a:ext cx="1523410" cy="1147038"/>
          </a:xfrm>
          <a:prstGeom prst="rect">
            <a:avLst/>
          </a:prstGeom>
        </p:spPr>
      </p:pic>
      <p:pic>
        <p:nvPicPr>
          <p:cNvPr id="30" name="Obrázek 29"/>
          <p:cNvPicPr>
            <a:picLocks noChangeAspect="1"/>
          </p:cNvPicPr>
          <p:nvPr/>
        </p:nvPicPr>
        <p:blipFill>
          <a:blip r:embed="rId14"/>
          <a:stretch>
            <a:fillRect/>
          </a:stretch>
        </p:blipFill>
        <p:spPr>
          <a:xfrm>
            <a:off x="9166541" y="1612285"/>
            <a:ext cx="1748278" cy="720249"/>
          </a:xfrm>
          <a:prstGeom prst="rect">
            <a:avLst/>
          </a:prstGeom>
        </p:spPr>
      </p:pic>
      <p:sp>
        <p:nvSpPr>
          <p:cNvPr id="31" name="TextovéPole 30"/>
          <p:cNvSpPr txBox="1"/>
          <p:nvPr/>
        </p:nvSpPr>
        <p:spPr>
          <a:xfrm>
            <a:off x="9782082" y="1250489"/>
            <a:ext cx="2106667" cy="369332"/>
          </a:xfrm>
          <a:prstGeom prst="rect">
            <a:avLst/>
          </a:prstGeom>
          <a:noFill/>
        </p:spPr>
        <p:txBody>
          <a:bodyPr wrap="none" rtlCol="0">
            <a:spAutoFit/>
          </a:bodyPr>
          <a:lstStyle/>
          <a:p>
            <a:r>
              <a:rPr lang="cs-CZ" dirty="0"/>
              <a:t>Mutace IDH1, IDH2</a:t>
            </a:r>
          </a:p>
        </p:txBody>
      </p:sp>
      <p:sp>
        <p:nvSpPr>
          <p:cNvPr id="32" name="TextovéPole 31"/>
          <p:cNvSpPr txBox="1"/>
          <p:nvPr/>
        </p:nvSpPr>
        <p:spPr>
          <a:xfrm>
            <a:off x="9867457" y="3612101"/>
            <a:ext cx="1935915" cy="369332"/>
          </a:xfrm>
          <a:prstGeom prst="rect">
            <a:avLst/>
          </a:prstGeom>
          <a:noFill/>
        </p:spPr>
        <p:txBody>
          <a:bodyPr wrap="none" rtlCol="0">
            <a:spAutoFit/>
          </a:bodyPr>
          <a:lstStyle/>
          <a:p>
            <a:r>
              <a:rPr lang="cs-CZ" dirty="0" err="1"/>
              <a:t>Kodelece</a:t>
            </a:r>
            <a:r>
              <a:rPr lang="cs-CZ" dirty="0"/>
              <a:t> 1p/19q</a:t>
            </a:r>
          </a:p>
        </p:txBody>
      </p:sp>
      <p:sp>
        <p:nvSpPr>
          <p:cNvPr id="34" name="TextovéPole 33"/>
          <p:cNvSpPr txBox="1"/>
          <p:nvPr/>
        </p:nvSpPr>
        <p:spPr>
          <a:xfrm>
            <a:off x="10235699" y="6484813"/>
            <a:ext cx="1810111" cy="369332"/>
          </a:xfrm>
          <a:prstGeom prst="rect">
            <a:avLst/>
          </a:prstGeom>
          <a:noFill/>
        </p:spPr>
        <p:txBody>
          <a:bodyPr wrap="none" rtlCol="0">
            <a:spAutoFit/>
          </a:bodyPr>
          <a:lstStyle/>
          <a:p>
            <a:r>
              <a:rPr lang="cs-CZ" dirty="0"/>
              <a:t>Mutace H3K27M</a:t>
            </a:r>
          </a:p>
        </p:txBody>
      </p:sp>
      <p:pic>
        <p:nvPicPr>
          <p:cNvPr id="35" name="Obrázek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5801" y="4082164"/>
            <a:ext cx="1590204" cy="1055498"/>
          </a:xfrm>
          <a:prstGeom prst="rect">
            <a:avLst/>
          </a:prstGeom>
        </p:spPr>
      </p:pic>
      <p:sp>
        <p:nvSpPr>
          <p:cNvPr id="36" name="TextovéPole 35"/>
          <p:cNvSpPr txBox="1"/>
          <p:nvPr/>
        </p:nvSpPr>
        <p:spPr>
          <a:xfrm>
            <a:off x="10235699" y="5068915"/>
            <a:ext cx="1495987" cy="369332"/>
          </a:xfrm>
          <a:prstGeom prst="rect">
            <a:avLst/>
          </a:prstGeom>
          <a:noFill/>
        </p:spPr>
        <p:txBody>
          <a:bodyPr wrap="none" rtlCol="0">
            <a:spAutoFit/>
          </a:bodyPr>
          <a:lstStyle/>
          <a:p>
            <a:r>
              <a:rPr lang="cs-CZ" dirty="0"/>
              <a:t>Mutace ATRX</a:t>
            </a:r>
          </a:p>
        </p:txBody>
      </p:sp>
      <p:pic>
        <p:nvPicPr>
          <p:cNvPr id="37" name="Zástupný symbol obrázku 4"/>
          <p:cNvPicPr>
            <a:picLocks noChangeAspect="1"/>
          </p:cNvPicPr>
          <p:nvPr/>
        </p:nvPicPr>
        <p:blipFill rotWithShape="1">
          <a:blip r:embed="rId16">
            <a:extLst>
              <a:ext uri="{28A0092B-C50C-407E-A947-70E740481C1C}">
                <a14:useLocalDpi xmlns:a14="http://schemas.microsoft.com/office/drawing/2010/main" val="0"/>
              </a:ext>
            </a:extLst>
          </a:blip>
          <a:srcRect l="43438" t="15918" r="29037" b="50715"/>
          <a:stretch/>
        </p:blipFill>
        <p:spPr>
          <a:xfrm>
            <a:off x="9248273" y="5401429"/>
            <a:ext cx="1587731" cy="1086792"/>
          </a:xfrm>
          <a:prstGeom prst="rect">
            <a:avLst/>
          </a:prstGeom>
          <a:ln>
            <a:solidFill>
              <a:schemeClr val="tx1"/>
            </a:solidFill>
          </a:ln>
        </p:spPr>
      </p:pic>
    </p:spTree>
    <p:extLst>
      <p:ext uri="{BB962C8B-B14F-4D97-AF65-F5344CB8AC3E}">
        <p14:creationId xmlns:p14="http://schemas.microsoft.com/office/powerpoint/2010/main" val="278863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729916"/>
            <a:ext cx="8349934" cy="818147"/>
          </a:xfrm>
        </p:spPr>
        <p:txBody>
          <a:bodyPr>
            <a:normAutofit/>
          </a:bodyPr>
          <a:lstStyle/>
          <a:p>
            <a:r>
              <a:rPr lang="cs-CZ" dirty="0"/>
              <a:t>Integrovaná diagnóza…proč?</a:t>
            </a:r>
          </a:p>
        </p:txBody>
      </p:sp>
      <p:sp>
        <p:nvSpPr>
          <p:cNvPr id="3" name="Zástupný symbol pro obsah 2"/>
          <p:cNvSpPr>
            <a:spLocks noGrp="1"/>
          </p:cNvSpPr>
          <p:nvPr>
            <p:ph idx="1"/>
          </p:nvPr>
        </p:nvSpPr>
        <p:spPr>
          <a:xfrm>
            <a:off x="677334" y="1887874"/>
            <a:ext cx="8596668" cy="3880773"/>
          </a:xfrm>
        </p:spPr>
        <p:txBody>
          <a:bodyPr>
            <a:normAutofit fontScale="92500" lnSpcReduction="20000"/>
          </a:bodyPr>
          <a:lstStyle/>
          <a:p>
            <a:r>
              <a:rPr lang="cs-CZ" dirty="0"/>
              <a:t>Nádory podobné morfologie zahrnují heterogenní jednotky se zcela odlišnou molekulární </a:t>
            </a:r>
            <a:r>
              <a:rPr lang="cs-CZ" dirty="0" err="1"/>
              <a:t>patogenezou</a:t>
            </a:r>
            <a:r>
              <a:rPr lang="cs-CZ" dirty="0"/>
              <a:t>, biologickým chováním, reakcí na terapii i prognózou</a:t>
            </a:r>
          </a:p>
          <a:p>
            <a:endParaRPr lang="cs-CZ" dirty="0"/>
          </a:p>
          <a:p>
            <a:r>
              <a:rPr lang="cs-CZ" dirty="0"/>
              <a:t>Snížení </a:t>
            </a:r>
            <a:r>
              <a:rPr lang="cs-CZ" dirty="0" err="1"/>
              <a:t>interobserver</a:t>
            </a:r>
            <a:r>
              <a:rPr lang="cs-CZ" dirty="0"/>
              <a:t> i </a:t>
            </a:r>
            <a:r>
              <a:rPr lang="cs-CZ" dirty="0" err="1"/>
              <a:t>intraobserver</a:t>
            </a:r>
            <a:r>
              <a:rPr lang="cs-CZ" dirty="0"/>
              <a:t> variability, zvýšení reprodukovatelnosti</a:t>
            </a:r>
          </a:p>
          <a:p>
            <a:endParaRPr lang="cs-CZ" dirty="0"/>
          </a:p>
          <a:p>
            <a:r>
              <a:rPr lang="cs-CZ" dirty="0"/>
              <a:t>Zlepšení predikce prognózy a odpovědi na terapii</a:t>
            </a:r>
          </a:p>
          <a:p>
            <a:endParaRPr lang="cs-CZ" dirty="0"/>
          </a:p>
          <a:p>
            <a:r>
              <a:rPr lang="cs-CZ" dirty="0"/>
              <a:t>Informace pro individualizovanou terapii</a:t>
            </a:r>
          </a:p>
          <a:p>
            <a:endParaRPr lang="cs-CZ" dirty="0"/>
          </a:p>
          <a:p>
            <a:r>
              <a:rPr lang="cs-CZ" dirty="0"/>
              <a:t>Nalezení vhodných cílů pro cílenou léčbu na základě studia homogenních skupin dobře definovaných nádorů</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32450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rrowheads="1"/>
          </p:cNvSpPr>
          <p:nvPr>
            <p:ph type="title"/>
          </p:nvPr>
        </p:nvSpPr>
        <p:spPr/>
        <p:txBody>
          <a:bodyPr/>
          <a:lstStyle/>
          <a:p>
            <a:pPr>
              <a:defRPr/>
            </a:pPr>
            <a:r>
              <a:rPr lang="cs-CZ" altLang="cs-CZ" b="1" dirty="0" smtClean="0">
                <a:solidFill>
                  <a:schemeClr val="tx1"/>
                </a:solidFill>
              </a:rPr>
              <a:t>Gliomy: WHO klasifikace 2021</a:t>
            </a:r>
            <a:endParaRPr lang="cs-CZ" altLang="cs-CZ" b="1" dirty="0">
              <a:solidFill>
                <a:schemeClr val="tx1"/>
              </a:solidFill>
            </a:endParaRPr>
          </a:p>
        </p:txBody>
      </p:sp>
      <p:sp>
        <p:nvSpPr>
          <p:cNvPr id="201731" name="Rectangle 3"/>
          <p:cNvSpPr>
            <a:spLocks noGrp="1" noChangeArrowheads="1"/>
          </p:cNvSpPr>
          <p:nvPr>
            <p:ph idx="1"/>
          </p:nvPr>
        </p:nvSpPr>
        <p:spPr>
          <a:xfrm>
            <a:off x="1097280" y="1883682"/>
            <a:ext cx="9049883" cy="4451804"/>
          </a:xfrm>
        </p:spPr>
        <p:txBody>
          <a:bodyPr rtlCol="0">
            <a:normAutofit fontScale="85000" lnSpcReduction="20000"/>
          </a:bodyPr>
          <a:lstStyle/>
          <a:p>
            <a:pPr>
              <a:lnSpc>
                <a:spcPct val="80000"/>
              </a:lnSpc>
              <a:defRPr/>
            </a:pPr>
            <a:r>
              <a:rPr lang="cs-CZ" altLang="cs-CZ" sz="1800" b="1" dirty="0" smtClean="0">
                <a:solidFill>
                  <a:schemeClr val="tx1"/>
                </a:solidFill>
              </a:rPr>
              <a:t>Difúzní gliomy </a:t>
            </a:r>
            <a:r>
              <a:rPr lang="cs-CZ" altLang="cs-CZ" sz="1800" b="1" dirty="0" err="1" smtClean="0">
                <a:solidFill>
                  <a:schemeClr val="tx1"/>
                </a:solidFill>
              </a:rPr>
              <a:t>adultního</a:t>
            </a:r>
            <a:r>
              <a:rPr lang="cs-CZ" altLang="cs-CZ" sz="1800" b="1" dirty="0" smtClean="0">
                <a:solidFill>
                  <a:schemeClr val="tx1"/>
                </a:solidFill>
              </a:rPr>
              <a:t> typu</a:t>
            </a:r>
            <a:endParaRPr lang="cs-CZ" altLang="cs-CZ" sz="1800" b="1" dirty="0">
              <a:solidFill>
                <a:schemeClr val="tx1"/>
              </a:solidFill>
            </a:endParaRPr>
          </a:p>
          <a:p>
            <a:pPr>
              <a:lnSpc>
                <a:spcPct val="80000"/>
              </a:lnSpc>
              <a:defRPr/>
            </a:pPr>
            <a:r>
              <a:rPr lang="cs-CZ" altLang="cs-CZ" sz="1400" b="1" dirty="0">
                <a:solidFill>
                  <a:schemeClr val="tx1"/>
                </a:solidFill>
              </a:rPr>
              <a:t>- </a:t>
            </a:r>
            <a:r>
              <a:rPr lang="cs-CZ" altLang="cs-CZ" sz="1400" b="1" dirty="0" smtClean="0">
                <a:solidFill>
                  <a:schemeClr val="tx1"/>
                </a:solidFill>
              </a:rPr>
              <a:t>astrocytom, </a:t>
            </a:r>
            <a:r>
              <a:rPr lang="cs-CZ" altLang="cs-CZ" sz="1400" b="1" dirty="0">
                <a:solidFill>
                  <a:schemeClr val="tx1"/>
                </a:solidFill>
              </a:rPr>
              <a:t>IDH </a:t>
            </a:r>
            <a:r>
              <a:rPr lang="cs-CZ" altLang="cs-CZ" sz="1400" b="1" dirty="0" smtClean="0">
                <a:solidFill>
                  <a:schemeClr val="tx1"/>
                </a:solidFill>
              </a:rPr>
              <a:t>mutovaný </a:t>
            </a:r>
            <a:r>
              <a:rPr lang="cs-CZ" altLang="cs-CZ" sz="1400" b="1" dirty="0">
                <a:solidFill>
                  <a:schemeClr val="tx1"/>
                </a:solidFill>
              </a:rPr>
              <a:t>(WHO CNS grade 2-4)</a:t>
            </a:r>
          </a:p>
          <a:p>
            <a:pPr>
              <a:lnSpc>
                <a:spcPct val="80000"/>
              </a:lnSpc>
              <a:defRPr/>
            </a:pPr>
            <a:r>
              <a:rPr lang="cs-CZ" altLang="cs-CZ" sz="1400" b="1" dirty="0">
                <a:solidFill>
                  <a:schemeClr val="tx1"/>
                </a:solidFill>
              </a:rPr>
              <a:t>- </a:t>
            </a:r>
            <a:r>
              <a:rPr lang="cs-CZ" altLang="cs-CZ" sz="1400" b="1" dirty="0" err="1" smtClean="0">
                <a:solidFill>
                  <a:schemeClr val="tx1"/>
                </a:solidFill>
              </a:rPr>
              <a:t>oligodendrogliom</a:t>
            </a:r>
            <a:r>
              <a:rPr lang="cs-CZ" altLang="cs-CZ" sz="1400" b="1" dirty="0" smtClean="0">
                <a:solidFill>
                  <a:schemeClr val="tx1"/>
                </a:solidFill>
              </a:rPr>
              <a:t>, IDH-mutovaný s </a:t>
            </a:r>
            <a:r>
              <a:rPr lang="cs-CZ" altLang="cs-CZ" sz="1400" b="1" dirty="0" err="1" smtClean="0">
                <a:solidFill>
                  <a:schemeClr val="tx1"/>
                </a:solidFill>
              </a:rPr>
              <a:t>kodelecí</a:t>
            </a:r>
            <a:r>
              <a:rPr lang="cs-CZ" altLang="cs-CZ" sz="1400" b="1" dirty="0" smtClean="0">
                <a:solidFill>
                  <a:schemeClr val="tx1"/>
                </a:solidFill>
              </a:rPr>
              <a:t> 1p/19q  </a:t>
            </a:r>
            <a:r>
              <a:rPr lang="cs-CZ" altLang="cs-CZ" sz="1400" b="1" dirty="0">
                <a:solidFill>
                  <a:schemeClr val="tx1"/>
                </a:solidFill>
              </a:rPr>
              <a:t>(WHO CNS grade 2,3)</a:t>
            </a:r>
          </a:p>
          <a:p>
            <a:pPr>
              <a:lnSpc>
                <a:spcPct val="80000"/>
              </a:lnSpc>
              <a:defRPr/>
            </a:pPr>
            <a:r>
              <a:rPr lang="cs-CZ" altLang="cs-CZ" sz="1400" b="1" dirty="0">
                <a:solidFill>
                  <a:schemeClr val="tx1"/>
                </a:solidFill>
              </a:rPr>
              <a:t>- </a:t>
            </a:r>
            <a:r>
              <a:rPr lang="cs-CZ" altLang="cs-CZ" sz="1400" b="1" dirty="0" smtClean="0">
                <a:solidFill>
                  <a:schemeClr val="tx1"/>
                </a:solidFill>
              </a:rPr>
              <a:t>glioblastom, </a:t>
            </a:r>
            <a:r>
              <a:rPr lang="cs-CZ" altLang="cs-CZ" sz="1400" b="1" dirty="0">
                <a:solidFill>
                  <a:schemeClr val="tx1"/>
                </a:solidFill>
              </a:rPr>
              <a:t>IDH </a:t>
            </a:r>
            <a:r>
              <a:rPr lang="cs-CZ" altLang="cs-CZ" sz="1400" b="1" dirty="0" err="1">
                <a:solidFill>
                  <a:schemeClr val="tx1"/>
                </a:solidFill>
              </a:rPr>
              <a:t>wildtype</a:t>
            </a:r>
            <a:r>
              <a:rPr lang="cs-CZ" altLang="cs-CZ" sz="1400" b="1" dirty="0">
                <a:solidFill>
                  <a:schemeClr val="tx1"/>
                </a:solidFill>
              </a:rPr>
              <a:t> (WHO CNS grade 4)</a:t>
            </a:r>
          </a:p>
          <a:p>
            <a:pPr>
              <a:lnSpc>
                <a:spcPct val="80000"/>
              </a:lnSpc>
              <a:defRPr/>
            </a:pPr>
            <a:r>
              <a:rPr lang="cs-CZ" altLang="cs-CZ" sz="1400" dirty="0">
                <a:solidFill>
                  <a:schemeClr val="tx1"/>
                </a:solidFill>
              </a:rPr>
              <a:t>   (</a:t>
            </a:r>
            <a:r>
              <a:rPr lang="cs-CZ" altLang="cs-CZ" sz="1400" dirty="0" smtClean="0">
                <a:solidFill>
                  <a:schemeClr val="tx1"/>
                </a:solidFill>
              </a:rPr>
              <a:t>nekrózy a/nebo </a:t>
            </a:r>
            <a:r>
              <a:rPr lang="cs-CZ" altLang="cs-CZ" sz="1400" dirty="0" err="1" smtClean="0">
                <a:solidFill>
                  <a:schemeClr val="tx1"/>
                </a:solidFill>
              </a:rPr>
              <a:t>mikrovaskulární</a:t>
            </a:r>
            <a:r>
              <a:rPr lang="cs-CZ" altLang="cs-CZ" sz="1400" dirty="0" smtClean="0">
                <a:solidFill>
                  <a:schemeClr val="tx1"/>
                </a:solidFill>
              </a:rPr>
              <a:t> </a:t>
            </a:r>
            <a:r>
              <a:rPr lang="cs-CZ" altLang="cs-CZ" sz="1400" dirty="0" err="1" smtClean="0">
                <a:solidFill>
                  <a:schemeClr val="tx1"/>
                </a:solidFill>
              </a:rPr>
              <a:t>proliferáty</a:t>
            </a:r>
            <a:r>
              <a:rPr lang="cs-CZ" altLang="cs-CZ" sz="1400" dirty="0" smtClean="0">
                <a:solidFill>
                  <a:schemeClr val="tx1"/>
                </a:solidFill>
              </a:rPr>
              <a:t> a/nebo mutace v promotoru TERT a/nebo </a:t>
            </a:r>
            <a:r>
              <a:rPr lang="cs-CZ" altLang="cs-CZ" sz="1400" dirty="0">
                <a:solidFill>
                  <a:schemeClr val="tx1"/>
                </a:solidFill>
              </a:rPr>
              <a:t>EGFR </a:t>
            </a:r>
            <a:r>
              <a:rPr lang="cs-CZ" altLang="cs-CZ" sz="1400" dirty="0" smtClean="0">
                <a:solidFill>
                  <a:schemeClr val="tx1"/>
                </a:solidFill>
              </a:rPr>
              <a:t>amplifikace nebo </a:t>
            </a:r>
            <a:r>
              <a:rPr lang="cs-CZ" altLang="cs-CZ" sz="1400" dirty="0">
                <a:solidFill>
                  <a:schemeClr val="tx1"/>
                </a:solidFill>
              </a:rPr>
              <a:t>+7/-10 CNA) </a:t>
            </a:r>
          </a:p>
          <a:p>
            <a:pPr>
              <a:lnSpc>
                <a:spcPct val="80000"/>
              </a:lnSpc>
              <a:defRPr/>
            </a:pPr>
            <a:r>
              <a:rPr lang="cs-CZ" altLang="cs-CZ" sz="1400" dirty="0">
                <a:solidFill>
                  <a:schemeClr val="tx1"/>
                </a:solidFill>
              </a:rPr>
              <a:t> </a:t>
            </a:r>
          </a:p>
          <a:p>
            <a:pPr>
              <a:lnSpc>
                <a:spcPct val="80000"/>
              </a:lnSpc>
              <a:defRPr/>
            </a:pPr>
            <a:r>
              <a:rPr lang="cs-CZ" altLang="cs-CZ" sz="1800" b="1" dirty="0" smtClean="0">
                <a:solidFill>
                  <a:schemeClr val="tx1"/>
                </a:solidFill>
              </a:rPr>
              <a:t>Difúzní </a:t>
            </a:r>
            <a:r>
              <a:rPr lang="cs-CZ" altLang="cs-CZ" sz="1800" b="1" dirty="0" err="1" smtClean="0">
                <a:solidFill>
                  <a:schemeClr val="tx1"/>
                </a:solidFill>
              </a:rPr>
              <a:t>low</a:t>
            </a:r>
            <a:r>
              <a:rPr lang="cs-CZ" altLang="cs-CZ" sz="1800" b="1" dirty="0" smtClean="0">
                <a:solidFill>
                  <a:schemeClr val="tx1"/>
                </a:solidFill>
              </a:rPr>
              <a:t> grade gliomy pediatrického typu (WHO </a:t>
            </a:r>
            <a:r>
              <a:rPr lang="cs-CZ" altLang="cs-CZ" sz="1800" b="1" dirty="0">
                <a:solidFill>
                  <a:schemeClr val="tx1"/>
                </a:solidFill>
              </a:rPr>
              <a:t>CNS grade 1)</a:t>
            </a:r>
          </a:p>
          <a:p>
            <a:pPr>
              <a:lnSpc>
                <a:spcPct val="80000"/>
              </a:lnSpc>
              <a:defRPr/>
            </a:pPr>
            <a:r>
              <a:rPr lang="cs-CZ" altLang="cs-CZ" sz="1400" dirty="0">
                <a:solidFill>
                  <a:schemeClr val="tx1"/>
                </a:solidFill>
              </a:rPr>
              <a:t>- </a:t>
            </a:r>
            <a:r>
              <a:rPr lang="cs-CZ" altLang="cs-CZ" sz="1400" dirty="0" smtClean="0">
                <a:solidFill>
                  <a:schemeClr val="tx1"/>
                </a:solidFill>
              </a:rPr>
              <a:t>difúzní astrocytomy </a:t>
            </a:r>
            <a:r>
              <a:rPr lang="cs-CZ" altLang="cs-CZ" sz="1400" dirty="0">
                <a:solidFill>
                  <a:schemeClr val="tx1"/>
                </a:solidFill>
              </a:rPr>
              <a:t>MYB- </a:t>
            </a:r>
            <a:r>
              <a:rPr lang="cs-CZ" altLang="cs-CZ" sz="1400" dirty="0" smtClean="0">
                <a:solidFill>
                  <a:schemeClr val="tx1"/>
                </a:solidFill>
              </a:rPr>
              <a:t>nebo MYBL1-alterované nebo s alterací MAPK, </a:t>
            </a:r>
            <a:r>
              <a:rPr lang="cs-CZ" altLang="cs-CZ" sz="1400" dirty="0">
                <a:solidFill>
                  <a:schemeClr val="tx1"/>
                </a:solidFill>
              </a:rPr>
              <a:t>……</a:t>
            </a:r>
          </a:p>
          <a:p>
            <a:pPr>
              <a:lnSpc>
                <a:spcPct val="80000"/>
              </a:lnSpc>
              <a:defRPr/>
            </a:pPr>
            <a:endParaRPr lang="cs-CZ" altLang="cs-CZ" sz="1400" b="1" dirty="0">
              <a:solidFill>
                <a:schemeClr val="tx1"/>
              </a:solidFill>
            </a:endParaRPr>
          </a:p>
          <a:p>
            <a:pPr>
              <a:lnSpc>
                <a:spcPct val="80000"/>
              </a:lnSpc>
              <a:defRPr/>
            </a:pPr>
            <a:r>
              <a:rPr lang="cs-CZ" altLang="cs-CZ" sz="1800" b="1" dirty="0">
                <a:solidFill>
                  <a:schemeClr val="tx1"/>
                </a:solidFill>
              </a:rPr>
              <a:t>Difúzní </a:t>
            </a:r>
            <a:r>
              <a:rPr lang="cs-CZ" altLang="cs-CZ" sz="1800" b="1" dirty="0" err="1" smtClean="0">
                <a:solidFill>
                  <a:schemeClr val="tx1"/>
                </a:solidFill>
              </a:rPr>
              <a:t>high</a:t>
            </a:r>
            <a:r>
              <a:rPr lang="cs-CZ" altLang="cs-CZ" sz="1800" b="1" dirty="0" smtClean="0">
                <a:solidFill>
                  <a:schemeClr val="tx1"/>
                </a:solidFill>
              </a:rPr>
              <a:t> grade </a:t>
            </a:r>
            <a:r>
              <a:rPr lang="cs-CZ" altLang="cs-CZ" sz="1800" b="1" dirty="0">
                <a:solidFill>
                  <a:schemeClr val="tx1"/>
                </a:solidFill>
              </a:rPr>
              <a:t>gliomy pediatrického typu (WHO CNS grade </a:t>
            </a:r>
            <a:r>
              <a:rPr lang="cs-CZ" altLang="cs-CZ" sz="1800" b="1" dirty="0" smtClean="0">
                <a:solidFill>
                  <a:schemeClr val="tx1"/>
                </a:solidFill>
              </a:rPr>
              <a:t>4)</a:t>
            </a:r>
            <a:endParaRPr lang="cs-CZ" altLang="cs-CZ" sz="1800" b="1" dirty="0">
              <a:solidFill>
                <a:schemeClr val="tx1"/>
              </a:solidFill>
            </a:endParaRPr>
          </a:p>
          <a:p>
            <a:pPr>
              <a:lnSpc>
                <a:spcPct val="80000"/>
              </a:lnSpc>
              <a:defRPr/>
            </a:pPr>
            <a:r>
              <a:rPr lang="cs-CZ" altLang="cs-CZ" sz="1400" dirty="0" smtClean="0">
                <a:solidFill>
                  <a:schemeClr val="tx1"/>
                </a:solidFill>
              </a:rPr>
              <a:t>- difúzní </a:t>
            </a:r>
            <a:r>
              <a:rPr lang="cs-CZ" altLang="cs-CZ" sz="1400" dirty="0" err="1" smtClean="0">
                <a:solidFill>
                  <a:schemeClr val="tx1"/>
                </a:solidFill>
              </a:rPr>
              <a:t>středočarový</a:t>
            </a:r>
            <a:r>
              <a:rPr lang="cs-CZ" altLang="cs-CZ" sz="1400" dirty="0" smtClean="0">
                <a:solidFill>
                  <a:schemeClr val="tx1"/>
                </a:solidFill>
              </a:rPr>
              <a:t> gliom H3 </a:t>
            </a:r>
            <a:r>
              <a:rPr lang="cs-CZ" altLang="cs-CZ" sz="1400" dirty="0">
                <a:solidFill>
                  <a:schemeClr val="tx1"/>
                </a:solidFill>
              </a:rPr>
              <a:t>K27 </a:t>
            </a:r>
            <a:r>
              <a:rPr lang="cs-CZ" altLang="cs-CZ" sz="1400" dirty="0" smtClean="0">
                <a:solidFill>
                  <a:schemeClr val="tx1"/>
                </a:solidFill>
              </a:rPr>
              <a:t>alterovaný </a:t>
            </a:r>
            <a:endParaRPr lang="cs-CZ" altLang="cs-CZ" sz="1400" dirty="0">
              <a:solidFill>
                <a:schemeClr val="tx1"/>
              </a:solidFill>
            </a:endParaRPr>
          </a:p>
          <a:p>
            <a:pPr>
              <a:lnSpc>
                <a:spcPct val="80000"/>
              </a:lnSpc>
              <a:defRPr/>
            </a:pPr>
            <a:r>
              <a:rPr lang="cs-CZ" altLang="cs-CZ" sz="1400" dirty="0">
                <a:solidFill>
                  <a:schemeClr val="tx1"/>
                </a:solidFill>
              </a:rPr>
              <a:t>- </a:t>
            </a:r>
            <a:r>
              <a:rPr lang="cs-CZ" altLang="cs-CZ" sz="1400" dirty="0" smtClean="0">
                <a:solidFill>
                  <a:schemeClr val="tx1"/>
                </a:solidFill>
              </a:rPr>
              <a:t>difúzní hemisférický </a:t>
            </a:r>
            <a:r>
              <a:rPr lang="cs-CZ" altLang="cs-CZ" sz="1400" dirty="0" err="1" smtClean="0">
                <a:solidFill>
                  <a:schemeClr val="tx1"/>
                </a:solidFill>
              </a:rPr>
              <a:t>glioma</a:t>
            </a:r>
            <a:r>
              <a:rPr lang="cs-CZ" altLang="cs-CZ" sz="1400" dirty="0">
                <a:solidFill>
                  <a:schemeClr val="tx1"/>
                </a:solidFill>
              </a:rPr>
              <a:t>, H3 G34 </a:t>
            </a:r>
            <a:r>
              <a:rPr lang="cs-CZ" altLang="cs-CZ" sz="1400" dirty="0" smtClean="0">
                <a:solidFill>
                  <a:schemeClr val="tx1"/>
                </a:solidFill>
              </a:rPr>
              <a:t>mutovaný</a:t>
            </a:r>
            <a:endParaRPr lang="cs-CZ" altLang="cs-CZ" sz="1400" dirty="0">
              <a:solidFill>
                <a:schemeClr val="tx1"/>
              </a:solidFill>
            </a:endParaRPr>
          </a:p>
          <a:p>
            <a:pPr>
              <a:lnSpc>
                <a:spcPct val="80000"/>
              </a:lnSpc>
              <a:defRPr/>
            </a:pPr>
            <a:endParaRPr lang="cs-CZ" altLang="cs-CZ" sz="1400" dirty="0">
              <a:solidFill>
                <a:schemeClr val="tx1"/>
              </a:solidFill>
            </a:endParaRPr>
          </a:p>
          <a:p>
            <a:pPr>
              <a:lnSpc>
                <a:spcPct val="80000"/>
              </a:lnSpc>
              <a:defRPr/>
            </a:pPr>
            <a:r>
              <a:rPr lang="cs-CZ" altLang="cs-CZ" sz="1800" b="1" dirty="0" smtClean="0">
                <a:solidFill>
                  <a:schemeClr val="tx1"/>
                </a:solidFill>
              </a:rPr>
              <a:t>Ohraničené </a:t>
            </a:r>
            <a:r>
              <a:rPr lang="cs-CZ" altLang="cs-CZ" sz="1800" b="1" dirty="0" err="1" smtClean="0">
                <a:solidFill>
                  <a:schemeClr val="tx1"/>
                </a:solidFill>
              </a:rPr>
              <a:t>astrocytární</a:t>
            </a:r>
            <a:r>
              <a:rPr lang="cs-CZ" altLang="cs-CZ" sz="1800" b="1" dirty="0" smtClean="0">
                <a:solidFill>
                  <a:schemeClr val="tx1"/>
                </a:solidFill>
              </a:rPr>
              <a:t> gliomy</a:t>
            </a:r>
            <a:endParaRPr lang="cs-CZ" altLang="cs-CZ" sz="1800" b="1" dirty="0">
              <a:solidFill>
                <a:schemeClr val="tx1"/>
              </a:solidFill>
            </a:endParaRPr>
          </a:p>
          <a:p>
            <a:pPr>
              <a:lnSpc>
                <a:spcPct val="80000"/>
              </a:lnSpc>
              <a:defRPr/>
            </a:pPr>
            <a:r>
              <a:rPr lang="cs-CZ" altLang="cs-CZ" sz="1400" dirty="0">
                <a:solidFill>
                  <a:schemeClr val="tx1"/>
                </a:solidFill>
              </a:rPr>
              <a:t>- </a:t>
            </a:r>
            <a:r>
              <a:rPr lang="cs-CZ" altLang="cs-CZ" sz="1400" dirty="0" err="1" smtClean="0">
                <a:solidFill>
                  <a:schemeClr val="tx1"/>
                </a:solidFill>
              </a:rPr>
              <a:t>pilocytární</a:t>
            </a:r>
            <a:r>
              <a:rPr lang="cs-CZ" altLang="cs-CZ" sz="1400" dirty="0" smtClean="0">
                <a:solidFill>
                  <a:schemeClr val="tx1"/>
                </a:solidFill>
              </a:rPr>
              <a:t> astrocytom </a:t>
            </a:r>
            <a:r>
              <a:rPr lang="cs-CZ" altLang="cs-CZ" sz="1400" dirty="0">
                <a:solidFill>
                  <a:schemeClr val="tx1"/>
                </a:solidFill>
              </a:rPr>
              <a:t>(G1), </a:t>
            </a:r>
            <a:r>
              <a:rPr lang="cs-CZ" altLang="cs-CZ" sz="1400" dirty="0" smtClean="0">
                <a:solidFill>
                  <a:schemeClr val="tx1"/>
                </a:solidFill>
              </a:rPr>
              <a:t>pleomorfní </a:t>
            </a:r>
            <a:r>
              <a:rPr lang="cs-CZ" altLang="cs-CZ" sz="1400" dirty="0" err="1" smtClean="0">
                <a:solidFill>
                  <a:schemeClr val="tx1"/>
                </a:solidFill>
              </a:rPr>
              <a:t>xantoastrocytom</a:t>
            </a:r>
            <a:r>
              <a:rPr lang="cs-CZ" altLang="cs-CZ" sz="1400" dirty="0" smtClean="0">
                <a:solidFill>
                  <a:schemeClr val="tx1"/>
                </a:solidFill>
              </a:rPr>
              <a:t> </a:t>
            </a:r>
            <a:r>
              <a:rPr lang="cs-CZ" altLang="cs-CZ" sz="1400" dirty="0">
                <a:solidFill>
                  <a:schemeClr val="tx1"/>
                </a:solidFill>
              </a:rPr>
              <a:t>(G2,3), </a:t>
            </a:r>
            <a:r>
              <a:rPr lang="cs-CZ" altLang="cs-CZ" sz="1400" dirty="0" err="1" smtClean="0">
                <a:solidFill>
                  <a:schemeClr val="tx1"/>
                </a:solidFill>
              </a:rPr>
              <a:t>subependymální</a:t>
            </a:r>
            <a:r>
              <a:rPr lang="cs-CZ" altLang="cs-CZ" sz="1400" dirty="0" smtClean="0">
                <a:solidFill>
                  <a:schemeClr val="tx1"/>
                </a:solidFill>
              </a:rPr>
              <a:t> </a:t>
            </a:r>
            <a:r>
              <a:rPr lang="cs-CZ" altLang="cs-CZ" sz="1400" dirty="0" err="1" smtClean="0">
                <a:solidFill>
                  <a:schemeClr val="tx1"/>
                </a:solidFill>
              </a:rPr>
              <a:t>obrovskobuněčný</a:t>
            </a:r>
            <a:r>
              <a:rPr lang="cs-CZ" altLang="cs-CZ" sz="1400" dirty="0" smtClean="0">
                <a:solidFill>
                  <a:schemeClr val="tx1"/>
                </a:solidFill>
              </a:rPr>
              <a:t> </a:t>
            </a:r>
            <a:r>
              <a:rPr lang="cs-CZ" altLang="cs-CZ" sz="1400" dirty="0" err="1">
                <a:solidFill>
                  <a:schemeClr val="tx1"/>
                </a:solidFill>
              </a:rPr>
              <a:t>astrocytoma</a:t>
            </a:r>
            <a:r>
              <a:rPr lang="cs-CZ" altLang="cs-CZ" sz="1400" dirty="0">
                <a:solidFill>
                  <a:schemeClr val="tx1"/>
                </a:solidFill>
              </a:rPr>
              <a:t> (G1),…..   </a:t>
            </a:r>
          </a:p>
        </p:txBody>
      </p:sp>
      <p:sp>
        <p:nvSpPr>
          <p:cNvPr id="13316" name="TextovéPole 1"/>
          <p:cNvSpPr txBox="1">
            <a:spLocks noChangeArrowheads="1"/>
          </p:cNvSpPr>
          <p:nvPr/>
        </p:nvSpPr>
        <p:spPr bwMode="auto">
          <a:xfrm>
            <a:off x="8262711" y="2162855"/>
            <a:ext cx="2863926" cy="646331"/>
          </a:xfrm>
          <a:prstGeom prst="rect">
            <a:avLst/>
          </a:prstGeom>
          <a:solidFill>
            <a:schemeClr val="bg1">
              <a:lumMod val="50000"/>
            </a:schemeClr>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err="1">
                <a:solidFill>
                  <a:schemeClr val="bg1"/>
                </a:solidFill>
              </a:rPr>
              <a:t>Low</a:t>
            </a:r>
            <a:r>
              <a:rPr lang="cs-CZ" altLang="cs-CZ" dirty="0">
                <a:solidFill>
                  <a:schemeClr val="bg1"/>
                </a:solidFill>
              </a:rPr>
              <a:t> grade </a:t>
            </a:r>
            <a:r>
              <a:rPr lang="cs-CZ" altLang="cs-CZ" dirty="0" smtClean="0">
                <a:solidFill>
                  <a:schemeClr val="bg1"/>
                </a:solidFill>
              </a:rPr>
              <a:t>gliomy: </a:t>
            </a:r>
            <a:r>
              <a:rPr lang="cs-CZ" altLang="cs-CZ" dirty="0">
                <a:solidFill>
                  <a:schemeClr val="bg1"/>
                </a:solidFill>
              </a:rPr>
              <a:t>grade 1,2</a:t>
            </a:r>
          </a:p>
          <a:p>
            <a:pPr eaLnBrk="1" hangingPunct="1"/>
            <a:r>
              <a:rPr lang="cs-CZ" altLang="cs-CZ" dirty="0" err="1">
                <a:solidFill>
                  <a:schemeClr val="bg1"/>
                </a:solidFill>
              </a:rPr>
              <a:t>High</a:t>
            </a:r>
            <a:r>
              <a:rPr lang="cs-CZ" altLang="cs-CZ" dirty="0">
                <a:solidFill>
                  <a:schemeClr val="bg1"/>
                </a:solidFill>
              </a:rPr>
              <a:t> grade </a:t>
            </a:r>
            <a:r>
              <a:rPr lang="cs-CZ" altLang="cs-CZ" dirty="0" smtClean="0">
                <a:solidFill>
                  <a:schemeClr val="bg1"/>
                </a:solidFill>
              </a:rPr>
              <a:t>gliomy: </a:t>
            </a:r>
            <a:r>
              <a:rPr lang="cs-CZ" altLang="cs-CZ" dirty="0">
                <a:solidFill>
                  <a:schemeClr val="bg1"/>
                </a:solidFill>
              </a:rPr>
              <a:t>grade 3,4</a:t>
            </a:r>
          </a:p>
        </p:txBody>
      </p:sp>
      <p:sp>
        <p:nvSpPr>
          <p:cNvPr id="5" name="Text Box 4"/>
          <p:cNvSpPr txBox="1">
            <a:spLocks noChangeArrowheads="1"/>
          </p:cNvSpPr>
          <p:nvPr/>
        </p:nvSpPr>
        <p:spPr bwMode="auto">
          <a:xfrm>
            <a:off x="7566970" y="4014357"/>
            <a:ext cx="4255408" cy="1477328"/>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a:t>
            </a:r>
            <a:r>
              <a:rPr lang="cs-CZ" altLang="cs-CZ" sz="1800" b="1" dirty="0" smtClean="0">
                <a:solidFill>
                  <a:schemeClr val="bg1"/>
                </a:solidFill>
              </a:rPr>
              <a:t>WHO G1</a:t>
            </a:r>
          </a:p>
          <a:p>
            <a:pPr eaLnBrk="1" hangingPunct="1">
              <a:spcBef>
                <a:spcPct val="0"/>
              </a:spcBef>
              <a:buClrTx/>
              <a:buSzTx/>
              <a:buFontTx/>
              <a:buNone/>
            </a:pPr>
            <a:endParaRPr lang="cs-CZ" altLang="cs-CZ" sz="1800" b="1" dirty="0">
              <a:solidFill>
                <a:schemeClr val="bg1"/>
              </a:solidFill>
            </a:endParaRPr>
          </a:p>
          <a:p>
            <a:pPr eaLnBrk="1" hangingPunct="1">
              <a:spcBef>
                <a:spcPct val="0"/>
              </a:spcBef>
              <a:buClrTx/>
              <a:buSzTx/>
              <a:buFontTx/>
              <a:buNone/>
            </a:pPr>
            <a:r>
              <a:rPr lang="cs-CZ" altLang="cs-CZ" sz="1800" b="1" dirty="0" smtClean="0">
                <a:solidFill>
                  <a:schemeClr val="bg1"/>
                </a:solidFill>
              </a:rPr>
              <a:t>Difúzní gliomy (grade 2-4):</a:t>
            </a:r>
            <a:endParaRPr lang="cs-CZ" altLang="cs-CZ" sz="1800" b="1" dirty="0">
              <a:solidFill>
                <a:schemeClr val="bg1"/>
              </a:solidFill>
            </a:endParaRPr>
          </a:p>
          <a:p>
            <a:pPr eaLnBrk="1" hangingPunct="1">
              <a:spcBef>
                <a:spcPct val="0"/>
              </a:spcBef>
              <a:buClrTx/>
              <a:buSzTx/>
              <a:buFontTx/>
              <a:buNone/>
            </a:pPr>
            <a:r>
              <a:rPr lang="cs-CZ" altLang="cs-CZ" sz="1800" b="1" dirty="0">
                <a:solidFill>
                  <a:schemeClr val="bg1"/>
                </a:solidFill>
              </a:rPr>
              <a:t>Grade </a:t>
            </a:r>
            <a:r>
              <a:rPr lang="cs-CZ" altLang="cs-CZ" sz="1800" b="1" dirty="0" smtClean="0">
                <a:solidFill>
                  <a:schemeClr val="bg1"/>
                </a:solidFill>
              </a:rPr>
              <a:t>2: </a:t>
            </a:r>
            <a:r>
              <a:rPr lang="cs-CZ" altLang="cs-CZ" sz="1800" b="1" dirty="0" err="1">
                <a:solidFill>
                  <a:schemeClr val="bg1"/>
                </a:solidFill>
              </a:rPr>
              <a:t>low</a:t>
            </a:r>
            <a:r>
              <a:rPr lang="cs-CZ" altLang="cs-CZ" sz="1800" b="1" dirty="0">
                <a:solidFill>
                  <a:schemeClr val="bg1"/>
                </a:solidFill>
              </a:rPr>
              <a:t> </a:t>
            </a:r>
            <a:r>
              <a:rPr lang="cs-CZ" altLang="cs-CZ" sz="1800" b="1" dirty="0" smtClean="0">
                <a:solidFill>
                  <a:schemeClr val="bg1"/>
                </a:solidFill>
              </a:rPr>
              <a:t>grade </a:t>
            </a:r>
            <a:r>
              <a:rPr lang="cs-CZ" altLang="cs-CZ" sz="1800" b="1" dirty="0">
                <a:solidFill>
                  <a:schemeClr val="bg1"/>
                </a:solidFill>
              </a:rPr>
              <a:t>malignity</a:t>
            </a:r>
          </a:p>
          <a:p>
            <a:pPr eaLnBrk="1" hangingPunct="1">
              <a:spcBef>
                <a:spcPct val="0"/>
              </a:spcBef>
              <a:buClrTx/>
              <a:buSzTx/>
              <a:buFontTx/>
              <a:buNone/>
            </a:pPr>
            <a:r>
              <a:rPr lang="cs-CZ" altLang="cs-CZ" sz="1800" b="1" dirty="0">
                <a:solidFill>
                  <a:schemeClr val="bg1"/>
                </a:solidFill>
              </a:rPr>
              <a:t>Grade </a:t>
            </a:r>
            <a:r>
              <a:rPr lang="cs-CZ" altLang="cs-CZ" sz="1800" b="1" dirty="0" smtClean="0">
                <a:solidFill>
                  <a:schemeClr val="bg1"/>
                </a:solidFill>
              </a:rPr>
              <a:t>3 </a:t>
            </a:r>
            <a:r>
              <a:rPr lang="cs-CZ" altLang="cs-CZ" sz="1800" b="1" dirty="0">
                <a:solidFill>
                  <a:schemeClr val="bg1"/>
                </a:solidFill>
              </a:rPr>
              <a:t>a </a:t>
            </a:r>
            <a:r>
              <a:rPr lang="cs-CZ" altLang="cs-CZ" sz="1800" b="1" dirty="0" smtClean="0">
                <a:solidFill>
                  <a:schemeClr val="bg1"/>
                </a:solidFill>
              </a:rPr>
              <a:t>4: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1502128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1313" y="-115610"/>
            <a:ext cx="10058400" cy="1450757"/>
          </a:xfrm>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3815" y="1828799"/>
            <a:ext cx="9858532" cy="4376057"/>
          </a:xfrm>
        </p:spPr>
      </p:pic>
      <p:sp>
        <p:nvSpPr>
          <p:cNvPr id="6" name="Obdélník 5"/>
          <p:cNvSpPr/>
          <p:nvPr/>
        </p:nvSpPr>
        <p:spPr>
          <a:xfrm>
            <a:off x="1581313" y="6104215"/>
            <a:ext cx="8784976" cy="646331"/>
          </a:xfrm>
          <a:prstGeom prst="rect">
            <a:avLst/>
          </a:prstGeom>
        </p:spPr>
        <p:txBody>
          <a:bodyPr wrap="square">
            <a:spAutoFit/>
          </a:bodyPr>
          <a:lstStyle/>
          <a:p>
            <a:r>
              <a:rPr lang="en-US" dirty="0">
                <a:solidFill>
                  <a:srgbClr val="FFC000"/>
                </a:solidFill>
              </a:rPr>
              <a:t/>
            </a:r>
            <a:br>
              <a:rPr lang="en-US" dirty="0">
                <a:solidFill>
                  <a:srgbClr val="FFC000"/>
                </a:solidFill>
              </a:rPr>
            </a:br>
            <a:r>
              <a:rPr lang="en-US" dirty="0" err="1" smtClean="0"/>
              <a:t>Hanahan</a:t>
            </a:r>
            <a:r>
              <a:rPr lang="en-US" dirty="0" smtClean="0"/>
              <a:t> </a:t>
            </a:r>
            <a:r>
              <a:rPr lang="en-US" dirty="0"/>
              <a:t>D. Hallmarks of Cancer: New Dimensions. Cancer </a:t>
            </a:r>
            <a:r>
              <a:rPr lang="en-US" dirty="0" err="1"/>
              <a:t>Discov</a:t>
            </a:r>
            <a:r>
              <a:rPr lang="en-US" dirty="0"/>
              <a:t>. 2022 Jan;12(1):31-46.</a:t>
            </a:r>
            <a:endParaRPr lang="cs-CZ" dirty="0"/>
          </a:p>
        </p:txBody>
      </p:sp>
    </p:spTree>
    <p:extLst>
      <p:ext uri="{BB962C8B-B14F-4D97-AF65-F5344CB8AC3E}">
        <p14:creationId xmlns:p14="http://schemas.microsoft.com/office/powerpoint/2010/main" val="2610751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Grp="1" noRot="1" noChangeArrowheads="1"/>
          </p:cNvSpPr>
          <p:nvPr>
            <p:ph type="title"/>
          </p:nvPr>
        </p:nvSpPr>
        <p:spPr/>
        <p:txBody>
          <a:bodyPr/>
          <a:lstStyle/>
          <a:p>
            <a:pPr>
              <a:defRPr/>
            </a:pPr>
            <a:r>
              <a:rPr lang="cs-CZ" altLang="cs-CZ" b="1" dirty="0" err="1" smtClean="0">
                <a:solidFill>
                  <a:schemeClr val="tx1"/>
                </a:solidFill>
              </a:rPr>
              <a:t>Ependymom</a:t>
            </a:r>
            <a:endParaRPr lang="cs-CZ" altLang="cs-CZ" b="1" dirty="0">
              <a:solidFill>
                <a:schemeClr val="tx1"/>
              </a:solidFill>
            </a:endParaRPr>
          </a:p>
        </p:txBody>
      </p:sp>
      <p:pic>
        <p:nvPicPr>
          <p:cNvPr id="30723" name="Picture 9" descr="7-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989138"/>
            <a:ext cx="4608513"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6527801" y="2014539"/>
            <a:ext cx="3744913" cy="3970318"/>
          </a:xfrm>
          <a:prstGeom prst="rect">
            <a:avLst/>
          </a:prstGeom>
          <a:noFill/>
        </p:spPr>
        <p:txBody>
          <a:bodyPr>
            <a:spAutoFit/>
          </a:bodyPr>
          <a:lstStyle/>
          <a:p>
            <a:pPr marL="285750" indent="-285750">
              <a:buFontTx/>
              <a:buChar char="-"/>
              <a:defRPr/>
            </a:pPr>
            <a:r>
              <a:rPr lang="cs-CZ" dirty="0" smtClean="0"/>
              <a:t>Klasifikace dle kombinace histopatologických znaků, molekulárních znaků a anatomické lokalizace</a:t>
            </a:r>
            <a:r>
              <a:rPr lang="en-US" dirty="0" smtClean="0"/>
              <a:t> </a:t>
            </a:r>
            <a:endParaRPr lang="cs-CZ" dirty="0"/>
          </a:p>
          <a:p>
            <a:pPr marL="285750" indent="-285750">
              <a:buFontTx/>
              <a:buChar char="-"/>
              <a:defRPr/>
            </a:pPr>
            <a:endParaRPr lang="cs-CZ" dirty="0"/>
          </a:p>
          <a:p>
            <a:pPr marL="285750" indent="-285750">
              <a:buFontTx/>
              <a:buChar char="-"/>
              <a:defRPr/>
            </a:pPr>
            <a:r>
              <a:rPr lang="cs-CZ" dirty="0" err="1" smtClean="0"/>
              <a:t>supratentoriální</a:t>
            </a:r>
            <a:r>
              <a:rPr lang="cs-CZ" dirty="0" smtClean="0"/>
              <a:t> </a:t>
            </a:r>
            <a:r>
              <a:rPr lang="cs-CZ" dirty="0" err="1" smtClean="0"/>
              <a:t>ependymom</a:t>
            </a:r>
            <a:r>
              <a:rPr lang="cs-CZ" dirty="0" smtClean="0"/>
              <a:t> </a:t>
            </a:r>
            <a:endParaRPr lang="cs-CZ" dirty="0"/>
          </a:p>
          <a:p>
            <a:pPr marL="285750" indent="-285750">
              <a:buFontTx/>
              <a:buChar char="-"/>
              <a:defRPr/>
            </a:pPr>
            <a:r>
              <a:rPr lang="cs-CZ" dirty="0" smtClean="0"/>
              <a:t>2 molekulárně definované subtypy </a:t>
            </a:r>
            <a:r>
              <a:rPr lang="cs-CZ" dirty="0" err="1" smtClean="0"/>
              <a:t>ependymomů</a:t>
            </a:r>
            <a:r>
              <a:rPr lang="cs-CZ" dirty="0" smtClean="0"/>
              <a:t> </a:t>
            </a:r>
            <a:r>
              <a:rPr lang="cs-CZ" dirty="0" err="1" smtClean="0"/>
              <a:t>fossa</a:t>
            </a:r>
            <a:r>
              <a:rPr lang="cs-CZ" dirty="0" smtClean="0"/>
              <a:t> </a:t>
            </a:r>
            <a:r>
              <a:rPr lang="cs-CZ" dirty="0" err="1" smtClean="0"/>
              <a:t>posterior</a:t>
            </a:r>
            <a:endParaRPr lang="cs-CZ" dirty="0"/>
          </a:p>
          <a:p>
            <a:pPr marL="285750" indent="-285750">
              <a:buFontTx/>
              <a:buChar char="-"/>
              <a:defRPr/>
            </a:pPr>
            <a:r>
              <a:rPr lang="cs-CZ" dirty="0" smtClean="0"/>
              <a:t>spinální </a:t>
            </a:r>
            <a:r>
              <a:rPr lang="cs-CZ" dirty="0" err="1" smtClean="0"/>
              <a:t>ependymomy</a:t>
            </a:r>
            <a:endParaRPr lang="cs-CZ" dirty="0"/>
          </a:p>
          <a:p>
            <a:pPr>
              <a:defRPr/>
            </a:pPr>
            <a:r>
              <a:rPr lang="cs-CZ" dirty="0"/>
              <a:t>WHO G2, 3</a:t>
            </a:r>
          </a:p>
          <a:p>
            <a:pPr marL="285750" indent="-285750">
              <a:buFontTx/>
              <a:buChar char="-"/>
              <a:defRPr/>
            </a:pPr>
            <a:endParaRPr lang="cs-CZ" dirty="0"/>
          </a:p>
          <a:p>
            <a:pPr>
              <a:defRPr/>
            </a:pPr>
            <a:r>
              <a:rPr lang="cs-CZ" dirty="0" smtClean="0"/>
              <a:t>Separátně klasifikované jednotky:</a:t>
            </a:r>
            <a:endParaRPr lang="cs-CZ" dirty="0"/>
          </a:p>
          <a:p>
            <a:pPr marL="285750" indent="-285750">
              <a:buFontTx/>
              <a:buChar char="-"/>
              <a:defRPr/>
            </a:pPr>
            <a:r>
              <a:rPr lang="cs-CZ" dirty="0" err="1"/>
              <a:t>Myxopapillary</a:t>
            </a:r>
            <a:r>
              <a:rPr lang="cs-CZ" dirty="0"/>
              <a:t> </a:t>
            </a:r>
            <a:r>
              <a:rPr lang="cs-CZ" dirty="0" err="1"/>
              <a:t>ependymoma</a:t>
            </a:r>
            <a:r>
              <a:rPr lang="cs-CZ" dirty="0"/>
              <a:t> (G2)</a:t>
            </a:r>
          </a:p>
          <a:p>
            <a:pPr marL="285750" indent="-285750">
              <a:buFontTx/>
              <a:buChar char="-"/>
              <a:defRPr/>
            </a:pPr>
            <a:r>
              <a:rPr lang="cs-CZ" dirty="0" err="1"/>
              <a:t>Subependymoma</a:t>
            </a:r>
            <a:r>
              <a:rPr lang="cs-CZ" dirty="0"/>
              <a:t> (G1)</a:t>
            </a:r>
          </a:p>
        </p:txBody>
      </p:sp>
    </p:spTree>
    <p:extLst>
      <p:ext uri="{BB962C8B-B14F-4D97-AF65-F5344CB8AC3E}">
        <p14:creationId xmlns:p14="http://schemas.microsoft.com/office/powerpoint/2010/main" val="1676221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6"/>
          <p:cNvPicPr>
            <a:picLocks noChangeAspect="1"/>
          </p:cNvPicPr>
          <p:nvPr/>
        </p:nvPicPr>
        <p:blipFill>
          <a:blip r:embed="rId2">
            <a:extLst>
              <a:ext uri="{28A0092B-C50C-407E-A947-70E740481C1C}">
                <a14:useLocalDpi xmlns:a14="http://schemas.microsoft.com/office/drawing/2010/main" val="0"/>
              </a:ext>
            </a:extLst>
          </a:blip>
          <a:srcRect l="6583" t="3297" b="6947"/>
          <a:stretch>
            <a:fillRect/>
          </a:stretch>
        </p:blipFill>
        <p:spPr bwMode="auto">
          <a:xfrm>
            <a:off x="1527176" y="1533525"/>
            <a:ext cx="58261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836613"/>
            <a:ext cx="30749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ovéPole 1"/>
          <p:cNvSpPr txBox="1">
            <a:spLocks noChangeArrowheads="1"/>
          </p:cNvSpPr>
          <p:nvPr/>
        </p:nvSpPr>
        <p:spPr bwMode="auto">
          <a:xfrm>
            <a:off x="7353301" y="4070351"/>
            <a:ext cx="2102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dirty="0" smtClean="0">
                <a:latin typeface="Garamond" panose="02020404030301010803" pitchFamily="18" charset="0"/>
              </a:rPr>
              <a:t>Histologické subtypy </a:t>
            </a:r>
            <a:endParaRPr lang="cs-CZ" altLang="cs-CZ" dirty="0">
              <a:latin typeface="Garamond" panose="02020404030301010803" pitchFamily="18" charset="0"/>
            </a:endParaRPr>
          </a:p>
          <a:p>
            <a:pPr eaLnBrk="1" hangingPunct="1"/>
            <a:r>
              <a:rPr lang="cs-CZ" altLang="cs-CZ" dirty="0" smtClean="0">
                <a:latin typeface="Garamond" panose="02020404030301010803" pitchFamily="18" charset="0"/>
              </a:rPr>
              <a:t>meduloblastomu</a:t>
            </a:r>
            <a:endParaRPr lang="cs-CZ" altLang="cs-CZ" dirty="0">
              <a:latin typeface="Garamond" panose="02020404030301010803" pitchFamily="18" charset="0"/>
            </a:endParaRPr>
          </a:p>
        </p:txBody>
      </p:sp>
      <p:sp>
        <p:nvSpPr>
          <p:cNvPr id="3" name="TextovéPole 2"/>
          <p:cNvSpPr txBox="1"/>
          <p:nvPr/>
        </p:nvSpPr>
        <p:spPr>
          <a:xfrm>
            <a:off x="1847851" y="333375"/>
            <a:ext cx="4555478" cy="1200329"/>
          </a:xfrm>
          <a:prstGeom prst="rect">
            <a:avLst/>
          </a:prstGeom>
          <a:noFill/>
        </p:spPr>
        <p:txBody>
          <a:bodyPr wrap="none">
            <a:spAutoFit/>
          </a:bodyPr>
          <a:lstStyle/>
          <a:p>
            <a:pPr>
              <a:defRPr/>
            </a:pPr>
            <a:r>
              <a:rPr lang="cs-CZ" b="1" dirty="0" smtClean="0"/>
              <a:t>Integrovaná diagnóza meduloblastomu: </a:t>
            </a:r>
            <a:endParaRPr lang="cs-CZ" b="1" dirty="0"/>
          </a:p>
          <a:p>
            <a:pPr marL="285750" indent="-285750">
              <a:buFontTx/>
              <a:buChar char="-"/>
              <a:defRPr/>
            </a:pPr>
            <a:r>
              <a:rPr lang="cs-CZ" dirty="0" smtClean="0"/>
              <a:t>Histopatologická diagnóza/</a:t>
            </a:r>
            <a:r>
              <a:rPr lang="cs-CZ" dirty="0" err="1" smtClean="0"/>
              <a:t>typing</a:t>
            </a:r>
            <a:endParaRPr lang="cs-CZ" dirty="0"/>
          </a:p>
          <a:p>
            <a:pPr marL="285750" indent="-285750">
              <a:buFontTx/>
              <a:buChar char="-"/>
              <a:defRPr/>
            </a:pPr>
            <a:r>
              <a:rPr lang="cs-CZ" dirty="0" smtClean="0"/>
              <a:t>Molekulární profil </a:t>
            </a:r>
            <a:r>
              <a:rPr lang="cs-CZ" dirty="0"/>
              <a:t>– 4 </a:t>
            </a:r>
            <a:r>
              <a:rPr lang="cs-CZ" dirty="0" smtClean="0"/>
              <a:t>molekulární subtypy  </a:t>
            </a:r>
            <a:endParaRPr lang="cs-CZ" dirty="0"/>
          </a:p>
          <a:p>
            <a:pPr marL="285750" indent="-285750">
              <a:buFontTx/>
              <a:buChar char="-"/>
              <a:defRPr/>
            </a:pPr>
            <a:endParaRPr lang="cs-CZ" dirty="0"/>
          </a:p>
        </p:txBody>
      </p:sp>
      <p:sp>
        <p:nvSpPr>
          <p:cNvPr id="32774" name="Obdélník 1"/>
          <p:cNvSpPr>
            <a:spLocks noChangeArrowheads="1"/>
          </p:cNvSpPr>
          <p:nvPr/>
        </p:nvSpPr>
        <p:spPr bwMode="auto">
          <a:xfrm>
            <a:off x="7353300" y="4821238"/>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FontTx/>
              <a:buChar char="-"/>
            </a:pPr>
            <a:r>
              <a:rPr lang="cs-CZ" altLang="cs-CZ" sz="1200" dirty="0" smtClean="0">
                <a:solidFill>
                  <a:srgbClr val="808080"/>
                </a:solidFill>
              </a:rPr>
              <a:t>Klasický meduloblastom</a:t>
            </a:r>
            <a:endParaRPr lang="cs-CZ" altLang="cs-CZ" sz="1200" dirty="0">
              <a:solidFill>
                <a:srgbClr val="808080"/>
              </a:solidFill>
            </a:endParaRPr>
          </a:p>
          <a:p>
            <a:pPr>
              <a:buFontTx/>
              <a:buChar char="-"/>
            </a:pPr>
            <a:r>
              <a:rPr lang="cs-CZ" altLang="cs-CZ" sz="1200" dirty="0" err="1" smtClean="0">
                <a:solidFill>
                  <a:srgbClr val="808080"/>
                </a:solidFill>
              </a:rPr>
              <a:t>Desmoplastický</a:t>
            </a:r>
            <a:r>
              <a:rPr lang="cs-CZ" altLang="cs-CZ" sz="1200" dirty="0" smtClean="0">
                <a:solidFill>
                  <a:srgbClr val="808080"/>
                </a:solidFill>
              </a:rPr>
              <a:t>/</a:t>
            </a:r>
            <a:r>
              <a:rPr lang="cs-CZ" altLang="cs-CZ" sz="1200" dirty="0" err="1" smtClean="0">
                <a:solidFill>
                  <a:srgbClr val="808080"/>
                </a:solidFill>
              </a:rPr>
              <a:t>nodulární</a:t>
            </a:r>
            <a:r>
              <a:rPr lang="cs-CZ" altLang="cs-CZ" sz="1200" dirty="0" smtClean="0">
                <a:solidFill>
                  <a:srgbClr val="808080"/>
                </a:solidFill>
              </a:rPr>
              <a:t> meduloblastom</a:t>
            </a:r>
            <a:endParaRPr lang="cs-CZ" altLang="cs-CZ" sz="1200" dirty="0">
              <a:solidFill>
                <a:srgbClr val="808080"/>
              </a:solidFill>
            </a:endParaRPr>
          </a:p>
          <a:p>
            <a:pPr>
              <a:buFontTx/>
              <a:buChar char="-"/>
            </a:pPr>
            <a:r>
              <a:rPr lang="cs-CZ" altLang="cs-CZ" sz="1200" dirty="0" smtClean="0">
                <a:solidFill>
                  <a:srgbClr val="808080"/>
                </a:solidFill>
              </a:rPr>
              <a:t>Meduloblastom s extenzivní </a:t>
            </a:r>
            <a:r>
              <a:rPr lang="cs-CZ" altLang="cs-CZ" sz="1200" dirty="0" err="1" smtClean="0">
                <a:solidFill>
                  <a:srgbClr val="808080"/>
                </a:solidFill>
              </a:rPr>
              <a:t>nodularitou</a:t>
            </a:r>
            <a:endParaRPr lang="cs-CZ" altLang="cs-CZ" sz="1200" dirty="0">
              <a:solidFill>
                <a:srgbClr val="808080"/>
              </a:solidFill>
            </a:endParaRPr>
          </a:p>
          <a:p>
            <a:pPr>
              <a:buFontTx/>
              <a:buChar char="-"/>
            </a:pPr>
            <a:r>
              <a:rPr lang="cs-CZ" altLang="cs-CZ" sz="1200" dirty="0" err="1" smtClean="0">
                <a:solidFill>
                  <a:srgbClr val="808080"/>
                </a:solidFill>
              </a:rPr>
              <a:t>Velkobuněčný</a:t>
            </a:r>
            <a:r>
              <a:rPr lang="cs-CZ" altLang="cs-CZ" sz="1200" dirty="0" smtClean="0">
                <a:solidFill>
                  <a:srgbClr val="808080"/>
                </a:solidFill>
              </a:rPr>
              <a:t>/anaplastický meduloblastom</a:t>
            </a:r>
            <a:endParaRPr lang="cs-CZ" altLang="cs-CZ" sz="1200" dirty="0"/>
          </a:p>
        </p:txBody>
      </p:sp>
    </p:spTree>
    <p:extLst>
      <p:ext uri="{BB962C8B-B14F-4D97-AF65-F5344CB8AC3E}">
        <p14:creationId xmlns:p14="http://schemas.microsoft.com/office/powerpoint/2010/main" val="1617966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normAutofit/>
          </a:bodyPr>
          <a:lstStyle/>
          <a:p>
            <a:pPr eaLnBrk="1" hangingPunct="1">
              <a:defRPr/>
            </a:pPr>
            <a:r>
              <a:rPr lang="cs-CZ" altLang="cs-CZ" sz="4000" b="1" dirty="0">
                <a:solidFill>
                  <a:schemeClr val="tx1"/>
                </a:solidFill>
              </a:rPr>
              <a:t>Nádory asociované s </a:t>
            </a:r>
            <a:r>
              <a:rPr lang="cs-CZ" altLang="cs-CZ" sz="4000" b="1" dirty="0" smtClean="0">
                <a:solidFill>
                  <a:schemeClr val="tx1"/>
                </a:solidFill>
              </a:rPr>
              <a:t>epilepsií</a:t>
            </a:r>
            <a:br>
              <a:rPr lang="cs-CZ" altLang="cs-CZ" sz="4000" b="1" dirty="0" smtClean="0">
                <a:solidFill>
                  <a:schemeClr val="tx1"/>
                </a:solidFill>
              </a:rPr>
            </a:br>
            <a:r>
              <a:rPr lang="cs-CZ" altLang="cs-CZ" sz="4000" b="1" dirty="0" smtClean="0">
                <a:solidFill>
                  <a:schemeClr val="tx1"/>
                </a:solidFill>
              </a:rPr>
              <a:t>„Long term </a:t>
            </a:r>
            <a:r>
              <a:rPr lang="cs-CZ" altLang="cs-CZ" sz="4000" b="1" dirty="0" err="1" smtClean="0">
                <a:solidFill>
                  <a:schemeClr val="tx1"/>
                </a:solidFill>
              </a:rPr>
              <a:t>epilepsy</a:t>
            </a:r>
            <a:r>
              <a:rPr lang="cs-CZ" altLang="cs-CZ" sz="4000" b="1" dirty="0" smtClean="0">
                <a:solidFill>
                  <a:schemeClr val="tx1"/>
                </a:solidFill>
              </a:rPr>
              <a:t> </a:t>
            </a:r>
            <a:r>
              <a:rPr lang="cs-CZ" altLang="cs-CZ" sz="4000" b="1" dirty="0" err="1" smtClean="0">
                <a:solidFill>
                  <a:schemeClr val="tx1"/>
                </a:solidFill>
              </a:rPr>
              <a:t>associated</a:t>
            </a:r>
            <a:r>
              <a:rPr lang="cs-CZ" altLang="cs-CZ" sz="4000" b="1" dirty="0" smtClean="0">
                <a:solidFill>
                  <a:schemeClr val="tx1"/>
                </a:solidFill>
              </a:rPr>
              <a:t> </a:t>
            </a:r>
            <a:r>
              <a:rPr lang="cs-CZ" altLang="cs-CZ" sz="4000" b="1" dirty="0" err="1" smtClean="0">
                <a:solidFill>
                  <a:schemeClr val="tx1"/>
                </a:solidFill>
              </a:rPr>
              <a:t>tumors</a:t>
            </a:r>
            <a:r>
              <a:rPr lang="cs-CZ" altLang="cs-CZ" sz="4000" b="1" dirty="0" smtClean="0">
                <a:solidFill>
                  <a:schemeClr val="tx1"/>
                </a:solidFill>
              </a:rPr>
              <a:t>“ (</a:t>
            </a:r>
            <a:r>
              <a:rPr lang="cs-CZ" altLang="cs-CZ" sz="4000" b="1" dirty="0" err="1" smtClean="0">
                <a:solidFill>
                  <a:schemeClr val="tx1"/>
                </a:solidFill>
              </a:rPr>
              <a:t>LEATs</a:t>
            </a:r>
            <a:r>
              <a:rPr lang="cs-CZ" altLang="cs-CZ" sz="4000" b="1" dirty="0" smtClean="0">
                <a:solidFill>
                  <a:schemeClr val="tx1"/>
                </a:solidFill>
              </a:rPr>
              <a:t>)</a:t>
            </a:r>
            <a:endParaRPr lang="cs-CZ" altLang="cs-CZ" sz="4000" b="1" dirty="0">
              <a:solidFill>
                <a:schemeClr val="tx1"/>
              </a:solidFill>
            </a:endParaRP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dirty="0">
                <a:solidFill>
                  <a:schemeClr val="hlink"/>
                </a:solidFill>
              </a:rPr>
              <a:t>Obvykle </a:t>
            </a:r>
            <a:r>
              <a:rPr lang="cs-CZ" altLang="cs-CZ" b="1" dirty="0" err="1">
                <a:solidFill>
                  <a:schemeClr val="hlink"/>
                </a:solidFill>
              </a:rPr>
              <a:t>low</a:t>
            </a:r>
            <a:r>
              <a:rPr lang="cs-CZ" altLang="cs-CZ" b="1" dirty="0">
                <a:solidFill>
                  <a:schemeClr val="hlink"/>
                </a:solidFill>
              </a:rPr>
              <a:t> grade, dobře diferencované, s nízkou proliferační aktivitou a nízkým maligním potenciálem, povrchově lokalizované </a:t>
            </a:r>
            <a:r>
              <a:rPr lang="cs-CZ" altLang="cs-CZ" dirty="0"/>
              <a:t>(korová nebo </a:t>
            </a:r>
            <a:r>
              <a:rPr lang="cs-CZ" altLang="cs-CZ" dirty="0" err="1"/>
              <a:t>kortiko</a:t>
            </a:r>
            <a:r>
              <a:rPr lang="cs-CZ" altLang="cs-CZ" dirty="0"/>
              <a:t>-subkortikální lokalizace)</a:t>
            </a:r>
            <a:r>
              <a:rPr lang="cs-CZ" altLang="cs-CZ" b="1" dirty="0">
                <a:solidFill>
                  <a:schemeClr val="hlink"/>
                </a:solidFill>
              </a:rPr>
              <a:t>, </a:t>
            </a:r>
            <a:r>
              <a:rPr lang="cs-CZ" altLang="cs-CZ" b="1" dirty="0" err="1">
                <a:solidFill>
                  <a:schemeClr val="hlink"/>
                </a:solidFill>
              </a:rPr>
              <a:t>glioneuronální</a:t>
            </a:r>
            <a:endParaRPr lang="cs-CZ" altLang="cs-CZ" b="1" dirty="0">
              <a:solidFill>
                <a:schemeClr val="hlink"/>
              </a:solidFill>
            </a:endParaRP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defRPr/>
            </a:pPr>
            <a:r>
              <a:rPr lang="cs-CZ" altLang="cs-CZ" b="1" dirty="0">
                <a:solidFill>
                  <a:schemeClr val="hlink"/>
                </a:solidFill>
              </a:rPr>
              <a:t>Smíšené </a:t>
            </a:r>
            <a:r>
              <a:rPr lang="cs-CZ" altLang="cs-CZ" b="1" dirty="0" err="1">
                <a:solidFill>
                  <a:schemeClr val="hlink"/>
                </a:solidFill>
              </a:rPr>
              <a:t>glioneuronální</a:t>
            </a:r>
            <a:r>
              <a:rPr lang="cs-CZ" altLang="cs-CZ" b="1" dirty="0">
                <a:solidFill>
                  <a:schemeClr val="hlink"/>
                </a:solidFill>
              </a:rPr>
              <a:t> nádory: </a:t>
            </a:r>
          </a:p>
          <a:p>
            <a:pPr eaLnBrk="1" hangingPunct="1">
              <a:lnSpc>
                <a:spcPct val="80000"/>
              </a:lnSpc>
              <a:buFontTx/>
              <a:buChar char="-"/>
              <a:defRPr/>
            </a:pPr>
            <a:r>
              <a:rPr lang="cs-CZ" altLang="cs-CZ" dirty="0" err="1"/>
              <a:t>Gangliogliom</a:t>
            </a:r>
            <a:r>
              <a:rPr lang="cs-CZ" altLang="cs-CZ" dirty="0"/>
              <a:t> </a:t>
            </a:r>
            <a:endParaRPr lang="cs-CZ" altLang="cs-CZ" dirty="0" smtClean="0"/>
          </a:p>
          <a:p>
            <a:pPr eaLnBrk="1" hangingPunct="1">
              <a:lnSpc>
                <a:spcPct val="80000"/>
              </a:lnSpc>
              <a:buFontTx/>
              <a:buChar char="-"/>
              <a:defRPr/>
            </a:pPr>
            <a:r>
              <a:rPr lang="cs-CZ" altLang="cs-CZ" dirty="0" err="1" smtClean="0"/>
              <a:t>Dysembryoplastický</a:t>
            </a:r>
            <a:r>
              <a:rPr lang="cs-CZ" altLang="cs-CZ" dirty="0" smtClean="0"/>
              <a:t> </a:t>
            </a:r>
            <a:r>
              <a:rPr lang="cs-CZ" altLang="cs-CZ" dirty="0" err="1"/>
              <a:t>neuroepiteliální</a:t>
            </a:r>
            <a:r>
              <a:rPr lang="cs-CZ" altLang="cs-CZ" dirty="0"/>
              <a:t> tumor </a:t>
            </a:r>
            <a:endParaRPr lang="cs-CZ" altLang="cs-CZ" dirty="0" smtClean="0"/>
          </a:p>
          <a:p>
            <a:pPr eaLnBrk="1" hangingPunct="1">
              <a:lnSpc>
                <a:spcPct val="80000"/>
              </a:lnSpc>
              <a:buFontTx/>
              <a:buChar char="-"/>
              <a:defRPr/>
            </a:pPr>
            <a:r>
              <a:rPr lang="cs-CZ" altLang="cs-CZ" b="1" dirty="0" smtClean="0">
                <a:solidFill>
                  <a:schemeClr val="hlink"/>
                </a:solidFill>
              </a:rPr>
              <a:t>Ostatní </a:t>
            </a:r>
            <a:r>
              <a:rPr lang="cs-CZ" altLang="cs-CZ" b="1" dirty="0">
                <a:solidFill>
                  <a:schemeClr val="hlink"/>
                </a:solidFill>
              </a:rPr>
              <a:t>vzácněji: </a:t>
            </a:r>
          </a:p>
          <a:p>
            <a:pPr eaLnBrk="1" hangingPunct="1">
              <a:lnSpc>
                <a:spcPct val="80000"/>
              </a:lnSpc>
              <a:buFontTx/>
              <a:buChar char="-"/>
              <a:defRPr/>
            </a:pPr>
            <a:r>
              <a:rPr lang="cs-CZ" altLang="cs-CZ" dirty="0" err="1"/>
              <a:t>Pilocytární</a:t>
            </a:r>
            <a:r>
              <a:rPr lang="cs-CZ" altLang="cs-CZ" dirty="0"/>
              <a:t> </a:t>
            </a:r>
            <a:r>
              <a:rPr lang="cs-CZ" altLang="cs-CZ" dirty="0" smtClean="0"/>
              <a:t>astrocytom</a:t>
            </a:r>
            <a:endParaRPr lang="cs-CZ" altLang="cs-CZ" dirty="0"/>
          </a:p>
          <a:p>
            <a:pPr eaLnBrk="1" hangingPunct="1">
              <a:lnSpc>
                <a:spcPct val="80000"/>
              </a:lnSpc>
              <a:buFontTx/>
              <a:buChar char="-"/>
              <a:defRPr/>
            </a:pPr>
            <a:r>
              <a:rPr lang="cs-CZ" altLang="cs-CZ" dirty="0" smtClean="0"/>
              <a:t>Astrocytom </a:t>
            </a:r>
            <a:endParaRPr lang="cs-CZ" altLang="cs-CZ" dirty="0"/>
          </a:p>
          <a:p>
            <a:pPr eaLnBrk="1" hangingPunct="1">
              <a:lnSpc>
                <a:spcPct val="80000"/>
              </a:lnSpc>
              <a:buFontTx/>
              <a:buChar char="-"/>
              <a:defRPr/>
            </a:pPr>
            <a:r>
              <a:rPr lang="cs-CZ" altLang="cs-CZ" dirty="0" err="1"/>
              <a:t>Oligodendrogliom</a:t>
            </a:r>
            <a:r>
              <a:rPr lang="cs-CZ" altLang="cs-CZ" dirty="0"/>
              <a:t> </a:t>
            </a:r>
          </a:p>
          <a:p>
            <a:pPr eaLnBrk="1" hangingPunct="1">
              <a:lnSpc>
                <a:spcPct val="80000"/>
              </a:lnSpc>
              <a:buFontTx/>
              <a:buChar char="-"/>
              <a:defRPr/>
            </a:pPr>
            <a:r>
              <a:rPr lang="cs-CZ" altLang="cs-CZ" dirty="0"/>
              <a:t>Pleomorfní </a:t>
            </a:r>
            <a:r>
              <a:rPr lang="cs-CZ" altLang="cs-CZ" dirty="0" err="1"/>
              <a:t>xantoastrocytom</a:t>
            </a:r>
            <a:r>
              <a:rPr lang="cs-CZ" altLang="cs-CZ" dirty="0"/>
              <a:t> </a:t>
            </a:r>
          </a:p>
          <a:p>
            <a:pPr eaLnBrk="1" hangingPunct="1">
              <a:lnSpc>
                <a:spcPct val="80000"/>
              </a:lnSpc>
              <a:buFontTx/>
              <a:buChar char="-"/>
              <a:defRPr/>
            </a:pPr>
            <a:r>
              <a:rPr lang="cs-CZ" altLang="cs-CZ" dirty="0" err="1"/>
              <a:t>Subependymální</a:t>
            </a:r>
            <a:r>
              <a:rPr lang="cs-CZ" altLang="cs-CZ" dirty="0"/>
              <a:t> </a:t>
            </a:r>
            <a:r>
              <a:rPr lang="cs-CZ" altLang="cs-CZ" dirty="0" err="1"/>
              <a:t>obrovskobuněčný</a:t>
            </a:r>
            <a:r>
              <a:rPr lang="cs-CZ" altLang="cs-CZ" dirty="0"/>
              <a:t> astrocytom </a:t>
            </a:r>
            <a:r>
              <a:rPr lang="cs-CZ" altLang="cs-CZ" dirty="0" smtClean="0"/>
              <a:t>(asociovaný </a:t>
            </a:r>
            <a:r>
              <a:rPr lang="cs-CZ" altLang="cs-CZ" dirty="0"/>
              <a:t>s tuberózní sklerózou)</a:t>
            </a:r>
          </a:p>
          <a:p>
            <a:pPr eaLnBrk="1" hangingPunct="1">
              <a:lnSpc>
                <a:spcPct val="80000"/>
              </a:lnSpc>
              <a:buFontTx/>
              <a:buChar char="-"/>
              <a:defRPr/>
            </a:pPr>
            <a:r>
              <a:rPr lang="cs-CZ" altLang="cs-CZ" dirty="0" err="1"/>
              <a:t>Angiocentrický</a:t>
            </a:r>
            <a:r>
              <a:rPr lang="cs-CZ" altLang="cs-CZ" dirty="0"/>
              <a:t> gliom </a:t>
            </a:r>
          </a:p>
          <a:p>
            <a:pPr eaLnBrk="1" hangingPunct="1">
              <a:lnSpc>
                <a:spcPct val="80000"/>
              </a:lnSpc>
              <a:defRPr/>
            </a:pPr>
            <a:endParaRPr lang="cs-CZ" altLang="cs-CZ" dirty="0"/>
          </a:p>
          <a:p>
            <a:pPr eaLnBrk="1" hangingPunct="1">
              <a:lnSpc>
                <a:spcPct val="80000"/>
              </a:lnSpc>
              <a:defRPr/>
            </a:pPr>
            <a:endParaRPr lang="cs-CZ" altLang="cs-CZ" dirty="0"/>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2189524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dirty="0"/>
              <a:t> solidní či cystický </a:t>
            </a:r>
            <a:r>
              <a:rPr lang="cs-CZ" altLang="cs-CZ" sz="1400" dirty="0" err="1"/>
              <a:t>glioneuronální</a:t>
            </a:r>
            <a:r>
              <a:rPr lang="cs-CZ" altLang="cs-CZ" sz="1400" dirty="0"/>
              <a:t> nádor; iregulární skupiny atypických gangliových buněk a </a:t>
            </a:r>
            <a:r>
              <a:rPr lang="cs-CZ" altLang="cs-CZ" sz="1400" dirty="0" err="1"/>
              <a:t>gliální</a:t>
            </a:r>
            <a:r>
              <a:rPr lang="cs-CZ" altLang="cs-CZ" sz="1400" dirty="0"/>
              <a:t> komponenta </a:t>
            </a:r>
          </a:p>
          <a:p>
            <a:pPr eaLnBrk="1" hangingPunct="1">
              <a:spcBef>
                <a:spcPct val="0"/>
              </a:spcBef>
              <a:buClrTx/>
              <a:buSzTx/>
              <a:buFontTx/>
              <a:buChar char="-"/>
            </a:pPr>
            <a:r>
              <a:rPr lang="cs-CZ" altLang="cs-CZ" sz="1400" dirty="0"/>
              <a:t> </a:t>
            </a:r>
            <a:r>
              <a:rPr lang="cs-CZ" altLang="cs-CZ" sz="1400" dirty="0" err="1"/>
              <a:t>gangliogliomy</a:t>
            </a:r>
            <a:r>
              <a:rPr lang="cs-CZ" altLang="cs-CZ" sz="1400" dirty="0"/>
              <a:t>; vzácně </a:t>
            </a:r>
            <a:r>
              <a:rPr lang="cs-CZ" altLang="cs-CZ" sz="1400" dirty="0" err="1"/>
              <a:t>gangliocytomy</a:t>
            </a:r>
            <a:r>
              <a:rPr lang="cs-CZ" altLang="cs-CZ" sz="1400" dirty="0"/>
              <a:t> (pouze </a:t>
            </a:r>
            <a:r>
              <a:rPr lang="cs-CZ" altLang="cs-CZ" sz="1400" dirty="0" err="1"/>
              <a:t>neoplastické</a:t>
            </a:r>
            <a:r>
              <a:rPr lang="cs-CZ" altLang="cs-CZ" sz="1400" dirty="0"/>
              <a:t> gangliové buňky)</a:t>
            </a:r>
          </a:p>
          <a:p>
            <a:pPr eaLnBrk="1" hangingPunct="1">
              <a:spcBef>
                <a:spcPct val="0"/>
              </a:spcBef>
              <a:buClrTx/>
              <a:buSzTx/>
              <a:buFontTx/>
              <a:buChar char="-"/>
            </a:pPr>
            <a:r>
              <a:rPr lang="cs-CZ" altLang="cs-CZ" sz="1400" dirty="0"/>
              <a:t> WHO </a:t>
            </a:r>
            <a:r>
              <a:rPr lang="cs-CZ" altLang="cs-CZ" sz="1400" dirty="0" smtClean="0"/>
              <a:t>G1; </a:t>
            </a:r>
            <a:r>
              <a:rPr lang="cs-CZ" altLang="cs-CZ" sz="1400" dirty="0"/>
              <a:t>vzácně </a:t>
            </a:r>
            <a:r>
              <a:rPr lang="cs-CZ" altLang="cs-CZ" sz="1400" dirty="0" smtClean="0"/>
              <a:t>G2 </a:t>
            </a:r>
            <a:r>
              <a:rPr lang="cs-CZ" altLang="cs-CZ" sz="1400" dirty="0"/>
              <a:t>a </a:t>
            </a:r>
            <a:r>
              <a:rPr lang="cs-CZ" altLang="cs-CZ" sz="1400" dirty="0" smtClean="0"/>
              <a:t>G3; </a:t>
            </a:r>
            <a:r>
              <a:rPr lang="cs-CZ" altLang="cs-CZ" sz="1400" dirty="0"/>
              <a:t>superficiálně, kortikálně; </a:t>
            </a:r>
            <a:r>
              <a:rPr lang="en-US" altLang="cs-CZ" sz="1400" dirty="0"/>
              <a:t>&gt;</a:t>
            </a:r>
            <a:r>
              <a:rPr lang="cs-CZ" altLang="cs-CZ" sz="1400" dirty="0"/>
              <a:t>70 % v temporálním laloku</a:t>
            </a:r>
          </a:p>
          <a:p>
            <a:pPr eaLnBrk="1" hangingPunct="1">
              <a:spcBef>
                <a:spcPct val="0"/>
              </a:spcBef>
              <a:buClrTx/>
              <a:buSzTx/>
              <a:buFontTx/>
              <a:buNone/>
            </a:pPr>
            <a:endParaRPr lang="en-US" altLang="cs-CZ" sz="1400" dirty="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8213" y="765175"/>
            <a:ext cx="6119812"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dirty="0">
                <a:latin typeface="Garamond" panose="02020404030301010803" pitchFamily="18" charset="0"/>
              </a:rPr>
              <a:t> WHO </a:t>
            </a:r>
            <a:r>
              <a:rPr lang="cs-CZ" altLang="cs-CZ" sz="1600" dirty="0" smtClean="0">
                <a:latin typeface="Garamond" panose="02020404030301010803" pitchFamily="18" charset="0"/>
              </a:rPr>
              <a:t>G1, </a:t>
            </a:r>
            <a:r>
              <a:rPr lang="cs-CZ" altLang="cs-CZ" sz="1600" dirty="0" err="1">
                <a:latin typeface="Garamond" panose="02020404030301010803" pitchFamily="18" charset="0"/>
              </a:rPr>
              <a:t>glioneuronální</a:t>
            </a:r>
            <a:r>
              <a:rPr lang="cs-CZ" altLang="cs-CZ" sz="1600" dirty="0">
                <a:latin typeface="Garamond" panose="02020404030301010803" pitchFamily="18" charset="0"/>
              </a:rPr>
              <a:t> tumor, děti a mladí dospělí</a:t>
            </a:r>
          </a:p>
          <a:p>
            <a:pPr eaLnBrk="1" hangingPunct="1">
              <a:buFontTx/>
              <a:buChar char="-"/>
              <a:defRPr/>
            </a:pPr>
            <a:r>
              <a:rPr lang="cs-CZ" altLang="cs-CZ" sz="1600" dirty="0">
                <a:latin typeface="Garamond" panose="02020404030301010803" pitchFamily="18" charset="0"/>
              </a:rPr>
              <a:t> </a:t>
            </a:r>
            <a:r>
              <a:rPr lang="cs-CZ" altLang="cs-CZ" sz="1600" dirty="0" err="1">
                <a:latin typeface="Garamond" panose="02020404030301010803" pitchFamily="18" charset="0"/>
              </a:rPr>
              <a:t>supratentoriální</a:t>
            </a:r>
            <a:r>
              <a:rPr lang="cs-CZ" altLang="cs-CZ" sz="1600" dirty="0">
                <a:latin typeface="Garamond" panose="02020404030301010803" pitchFamily="18" charset="0"/>
              </a:rPr>
              <a:t> kortex, predilekčně temporální lalok</a:t>
            </a:r>
          </a:p>
          <a:p>
            <a:pPr eaLnBrk="1" hangingPunct="1">
              <a:buFontTx/>
              <a:buChar char="-"/>
              <a:defRPr/>
            </a:pPr>
            <a:r>
              <a:rPr lang="cs-CZ" altLang="cs-CZ" sz="1600" dirty="0">
                <a:effectLst>
                  <a:outerShdw blurRad="38100" dist="38100" dir="2700000" algn="tl">
                    <a:srgbClr val="000000"/>
                  </a:outerShdw>
                </a:effectLst>
                <a:latin typeface="Garamond" panose="02020404030301010803" pitchFamily="18" charset="0"/>
              </a:rPr>
              <a:t>„long-term </a:t>
            </a:r>
            <a:r>
              <a:rPr lang="cs-CZ" altLang="cs-CZ" sz="1600" dirty="0" err="1">
                <a:effectLst>
                  <a:outerShdw blurRad="38100" dist="38100" dir="2700000" algn="tl">
                    <a:srgbClr val="000000"/>
                  </a:outerShdw>
                </a:effectLst>
                <a:latin typeface="Garamond" panose="02020404030301010803" pitchFamily="18" charset="0"/>
              </a:rPr>
              <a:t>epilepy-associated</a:t>
            </a:r>
            <a:r>
              <a:rPr lang="cs-CZ" altLang="cs-CZ" sz="1600" dirty="0">
                <a:effectLst>
                  <a:outerShdw blurRad="38100" dist="38100" dir="2700000" algn="tl">
                    <a:srgbClr val="000000"/>
                  </a:outerShdw>
                </a:effectLst>
                <a:latin typeface="Garamond" panose="02020404030301010803" pitchFamily="18" charset="0"/>
              </a:rPr>
              <a:t> tumor“; LEAT</a:t>
            </a:r>
            <a:endParaRPr lang="cs-CZ" altLang="cs-CZ" sz="1600" dirty="0">
              <a:latin typeface="Garamond" panose="02020404030301010803" pitchFamily="18" charset="0"/>
            </a:endParaRPr>
          </a:p>
          <a:p>
            <a:pPr eaLnBrk="1" hangingPunct="1">
              <a:buFontTx/>
              <a:buChar char="-"/>
              <a:defRPr/>
            </a:pPr>
            <a:r>
              <a:rPr lang="cs-CZ" altLang="cs-CZ" sz="1600" dirty="0">
                <a:latin typeface="Garamond" panose="02020404030301010803" pitchFamily="18" charset="0"/>
              </a:rPr>
              <a:t> komplexní </a:t>
            </a:r>
            <a:r>
              <a:rPr lang="cs-CZ" altLang="cs-CZ" sz="1600" dirty="0" err="1">
                <a:latin typeface="Garamond" panose="02020404030301010803" pitchFamily="18" charset="0"/>
              </a:rPr>
              <a:t>multinodulární</a:t>
            </a:r>
            <a:r>
              <a:rPr lang="cs-CZ" altLang="cs-CZ" sz="1600" dirty="0">
                <a:latin typeface="Garamond" panose="02020404030301010803" pitchFamily="18" charset="0"/>
              </a:rPr>
              <a:t> a </a:t>
            </a:r>
            <a:r>
              <a:rPr lang="cs-CZ" altLang="cs-CZ" sz="1600" dirty="0" err="1">
                <a:latin typeface="Garamond" panose="02020404030301010803" pitchFamily="18" charset="0"/>
              </a:rPr>
              <a:t>kolumnární</a:t>
            </a:r>
            <a:r>
              <a:rPr lang="cs-CZ" altLang="cs-CZ" sz="1600" dirty="0">
                <a:latin typeface="Garamond" panose="02020404030301010803" pitchFamily="18" charset="0"/>
              </a:rPr>
              <a:t> architektonika, specifické </a:t>
            </a:r>
            <a:r>
              <a:rPr lang="cs-CZ" altLang="cs-CZ" sz="1600" dirty="0" err="1">
                <a:latin typeface="Garamond" panose="02020404030301010803" pitchFamily="18" charset="0"/>
              </a:rPr>
              <a:t>glioneuronální</a:t>
            </a:r>
            <a:r>
              <a:rPr lang="cs-CZ" altLang="cs-CZ" sz="1600" dirty="0">
                <a:latin typeface="Garamond" panose="02020404030301010803" pitchFamily="18" charset="0"/>
              </a:rPr>
              <a:t> elementy,  </a:t>
            </a:r>
          </a:p>
          <a:p>
            <a:pPr eaLnBrk="1" hangingPunct="1">
              <a:defRPr/>
            </a:pPr>
            <a:r>
              <a:rPr lang="cs-CZ" altLang="cs-CZ" sz="1600" dirty="0">
                <a:latin typeface="Garamond" panose="02020404030301010803" pitchFamily="18" charset="0"/>
              </a:rPr>
              <a:t>  (svazky axonů lemované </a:t>
            </a:r>
            <a:r>
              <a:rPr lang="cs-CZ" altLang="cs-CZ" sz="1600" dirty="0" err="1">
                <a:latin typeface="Garamond" panose="02020404030301010803" pitchFamily="18" charset="0"/>
              </a:rPr>
              <a:t>oligodendroglia-like</a:t>
            </a:r>
            <a:r>
              <a:rPr lang="cs-CZ" altLang="cs-CZ" sz="1600" dirty="0">
                <a:latin typeface="Garamond" panose="02020404030301010803" pitchFamily="18" charset="0"/>
              </a:rPr>
              <a:t> buňkami + „</a:t>
            </a:r>
            <a:r>
              <a:rPr lang="cs-CZ" altLang="cs-CZ" sz="1600" dirty="0" err="1">
                <a:latin typeface="Garamond" panose="02020404030301010803" pitchFamily="18" charset="0"/>
              </a:rPr>
              <a:t>floating</a:t>
            </a:r>
            <a:r>
              <a:rPr lang="cs-CZ" altLang="cs-CZ" sz="1600" dirty="0">
                <a:latin typeface="Garamond" panose="02020404030301010803" pitchFamily="18" charset="0"/>
              </a:rPr>
              <a:t>“ neurony)</a:t>
            </a:r>
            <a:endParaRPr lang="cs-CZ" altLang="cs-CZ" b="1" dirty="0">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dirty="0"/>
              <a:t> </a:t>
            </a:r>
            <a:r>
              <a:rPr lang="cs-CZ" altLang="cs-CZ" sz="1600" dirty="0"/>
              <a:t>WHO </a:t>
            </a:r>
            <a:r>
              <a:rPr lang="cs-CZ" altLang="cs-CZ" sz="1600" dirty="0" smtClean="0"/>
              <a:t>G1, </a:t>
            </a:r>
            <a:r>
              <a:rPr lang="cs-CZ" altLang="cs-CZ" sz="1600" dirty="0"/>
              <a:t>relativně dobře ohraničený, pomalu rostoucí, často cystický</a:t>
            </a:r>
          </a:p>
          <a:p>
            <a:pPr eaLnBrk="1" hangingPunct="1">
              <a:spcBef>
                <a:spcPct val="0"/>
              </a:spcBef>
              <a:buClrTx/>
              <a:buSzTx/>
              <a:buFontTx/>
              <a:buChar char="-"/>
            </a:pPr>
            <a:r>
              <a:rPr lang="cs-CZ" altLang="cs-CZ" sz="1600" dirty="0"/>
              <a:t> lokalizace: predilekčně podél </a:t>
            </a:r>
            <a:r>
              <a:rPr lang="cs-CZ" altLang="cs-CZ" sz="1600" dirty="0" err="1"/>
              <a:t>neuroaxis</a:t>
            </a:r>
            <a:endParaRPr lang="cs-CZ" altLang="cs-CZ" sz="1600" dirty="0"/>
          </a:p>
          <a:p>
            <a:pPr eaLnBrk="1" hangingPunct="1">
              <a:spcBef>
                <a:spcPct val="0"/>
              </a:spcBef>
              <a:buClrTx/>
              <a:buSzTx/>
              <a:buFontTx/>
              <a:buChar char="-"/>
            </a:pPr>
            <a:r>
              <a:rPr lang="cs-CZ" altLang="cs-CZ" sz="1600" dirty="0"/>
              <a:t> </a:t>
            </a:r>
            <a:r>
              <a:rPr lang="cs-CZ" altLang="cs-CZ" sz="1600" dirty="0" err="1"/>
              <a:t>bifazický</a:t>
            </a:r>
            <a:r>
              <a:rPr lang="cs-CZ" altLang="cs-CZ" sz="1600" dirty="0"/>
              <a:t> </a:t>
            </a:r>
            <a:r>
              <a:rPr lang="cs-CZ" altLang="cs-CZ" sz="1600" dirty="0" err="1"/>
              <a:t>pattern</a:t>
            </a:r>
            <a:r>
              <a:rPr lang="cs-CZ" altLang="cs-CZ" sz="1600" dirty="0"/>
              <a:t> (kompaktně uložené bipolární </a:t>
            </a:r>
            <a:r>
              <a:rPr lang="cs-CZ" altLang="cs-CZ" sz="1600" dirty="0" err="1"/>
              <a:t>bb</a:t>
            </a:r>
            <a:r>
              <a:rPr lang="cs-CZ" altLang="cs-CZ" sz="1600" dirty="0"/>
              <a:t> + </a:t>
            </a:r>
            <a:r>
              <a:rPr lang="cs-CZ" altLang="cs-CZ" sz="1600" dirty="0" err="1"/>
              <a:t>mikrocysticky</a:t>
            </a:r>
            <a:r>
              <a:rPr lang="cs-CZ" altLang="cs-CZ" sz="1600" dirty="0"/>
              <a:t> uspořádané řídce celulární </a:t>
            </a:r>
          </a:p>
          <a:p>
            <a:pPr eaLnBrk="1" hangingPunct="1">
              <a:spcBef>
                <a:spcPct val="0"/>
              </a:spcBef>
              <a:buClrTx/>
              <a:buSzTx/>
              <a:buFontTx/>
              <a:buNone/>
            </a:pPr>
            <a:r>
              <a:rPr lang="cs-CZ" altLang="cs-CZ" sz="1600" dirty="0"/>
              <a:t>  oblasti multipolárních </a:t>
            </a:r>
            <a:r>
              <a:rPr lang="cs-CZ" altLang="cs-CZ" sz="1600" dirty="0" err="1"/>
              <a:t>bb</a:t>
            </a:r>
            <a:r>
              <a:rPr lang="cs-CZ" altLang="cs-CZ" sz="1600" dirty="0"/>
              <a:t> + </a:t>
            </a:r>
            <a:r>
              <a:rPr lang="cs-CZ" altLang="cs-CZ" sz="1600" dirty="0" err="1"/>
              <a:t>Rosenthalova</a:t>
            </a:r>
            <a:r>
              <a:rPr lang="cs-CZ" altLang="cs-CZ" sz="1600" dirty="0"/>
              <a:t> vlákna a eozinofilní granulární tělíska</a:t>
            </a:r>
            <a:r>
              <a:rPr lang="cs-CZ" altLang="cs-CZ" sz="1600" dirty="0">
                <a:latin typeface="Arial" panose="020B0604020202020204" pitchFamily="34" charset="0"/>
              </a:rPr>
              <a:t>)</a:t>
            </a:r>
            <a:endParaRPr lang="cs-CZ" altLang="cs-CZ" sz="1600" i="1" dirty="0"/>
          </a:p>
          <a:p>
            <a:pPr eaLnBrk="1" hangingPunct="1">
              <a:spcBef>
                <a:spcPct val="0"/>
              </a:spcBef>
              <a:buClrTx/>
              <a:buSzTx/>
              <a:buFontTx/>
              <a:buNone/>
            </a:pPr>
            <a:r>
              <a:rPr lang="cs-CZ" altLang="cs-CZ" sz="1800" b="1" dirty="0"/>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dirty="0"/>
              <a:t> </a:t>
            </a:r>
            <a:r>
              <a:rPr lang="cs-CZ" altLang="cs-CZ" sz="1600" dirty="0"/>
              <a:t>WHO </a:t>
            </a:r>
            <a:r>
              <a:rPr lang="cs-CZ" altLang="cs-CZ" sz="1600" dirty="0" smtClean="0"/>
              <a:t>G1; </a:t>
            </a:r>
            <a:r>
              <a:rPr lang="cs-CZ" altLang="cs-CZ" sz="1600" dirty="0"/>
              <a:t>tuberózní skleróza</a:t>
            </a:r>
          </a:p>
          <a:p>
            <a:pPr eaLnBrk="1" hangingPunct="1">
              <a:spcBef>
                <a:spcPct val="0"/>
              </a:spcBef>
              <a:buClrTx/>
              <a:buSzTx/>
              <a:buFontTx/>
              <a:buChar char="-"/>
            </a:pPr>
            <a:r>
              <a:rPr lang="cs-CZ" altLang="cs-CZ" sz="1600" dirty="0"/>
              <a:t> mutace </a:t>
            </a:r>
            <a:r>
              <a:rPr lang="cs-CZ" altLang="cs-CZ" sz="1600" i="1" dirty="0"/>
              <a:t>TSC1</a:t>
            </a:r>
            <a:r>
              <a:rPr lang="cs-CZ" altLang="cs-CZ" sz="1600" dirty="0"/>
              <a:t> (9q34) nebo </a:t>
            </a:r>
            <a:r>
              <a:rPr lang="cs-CZ" altLang="cs-CZ" sz="1600" i="1" dirty="0"/>
              <a:t>TSC2</a:t>
            </a:r>
            <a:r>
              <a:rPr lang="cs-CZ" altLang="cs-CZ" sz="1600" dirty="0"/>
              <a:t> (16p13.3)</a:t>
            </a:r>
          </a:p>
          <a:p>
            <a:pPr eaLnBrk="1" hangingPunct="1">
              <a:spcBef>
                <a:spcPct val="0"/>
              </a:spcBef>
              <a:buClrTx/>
              <a:buSzTx/>
              <a:buFontTx/>
              <a:buChar char="-"/>
            </a:pPr>
            <a:r>
              <a:rPr lang="cs-CZ" altLang="cs-CZ" sz="1600" dirty="0"/>
              <a:t> statické: kortikální tubery (</a:t>
            </a:r>
            <a:r>
              <a:rPr lang="cs-CZ" altLang="cs-CZ" sz="1600" dirty="0" err="1"/>
              <a:t>hamartomy</a:t>
            </a:r>
            <a:r>
              <a:rPr lang="cs-CZ" altLang="cs-CZ" sz="1600" dirty="0"/>
              <a:t>), subkortikální </a:t>
            </a:r>
            <a:r>
              <a:rPr lang="cs-CZ" altLang="cs-CZ" sz="1600" dirty="0" err="1"/>
              <a:t>glioneuronální</a:t>
            </a:r>
            <a:r>
              <a:rPr lang="cs-CZ" altLang="cs-CZ" sz="1600" dirty="0"/>
              <a:t> </a:t>
            </a:r>
            <a:r>
              <a:rPr lang="cs-CZ" altLang="cs-CZ" sz="1600" dirty="0" err="1"/>
              <a:t>hamartomy</a:t>
            </a:r>
            <a:endParaRPr lang="cs-CZ" altLang="cs-CZ" sz="1600" dirty="0"/>
          </a:p>
          <a:p>
            <a:pPr eaLnBrk="1" hangingPunct="1">
              <a:spcBef>
                <a:spcPct val="0"/>
              </a:spcBef>
              <a:buClrTx/>
              <a:buSzTx/>
              <a:buFontTx/>
              <a:buChar char="-"/>
            </a:pPr>
            <a:r>
              <a:rPr lang="cs-CZ" altLang="cs-CZ" sz="1600" dirty="0"/>
              <a:t> </a:t>
            </a:r>
            <a:r>
              <a:rPr lang="cs-CZ" altLang="cs-CZ" sz="1600" dirty="0" err="1"/>
              <a:t>subependymální</a:t>
            </a:r>
            <a:r>
              <a:rPr lang="cs-CZ" altLang="cs-CZ" sz="1600" dirty="0"/>
              <a:t> </a:t>
            </a:r>
            <a:r>
              <a:rPr lang="cs-CZ" altLang="cs-CZ" sz="1600" dirty="0" err="1"/>
              <a:t>gliální</a:t>
            </a:r>
            <a:r>
              <a:rPr lang="cs-CZ" altLang="cs-CZ" sz="1600" dirty="0"/>
              <a:t> </a:t>
            </a:r>
            <a:r>
              <a:rPr lang="cs-CZ" altLang="cs-CZ" sz="1600" dirty="0" err="1"/>
              <a:t>noduly→subependymální</a:t>
            </a:r>
            <a:r>
              <a:rPr lang="cs-CZ" altLang="cs-CZ" sz="1600" dirty="0"/>
              <a:t> </a:t>
            </a:r>
            <a:r>
              <a:rPr lang="cs-CZ" altLang="cs-CZ" sz="1600" dirty="0" err="1"/>
              <a:t>obrovskobuněčný</a:t>
            </a:r>
            <a:r>
              <a:rPr lang="cs-CZ" altLang="cs-CZ" sz="1600" dirty="0"/>
              <a:t> astrocytom (SEGA) </a:t>
            </a:r>
          </a:p>
          <a:p>
            <a:pPr eaLnBrk="1" hangingPunct="1">
              <a:spcBef>
                <a:spcPct val="0"/>
              </a:spcBef>
              <a:buClrTx/>
              <a:buSzTx/>
              <a:buFontTx/>
              <a:buChar char="-"/>
            </a:pPr>
            <a:r>
              <a:rPr lang="cs-CZ" altLang="cs-CZ" sz="1600" dirty="0"/>
              <a:t> SEGA: benigní, ve stěně </a:t>
            </a:r>
            <a:r>
              <a:rPr lang="cs-CZ" altLang="cs-CZ" sz="1600" dirty="0" err="1"/>
              <a:t>postraních</a:t>
            </a:r>
            <a:r>
              <a:rPr lang="cs-CZ" altLang="cs-CZ" sz="1600" dirty="0"/>
              <a:t>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351917"/>
            <a:ext cx="10058400" cy="1450757"/>
          </a:xfrm>
        </p:spPr>
        <p:txBody>
          <a:bodyPr/>
          <a:lstStyle/>
          <a:p>
            <a:r>
              <a:rPr lang="cs-CZ" b="1" dirty="0" err="1" smtClean="0">
                <a:solidFill>
                  <a:schemeClr val="tx1"/>
                </a:solidFill>
              </a:rPr>
              <a:t>The</a:t>
            </a:r>
            <a:r>
              <a:rPr lang="cs-CZ" b="1" dirty="0" smtClean="0">
                <a:solidFill>
                  <a:schemeClr val="tx1"/>
                </a:solidFill>
              </a:rPr>
              <a:t> </a:t>
            </a:r>
            <a:r>
              <a:rPr lang="cs-CZ" b="1" dirty="0" err="1" smtClean="0">
                <a:solidFill>
                  <a:schemeClr val="tx1"/>
                </a:solidFill>
              </a:rPr>
              <a:t>Hallmarks</a:t>
            </a:r>
            <a:r>
              <a:rPr lang="cs-CZ" b="1" dirty="0" smtClean="0">
                <a:solidFill>
                  <a:schemeClr val="tx1"/>
                </a:solidFill>
              </a:rPr>
              <a:t> </a:t>
            </a:r>
            <a:r>
              <a:rPr lang="cs-CZ" b="1" dirty="0" err="1" smtClean="0">
                <a:solidFill>
                  <a:schemeClr val="tx1"/>
                </a:solidFill>
              </a:rPr>
              <a:t>of</a:t>
            </a:r>
            <a:r>
              <a:rPr lang="cs-CZ" b="1" dirty="0" smtClean="0">
                <a:solidFill>
                  <a:schemeClr val="tx1"/>
                </a:solidFill>
              </a:rPr>
              <a:t> </a:t>
            </a:r>
            <a:r>
              <a:rPr lang="cs-CZ" b="1" dirty="0" err="1" smtClean="0">
                <a:solidFill>
                  <a:schemeClr val="tx1"/>
                </a:solidFill>
              </a:rPr>
              <a:t>Cancer</a:t>
            </a:r>
            <a:endParaRPr lang="cs-CZ" b="1" dirty="0">
              <a:solidFill>
                <a:schemeClr val="tx1"/>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2766" y="2083130"/>
            <a:ext cx="8843052" cy="3960440"/>
          </a:xfrm>
        </p:spPr>
      </p:pic>
      <p:sp>
        <p:nvSpPr>
          <p:cNvPr id="5" name="Obdélník 4"/>
          <p:cNvSpPr/>
          <p:nvPr/>
        </p:nvSpPr>
        <p:spPr>
          <a:xfrm>
            <a:off x="1611804" y="6389341"/>
            <a:ext cx="8784976" cy="369332"/>
          </a:xfrm>
          <a:prstGeom prst="rect">
            <a:avLst/>
          </a:prstGeom>
        </p:spPr>
        <p:txBody>
          <a:bodyPr wrap="square">
            <a:spAutoFit/>
          </a:bodyPr>
          <a:lstStyle/>
          <a:p>
            <a:r>
              <a:rPr lang="en-US" dirty="0" err="1" smtClean="0"/>
              <a:t>Hanahan</a:t>
            </a:r>
            <a:r>
              <a:rPr lang="en-US" dirty="0" smtClean="0"/>
              <a:t> </a:t>
            </a:r>
            <a:r>
              <a:rPr lang="en-US" dirty="0"/>
              <a:t>D. Hallmarks of Cancer: New Dimensions. Cancer </a:t>
            </a:r>
            <a:r>
              <a:rPr lang="en-US" dirty="0" err="1"/>
              <a:t>Discov</a:t>
            </a:r>
            <a:r>
              <a:rPr lang="en-US" dirty="0"/>
              <a:t>. 2022 Jan;12(1):31-46.</a:t>
            </a:r>
            <a:endParaRPr lang="cs-CZ" dirty="0"/>
          </a:p>
        </p:txBody>
      </p:sp>
    </p:spTree>
    <p:extLst>
      <p:ext uri="{BB962C8B-B14F-4D97-AF65-F5344CB8AC3E}">
        <p14:creationId xmlns:p14="http://schemas.microsoft.com/office/powerpoint/2010/main" val="782363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p:txBody>
          <a:bodyPr/>
          <a:lstStyle/>
          <a:p>
            <a:pPr>
              <a:defRPr/>
            </a:pPr>
            <a:r>
              <a:rPr lang="cs-CZ" altLang="cs-CZ" b="1" dirty="0" smtClean="0">
                <a:solidFill>
                  <a:schemeClr val="tx1"/>
                </a:solidFill>
              </a:rPr>
              <a:t>Nádory mening</a:t>
            </a:r>
            <a:endParaRPr lang="cs-CZ" altLang="cs-CZ" b="1" dirty="0">
              <a:solidFill>
                <a:schemeClr val="tx1"/>
              </a:solidFill>
            </a:endParaRPr>
          </a:p>
        </p:txBody>
      </p:sp>
      <p:sp>
        <p:nvSpPr>
          <p:cNvPr id="36867" name="Rectangle 3"/>
          <p:cNvSpPr>
            <a:spLocks noGrp="1" noChangeArrowheads="1"/>
          </p:cNvSpPr>
          <p:nvPr>
            <p:ph idx="1"/>
          </p:nvPr>
        </p:nvSpPr>
        <p:spPr/>
        <p:txBody>
          <a:bodyPr/>
          <a:lstStyle/>
          <a:p>
            <a:pPr>
              <a:buNone/>
            </a:pPr>
            <a:r>
              <a:rPr lang="cs-CZ" altLang="cs-CZ" dirty="0"/>
              <a:t>- </a:t>
            </a:r>
            <a:r>
              <a:rPr lang="cs-CZ" altLang="cs-CZ" dirty="0" err="1"/>
              <a:t>meningoteliální</a:t>
            </a:r>
            <a:r>
              <a:rPr lang="cs-CZ" altLang="cs-CZ" dirty="0"/>
              <a:t> </a:t>
            </a:r>
          </a:p>
          <a:p>
            <a:pPr eaLnBrk="1" hangingPunct="1"/>
            <a:r>
              <a:rPr lang="cs-CZ" altLang="cs-CZ" b="1" dirty="0" smtClean="0">
                <a:solidFill>
                  <a:schemeClr val="hlink"/>
                </a:solidFill>
              </a:rPr>
              <a:t>Meningiom</a:t>
            </a:r>
            <a:r>
              <a:rPr lang="cs-CZ" altLang="cs-CZ" dirty="0" smtClean="0"/>
              <a:t> (G1-3)</a:t>
            </a:r>
          </a:p>
          <a:p>
            <a:pPr eaLnBrk="1" hangingPunct="1"/>
            <a:endParaRPr lang="cs-CZ" altLang="cs-CZ" dirty="0" smtClean="0"/>
          </a:p>
          <a:p>
            <a:pPr eaLnBrk="1" hangingPunct="1">
              <a:buFont typeface="Wingdings" panose="05000000000000000000" pitchFamily="2" charset="2"/>
              <a:buNone/>
            </a:pPr>
            <a:r>
              <a:rPr lang="cs-CZ" altLang="cs-CZ" dirty="0" smtClean="0"/>
              <a:t>  - mesenchymální, </a:t>
            </a:r>
            <a:r>
              <a:rPr lang="cs-CZ" altLang="cs-CZ" dirty="0" err="1" smtClean="0"/>
              <a:t>nemeningoteliální</a:t>
            </a:r>
            <a:r>
              <a:rPr lang="cs-CZ" altLang="cs-CZ" dirty="0" smtClean="0"/>
              <a:t> (SFT)</a:t>
            </a:r>
          </a:p>
          <a:p>
            <a:pPr eaLnBrk="1" hangingPunct="1"/>
            <a:r>
              <a:rPr lang="cs-CZ" altLang="cs-CZ" b="1" dirty="0" smtClean="0">
                <a:solidFill>
                  <a:schemeClr val="hlink"/>
                </a:solidFill>
              </a:rPr>
              <a:t>Solitární fibrózní tumor</a:t>
            </a:r>
          </a:p>
          <a:p>
            <a:pPr eaLnBrk="1" hangingPunct="1"/>
            <a:r>
              <a:rPr lang="cs-CZ" altLang="cs-CZ" b="1" dirty="0" smtClean="0">
                <a:solidFill>
                  <a:schemeClr val="hlink"/>
                </a:solidFill>
              </a:rPr>
              <a:t>……</a:t>
            </a:r>
          </a:p>
        </p:txBody>
      </p:sp>
    </p:spTree>
    <p:extLst>
      <p:ext uri="{BB962C8B-B14F-4D97-AF65-F5344CB8AC3E}">
        <p14:creationId xmlns:p14="http://schemas.microsoft.com/office/powerpoint/2010/main" val="3292885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p:txBody>
          <a:bodyPr/>
          <a:lstStyle/>
          <a:p>
            <a:pPr>
              <a:defRPr/>
            </a:pPr>
            <a:r>
              <a:rPr lang="cs-CZ" altLang="cs-CZ" b="1" dirty="0" smtClean="0">
                <a:solidFill>
                  <a:schemeClr val="tx1"/>
                </a:solidFill>
              </a:rPr>
              <a:t>Meningiom (G1-3)</a:t>
            </a:r>
            <a:endParaRPr lang="cs-CZ" altLang="cs-CZ" b="1" dirty="0">
              <a:solidFill>
                <a:schemeClr val="tx1"/>
              </a:solidFill>
            </a:endParaRPr>
          </a:p>
        </p:txBody>
      </p:sp>
      <p:sp>
        <p:nvSpPr>
          <p:cNvPr id="211971" name="Rectangle 3"/>
          <p:cNvSpPr>
            <a:spLocks noGrp="1" noChangeArrowheads="1"/>
          </p:cNvSpPr>
          <p:nvPr>
            <p:ph idx="1"/>
          </p:nvPr>
        </p:nvSpPr>
        <p:spPr>
          <a:xfrm>
            <a:off x="1232807" y="1918155"/>
            <a:ext cx="8233003" cy="4156074"/>
          </a:xfrm>
        </p:spPr>
        <p:txBody>
          <a:bodyPr rtlCol="0">
            <a:normAutofit fontScale="62500" lnSpcReduction="20000"/>
          </a:bodyPr>
          <a:lstStyle/>
          <a:p>
            <a:pPr>
              <a:lnSpc>
                <a:spcPct val="80000"/>
              </a:lnSpc>
              <a:defRPr/>
            </a:pPr>
            <a:r>
              <a:rPr lang="cs-CZ" altLang="cs-CZ" sz="2900" b="1" dirty="0" smtClean="0">
                <a:solidFill>
                  <a:schemeClr val="hlink"/>
                </a:solidFill>
              </a:rPr>
              <a:t>Grade </a:t>
            </a:r>
            <a:r>
              <a:rPr lang="cs-CZ" altLang="cs-CZ" sz="2900" b="1" dirty="0">
                <a:solidFill>
                  <a:schemeClr val="hlink"/>
                </a:solidFill>
              </a:rPr>
              <a:t>1 </a:t>
            </a:r>
            <a:r>
              <a:rPr lang="cs-CZ" altLang="cs-CZ" sz="2900" b="1" dirty="0" smtClean="0">
                <a:solidFill>
                  <a:schemeClr val="hlink"/>
                </a:solidFill>
              </a:rPr>
              <a:t>meningiom: </a:t>
            </a:r>
            <a:endParaRPr lang="cs-CZ" altLang="cs-CZ" sz="2900" b="1" dirty="0">
              <a:solidFill>
                <a:schemeClr val="hlink"/>
              </a:solidFill>
            </a:endParaRPr>
          </a:p>
          <a:p>
            <a:pPr>
              <a:lnSpc>
                <a:spcPct val="80000"/>
              </a:lnSpc>
              <a:buFontTx/>
              <a:buChar char="-"/>
              <a:defRPr/>
            </a:pPr>
            <a:r>
              <a:rPr lang="cs-CZ" altLang="cs-CZ" sz="2900" dirty="0" err="1" smtClean="0"/>
              <a:t>meningoteliální</a:t>
            </a:r>
            <a:endParaRPr lang="cs-CZ" altLang="cs-CZ" sz="2900" dirty="0" smtClean="0"/>
          </a:p>
          <a:p>
            <a:pPr>
              <a:lnSpc>
                <a:spcPct val="80000"/>
              </a:lnSpc>
              <a:buFontTx/>
              <a:buChar char="-"/>
              <a:defRPr/>
            </a:pPr>
            <a:r>
              <a:rPr lang="cs-CZ" altLang="cs-CZ" sz="2900" dirty="0" err="1" smtClean="0"/>
              <a:t>fibroblastický</a:t>
            </a:r>
            <a:r>
              <a:rPr lang="cs-CZ" altLang="cs-CZ" sz="2900" dirty="0" smtClean="0"/>
              <a:t> </a:t>
            </a:r>
            <a:endParaRPr lang="cs-CZ" altLang="cs-CZ" sz="2900" dirty="0"/>
          </a:p>
          <a:p>
            <a:pPr>
              <a:lnSpc>
                <a:spcPct val="80000"/>
              </a:lnSpc>
              <a:buFontTx/>
              <a:buChar char="-"/>
              <a:defRPr/>
            </a:pPr>
            <a:r>
              <a:rPr lang="cs-CZ" altLang="cs-CZ" sz="2900" dirty="0" err="1" smtClean="0"/>
              <a:t>transitionální</a:t>
            </a:r>
            <a:endParaRPr lang="cs-CZ" altLang="cs-CZ" sz="2900" dirty="0"/>
          </a:p>
          <a:p>
            <a:pPr>
              <a:lnSpc>
                <a:spcPct val="80000"/>
              </a:lnSpc>
              <a:buFontTx/>
              <a:buChar char="-"/>
              <a:defRPr/>
            </a:pPr>
            <a:r>
              <a:rPr lang="cs-CZ" altLang="cs-CZ" sz="2900" dirty="0" err="1" smtClean="0"/>
              <a:t>psamomatózní</a:t>
            </a:r>
            <a:r>
              <a:rPr lang="cs-CZ" altLang="cs-CZ" sz="2900" dirty="0" smtClean="0"/>
              <a:t>  </a:t>
            </a:r>
            <a:endParaRPr lang="cs-CZ" altLang="cs-CZ" sz="2900" dirty="0"/>
          </a:p>
          <a:p>
            <a:pPr>
              <a:lnSpc>
                <a:spcPct val="80000"/>
              </a:lnSpc>
              <a:buFontTx/>
              <a:buChar char="-"/>
              <a:defRPr/>
            </a:pPr>
            <a:r>
              <a:rPr lang="cs-CZ" altLang="cs-CZ" sz="2900" dirty="0" err="1" smtClean="0"/>
              <a:t>microcystický</a:t>
            </a:r>
            <a:r>
              <a:rPr lang="cs-CZ" altLang="cs-CZ" sz="2900" dirty="0" smtClean="0"/>
              <a:t>, </a:t>
            </a:r>
            <a:r>
              <a:rPr lang="cs-CZ" altLang="cs-CZ" sz="2900" dirty="0" err="1" smtClean="0"/>
              <a:t>secretorický</a:t>
            </a:r>
            <a:r>
              <a:rPr lang="cs-CZ" altLang="cs-CZ" sz="2900" dirty="0" smtClean="0"/>
              <a:t>, angiomatózní,….</a:t>
            </a:r>
            <a:endParaRPr lang="cs-CZ" altLang="cs-CZ" sz="2900" dirty="0"/>
          </a:p>
          <a:p>
            <a:pPr>
              <a:lnSpc>
                <a:spcPct val="80000"/>
              </a:lnSpc>
              <a:buFontTx/>
              <a:buChar char="-"/>
              <a:defRPr/>
            </a:pPr>
            <a:endParaRPr lang="cs-CZ" altLang="cs-CZ" sz="2900" dirty="0"/>
          </a:p>
          <a:p>
            <a:pPr>
              <a:lnSpc>
                <a:spcPct val="80000"/>
              </a:lnSpc>
              <a:defRPr/>
            </a:pPr>
            <a:r>
              <a:rPr lang="cs-CZ" altLang="cs-CZ" sz="2900" b="1" dirty="0">
                <a:solidFill>
                  <a:schemeClr val="hlink"/>
                </a:solidFill>
              </a:rPr>
              <a:t>Grade 2 </a:t>
            </a:r>
            <a:r>
              <a:rPr lang="cs-CZ" altLang="cs-CZ" sz="2900" b="1" dirty="0" smtClean="0">
                <a:solidFill>
                  <a:schemeClr val="hlink"/>
                </a:solidFill>
              </a:rPr>
              <a:t>meningiom:</a:t>
            </a:r>
            <a:endParaRPr lang="cs-CZ" altLang="cs-CZ" sz="2900" b="1" dirty="0">
              <a:solidFill>
                <a:schemeClr val="hlink"/>
              </a:solidFill>
            </a:endParaRPr>
          </a:p>
          <a:p>
            <a:pPr>
              <a:lnSpc>
                <a:spcPct val="80000"/>
              </a:lnSpc>
              <a:buFontTx/>
              <a:buChar char="-"/>
              <a:defRPr/>
            </a:pPr>
            <a:r>
              <a:rPr lang="cs-CZ" altLang="cs-CZ" sz="2900" dirty="0" smtClean="0"/>
              <a:t>atypický, </a:t>
            </a:r>
            <a:r>
              <a:rPr lang="cs-CZ" altLang="cs-CZ" sz="2900" dirty="0" err="1" smtClean="0"/>
              <a:t>světlobuněčný</a:t>
            </a:r>
            <a:r>
              <a:rPr lang="cs-CZ" altLang="cs-CZ" sz="2900" dirty="0" smtClean="0"/>
              <a:t>, </a:t>
            </a:r>
            <a:r>
              <a:rPr lang="cs-CZ" altLang="cs-CZ" sz="2900" dirty="0" err="1" smtClean="0"/>
              <a:t>chordoidní</a:t>
            </a:r>
            <a:endParaRPr lang="cs-CZ" altLang="cs-CZ" sz="2900" dirty="0"/>
          </a:p>
          <a:p>
            <a:pPr>
              <a:lnSpc>
                <a:spcPct val="80000"/>
              </a:lnSpc>
              <a:buNone/>
              <a:defRPr/>
            </a:pPr>
            <a:endParaRPr lang="cs-CZ" altLang="cs-CZ" sz="2900" dirty="0"/>
          </a:p>
          <a:p>
            <a:pPr>
              <a:lnSpc>
                <a:spcPct val="80000"/>
              </a:lnSpc>
              <a:defRPr/>
            </a:pPr>
            <a:r>
              <a:rPr lang="cs-CZ" altLang="cs-CZ" sz="2900" b="1" dirty="0">
                <a:solidFill>
                  <a:schemeClr val="hlink"/>
                </a:solidFill>
              </a:rPr>
              <a:t>Grade 3 </a:t>
            </a:r>
            <a:r>
              <a:rPr lang="cs-CZ" altLang="cs-CZ" sz="2900" b="1" dirty="0" smtClean="0">
                <a:solidFill>
                  <a:schemeClr val="hlink"/>
                </a:solidFill>
              </a:rPr>
              <a:t>meningiom:</a:t>
            </a:r>
            <a:endParaRPr lang="cs-CZ" altLang="cs-CZ" sz="2900" b="1" dirty="0">
              <a:solidFill>
                <a:schemeClr val="hlink"/>
              </a:solidFill>
            </a:endParaRPr>
          </a:p>
          <a:p>
            <a:pPr>
              <a:lnSpc>
                <a:spcPct val="80000"/>
              </a:lnSpc>
              <a:buNone/>
              <a:defRPr/>
            </a:pPr>
            <a:r>
              <a:rPr lang="cs-CZ" altLang="cs-CZ" sz="2900" dirty="0"/>
              <a:t>- </a:t>
            </a:r>
            <a:r>
              <a:rPr lang="cs-CZ" altLang="cs-CZ" sz="2900" dirty="0" smtClean="0"/>
              <a:t>anaplastický </a:t>
            </a:r>
            <a:r>
              <a:rPr lang="cs-CZ" altLang="cs-CZ" sz="2900" dirty="0"/>
              <a:t>(</a:t>
            </a:r>
            <a:r>
              <a:rPr lang="cs-CZ" altLang="cs-CZ" sz="2900" dirty="0" smtClean="0"/>
              <a:t>maligní), </a:t>
            </a:r>
            <a:r>
              <a:rPr lang="cs-CZ" altLang="cs-CZ" sz="2900" dirty="0" err="1" smtClean="0"/>
              <a:t>rabdoidní</a:t>
            </a:r>
            <a:r>
              <a:rPr lang="cs-CZ" altLang="cs-CZ" sz="2900" dirty="0" smtClean="0"/>
              <a:t>, </a:t>
            </a:r>
            <a:r>
              <a:rPr lang="cs-CZ" altLang="cs-CZ" sz="2900" dirty="0" err="1" smtClean="0"/>
              <a:t>papillární</a:t>
            </a:r>
            <a:r>
              <a:rPr lang="cs-CZ" altLang="cs-CZ" sz="2900" dirty="0" smtClean="0"/>
              <a:t> </a:t>
            </a:r>
            <a:endParaRPr lang="cs-CZ" altLang="cs-CZ" sz="2900" dirty="0"/>
          </a:p>
        </p:txBody>
      </p:sp>
    </p:spTree>
    <p:extLst>
      <p:ext uri="{BB962C8B-B14F-4D97-AF65-F5344CB8AC3E}">
        <p14:creationId xmlns:p14="http://schemas.microsoft.com/office/powerpoint/2010/main" val="3554966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Rot="1" noChangeArrowheads="1"/>
          </p:cNvSpPr>
          <p:nvPr>
            <p:ph type="title"/>
          </p:nvPr>
        </p:nvSpPr>
        <p:spPr>
          <a:xfrm>
            <a:off x="2346325" y="287339"/>
            <a:ext cx="7543800" cy="1449387"/>
          </a:xfrm>
        </p:spPr>
        <p:txBody>
          <a:bodyPr/>
          <a:lstStyle/>
          <a:p>
            <a:pPr>
              <a:defRPr/>
            </a:pPr>
            <a:r>
              <a:rPr lang="cs-CZ" altLang="cs-CZ" b="1" dirty="0" smtClean="0">
                <a:solidFill>
                  <a:schemeClr val="tx1"/>
                </a:solidFill>
              </a:rPr>
              <a:t>Meningiom</a:t>
            </a:r>
            <a:endParaRPr lang="cs-CZ" altLang="cs-CZ" b="1" dirty="0">
              <a:solidFill>
                <a:schemeClr val="tx1"/>
              </a:solidFill>
            </a:endParaRPr>
          </a:p>
        </p:txBody>
      </p:sp>
      <p:pic>
        <p:nvPicPr>
          <p:cNvPr id="38915" name="Picture 7" descr="2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46325" y="1931989"/>
            <a:ext cx="3703638" cy="3851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916" name="Skupina 8"/>
          <p:cNvGrpSpPr>
            <a:grpSpLocks/>
          </p:cNvGrpSpPr>
          <p:nvPr/>
        </p:nvGrpSpPr>
        <p:grpSpPr bwMode="auto">
          <a:xfrm>
            <a:off x="6178993" y="2060576"/>
            <a:ext cx="4130233" cy="4176977"/>
            <a:chOff x="1249929" y="1567543"/>
            <a:chExt cx="6644142" cy="6031387"/>
          </a:xfrm>
        </p:grpSpPr>
        <p:pic>
          <p:nvPicPr>
            <p:cNvPr id="38917" name="Picture 4" descr="meningiom 10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29" y="1567543"/>
              <a:ext cx="6644142" cy="50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7"/>
            <p:cNvSpPr>
              <a:spLocks noChangeArrowheads="1"/>
            </p:cNvSpPr>
            <p:nvPr/>
          </p:nvSpPr>
          <p:spPr bwMode="auto">
            <a:xfrm>
              <a:off x="3925546" y="4581899"/>
              <a:ext cx="569486" cy="660178"/>
            </a:xfrm>
            <a:prstGeom prst="rect">
              <a:avLst/>
            </a:prstGeom>
            <a:solidFill>
              <a:srgbClr val="FFFFFF">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400" b="1">
                  <a:solidFill>
                    <a:schemeClr val="bg2"/>
                  </a:solidFill>
                  <a:latin typeface="Arial" panose="020B0604020202020204" pitchFamily="34" charset="0"/>
                </a:rPr>
                <a:t>1</a:t>
              </a:r>
            </a:p>
          </p:txBody>
        </p:sp>
        <p:sp>
          <p:nvSpPr>
            <p:cNvPr id="38919" name="Rectangle 7"/>
            <p:cNvSpPr>
              <a:spLocks noChangeArrowheads="1"/>
            </p:cNvSpPr>
            <p:nvPr/>
          </p:nvSpPr>
          <p:spPr bwMode="auto">
            <a:xfrm>
              <a:off x="5434811" y="1844910"/>
              <a:ext cx="569486" cy="660178"/>
            </a:xfrm>
            <a:prstGeom prst="rect">
              <a:avLst/>
            </a:prstGeom>
            <a:solidFill>
              <a:srgbClr val="FFFFFF">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400" b="1">
                  <a:solidFill>
                    <a:schemeClr val="bg2"/>
                  </a:solidFill>
                  <a:latin typeface="Arial" panose="020B0604020202020204" pitchFamily="34" charset="0"/>
                </a:rPr>
                <a:t>2</a:t>
              </a:r>
            </a:p>
          </p:txBody>
        </p:sp>
        <p:sp>
          <p:nvSpPr>
            <p:cNvPr id="38920" name="Line 10"/>
            <p:cNvSpPr>
              <a:spLocks noChangeShapeType="1"/>
            </p:cNvSpPr>
            <p:nvPr/>
          </p:nvSpPr>
          <p:spPr bwMode="auto">
            <a:xfrm flipH="1">
              <a:off x="5364163" y="2349500"/>
              <a:ext cx="144462" cy="2159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cs-CZ"/>
            </a:p>
          </p:txBody>
        </p:sp>
        <p:sp>
          <p:nvSpPr>
            <p:cNvPr id="38921" name="Line 11"/>
            <p:cNvSpPr>
              <a:spLocks noChangeShapeType="1"/>
            </p:cNvSpPr>
            <p:nvPr/>
          </p:nvSpPr>
          <p:spPr bwMode="auto">
            <a:xfrm flipH="1">
              <a:off x="4572000" y="2349500"/>
              <a:ext cx="936625" cy="2873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cs-CZ"/>
            </a:p>
          </p:txBody>
        </p:sp>
        <p:sp>
          <p:nvSpPr>
            <p:cNvPr id="38922" name="Rectangle 7"/>
            <p:cNvSpPr>
              <a:spLocks noChangeArrowheads="1"/>
            </p:cNvSpPr>
            <p:nvPr/>
          </p:nvSpPr>
          <p:spPr bwMode="auto">
            <a:xfrm>
              <a:off x="1249929" y="6576771"/>
              <a:ext cx="5389138" cy="1022159"/>
            </a:xfrm>
            <a:prstGeom prst="rect">
              <a:avLst/>
            </a:prstGeom>
            <a:solidFill>
              <a:srgbClr val="FFFFFF">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cs-CZ" altLang="cs-CZ" sz="2000" dirty="0">
                  <a:latin typeface="Arial" panose="020B0604020202020204" pitchFamily="34" charset="0"/>
                  <a:cs typeface="Arial" panose="020B0604020202020204" pitchFamily="34" charset="0"/>
                </a:rPr>
                <a:t>1 </a:t>
              </a:r>
              <a:r>
                <a:rPr lang="cs-CZ" altLang="cs-CZ" sz="2000" dirty="0" err="1" smtClean="0">
                  <a:latin typeface="Arial" panose="020B0604020202020204" pitchFamily="34" charset="0"/>
                  <a:cs typeface="Arial" panose="020B0604020202020204" pitchFamily="34" charset="0"/>
                </a:rPr>
                <a:t>neoplastické</a:t>
              </a:r>
              <a:r>
                <a:rPr lang="cs-CZ" altLang="cs-CZ" sz="2000" dirty="0" smtClean="0">
                  <a:latin typeface="Arial" panose="020B0604020202020204" pitchFamily="34" charset="0"/>
                  <a:cs typeface="Arial" panose="020B0604020202020204" pitchFamily="34" charset="0"/>
                </a:rPr>
                <a:t> </a:t>
              </a:r>
              <a:r>
                <a:rPr lang="cs-CZ" altLang="cs-CZ" sz="2000" dirty="0" err="1" smtClean="0">
                  <a:latin typeface="Arial" panose="020B0604020202020204" pitchFamily="34" charset="0"/>
                  <a:cs typeface="Arial" panose="020B0604020202020204" pitchFamily="34" charset="0"/>
                </a:rPr>
                <a:t>menigotelie</a:t>
              </a:r>
              <a:endParaRPr lang="cs-CZ" altLang="cs-CZ" sz="2000" dirty="0">
                <a:latin typeface="Arial" panose="020B0604020202020204" pitchFamily="34" charset="0"/>
                <a:cs typeface="Arial" panose="020B0604020202020204" pitchFamily="34" charset="0"/>
              </a:endParaRPr>
            </a:p>
            <a:p>
              <a:pPr eaLnBrk="1" hangingPunct="1"/>
              <a:r>
                <a:rPr lang="cs-CZ" altLang="cs-CZ" sz="2000" dirty="0">
                  <a:latin typeface="Arial" panose="020B0604020202020204" pitchFamily="34" charset="0"/>
                  <a:cs typeface="Arial" panose="020B0604020202020204" pitchFamily="34" charset="0"/>
                </a:rPr>
                <a:t>2 </a:t>
              </a:r>
              <a:r>
                <a:rPr lang="cs-CZ" altLang="cs-CZ" sz="2000" dirty="0" err="1" smtClean="0">
                  <a:latin typeface="Arial" panose="020B0604020202020204" pitchFamily="34" charset="0"/>
                  <a:cs typeface="Arial" panose="020B0604020202020204" pitchFamily="34" charset="0"/>
                </a:rPr>
                <a:t>psamomata</a:t>
              </a:r>
              <a:endParaRPr lang="cs-CZ" altLang="cs-CZ"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77564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475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err="1" smtClean="0"/>
              <a:t>Lentigo</a:t>
            </a:r>
            <a:r>
              <a:rPr lang="cs-CZ" altLang="cs-CZ" sz="2400" dirty="0" smtClean="0"/>
              <a:t> simplex</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dirty="0"/>
              <a:t>, smíšený, intradermální, modrý</a:t>
            </a:r>
            <a:r>
              <a:rPr lang="cs-CZ" altLang="cs-CZ" sz="2400" dirty="0" smtClean="0"/>
              <a:t>)</a:t>
            </a:r>
          </a:p>
          <a:p>
            <a:pPr eaLnBrk="1" hangingPunct="1">
              <a:lnSpc>
                <a:spcPct val="80000"/>
              </a:lnSpc>
              <a:buFontTx/>
              <a:buChar char="-"/>
              <a:defRPr/>
            </a:pPr>
            <a:r>
              <a:rPr lang="cs-CZ" altLang="cs-CZ" sz="2400" dirty="0" smtClean="0"/>
              <a:t>kongenitální névus</a:t>
            </a:r>
            <a:endParaRPr lang="cs-CZ" altLang="cs-CZ" sz="2400" dirty="0"/>
          </a:p>
          <a:p>
            <a:pPr eaLnBrk="1" hangingPunct="1">
              <a:lnSpc>
                <a:spcPct val="80000"/>
              </a:lnSpc>
              <a:buFontTx/>
              <a:buChar char="-"/>
              <a:defRPr/>
            </a:pPr>
            <a:r>
              <a:rPr lang="cs-CZ" altLang="cs-CZ" sz="2400" dirty="0" err="1"/>
              <a:t>Spitzové</a:t>
            </a:r>
            <a:r>
              <a:rPr lang="cs-CZ" altLang="cs-CZ" sz="2400" dirty="0"/>
              <a:t> </a:t>
            </a:r>
            <a:r>
              <a:rPr lang="cs-CZ" altLang="cs-CZ" sz="2400" dirty="0" smtClean="0"/>
              <a:t>névus</a:t>
            </a:r>
          </a:p>
          <a:p>
            <a:pPr eaLnBrk="1" hangingPunct="1">
              <a:lnSpc>
                <a:spcPct val="80000"/>
              </a:lnSpc>
              <a:buFontTx/>
              <a:buChar char="-"/>
              <a:defRPr/>
            </a:pPr>
            <a:r>
              <a:rPr lang="cs-CZ" altLang="cs-CZ" sz="2400" dirty="0" smtClean="0"/>
              <a:t>modrý névus</a:t>
            </a:r>
            <a:endParaRPr lang="cs-CZ" altLang="cs-CZ" sz="2400" dirty="0"/>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smtClean="0"/>
              <a:t>Superficiálně se šířící (SSM)</a:t>
            </a:r>
            <a:endParaRPr lang="cs-CZ" altLang="cs-CZ" sz="2400" dirty="0"/>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a:xfrm>
            <a:off x="1211580" y="277586"/>
            <a:ext cx="10058400" cy="1450757"/>
          </a:xfrm>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p:cNvSpPr>
            <a:spLocks noGrp="1" noChangeArrowheads="1"/>
          </p:cNvSpPr>
          <p:nvPr>
            <p:ph type="body" idx="1"/>
          </p:nvPr>
        </p:nvSpPr>
        <p:spPr>
          <a:xfrm>
            <a:off x="1892164" y="1853293"/>
            <a:ext cx="8435975" cy="5068888"/>
          </a:xfrm>
        </p:spPr>
        <p:txBody>
          <a:bodyPr>
            <a:normAutofit fontScale="85000" lnSpcReduction="20000"/>
          </a:bodyPr>
          <a:lstStyle/>
          <a:p>
            <a:pPr eaLnBrk="1" hangingPunct="1">
              <a:lnSpc>
                <a:spcPct val="80000"/>
              </a:lnSpc>
              <a:defRPr/>
            </a:pPr>
            <a:r>
              <a:rPr lang="cs-CZ" altLang="cs-CZ" sz="2800" dirty="0"/>
              <a:t>Heterogenní skupina nádorů vycházející z totipotentních zárodečných pohlavních buněk</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Diferenciace somatická (teratomy – zralé, nezralé)</a:t>
            </a:r>
          </a:p>
          <a:p>
            <a:pPr eaLnBrk="1" hangingPunct="1">
              <a:lnSpc>
                <a:spcPct val="80000"/>
              </a:lnSpc>
              <a:defRPr/>
            </a:pPr>
            <a:r>
              <a:rPr lang="cs-CZ" altLang="cs-CZ" sz="2800" dirty="0"/>
              <a:t>Diferenciace </a:t>
            </a:r>
            <a:r>
              <a:rPr lang="cs-CZ" altLang="cs-CZ" sz="2800" dirty="0" err="1"/>
              <a:t>extrasomatická</a:t>
            </a:r>
            <a:r>
              <a:rPr lang="cs-CZ" altLang="cs-CZ" sz="2800" dirty="0"/>
              <a:t> (</a:t>
            </a:r>
            <a:r>
              <a:rPr lang="cs-CZ" altLang="cs-CZ" sz="2800" dirty="0" err="1"/>
              <a:t>chorionkarcinom</a:t>
            </a:r>
            <a:r>
              <a:rPr lang="cs-CZ" altLang="cs-CZ" sz="2800" dirty="0"/>
              <a:t>, nádor ze žloutkového váčku)</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Varlata, vaječníky, mediastinum, </a:t>
            </a:r>
            <a:r>
              <a:rPr lang="cs-CZ" altLang="cs-CZ" sz="2800" dirty="0" err="1"/>
              <a:t>retroperitoneum</a:t>
            </a:r>
            <a:r>
              <a:rPr lang="cs-CZ" altLang="cs-CZ" sz="2800" dirty="0"/>
              <a:t>, oblast epifýzy, </a:t>
            </a:r>
            <a:r>
              <a:rPr lang="cs-CZ" altLang="cs-CZ" sz="2800" dirty="0" err="1"/>
              <a:t>sakrokokcygeální</a:t>
            </a:r>
            <a:r>
              <a:rPr lang="cs-CZ" altLang="cs-CZ" sz="2800" dirty="0"/>
              <a:t> lokalizace,…</a:t>
            </a:r>
          </a:p>
          <a:p>
            <a:pPr eaLnBrk="1" hangingPunct="1">
              <a:lnSpc>
                <a:spcPct val="80000"/>
              </a:lnSpc>
              <a:defRPr/>
            </a:pPr>
            <a:endParaRPr lang="cs-CZ" altLang="cs-CZ" sz="2800" dirty="0"/>
          </a:p>
          <a:p>
            <a:pPr eaLnBrk="1" hangingPunct="1">
              <a:lnSpc>
                <a:spcPct val="80000"/>
              </a:lnSpc>
              <a:defRPr/>
            </a:pPr>
            <a:r>
              <a:rPr lang="cs-CZ" altLang="cs-CZ" sz="2800" dirty="0" err="1"/>
              <a:t>Prekurzorová</a:t>
            </a:r>
            <a:r>
              <a:rPr lang="cs-CZ" altLang="cs-CZ" sz="2800" dirty="0"/>
              <a:t> léze </a:t>
            </a:r>
            <a:r>
              <a:rPr lang="cs-CZ" altLang="cs-CZ" sz="2800" dirty="0" err="1"/>
              <a:t>germinálních</a:t>
            </a:r>
            <a:r>
              <a:rPr lang="cs-CZ" altLang="cs-CZ" sz="2800" dirty="0"/>
              <a:t> </a:t>
            </a:r>
            <a:r>
              <a:rPr lang="cs-CZ" altLang="cs-CZ" sz="2800" dirty="0" smtClean="0"/>
              <a:t>nádorů varlete: </a:t>
            </a:r>
            <a:r>
              <a:rPr lang="cs-CZ" altLang="cs-CZ" sz="2800" dirty="0" err="1"/>
              <a:t>germinální</a:t>
            </a:r>
            <a:r>
              <a:rPr lang="cs-CZ" altLang="cs-CZ" sz="2800" dirty="0"/>
              <a:t> </a:t>
            </a:r>
            <a:r>
              <a:rPr lang="cs-CZ" altLang="cs-CZ" sz="2800" dirty="0" err="1"/>
              <a:t>neoplazie</a:t>
            </a:r>
            <a:r>
              <a:rPr lang="cs-CZ" altLang="cs-CZ" sz="2800" dirty="0"/>
              <a:t> in </a:t>
            </a:r>
            <a:r>
              <a:rPr lang="cs-CZ" altLang="cs-CZ" sz="2800" dirty="0" err="1"/>
              <a:t>situ</a:t>
            </a:r>
            <a:r>
              <a:rPr lang="cs-CZ" altLang="cs-CZ" sz="2800" dirty="0"/>
              <a:t> (GCNIS)</a:t>
            </a:r>
          </a:p>
          <a:p>
            <a:pPr eaLnBrk="1" hangingPunct="1">
              <a:lnSpc>
                <a:spcPct val="80000"/>
              </a:lnSpc>
              <a:buFont typeface="Wingdings" panose="05000000000000000000" pitchFamily="2" charset="2"/>
              <a:buNone/>
              <a:defRPr/>
            </a:pPr>
            <a:r>
              <a:rPr lang="cs-CZ" altLang="cs-CZ" sz="2800" dirty="0"/>
              <a:t>    </a:t>
            </a:r>
          </a:p>
          <a:p>
            <a:pPr eaLnBrk="1" hangingPunct="1">
              <a:lnSpc>
                <a:spcPct val="80000"/>
              </a:lnSpc>
              <a:buFont typeface="Wingdings" panose="05000000000000000000" pitchFamily="2" charset="2"/>
              <a:buNone/>
              <a:defRPr/>
            </a:pPr>
            <a:r>
              <a:rPr lang="cs-CZ" altLang="cs-CZ" sz="4000" dirty="0"/>
              <a:t>  </a:t>
            </a:r>
          </a:p>
          <a:p>
            <a:pPr eaLnBrk="1" hangingPunct="1">
              <a:lnSpc>
                <a:spcPct val="80000"/>
              </a:lnSpc>
              <a:defRPr/>
            </a:pPr>
            <a:endParaRPr lang="cs-CZ" altLang="cs-CZ" sz="2800" dirty="0"/>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41556375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3971" name="Text Box 3"/>
          <p:cNvSpPr txBox="1">
            <a:spLocks noChangeArrowheads="1"/>
          </p:cNvSpPr>
          <p:nvPr/>
        </p:nvSpPr>
        <p:spPr bwMode="auto">
          <a:xfrm>
            <a:off x="2495550" y="1301751"/>
            <a:ext cx="8089900" cy="923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(z primordiálních </a:t>
            </a:r>
            <a:r>
              <a:rPr lang="cs-CZ" altLang="cs-CZ" sz="1800" dirty="0" err="1"/>
              <a:t>germinálních</a:t>
            </a:r>
            <a:r>
              <a:rPr lang="cs-CZ" altLang="cs-CZ" sz="1800" dirty="0"/>
              <a:t> buněk, </a:t>
            </a:r>
            <a:r>
              <a:rPr lang="cs-CZ" altLang="cs-CZ" sz="1800" dirty="0" err="1"/>
              <a:t>gonocytů</a:t>
            </a:r>
            <a:r>
              <a:rPr lang="cs-CZ" altLang="cs-CZ" sz="1800" dirty="0"/>
              <a:t>), bez rozvinutí diferenciačních potencí  </a:t>
            </a:r>
          </a:p>
          <a:p>
            <a:pPr eaLnBrk="1" hangingPunct="1">
              <a:spcBef>
                <a:spcPct val="0"/>
              </a:spcBef>
              <a:buClrTx/>
              <a:buSzTx/>
              <a:buFontTx/>
              <a:buNone/>
            </a:pPr>
            <a:r>
              <a:rPr lang="cs-CZ" altLang="cs-CZ" sz="1800" dirty="0"/>
              <a:t>                        - </a:t>
            </a:r>
            <a:r>
              <a:rPr lang="cs-CZ" altLang="cs-CZ" sz="1800" b="1" dirty="0" err="1"/>
              <a:t>Seminom</a:t>
            </a:r>
            <a:endParaRPr lang="cs-CZ" altLang="cs-CZ" sz="1800" b="1" dirty="0"/>
          </a:p>
        </p:txBody>
      </p:sp>
      <p:sp>
        <p:nvSpPr>
          <p:cNvPr id="83972" name="Text Box 4"/>
          <p:cNvSpPr txBox="1">
            <a:spLocks noChangeArrowheads="1"/>
          </p:cNvSpPr>
          <p:nvPr/>
        </p:nvSpPr>
        <p:spPr bwMode="auto">
          <a:xfrm>
            <a:off x="3510734" y="4071257"/>
            <a:ext cx="208044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3973" name="Text Box 5"/>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3974" name="Text Box 6"/>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3975" name="Text Box 7"/>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3976" name="Line 8"/>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7" name="Line 9"/>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8" name="Line 10"/>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9" name="Line 11"/>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0" name="Line 12"/>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1" name="Text Box 13"/>
          <p:cNvSpPr txBox="1">
            <a:spLocks noChangeArrowheads="1"/>
          </p:cNvSpPr>
          <p:nvPr/>
        </p:nvSpPr>
        <p:spPr bwMode="auto">
          <a:xfrm>
            <a:off x="2493736" y="500391"/>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31749693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800" b="1" i="1" dirty="0">
                <a:solidFill>
                  <a:srgbClr val="002060"/>
                </a:solidFill>
              </a:rPr>
              <a:t>Nádory z </a:t>
            </a:r>
            <a:r>
              <a:rPr lang="cs-CZ" altLang="cs-CZ" sz="1800" b="1" i="1" dirty="0" err="1">
                <a:solidFill>
                  <a:srgbClr val="002060"/>
                </a:solidFill>
              </a:rPr>
              <a:t>germinálních</a:t>
            </a:r>
            <a:r>
              <a:rPr lang="cs-CZ" altLang="cs-CZ" sz="18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marL="0" indent="0" eaLnBrk="1" hangingPunct="1">
              <a:lnSpc>
                <a:spcPct val="80000"/>
              </a:lnSpc>
              <a:buNone/>
              <a:defRPr/>
            </a:pPr>
            <a:endParaRPr lang="cs-CZ" altLang="cs-CZ" sz="1600" b="1" dirty="0" smtClean="0">
              <a:solidFill>
                <a:schemeClr val="hlink"/>
              </a:solidFill>
            </a:endParaRPr>
          </a:p>
          <a:p>
            <a:pPr marL="0" indent="0" eaLnBrk="1" hangingPunct="1">
              <a:lnSpc>
                <a:spcPct val="80000"/>
              </a:lnSpc>
              <a:buNone/>
              <a:defRPr/>
            </a:pPr>
            <a:r>
              <a:rPr lang="cs-CZ" altLang="cs-CZ" sz="1600" b="1" dirty="0" smtClean="0">
                <a:solidFill>
                  <a:schemeClr val="hlink"/>
                </a:solidFill>
              </a:rPr>
              <a:t>Non-</a:t>
            </a:r>
            <a:r>
              <a:rPr lang="cs-CZ" altLang="cs-CZ" sz="1600" b="1" dirty="0" err="1" smtClean="0">
                <a:solidFill>
                  <a:schemeClr val="hlink"/>
                </a:solidFill>
              </a:rPr>
              <a:t>seminomové</a:t>
            </a:r>
            <a:r>
              <a:rPr lang="cs-CZ" altLang="cs-CZ" sz="1600" b="1" dirty="0" smtClean="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800" b="1" i="1" dirty="0">
                <a:solidFill>
                  <a:srgbClr val="002060"/>
                </a:solidFill>
              </a:rPr>
              <a:t>Smíšené nádory z </a:t>
            </a:r>
            <a:r>
              <a:rPr lang="cs-CZ" altLang="cs-CZ" sz="1800" b="1" i="1" dirty="0" err="1">
                <a:solidFill>
                  <a:srgbClr val="002060"/>
                </a:solidFill>
              </a:rPr>
              <a:t>germinálních</a:t>
            </a:r>
            <a:r>
              <a:rPr lang="cs-CZ" altLang="cs-CZ" sz="1800" b="1" i="1" dirty="0">
                <a:solidFill>
                  <a:srgbClr val="002060"/>
                </a:solidFill>
              </a:rPr>
              <a:t> buněk: tumory více než jednoho histologického typu</a:t>
            </a:r>
          </a:p>
        </p:txBody>
      </p:sp>
    </p:spTree>
    <p:extLst>
      <p:ext uri="{BB962C8B-B14F-4D97-AF65-F5344CB8AC3E}">
        <p14:creationId xmlns:p14="http://schemas.microsoft.com/office/powerpoint/2010/main" val="39279125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500" name="Group 76"/>
          <p:cNvGraphicFramePr>
            <a:graphicFrameLocks noGrp="1"/>
          </p:cNvGraphicFramePr>
          <p:nvPr>
            <p:extLst>
              <p:ext uri="{D42A27DB-BD31-4B8C-83A1-F6EECF244321}">
                <p14:modId xmlns:p14="http://schemas.microsoft.com/office/powerpoint/2010/main" val="2674039373"/>
              </p:ext>
            </p:extLst>
          </p:nvPr>
        </p:nvGraphicFramePr>
        <p:xfrm>
          <a:off x="1525588" y="795339"/>
          <a:ext cx="9144000" cy="5730996"/>
        </p:xfrm>
        <a:graphic>
          <a:graphicData uri="http://schemas.openxmlformats.org/drawingml/2006/table">
            <a:tbl>
              <a:tblPr/>
              <a:tblGrid>
                <a:gridCol w="2044700">
                  <a:extLst>
                    <a:ext uri="{9D8B030D-6E8A-4147-A177-3AD203B41FA5}">
                      <a16:colId xmlns:a16="http://schemas.microsoft.com/office/drawing/2014/main" val="1500968835"/>
                    </a:ext>
                  </a:extLst>
                </a:gridCol>
                <a:gridCol w="798513">
                  <a:extLst>
                    <a:ext uri="{9D8B030D-6E8A-4147-A177-3AD203B41FA5}">
                      <a16:colId xmlns:a16="http://schemas.microsoft.com/office/drawing/2014/main" val="172199903"/>
                    </a:ext>
                  </a:extLst>
                </a:gridCol>
                <a:gridCol w="3744912">
                  <a:extLst>
                    <a:ext uri="{9D8B030D-6E8A-4147-A177-3AD203B41FA5}">
                      <a16:colId xmlns:a16="http://schemas.microsoft.com/office/drawing/2014/main" val="1674717379"/>
                    </a:ext>
                  </a:extLst>
                </a:gridCol>
                <a:gridCol w="2555875">
                  <a:extLst>
                    <a:ext uri="{9D8B030D-6E8A-4147-A177-3AD203B41FA5}">
                      <a16:colId xmlns:a16="http://schemas.microsoft.com/office/drawing/2014/main" val="1817910522"/>
                    </a:ext>
                  </a:extLst>
                </a:gridCol>
              </a:tblGrid>
              <a:tr h="58064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tumor</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věk</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stavba</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smtClean="0">
                          <a:ln>
                            <a:noFill/>
                          </a:ln>
                          <a:solidFill>
                            <a:schemeClr val="tx1"/>
                          </a:solidFill>
                          <a:effectLst/>
                          <a:latin typeface="Garamond" panose="02020404030301010803" pitchFamily="18" charset="0"/>
                        </a:rPr>
                        <a:t>onkomarker</a:t>
                      </a:r>
                      <a:endParaRPr kumimoji="0" lang="cs-CZ" altLang="cs-CZ" sz="28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747127155"/>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Seminom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40-50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stromatu</a:t>
                      </a:r>
                      <a:r>
                        <a:rPr kumimoji="0" lang="cs-CZ" altLang="cs-CZ" sz="1800" b="0" i="0" u="none" strike="noStrike" cap="none" normalizeH="0" baseline="0" dirty="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9372292"/>
                  </a:ext>
                </a:extLst>
              </a:tr>
              <a:tr h="91431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Embryonální karcinom</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Nediferencovaný, pleomorfní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bb</a:t>
                      </a:r>
                      <a:r>
                        <a:rPr kumimoji="0" lang="cs-CZ" altLang="cs-CZ" sz="1800" b="0" i="0" u="none" strike="noStrike" cap="none" normalizeH="0" baseline="0" dirty="0" smtClean="0">
                          <a:ln>
                            <a:noFill/>
                          </a:ln>
                          <a:solidFill>
                            <a:schemeClr val="tx1"/>
                          </a:solidFill>
                          <a:effectLst/>
                          <a:latin typeface="Garamond" panose="02020404030301010803" pitchFamily="18" charset="0"/>
                        </a:rPr>
                        <a:t> v pruzích, solidně, tubulárně i papilárně;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0536420"/>
                  </a:ext>
                </a:extLst>
              </a:tr>
              <a:tr h="118862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Nádor ze žloutkového váčku</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299286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Chorionkarcinom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Cytotrofoblast a syncytiotrofoblast bez vilózních formací, hemoragie,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2441713"/>
                  </a:ext>
                </a:extLst>
              </a:tr>
              <a:tr h="76153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Teratom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16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Tkáně 3 zárodečných listů v různém stupni diferenciace</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6270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Smíšené nádory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15-30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Variabilní zastoupení komponent; např. teratom+embryonální karcinom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9918153"/>
                  </a:ext>
                </a:extLst>
              </a:tr>
            </a:tbl>
          </a:graphicData>
        </a:graphic>
      </p:graphicFrame>
      <p:sp>
        <p:nvSpPr>
          <p:cNvPr id="86060" name="Text Box 60"/>
          <p:cNvSpPr txBox="1">
            <a:spLocks noChangeArrowheads="1"/>
          </p:cNvSpPr>
          <p:nvPr/>
        </p:nvSpPr>
        <p:spPr bwMode="auto">
          <a:xfrm>
            <a:off x="1524001" y="6491289"/>
            <a:ext cx="64928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*Prebubertální a postpubertální typ (často součást smíšených nádorů)</a:t>
            </a:r>
          </a:p>
        </p:txBody>
      </p:sp>
      <p:sp>
        <p:nvSpPr>
          <p:cNvPr id="86061" name="Text Box 77"/>
          <p:cNvSpPr txBox="1">
            <a:spLocks noChangeArrowheads="1"/>
          </p:cNvSpPr>
          <p:nvPr/>
        </p:nvSpPr>
        <p:spPr bwMode="auto">
          <a:xfrm>
            <a:off x="1524001" y="131764"/>
            <a:ext cx="7032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varlete </a:t>
            </a:r>
          </a:p>
        </p:txBody>
      </p:sp>
      <p:sp>
        <p:nvSpPr>
          <p:cNvPr id="86062" name="TextovéPole 2"/>
          <p:cNvSpPr txBox="1">
            <a:spLocks noChangeArrowheads="1"/>
          </p:cNvSpPr>
          <p:nvPr/>
        </p:nvSpPr>
        <p:spPr bwMode="auto">
          <a:xfrm>
            <a:off x="8616951" y="6526214"/>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cs-CZ" altLang="cs-CZ" sz="1400"/>
              <a:t>LDH nespecifická</a:t>
            </a:r>
          </a:p>
        </p:txBody>
      </p:sp>
    </p:spTree>
    <p:extLst>
      <p:ext uri="{BB962C8B-B14F-4D97-AF65-F5344CB8AC3E}">
        <p14:creationId xmlns:p14="http://schemas.microsoft.com/office/powerpoint/2010/main" val="1642463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a:xfrm>
            <a:off x="1219744" y="-186925"/>
            <a:ext cx="10058400" cy="1450757"/>
          </a:xfrm>
        </p:spPr>
        <p:txBody>
          <a:bodyPr/>
          <a:lstStyle/>
          <a:p>
            <a:pPr eaLnBrk="1" hangingPunct="1">
              <a:defRPr/>
            </a:pPr>
            <a:r>
              <a:rPr lang="cs-CZ" altLang="cs-CZ" sz="3200" b="1" dirty="0">
                <a:solidFill>
                  <a:schemeClr val="tx1"/>
                </a:solidFill>
                <a:latin typeface="+mn-lt"/>
              </a:rPr>
              <a:t>Klasifikace </a:t>
            </a:r>
            <a:r>
              <a:rPr lang="cs-CZ" altLang="cs-CZ" sz="3200" b="1" dirty="0" err="1">
                <a:solidFill>
                  <a:schemeClr val="tx1"/>
                </a:solidFill>
                <a:latin typeface="+mn-lt"/>
              </a:rPr>
              <a:t>germinálních</a:t>
            </a:r>
            <a:r>
              <a:rPr lang="cs-CZ" altLang="cs-CZ" sz="3200" b="1" dirty="0">
                <a:solidFill>
                  <a:schemeClr val="tx1"/>
                </a:solidFill>
                <a:latin typeface="+mn-lt"/>
              </a:rPr>
              <a:t> nádorů varlete</a:t>
            </a:r>
          </a:p>
        </p:txBody>
      </p:sp>
      <p:sp>
        <p:nvSpPr>
          <p:cNvPr id="230403" name="Rectangle 3"/>
          <p:cNvSpPr>
            <a:spLocks noGrp="1" noChangeArrowheads="1"/>
          </p:cNvSpPr>
          <p:nvPr>
            <p:ph type="body" idx="1"/>
          </p:nvPr>
        </p:nvSpPr>
        <p:spPr>
          <a:xfrm>
            <a:off x="1159329" y="1808389"/>
            <a:ext cx="10339251" cy="4527097"/>
          </a:xfrm>
        </p:spPr>
        <p:txBody>
          <a:bodyPr>
            <a:normAutofit fontScale="85000" lnSpcReduction="20000"/>
          </a:bodyPr>
          <a:lstStyle/>
          <a:p>
            <a:pPr marL="0" indent="0">
              <a:lnSpc>
                <a:spcPct val="80000"/>
              </a:lnSpc>
              <a:buNone/>
              <a:defRPr/>
            </a:pPr>
            <a:r>
              <a:rPr lang="cs-CZ" altLang="cs-CZ" sz="2400" b="1" dirty="0" err="1">
                <a:solidFill>
                  <a:schemeClr val="tx1"/>
                </a:solidFill>
              </a:rPr>
              <a:t>Germinální</a:t>
            </a:r>
            <a:r>
              <a:rPr lang="cs-CZ" altLang="cs-CZ" sz="2400" b="1" dirty="0">
                <a:solidFill>
                  <a:schemeClr val="tx1"/>
                </a:solidFill>
              </a:rPr>
              <a:t> nádory vznikající na podkladě GCNIS </a:t>
            </a:r>
            <a:r>
              <a:rPr lang="cs-CZ" altLang="cs-CZ" sz="2100" dirty="0" smtClean="0">
                <a:solidFill>
                  <a:schemeClr val="tx1"/>
                </a:solidFill>
              </a:rPr>
              <a:t>(agresivní</a:t>
            </a:r>
            <a:r>
              <a:rPr lang="cs-CZ" altLang="cs-CZ" sz="2100" dirty="0">
                <a:solidFill>
                  <a:schemeClr val="tx1"/>
                </a:solidFill>
              </a:rPr>
              <a:t>, vyžadující </a:t>
            </a:r>
            <a:r>
              <a:rPr lang="cs-CZ" altLang="cs-CZ" sz="2100" dirty="0" smtClean="0">
                <a:solidFill>
                  <a:schemeClr val="tx1"/>
                </a:solidFill>
              </a:rPr>
              <a:t>onkologickou léčbu</a:t>
            </a:r>
            <a:r>
              <a:rPr lang="cs-CZ" altLang="cs-CZ" sz="2100" dirty="0">
                <a:solidFill>
                  <a:schemeClr val="tx1"/>
                </a:solidFill>
              </a:rPr>
              <a:t>)</a:t>
            </a:r>
          </a:p>
          <a:p>
            <a:pPr marL="0" indent="0">
              <a:lnSpc>
                <a:spcPct val="80000"/>
              </a:lnSpc>
              <a:buNone/>
              <a:defRPr/>
            </a:pPr>
            <a:r>
              <a:rPr lang="cs-CZ" altLang="cs-CZ" b="1" dirty="0" smtClean="0">
                <a:solidFill>
                  <a:schemeClr val="tx1"/>
                </a:solidFill>
              </a:rPr>
              <a:t>Nádory </a:t>
            </a:r>
            <a:r>
              <a:rPr lang="cs-CZ" altLang="cs-CZ" b="1" dirty="0">
                <a:solidFill>
                  <a:schemeClr val="tx1"/>
                </a:solidFill>
              </a:rPr>
              <a:t>jednoho histologického typu (čisté)</a:t>
            </a:r>
          </a:p>
          <a:p>
            <a:pPr marL="0" indent="0">
              <a:lnSpc>
                <a:spcPct val="80000"/>
              </a:lnSpc>
              <a:buNone/>
              <a:defRPr/>
            </a:pPr>
            <a:r>
              <a:rPr lang="cs-CZ" altLang="cs-CZ" b="1" dirty="0">
                <a:solidFill>
                  <a:schemeClr val="tx1"/>
                </a:solidFill>
              </a:rPr>
              <a:t>    </a:t>
            </a:r>
            <a:r>
              <a:rPr lang="cs-CZ" altLang="cs-CZ" dirty="0" err="1">
                <a:solidFill>
                  <a:schemeClr val="tx1"/>
                </a:solidFill>
              </a:rPr>
              <a:t>Seminom</a:t>
            </a:r>
            <a:endParaRPr lang="cs-CZ" altLang="cs-CZ" dirty="0">
              <a:solidFill>
                <a:schemeClr val="tx1"/>
              </a:solidFill>
            </a:endParaRPr>
          </a:p>
          <a:p>
            <a:pPr marL="0" indent="0">
              <a:lnSpc>
                <a:spcPct val="80000"/>
              </a:lnSpc>
              <a:buNone/>
              <a:defRPr/>
            </a:pPr>
            <a:r>
              <a:rPr lang="cs-CZ" altLang="cs-CZ" dirty="0">
                <a:solidFill>
                  <a:schemeClr val="tx1"/>
                </a:solidFill>
              </a:rPr>
              <a:t>    Nádory </a:t>
            </a:r>
            <a:r>
              <a:rPr lang="cs-CZ" altLang="cs-CZ" dirty="0" err="1">
                <a:solidFill>
                  <a:schemeClr val="tx1"/>
                </a:solidFill>
              </a:rPr>
              <a:t>neseminomové</a:t>
            </a:r>
            <a:endParaRPr lang="cs-CZ" altLang="cs-CZ" dirty="0">
              <a:solidFill>
                <a:schemeClr val="tx1"/>
              </a:solidFill>
            </a:endParaRPr>
          </a:p>
          <a:p>
            <a:pPr marL="0" indent="0">
              <a:lnSpc>
                <a:spcPct val="80000"/>
              </a:lnSpc>
              <a:buNone/>
              <a:defRPr/>
            </a:pPr>
            <a:r>
              <a:rPr lang="cs-CZ" altLang="cs-CZ" dirty="0">
                <a:solidFill>
                  <a:schemeClr val="tx1"/>
                </a:solidFill>
              </a:rPr>
              <a:t>    - Embryonální karcinom</a:t>
            </a:r>
          </a:p>
          <a:p>
            <a:pPr marL="0" indent="0">
              <a:lnSpc>
                <a:spcPct val="80000"/>
              </a:lnSpc>
              <a:buNone/>
              <a:defRPr/>
            </a:pPr>
            <a:r>
              <a:rPr lang="cs-CZ" altLang="cs-CZ" dirty="0">
                <a:solidFill>
                  <a:schemeClr val="tx1"/>
                </a:solidFill>
              </a:rPr>
              <a:t>    - Nádor ze žloutkového váčku, postpubertální typ</a:t>
            </a:r>
          </a:p>
          <a:p>
            <a:pPr marL="0" indent="0">
              <a:lnSpc>
                <a:spcPct val="80000"/>
              </a:lnSpc>
              <a:buNone/>
              <a:defRPr/>
            </a:pPr>
            <a:r>
              <a:rPr lang="cs-CZ" altLang="cs-CZ" dirty="0">
                <a:solidFill>
                  <a:schemeClr val="tx1"/>
                </a:solidFill>
              </a:rPr>
              <a:t>    - </a:t>
            </a:r>
            <a:r>
              <a:rPr lang="cs-CZ" altLang="cs-CZ" dirty="0" err="1">
                <a:solidFill>
                  <a:schemeClr val="tx1"/>
                </a:solidFill>
              </a:rPr>
              <a:t>Choriokarcinom</a:t>
            </a:r>
            <a:endParaRPr lang="cs-CZ" altLang="cs-CZ" dirty="0">
              <a:solidFill>
                <a:schemeClr val="tx1"/>
              </a:solidFill>
            </a:endParaRPr>
          </a:p>
          <a:p>
            <a:pPr marL="0" indent="0">
              <a:lnSpc>
                <a:spcPct val="80000"/>
              </a:lnSpc>
              <a:buNone/>
              <a:defRPr/>
            </a:pPr>
            <a:r>
              <a:rPr lang="cs-CZ" altLang="cs-CZ" dirty="0">
                <a:solidFill>
                  <a:schemeClr val="tx1"/>
                </a:solidFill>
              </a:rPr>
              <a:t>    - Teratom, postpubertální typ  </a:t>
            </a:r>
          </a:p>
          <a:p>
            <a:pPr marL="0" indent="0" eaLnBrk="1" hangingPunct="1">
              <a:lnSpc>
                <a:spcPct val="80000"/>
              </a:lnSpc>
              <a:buNone/>
              <a:defRPr/>
            </a:pPr>
            <a:r>
              <a:rPr lang="cs-CZ" altLang="cs-CZ" b="1" dirty="0">
                <a:solidFill>
                  <a:schemeClr val="tx1"/>
                </a:solidFill>
              </a:rPr>
              <a:t>Nádory smíšené (více než 1 histologického typu</a:t>
            </a:r>
            <a:r>
              <a:rPr lang="cs-CZ" altLang="cs-CZ" b="1" dirty="0" smtClean="0">
                <a:solidFill>
                  <a:schemeClr val="tx1"/>
                </a:solidFill>
              </a:rPr>
              <a:t>)</a:t>
            </a:r>
            <a:endParaRPr lang="cs-CZ" altLang="cs-CZ" sz="2400" b="1" dirty="0" smtClean="0">
              <a:solidFill>
                <a:schemeClr val="tx1"/>
              </a:solidFill>
            </a:endParaRPr>
          </a:p>
          <a:p>
            <a:pPr marL="0" indent="0">
              <a:lnSpc>
                <a:spcPct val="80000"/>
              </a:lnSpc>
              <a:buNone/>
              <a:defRPr/>
            </a:pPr>
            <a:endParaRPr lang="cs-CZ" altLang="cs-CZ" sz="2400" b="1" dirty="0" smtClean="0">
              <a:solidFill>
                <a:schemeClr val="tx1"/>
              </a:solidFill>
            </a:endParaRPr>
          </a:p>
          <a:p>
            <a:pPr marL="0" indent="0">
              <a:lnSpc>
                <a:spcPct val="80000"/>
              </a:lnSpc>
              <a:buNone/>
              <a:defRPr/>
            </a:pPr>
            <a:r>
              <a:rPr lang="cs-CZ" altLang="cs-CZ" sz="2400" b="1" dirty="0" err="1" smtClean="0">
                <a:solidFill>
                  <a:schemeClr val="tx1"/>
                </a:solidFill>
              </a:rPr>
              <a:t>Germinální</a:t>
            </a:r>
            <a:r>
              <a:rPr lang="cs-CZ" altLang="cs-CZ" sz="2400" b="1" dirty="0" smtClean="0">
                <a:solidFill>
                  <a:schemeClr val="tx1"/>
                </a:solidFill>
              </a:rPr>
              <a:t> </a:t>
            </a:r>
            <a:r>
              <a:rPr lang="cs-CZ" altLang="cs-CZ" sz="2400" b="1" dirty="0">
                <a:solidFill>
                  <a:schemeClr val="tx1"/>
                </a:solidFill>
              </a:rPr>
              <a:t>nádory vznikající bez asociace s </a:t>
            </a:r>
            <a:r>
              <a:rPr lang="cs-CZ" altLang="cs-CZ" sz="2400" b="1" dirty="0" smtClean="0">
                <a:solidFill>
                  <a:schemeClr val="tx1"/>
                </a:solidFill>
              </a:rPr>
              <a:t>GCNIS </a:t>
            </a:r>
            <a:r>
              <a:rPr lang="cs-CZ" altLang="cs-CZ" sz="1900" dirty="0" smtClean="0">
                <a:solidFill>
                  <a:schemeClr val="tx1"/>
                </a:solidFill>
              </a:rPr>
              <a:t>(obvykle </a:t>
            </a:r>
            <a:r>
              <a:rPr lang="cs-CZ" altLang="cs-CZ" sz="1900" dirty="0">
                <a:solidFill>
                  <a:schemeClr val="tx1"/>
                </a:solidFill>
              </a:rPr>
              <a:t>biologicky příznivé</a:t>
            </a:r>
            <a:r>
              <a:rPr lang="cs-CZ" altLang="cs-CZ" sz="1900" dirty="0" smtClean="0">
                <a:solidFill>
                  <a:schemeClr val="tx1"/>
                </a:solidFill>
              </a:rPr>
              <a:t>)</a:t>
            </a:r>
          </a:p>
          <a:p>
            <a:pPr marL="0" indent="0">
              <a:lnSpc>
                <a:spcPct val="80000"/>
              </a:lnSpc>
              <a:buNone/>
              <a:defRPr/>
            </a:pPr>
            <a:r>
              <a:rPr lang="cs-CZ" altLang="cs-CZ" sz="1900" dirty="0">
                <a:solidFill>
                  <a:schemeClr val="tx1"/>
                </a:solidFill>
              </a:rPr>
              <a:t> </a:t>
            </a:r>
            <a:r>
              <a:rPr lang="cs-CZ" altLang="cs-CZ" sz="1900" dirty="0" smtClean="0">
                <a:solidFill>
                  <a:schemeClr val="tx1"/>
                </a:solidFill>
              </a:rPr>
              <a:t> </a:t>
            </a:r>
            <a:r>
              <a:rPr lang="cs-CZ" altLang="cs-CZ" sz="1400" dirty="0" smtClean="0">
                <a:solidFill>
                  <a:schemeClr val="tx1"/>
                </a:solidFill>
              </a:rPr>
              <a:t>  - </a:t>
            </a:r>
            <a:r>
              <a:rPr lang="cs-CZ" altLang="cs-CZ" sz="1400" dirty="0" err="1" smtClean="0">
                <a:solidFill>
                  <a:schemeClr val="tx1"/>
                </a:solidFill>
              </a:rPr>
              <a:t>Spermatocytický</a:t>
            </a:r>
            <a:r>
              <a:rPr lang="cs-CZ" altLang="cs-CZ" sz="1400" dirty="0" smtClean="0">
                <a:solidFill>
                  <a:schemeClr val="tx1"/>
                </a:solidFill>
              </a:rPr>
              <a:t> </a:t>
            </a:r>
            <a:r>
              <a:rPr lang="cs-CZ" altLang="cs-CZ" sz="1400" dirty="0" err="1">
                <a:solidFill>
                  <a:schemeClr val="tx1"/>
                </a:solidFill>
              </a:rPr>
              <a:t>seminom</a:t>
            </a:r>
            <a:r>
              <a:rPr lang="cs-CZ" altLang="cs-CZ" sz="1400" dirty="0">
                <a:solidFill>
                  <a:schemeClr val="tx1"/>
                </a:solidFill>
              </a:rPr>
              <a:t> (starší muži, lokálně agresivní, nemetastazující, hlenovitého vzhledu, napodobuje časná stádia spermiogeneze)</a:t>
            </a:r>
          </a:p>
          <a:p>
            <a:pPr eaLnBrk="1" hangingPunct="1">
              <a:spcBef>
                <a:spcPct val="0"/>
              </a:spcBef>
              <a:buClrTx/>
              <a:buSzTx/>
              <a:buFontTx/>
              <a:buNone/>
              <a:defRPr/>
            </a:pPr>
            <a:r>
              <a:rPr lang="cs-CZ" altLang="cs-CZ" sz="1400" dirty="0">
                <a:solidFill>
                  <a:schemeClr val="tx1"/>
                </a:solidFill>
              </a:rPr>
              <a:t>     - Teratom – </a:t>
            </a:r>
            <a:r>
              <a:rPr lang="cs-CZ" altLang="cs-CZ" sz="1400" dirty="0" err="1">
                <a:solidFill>
                  <a:schemeClr val="tx1"/>
                </a:solidFill>
              </a:rPr>
              <a:t>prebubertální</a:t>
            </a:r>
            <a:r>
              <a:rPr lang="cs-CZ" altLang="cs-CZ" sz="1400" dirty="0">
                <a:solidFill>
                  <a:schemeClr val="tx1"/>
                </a:solidFill>
              </a:rPr>
              <a:t> typ</a:t>
            </a:r>
          </a:p>
          <a:p>
            <a:pPr eaLnBrk="1" hangingPunct="1">
              <a:spcBef>
                <a:spcPct val="0"/>
              </a:spcBef>
              <a:buClrTx/>
              <a:buSzTx/>
              <a:buFontTx/>
              <a:buNone/>
              <a:defRPr/>
            </a:pPr>
            <a:r>
              <a:rPr lang="cs-CZ" altLang="cs-CZ" sz="1400" dirty="0">
                <a:solidFill>
                  <a:schemeClr val="tx1"/>
                </a:solidFill>
              </a:rPr>
              <a:t>     - Nádor ze žloutkového váčku – prepubertální typ</a:t>
            </a:r>
          </a:p>
          <a:p>
            <a:pPr eaLnBrk="1" hangingPunct="1">
              <a:spcBef>
                <a:spcPct val="0"/>
              </a:spcBef>
              <a:buClrTx/>
              <a:buSzTx/>
              <a:buFont typeface="Wingdings" panose="05000000000000000000" pitchFamily="2" charset="2"/>
              <a:buNone/>
              <a:defRPr/>
            </a:pPr>
            <a:r>
              <a:rPr lang="cs-CZ" altLang="cs-CZ" sz="1400" dirty="0">
                <a:solidFill>
                  <a:schemeClr val="tx1"/>
                </a:solidFill>
              </a:rPr>
              <a:t>     - Smíšený teratom a nádor ze žloutkového váčku – prepubertální </a:t>
            </a:r>
            <a:r>
              <a:rPr lang="cs-CZ" altLang="cs-CZ" sz="1400" dirty="0" smtClean="0">
                <a:solidFill>
                  <a:schemeClr val="tx1"/>
                </a:solidFill>
              </a:rPr>
              <a:t>typ</a:t>
            </a:r>
            <a:endParaRPr lang="cs-CZ" altLang="cs-CZ" sz="1400" dirty="0">
              <a:solidFill>
                <a:schemeClr val="tx1"/>
              </a:solidFill>
            </a:endParaRPr>
          </a:p>
        </p:txBody>
      </p:sp>
    </p:spTree>
    <p:extLst>
      <p:ext uri="{BB962C8B-B14F-4D97-AF65-F5344CB8AC3E}">
        <p14:creationId xmlns:p14="http://schemas.microsoft.com/office/powerpoint/2010/main" val="9218599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470</TotalTime>
  <Words>4722</Words>
  <Application>Microsoft Office PowerPoint</Application>
  <PresentationFormat>Širokoúhlá obrazovka</PresentationFormat>
  <Paragraphs>847</Paragraphs>
  <Slides>101</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101</vt:i4>
      </vt:variant>
    </vt:vector>
  </HeadingPairs>
  <TitlesOfParts>
    <vt:vector size="107"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The Hallmarks of Cancer</vt:lpstr>
      <vt:lpstr>The Hallmarks of Cancer</vt:lpstr>
      <vt:lpstr>Znaky maligního nádorového onemocnění</vt:lpstr>
      <vt:lpstr>The Hallmarks of Cancer</vt:lpstr>
      <vt:lpstr>The Hallmarks of Cancer</vt:lpstr>
      <vt:lpstr>Cílové geny genetického poškození</vt:lpstr>
      <vt:lpstr>Onkogeneze/karcinogeneze  Molekulární podstata vzniku nádoru</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2) vs high grade (3)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Neuroendokrinní tumory (NET) Neuroendokrinní karcinomy (NEC)</vt:lpstr>
      <vt:lpstr>Dobře diferencovaná neuroendokrinní neoplazie – NET (dříve karcinoid) </vt:lpstr>
      <vt:lpstr>NEC – malobuněčný typ  (malobuněčný karcinom)</vt:lpstr>
      <vt:lpstr>Mezoteliom</vt:lpstr>
      <vt:lpstr>Neuroektodermální nádory</vt:lpstr>
      <vt:lpstr>Prezentace aplikace PowerPoint</vt:lpstr>
      <vt:lpstr>WHO klasifikace gliomů 2016 – integrovaná diagnostika (t.č. WHO 2021, extenze integrované diagnostiky)</vt:lpstr>
      <vt:lpstr>Prezentace aplikace PowerPoint</vt:lpstr>
      <vt:lpstr>Integrovaná diagnóza…proč?</vt:lpstr>
      <vt:lpstr>Gliomy: WHO klasifikace 2021</vt:lpstr>
      <vt:lpstr>Glioblastom</vt:lpstr>
      <vt:lpstr>Glioblastom</vt:lpstr>
      <vt:lpstr>Oligodendrogliom</vt:lpstr>
      <vt:lpstr>Ependymom</vt:lpstr>
      <vt:lpstr>Prezentace aplikace PowerPoint</vt:lpstr>
      <vt:lpstr>Nádory asociované s epilepsií „Long term epilepsy associated tumors“ (LEATs)</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Meningiom (G1-3)</vt:lpstr>
      <vt:lpstr>Meningiom</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Klasifikace germinálních nádorů varlete</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127</cp:revision>
  <dcterms:created xsi:type="dcterms:W3CDTF">2017-08-15T07:48:05Z</dcterms:created>
  <dcterms:modified xsi:type="dcterms:W3CDTF">2023-10-31T05:11:18Z</dcterms:modified>
</cp:coreProperties>
</file>