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66"/>
  </p:notesMasterIdLst>
  <p:sldIdLst>
    <p:sldId id="256" r:id="rId2"/>
    <p:sldId id="312" r:id="rId3"/>
    <p:sldId id="295" r:id="rId4"/>
    <p:sldId id="299" r:id="rId5"/>
    <p:sldId id="313" r:id="rId6"/>
    <p:sldId id="314" r:id="rId7"/>
    <p:sldId id="315" r:id="rId8"/>
    <p:sldId id="297" r:id="rId9"/>
    <p:sldId id="327" r:id="rId10"/>
    <p:sldId id="316" r:id="rId11"/>
    <p:sldId id="317" r:id="rId12"/>
    <p:sldId id="328" r:id="rId13"/>
    <p:sldId id="329" r:id="rId14"/>
    <p:sldId id="330" r:id="rId15"/>
    <p:sldId id="332" r:id="rId16"/>
    <p:sldId id="333" r:id="rId17"/>
    <p:sldId id="334" r:id="rId18"/>
    <p:sldId id="298" r:id="rId19"/>
    <p:sldId id="335" r:id="rId20"/>
    <p:sldId id="336" r:id="rId21"/>
    <p:sldId id="337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18" r:id="rId38"/>
    <p:sldId id="319" r:id="rId39"/>
    <p:sldId id="324" r:id="rId40"/>
    <p:sldId id="325" r:id="rId41"/>
    <p:sldId id="371" r:id="rId42"/>
    <p:sldId id="320" r:id="rId43"/>
    <p:sldId id="359" r:id="rId44"/>
    <p:sldId id="321" r:id="rId45"/>
    <p:sldId id="301" r:id="rId46"/>
    <p:sldId id="322" r:id="rId47"/>
    <p:sldId id="323" r:id="rId48"/>
    <p:sldId id="357" r:id="rId49"/>
    <p:sldId id="354" r:id="rId50"/>
    <p:sldId id="355" r:id="rId51"/>
    <p:sldId id="372" r:id="rId52"/>
    <p:sldId id="373" r:id="rId53"/>
    <p:sldId id="356" r:id="rId54"/>
    <p:sldId id="366" r:id="rId55"/>
    <p:sldId id="367" r:id="rId56"/>
    <p:sldId id="368" r:id="rId57"/>
    <p:sldId id="363" r:id="rId58"/>
    <p:sldId id="360" r:id="rId59"/>
    <p:sldId id="369" r:id="rId60"/>
    <p:sldId id="370" r:id="rId61"/>
    <p:sldId id="326" r:id="rId62"/>
    <p:sldId id="364" r:id="rId63"/>
    <p:sldId id="365" r:id="rId64"/>
    <p:sldId id="294" r:id="rId6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99D7-E61E-44D3-A34B-CDD6F8700F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632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F773D-7628-4D83-A300-DD91B224AE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20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38-CF27-4E74-A10D-A940D2291F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4662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8BD1-445D-49EF-B05F-CC7FF5A83C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736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0C0D-8902-47EE-B4DF-7C7214B2FD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891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6D609-FC68-4E62-855E-508B785993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32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981C-F7D4-400A-9359-1CB2883FC5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0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12. 12. 2023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</a:t>
            </a:r>
            <a:r>
              <a:rPr lang="cs-CZ" sz="4800" b="1" dirty="0" smtClean="0"/>
              <a:t>pankreatu</a:t>
            </a:r>
            <a:endParaRPr lang="cs-CZ" sz="4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D3CA27-6069-47E3-A979-9D93D801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Akutní pankreatitida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F0F5CDE-4327-469E-9912-C1D8BCF0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1457"/>
            <a:ext cx="10389870" cy="436686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Mezi základní morfologické alterace pankreatu patří: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interstitiální</a:t>
            </a:r>
            <a:r>
              <a:rPr lang="cs-CZ" b="1" dirty="0"/>
              <a:t> edém</a:t>
            </a:r>
            <a:r>
              <a:rPr lang="cs-CZ" dirty="0"/>
              <a:t> způsobený poruchou mikrocirkulace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nekrózy tukové tkáně</a:t>
            </a:r>
            <a:r>
              <a:rPr lang="cs-CZ" dirty="0"/>
              <a:t> způsobené lipázami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akutní zánět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pankreatického parenchymu</a:t>
            </a:r>
            <a:r>
              <a:rPr lang="cs-CZ" dirty="0"/>
              <a:t> proteolytickými enzymy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cév </a:t>
            </a:r>
            <a:r>
              <a:rPr lang="cs-CZ" dirty="0"/>
              <a:t>způsobená </a:t>
            </a:r>
            <a:r>
              <a:rPr lang="cs-CZ" dirty="0" err="1"/>
              <a:t>elastázou</a:t>
            </a:r>
            <a:r>
              <a:rPr lang="cs-CZ" b="1" dirty="0"/>
              <a:t> a krvácení.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lvl="0" indent="0">
              <a:buNone/>
            </a:pPr>
            <a:r>
              <a:rPr lang="cs-CZ" b="1" dirty="0"/>
              <a:t>Klinické příznaky: </a:t>
            </a:r>
          </a:p>
          <a:p>
            <a:pPr marL="0" lvl="0" indent="0">
              <a:buNone/>
            </a:pPr>
            <a:r>
              <a:rPr lang="cs-CZ" dirty="0"/>
              <a:t>Bolest v epigastriu a horním </a:t>
            </a:r>
            <a:r>
              <a:rPr lang="cs-CZ" dirty="0" err="1"/>
              <a:t>mezogastriu</a:t>
            </a:r>
            <a:r>
              <a:rPr lang="cs-CZ" dirty="0"/>
              <a:t>, anorexie, nauzea, zvracení; těžké formy pod obrazem NPB</a:t>
            </a:r>
          </a:p>
          <a:p>
            <a:pPr marL="0" lvl="0" indent="0">
              <a:buNone/>
            </a:pPr>
            <a:r>
              <a:rPr lang="cs-CZ" dirty="0"/>
              <a:t>DIK, ARDS, šok</a:t>
            </a:r>
          </a:p>
          <a:p>
            <a:pPr marL="0" lvl="0" indent="0">
              <a:buNone/>
            </a:pPr>
            <a:r>
              <a:rPr lang="cs-CZ" dirty="0" err="1"/>
              <a:t>Hypokalcémie</a:t>
            </a:r>
            <a:r>
              <a:rPr lang="cs-CZ" dirty="0"/>
              <a:t>, zvýšená sérová amyláze a lipáza</a:t>
            </a:r>
          </a:p>
          <a:p>
            <a:pPr marL="0" lvl="0" indent="0">
              <a:buNone/>
            </a:pPr>
            <a:r>
              <a:rPr lang="cs-CZ" dirty="0" err="1"/>
              <a:t>Postnekrotické</a:t>
            </a:r>
            <a:r>
              <a:rPr lang="cs-CZ" dirty="0"/>
              <a:t> </a:t>
            </a:r>
            <a:r>
              <a:rPr lang="cs-CZ" dirty="0" err="1"/>
              <a:t>pseudocysty</a:t>
            </a:r>
            <a:r>
              <a:rPr lang="cs-CZ" dirty="0"/>
              <a:t>, sekundární infekce, absces</a:t>
            </a:r>
          </a:p>
          <a:p>
            <a:pPr marL="0" lv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30EB-1AB1-4644-B293-18DB3E4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262110"/>
            <a:ext cx="11636829" cy="1450757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Klinicko-patologické formy akutní pankreatitidy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808FE0-8B6A-4ECC-92E6-1F713214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06" y="2164141"/>
            <a:ext cx="9996351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 </a:t>
            </a:r>
            <a:r>
              <a:rPr lang="cs-CZ" b="1" dirty="0"/>
              <a:t>Akutní </a:t>
            </a:r>
            <a:r>
              <a:rPr lang="cs-CZ" b="1" dirty="0" err="1"/>
              <a:t>interstitiální</a:t>
            </a:r>
            <a:r>
              <a:rPr lang="cs-CZ" b="1" dirty="0"/>
              <a:t>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mírný zánět, intersticiální edém a fokální nekrózy tukové tkáně pankreatu i </a:t>
            </a:r>
            <a:r>
              <a:rPr lang="cs-CZ" dirty="0" err="1"/>
              <a:t>peripankreaticky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Akutní nekrotizující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nekrózy tukové tkáně pankreatu i </a:t>
            </a:r>
            <a:r>
              <a:rPr lang="cs-CZ" dirty="0" err="1"/>
              <a:t>paripankreaticky</a:t>
            </a:r>
            <a:r>
              <a:rPr lang="cs-CZ" dirty="0"/>
              <a:t> (</a:t>
            </a:r>
            <a:r>
              <a:rPr lang="cs-CZ" dirty="0" err="1"/>
              <a:t>Balserovy</a:t>
            </a:r>
            <a:r>
              <a:rPr lang="cs-CZ" dirty="0"/>
              <a:t> nekrózy, vážou Ca, v krvi </a:t>
            </a:r>
            <a:r>
              <a:rPr lang="cs-CZ" dirty="0" err="1"/>
              <a:t>hypokalcémie</a:t>
            </a:r>
            <a:r>
              <a:rPr lang="cs-CZ" dirty="0"/>
              <a:t>), </a:t>
            </a:r>
            <a:r>
              <a:rPr lang="cs-CZ" dirty="0" err="1"/>
              <a:t>kolikvace</a:t>
            </a:r>
            <a:r>
              <a:rPr lang="cs-CZ" dirty="0"/>
              <a:t> nekróz, destrukce </a:t>
            </a:r>
            <a:r>
              <a:rPr lang="cs-CZ" dirty="0" err="1"/>
              <a:t>acinárních</a:t>
            </a:r>
            <a:r>
              <a:rPr lang="cs-CZ" dirty="0"/>
              <a:t> a </a:t>
            </a:r>
            <a:r>
              <a:rPr lang="cs-CZ" dirty="0" err="1"/>
              <a:t>duktálních</a:t>
            </a:r>
            <a:r>
              <a:rPr lang="cs-CZ" dirty="0"/>
              <a:t> struktur exokrinního pankreatu i struktur endokrinního pankreatu, krvácení do pankreatické tkáně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Hemoragická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extenzivní nekróza parenchymu pankreatu, krvácení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03416" y="27027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Akutní pankreatitida</a:t>
            </a:r>
          </a:p>
        </p:txBody>
      </p:sp>
      <p:pic>
        <p:nvPicPr>
          <p:cNvPr id="14339" name="Picture 3" descr="pancreas-acute-hemorrhagic-pancreatitis-sur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97063"/>
            <a:ext cx="8496300" cy="3911600"/>
          </a:xfrm>
        </p:spPr>
      </p:pic>
    </p:spTree>
    <p:extLst>
      <p:ext uri="{BB962C8B-B14F-4D97-AF65-F5344CB8AC3E}">
        <p14:creationId xmlns:p14="http://schemas.microsoft.com/office/powerpoint/2010/main" val="3561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5363" name="Picture 3" descr="pancreas-enz-necro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971676"/>
            <a:ext cx="7489825" cy="3781425"/>
          </a:xfrm>
        </p:spPr>
      </p:pic>
    </p:spTree>
    <p:extLst>
      <p:ext uri="{BB962C8B-B14F-4D97-AF65-F5344CB8AC3E}">
        <p14:creationId xmlns:p14="http://schemas.microsoft.com/office/powerpoint/2010/main" val="13259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6266" y="7433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6387" name="Picture 3" descr="s7-3-pancreas-ak-nekr-40x-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6" y="1600201"/>
            <a:ext cx="5351463" cy="4525963"/>
          </a:xfrm>
        </p:spPr>
      </p:pic>
    </p:spTree>
    <p:extLst>
      <p:ext uri="{BB962C8B-B14F-4D97-AF65-F5344CB8AC3E}">
        <p14:creationId xmlns:p14="http://schemas.microsoft.com/office/powerpoint/2010/main" val="16316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Nekrózy tukové tkáně omenta</a:t>
            </a:r>
          </a:p>
        </p:txBody>
      </p:sp>
      <p:pic>
        <p:nvPicPr>
          <p:cNvPr id="18435" name="Picture 3" descr="peritoneum-omentum-fat-necrosis-panceratitis-392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844675"/>
            <a:ext cx="7058025" cy="4464050"/>
          </a:xfrm>
        </p:spPr>
      </p:pic>
    </p:spTree>
    <p:extLst>
      <p:ext uri="{BB962C8B-B14F-4D97-AF65-F5344CB8AC3E}">
        <p14:creationId xmlns:p14="http://schemas.microsoft.com/office/powerpoint/2010/main" val="40029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6600" dirty="0">
                <a:solidFill>
                  <a:schemeClr val="tx1"/>
                </a:solidFill>
                <a:latin typeface="+mn-lt"/>
              </a:rPr>
              <a:t>Chronická pankreatitida (CP)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64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Patogeneze CP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923" y="2082498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Obstrukční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Toxicko-metabolické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Oxidativní stres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Nekróza-fibróza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459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995F38-CC49-47AA-ABCC-DC3EB28A14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44374" y="465364"/>
            <a:ext cx="9744755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Etiologie chronické pankreatitidy – klasifikace TIGARO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66379D4-FF74-41EF-83DA-767A5AE37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4374" y="1763488"/>
            <a:ext cx="9205912" cy="484142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T</a:t>
            </a:r>
            <a:r>
              <a:rPr lang="cs-CZ" altLang="cs-CZ" sz="2800" b="1" dirty="0"/>
              <a:t>oxicko-metabolická</a:t>
            </a:r>
            <a:r>
              <a:rPr lang="cs-CZ" altLang="cs-CZ" sz="2800" dirty="0"/>
              <a:t> </a:t>
            </a:r>
            <a:r>
              <a:rPr lang="cs-CZ" altLang="cs-CZ" sz="2400" dirty="0"/>
              <a:t>(</a:t>
            </a:r>
            <a:r>
              <a:rPr lang="cs-CZ" altLang="cs-CZ" sz="2400" b="1" dirty="0" smtClean="0"/>
              <a:t>alkohol (alkoholická CP)</a:t>
            </a:r>
            <a:r>
              <a:rPr lang="cs-CZ" altLang="cs-CZ" sz="2400" dirty="0" smtClean="0"/>
              <a:t>, </a:t>
            </a:r>
            <a:r>
              <a:rPr lang="cs-CZ" altLang="cs-CZ" sz="2400" dirty="0"/>
              <a:t>nikotin, </a:t>
            </a:r>
            <a:r>
              <a:rPr lang="cs-CZ" altLang="cs-CZ" sz="2400" dirty="0" err="1"/>
              <a:t>hyperlipidémie</a:t>
            </a:r>
            <a:r>
              <a:rPr lang="cs-CZ" altLang="cs-CZ" sz="2400" dirty="0"/>
              <a:t>, léky, urémie, toxiny…)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I</a:t>
            </a:r>
            <a:r>
              <a:rPr lang="cs-CZ" altLang="cs-CZ" sz="2800" b="1" dirty="0"/>
              <a:t>diopatická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G</a:t>
            </a:r>
            <a:r>
              <a:rPr lang="cs-CZ" altLang="cs-CZ" sz="2800" b="1" dirty="0"/>
              <a:t>enetická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hereditární pankreatitida, AD (mutace v genu </a:t>
            </a:r>
            <a:r>
              <a:rPr lang="cs-CZ" altLang="cs-CZ" sz="2400" i="1" dirty="0"/>
              <a:t>PRSS1 </a:t>
            </a:r>
            <a:r>
              <a:rPr lang="cs-CZ" altLang="cs-CZ" sz="2400" dirty="0"/>
              <a:t>(trypsinogen 1)), vysoké riziko karcinomu pankreatu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geneticky indukované pankreatitidy (alterace v genech </a:t>
            </a:r>
            <a:r>
              <a:rPr lang="cs-CZ" altLang="cs-CZ" sz="2400" i="1" dirty="0"/>
              <a:t>CFTR</a:t>
            </a:r>
            <a:r>
              <a:rPr lang="cs-CZ" altLang="cs-CZ" sz="2400" dirty="0"/>
              <a:t>, </a:t>
            </a:r>
            <a:r>
              <a:rPr lang="cs-CZ" altLang="cs-CZ" sz="2400" i="1" dirty="0"/>
              <a:t>SPINK1 </a:t>
            </a:r>
            <a:r>
              <a:rPr lang="cs-CZ" altLang="cs-CZ" sz="2400" dirty="0"/>
              <a:t>(inhibitor trypsinu),…)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deficit alfa-1 </a:t>
            </a:r>
            <a:r>
              <a:rPr lang="cs-CZ" altLang="cs-CZ" sz="2400" dirty="0" smtClean="0"/>
              <a:t>antitrypsinu</a:t>
            </a: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A</a:t>
            </a:r>
            <a:r>
              <a:rPr lang="cs-CZ" altLang="cs-CZ" sz="2800" b="1" dirty="0"/>
              <a:t>utoimunitní</a:t>
            </a:r>
            <a:r>
              <a:rPr lang="cs-CZ" altLang="cs-CZ" sz="2800" dirty="0"/>
              <a:t> </a:t>
            </a:r>
            <a:r>
              <a:rPr lang="cs-CZ" altLang="cs-CZ" sz="2400" dirty="0"/>
              <a:t>(imituje karcinom!)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R</a:t>
            </a:r>
            <a:r>
              <a:rPr lang="cs-CZ" altLang="cs-CZ" sz="2800" b="1" dirty="0"/>
              <a:t>ekurentní </a:t>
            </a:r>
            <a:r>
              <a:rPr lang="cs-CZ" altLang="cs-CZ" sz="2400" dirty="0"/>
              <a:t>(ataky akutní pankreatitidy)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000" b="1" dirty="0">
                <a:solidFill>
                  <a:schemeClr val="hlink"/>
                </a:solidFill>
              </a:rPr>
              <a:t>O</a:t>
            </a:r>
            <a:r>
              <a:rPr lang="cs-CZ" altLang="cs-CZ" sz="2800" b="1" dirty="0"/>
              <a:t>bstrukční </a:t>
            </a:r>
            <a:r>
              <a:rPr lang="cs-CZ" altLang="cs-CZ" sz="2400" dirty="0"/>
              <a:t>(obstrukce kamenem, nádorem,…..)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</p:txBody>
      </p:sp>
      <p:sp>
        <p:nvSpPr>
          <p:cNvPr id="28676" name="TextovéPole 1">
            <a:extLst>
              <a:ext uri="{FF2B5EF4-FFF2-40B4-BE49-F238E27FC236}">
                <a16:creationId xmlns:a16="http://schemas.microsoft.com/office/drawing/2014/main" id="{E1DD8A82-05B9-4C63-A8F7-9A29E59A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823733"/>
            <a:ext cx="714375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Následky a klinika: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Atrofie a nedostatečnost exokrinního a endokrinního pankreatu, </a:t>
            </a:r>
            <a:r>
              <a:rPr lang="cs-CZ" altLang="cs-CZ" sz="1800" dirty="0" err="1"/>
              <a:t>fibrotizace</a:t>
            </a:r>
            <a:r>
              <a:rPr lang="cs-CZ" altLang="cs-CZ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Bolesti, hubnutí, ikterus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Pankreatogenní</a:t>
            </a:r>
            <a:r>
              <a:rPr lang="cs-CZ" altLang="cs-CZ" sz="1800" dirty="0"/>
              <a:t> malabsorpční syndrom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Zvýšené riziko vzniku </a:t>
            </a:r>
            <a:r>
              <a:rPr lang="cs-CZ" altLang="cs-CZ" sz="1800" dirty="0" smtClean="0"/>
              <a:t>karcinomu (</a:t>
            </a:r>
            <a:r>
              <a:rPr lang="cs-CZ" altLang="cs-CZ" sz="1800" dirty="0" err="1" smtClean="0"/>
              <a:t>duktálního</a:t>
            </a:r>
            <a:r>
              <a:rPr lang="cs-CZ" altLang="cs-CZ" sz="1800" dirty="0" smtClean="0"/>
              <a:t> adenokarcinomu (PDAC))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5824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2787" y="-6446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pankreatitida (CP)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700214"/>
            <a:ext cx="8424862" cy="46815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Asociace se značnými architektonickými a cytologickými alteracemi pankreatu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Zánik predilekčně </a:t>
            </a:r>
            <a:r>
              <a:rPr lang="cs-CZ" altLang="cs-CZ" b="1" dirty="0" err="1"/>
              <a:t>acinárních</a:t>
            </a:r>
            <a:r>
              <a:rPr lang="cs-CZ" altLang="cs-CZ" b="1" dirty="0"/>
              <a:t> buněk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Fibróza, peri- i </a:t>
            </a:r>
            <a:r>
              <a:rPr lang="cs-CZ" altLang="cs-CZ" b="1" dirty="0" err="1"/>
              <a:t>intralobulární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Distorze perzistujících </a:t>
            </a:r>
            <a:r>
              <a:rPr lang="cs-CZ" altLang="cs-CZ" b="1" dirty="0" err="1"/>
              <a:t>duktálních</a:t>
            </a:r>
            <a:r>
              <a:rPr lang="cs-CZ" altLang="cs-CZ" b="1" dirty="0"/>
              <a:t> elementů → morfologický obraz imitující dobře diferencovaný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adenokarcinom pankreatu (PDAC</a:t>
            </a:r>
            <a:r>
              <a:rPr lang="cs-CZ" altLang="cs-CZ" b="1" dirty="0" smtClean="0"/>
              <a:t>) – </a:t>
            </a:r>
            <a:r>
              <a:rPr lang="cs-CZ" altLang="cs-CZ" b="1" dirty="0" err="1" smtClean="0"/>
              <a:t>dif</a:t>
            </a:r>
            <a:r>
              <a:rPr lang="cs-CZ" altLang="cs-CZ" b="1" dirty="0" smtClean="0"/>
              <a:t>. dg. PDAC x CP!!! </a:t>
            </a: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Reaktivní </a:t>
            </a:r>
            <a:r>
              <a:rPr lang="cs-CZ" altLang="cs-CZ" b="1" dirty="0" err="1"/>
              <a:t>cytonukleární</a:t>
            </a:r>
            <a:r>
              <a:rPr lang="cs-CZ" altLang="cs-CZ" b="1" dirty="0"/>
              <a:t> atypie </a:t>
            </a:r>
            <a:r>
              <a:rPr lang="cs-CZ" altLang="cs-CZ" b="1" dirty="0" err="1"/>
              <a:t>epitelií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Dysplastické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léze – pankreatické </a:t>
            </a:r>
            <a:r>
              <a:rPr lang="cs-CZ" altLang="cs-CZ" b="1" dirty="0" err="1"/>
              <a:t>intraepiteliální</a:t>
            </a:r>
            <a:r>
              <a:rPr lang="cs-CZ" altLang="cs-CZ" b="1" dirty="0"/>
              <a:t> </a:t>
            </a:r>
            <a:r>
              <a:rPr lang="cs-CZ" altLang="cs-CZ" b="1" dirty="0" err="1"/>
              <a:t>neoplazie</a:t>
            </a:r>
            <a:r>
              <a:rPr lang="cs-CZ" altLang="cs-CZ" b="1" dirty="0"/>
              <a:t> (</a:t>
            </a:r>
            <a:r>
              <a:rPr lang="cs-CZ" altLang="cs-CZ" b="1" dirty="0" err="1"/>
              <a:t>PanINs</a:t>
            </a:r>
            <a:r>
              <a:rPr lang="cs-CZ" altLang="cs-CZ" b="1" dirty="0"/>
              <a:t>) v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6678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969B3-BC6F-439E-9675-42CE414A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Exokrinní pankreas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B45AE-7DB9-4023-AC56-D7FF0AAF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3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Exokrinní pankreas produkuje trypsin, lipázu, fosfolipázu, amylázu, </a:t>
            </a:r>
            <a:r>
              <a:rPr lang="cs-CZ" dirty="0" err="1">
                <a:solidFill>
                  <a:schemeClr val="tx1"/>
                </a:solidFill>
              </a:rPr>
              <a:t>elastázu</a:t>
            </a:r>
            <a:r>
              <a:rPr lang="cs-CZ" dirty="0">
                <a:solidFill>
                  <a:schemeClr val="tx1"/>
                </a:solidFill>
              </a:rPr>
              <a:t>…enzymy s </a:t>
            </a:r>
            <a:r>
              <a:rPr lang="cs-CZ" dirty="0" err="1">
                <a:solidFill>
                  <a:schemeClr val="tx1"/>
                </a:solidFill>
              </a:rPr>
              <a:t>vyjímkou</a:t>
            </a:r>
            <a:r>
              <a:rPr lang="cs-CZ" dirty="0">
                <a:solidFill>
                  <a:schemeClr val="tx1"/>
                </a:solidFill>
              </a:rPr>
              <a:t> lipázy aktivovány z neaktivních proenzymů v duodenu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Většina proenzymů aktivována trypsinem, který sám je aktivován </a:t>
            </a:r>
            <a:r>
              <a:rPr lang="cs-CZ" dirty="0" err="1">
                <a:solidFill>
                  <a:schemeClr val="tx1"/>
                </a:solidFill>
              </a:rPr>
              <a:t>enteropeptidázou</a:t>
            </a:r>
            <a:r>
              <a:rPr lang="cs-CZ" dirty="0">
                <a:solidFill>
                  <a:schemeClr val="tx1"/>
                </a:solidFill>
              </a:rPr>
              <a:t> z neaktivního trypsinogenu v duodenu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</a:rPr>
              <a:t>Acinární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duktální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epitelie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secernují</a:t>
            </a:r>
            <a:r>
              <a:rPr lang="cs-CZ" dirty="0">
                <a:solidFill>
                  <a:schemeClr val="tx1"/>
                </a:solidFill>
              </a:rPr>
              <a:t> inhibitory proteáz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6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97280" y="9822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Klinická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dif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. dg. CP </a:t>
            </a:r>
            <a:br>
              <a:rPr lang="cs-CZ" altLang="cs-CZ" sz="4000" dirty="0" smtClean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duktálního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 adenokarcinomu pankreatu (PDAC)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Věk pacienta (PDAC vzácně u mladších 40 let)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Dlouhodobá anamnéze klinických obtíží u pacienta s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Chronická alkoholická, hereditární i tzv. </a:t>
            </a:r>
            <a:r>
              <a:rPr lang="cs-CZ" altLang="cs-CZ" sz="9600" b="1" dirty="0" err="1"/>
              <a:t>paraduodenální</a:t>
            </a:r>
            <a:r>
              <a:rPr lang="cs-CZ" altLang="cs-CZ" sz="9600" b="1" dirty="0"/>
              <a:t> pankreatitida → rozvoj na podkladě </a:t>
            </a:r>
            <a:r>
              <a:rPr lang="cs-CZ" altLang="cs-CZ" sz="9600" b="1" dirty="0" err="1"/>
              <a:t>relabující</a:t>
            </a:r>
            <a:r>
              <a:rPr lang="cs-CZ" altLang="cs-CZ" sz="9600" b="1" dirty="0"/>
              <a:t> akutní pankreatitidy; formace </a:t>
            </a:r>
            <a:r>
              <a:rPr lang="cs-CZ" altLang="cs-CZ" sz="9600" b="1" dirty="0" err="1"/>
              <a:t>pseudocyst</a:t>
            </a:r>
            <a:endParaRPr lang="cs-CZ" altLang="cs-CZ" sz="9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Ikterus; CP obvykle po několikaletém průběhu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9600" b="1" i="1" dirty="0"/>
              <a:t>     </a:t>
            </a:r>
            <a:r>
              <a:rPr lang="cs-CZ" altLang="cs-CZ" sz="9600" b="1" i="1" dirty="0" err="1"/>
              <a:t>vs</a:t>
            </a:r>
            <a:r>
              <a:rPr lang="cs-CZ" altLang="cs-CZ" sz="9600" b="1" i="1" dirty="0"/>
              <a:t> </a:t>
            </a:r>
            <a:r>
              <a:rPr lang="cs-CZ" altLang="cs-CZ" sz="9600" b="1" dirty="0"/>
              <a:t>náhle vzniklý ikterus u PDAC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PDAC: většina pacientů </a:t>
            </a:r>
            <a:r>
              <a:rPr lang="en-US" altLang="cs-CZ" sz="9600" b="1" dirty="0"/>
              <a:t>&gt;</a:t>
            </a:r>
            <a:r>
              <a:rPr lang="cs-CZ" altLang="cs-CZ" sz="9600" b="1" dirty="0"/>
              <a:t>50 let, bez CP či alkoholismu v anamnéze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77268" y="6386287"/>
            <a:ext cx="517943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* odlišná problematika autoimunitní </a:t>
            </a:r>
            <a:r>
              <a:rPr lang="cs-CZ" altLang="cs-CZ" sz="2000" dirty="0" smtClean="0"/>
              <a:t>pankreatitidy!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312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102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Makroskopické nálezy (CP v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resekátech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85298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Nerovnoměrná distribuce fibrózy se střídáním úseků </a:t>
            </a:r>
            <a:r>
              <a:rPr lang="cs-CZ" altLang="cs-CZ" sz="1800" b="1" dirty="0" err="1"/>
              <a:t>fibrotizace</a:t>
            </a:r>
            <a:r>
              <a:rPr lang="cs-CZ" altLang="cs-CZ" sz="1800" b="1" dirty="0"/>
              <a:t> a lobulárně uspořádaného parenchymu u </a:t>
            </a:r>
            <a:r>
              <a:rPr lang="cs-CZ" altLang="cs-CZ" sz="1800" b="1" dirty="0" smtClean="0"/>
              <a:t>CP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(alkoholické i hereditární)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Konzistence elastičtější u CP, postižení pankreatu </a:t>
            </a:r>
            <a:r>
              <a:rPr lang="cs-CZ" altLang="cs-CZ" sz="1800" b="1" dirty="0" err="1"/>
              <a:t>difúznější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Pseudocysty</a:t>
            </a:r>
            <a:r>
              <a:rPr lang="cs-CZ" altLang="cs-CZ" sz="1800" b="1" dirty="0"/>
              <a:t>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Kalcifikované </a:t>
            </a:r>
            <a:r>
              <a:rPr lang="cs-CZ" altLang="cs-CZ" sz="1800" b="1" dirty="0" err="1"/>
              <a:t>mukoproteinové</a:t>
            </a:r>
            <a:r>
              <a:rPr lang="cs-CZ" altLang="cs-CZ" sz="1800" b="1" dirty="0"/>
              <a:t> zátky u CP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Postupně se zužující charakter stenózy hlavního pankreatického duktu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Paraduodenální</a:t>
            </a:r>
            <a:r>
              <a:rPr lang="cs-CZ" altLang="cs-CZ" sz="1800" b="1" dirty="0"/>
              <a:t> pankreatitida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(zánětlivé, fibrózní a cystické změny v predilekční lokalizaci)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Autoimunitní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(makroskopicky imitující PDAC, predilekčně hlava pankreatu, difúzně, stenózy hlavního pankreatického vývodu i časté postižení </a:t>
            </a:r>
            <a:r>
              <a:rPr lang="cs-CZ" altLang="cs-CZ" sz="1800" dirty="0" err="1"/>
              <a:t>extrahepatálních</a:t>
            </a:r>
            <a:r>
              <a:rPr lang="cs-CZ" altLang="cs-CZ" sz="1800" dirty="0"/>
              <a:t> žlučových cest)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95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Alkoholická chronická pankreatitida 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v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resekátu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25603" name="Picture 6" descr="05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420939"/>
            <a:ext cx="4321175" cy="286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2420939"/>
            <a:ext cx="4105275" cy="2890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Alkoholická chronická pankreatitida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1" name="Picture 3" descr="06-11-23-1-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</p:spPr>
      </p:pic>
      <p:pic>
        <p:nvPicPr>
          <p:cNvPr id="27652" name="Picture 4" descr="06-11-23-1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</p:spTree>
    <p:extLst>
      <p:ext uri="{BB962C8B-B14F-4D97-AF65-F5344CB8AC3E}">
        <p14:creationId xmlns:p14="http://schemas.microsoft.com/office/powerpoint/2010/main" val="21460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Hereditární pankreatitida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Mutace v genech kódujících pankreatické enzymy či jejich </a:t>
            </a:r>
            <a:r>
              <a:rPr lang="cs-CZ" altLang="cs-CZ" b="1" dirty="0" err="1">
                <a:solidFill>
                  <a:schemeClr val="tx1"/>
                </a:solidFill>
              </a:rPr>
              <a:t>inhibitory→zvýšená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autoaktivace</a:t>
            </a:r>
            <a:r>
              <a:rPr lang="cs-CZ" altLang="cs-CZ" b="1" dirty="0">
                <a:solidFill>
                  <a:schemeClr val="tx1"/>
                </a:solidFill>
              </a:rPr>
              <a:t> trypsinogenu nebo </a:t>
            </a:r>
            <a:r>
              <a:rPr lang="cs-CZ" altLang="cs-CZ" b="1" dirty="0" smtClean="0">
                <a:solidFill>
                  <a:schemeClr val="tx1"/>
                </a:solidFill>
              </a:rPr>
              <a:t>rezistence </a:t>
            </a:r>
            <a:r>
              <a:rPr lang="cs-CZ" altLang="cs-CZ" b="1" dirty="0">
                <a:solidFill>
                  <a:schemeClr val="tx1"/>
                </a:solidFill>
              </a:rPr>
              <a:t>k inaktivaci → </a:t>
            </a:r>
            <a:r>
              <a:rPr lang="cs-CZ" altLang="cs-CZ" b="1" dirty="0" err="1">
                <a:solidFill>
                  <a:schemeClr val="tx1"/>
                </a:solidFill>
              </a:rPr>
              <a:t>autodigesce</a:t>
            </a:r>
            <a:r>
              <a:rPr lang="cs-CZ" altLang="cs-CZ" b="1" dirty="0">
                <a:solidFill>
                  <a:schemeClr val="tx1"/>
                </a:solidFill>
              </a:rPr>
              <a:t> pankreatické tkáně, </a:t>
            </a:r>
            <a:r>
              <a:rPr lang="cs-CZ" altLang="cs-CZ" b="1" dirty="0" err="1">
                <a:solidFill>
                  <a:schemeClr val="tx1"/>
                </a:solidFill>
              </a:rPr>
              <a:t>relabující</a:t>
            </a:r>
            <a:r>
              <a:rPr lang="cs-CZ" altLang="cs-CZ" b="1" dirty="0">
                <a:solidFill>
                  <a:schemeClr val="tx1"/>
                </a:solidFill>
              </a:rPr>
              <a:t>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PRSS1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cationic</a:t>
            </a:r>
            <a:r>
              <a:rPr lang="cs-CZ" altLang="cs-CZ" dirty="0">
                <a:solidFill>
                  <a:schemeClr val="tx1"/>
                </a:solidFill>
              </a:rPr>
              <a:t> trypsinogen gene), AD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SPINK1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serum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protease</a:t>
            </a:r>
            <a:r>
              <a:rPr lang="cs-CZ" altLang="cs-CZ" dirty="0">
                <a:solidFill>
                  <a:schemeClr val="tx1"/>
                </a:solidFill>
              </a:rPr>
              <a:t> inhibitor), AR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Fibróza </a:t>
            </a:r>
            <a:r>
              <a:rPr lang="cs-CZ" altLang="cs-CZ" dirty="0" err="1">
                <a:solidFill>
                  <a:schemeClr val="tx1"/>
                </a:solidFill>
              </a:rPr>
              <a:t>perilobulární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periduktální</a:t>
            </a:r>
            <a:r>
              <a:rPr lang="cs-CZ" altLang="cs-CZ" dirty="0">
                <a:solidFill>
                  <a:schemeClr val="tx1"/>
                </a:solidFill>
              </a:rPr>
              <a:t>, méně </a:t>
            </a:r>
            <a:r>
              <a:rPr lang="cs-CZ" altLang="cs-CZ" dirty="0" err="1">
                <a:solidFill>
                  <a:schemeClr val="tx1"/>
                </a:solidFill>
              </a:rPr>
              <a:t>intralobulární</a:t>
            </a:r>
            <a:r>
              <a:rPr lang="cs-CZ" altLang="cs-CZ" dirty="0">
                <a:solidFill>
                  <a:schemeClr val="tx1"/>
                </a:solidFill>
              </a:rPr>
              <a:t>; difúzní či fokální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Dilatace duktů, </a:t>
            </a:r>
            <a:r>
              <a:rPr lang="cs-CZ" altLang="cs-CZ" dirty="0" err="1">
                <a:solidFill>
                  <a:schemeClr val="tx1"/>
                </a:solidFill>
              </a:rPr>
              <a:t>inspisace</a:t>
            </a:r>
            <a:r>
              <a:rPr lang="cs-CZ" altLang="cs-CZ" dirty="0">
                <a:solidFill>
                  <a:schemeClr val="tx1"/>
                </a:solidFill>
              </a:rPr>
              <a:t> sekretu v </a:t>
            </a:r>
            <a:r>
              <a:rPr lang="cs-CZ" altLang="cs-CZ" dirty="0" err="1">
                <a:solidFill>
                  <a:schemeClr val="tx1"/>
                </a:solidFill>
              </a:rPr>
              <a:t>luminech</a:t>
            </a:r>
            <a:r>
              <a:rPr lang="cs-CZ" altLang="cs-CZ" dirty="0">
                <a:solidFill>
                  <a:schemeClr val="tx1"/>
                </a:solidFill>
              </a:rPr>
              <a:t> duktů i kalcifikace (podoba s ACP), hyperplazie, metaplazie a dysplazie </a:t>
            </a:r>
            <a:r>
              <a:rPr lang="cs-CZ" altLang="cs-CZ" dirty="0" err="1">
                <a:solidFill>
                  <a:schemeClr val="tx1"/>
                </a:solidFill>
              </a:rPr>
              <a:t>duktálního</a:t>
            </a:r>
            <a:r>
              <a:rPr lang="cs-CZ" altLang="cs-CZ" dirty="0">
                <a:solidFill>
                  <a:schemeClr val="tx1"/>
                </a:solidFill>
              </a:rPr>
              <a:t> epitelu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50-70x zvýšené riziko vzniku pankreatického karcinomu (</a:t>
            </a:r>
            <a:r>
              <a:rPr lang="cs-CZ" altLang="cs-CZ" b="1" dirty="0" err="1">
                <a:solidFill>
                  <a:schemeClr val="tx1"/>
                </a:solidFill>
              </a:rPr>
              <a:t>vs</a:t>
            </a:r>
            <a:r>
              <a:rPr lang="cs-CZ" altLang="cs-CZ" b="1" dirty="0">
                <a:solidFill>
                  <a:schemeClr val="tx1"/>
                </a:solidFill>
              </a:rPr>
              <a:t> 2-5x zvýšené riziko u sporadické CP) </a:t>
            </a:r>
          </a:p>
        </p:txBody>
      </p:sp>
    </p:spTree>
    <p:extLst>
      <p:ext uri="{BB962C8B-B14F-4D97-AF65-F5344CB8AC3E}">
        <p14:creationId xmlns:p14="http://schemas.microsoft.com/office/powerpoint/2010/main" val="214450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5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Autoimunitní pankreatitida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82563" indent="-182563">
              <a:defRPr/>
            </a:pPr>
            <a:r>
              <a:rPr lang="cs-CZ" altLang="cs-CZ" sz="2800"/>
              <a:t> </a:t>
            </a:r>
            <a:r>
              <a:rPr lang="cs-CZ" altLang="cs-CZ" sz="2400" b="1">
                <a:solidFill>
                  <a:schemeClr val="hlink"/>
                </a:solidFill>
              </a:rPr>
              <a:t>2 druhy histopatologických a klinických nálezů:</a:t>
            </a:r>
          </a:p>
          <a:p>
            <a:pPr marL="539750" lvl="1" indent="-177800"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 lymfoplazmocytární sklerozující pankreatitida (LPSP, typ 1)</a:t>
            </a:r>
          </a:p>
          <a:p>
            <a:pPr marL="804863" lvl="2" indent="-85725">
              <a:defRPr/>
            </a:pPr>
            <a:r>
              <a:rPr lang="cs-CZ" altLang="cs-CZ" sz="1800">
                <a:solidFill>
                  <a:srgbClr val="FFCC66"/>
                </a:solidFill>
              </a:rPr>
              <a:t> </a:t>
            </a:r>
            <a:r>
              <a:rPr lang="cs-CZ" altLang="cs-CZ" sz="1800"/>
              <a:t>častá asociace s jinými sklerozujícími lézemi ve vztahu k IgG4</a:t>
            </a:r>
          </a:p>
          <a:p>
            <a:pPr marL="539750" lvl="1" indent="-177800">
              <a:defRPr/>
            </a:pPr>
            <a:endParaRPr lang="cs-CZ" altLang="cs-CZ" sz="2000"/>
          </a:p>
          <a:p>
            <a:pPr marL="539750" lvl="1" indent="-177800">
              <a:defRPr/>
            </a:pPr>
            <a:r>
              <a:rPr lang="cs-CZ" altLang="cs-CZ" sz="2000"/>
              <a:t> </a:t>
            </a:r>
            <a:r>
              <a:rPr lang="cs-CZ" altLang="cs-CZ" sz="2000" b="1">
                <a:solidFill>
                  <a:schemeClr val="hlink"/>
                </a:solidFill>
              </a:rPr>
              <a:t>idiopatická duktocentrická pankreatitida (IDCP, typ2)</a:t>
            </a:r>
          </a:p>
          <a:p>
            <a:pPr marL="804863" lvl="2" indent="-85725">
              <a:defRPr/>
            </a:pPr>
            <a:r>
              <a:rPr lang="cs-CZ" altLang="cs-CZ" sz="1800"/>
              <a:t> označovaná těž jako AIP s granulocytárními epiteliálními lézemi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vyskytuje se obvykle izolovaně</a:t>
            </a:r>
          </a:p>
          <a:p>
            <a:pPr marL="1162050" lvl="3" indent="-177800">
              <a:defRPr/>
            </a:pPr>
            <a:r>
              <a:rPr lang="cs-CZ" altLang="cs-CZ" sz="1600"/>
              <a:t> výjimečně v asociaci s ulcerózní kolitidou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denzní periduktální zánět asociovaný s destrukcí duktálního epitelu neutrofilními  </a:t>
            </a:r>
          </a:p>
          <a:p>
            <a:pPr marL="804863" lvl="2" indent="-85725">
              <a:buNone/>
              <a:defRPr/>
            </a:pPr>
            <a:r>
              <a:rPr lang="cs-CZ" altLang="cs-CZ" sz="1800"/>
              <a:t>   granulocyty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absence nebo nízký počet IgG4+ plazmocytů</a:t>
            </a:r>
          </a:p>
          <a:p>
            <a:pPr marL="182563" indent="-182563">
              <a:defRPr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3119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51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41399"/>
              </p:ext>
            </p:extLst>
          </p:nvPr>
        </p:nvGraphicFramePr>
        <p:xfrm>
          <a:off x="1703389" y="115888"/>
          <a:ext cx="8855075" cy="6583365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1552931302"/>
                    </a:ext>
                  </a:extLst>
                </a:gridCol>
                <a:gridCol w="2557463">
                  <a:extLst>
                    <a:ext uri="{9D8B030D-6E8A-4147-A177-3AD203B41FA5}">
                      <a16:colId xmlns:a16="http://schemas.microsoft.com/office/drawing/2014/main" val="1925407756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val="3425139568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3641117414"/>
                    </a:ext>
                  </a:extLst>
                </a:gridCol>
              </a:tblGrid>
              <a:tr h="3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LPSP (AIP bez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IDCP (AIP s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Alkoholická CP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81515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Infiltrát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 + eosinofily+neutrofily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neutrofily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(dukty, aciny)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Řídká kulatobuněčná zánětlivá celulizace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5737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Dukty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 periduktální infiltrát bez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periduktální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infiltrát + GEL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Distorze duktů, dilatace, bez infiltrátu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61468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Mukoprotein. zátky a Ca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67490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Lobuly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Infiltrace acinů a jejich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infiltrace s 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lobulární atrofie a fibróza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207753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Vény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obliterující flebitidy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1622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Arterie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intenzivní arteriální postižení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bez arteriálního postižení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postižení arterií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29166"/>
                  </a:ext>
                </a:extLst>
              </a:tr>
              <a:tr h="369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Pseudocysty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745099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Tuk peripankreaticky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Extenze zánětu peripankreaticky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Zánět omezen na pankreas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 tuku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peripankreaticky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9204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IHC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IgG4+ plazmocytů/HPF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plazmocyty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plazmocyty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438767"/>
                  </a:ext>
                </a:extLst>
              </a:tr>
              <a:tr h="695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Klinika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sklerozující léze 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M=F, mladší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AIP+UC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87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známky AIP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obstrukční ikterus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vágní bolesti břicha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zobrazovací metody – difúzní či fokální zvětšení pankreatu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ERCP – difúzně iregulární hlavní pankreatický vývod se strikturami a striktury </a:t>
            </a:r>
            <a:r>
              <a:rPr lang="cs-CZ" altLang="cs-CZ" sz="2400" dirty="0" err="1">
                <a:solidFill>
                  <a:schemeClr val="tx1"/>
                </a:solidFill>
              </a:rPr>
              <a:t>ductus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choledochus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klinická odpověď na imunosupresivní terapii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3788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Autoimunitní pankreatitida (IDCP, typ2)</a:t>
            </a:r>
          </a:p>
        </p:txBody>
      </p:sp>
      <p:pic>
        <p:nvPicPr>
          <p:cNvPr id="32771" name="Picture 3" descr="Hermanova_OBR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557338"/>
            <a:ext cx="6391275" cy="4813300"/>
          </a:xfrm>
          <a:noFill/>
        </p:spPr>
      </p:pic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1560513" y="5678488"/>
            <a:ext cx="4464050" cy="7032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dirty="0"/>
              <a:t>1.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periduktální</a:t>
            </a:r>
            <a:r>
              <a:rPr lang="cs-CZ" altLang="cs-CZ" sz="1600" dirty="0"/>
              <a:t> zánět </a:t>
            </a:r>
          </a:p>
          <a:p>
            <a:pPr>
              <a:spcBef>
                <a:spcPct val="50000"/>
              </a:spcBef>
            </a:pPr>
            <a:r>
              <a:rPr lang="cs-CZ" altLang="cs-CZ" sz="1600" dirty="0"/>
              <a:t>2. Destrukce </a:t>
            </a:r>
            <a:r>
              <a:rPr lang="cs-CZ" altLang="cs-CZ" sz="1600" dirty="0" err="1"/>
              <a:t>duktálního</a:t>
            </a:r>
            <a:r>
              <a:rPr lang="cs-CZ" altLang="cs-CZ" sz="1600" dirty="0"/>
              <a:t> epitelu </a:t>
            </a:r>
            <a:r>
              <a:rPr lang="cs-CZ" altLang="cs-CZ" sz="1600" dirty="0" err="1"/>
              <a:t>neutrofily</a:t>
            </a:r>
            <a:endParaRPr lang="cs-CZ" altLang="cs-CZ" sz="1600" dirty="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3935413" y="1989138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037388" y="311626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6762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cholangoitida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Lymfoplasmocytická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sklerozující</a:t>
            </a:r>
            <a:r>
              <a:rPr lang="cs-CZ" altLang="cs-CZ" sz="1800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sialoadenitida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Küttnerův</a:t>
            </a:r>
            <a:r>
              <a:rPr lang="cs-CZ" altLang="cs-CZ" sz="1800" dirty="0"/>
              <a:t> tumor)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Idiopatická </a:t>
            </a:r>
            <a:r>
              <a:rPr lang="cs-CZ" altLang="cs-CZ" sz="1800" dirty="0" err="1"/>
              <a:t>retroperitoneální</a:t>
            </a:r>
            <a:r>
              <a:rPr lang="cs-CZ" altLang="cs-CZ" sz="1800" dirty="0"/>
              <a:t> fibróza (M. </a:t>
            </a:r>
            <a:r>
              <a:rPr lang="cs-CZ" altLang="cs-CZ" sz="1800" dirty="0" err="1"/>
              <a:t>Ormond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Inflamatorní </a:t>
            </a:r>
            <a:r>
              <a:rPr lang="cs-CZ" altLang="cs-CZ" sz="1800" dirty="0" err="1"/>
              <a:t>pseudotumor</a:t>
            </a:r>
            <a:r>
              <a:rPr lang="cs-CZ" altLang="cs-CZ" sz="1800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Tubulointerstitiální</a:t>
            </a:r>
            <a:r>
              <a:rPr lang="cs-CZ" altLang="cs-CZ" sz="1800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Interstitiální</a:t>
            </a:r>
            <a:r>
              <a:rPr lang="cs-CZ" altLang="cs-CZ" sz="1800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tyreoiditida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Hypofysitis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Pachymeningitis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dacryoadenitis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Mikuliczova</a:t>
            </a:r>
            <a:r>
              <a:rPr lang="cs-CZ" altLang="cs-CZ" sz="1800" dirty="0"/>
              <a:t> choroba</a:t>
            </a:r>
            <a:r>
              <a:rPr lang="cs-CZ" altLang="cs-CZ" sz="1800" dirty="0" smtClean="0"/>
              <a:t>)……….</a:t>
            </a:r>
            <a:endParaRPr lang="cs-CZ" altLang="cs-CZ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sklerozující</a:t>
            </a:r>
            <a:r>
              <a:rPr lang="cs-CZ" altLang="cs-CZ" dirty="0" smtClean="0"/>
              <a:t> </a:t>
            </a:r>
            <a:r>
              <a:rPr lang="cs-CZ" altLang="cs-CZ" dirty="0"/>
              <a:t>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vyšší </a:t>
            </a:r>
            <a:r>
              <a:rPr lang="cs-CZ" altLang="cs-CZ" dirty="0"/>
              <a:t>riziko rozvoje maligního lymfomu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81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63B1B-50C8-4904-9A53-7B371AFF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Kongenitální abnormity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D458E3-A660-4781-8DC7-B3C54D13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dirty="0"/>
              <a:t>Vznikají nejčastěji  v důsledku poruchy migrace a splynutí dorzálního a ventrálního základu pankreatu</a:t>
            </a:r>
          </a:p>
          <a:p>
            <a:pPr marL="0" indent="0">
              <a:buNone/>
              <a:defRPr/>
            </a:pPr>
            <a:r>
              <a:rPr lang="cs-CZ" dirty="0"/>
              <a:t>Mohou působit obstrukci duodena, zvyšují riziko pankreatitidy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annulare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divisum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Ektopický pankreas (v žaludku, duodenu, jejunu, ..)</a:t>
            </a:r>
          </a:p>
          <a:p>
            <a:pPr>
              <a:buFontTx/>
              <a:buChar char="-"/>
              <a:defRPr/>
            </a:pPr>
            <a:r>
              <a:rPr lang="cs-CZ" dirty="0"/>
              <a:t> Kongenitální/dysgenetické cysty pankreatu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25604" name="Obrázek 3">
            <a:extLst>
              <a:ext uri="{FF2B5EF4-FFF2-40B4-BE49-F238E27FC236}">
                <a16:creationId xmlns:a16="http://schemas.microsoft.com/office/drawing/2014/main" id="{FE7C7AD0-BAC1-412D-A882-BCE18B654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5" y="3155448"/>
            <a:ext cx="4932362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8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Obstrukční pankreatitida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difúzní </a:t>
            </a:r>
            <a:r>
              <a:rPr lang="cs-CZ" altLang="cs-CZ" sz="2400" dirty="0" err="1">
                <a:solidFill>
                  <a:schemeClr val="tx1"/>
                </a:solidFill>
              </a:rPr>
              <a:t>perilobulární</a:t>
            </a:r>
            <a:r>
              <a:rPr lang="cs-CZ" altLang="cs-CZ" sz="2400" dirty="0">
                <a:solidFill>
                  <a:schemeClr val="tx1"/>
                </a:solidFill>
              </a:rPr>
              <a:t> a </a:t>
            </a:r>
            <a:r>
              <a:rPr lang="cs-CZ" altLang="cs-CZ" sz="2400" dirty="0" err="1">
                <a:solidFill>
                  <a:schemeClr val="tx1"/>
                </a:solidFill>
              </a:rPr>
              <a:t>intralobulární</a:t>
            </a:r>
            <a:r>
              <a:rPr lang="cs-CZ" altLang="cs-CZ" sz="2400" dirty="0">
                <a:solidFill>
                  <a:schemeClr val="tx1"/>
                </a:solidFill>
              </a:rPr>
              <a:t> fibróza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dilatace duktů bez obstrukce, nepravidelností a známek destrukce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bez známek </a:t>
            </a:r>
            <a:r>
              <a:rPr lang="cs-CZ" altLang="cs-CZ" sz="2400" dirty="0" err="1">
                <a:solidFill>
                  <a:schemeClr val="tx1"/>
                </a:solidFill>
              </a:rPr>
              <a:t>inspisace</a:t>
            </a:r>
            <a:r>
              <a:rPr lang="cs-CZ" altLang="cs-CZ" sz="2400" dirty="0">
                <a:solidFill>
                  <a:schemeClr val="tx1"/>
                </a:solidFill>
              </a:rPr>
              <a:t> sekretu v </a:t>
            </a:r>
            <a:r>
              <a:rPr lang="cs-CZ" altLang="cs-CZ" sz="2400" dirty="0" err="1">
                <a:solidFill>
                  <a:schemeClr val="tx1"/>
                </a:solidFill>
              </a:rPr>
              <a:t>luminech</a:t>
            </a:r>
            <a:r>
              <a:rPr lang="cs-CZ" altLang="cs-CZ" sz="2400" dirty="0">
                <a:solidFill>
                  <a:schemeClr val="tx1"/>
                </a:solidFill>
              </a:rPr>
              <a:t> duktů a kalcifikací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hyperplazie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nekrózy a </a:t>
            </a:r>
            <a:r>
              <a:rPr lang="cs-CZ" altLang="cs-CZ" sz="2400" dirty="0" err="1">
                <a:solidFill>
                  <a:schemeClr val="tx1"/>
                </a:solidFill>
              </a:rPr>
              <a:t>pseudocysty</a:t>
            </a:r>
            <a:r>
              <a:rPr lang="cs-CZ" altLang="cs-CZ" sz="2400" dirty="0">
                <a:solidFill>
                  <a:schemeClr val="tx1"/>
                </a:solidFill>
              </a:rPr>
              <a:t> nepřítomny </a:t>
            </a:r>
          </a:p>
        </p:txBody>
      </p:sp>
    </p:spTree>
    <p:extLst>
      <p:ext uri="{BB962C8B-B14F-4D97-AF65-F5344CB8AC3E}">
        <p14:creationId xmlns:p14="http://schemas.microsoft.com/office/powerpoint/2010/main" val="23171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3011" y="48638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Paraduodenální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pankreatitida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11" y="1832618"/>
            <a:ext cx="10274266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Synonyma: cystická dystrofie </a:t>
            </a:r>
            <a:r>
              <a:rPr lang="cs-CZ" altLang="cs-CZ" sz="1800" dirty="0" err="1"/>
              <a:t>heterotopického</a:t>
            </a:r>
            <a:r>
              <a:rPr lang="cs-CZ" altLang="cs-CZ" sz="1800" dirty="0"/>
              <a:t> pankreatu (reziduum dorzálního základu pankreatu ve stěně duodena),  periampulární cysta duodenální stěny, „</a:t>
            </a:r>
            <a:r>
              <a:rPr lang="cs-CZ" altLang="cs-CZ" sz="1800" dirty="0" err="1"/>
              <a:t>groove</a:t>
            </a:r>
            <a:r>
              <a:rPr lang="cs-CZ" altLang="cs-CZ" sz="1800" dirty="0"/>
              <a:t>“ pankreatitida, pankreatický </a:t>
            </a:r>
            <a:r>
              <a:rPr lang="cs-CZ" altLang="cs-CZ" sz="1800" dirty="0" err="1"/>
              <a:t>hamartom</a:t>
            </a:r>
            <a:r>
              <a:rPr lang="cs-CZ" altLang="cs-CZ" sz="1800" dirty="0"/>
              <a:t> duodenální stěny,….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Abusus alkoholu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Příznaky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se stenózou duodena, úbytek váhy, 20 % ikterus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Lokalizace změn: </a:t>
            </a:r>
            <a:r>
              <a:rPr lang="cs-CZ" altLang="cs-CZ" sz="1800" b="1" dirty="0"/>
              <a:t>oblast malé papily</a:t>
            </a:r>
            <a:r>
              <a:rPr lang="cs-CZ" altLang="cs-CZ" sz="1800" dirty="0"/>
              <a:t> (obstrukce, </a:t>
            </a:r>
            <a:r>
              <a:rPr lang="cs-CZ" altLang="cs-CZ" sz="1800" dirty="0" err="1"/>
              <a:t>pancreas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divisum</a:t>
            </a:r>
            <a:r>
              <a:rPr lang="cs-CZ" altLang="cs-CZ" sz="1800" dirty="0"/>
              <a:t>)+ postižení hlavy pankreatu + cystické změny </a:t>
            </a:r>
            <a:r>
              <a:rPr lang="cs-CZ" altLang="cs-CZ" sz="1800" dirty="0" err="1"/>
              <a:t>paraduodenálně</a:t>
            </a:r>
            <a:r>
              <a:rPr lang="cs-CZ" altLang="cs-CZ" sz="1800" dirty="0"/>
              <a:t> (v zářezu mezi stěnou duodena a pankreatem)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Chronický zánětlivý proces v </a:t>
            </a:r>
            <a:r>
              <a:rPr lang="cs-CZ" altLang="cs-CZ" sz="1800" dirty="0" err="1"/>
              <a:t>submukóze</a:t>
            </a:r>
            <a:r>
              <a:rPr lang="cs-CZ" altLang="cs-CZ" sz="1800" dirty="0"/>
              <a:t>, stěně duodena a přiléhajícím pankreatu, fokusy nekrózy, proliferace </a:t>
            </a:r>
            <a:r>
              <a:rPr lang="cs-CZ" altLang="cs-CZ" sz="1800" dirty="0" err="1"/>
              <a:t>myofibroblastů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pseudocystické</a:t>
            </a:r>
            <a:r>
              <a:rPr lang="cs-CZ" altLang="cs-CZ" sz="1800" dirty="0"/>
              <a:t> léze, granulační tkáň, </a:t>
            </a:r>
            <a:r>
              <a:rPr lang="cs-CZ" altLang="cs-CZ" sz="1800" dirty="0" err="1"/>
              <a:t>obrovskobuněčná</a:t>
            </a:r>
            <a:r>
              <a:rPr lang="cs-CZ" altLang="cs-CZ" sz="1800" dirty="0"/>
              <a:t> reakce, hyperplazie </a:t>
            </a:r>
            <a:r>
              <a:rPr lang="cs-CZ" altLang="cs-CZ" sz="1800" dirty="0" err="1"/>
              <a:t>Brunneroých</a:t>
            </a:r>
            <a:r>
              <a:rPr lang="cs-CZ" altLang="cs-CZ" sz="1800" dirty="0"/>
              <a:t> žlázek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03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482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„Idiopatická chronická pankreatitida“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0928" y="1833664"/>
            <a:ext cx="8229600" cy="49244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3-9 % všech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CFTR genu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</a:t>
            </a:r>
            <a:r>
              <a:rPr lang="cs-CZ" altLang="cs-CZ" sz="2400" dirty="0" err="1">
                <a:solidFill>
                  <a:schemeClr val="tx1"/>
                </a:solidFill>
              </a:rPr>
              <a:t>cystic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fibrosis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transmembrane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conductance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regulator</a:t>
            </a:r>
            <a:r>
              <a:rPr lang="cs-CZ" altLang="cs-CZ" sz="2400" dirty="0">
                <a:solidFill>
                  <a:schemeClr val="tx1"/>
                </a:solidFill>
              </a:rPr>
              <a:t> gene)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genu SPINK1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(PSTI – </a:t>
            </a:r>
            <a:r>
              <a:rPr lang="cs-CZ" altLang="cs-CZ" sz="2400" dirty="0" err="1">
                <a:solidFill>
                  <a:schemeClr val="tx1"/>
                </a:solidFill>
              </a:rPr>
              <a:t>pancreatic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secretory</a:t>
            </a:r>
            <a:r>
              <a:rPr lang="cs-CZ" altLang="cs-CZ" sz="2400" dirty="0">
                <a:solidFill>
                  <a:schemeClr val="tx1"/>
                </a:solidFill>
              </a:rPr>
              <a:t> trypsin inhibitor)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+ zevní faktory (kouření, alkohol)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Dysfunkce </a:t>
            </a:r>
            <a:r>
              <a:rPr lang="cs-CZ" altLang="cs-CZ" sz="2400" dirty="0" err="1">
                <a:solidFill>
                  <a:schemeClr val="tx1"/>
                </a:solidFill>
              </a:rPr>
              <a:t>Oddiho</a:t>
            </a:r>
            <a:r>
              <a:rPr lang="cs-CZ" altLang="cs-CZ" sz="2400" dirty="0">
                <a:solidFill>
                  <a:schemeClr val="tx1"/>
                </a:solidFill>
              </a:rPr>
              <a:t> svěrače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Pancreas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divisum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9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Cysty pankreatu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cysty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solitární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vícečetné (AD </a:t>
            </a:r>
            <a:r>
              <a:rPr lang="cs-CZ" altLang="cs-CZ" sz="2400" dirty="0" err="1" smtClean="0"/>
              <a:t>polycystická</a:t>
            </a:r>
            <a:r>
              <a:rPr lang="cs-CZ" altLang="cs-CZ" sz="2400" dirty="0" smtClean="0"/>
              <a:t> choroba (cysty ledvin, jater, pankreatu), </a:t>
            </a:r>
            <a:r>
              <a:rPr lang="cs-CZ" altLang="cs-CZ" sz="2400" dirty="0"/>
              <a:t>syndrom von </a:t>
            </a:r>
            <a:r>
              <a:rPr lang="cs-CZ" altLang="cs-CZ" sz="2400" dirty="0" err="1"/>
              <a:t>Hippel-Lindau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dermoidní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(zralé diferencované teratomy</a:t>
            </a:r>
            <a:r>
              <a:rPr lang="cs-CZ" altLang="cs-CZ" sz="2400" dirty="0" smtClean="0"/>
              <a:t>))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Mucinózní</a:t>
            </a:r>
            <a:r>
              <a:rPr lang="cs-CZ" altLang="cs-CZ" sz="2400" b="1" dirty="0">
                <a:solidFill>
                  <a:schemeClr val="hlink"/>
                </a:solidFill>
              </a:rPr>
              <a:t> nenádorová cysta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v.s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mucinózní</a:t>
            </a:r>
            <a:r>
              <a:rPr lang="cs-CZ" altLang="cs-CZ" dirty="0" smtClean="0"/>
              <a:t> cystická </a:t>
            </a:r>
            <a:r>
              <a:rPr lang="cs-CZ" altLang="cs-CZ" dirty="0" err="1" smtClean="0"/>
              <a:t>neoplazie</a:t>
            </a:r>
            <a:r>
              <a:rPr lang="cs-CZ" altLang="cs-CZ" dirty="0" smtClean="0"/>
              <a:t> (MCN)??)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Paraampulární</a:t>
            </a:r>
            <a:r>
              <a:rPr lang="cs-CZ" altLang="cs-CZ" sz="2400" b="1" dirty="0">
                <a:solidFill>
                  <a:schemeClr val="hlink"/>
                </a:solidFill>
              </a:rPr>
              <a:t> cysta stěny duodena </a:t>
            </a:r>
            <a:r>
              <a:rPr lang="cs-CZ" altLang="cs-CZ" dirty="0">
                <a:solidFill>
                  <a:schemeClr val="hlink"/>
                </a:solidFill>
              </a:rPr>
              <a:t>(v </a:t>
            </a:r>
            <a:r>
              <a:rPr lang="cs-CZ" altLang="cs-CZ" dirty="0" err="1">
                <a:solidFill>
                  <a:schemeClr val="hlink"/>
                </a:solidFill>
              </a:rPr>
              <a:t>heterotopii</a:t>
            </a:r>
            <a:r>
              <a:rPr lang="cs-CZ" altLang="cs-CZ" dirty="0">
                <a:solidFill>
                  <a:schemeClr val="hlink"/>
                </a:solidFill>
              </a:rPr>
              <a:t> pankreatu)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Enterogenní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Retenční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Endometriální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 - endometrióza</a:t>
            </a:r>
          </a:p>
        </p:txBody>
      </p:sp>
    </p:spTree>
    <p:extLst>
      <p:ext uri="{BB962C8B-B14F-4D97-AF65-F5344CB8AC3E}">
        <p14:creationId xmlns:p14="http://schemas.microsoft.com/office/powerpoint/2010/main" val="28328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Parazitární cysty </a:t>
            </a:r>
            <a:r>
              <a:rPr lang="cs-CZ" altLang="cs-CZ" sz="2400" b="1">
                <a:solidFill>
                  <a:schemeClr val="hlink"/>
                </a:solidFill>
              </a:rPr>
              <a:t>(Ecchinococcus granulosus)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Pseudocysty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/>
              <a:t>-  asociované s pankreatitidou</a:t>
            </a:r>
          </a:p>
          <a:p>
            <a:pPr eaLnBrk="1" hangingPunct="1">
              <a:buFontTx/>
              <a:buNone/>
              <a:defRPr/>
            </a:pPr>
            <a:r>
              <a:rPr lang="cs-CZ" altLang="cs-CZ"/>
              <a:t>-  následek traumatu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b="1">
                <a:solidFill>
                  <a:schemeClr val="hlink"/>
                </a:solidFill>
              </a:rPr>
              <a:t>Abscesy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7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Benigní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lymfoepiteliální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cysta pankreatu</a:t>
            </a:r>
          </a:p>
        </p:txBody>
      </p:sp>
      <p:pic>
        <p:nvPicPr>
          <p:cNvPr id="39939" name="Picture 13" descr="06-05-22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600200"/>
            <a:ext cx="2903538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14" descr="06-05-22-1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1600200"/>
            <a:ext cx="29035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15" descr="06-05-22-1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6" descr="06-05-22-1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pankreatu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/>
              <a:t>Epiteliální</a:t>
            </a:r>
          </a:p>
          <a:p>
            <a:pPr eaLnBrk="1" hangingPunct="1">
              <a:defRPr/>
            </a:pPr>
            <a:r>
              <a:rPr lang="cs-CZ" altLang="cs-CZ" sz="2800" dirty="0"/>
              <a:t>Neepiteliální</a:t>
            </a:r>
          </a:p>
          <a:p>
            <a:pPr eaLnBrk="1" hangingPunct="1">
              <a:defRPr/>
            </a:pPr>
            <a:r>
              <a:rPr lang="cs-CZ" altLang="cs-CZ" sz="2800" dirty="0"/>
              <a:t>Sekundární - metastatické</a:t>
            </a:r>
          </a:p>
        </p:txBody>
      </p:sp>
    </p:spTree>
    <p:extLst>
      <p:ext uri="{BB962C8B-B14F-4D97-AF65-F5344CB8AC3E}">
        <p14:creationId xmlns:p14="http://schemas.microsoft.com/office/powerpoint/2010/main" val="41807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15FD-3383-40F8-911F-A7335D89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71" y="126459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Nádory pankreatu dle četnosti, lokalizace a charakteru růstu.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2C7BDB2-1BFC-493F-9A20-F1C2925A3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321561"/>
              </p:ext>
            </p:extLst>
          </p:nvPr>
        </p:nvGraphicFramePr>
        <p:xfrm>
          <a:off x="126460" y="1190994"/>
          <a:ext cx="11984447" cy="5456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8459">
                  <a:extLst>
                    <a:ext uri="{9D8B030D-6E8A-4147-A177-3AD203B41FA5}">
                      <a16:colId xmlns:a16="http://schemas.microsoft.com/office/drawing/2014/main" val="3514460757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236013887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2113169888"/>
                    </a:ext>
                  </a:extLst>
                </a:gridCol>
                <a:gridCol w="4999988">
                  <a:extLst>
                    <a:ext uri="{9D8B030D-6E8A-4147-A177-3AD203B41FA5}">
                      <a16:colId xmlns:a16="http://schemas.microsoft.com/office/drawing/2014/main" val="1045430144"/>
                    </a:ext>
                  </a:extLst>
                </a:gridCol>
              </a:tblGrid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Typ nádoru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Četnost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Lokalizace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Charakteristiky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0565349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Duktální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adenokarcinom (PDAC)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85-90 %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H˃K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Solidní,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neohraničný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desmoplastické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stroma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Vysoce agresivní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435743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 papilární </a:t>
                      </a:r>
                      <a:r>
                        <a:rPr lang="cs-CZ" sz="1800" dirty="0" err="1">
                          <a:effectLst/>
                        </a:rPr>
                        <a:t>mucinózní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neoplazie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3-5 %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H˃K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</a:t>
                      </a: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2901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Neuroendokrinní </a:t>
                      </a:r>
                      <a:r>
                        <a:rPr lang="cs-CZ" sz="1800" dirty="0" err="1" smtClean="0">
                          <a:effectLst/>
                        </a:rPr>
                        <a:t>neoplazie</a:t>
                      </a:r>
                      <a:r>
                        <a:rPr lang="cs-CZ" sz="1800" dirty="0" smtClean="0">
                          <a:effectLst/>
                        </a:rPr>
                        <a:t> (NEN)/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nádory endokrinního pankreatu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různý stupeň </a:t>
                      </a:r>
                      <a:r>
                        <a:rPr lang="cs-CZ" sz="1800" dirty="0" smtClean="0">
                          <a:effectLst/>
                        </a:rPr>
                        <a:t>malignity, viz klasifikace NEN GIT; funkční/hormonálně aktivní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196305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Mucinózní cystická neoplazie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K˃˃H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u žen,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389327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Serózní cystadenom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benigní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586237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Karcinom z acinárních buněk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agresivní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64155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Solidní-pseudopapilární</a:t>
                      </a:r>
                      <a:r>
                        <a:rPr lang="cs-CZ" sz="1800" dirty="0">
                          <a:effectLst/>
                        </a:rPr>
                        <a:t> nádor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mladé žen, nízce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24197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Pankreatoblastom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˂1 %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u dětí,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5862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BDA67F2-ED21-411E-B919-B58C9607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149" y="6576596"/>
            <a:ext cx="4980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H, hlava; K - kauda; * často s </a:t>
            </a:r>
            <a:r>
              <a:rPr lang="cs-CZ" alt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pseudocystickou</a:t>
            </a: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degenerací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906CD4C-B180-4119-A73B-9145769C4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510779"/>
              </p:ext>
            </p:extLst>
          </p:nvPr>
        </p:nvGraphicFramePr>
        <p:xfrm>
          <a:off x="1206230" y="690663"/>
          <a:ext cx="9883302" cy="5408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4919">
                  <a:extLst>
                    <a:ext uri="{9D8B030D-6E8A-4147-A177-3AD203B41FA5}">
                      <a16:colId xmlns:a16="http://schemas.microsoft.com/office/drawing/2014/main" val="715464163"/>
                    </a:ext>
                  </a:extLst>
                </a:gridCol>
                <a:gridCol w="5058383">
                  <a:extLst>
                    <a:ext uri="{9D8B030D-6E8A-4147-A177-3AD203B41FA5}">
                      <a16:colId xmlns:a16="http://schemas.microsoft.com/office/drawing/2014/main" val="1336883622"/>
                    </a:ext>
                  </a:extLst>
                </a:gridCol>
              </a:tblGrid>
              <a:tr h="77265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 </a:t>
                      </a:r>
                      <a:r>
                        <a:rPr lang="cs-CZ" altLang="cs-CZ" sz="28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Rizikové faktory karcinomu pankreatu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3945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Exogenní rizikové faktory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Endogenní rizikové faktory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87219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Věk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Familiární výskyt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96769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Kouření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Hereditární syndromy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436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Alkoholismus*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Chronická pankreatitida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54480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Dietní návyky, obezita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Diabetes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mellitus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59205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Expozice organickým sloučeninám a radiaci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2821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FAB875-7860-405D-A8A4-50C6AA090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919" y="6276175"/>
            <a:ext cx="494237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nepřímý vliv způsobující chronickou pankreatitidu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2959" y="-11112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Genetické 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syndromy asociované s PDAC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9046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218090"/>
              </p:ext>
            </p:extLst>
          </p:nvPr>
        </p:nvGraphicFramePr>
        <p:xfrm>
          <a:off x="1902959" y="1131888"/>
          <a:ext cx="8507412" cy="5159374"/>
        </p:xfrm>
        <a:graphic>
          <a:graphicData uri="http://schemas.openxmlformats.org/drawingml/2006/table">
            <a:tbl>
              <a:tblPr/>
              <a:tblGrid>
                <a:gridCol w="3106737">
                  <a:extLst>
                    <a:ext uri="{9D8B030D-6E8A-4147-A177-3AD203B41FA5}">
                      <a16:colId xmlns:a16="http://schemas.microsoft.com/office/drawing/2014/main" val="2949437970"/>
                    </a:ext>
                  </a:extLst>
                </a:gridCol>
                <a:gridCol w="2379663">
                  <a:extLst>
                    <a:ext uri="{9D8B030D-6E8A-4147-A177-3AD203B41FA5}">
                      <a16:colId xmlns:a16="http://schemas.microsoft.com/office/drawing/2014/main" val="1949218687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539082156"/>
                    </a:ext>
                  </a:extLst>
                </a:gridCol>
              </a:tblGrid>
              <a:tr h="9449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dědičnosti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30854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Lynchův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(hereditární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nepolypózní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CRC)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MSH2, MLH1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,…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322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prsu;   geny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Fanconiho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anémie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BRCA2, PALB2, FANCC, PANCG, (BRCA1)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273570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pankreatu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Není znám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42594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 familiárního melanomu (FAMMM)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CDKN2A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(p16)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66814"/>
                  </a:ext>
                </a:extLst>
              </a:tr>
              <a:tr h="7620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Hereditární pankreatitida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827583"/>
                  </a:ext>
                </a:extLst>
              </a:tr>
              <a:tr h="647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Peutz-Jeghersův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STK11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74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6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2C1DDC6-FF0E-48B9-9C4B-E6ADB4B8D0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3558E6C-94AF-48CF-B98A-D125C5BFD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4822" y="2057400"/>
            <a:ext cx="8578850" cy="44926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AR dědičné onemocnění, podmíněné mutacemi v CFTR genu (7q 31.2)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CFTR gen kóduje protein chloridového kanálu, CFTR se podílí i na regulaci jiných iontových kanálů (Na, K) a buněčných procesů (transport ATP, bikarbonátů a na sekreci hlenu)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Kanalopatie</a:t>
            </a:r>
            <a:r>
              <a:rPr lang="cs-CZ" altLang="cs-CZ" dirty="0">
                <a:solidFill>
                  <a:schemeClr val="tx1"/>
                </a:solidFill>
              </a:rPr>
              <a:t> způsobující abnormální transport iontů a vody přes membrány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Účinek CFTR tkáňově specifický: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Potní žlázy: </a:t>
            </a:r>
            <a:r>
              <a:rPr lang="cs-CZ" altLang="cs-CZ" dirty="0">
                <a:solidFill>
                  <a:schemeClr val="tx1"/>
                </a:solidFill>
              </a:rPr>
              <a:t>reabsorpce chloridů i sodíku; ztráta funkce CFTR → hypertonický pot (s vysokým obsahem </a:t>
            </a:r>
            <a:r>
              <a:rPr lang="cs-CZ" altLang="cs-CZ" dirty="0" err="1">
                <a:solidFill>
                  <a:schemeClr val="tx1"/>
                </a:solidFill>
              </a:rPr>
              <a:t>NaCl</a:t>
            </a:r>
            <a:r>
              <a:rPr lang="cs-CZ" altLang="cs-CZ" dirty="0">
                <a:solidFill>
                  <a:schemeClr val="tx1"/>
                </a:solidFill>
              </a:rPr>
              <a:t> – „slané děti“)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Epitel dýchacích cest a GIT</a:t>
            </a:r>
            <a:r>
              <a:rPr lang="cs-CZ" altLang="cs-CZ" dirty="0">
                <a:solidFill>
                  <a:schemeClr val="tx1"/>
                </a:solidFill>
              </a:rPr>
              <a:t>: CFTR je cestou pro aktivní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sekreci chloridů; ztráta CFTR → snížení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sekrece chloridů a zvýšená reabsorpce sodíku a vody z lumen → hustý zvýšeně viskózní sekret ucpávající vývody žláz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Charakteristiky PDAC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3"/>
            <a:ext cx="10381707" cy="463670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představuje 85-90 </a:t>
            </a:r>
            <a:r>
              <a:rPr lang="cs-CZ" dirty="0"/>
              <a:t>% všech nádorů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/>
              <a:t>vysoce </a:t>
            </a:r>
            <a:r>
              <a:rPr lang="cs-CZ" dirty="0" smtClean="0"/>
              <a:t>nepříznivá prognóza, </a:t>
            </a:r>
            <a:r>
              <a:rPr lang="cs-CZ" dirty="0"/>
              <a:t>5leté přežití </a:t>
            </a:r>
            <a:r>
              <a:rPr lang="cs-CZ" dirty="0" smtClean="0"/>
              <a:t>nepřesahuje </a:t>
            </a:r>
            <a:r>
              <a:rPr lang="cs-CZ" dirty="0"/>
              <a:t>5 %, mortalita se téměř rovná </a:t>
            </a:r>
            <a:r>
              <a:rPr lang="cs-CZ" dirty="0" smtClean="0"/>
              <a:t>incidenci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vzrůstající incidence, Česká </a:t>
            </a:r>
            <a:r>
              <a:rPr lang="cs-CZ" dirty="0"/>
              <a:t>republika zaujímá celosvětově první místo v incidenci této choroby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</a:t>
            </a:r>
            <a:r>
              <a:rPr lang="cs-CZ" dirty="0"/>
              <a:t> zemích západního světa je 4.-5. nejčastější příčinou úmrtí v souvislosti s onkologickým onemocněním, v gastrointestinálním traktu 2. nejčastější po kolorektálním </a:t>
            </a:r>
            <a:r>
              <a:rPr lang="cs-CZ" dirty="0" smtClean="0"/>
              <a:t>karcinomu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příčiny </a:t>
            </a:r>
            <a:r>
              <a:rPr lang="cs-CZ" dirty="0"/>
              <a:t>tohoto nepříznivého </a:t>
            </a:r>
            <a:r>
              <a:rPr lang="cs-CZ" dirty="0" smtClean="0"/>
              <a:t>stavu: </a:t>
            </a:r>
          </a:p>
          <a:p>
            <a:pPr marL="0" indent="0">
              <a:buNone/>
            </a:pPr>
            <a:r>
              <a:rPr lang="cs-CZ" dirty="0" smtClean="0"/>
              <a:t> absence </a:t>
            </a:r>
            <a:r>
              <a:rPr lang="cs-CZ" dirty="0"/>
              <a:t>efektivního </a:t>
            </a:r>
            <a:r>
              <a:rPr lang="cs-CZ" dirty="0" err="1" smtClean="0"/>
              <a:t>screeningu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 diagnostika </a:t>
            </a:r>
            <a:r>
              <a:rPr lang="cs-CZ" dirty="0"/>
              <a:t>v pozdních stádiích onemocnění vzhledem k dlouhému asymptomatickému průběhu onemocnění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vlastní </a:t>
            </a:r>
            <a:r>
              <a:rPr lang="cs-CZ" dirty="0"/>
              <a:t>molekulárně-biologické vlastnosti </a:t>
            </a:r>
            <a:r>
              <a:rPr lang="cs-CZ" dirty="0" err="1"/>
              <a:t>duktálního</a:t>
            </a:r>
            <a:r>
              <a:rPr lang="cs-CZ" dirty="0"/>
              <a:t> adenokarcinomu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radikální resekce - příznivě </a:t>
            </a:r>
            <a:r>
              <a:rPr lang="cs-CZ" dirty="0"/>
              <a:t>ovlivňuje přežití </a:t>
            </a:r>
            <a:r>
              <a:rPr lang="cs-CZ" dirty="0" smtClean="0"/>
              <a:t>pacientů; v</a:t>
            </a:r>
            <a:r>
              <a:rPr lang="cs-CZ" dirty="0"/>
              <a:t> době diagnózy </a:t>
            </a:r>
            <a:r>
              <a:rPr lang="cs-CZ" dirty="0" err="1" smtClean="0"/>
              <a:t>resekabilních</a:t>
            </a:r>
            <a:r>
              <a:rPr lang="cs-CZ" dirty="0" smtClean="0"/>
              <a:t> </a:t>
            </a:r>
            <a:r>
              <a:rPr lang="cs-CZ" dirty="0"/>
              <a:t>pouze 10-15 % </a:t>
            </a:r>
            <a:r>
              <a:rPr lang="cs-CZ" dirty="0" err="1"/>
              <a:t>duktálních</a:t>
            </a:r>
            <a:r>
              <a:rPr lang="cs-CZ" dirty="0"/>
              <a:t> adenokarcinomů pankreatu, </a:t>
            </a:r>
            <a:r>
              <a:rPr lang="cs-CZ" dirty="0" smtClean="0"/>
              <a:t>u </a:t>
            </a:r>
            <a:r>
              <a:rPr lang="cs-CZ" dirty="0"/>
              <a:t>70 % pacientů je přítomno metastatické postižení regionálních lymfatických uzlin. I přes radikální resekci dochází k recidivě tohoto onemocnění do dvou let až u 90  </a:t>
            </a:r>
            <a:r>
              <a:rPr lang="x-none" dirty="0"/>
              <a:t> </a:t>
            </a:r>
            <a:r>
              <a:rPr lang="cs-CZ" dirty="0"/>
              <a:t>% pacientů. </a:t>
            </a:r>
          </a:p>
          <a:p>
            <a:r>
              <a:rPr lang="x-none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pic>
        <p:nvPicPr>
          <p:cNvPr id="48131" name="Picture 3" descr="incide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877" y="1825928"/>
            <a:ext cx="8898634" cy="4604053"/>
          </a:xfrm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854256" y="6161020"/>
            <a:ext cx="159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zdroj: NOR ČR</a:t>
            </a:r>
          </a:p>
        </p:txBody>
      </p:sp>
    </p:spTree>
    <p:extLst>
      <p:ext uri="{BB962C8B-B14F-4D97-AF65-F5344CB8AC3E}">
        <p14:creationId xmlns:p14="http://schemas.microsoft.com/office/powerpoint/2010/main" val="24815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09B63-84EF-4295-BAAA-24CFF4B0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Prekurzorové</a:t>
            </a:r>
            <a:r>
              <a:rPr lang="cs-CZ" dirty="0">
                <a:latin typeface="+mn-lt"/>
              </a:rPr>
              <a:t> léze karcinomu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D9BCB3-FF8C-44CE-9B4E-84E95800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6474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Pankreatická </a:t>
            </a:r>
            <a:r>
              <a:rPr lang="cs-CZ" altLang="cs-CZ" sz="2800" b="1" dirty="0" err="1">
                <a:solidFill>
                  <a:schemeClr val="tx1"/>
                </a:solidFill>
              </a:rPr>
              <a:t>intraepiteliální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(</a:t>
            </a:r>
            <a:r>
              <a:rPr lang="cs-CZ" altLang="cs-CZ" sz="2800" b="1" dirty="0" err="1">
                <a:solidFill>
                  <a:schemeClr val="tx1"/>
                </a:solidFill>
              </a:rPr>
              <a:t>PanIN</a:t>
            </a:r>
            <a:r>
              <a:rPr lang="cs-CZ" altLang="cs-CZ" sz="2800" b="1" dirty="0">
                <a:solidFill>
                  <a:schemeClr val="tx1"/>
                </a:solidFill>
              </a:rPr>
              <a:t>) </a:t>
            </a:r>
            <a:r>
              <a:rPr lang="cs-CZ" altLang="cs-CZ" sz="2800" dirty="0">
                <a:solidFill>
                  <a:schemeClr val="tx1"/>
                </a:solidFill>
              </a:rPr>
              <a:t>– prekurzor PDAC </a:t>
            </a:r>
          </a:p>
          <a:p>
            <a:pPr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cystická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(MCN)</a:t>
            </a: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Intraduktální</a:t>
            </a:r>
            <a:r>
              <a:rPr lang="cs-CZ" altLang="cs-CZ" b="1" dirty="0">
                <a:solidFill>
                  <a:schemeClr val="tx1"/>
                </a:solidFill>
              </a:rPr>
              <a:t> papilární </a:t>
            </a: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(IPMN)  </a:t>
            </a:r>
          </a:p>
          <a:p>
            <a:endParaRPr lang="cs-CZ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4A7C7F3-EB5C-414F-8D50-3EDA7CDB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13" y="5623525"/>
            <a:ext cx="8180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>
                <a:latin typeface="+mn-lt"/>
              </a:rPr>
              <a:t> vícestupňový proces histologické a genetické progrese v invazivní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latin typeface="+mn-lt"/>
              </a:rPr>
              <a:t>- odlišné klinicko-patologické a genetické charakteristiky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E78FED94-20E8-45D4-91F8-7643790F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0825" y="2646786"/>
            <a:ext cx="6887184" cy="1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5013" y="2028217"/>
            <a:ext cx="8229600" cy="50688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onemocnění podmíněné vrozenými či získanými mutacemi v zárodečných a somatických buňkách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mnohočetné alterace řady genů zodpovědné za progresi v pankreatický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poznání molekulárního základu onemocnění – odhalení efektivního </a:t>
            </a:r>
            <a:r>
              <a:rPr lang="cs-CZ" altLang="cs-CZ" sz="2400" dirty="0" err="1"/>
              <a:t>markeru</a:t>
            </a:r>
            <a:r>
              <a:rPr lang="cs-CZ" altLang="cs-CZ" sz="2400" dirty="0"/>
              <a:t> pro včasnou diagnostiku + potenciální terče pro cílenou terapii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prekurzorové</a:t>
            </a:r>
            <a:r>
              <a:rPr lang="cs-CZ" altLang="cs-CZ" sz="2400" dirty="0"/>
              <a:t> léze: nástroj pro studium molekulárního základu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potenciálně úspěšná terapeutická strategie: kombinace léků cílených na pankreatické nádorové kmenové buňky a jejich mikroprostředí a konvenčních chemoterapeutických režimů ???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280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</a:t>
            </a: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příznaky PDAC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226584" cy="43999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Nejčastější lokalizace </a:t>
            </a:r>
            <a:r>
              <a:rPr lang="cs-CZ" altLang="cs-CZ" sz="2400" b="1" dirty="0"/>
              <a:t>v hlavě </a:t>
            </a:r>
            <a:r>
              <a:rPr lang="cs-CZ" altLang="cs-CZ" sz="2400" b="1" dirty="0" smtClean="0"/>
              <a:t>pankreatu (2/3)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Bolest břicha, ztráta hmotnosti, náhle vzniklý bezbolestný ikterus, 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Migrující tromboflebitida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Příznaky vyplývající z metastáz a postižení okolních orgánů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/>
              <a:t>Onkomarkery</a:t>
            </a:r>
            <a:r>
              <a:rPr lang="cs-CZ" altLang="cs-CZ" sz="2400" b="1" dirty="0"/>
              <a:t> </a:t>
            </a:r>
            <a:r>
              <a:rPr lang="cs-CZ" altLang="cs-CZ" sz="2400" dirty="0"/>
              <a:t>(CA 19-9, CEA</a:t>
            </a:r>
            <a:r>
              <a:rPr lang="cs-CZ" altLang="cs-CZ" sz="2400" dirty="0" smtClean="0"/>
              <a:t>,…nejsou specifické)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DM asociovaný s PDAC (</a:t>
            </a:r>
            <a:r>
              <a:rPr lang="cs-CZ" altLang="cs-CZ" sz="2400" b="1" dirty="0" smtClean="0"/>
              <a:t>atypický, typ 3c, </a:t>
            </a:r>
            <a:r>
              <a:rPr lang="cs-CZ" altLang="cs-CZ" sz="2400" b="1" dirty="0" err="1" smtClean="0"/>
              <a:t>paraneoplastický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vznikající </a:t>
            </a:r>
            <a:r>
              <a:rPr lang="cs-CZ" altLang="cs-CZ" sz="2200" dirty="0"/>
              <a:t>náhle</a:t>
            </a:r>
            <a:r>
              <a:rPr lang="cs-CZ" altLang="cs-CZ" sz="2200" b="1" dirty="0"/>
              <a:t> </a:t>
            </a:r>
            <a:r>
              <a:rPr lang="cs-CZ" altLang="cs-CZ" sz="2200" dirty="0"/>
              <a:t>ve vyšším věku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absence </a:t>
            </a:r>
            <a:r>
              <a:rPr lang="cs-CZ" altLang="cs-CZ" sz="2200" dirty="0"/>
              <a:t>obezity, rychlá progrese k </a:t>
            </a:r>
            <a:r>
              <a:rPr lang="cs-CZ" altLang="cs-CZ" sz="2200" dirty="0" err="1" smtClean="0"/>
              <a:t>inzulinoterapii</a:t>
            </a:r>
            <a:r>
              <a:rPr lang="cs-CZ" altLang="cs-CZ" sz="2200" dirty="0" smtClean="0"/>
              <a:t>, </a:t>
            </a:r>
            <a:r>
              <a:rPr lang="cs-CZ" altLang="cs-CZ" sz="2200" dirty="0"/>
              <a:t>↑inzulinová rezistence, ↓sekrece inzulinu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opakující </a:t>
            </a:r>
            <a:r>
              <a:rPr lang="cs-CZ" altLang="cs-CZ" sz="2200" dirty="0"/>
              <a:t>se </a:t>
            </a:r>
            <a:r>
              <a:rPr lang="cs-CZ" altLang="cs-CZ" sz="2200" dirty="0" err="1"/>
              <a:t>infekty</a:t>
            </a:r>
            <a:r>
              <a:rPr lang="cs-CZ" altLang="cs-CZ" sz="2200" dirty="0"/>
              <a:t> včetně mykotických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nestabilita </a:t>
            </a:r>
            <a:r>
              <a:rPr lang="cs-CZ" altLang="cs-CZ" sz="2200" dirty="0"/>
              <a:t>vnitřního prostředí</a:t>
            </a:r>
            <a:r>
              <a:rPr lang="cs-CZ" altLang="cs-CZ" sz="2200" b="1" dirty="0"/>
              <a:t> </a:t>
            </a:r>
            <a:r>
              <a:rPr lang="cs-CZ" altLang="cs-CZ" sz="2200" dirty="0"/>
              <a:t>s opakujícími se hyperglykémiemi a</a:t>
            </a:r>
            <a:r>
              <a:rPr lang="cs-CZ" altLang="cs-CZ" sz="2200" b="1" dirty="0"/>
              <a:t> </a:t>
            </a:r>
            <a:r>
              <a:rPr lang="cs-CZ" altLang="cs-CZ" sz="2200" dirty="0"/>
              <a:t>tendencí ke </a:t>
            </a:r>
            <a:r>
              <a:rPr lang="cs-CZ" altLang="cs-CZ" sz="2200" dirty="0" err="1"/>
              <a:t>ketoacidóze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kachektizaci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435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7515414A-32F4-4C58-854A-C1B537D803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52923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adenokarcinom </a:t>
            </a:r>
            <a:r>
              <a:rPr lang="cs-CZ" altLang="cs-CZ" sz="3600">
                <a:solidFill>
                  <a:schemeClr val="tx1"/>
                </a:solidFill>
                <a:latin typeface="+mn-lt"/>
              </a:rPr>
              <a:t>hlavy pankreatu (PDAC)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747" name="Picture 4" descr="_pancreas-adenocarcinoma">
            <a:extLst>
              <a:ext uri="{FF2B5EF4-FFF2-40B4-BE49-F238E27FC236}">
                <a16:creationId xmlns:a16="http://schemas.microsoft.com/office/drawing/2014/main" id="{2076AF92-9046-4F34-BA96-F034AC75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362" y="1790803"/>
            <a:ext cx="68754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latin typeface="+mn-lt"/>
              </a:rPr>
              <a:t>Šíření PDAC</a:t>
            </a:r>
            <a:endParaRPr lang="cs-CZ" altLang="cs-CZ" dirty="0">
              <a:latin typeface="+mn-lt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do regionálních lymfatických </a:t>
            </a:r>
            <a:r>
              <a:rPr lang="cs-CZ" altLang="cs-CZ" dirty="0" smtClean="0"/>
              <a:t>uzlin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Hematogenní metastázy v játrech, plicích, </a:t>
            </a:r>
            <a:r>
              <a:rPr lang="cs-CZ" altLang="cs-CZ" dirty="0" smtClean="0"/>
              <a:t>kostech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Karcinomatóza </a:t>
            </a:r>
            <a:r>
              <a:rPr lang="cs-CZ" altLang="cs-CZ" dirty="0" smtClean="0"/>
              <a:t>peritonea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Perineurální</a:t>
            </a:r>
            <a:r>
              <a:rPr lang="cs-CZ" altLang="cs-CZ" dirty="0"/>
              <a:t> propagace</a:t>
            </a:r>
          </a:p>
        </p:txBody>
      </p:sp>
    </p:spTree>
    <p:extLst>
      <p:ext uri="{BB962C8B-B14F-4D97-AF65-F5344CB8AC3E}">
        <p14:creationId xmlns:p14="http://schemas.microsoft.com/office/powerpoint/2010/main" val="18965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479677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adenokarcinom a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perineurální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propagace</a:t>
            </a:r>
          </a:p>
        </p:txBody>
      </p:sp>
      <p:pic>
        <p:nvPicPr>
          <p:cNvPr id="66563" name="Picture 7" descr="06-11-23-1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8" descr="06-11-23-1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Cystické nádory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 smtClean="0">
                <a:solidFill>
                  <a:schemeClr val="tx1"/>
                </a:solidFill>
              </a:rPr>
              <a:t>Mucinózní</a:t>
            </a:r>
            <a:r>
              <a:rPr lang="cs-CZ" sz="2800" b="1" dirty="0" smtClean="0">
                <a:solidFill>
                  <a:schemeClr val="tx1"/>
                </a:solidFill>
              </a:rPr>
              <a:t> cystické nádory</a:t>
            </a:r>
          </a:p>
          <a:p>
            <a:r>
              <a:rPr lang="cs-CZ" dirty="0" err="1" smtClean="0"/>
              <a:t>Mucinózní</a:t>
            </a:r>
            <a:r>
              <a:rPr lang="cs-CZ" dirty="0" smtClean="0"/>
              <a:t> cystické </a:t>
            </a:r>
            <a:r>
              <a:rPr lang="cs-CZ" dirty="0" err="1" smtClean="0"/>
              <a:t>neoplazie</a:t>
            </a:r>
            <a:r>
              <a:rPr lang="cs-CZ" dirty="0" smtClean="0"/>
              <a:t> (MCN)</a:t>
            </a:r>
          </a:p>
          <a:p>
            <a:r>
              <a:rPr lang="cs-CZ" dirty="0" err="1" smtClean="0"/>
              <a:t>Intraduktální</a:t>
            </a:r>
            <a:r>
              <a:rPr lang="cs-CZ" dirty="0" smtClean="0"/>
              <a:t> papilární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neoplazie</a:t>
            </a:r>
            <a:r>
              <a:rPr lang="cs-CZ" dirty="0" smtClean="0"/>
              <a:t> (IPMN)</a:t>
            </a:r>
          </a:p>
          <a:p>
            <a:pPr marL="0" indent="0">
              <a:buNone/>
            </a:pPr>
            <a:r>
              <a:rPr lang="cs-CZ" i="1" dirty="0"/>
              <a:t>Benigní, mohou progredovat v karcinom.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sz="2800" b="1" dirty="0">
                <a:solidFill>
                  <a:schemeClr val="tx1"/>
                </a:solidFill>
              </a:rPr>
              <a:t>Serózní cystické nádory </a:t>
            </a:r>
            <a:endParaRPr lang="cs-CZ" sz="2800" b="1" dirty="0" smtClean="0">
              <a:solidFill>
                <a:schemeClr val="tx1"/>
              </a:solidFill>
            </a:endParaRPr>
          </a:p>
          <a:p>
            <a:r>
              <a:rPr lang="cs-CZ" i="1" dirty="0"/>
              <a:t>Téměř vždy </a:t>
            </a:r>
            <a:r>
              <a:rPr lang="cs-CZ" i="1" dirty="0" smtClean="0"/>
              <a:t>benigní; u některých asociace s VHL chorobou.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45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cystická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93" y="1868623"/>
            <a:ext cx="4181475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Unilokulární</a:t>
            </a:r>
            <a:r>
              <a:rPr lang="cs-CZ" altLang="cs-CZ" sz="2400" dirty="0"/>
              <a:t> či </a:t>
            </a:r>
            <a:r>
              <a:rPr lang="cs-CZ" altLang="cs-CZ" sz="2400" dirty="0" err="1"/>
              <a:t>multilokulární</a:t>
            </a:r>
            <a:r>
              <a:rPr lang="cs-CZ" altLang="cs-CZ" sz="2400" dirty="0"/>
              <a:t> cystické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 bez komunikace s </a:t>
            </a:r>
            <a:r>
              <a:rPr lang="cs-CZ" altLang="cs-CZ" sz="2400" dirty="0" err="1"/>
              <a:t>duktálním</a:t>
            </a:r>
            <a:r>
              <a:rPr lang="cs-CZ" altLang="cs-CZ" sz="2400" dirty="0"/>
              <a:t> systémem; </a:t>
            </a:r>
            <a:r>
              <a:rPr lang="cs-CZ" altLang="cs-CZ" sz="2400" dirty="0" err="1"/>
              <a:t>hlenotvorný</a:t>
            </a:r>
            <a:r>
              <a:rPr lang="cs-CZ" altLang="cs-CZ" sz="2400" dirty="0"/>
              <a:t> epitel, stroma ovariálního typu </a:t>
            </a:r>
          </a:p>
          <a:p>
            <a:pPr eaLnBrk="1" hangingPunct="1">
              <a:defRPr/>
            </a:pPr>
            <a:r>
              <a:rPr lang="cs-CZ" altLang="cs-CZ" sz="2400" dirty="0"/>
              <a:t>90 % u žen (5. - 6.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); kauda-tělo pankreatu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Neinvazivní </a:t>
            </a:r>
            <a:endParaRPr lang="cs-CZ" altLang="cs-CZ" sz="2400" dirty="0"/>
          </a:p>
          <a:p>
            <a:pPr eaLnBrk="1" hangingPunct="1">
              <a:buFontTx/>
              <a:buNone/>
              <a:defRPr/>
            </a:pPr>
            <a:r>
              <a:rPr lang="cs-CZ" altLang="cs-CZ" sz="2400" dirty="0"/>
              <a:t>  </a:t>
            </a:r>
            <a:r>
              <a:rPr lang="cs-CZ" altLang="cs-CZ" sz="2400" dirty="0" smtClean="0"/>
              <a:t>(</a:t>
            </a:r>
            <a:r>
              <a:rPr lang="cs-CZ" altLang="cs-CZ" sz="2400" dirty="0"/>
              <a:t>excelentní prognóza)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Invazivní </a:t>
            </a:r>
            <a:r>
              <a:rPr lang="cs-CZ" altLang="cs-CZ" sz="2400" dirty="0"/>
              <a:t>(60 % 5-leté přežití)</a:t>
            </a:r>
          </a:p>
          <a:p>
            <a:pPr eaLnBrk="1" hangingPunct="1">
              <a:buFontTx/>
              <a:buChar char="-"/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1" y="1600200"/>
            <a:ext cx="3884613" cy="2692400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51205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905913"/>
            <a:ext cx="41036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951539" y="4780875"/>
            <a:ext cx="46339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Genetické alterace v progresi MCN: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časně mutace </a:t>
            </a:r>
            <a:r>
              <a:rPr lang="cs-CZ" altLang="cs-CZ" sz="1800" i="1" dirty="0"/>
              <a:t>KRAS</a:t>
            </a:r>
            <a:r>
              <a:rPr lang="cs-CZ" altLang="cs-CZ" sz="1800" dirty="0"/>
              <a:t> onkogenu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inaktivace TSG </a:t>
            </a:r>
            <a:r>
              <a:rPr lang="cs-CZ" altLang="cs-CZ" sz="1800" i="1" dirty="0"/>
              <a:t>TP53</a:t>
            </a:r>
            <a:r>
              <a:rPr lang="cs-CZ" altLang="cs-CZ" sz="1800" dirty="0"/>
              <a:t> a </a:t>
            </a:r>
            <a:r>
              <a:rPr lang="cs-CZ" altLang="cs-CZ" sz="1800" i="1" dirty="0"/>
              <a:t>DPC4</a:t>
            </a:r>
            <a:r>
              <a:rPr lang="cs-CZ" altLang="cs-CZ" sz="1800" dirty="0"/>
              <a:t> v invazivních MC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karcinomech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462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6C5CD-019C-4060-90A5-557B84FB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571F3-1561-47B7-8258-718DABC7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Fenotypicky</a:t>
            </a:r>
            <a:r>
              <a:rPr lang="cs-CZ" dirty="0"/>
              <a:t> vysoce variabilní onemocnění</a:t>
            </a:r>
          </a:p>
          <a:p>
            <a:endParaRPr lang="cs-CZ" dirty="0"/>
          </a:p>
          <a:p>
            <a:r>
              <a:rPr lang="cs-CZ" dirty="0"/>
              <a:t>5 tříd mutací CFTR genu: </a:t>
            </a:r>
          </a:p>
          <a:p>
            <a:r>
              <a:rPr lang="cs-CZ" dirty="0"/>
              <a:t>- kombinace 2 „závažných mutací“ → klinicky závažný fenotyp</a:t>
            </a:r>
          </a:p>
          <a:p>
            <a:r>
              <a:rPr lang="cs-CZ" dirty="0"/>
              <a:t>- kombinace méně závažných mutací → mírnější postižení</a:t>
            </a:r>
          </a:p>
          <a:p>
            <a:endParaRPr lang="cs-CZ" dirty="0"/>
          </a:p>
          <a:p>
            <a:r>
              <a:rPr lang="cs-CZ" dirty="0"/>
              <a:t>+ modifikující faktory </a:t>
            </a:r>
          </a:p>
          <a:p>
            <a:r>
              <a:rPr lang="cs-CZ" dirty="0"/>
              <a:t>(např. polymorfismy v genech, jejichž produkty ovlivňují funkci neutrofilů v rámci zánětlivé odpovědi na bakteriální infekci)</a:t>
            </a:r>
          </a:p>
        </p:txBody>
      </p:sp>
    </p:spTree>
    <p:extLst>
      <p:ext uri="{BB962C8B-B14F-4D97-AF65-F5344CB8AC3E}">
        <p14:creationId xmlns:p14="http://schemas.microsoft.com/office/powerpoint/2010/main" val="28986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/>
            </a:r>
            <a:br>
              <a:rPr lang="cs-CZ" altLang="cs-CZ" sz="3600" dirty="0">
                <a:solidFill>
                  <a:srgbClr val="FF0000"/>
                </a:solidFill>
              </a:rPr>
            </a:b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Intraduktální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papilární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(IPMN)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4"/>
            <a:ext cx="10455184" cy="444076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 err="1"/>
              <a:t>Intraduktální</a:t>
            </a:r>
            <a:r>
              <a:rPr lang="cs-CZ" altLang="cs-CZ" dirty="0"/>
              <a:t>, mucin produkující </a:t>
            </a:r>
            <a:r>
              <a:rPr lang="cs-CZ" altLang="cs-CZ" dirty="0" err="1"/>
              <a:t>neoplazie</a:t>
            </a:r>
            <a:r>
              <a:rPr lang="cs-CZ" altLang="cs-CZ" dirty="0"/>
              <a:t> papilární stavby, komunikující s </a:t>
            </a:r>
            <a:r>
              <a:rPr lang="cs-CZ" altLang="cs-CZ" dirty="0" err="1"/>
              <a:t>duktálním</a:t>
            </a:r>
            <a:r>
              <a:rPr lang="cs-CZ" altLang="cs-CZ" dirty="0"/>
              <a:t> systémem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Hlavní pankreatický duktus a/nebo jeho větve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M/Ž = 60:40; 6. </a:t>
            </a:r>
            <a:r>
              <a:rPr lang="cs-CZ" altLang="cs-CZ" dirty="0" err="1"/>
              <a:t>decénium</a:t>
            </a:r>
            <a:r>
              <a:rPr lang="cs-CZ" altLang="cs-CZ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/>
              <a:t>75 % v hlavě pankreatu; 20 % v těle a kaudě + difúzní postižení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err="1"/>
              <a:t>Premaligní</a:t>
            </a:r>
            <a:r>
              <a:rPr lang="cs-CZ" altLang="cs-CZ" b="1" dirty="0"/>
              <a:t> léze: IPMN s </a:t>
            </a:r>
            <a:r>
              <a:rPr lang="cs-CZ" altLang="cs-CZ" b="1" dirty="0" err="1" smtClean="0"/>
              <a:t>low</a:t>
            </a:r>
            <a:r>
              <a:rPr lang="cs-CZ" altLang="cs-CZ" b="1" dirty="0" smtClean="0"/>
              <a:t> grade a </a:t>
            </a:r>
            <a:r>
              <a:rPr lang="cs-CZ" altLang="cs-CZ" b="1" dirty="0" err="1" smtClean="0"/>
              <a:t>high</a:t>
            </a:r>
            <a:r>
              <a:rPr lang="cs-CZ" altLang="cs-CZ" b="1" dirty="0" smtClean="0"/>
              <a:t> grade </a:t>
            </a:r>
            <a:r>
              <a:rPr lang="cs-CZ" altLang="cs-CZ" b="1" dirty="0"/>
              <a:t>dysplazií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Maligní léze: IPMN </a:t>
            </a:r>
            <a:r>
              <a:rPr lang="cs-CZ" altLang="cs-CZ" b="1" dirty="0" err="1"/>
              <a:t>asoc</a:t>
            </a:r>
            <a:r>
              <a:rPr lang="cs-CZ" altLang="cs-CZ" b="1" dirty="0"/>
              <a:t>. s invazivním karcinomem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Subtypy: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/>
              <a:t>Intestinální typ (MUC2+)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err="1"/>
              <a:t>Pankreatobiliární</a:t>
            </a:r>
            <a:r>
              <a:rPr lang="cs-CZ" altLang="cs-CZ" dirty="0"/>
              <a:t> typ (MUC1+)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Gastrický </a:t>
            </a:r>
            <a:r>
              <a:rPr lang="cs-CZ" altLang="cs-CZ" dirty="0"/>
              <a:t>typ (MUC5AC+; „</a:t>
            </a:r>
            <a:r>
              <a:rPr lang="cs-CZ" altLang="cs-CZ" dirty="0" err="1"/>
              <a:t>branch</a:t>
            </a:r>
            <a:r>
              <a:rPr lang="cs-CZ" altLang="cs-CZ" dirty="0"/>
              <a:t> </a:t>
            </a:r>
            <a:r>
              <a:rPr lang="cs-CZ" altLang="cs-CZ" dirty="0" err="1"/>
              <a:t>duct</a:t>
            </a:r>
            <a:r>
              <a:rPr lang="cs-CZ" altLang="cs-CZ" dirty="0"/>
              <a:t> type“)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+ dle WHO 2019 samostatně klasifikované: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onkocytární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papilární </a:t>
            </a:r>
            <a:r>
              <a:rPr lang="cs-CZ" altLang="cs-CZ" dirty="0" err="1" smtClean="0"/>
              <a:t>neoplazie</a:t>
            </a:r>
            <a:endParaRPr lang="cs-CZ" altLang="cs-CZ" dirty="0" smtClean="0"/>
          </a:p>
          <a:p>
            <a:pPr>
              <a:lnSpc>
                <a:spcPct val="80000"/>
              </a:lnSpc>
              <a:defRPr/>
            </a:pPr>
            <a:r>
              <a:rPr lang="cs-CZ" altLang="cs-CZ" dirty="0" smtClean="0"/>
              <a:t>- </a:t>
            </a:r>
            <a:r>
              <a:rPr lang="cs-CZ" altLang="cs-CZ" dirty="0" err="1" smtClean="0"/>
              <a:t>intraduktální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tubulopapilární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neoplazie</a:t>
            </a:r>
            <a:endParaRPr lang="cs-CZ" altLang="cs-CZ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91263" y="4973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7252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20847" y="270128"/>
            <a:ext cx="11210049" cy="1450757"/>
          </a:xfrm>
        </p:spPr>
        <p:txBody>
          <a:bodyPr/>
          <a:lstStyle/>
          <a:p>
            <a:r>
              <a:rPr lang="cs-CZ" altLang="cs-CZ" b="1" dirty="0"/>
              <a:t>IPMN </a:t>
            </a:r>
            <a:r>
              <a:rPr lang="cs-CZ" altLang="cs-CZ" b="1" dirty="0" smtClean="0"/>
              <a:t/>
            </a:r>
            <a:br>
              <a:rPr lang="cs-CZ" altLang="cs-CZ" b="1" dirty="0" smtClean="0"/>
            </a:br>
            <a:r>
              <a:rPr lang="cs-CZ" altLang="cs-CZ" sz="3600" b="1" dirty="0" smtClean="0"/>
              <a:t>s </a:t>
            </a:r>
            <a:r>
              <a:rPr lang="cs-CZ" altLang="cs-CZ" sz="3600" b="1" dirty="0"/>
              <a:t>asociovaným invazivním karcinomem</a:t>
            </a: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64" y="2576677"/>
            <a:ext cx="3425293" cy="256897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1" y="1962855"/>
            <a:ext cx="2611394" cy="1958546"/>
          </a:xfrm>
          <a:prstGeom prst="rect">
            <a:avLst/>
          </a:prstGeom>
        </p:spPr>
      </p:pic>
      <p:pic>
        <p:nvPicPr>
          <p:cNvPr id="6" name="Picture 4" descr="IPMN-MNCK-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27718" y="3413276"/>
            <a:ext cx="3295869" cy="24813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719" y="906320"/>
            <a:ext cx="3295869" cy="2471902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97064" y="5142645"/>
            <a:ext cx="21474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>
                <a:latin typeface="+mj-lt"/>
              </a:rPr>
              <a:t>Intestinální-typ IPMN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995397" y="5899224"/>
            <a:ext cx="462819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+mn-lt"/>
              </a:rPr>
              <a:t>Koloidní (</a:t>
            </a:r>
            <a:r>
              <a:rPr lang="cs-CZ" altLang="cs-CZ" sz="1800" dirty="0" err="1" smtClean="0">
                <a:latin typeface="+mn-lt"/>
              </a:rPr>
              <a:t>mucinózní</a:t>
            </a:r>
            <a:r>
              <a:rPr lang="cs-CZ" altLang="cs-CZ" sz="1800" dirty="0" smtClean="0">
                <a:latin typeface="+mn-lt"/>
              </a:rPr>
              <a:t> necystický) adenokarcinom</a:t>
            </a:r>
            <a:endParaRPr lang="cs-CZ" altLang="cs-CZ" sz="1800" dirty="0">
              <a:latin typeface="+mn-lt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 dirty="0"/>
          </a:p>
        </p:txBody>
      </p:sp>
      <p:cxnSp>
        <p:nvCxnSpPr>
          <p:cNvPr id="11" name="Přímá spojnice se šipkou 10"/>
          <p:cNvCxnSpPr/>
          <p:nvPr/>
        </p:nvCxnSpPr>
        <p:spPr>
          <a:xfrm flipV="1">
            <a:off x="6825871" y="4004530"/>
            <a:ext cx="1189549" cy="118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ázek 1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211" y="4097470"/>
            <a:ext cx="2611394" cy="1958546"/>
          </a:xfrm>
          <a:prstGeom prst="rect">
            <a:avLst/>
          </a:prstGeom>
        </p:spPr>
      </p:pic>
      <p:sp>
        <p:nvSpPr>
          <p:cNvPr id="22" name="TextovéPole 21"/>
          <p:cNvSpPr txBox="1"/>
          <p:nvPr/>
        </p:nvSpPr>
        <p:spPr>
          <a:xfrm>
            <a:off x="3921211" y="3552069"/>
            <a:ext cx="5656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LGD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921211" y="5686684"/>
            <a:ext cx="6174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HGD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871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286603"/>
            <a:ext cx="10847585" cy="1450757"/>
          </a:xfrm>
        </p:spPr>
        <p:txBody>
          <a:bodyPr/>
          <a:lstStyle/>
          <a:p>
            <a:r>
              <a:rPr lang="cs-CZ" altLang="cs-CZ" b="1" dirty="0"/>
              <a:t>IPMN s asociovaným invazivním karcinomem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80" y="1837138"/>
            <a:ext cx="2996925" cy="224769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/>
          <a:stretch/>
        </p:blipFill>
        <p:spPr>
          <a:xfrm>
            <a:off x="2161681" y="4198512"/>
            <a:ext cx="2996925" cy="20866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1"/>
          <a:stretch/>
        </p:blipFill>
        <p:spPr>
          <a:xfrm>
            <a:off x="5176601" y="4198512"/>
            <a:ext cx="3032915" cy="208260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595" y="1844089"/>
            <a:ext cx="2996925" cy="2247694"/>
          </a:xfrm>
          <a:prstGeom prst="rect">
            <a:avLst/>
          </a:prstGeom>
        </p:spPr>
      </p:pic>
      <p:pic>
        <p:nvPicPr>
          <p:cNvPr id="1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6200" y="2833101"/>
            <a:ext cx="3368664" cy="2517364"/>
          </a:xfrm>
          <a:noFill/>
        </p:spPr>
      </p:pic>
      <p:cxnSp>
        <p:nvCxnSpPr>
          <p:cNvPr id="13" name="Přímá spojnice se šipkou 12"/>
          <p:cNvCxnSpPr/>
          <p:nvPr/>
        </p:nvCxnSpPr>
        <p:spPr>
          <a:xfrm>
            <a:off x="8155395" y="2931642"/>
            <a:ext cx="420805" cy="7849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>
            <a:stCxn id="9" idx="3"/>
          </p:cNvCxnSpPr>
          <p:nvPr/>
        </p:nvCxnSpPr>
        <p:spPr>
          <a:xfrm flipV="1">
            <a:off x="8209516" y="4405733"/>
            <a:ext cx="366684" cy="834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29895" y="2509935"/>
            <a:ext cx="126598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IPMN</a:t>
            </a:r>
          </a:p>
          <a:p>
            <a:r>
              <a:rPr lang="cs-CZ" sz="1600" dirty="0" smtClean="0"/>
              <a:t>Gastrický typ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72838" y="4734912"/>
            <a:ext cx="191449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IPMN</a:t>
            </a:r>
          </a:p>
          <a:p>
            <a:r>
              <a:rPr lang="cs-CZ" sz="1600" dirty="0" err="1" smtClean="0"/>
              <a:t>Pankreatobiliární</a:t>
            </a:r>
            <a:r>
              <a:rPr lang="cs-CZ" sz="1600" dirty="0" smtClean="0"/>
              <a:t> typ</a:t>
            </a:r>
            <a:endParaRPr lang="cs-CZ" sz="1600" dirty="0"/>
          </a:p>
        </p:txBody>
      </p: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8576200" y="5371890"/>
            <a:ext cx="3615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>
                <a:latin typeface="+mn-lt"/>
              </a:rPr>
              <a:t>Tubulární </a:t>
            </a:r>
            <a:r>
              <a:rPr lang="cs-CZ" altLang="cs-CZ" sz="1800" dirty="0" smtClean="0">
                <a:latin typeface="+mn-lt"/>
              </a:rPr>
              <a:t>(</a:t>
            </a:r>
            <a:r>
              <a:rPr lang="cs-CZ" altLang="cs-CZ" sz="1800" dirty="0" err="1" smtClean="0">
                <a:latin typeface="+mn-lt"/>
              </a:rPr>
              <a:t>duktální</a:t>
            </a:r>
            <a:r>
              <a:rPr lang="cs-CZ" altLang="cs-CZ" sz="1800" dirty="0" smtClean="0">
                <a:latin typeface="+mn-lt"/>
              </a:rPr>
              <a:t>) adenokarcinom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smtClean="0">
                <a:latin typeface="+mn-lt"/>
              </a:rPr>
              <a:t>(PDAC-</a:t>
            </a:r>
            <a:r>
              <a:rPr lang="cs-CZ" altLang="cs-CZ" sz="1800" dirty="0" err="1" smtClean="0">
                <a:latin typeface="+mn-lt"/>
              </a:rPr>
              <a:t>like</a:t>
            </a:r>
            <a:r>
              <a:rPr lang="cs-CZ" altLang="cs-CZ" sz="1800" dirty="0"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633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01474" y="560049"/>
            <a:ext cx="3482748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IPMN</a:t>
            </a:r>
          </a:p>
        </p:txBody>
      </p:sp>
      <p:pic>
        <p:nvPicPr>
          <p:cNvPr id="53251" name="Picture 3" descr="obrázek 5 Hermanová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420938"/>
            <a:ext cx="3163888" cy="2381250"/>
          </a:xfrm>
        </p:spPr>
      </p:pic>
      <p:pic>
        <p:nvPicPr>
          <p:cNvPr id="53252" name="Picture 4" descr="IPMN-MNCK-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76250"/>
            <a:ext cx="2903537" cy="2185988"/>
          </a:xfrm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005264"/>
            <a:ext cx="2927350" cy="2187575"/>
          </a:xfrm>
          <a:noFill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177088" y="2708275"/>
            <a:ext cx="3490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mucinózní necystický karcinom (2/3)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prognosticky příznivější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19964" y="6216650"/>
            <a:ext cx="2846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duktální adenokarcinom (1/3)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nepříznivá prognóza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424113" y="4868863"/>
            <a:ext cx="760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IPMN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27576" y="1844676"/>
            <a:ext cx="2144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Intestinální typ IPMN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11676" y="4941888"/>
            <a:ext cx="265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Pankreatobiliární typ IPMN</a:t>
            </a:r>
          </a:p>
        </p:txBody>
      </p:sp>
      <p:cxnSp>
        <p:nvCxnSpPr>
          <p:cNvPr id="53259" name="AutoShape 11"/>
          <p:cNvCxnSpPr>
            <a:cxnSpLocks noChangeShapeType="1"/>
          </p:cNvCxnSpPr>
          <p:nvPr/>
        </p:nvCxnSpPr>
        <p:spPr bwMode="auto">
          <a:xfrm flipV="1">
            <a:off x="5951539" y="2060575"/>
            <a:ext cx="1081087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AutoShape 12"/>
          <p:cNvCxnSpPr>
            <a:cxnSpLocks noChangeShapeType="1"/>
          </p:cNvCxnSpPr>
          <p:nvPr/>
        </p:nvCxnSpPr>
        <p:spPr bwMode="auto">
          <a:xfrm>
            <a:off x="5880101" y="4508501"/>
            <a:ext cx="1223963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4" name="AutoShape 16"/>
          <p:cNvCxnSpPr>
            <a:cxnSpLocks noChangeShapeType="1"/>
            <a:stCxn id="125954" idx="2"/>
            <a:endCxn id="125954" idx="2"/>
          </p:cNvCxnSpPr>
          <p:nvPr/>
        </p:nvCxnSpPr>
        <p:spPr bwMode="auto">
          <a:xfrm>
            <a:off x="2642848" y="1703049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682750" y="554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774825" y="5445126"/>
            <a:ext cx="4978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/>
              <a:t>Genetické alterace v progresi IPMN: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časně mutace </a:t>
            </a:r>
            <a:r>
              <a:rPr lang="cs-CZ" altLang="cs-CZ" sz="1600" i="1"/>
              <a:t>KRAS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pozdně inaktivace </a:t>
            </a:r>
            <a:r>
              <a:rPr lang="cs-CZ" altLang="cs-CZ" sz="1600" i="1"/>
              <a:t>p16 </a:t>
            </a:r>
            <a:r>
              <a:rPr lang="cs-CZ" altLang="cs-CZ" sz="1600"/>
              <a:t>a</a:t>
            </a:r>
            <a:r>
              <a:rPr lang="cs-CZ" altLang="cs-CZ" sz="1600" i="1"/>
              <a:t> TP53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inaktivace </a:t>
            </a:r>
            <a:r>
              <a:rPr lang="cs-CZ" altLang="cs-CZ" sz="1600" i="1"/>
              <a:t>DPC4</a:t>
            </a:r>
            <a:r>
              <a:rPr lang="cs-CZ" altLang="cs-CZ" sz="1600"/>
              <a:t> pouze v 10 % IPM invazivních karcinomů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inaktivace </a:t>
            </a:r>
            <a:r>
              <a:rPr lang="cs-CZ" altLang="cs-CZ" sz="1600" i="1"/>
              <a:t>STK11/LKB1</a:t>
            </a:r>
            <a:r>
              <a:rPr lang="cs-CZ" altLang="cs-CZ" sz="1600"/>
              <a:t> u 1/3 IPMN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2043113" y="569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186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19200" y="177362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Karcinom z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acinárních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buněk, trypsin+ </a:t>
            </a:r>
          </a:p>
        </p:txBody>
      </p:sp>
      <p:pic>
        <p:nvPicPr>
          <p:cNvPr id="70659" name="Picture 8" descr="pankreas-acin-cell-ca-meta-perit-10521-04-40x-try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4230688"/>
            <a:ext cx="3095625" cy="2432050"/>
          </a:xfrm>
        </p:spPr>
      </p:pic>
      <p:sp>
        <p:nvSpPr>
          <p:cNvPr id="102409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6197600" y="1805782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Solidní a acinární architektura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M</a:t>
            </a:r>
            <a:r>
              <a:rPr lang="en-US" altLang="cs-CZ" sz="2400">
                <a:cs typeface="Times New Roman" panose="02020603050405020304" pitchFamily="18" charset="0"/>
              </a:rPr>
              <a:t>&gt;</a:t>
            </a:r>
            <a:r>
              <a:rPr lang="cs-CZ" altLang="cs-CZ" sz="2400">
                <a:cs typeface="Times New Roman" panose="02020603050405020304" pitchFamily="18" charset="0"/>
              </a:rPr>
              <a:t>F; dospělí, vzácně u dětí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Ohraničný, multinodulární, nekrózy, cystická degenerace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Granulární eosinofilní cytoplazma – zymogenní granula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Varianty: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cystadenokarcinom z acinárních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smíšené acinární karcinomy (nejméně 30 % 1 buněčného typu) </a:t>
            </a:r>
            <a:endParaRPr lang="en-US" altLang="cs-CZ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/>
          </a:p>
        </p:txBody>
      </p:sp>
      <p:pic>
        <p:nvPicPr>
          <p:cNvPr id="70661" name="Picture 11" descr="acinární karcinom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00201"/>
            <a:ext cx="30861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200" y="304799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Serózní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1683" name="Picture 3" descr="06-11-23-1-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1600200"/>
            <a:ext cx="2903537" cy="2185988"/>
          </a:xfrm>
        </p:spPr>
      </p:pic>
      <p:pic>
        <p:nvPicPr>
          <p:cNvPr id="71684" name="Picture 4" descr="06-11-23-1-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</p:spPr>
      </p:pic>
      <p:sp>
        <p:nvSpPr>
          <p:cNvPr id="142341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348481" y="1790802"/>
            <a:ext cx="44958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Obvykle cystický, složený z </a:t>
            </a:r>
            <a:r>
              <a:rPr lang="cs-CZ" altLang="cs-CZ" sz="1800" dirty="0" err="1"/>
              <a:t>kuboidních</a:t>
            </a:r>
            <a:r>
              <a:rPr lang="cs-CZ" altLang="cs-CZ" sz="1800" dirty="0"/>
              <a:t> na glykogen bohatých epiteliálních buněk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Serózní </a:t>
            </a:r>
            <a:r>
              <a:rPr lang="cs-CZ" altLang="cs-CZ" sz="18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1800" b="1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benigní; ocas, tělo</a:t>
            </a:r>
            <a:r>
              <a:rPr lang="en-US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&gt;</a:t>
            </a: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hlava; centrální paprsčitá jizva; </a:t>
            </a:r>
            <a:r>
              <a:rPr lang="cs-CZ" altLang="cs-CZ" dirty="0" err="1">
                <a:solidFill>
                  <a:schemeClr val="tx1"/>
                </a:solidFill>
                <a:cs typeface="Times New Roman" panose="02020603050405020304" pitchFamily="18" charset="0"/>
              </a:rPr>
              <a:t>mikrocystický</a:t>
            </a:r>
            <a:endParaRPr lang="cs-CZ" altLang="cs-CZ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 Serózní </a:t>
            </a:r>
            <a:r>
              <a:rPr lang="cs-CZ" altLang="cs-CZ" sz="1800" dirty="0" err="1"/>
              <a:t>cystadenokarcinom</a:t>
            </a:r>
            <a:r>
              <a:rPr lang="cs-CZ" altLang="cs-CZ" sz="18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/>
              <a:t>Extrémně vzácný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/>
              <a:t>+ varianty: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Makrocystická</a:t>
            </a:r>
            <a:r>
              <a:rPr lang="cs-CZ" altLang="cs-CZ" sz="1800" dirty="0"/>
              <a:t> serózní cystická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Solidní serózní </a:t>
            </a:r>
            <a:r>
              <a:rPr lang="cs-CZ" altLang="cs-CZ" sz="1800" dirty="0" smtClean="0"/>
              <a:t>adenom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SCN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 Von </a:t>
            </a:r>
            <a:r>
              <a:rPr lang="cs-CZ" altLang="cs-CZ" sz="1800" dirty="0" err="1"/>
              <a:t>Hippel-Lindau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Smíšená serózní neuroendokrinní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708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22443" y="10318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Solidní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pseudopapilární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tumor pankreatu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22443" y="1855787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 smtClean="0"/>
              <a:t>Low</a:t>
            </a:r>
            <a:r>
              <a:rPr lang="cs-CZ" altLang="cs-CZ" sz="2400" dirty="0" smtClean="0"/>
              <a:t> grade malignita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Mladé ženy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Monomorfní</a:t>
            </a:r>
            <a:r>
              <a:rPr lang="cs-CZ" altLang="cs-CZ" sz="2400" dirty="0"/>
              <a:t> populace buněk solidně a </a:t>
            </a:r>
            <a:r>
              <a:rPr lang="cs-CZ" altLang="cs-CZ" sz="2400" dirty="0" err="1"/>
              <a:t>pseudopapilárně</a:t>
            </a:r>
            <a:r>
              <a:rPr lang="cs-CZ" altLang="cs-CZ" sz="2400" dirty="0"/>
              <a:t>, hemoragicko-cystické změny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variabilní exprese epiteliálních, mesenchymálních a endokrinních </a:t>
            </a:r>
            <a:r>
              <a:rPr lang="cs-CZ" altLang="cs-CZ" sz="2400" dirty="0" err="1"/>
              <a:t>markerů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85-95 % vyléčeno resekcí</a:t>
            </a:r>
          </a:p>
        </p:txBody>
      </p:sp>
      <p:pic>
        <p:nvPicPr>
          <p:cNvPr id="72708" name="Picture 8" descr="HE400x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370013"/>
            <a:ext cx="2808288" cy="2444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10" descr="PAS600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4410"/>
          <a:stretch>
            <a:fillRect/>
          </a:stretch>
        </p:blipFill>
        <p:spPr>
          <a:xfrm>
            <a:off x="7032625" y="3938588"/>
            <a:ext cx="2808288" cy="244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Nádory endokrinního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916348"/>
            <a:ext cx="10291864" cy="429962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(hormonální 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insulinom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glukagonom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somatostatinom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gastrinom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VIPom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serotonin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jiné –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ektopické hormony (ACTH, </a:t>
            </a:r>
            <a:r>
              <a:rPr lang="cs-CZ" altLang="cs-CZ" sz="2800" dirty="0" err="1">
                <a:solidFill>
                  <a:schemeClr val="tx1"/>
                </a:solidFill>
              </a:rPr>
              <a:t>calcitonin</a:t>
            </a:r>
            <a:r>
              <a:rPr lang="cs-CZ" altLang="cs-CZ" sz="2800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(klinicky 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sz="2800" b="1" dirty="0" err="1">
                <a:solidFill>
                  <a:schemeClr val="tx1"/>
                </a:solidFill>
              </a:rPr>
              <a:t>mikroadenomy</a:t>
            </a:r>
            <a:r>
              <a:rPr lang="cs-CZ" altLang="cs-CZ" sz="2800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261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 smtClean="0"/>
              <a:t>Klasifikace neuroendokrinních </a:t>
            </a:r>
            <a:r>
              <a:rPr lang="cs-CZ" altLang="cs-CZ" sz="4400" b="1" dirty="0" err="1" smtClean="0"/>
              <a:t>neoplazií</a:t>
            </a:r>
            <a:r>
              <a:rPr lang="cs-CZ" altLang="cs-CZ" sz="4400" b="1" dirty="0" smtClean="0"/>
              <a:t> GIT:</a:t>
            </a:r>
            <a:br>
              <a:rPr lang="cs-CZ" altLang="cs-CZ" sz="4400" b="1" dirty="0" smtClean="0"/>
            </a:br>
            <a:r>
              <a:rPr lang="cs-CZ" altLang="cs-CZ" sz="3200" b="1" dirty="0" smtClean="0"/>
              <a:t>platná i pro nádory endokrinního pankreatu</a:t>
            </a:r>
            <a:endParaRPr lang="cs-CZ" altLang="cs-CZ" sz="3200" b="1" dirty="0"/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0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2019: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1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4755" name="Picture 3" descr="_pancreas-islet-cell-tumor-malign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8D571-7108-49E8-8AC0-CDC5DDDE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):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orgánové postižení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E8B9D8-15B6-40F6-AEBD-BAB09D036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78" y="1911049"/>
            <a:ext cx="5592535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3800" dirty="0"/>
              <a:t>Postižení pankreatu</a:t>
            </a:r>
          </a:p>
          <a:p>
            <a:r>
              <a:rPr lang="cs-CZ" dirty="0"/>
              <a:t>- viskózní sekret blokuje </a:t>
            </a:r>
            <a:r>
              <a:rPr lang="cs-CZ" dirty="0" err="1"/>
              <a:t>dilatující</a:t>
            </a:r>
            <a:r>
              <a:rPr lang="cs-CZ" dirty="0"/>
              <a:t> se vývody, atrofie parenchymu, fibróza</a:t>
            </a:r>
          </a:p>
          <a:p>
            <a:r>
              <a:rPr lang="cs-CZ" dirty="0"/>
              <a:t>- insuficience exokrinního pankreatu (malabsorpce tuku a vitamínů AEDK)</a:t>
            </a:r>
          </a:p>
          <a:p>
            <a:r>
              <a:rPr lang="cs-CZ" dirty="0"/>
              <a:t>- insuficience endokrinního pankreatu (diabetes asociovaný s cystickou fibrózou)</a:t>
            </a:r>
          </a:p>
          <a:p>
            <a:endParaRPr lang="cs-CZ" dirty="0"/>
          </a:p>
          <a:p>
            <a:r>
              <a:rPr lang="cs-CZ" sz="3800" dirty="0"/>
              <a:t>Postižení plic</a:t>
            </a:r>
          </a:p>
          <a:p>
            <a:r>
              <a:rPr lang="cs-CZ" dirty="0"/>
              <a:t>- obstrukce DC viskózním sekretem, opakované infekce</a:t>
            </a:r>
          </a:p>
          <a:p>
            <a:r>
              <a:rPr lang="cs-CZ" dirty="0"/>
              <a:t>- bronchitidy, bronchiektázie, bronchopneumonie, abscesy</a:t>
            </a:r>
          </a:p>
          <a:p>
            <a:r>
              <a:rPr lang="cs-CZ" dirty="0"/>
              <a:t>- </a:t>
            </a:r>
            <a:r>
              <a:rPr lang="cs-CZ" i="1" dirty="0" err="1"/>
              <a:t>Pseudomonas</a:t>
            </a:r>
            <a:r>
              <a:rPr lang="cs-CZ" i="1" dirty="0"/>
              <a:t> aeruginosa, </a:t>
            </a:r>
            <a:r>
              <a:rPr lang="cs-CZ" i="1" dirty="0" err="1" smtClean="0"/>
              <a:t>Haemophilus</a:t>
            </a:r>
            <a:r>
              <a:rPr lang="cs-CZ" i="1" dirty="0" smtClean="0"/>
              <a:t> </a:t>
            </a:r>
            <a:r>
              <a:rPr lang="cs-CZ" i="1" dirty="0" err="1"/>
              <a:t>influenzae</a:t>
            </a:r>
            <a:r>
              <a:rPr lang="cs-CZ" i="1" dirty="0"/>
              <a:t>, Staphylococcus aureus, </a:t>
            </a:r>
            <a:r>
              <a:rPr lang="cs-CZ" i="1" dirty="0" err="1"/>
              <a:t>Burkholderia</a:t>
            </a:r>
            <a:r>
              <a:rPr lang="cs-CZ" i="1" dirty="0"/>
              <a:t> </a:t>
            </a:r>
            <a:r>
              <a:rPr lang="cs-CZ" i="1" dirty="0" err="1"/>
              <a:t>cepacia</a:t>
            </a:r>
            <a:r>
              <a:rPr lang="cs-CZ" i="1" dirty="0"/>
              <a:t>, </a:t>
            </a:r>
            <a:r>
              <a:rPr lang="cs-CZ" i="1" dirty="0" err="1"/>
              <a:t>Strenotrophomonas</a:t>
            </a:r>
            <a:r>
              <a:rPr lang="cs-CZ" i="1" dirty="0"/>
              <a:t> </a:t>
            </a:r>
            <a:r>
              <a:rPr lang="cs-CZ" i="1" dirty="0" err="1"/>
              <a:t>maltophilia</a:t>
            </a:r>
            <a:r>
              <a:rPr lang="cs-CZ" dirty="0"/>
              <a:t>, atypická </a:t>
            </a:r>
            <a:r>
              <a:rPr lang="cs-CZ" dirty="0" err="1"/>
              <a:t>mykobakteria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4ED30DF-43E0-41D0-BAD0-223FB307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5019" y="1911049"/>
            <a:ext cx="6175467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2600" dirty="0" err="1"/>
              <a:t>Mekoniový</a:t>
            </a:r>
            <a:r>
              <a:rPr lang="cs-CZ" sz="2600" dirty="0"/>
              <a:t> ileus</a:t>
            </a:r>
          </a:p>
          <a:p>
            <a:endParaRPr lang="cs-CZ" sz="2600" dirty="0"/>
          </a:p>
          <a:p>
            <a:r>
              <a:rPr lang="cs-CZ" sz="2600" dirty="0"/>
              <a:t>Obstrukce žlučovodů </a:t>
            </a:r>
            <a:r>
              <a:rPr lang="cs-CZ" sz="2300" dirty="0"/>
              <a:t>(s rozvojem biliární cirhózy)</a:t>
            </a:r>
          </a:p>
          <a:p>
            <a:endParaRPr lang="cs-CZ" sz="2300" dirty="0"/>
          </a:p>
          <a:p>
            <a:r>
              <a:rPr lang="cs-CZ" sz="2600" dirty="0"/>
              <a:t>Postižení slinných žláz </a:t>
            </a:r>
            <a:r>
              <a:rPr lang="cs-CZ" sz="2300" dirty="0"/>
              <a:t>(analogie pankreatického postižení) </a:t>
            </a:r>
          </a:p>
          <a:p>
            <a:endParaRPr lang="cs-CZ" sz="2600" dirty="0"/>
          </a:p>
          <a:p>
            <a:r>
              <a:rPr lang="cs-CZ" sz="2600" dirty="0"/>
              <a:t>Azoospermie a infertilita </a:t>
            </a:r>
            <a:r>
              <a:rPr lang="cs-CZ" sz="2300" dirty="0"/>
              <a:t>(v důsledku bilaterální ageneze </a:t>
            </a:r>
            <a:r>
              <a:rPr lang="cs-CZ" sz="2300" dirty="0" err="1"/>
              <a:t>vas</a:t>
            </a:r>
            <a:r>
              <a:rPr lang="cs-CZ" sz="2300" dirty="0"/>
              <a:t> </a:t>
            </a:r>
            <a:r>
              <a:rPr lang="cs-CZ" sz="2300" dirty="0" err="1"/>
              <a:t>deferens</a:t>
            </a:r>
            <a:r>
              <a:rPr lang="cs-CZ" sz="2300" dirty="0"/>
              <a:t>)</a:t>
            </a:r>
          </a:p>
          <a:p>
            <a:endParaRPr lang="cs-CZ" sz="2600" dirty="0"/>
          </a:p>
          <a:p>
            <a:r>
              <a:rPr lang="cs-CZ" sz="2600" dirty="0"/>
              <a:t>Postižení potních žláz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5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5986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Klinické syndromy asociované </a:t>
            </a:r>
            <a:br>
              <a:rPr lang="cs-CZ" sz="4000" b="1" dirty="0" smtClean="0">
                <a:latin typeface="+mn-lt"/>
              </a:rPr>
            </a:br>
            <a:r>
              <a:rPr lang="cs-CZ" sz="4000" b="1" dirty="0" smtClean="0">
                <a:latin typeface="+mn-lt"/>
              </a:rPr>
              <a:t>s funkčními neuroendokrinními tumory</a:t>
            </a:r>
            <a:endParaRPr lang="cs-CZ" sz="4000" b="1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3"/>
            <a:ext cx="11094720" cy="485714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1) </a:t>
            </a:r>
            <a:r>
              <a:rPr lang="cs-CZ" b="1" dirty="0" err="1" smtClean="0"/>
              <a:t>Insulinom</a:t>
            </a:r>
            <a:r>
              <a:rPr lang="cs-CZ" b="1" dirty="0" smtClean="0"/>
              <a:t>/hyperinzulinismus</a:t>
            </a:r>
            <a:r>
              <a:rPr lang="cs-CZ" dirty="0" smtClean="0"/>
              <a:t>…..hypoglykémie</a:t>
            </a:r>
          </a:p>
          <a:p>
            <a:endParaRPr lang="cs-CZ" dirty="0" smtClean="0"/>
          </a:p>
          <a:p>
            <a:r>
              <a:rPr lang="cs-CZ" dirty="0" smtClean="0"/>
              <a:t>2) </a:t>
            </a:r>
            <a:r>
              <a:rPr lang="cs-CZ" b="1" dirty="0" err="1" smtClean="0"/>
              <a:t>Gastrinom</a:t>
            </a:r>
            <a:r>
              <a:rPr lang="cs-CZ" b="1" dirty="0" smtClean="0"/>
              <a:t>/</a:t>
            </a:r>
            <a:r>
              <a:rPr lang="cs-CZ" b="1" dirty="0" err="1" smtClean="0"/>
              <a:t>Zollinger-Ellisonův</a:t>
            </a:r>
            <a:r>
              <a:rPr lang="cs-CZ" b="1" dirty="0" smtClean="0"/>
              <a:t> syndrom</a:t>
            </a:r>
            <a:r>
              <a:rPr lang="cs-CZ" dirty="0" smtClean="0"/>
              <a:t>……peptické ulcerace v atypických lokalizacích</a:t>
            </a:r>
          </a:p>
          <a:p>
            <a:endParaRPr lang="cs-CZ" dirty="0" smtClean="0"/>
          </a:p>
          <a:p>
            <a:r>
              <a:rPr lang="cs-CZ" dirty="0" smtClean="0"/>
              <a:t>3) </a:t>
            </a:r>
            <a:r>
              <a:rPr lang="cs-CZ" b="1" dirty="0" err="1" smtClean="0"/>
              <a:t>Glukagonom</a:t>
            </a:r>
            <a:r>
              <a:rPr lang="cs-CZ" dirty="0" smtClean="0"/>
              <a:t>….diabetes, migrující erytém, anémie</a:t>
            </a:r>
          </a:p>
          <a:p>
            <a:endParaRPr lang="cs-CZ" dirty="0" smtClean="0"/>
          </a:p>
          <a:p>
            <a:r>
              <a:rPr lang="cs-CZ" dirty="0" smtClean="0"/>
              <a:t>4) </a:t>
            </a:r>
            <a:r>
              <a:rPr lang="cs-CZ" b="1" dirty="0" err="1" smtClean="0"/>
              <a:t>Somatostatinom</a:t>
            </a:r>
            <a:r>
              <a:rPr lang="cs-CZ" dirty="0" smtClean="0"/>
              <a:t>…diabetes, cholelitiáza, </a:t>
            </a:r>
            <a:r>
              <a:rPr lang="cs-CZ" dirty="0" err="1" smtClean="0"/>
              <a:t>steatorhea</a:t>
            </a:r>
            <a:r>
              <a:rPr lang="cs-CZ" dirty="0" smtClean="0"/>
              <a:t>, </a:t>
            </a:r>
            <a:r>
              <a:rPr lang="cs-CZ" dirty="0" err="1" smtClean="0"/>
              <a:t>hypochlorhydrie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5) </a:t>
            </a:r>
            <a:r>
              <a:rPr lang="cs-CZ" b="1" dirty="0" err="1" smtClean="0"/>
              <a:t>VIPom</a:t>
            </a:r>
            <a:r>
              <a:rPr lang="cs-CZ" b="1" dirty="0" smtClean="0"/>
              <a:t>/WDHA syndrom</a:t>
            </a:r>
            <a:r>
              <a:rPr lang="cs-CZ" dirty="0" smtClean="0"/>
              <a:t>….(„</a:t>
            </a:r>
            <a:r>
              <a:rPr lang="cs-CZ" dirty="0" err="1" smtClean="0"/>
              <a:t>watery</a:t>
            </a:r>
            <a:r>
              <a:rPr lang="cs-CZ" dirty="0" smtClean="0"/>
              <a:t> </a:t>
            </a:r>
            <a:r>
              <a:rPr lang="cs-CZ" dirty="0" err="1" smtClean="0"/>
              <a:t>diarrha</a:t>
            </a:r>
            <a:r>
              <a:rPr lang="cs-CZ" dirty="0" smtClean="0"/>
              <a:t>, </a:t>
            </a:r>
            <a:r>
              <a:rPr lang="cs-CZ" dirty="0" err="1" smtClean="0"/>
              <a:t>hypokalémie</a:t>
            </a:r>
            <a:r>
              <a:rPr lang="cs-CZ" dirty="0" smtClean="0"/>
              <a:t>, achlorhydrie)</a:t>
            </a:r>
          </a:p>
          <a:p>
            <a:endParaRPr lang="cs-CZ" dirty="0" smtClean="0"/>
          </a:p>
          <a:p>
            <a:r>
              <a:rPr lang="cs-CZ" dirty="0" smtClean="0"/>
              <a:t>6) </a:t>
            </a:r>
            <a:r>
              <a:rPr lang="cs-CZ" b="1" dirty="0" err="1" smtClean="0"/>
              <a:t>Karcinoid</a:t>
            </a:r>
            <a:r>
              <a:rPr lang="cs-CZ" b="1" dirty="0" smtClean="0"/>
              <a:t>/</a:t>
            </a:r>
            <a:r>
              <a:rPr lang="cs-CZ" b="1" dirty="0" err="1" smtClean="0"/>
              <a:t>karcinoidový</a:t>
            </a:r>
            <a:r>
              <a:rPr lang="cs-CZ" b="1" dirty="0" smtClean="0"/>
              <a:t> syndrom</a:t>
            </a:r>
          </a:p>
          <a:p>
            <a:endParaRPr lang="cs-CZ" dirty="0" smtClean="0"/>
          </a:p>
          <a:p>
            <a:r>
              <a:rPr lang="cs-CZ" dirty="0" smtClean="0"/>
              <a:t>+ nádory s ektopickou produkcí ACTH..</a:t>
            </a:r>
            <a:r>
              <a:rPr lang="cs-CZ" dirty="0" err="1" smtClean="0"/>
              <a:t>Cushingův</a:t>
            </a:r>
            <a:r>
              <a:rPr lang="cs-CZ" dirty="0" smtClean="0"/>
              <a:t> syndrom, MSH..</a:t>
            </a:r>
            <a:r>
              <a:rPr lang="cs-CZ" dirty="0" err="1" smtClean="0"/>
              <a:t>hyperpigmentace</a:t>
            </a:r>
            <a:r>
              <a:rPr lang="cs-CZ" dirty="0" smtClean="0"/>
              <a:t>, </a:t>
            </a:r>
            <a:r>
              <a:rPr lang="cs-CZ" dirty="0" err="1" smtClean="0"/>
              <a:t>ADH..diabetes</a:t>
            </a:r>
            <a:r>
              <a:rPr lang="cs-CZ" dirty="0" smtClean="0"/>
              <a:t> </a:t>
            </a:r>
            <a:r>
              <a:rPr lang="cs-CZ" dirty="0" err="1" smtClean="0"/>
              <a:t>insipidus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36955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FNAB – cytologie nádoru endokrinního pankreatu.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8851" name="Picture 3" descr="NE tumor 3576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088" y="1600201"/>
            <a:ext cx="59626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7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0C21E8-E0A6-4FD3-ABC7-8B7E03F8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Pankreatitidy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27B6B5-9CE4-4553-8619-8D8DEBC2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Akutní (AP)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Systémová zánětlivá odpověď na </a:t>
            </a:r>
            <a:r>
              <a:rPr lang="cs-CZ" b="1" dirty="0"/>
              <a:t>samonatrávení/</a:t>
            </a:r>
            <a:r>
              <a:rPr lang="cs-CZ" b="1" dirty="0" err="1"/>
              <a:t>autodigesci</a:t>
            </a:r>
            <a:r>
              <a:rPr lang="cs-CZ" b="1" dirty="0"/>
              <a:t> pankreatu a </a:t>
            </a:r>
            <a:r>
              <a:rPr lang="cs-CZ" b="1" dirty="0" err="1"/>
              <a:t>peripankreatických</a:t>
            </a:r>
            <a:r>
              <a:rPr lang="cs-CZ" b="1" dirty="0"/>
              <a:t> tkání </a:t>
            </a:r>
            <a:r>
              <a:rPr lang="cs-CZ" dirty="0"/>
              <a:t>vlastním neadekvátně aktivovaným enzymatickým aparátem. </a:t>
            </a:r>
          </a:p>
          <a:p>
            <a:pPr marL="0" indent="0">
              <a:buNone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Chronické (CP)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Trvale progredující zánětlivý proces, při kterém je funkční parenchym pankreatu postupně nahrazován vazivovou tkání, s  rozvojem ireverzibilní nedostatečnosti exokrinního a později i endokrinního pankreatu.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768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1EA08-CD96-4165-AE42-5CAA2F9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Etiologie akutní pankreatitidy</a:t>
            </a:r>
          </a:p>
        </p:txBody>
      </p:sp>
      <p:pic>
        <p:nvPicPr>
          <p:cNvPr id="27651" name="Picture 3" descr="pancr">
            <a:extLst>
              <a:ext uri="{FF2B5EF4-FFF2-40B4-BE49-F238E27FC236}">
                <a16:creationId xmlns:a16="http://schemas.microsoft.com/office/drawing/2014/main" id="{591507D0-463C-475E-AA60-74FFE9964F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2025976"/>
            <a:ext cx="4938712" cy="3662877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C8594D-77A6-461C-99A7-5FB248DB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8883" y="1845733"/>
            <a:ext cx="6208124" cy="44652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Klíčový spouštěč:</a:t>
            </a:r>
          </a:p>
          <a:p>
            <a:r>
              <a:rPr lang="cs-CZ" dirty="0"/>
              <a:t>Předčasná a masivní aktivace trypsinogenu.</a:t>
            </a:r>
          </a:p>
          <a:p>
            <a:r>
              <a:rPr lang="cs-CZ" dirty="0"/>
              <a:t>Aktivace </a:t>
            </a:r>
            <a:r>
              <a:rPr lang="cs-CZ" dirty="0" err="1"/>
              <a:t>elastázy</a:t>
            </a:r>
            <a:r>
              <a:rPr lang="cs-CZ" dirty="0"/>
              <a:t> a fosfolipázy → poškození buněčných membrán a krvácení, ARDS (fosfolipázy interagují se </a:t>
            </a:r>
            <a:r>
              <a:rPr lang="cs-CZ" dirty="0" err="1" smtClean="0"/>
              <a:t>surfaktantem</a:t>
            </a:r>
            <a:r>
              <a:rPr lang="cs-CZ" dirty="0" smtClean="0"/>
              <a:t>) </a:t>
            </a:r>
            <a:endParaRPr lang="cs-CZ" dirty="0"/>
          </a:p>
          <a:p>
            <a:r>
              <a:rPr lang="cs-CZ" dirty="0"/>
              <a:t>Aktivace ostatních enzymů, komplementu, </a:t>
            </a:r>
            <a:r>
              <a:rPr lang="cs-CZ" dirty="0" err="1"/>
              <a:t>kalikrein</a:t>
            </a:r>
            <a:r>
              <a:rPr lang="cs-CZ" dirty="0"/>
              <a:t>-kininového systému, koagulačního a fibrinolytického systému → DIK, šok (mortalita 2-4 %)</a:t>
            </a:r>
          </a:p>
          <a:p>
            <a:endParaRPr lang="cs-CZ" dirty="0"/>
          </a:p>
          <a:p>
            <a:r>
              <a:rPr lang="cs-CZ" b="1" dirty="0"/>
              <a:t>Spouštěcí mechanismy neadekvátní aktivace enzymů:</a:t>
            </a:r>
          </a:p>
          <a:p>
            <a:r>
              <a:rPr lang="cs-CZ" dirty="0"/>
              <a:t>- obstrukce duktů</a:t>
            </a:r>
          </a:p>
          <a:p>
            <a:r>
              <a:rPr lang="cs-CZ" dirty="0"/>
              <a:t>- primární poškození </a:t>
            </a:r>
            <a:r>
              <a:rPr lang="cs-CZ" dirty="0" err="1"/>
              <a:t>acinárních</a:t>
            </a:r>
            <a:r>
              <a:rPr lang="cs-CZ" dirty="0"/>
              <a:t> buněk</a:t>
            </a:r>
          </a:p>
          <a:p>
            <a:r>
              <a:rPr lang="cs-CZ" dirty="0"/>
              <a:t>- primární porucha intracelulárního transportu proenzymů</a:t>
            </a:r>
          </a:p>
          <a:p>
            <a:endParaRPr lang="cs-CZ" dirty="0"/>
          </a:p>
          <a:p>
            <a:r>
              <a:rPr lang="cs-CZ" dirty="0"/>
              <a:t>Nejčastější </a:t>
            </a:r>
            <a:r>
              <a:rPr lang="cs-CZ" b="1" dirty="0"/>
              <a:t>etiologie biliární a alkoholická</a:t>
            </a:r>
            <a:r>
              <a:rPr lang="cs-CZ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8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Akutní pankreatitida – etiologické faktory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80 % akutních pankreatitid asociováno s alkoholismem a onemocněním žlučových cest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16874" y="1845735"/>
            <a:ext cx="4937760" cy="40233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Metabolické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Alkohol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Hyperlipoproteinémie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(typ I a V)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Hyperkalcémie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hyperparatyreoidismus</a:t>
            </a:r>
            <a:r>
              <a:rPr lang="cs-CZ" altLang="cs-CZ" sz="1600" dirty="0"/>
              <a:t> aj.)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Léky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thiazidová</a:t>
            </a:r>
            <a:r>
              <a:rPr lang="cs-CZ" altLang="cs-CZ" sz="1600" dirty="0"/>
              <a:t> diuretika, azathioprin, estrogeny, sulfonamidy, </a:t>
            </a:r>
            <a:r>
              <a:rPr lang="cs-CZ" altLang="cs-CZ" sz="1600" dirty="0" err="1"/>
              <a:t>furosemid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metyldopa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pentamidin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procainamid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Genetika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Mechanické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Trauma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Obstrukce (litiáza, </a:t>
            </a:r>
            <a:r>
              <a:rPr lang="cs-CZ" altLang="cs-CZ" sz="1600" dirty="0" err="1"/>
              <a:t>pancreas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divisum</a:t>
            </a:r>
            <a:r>
              <a:rPr lang="cs-CZ" altLang="cs-CZ" sz="1600" dirty="0"/>
              <a:t>, tumory, paraziti (</a:t>
            </a:r>
            <a:r>
              <a:rPr lang="cs-CZ" altLang="cs-CZ" sz="1600" i="1" dirty="0" err="1"/>
              <a:t>Ascaris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lumbricoides</a:t>
            </a:r>
            <a:r>
              <a:rPr lang="cs-CZ" altLang="cs-CZ" sz="1600" dirty="0"/>
              <a:t>)), spasmy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Iatrogenní</a:t>
            </a:r>
            <a:r>
              <a:rPr lang="cs-CZ" altLang="cs-CZ" sz="1600" dirty="0"/>
              <a:t> poškození (ERCP, perioperační)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846570" y="1846341"/>
            <a:ext cx="4937760" cy="40233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Vaskulární, ischemické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Šok, trombózy, embolie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Vaskulitida – </a:t>
            </a:r>
            <a:r>
              <a:rPr lang="cs-CZ" altLang="cs-CZ" sz="1600" dirty="0" err="1"/>
              <a:t>polyarteriitis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nodosa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Infekční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Spalničky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Coxsackieviry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i="1" dirty="0" err="1"/>
              <a:t>Mycoplasma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pneumoniae</a:t>
            </a:r>
            <a:endParaRPr lang="cs-CZ" altLang="cs-CZ" sz="1600" i="1" dirty="0"/>
          </a:p>
          <a:p>
            <a:endParaRPr lang="cs-CZ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80911" y="6423264"/>
            <a:ext cx="328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Fokální edém a tuková nekróza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097463" y="660662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31392" y="6439366"/>
            <a:ext cx="455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Rozsáhlá </a:t>
            </a:r>
            <a:r>
              <a:rPr lang="cs-CZ" altLang="cs-CZ" sz="1800" b="1" dirty="0" err="1"/>
              <a:t>parenchymální</a:t>
            </a:r>
            <a:r>
              <a:rPr lang="cs-CZ" altLang="cs-CZ" sz="1800" b="1" dirty="0"/>
              <a:t> nekróza a krvácení</a:t>
            </a:r>
            <a:r>
              <a:rPr lang="cs-CZ" altLang="cs-CZ" sz="1800" dirty="0"/>
              <a:t>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233353" y="5925217"/>
            <a:ext cx="249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hlink"/>
                </a:solidFill>
              </a:rPr>
              <a:t>+ idiopatické AP (10-20 %)</a:t>
            </a:r>
          </a:p>
        </p:txBody>
      </p:sp>
    </p:spTree>
    <p:extLst>
      <p:ext uri="{BB962C8B-B14F-4D97-AF65-F5344CB8AC3E}">
        <p14:creationId xmlns:p14="http://schemas.microsoft.com/office/powerpoint/2010/main" val="1168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612</TotalTime>
  <Words>3330</Words>
  <Application>Microsoft Office PowerPoint</Application>
  <PresentationFormat>Širokoúhlá obrazovka</PresentationFormat>
  <Paragraphs>630</Paragraphs>
  <Slides>64</Slides>
  <Notes>0</Notes>
  <HiddenSlides>1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71" baseType="lpstr">
      <vt:lpstr>Arial</vt:lpstr>
      <vt:lpstr>Calibri</vt:lpstr>
      <vt:lpstr>Calibri Light</vt:lpstr>
      <vt:lpstr>Garamond</vt:lpstr>
      <vt:lpstr>Times New Roman</vt:lpstr>
      <vt:lpstr>Wingdings</vt:lpstr>
      <vt:lpstr>Retrospektiva</vt:lpstr>
      <vt:lpstr>Patologie pankreatu</vt:lpstr>
      <vt:lpstr>Exokrinní pankreas</vt:lpstr>
      <vt:lpstr>Kongenitální abnormity pankreatu</vt:lpstr>
      <vt:lpstr>Cystická (pankreato)fibróza (mukoviscidóza)</vt:lpstr>
      <vt:lpstr>Cystická (pankreato)fibróza (mukoviscidóza)</vt:lpstr>
      <vt:lpstr>Cystická (pankreato)fibróza (mukoviscidóza): orgánové postižení</vt:lpstr>
      <vt:lpstr>Pankreatitidy</vt:lpstr>
      <vt:lpstr>Etiologie akutní pankreatitidy</vt:lpstr>
      <vt:lpstr>Akutní pankreatitida – etiologické faktory 80 % akutních pankreatitid asociováno s alkoholismem a onemocněním žlučových cest </vt:lpstr>
      <vt:lpstr>Akutní pankreatitida</vt:lpstr>
      <vt:lpstr>Klinicko-patologické formy akutní pankreatitidy</vt:lpstr>
      <vt:lpstr>Akutní pankreatitida</vt:lpstr>
      <vt:lpstr>Akutní pankreatitida, nekrotizující</vt:lpstr>
      <vt:lpstr>Akutní pankreatitida, nekrotizující</vt:lpstr>
      <vt:lpstr>Nekrózy tukové tkáně omenta</vt:lpstr>
      <vt:lpstr>Chronická pankreatitida (CP)</vt:lpstr>
      <vt:lpstr>Patogeneze CP</vt:lpstr>
      <vt:lpstr>Etiologie chronické pankreatitidy – klasifikace TIGARO</vt:lpstr>
      <vt:lpstr>Chronická pankreatitida (CP) </vt:lpstr>
      <vt:lpstr>Klinická dif. dg. CP  a duktálního adenokarcinomu pankreatu (PDAC)</vt:lpstr>
      <vt:lpstr>Makroskopické nálezy (CP v resekátech)</vt:lpstr>
      <vt:lpstr>Alkoholická chronická pankreatitida v resekátu </vt:lpstr>
      <vt:lpstr>Alkoholická chronická pankreatitida</vt:lpstr>
      <vt:lpstr>Hereditární pankreatitida</vt:lpstr>
      <vt:lpstr>Autoimunitní pankreatitida</vt:lpstr>
      <vt:lpstr>Prezentace aplikace PowerPoint</vt:lpstr>
      <vt:lpstr>Klinické známky AIP</vt:lpstr>
      <vt:lpstr>Autoimunitní pankreatitida (IDCP, typ2)</vt:lpstr>
      <vt:lpstr>Sklerozující léze ve vztahu k IgG4</vt:lpstr>
      <vt:lpstr>Obstrukční pankreatitida</vt:lpstr>
      <vt:lpstr>Paraduodenální pankreatitida</vt:lpstr>
      <vt:lpstr>„Idiopatická chronická pankreatitida“</vt:lpstr>
      <vt:lpstr>Cysty pankreatu</vt:lpstr>
      <vt:lpstr> </vt:lpstr>
      <vt:lpstr>Benigní lymfoepiteliální cysta pankreatu</vt:lpstr>
      <vt:lpstr>Nádory pankreatu</vt:lpstr>
      <vt:lpstr>Nádory pankreatu dle četnosti, lokalizace a charakteru růstu. </vt:lpstr>
      <vt:lpstr>Prezentace aplikace PowerPoint</vt:lpstr>
      <vt:lpstr>Genetické syndromy asociované s PDAC</vt:lpstr>
      <vt:lpstr>Charakteristiky PDAC</vt:lpstr>
      <vt:lpstr>Karcinom pankreatu</vt:lpstr>
      <vt:lpstr>Prekurzorové léze karcinomu pankreatu</vt:lpstr>
      <vt:lpstr>Karcinom pankreatu</vt:lpstr>
      <vt:lpstr>Klinické příznaky PDAC</vt:lpstr>
      <vt:lpstr>Duktální adenokarcinom hlavy pankreatu (PDAC)</vt:lpstr>
      <vt:lpstr>Šíření PDAC</vt:lpstr>
      <vt:lpstr>Duktální adenokarcinom a perineurální propagace</vt:lpstr>
      <vt:lpstr>Cystické nádory pankreatu</vt:lpstr>
      <vt:lpstr>Mucinózní cystická neoplazie</vt:lpstr>
      <vt:lpstr> Intraduktální papilární mucinózní neoplazie (IPMN) </vt:lpstr>
      <vt:lpstr>IPMN  s asociovaným invazivním karcinomem</vt:lpstr>
      <vt:lpstr>IPMN s asociovaným invazivním karcinomem</vt:lpstr>
      <vt:lpstr>IPMN</vt:lpstr>
      <vt:lpstr>Karcinom z acinárních buněk, trypsin+ </vt:lpstr>
      <vt:lpstr>Serózní neoplazie pankreatu</vt:lpstr>
      <vt:lpstr>Solidní pseudopapilární tumor pankreatu</vt:lpstr>
      <vt:lpstr>Nádory endokrinního pankreatu</vt:lpstr>
      <vt:lpstr>Klasifikace neuroendokrinních neoplazií GIT: platná i pro nádory endokrinního pankreatu</vt:lpstr>
      <vt:lpstr>Neuroendokrinní neoplazie pankreatu. </vt:lpstr>
      <vt:lpstr>Neuroendokrinní neoplazie pankreatu</vt:lpstr>
      <vt:lpstr>Klinické syndromy asociované  s funkčními neuroendokrinními tumory</vt:lpstr>
      <vt:lpstr>Depozita amyloidu v insulinomu. </vt:lpstr>
      <vt:lpstr>FNAB – cytologie nádoru endokrinního pankreatu.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117</cp:revision>
  <dcterms:created xsi:type="dcterms:W3CDTF">2017-08-15T07:48:05Z</dcterms:created>
  <dcterms:modified xsi:type="dcterms:W3CDTF">2023-12-12T05:57:19Z</dcterms:modified>
</cp:coreProperties>
</file>