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3" r:id="rId1"/>
  </p:sldMasterIdLst>
  <p:notesMasterIdLst>
    <p:notesMasterId r:id="rId7"/>
  </p:notesMasterIdLst>
  <p:sldIdLst>
    <p:sldId id="263" r:id="rId2"/>
    <p:sldId id="264" r:id="rId3"/>
    <p:sldId id="315" r:id="rId4"/>
    <p:sldId id="316" r:id="rId5"/>
    <p:sldId id="317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TONEATTI" initials="CT" lastIdx="2" clrIdx="0">
    <p:extLst>
      <p:ext uri="{19B8F6BF-5375-455C-9EA6-DF929625EA0E}">
        <p15:presenceInfo xmlns:p15="http://schemas.microsoft.com/office/powerpoint/2012/main" userId="S-1-5-21-911341734-1147284700-3133698051-35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762"/>
    <a:srgbClr val="FABE79"/>
    <a:srgbClr val="C0504C"/>
    <a:srgbClr val="ADF2FA"/>
    <a:srgbClr val="209AFA"/>
    <a:srgbClr val="1A7ECB"/>
    <a:srgbClr val="00CFFA"/>
    <a:srgbClr val="9BC6E4"/>
    <a:srgbClr val="1B7E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4" autoAdjust="0"/>
    <p:restoredTop sz="94697"/>
  </p:normalViewPr>
  <p:slideViewPr>
    <p:cSldViewPr snapToGrid="0" snapToObjects="1">
      <p:cViewPr varScale="1">
        <p:scale>
          <a:sx n="62" d="100"/>
          <a:sy n="62" d="100"/>
        </p:scale>
        <p:origin x="113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54596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EF5335-F1C4-4A45-8494-402237E433AB}" type="slidenum">
              <a:rPr lang="nl-BE" altLang="en-US" smtClean="0"/>
              <a:pPr/>
              <a:t>1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455035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EF5335-F1C4-4A45-8494-402237E433AB}" type="slidenum">
              <a:rPr lang="nl-BE" altLang="en-US" smtClean="0"/>
              <a:pPr/>
              <a:t>2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67852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EF5335-F1C4-4A45-8494-402237E433AB}" type="slidenum">
              <a:rPr lang="nl-BE" altLang="en-US" smtClean="0"/>
              <a:pPr/>
              <a:t>3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35712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EF5335-F1C4-4A45-8494-402237E433AB}" type="slidenum">
              <a:rPr lang="nl-BE" altLang="en-US" smtClean="0"/>
              <a:pPr/>
              <a:t>4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1910228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EF5335-F1C4-4A45-8494-402237E433AB}" type="slidenum">
              <a:rPr lang="nl-BE" altLang="en-US" smtClean="0"/>
              <a:pPr/>
              <a:t>5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104715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BE"/>
              <a:t>Click to edit Master title style</a:t>
            </a:r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/>
          </p:nvPr>
        </p:nvSpPr>
        <p:spPr>
          <a:xfrm>
            <a:off x="540000" y="1349999"/>
            <a:ext cx="8334000" cy="442800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>
            <a:lvl1pPr>
              <a:defRPr/>
            </a:lvl1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nl-BE" dirty="0"/>
          </a:p>
        </p:txBody>
      </p:sp>
      <p:sp>
        <p:nvSpPr>
          <p:cNvPr id="4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98F1A83-373B-43F0-944A-DBF720C99456}" type="datetime1">
              <a:rPr lang="en-US" altLang="en-US"/>
              <a:pPr>
                <a:defRPr/>
              </a:pPr>
              <a:t>12/7/2022</a:t>
            </a:fld>
            <a:endParaRPr lang="nl-BE" altLang="en-US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218B6-6C78-45E4-B58B-8A4D981D16F8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122402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62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68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Isosceles Triangle 7"/>
          <p:cNvSpPr/>
          <p:nvPr/>
        </p:nvSpPr>
        <p:spPr bwMode="auto">
          <a:xfrm rot="16200000">
            <a:off x="3150046" y="877702"/>
            <a:ext cx="2839376" cy="8937709"/>
          </a:xfrm>
          <a:prstGeom prst="triangle">
            <a:avLst/>
          </a:prstGeom>
          <a:gradFill>
            <a:gsLst>
              <a:gs pos="80000">
                <a:srgbClr val="0A9BA3"/>
              </a:gs>
              <a:gs pos="85416">
                <a:srgbClr val="168CBD"/>
              </a:gs>
              <a:gs pos="92075">
                <a:srgbClr val="237BDB"/>
              </a:gs>
              <a:gs pos="0">
                <a:srgbClr val="FF3399"/>
              </a:gs>
              <a:gs pos="21000">
                <a:srgbClr val="FF6633">
                  <a:alpha val="44000"/>
                  <a:lumMod val="56000"/>
                  <a:lumOff val="44000"/>
                </a:srgbClr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89" name="Right Arrow 88"/>
          <p:cNvSpPr/>
          <p:nvPr/>
        </p:nvSpPr>
        <p:spPr bwMode="auto">
          <a:xfrm>
            <a:off x="1450577" y="5181928"/>
            <a:ext cx="719138" cy="300038"/>
          </a:xfrm>
          <a:prstGeom prst="rightArrow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pic>
        <p:nvPicPr>
          <p:cNvPr id="91" name="Picture 3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3" y="4092279"/>
            <a:ext cx="660399" cy="1061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91"/>
          <p:cNvSpPr txBox="1"/>
          <p:nvPr/>
        </p:nvSpPr>
        <p:spPr>
          <a:xfrm>
            <a:off x="369490" y="5181928"/>
            <a:ext cx="1512887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chemeClr val="tx1">
                    <a:lumMod val="50000"/>
                  </a:schemeClr>
                </a:solidFill>
              </a:rPr>
              <a:t>Preclinical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69715" y="5173991"/>
            <a:ext cx="1512887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chemeClr val="tx1">
                    <a:lumMod val="50000"/>
                  </a:schemeClr>
                </a:solidFill>
              </a:rPr>
              <a:t>Phase I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825477" y="5173991"/>
            <a:ext cx="1512888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chemeClr val="tx1">
                    <a:lumMod val="50000"/>
                  </a:schemeClr>
                </a:solidFill>
              </a:rPr>
              <a:t>Phase II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409802" y="5173991"/>
            <a:ext cx="1512888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chemeClr val="tx1">
                    <a:lumMod val="50000"/>
                  </a:schemeClr>
                </a:solidFill>
              </a:rPr>
              <a:t>Phase III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138590" y="5224791"/>
            <a:ext cx="15113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chemeClr val="tx1">
                    <a:lumMod val="50000"/>
                  </a:schemeClr>
                </a:solidFill>
              </a:rPr>
              <a:t>Phase IV</a:t>
            </a:r>
          </a:p>
        </p:txBody>
      </p:sp>
      <p:sp>
        <p:nvSpPr>
          <p:cNvPr id="97" name="Right Arrow 96"/>
          <p:cNvSpPr/>
          <p:nvPr/>
        </p:nvSpPr>
        <p:spPr bwMode="auto">
          <a:xfrm>
            <a:off x="6274990" y="5218441"/>
            <a:ext cx="719137" cy="300037"/>
          </a:xfrm>
          <a:prstGeom prst="rightArrow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98" name="Right Arrow 97"/>
          <p:cNvSpPr/>
          <p:nvPr/>
        </p:nvSpPr>
        <p:spPr bwMode="auto">
          <a:xfrm>
            <a:off x="4690665" y="5218441"/>
            <a:ext cx="719137" cy="300037"/>
          </a:xfrm>
          <a:prstGeom prst="rightArrow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99" name="Right Arrow 98"/>
          <p:cNvSpPr/>
          <p:nvPr/>
        </p:nvSpPr>
        <p:spPr bwMode="auto">
          <a:xfrm>
            <a:off x="3106340" y="5181928"/>
            <a:ext cx="719137" cy="300038"/>
          </a:xfrm>
          <a:prstGeom prst="rightArrow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pic>
        <p:nvPicPr>
          <p:cNvPr id="104" name="Picture 2" descr="C:\Users\cas00011\AppData\Local\Microsoft\Windows\Temporary Internet Files\Content.IE5\I516GQQW\MC9004419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89"/>
          <a:stretch>
            <a:fillRect/>
          </a:stretch>
        </p:blipFill>
        <p:spPr bwMode="auto">
          <a:xfrm>
            <a:off x="4367179" y="5461299"/>
            <a:ext cx="38893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Picture 2" descr="C:\Users\cas00011\AppData\Local\Microsoft\Windows\Temporary Internet Files\Content.IE5\I516GQQW\MC900441984[1].wmf"/>
          <p:cNvPicPr>
            <a:picLocks noChangeAspect="1" noChangeArrowheads="1"/>
          </p:cNvPicPr>
          <p:nvPr/>
        </p:nvPicPr>
        <p:blipFill>
          <a:blip r:embed="rId4" cstate="print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89"/>
          <a:stretch>
            <a:fillRect/>
          </a:stretch>
        </p:blipFill>
        <p:spPr bwMode="auto">
          <a:xfrm>
            <a:off x="4600032" y="5587660"/>
            <a:ext cx="38893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2432968" y="4526146"/>
            <a:ext cx="747712" cy="631825"/>
            <a:chOff x="2455863" y="2830509"/>
            <a:chExt cx="747712" cy="631825"/>
          </a:xfrm>
        </p:grpSpPr>
        <p:pic>
          <p:nvPicPr>
            <p:cNvPr id="9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2455863" y="2830509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2816225" y="2830509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4145568" y="4430607"/>
            <a:ext cx="820737" cy="703262"/>
            <a:chOff x="3932238" y="2830509"/>
            <a:chExt cx="820737" cy="703262"/>
          </a:xfrm>
        </p:grpSpPr>
        <p:pic>
          <p:nvPicPr>
            <p:cNvPr id="105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4364038" y="2830509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3932238" y="2830509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4148138" y="2901946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5567689" y="4266987"/>
            <a:ext cx="1468438" cy="774700"/>
            <a:chOff x="5511800" y="2743196"/>
            <a:chExt cx="1468438" cy="774700"/>
          </a:xfrm>
        </p:grpSpPr>
        <p:pic>
          <p:nvPicPr>
            <p:cNvPr id="10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592888" y="274319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1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232525" y="2759071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5872163" y="2759071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5511800" y="2759071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5656263" y="2886071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088063" y="2886071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492875" y="2886071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5476787" y="5493330"/>
            <a:ext cx="1468438" cy="776287"/>
            <a:chOff x="5502585" y="4198934"/>
            <a:chExt cx="1468438" cy="776287"/>
          </a:xfrm>
        </p:grpSpPr>
        <p:pic>
          <p:nvPicPr>
            <p:cNvPr id="113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582085" y="4198934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221723" y="4214809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5861360" y="4214809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5502585" y="4214809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5645460" y="4343396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077260" y="4343396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6482073" y="434339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7369644" y="5468584"/>
            <a:ext cx="1668941" cy="1176958"/>
            <a:chOff x="7020272" y="4198934"/>
            <a:chExt cx="1763005" cy="1279822"/>
          </a:xfrm>
        </p:grpSpPr>
        <p:pic>
          <p:nvPicPr>
            <p:cNvPr id="12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8288338" y="4198934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1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927975" y="4214809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567613" y="4214809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208838" y="4214809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4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351713" y="4343396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5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783513" y="4343396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6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8188325" y="434339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7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136110" y="4495275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395059" y="4495274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993943" y="4514769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590073" y="4495275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424142" y="4702915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784182" y="4702915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216230" y="4686668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020272" y="4686668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325854" y="4832288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590073" y="4846931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7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956376" y="4846930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167314" y="4826786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7223108" y="4060822"/>
            <a:ext cx="1677213" cy="1140912"/>
            <a:chOff x="7092280" y="2327271"/>
            <a:chExt cx="1763005" cy="1279277"/>
          </a:xfrm>
        </p:grpSpPr>
        <p:pic>
          <p:nvPicPr>
            <p:cNvPr id="139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8359775" y="2327271"/>
              <a:ext cx="38893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999413" y="2343146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1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640638" y="234314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280275" y="234314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424738" y="247014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7856538" y="2470146"/>
              <a:ext cx="387350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>
            <a:blip r:embed="rId4" cstate="print">
              <a:lum bright="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>
              <a:fillRect/>
            </a:stretch>
          </p:blipFill>
          <p:spPr bwMode="auto">
            <a:xfrm>
              <a:off x="8259763" y="2470146"/>
              <a:ext cx="38893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6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208118" y="2623067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467067" y="2623066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065951" y="2642561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662081" y="2623067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496150" y="2830707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856190" y="2830707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2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288238" y="2814460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3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092280" y="2814460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4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409385" y="2960002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5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662081" y="2974723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6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8028384" y="2974722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7" name="Picture 2" descr="C:\Users\cas00011\AppData\Local\Microsoft\Windows\Temporary Internet Files\Content.IE5\I516GQQW\MC900441984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689"/>
            <a:stretch/>
          </p:blipFill>
          <p:spPr bwMode="auto">
            <a:xfrm>
              <a:off x="7239322" y="2954578"/>
              <a:ext cx="388218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-1266023" y="6984446"/>
            <a:ext cx="1452077" cy="686931"/>
            <a:chOff x="210135" y="1496751"/>
            <a:chExt cx="7067967" cy="4092475"/>
          </a:xfrm>
        </p:grpSpPr>
        <p:sp>
          <p:nvSpPr>
            <p:cNvPr id="163" name="TextBox 162"/>
            <p:cNvSpPr txBox="1">
              <a:spLocks noChangeArrowheads="1"/>
            </p:cNvSpPr>
            <p:nvPr/>
          </p:nvSpPr>
          <p:spPr bwMode="auto">
            <a:xfrm rot="5400000">
              <a:off x="239580" y="3372308"/>
              <a:ext cx="40896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fr-FR" sz="1600" dirty="0">
                  <a:solidFill>
                    <a:srgbClr val="209AFA"/>
                  </a:solidFill>
                </a:rPr>
                <a:t>…………….………………..…….</a:t>
              </a:r>
            </a:p>
          </p:txBody>
        </p:sp>
        <p:sp>
          <p:nvSpPr>
            <p:cNvPr id="164" name="TextBox 163"/>
            <p:cNvSpPr txBox="1">
              <a:spLocks noChangeArrowheads="1"/>
            </p:cNvSpPr>
            <p:nvPr/>
          </p:nvSpPr>
          <p:spPr bwMode="auto">
            <a:xfrm rot="5400000">
              <a:off x="-1665421" y="3372308"/>
              <a:ext cx="40896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fr-FR" sz="1600" dirty="0">
                  <a:solidFill>
                    <a:srgbClr val="209AFA"/>
                  </a:solidFill>
                </a:rPr>
                <a:t>…………..………..…………</a:t>
              </a:r>
            </a:p>
          </p:txBody>
        </p:sp>
        <p:sp>
          <p:nvSpPr>
            <p:cNvPr id="165" name="TextBox 164"/>
            <p:cNvSpPr txBox="1">
              <a:spLocks noChangeArrowheads="1"/>
            </p:cNvSpPr>
            <p:nvPr/>
          </p:nvSpPr>
          <p:spPr bwMode="auto">
            <a:xfrm rot="5400000">
              <a:off x="1895342" y="3372308"/>
              <a:ext cx="40896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fr-FR" sz="1600" dirty="0">
                  <a:solidFill>
                    <a:srgbClr val="209AFA"/>
                  </a:solidFill>
                </a:rPr>
                <a:t>………………….…………………….</a:t>
              </a:r>
            </a:p>
          </p:txBody>
        </p:sp>
        <p:sp>
          <p:nvSpPr>
            <p:cNvPr id="166" name="TextBox 165"/>
            <p:cNvSpPr txBox="1">
              <a:spLocks noChangeArrowheads="1"/>
            </p:cNvSpPr>
            <p:nvPr/>
          </p:nvSpPr>
          <p:spPr bwMode="auto">
            <a:xfrm rot="5400000">
              <a:off x="3479490" y="3375116"/>
              <a:ext cx="40896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fr-FR" sz="1600" dirty="0">
                  <a:solidFill>
                    <a:srgbClr val="209AFA"/>
                  </a:solidFill>
                </a:rPr>
                <a:t>…………………..……..…….…………..</a:t>
              </a:r>
            </a:p>
          </p:txBody>
        </p:sp>
        <p:sp>
          <p:nvSpPr>
            <p:cNvPr id="167" name="TextBox 166"/>
            <p:cNvSpPr txBox="1">
              <a:spLocks noChangeArrowheads="1"/>
            </p:cNvSpPr>
            <p:nvPr/>
          </p:nvSpPr>
          <p:spPr bwMode="auto">
            <a:xfrm rot="5400000">
              <a:off x="5063992" y="3372307"/>
              <a:ext cx="40896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fr-FR" sz="1600" dirty="0">
                  <a:solidFill>
                    <a:srgbClr val="209AFA"/>
                  </a:solidFill>
                </a:rPr>
                <a:t>………………………….…………………....</a:t>
              </a: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198016" y="5958733"/>
            <a:ext cx="1478767" cy="248905"/>
          </a:xfrm>
          <a:prstGeom prst="rect">
            <a:avLst/>
          </a:prstGeom>
          <a:solidFill>
            <a:srgbClr val="FABE79"/>
          </a:solidFill>
          <a:ln>
            <a:solidFill>
              <a:srgbClr val="C0504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3384371" y="6331437"/>
            <a:ext cx="1478767" cy="248905"/>
          </a:xfrm>
          <a:prstGeom prst="rect">
            <a:avLst/>
          </a:prstGeom>
          <a:solidFill>
            <a:srgbClr val="FAB762"/>
          </a:solidFill>
          <a:ln>
            <a:solidFill>
              <a:srgbClr val="FAB76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5703331" y="6347713"/>
            <a:ext cx="1478767" cy="248905"/>
          </a:xfrm>
          <a:prstGeom prst="rect">
            <a:avLst/>
          </a:prstGeom>
          <a:solidFill>
            <a:srgbClr val="FAB762"/>
          </a:solidFill>
          <a:ln>
            <a:solidFill>
              <a:srgbClr val="FAB76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90323" y="5667945"/>
            <a:ext cx="1478767" cy="248905"/>
          </a:xfrm>
          <a:prstGeom prst="rect">
            <a:avLst/>
          </a:prstGeom>
          <a:solidFill>
            <a:srgbClr val="FAB762"/>
          </a:solidFill>
          <a:ln>
            <a:solidFill>
              <a:srgbClr val="FAB76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243223" y="2865875"/>
            <a:ext cx="1383704" cy="10798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Shape 352"/>
          <p:cNvSpPr txBox="1"/>
          <p:nvPr/>
        </p:nvSpPr>
        <p:spPr>
          <a:xfrm>
            <a:off x="-2266" y="260482"/>
            <a:ext cx="9144000" cy="712817"/>
          </a:xfrm>
          <a:prstGeom prst="rect">
            <a:avLst/>
          </a:prstGeom>
          <a:solidFill>
            <a:srgbClr val="1A7ECB"/>
          </a:solidFill>
          <a:ln>
            <a:noFill/>
          </a:ln>
        </p:spPr>
        <p:txBody>
          <a:bodyPr lIns="1188700" tIns="45700" rIns="274300" bIns="45700" anchor="ctr" anchorCtr="0">
            <a:no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+mn-lt"/>
              </a:rPr>
              <a:t>Fáze klinického vývoje léčiv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7355967" y="1494869"/>
            <a:ext cx="1513329" cy="246221"/>
          </a:xfrm>
          <a:prstGeom prst="rect">
            <a:avLst/>
          </a:prstGeom>
          <a:solidFill>
            <a:srgbClr val="FAB762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000" kern="0" dirty="0">
                <a:solidFill>
                  <a:schemeClr val="tx1"/>
                </a:solidFill>
                <a:latin typeface="+mn-lt"/>
                <a:cs typeface="Arial"/>
              </a:rPr>
              <a:t>Výběr kandidátů léků</a:t>
            </a:r>
            <a:endParaRPr lang="en-GB" sz="1000" kern="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50500" y="995732"/>
            <a:ext cx="8893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Doplňte definice jednotlivých fází do modrých a oranžových polí</a:t>
            </a:r>
            <a:endParaRPr lang="en-US" sz="1600" dirty="0"/>
          </a:p>
        </p:txBody>
      </p:sp>
      <p:sp>
        <p:nvSpPr>
          <p:cNvPr id="182" name="Rectangle 181"/>
          <p:cNvSpPr/>
          <p:nvPr/>
        </p:nvSpPr>
        <p:spPr>
          <a:xfrm>
            <a:off x="7401955" y="2149051"/>
            <a:ext cx="1483396" cy="246221"/>
          </a:xfrm>
          <a:prstGeom prst="rect">
            <a:avLst/>
          </a:prstGeom>
          <a:solidFill>
            <a:srgbClr val="FAB762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en-GB" sz="1000" kern="0" dirty="0">
                <a:solidFill>
                  <a:schemeClr val="tx1"/>
                </a:solidFill>
                <a:latin typeface="+mn-lt"/>
                <a:cs typeface="Arial"/>
              </a:rPr>
              <a:t>Proof of concept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9403" y="1359277"/>
            <a:ext cx="1475294" cy="1277273"/>
          </a:xfrm>
          <a:prstGeom prst="rect">
            <a:avLst/>
          </a:prstGeom>
          <a:solidFill>
            <a:srgbClr val="1A7ECB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r>
              <a:rPr lang="cs-CZ" altLang="fr-FR" sz="11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U nového léčiva je hodnocena primárně bezpečnost, farmakokinetika u zdravých </a:t>
            </a:r>
            <a:r>
              <a:rPr lang="cs-CZ" altLang="fr-FR" sz="11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doborovlníků</a:t>
            </a:r>
            <a:endParaRPr lang="en-GB" altLang="fr-FR" sz="11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711185" y="1359277"/>
            <a:ext cx="1425049" cy="938719"/>
          </a:xfrm>
          <a:prstGeom prst="rect">
            <a:avLst/>
          </a:prstGeom>
          <a:solidFill>
            <a:srgbClr val="1A7ECB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r>
              <a:rPr lang="cs-CZ" altLang="fr-FR" sz="11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Bezpečnost a účinnost nového léku je hodnocena u pacientů</a:t>
            </a:r>
            <a:endParaRPr lang="en-GB" altLang="fr-FR" sz="11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581871" y="1359277"/>
            <a:ext cx="1491591" cy="1107996"/>
          </a:xfrm>
          <a:prstGeom prst="rect">
            <a:avLst/>
          </a:prstGeom>
          <a:solidFill>
            <a:srgbClr val="1A7ECB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r>
              <a:rPr lang="cs-CZ" altLang="fr-FR" sz="11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Léčivo je běžně srovnáváno se standardní léčbou v podmínkách jeho zamýšleného použití</a:t>
            </a:r>
            <a:endParaRPr lang="en-GB" altLang="fr-FR" sz="11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989309" y="1359277"/>
            <a:ext cx="1420493" cy="1107996"/>
          </a:xfrm>
          <a:prstGeom prst="rect">
            <a:avLst/>
          </a:prstGeom>
          <a:solidFill>
            <a:srgbClr val="1A7ECB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r>
              <a:rPr lang="cs-CZ" altLang="fr-FR" sz="11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Jsou hodnoceny dlouhodobé účinky u velkého množství pacientů po dlouhou dobu sledování</a:t>
            </a:r>
            <a:endParaRPr lang="en-GB" altLang="fr-FR" sz="11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2384842" y="2855139"/>
            <a:ext cx="1383704" cy="10798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4010920" y="2863016"/>
            <a:ext cx="1383704" cy="10798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5604284" y="2866762"/>
            <a:ext cx="1327433" cy="10798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81">
            <a:extLst>
              <a:ext uri="{FF2B5EF4-FFF2-40B4-BE49-F238E27FC236}">
                <a16:creationId xmlns:a16="http://schemas.microsoft.com/office/drawing/2014/main" id="{B14B9E4B-C2CD-49BC-B801-AFAC8C51A514}"/>
              </a:ext>
            </a:extLst>
          </p:cNvPr>
          <p:cNvSpPr/>
          <p:nvPr/>
        </p:nvSpPr>
        <p:spPr>
          <a:xfrm>
            <a:off x="7372973" y="1809759"/>
            <a:ext cx="1483396" cy="246221"/>
          </a:xfrm>
          <a:prstGeom prst="rect">
            <a:avLst/>
          </a:prstGeom>
          <a:solidFill>
            <a:srgbClr val="FAB762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000" kern="0" dirty="0" err="1">
                <a:solidFill>
                  <a:schemeClr val="tx1"/>
                </a:solidFill>
                <a:latin typeface="+mn-lt"/>
                <a:cs typeface="Arial"/>
              </a:rPr>
              <a:t>Pivotní</a:t>
            </a:r>
            <a:r>
              <a:rPr lang="cs-CZ" sz="1000" kern="0" dirty="0">
                <a:solidFill>
                  <a:schemeClr val="tx1"/>
                </a:solidFill>
                <a:latin typeface="+mn-lt"/>
                <a:cs typeface="Arial"/>
              </a:rPr>
              <a:t> studie</a:t>
            </a:r>
            <a:endParaRPr lang="en-GB" sz="1000" kern="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159" name="Rectangle 181">
            <a:extLst>
              <a:ext uri="{FF2B5EF4-FFF2-40B4-BE49-F238E27FC236}">
                <a16:creationId xmlns:a16="http://schemas.microsoft.com/office/drawing/2014/main" id="{57350DC3-FF43-47BF-8DC2-0B7B3F620D5B}"/>
              </a:ext>
            </a:extLst>
          </p:cNvPr>
          <p:cNvSpPr/>
          <p:nvPr/>
        </p:nvSpPr>
        <p:spPr>
          <a:xfrm>
            <a:off x="7415159" y="2482757"/>
            <a:ext cx="1483396" cy="246221"/>
          </a:xfrm>
          <a:prstGeom prst="rect">
            <a:avLst/>
          </a:prstGeom>
          <a:solidFill>
            <a:srgbClr val="FAB762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000" dirty="0" err="1">
                <a:solidFill>
                  <a:schemeClr val="tx1"/>
                </a:solidFill>
                <a:latin typeface="+mn-lt"/>
              </a:rPr>
              <a:t>Exploratorní</a:t>
            </a:r>
            <a:r>
              <a:rPr lang="cs-CZ" sz="1000" dirty="0">
                <a:solidFill>
                  <a:schemeClr val="tx1"/>
                </a:solidFill>
                <a:latin typeface="+mn-lt"/>
              </a:rPr>
              <a:t> studie</a:t>
            </a:r>
            <a:endParaRPr lang="en-GB" sz="1000" kern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6" name="Picture 2" descr="https://czecrin.cz/wp-content/uploads/2020/12/czecrin__zakladni-logo-1.png">
            <a:extLst>
              <a:ext uri="{FF2B5EF4-FFF2-40B4-BE49-F238E27FC236}">
                <a16:creationId xmlns:a16="http://schemas.microsoft.com/office/drawing/2014/main" id="{D18F5BE6-E1F1-4965-B80C-5A156E728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734"/>
            <a:ext cx="1878587" cy="103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6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2" grpId="0"/>
      <p:bldP spid="93" grpId="0"/>
      <p:bldP spid="94" grpId="0"/>
      <p:bldP spid="95" grpId="0"/>
      <p:bldP spid="96" grpId="0"/>
      <p:bldP spid="97" grpId="0" animBg="1"/>
      <p:bldP spid="98" grpId="0" animBg="1"/>
      <p:bldP spid="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52"/>
          <p:cNvSpPr txBox="1"/>
          <p:nvPr/>
        </p:nvSpPr>
        <p:spPr>
          <a:xfrm>
            <a:off x="-1" y="260647"/>
            <a:ext cx="9144000" cy="1179287"/>
          </a:xfrm>
          <a:prstGeom prst="rect">
            <a:avLst/>
          </a:prstGeom>
          <a:solidFill>
            <a:srgbClr val="1A7ECB"/>
          </a:solidFill>
          <a:ln>
            <a:noFill/>
          </a:ln>
        </p:spPr>
        <p:txBody>
          <a:bodyPr lIns="1188700" tIns="45700" rIns="274300" bIns="4570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+mn-lt"/>
              </a:rPr>
              <a:t>Cross over vs </a:t>
            </a:r>
            <a:r>
              <a:rPr lang="en-US" sz="3600" b="1" dirty="0" err="1">
                <a:solidFill>
                  <a:schemeClr val="bg1"/>
                </a:solidFill>
                <a:latin typeface="+mn-lt"/>
              </a:rPr>
              <a:t>paral</a:t>
            </a:r>
            <a:r>
              <a:rPr lang="cs-CZ" sz="3600" b="1" dirty="0" err="1">
                <a:solidFill>
                  <a:schemeClr val="bg1"/>
                </a:solidFill>
                <a:latin typeface="+mn-lt"/>
              </a:rPr>
              <a:t>elní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 design</a:t>
            </a:r>
          </a:p>
        </p:txBody>
      </p:sp>
      <p:pic>
        <p:nvPicPr>
          <p:cNvPr id="11" name="Shape 3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9838" y="5458644"/>
            <a:ext cx="1738257" cy="122886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2415654" y="2074460"/>
            <a:ext cx="45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655092" y="2074460"/>
            <a:ext cx="3916908" cy="643720"/>
            <a:chOff x="655092" y="2074460"/>
            <a:chExt cx="3916908" cy="643720"/>
          </a:xfrm>
        </p:grpSpPr>
        <p:sp>
          <p:nvSpPr>
            <p:cNvPr id="2" name="Organigramme : Processus 1"/>
            <p:cNvSpPr/>
            <p:nvPr/>
          </p:nvSpPr>
          <p:spPr>
            <a:xfrm>
              <a:off x="655093" y="2074460"/>
              <a:ext cx="3916907" cy="24566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Organigramme : Processus 5"/>
            <p:cNvSpPr/>
            <p:nvPr/>
          </p:nvSpPr>
          <p:spPr>
            <a:xfrm>
              <a:off x="655092" y="2472520"/>
              <a:ext cx="3916907" cy="245660"/>
            </a:xfrm>
            <a:prstGeom prst="flowChartProcess">
              <a:avLst/>
            </a:prstGeom>
            <a:solidFill>
              <a:srgbClr val="FAB76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B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655094" y="4057568"/>
            <a:ext cx="3980709" cy="643720"/>
            <a:chOff x="655094" y="4057568"/>
            <a:chExt cx="3980709" cy="643720"/>
          </a:xfrm>
        </p:grpSpPr>
        <p:sp>
          <p:nvSpPr>
            <p:cNvPr id="7" name="Organigramme : Processus 6"/>
            <p:cNvSpPr/>
            <p:nvPr/>
          </p:nvSpPr>
          <p:spPr>
            <a:xfrm>
              <a:off x="655094" y="4057568"/>
              <a:ext cx="1806280" cy="24566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8" name="Organigramme : Processus 7"/>
            <p:cNvSpPr/>
            <p:nvPr/>
          </p:nvSpPr>
          <p:spPr>
            <a:xfrm>
              <a:off x="2893325" y="4057568"/>
              <a:ext cx="1678676" cy="245660"/>
            </a:xfrm>
            <a:prstGeom prst="flowChartProcess">
              <a:avLst/>
            </a:prstGeom>
            <a:solidFill>
              <a:srgbClr val="FAB76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>
                  <a:solidFill>
                    <a:schemeClr val="tx1"/>
                  </a:solidFill>
                </a:rPr>
                <a:t>B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Organigramme : Processus 11"/>
            <p:cNvSpPr/>
            <p:nvPr/>
          </p:nvSpPr>
          <p:spPr>
            <a:xfrm>
              <a:off x="2461373" y="4075399"/>
              <a:ext cx="431952" cy="227829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Organigramme : Processus 12"/>
            <p:cNvSpPr/>
            <p:nvPr/>
          </p:nvSpPr>
          <p:spPr>
            <a:xfrm>
              <a:off x="736978" y="4455628"/>
              <a:ext cx="1678676" cy="245660"/>
            </a:xfrm>
            <a:prstGeom prst="flowChartProcess">
              <a:avLst/>
            </a:prstGeom>
            <a:solidFill>
              <a:srgbClr val="FAB76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>
                  <a:solidFill>
                    <a:schemeClr val="tx1"/>
                  </a:solidFill>
                </a:rPr>
                <a:t>B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Organigramme : Processus 13"/>
            <p:cNvSpPr/>
            <p:nvPr/>
          </p:nvSpPr>
          <p:spPr>
            <a:xfrm>
              <a:off x="2415654" y="4455628"/>
              <a:ext cx="431952" cy="227829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5" name="Organigramme : Processus 14"/>
            <p:cNvSpPr/>
            <p:nvPr/>
          </p:nvSpPr>
          <p:spPr>
            <a:xfrm>
              <a:off x="2829523" y="4455628"/>
              <a:ext cx="1806280" cy="24566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A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5319111" y="2074459"/>
            <a:ext cx="2187158" cy="643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19111" y="4073490"/>
            <a:ext cx="2187158" cy="643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319111" y="5684860"/>
            <a:ext cx="2315683" cy="307777"/>
          </a:xfrm>
          <a:prstGeom prst="rect">
            <a:avLst/>
          </a:prstGeom>
          <a:solidFill>
            <a:srgbClr val="FAB762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en-GB" dirty="0">
                <a:solidFill>
                  <a:schemeClr val="tx1"/>
                </a:solidFill>
                <a:latin typeface="+mn-lt"/>
              </a:rPr>
              <a:t>Cross over design</a:t>
            </a:r>
            <a:endParaRPr lang="en-GB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19110" y="6130958"/>
            <a:ext cx="2315683" cy="307777"/>
          </a:xfrm>
          <a:prstGeom prst="rect">
            <a:avLst/>
          </a:prstGeom>
          <a:solidFill>
            <a:srgbClr val="FAB762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en-GB" dirty="0" err="1">
                <a:solidFill>
                  <a:schemeClr val="tx1"/>
                </a:solidFill>
                <a:latin typeface="+mn-lt"/>
              </a:rPr>
              <a:t>Paral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elní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design</a:t>
            </a:r>
            <a:endParaRPr lang="en-GB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16739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Přetáhněte názvy designů KH do modrých polí</a:t>
            </a:r>
            <a:endParaRPr lang="en-US" dirty="0"/>
          </a:p>
        </p:txBody>
      </p:sp>
      <p:pic>
        <p:nvPicPr>
          <p:cNvPr id="27" name="Picture 2" descr="https://czecrin.cz/wp-content/uploads/2020/12/czecrin__zakladni-logo-1.png">
            <a:extLst>
              <a:ext uri="{FF2B5EF4-FFF2-40B4-BE49-F238E27FC236}">
                <a16:creationId xmlns:a16="http://schemas.microsoft.com/office/drawing/2014/main" id="{89DD6C06-CE5A-48FB-8D6D-E0AD89663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286" y="5704972"/>
            <a:ext cx="1878587" cy="103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73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3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9838" y="5458644"/>
            <a:ext cx="1738257" cy="122886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352"/>
          <p:cNvSpPr txBox="1"/>
          <p:nvPr/>
        </p:nvSpPr>
        <p:spPr>
          <a:xfrm>
            <a:off x="0" y="267811"/>
            <a:ext cx="9144000" cy="712817"/>
          </a:xfrm>
          <a:prstGeom prst="rect">
            <a:avLst/>
          </a:prstGeom>
          <a:solidFill>
            <a:srgbClr val="1A7ECB"/>
          </a:solidFill>
          <a:ln>
            <a:noFill/>
          </a:ln>
        </p:spPr>
        <p:txBody>
          <a:bodyPr lIns="1188700" tIns="45700" rIns="274300" bIns="45700" anchor="ctr" anchorCtr="0">
            <a:no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+mn-lt"/>
              </a:rPr>
              <a:t>Statistické zhodnocení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95" y="980628"/>
            <a:ext cx="9075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+mn-lt"/>
              </a:rPr>
              <a:t>Určete, která z následujících tvrzení jsou pravdivá: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42452" y="1710813"/>
            <a:ext cx="75364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endParaRPr lang="en-GB" sz="1800" dirty="0">
              <a:solidFill>
                <a:srgbClr val="92D050"/>
              </a:solidFill>
              <a:latin typeface="+mn-lt"/>
              <a:cs typeface="Calibri"/>
            </a:endParaRPr>
          </a:p>
          <a:p>
            <a:pPr marL="342900" indent="-342900">
              <a:buFont typeface="+mj-lt"/>
              <a:buAutoNum type="alphaUcPeriod"/>
            </a:pPr>
            <a:r>
              <a:rPr lang="cs-CZ" sz="1800" dirty="0">
                <a:solidFill>
                  <a:schemeClr val="tx1"/>
                </a:solidFill>
                <a:latin typeface="+mn-lt"/>
                <a:cs typeface="Calibri"/>
              </a:rPr>
              <a:t>Randomizace se používá v klinických studií k zamezení předpojatosti</a:t>
            </a:r>
            <a:endParaRPr lang="en-GB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>
              <a:buFont typeface="+mj-lt"/>
              <a:buAutoNum type="alphaUcPeriod"/>
            </a:pPr>
            <a:r>
              <a:rPr lang="cs-CZ" sz="1800" dirty="0">
                <a:solidFill>
                  <a:schemeClr val="tx1"/>
                </a:solidFill>
                <a:latin typeface="+mn-lt"/>
                <a:cs typeface="Calibri"/>
              </a:rPr>
              <a:t>Analýza dat formou per protokol zohledňuje pouze subjekty, kteří absolvovali vše řádně dle protokolu</a:t>
            </a:r>
            <a:endParaRPr lang="en-GB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>
              <a:buFont typeface="+mj-lt"/>
              <a:buAutoNum type="alphaUcPeriod"/>
            </a:pPr>
            <a:r>
              <a:rPr lang="cs-CZ" sz="1800" dirty="0">
                <a:solidFill>
                  <a:schemeClr val="tx1"/>
                </a:solidFill>
                <a:latin typeface="+mn-lt"/>
                <a:cs typeface="Calibri"/>
              </a:rPr>
              <a:t>U superiorního typu studie je nutné, aby hodnocené léčivo bylo alespoň stejně účinné jako komparátor</a:t>
            </a:r>
            <a:endParaRPr lang="en-GB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>
              <a:buFont typeface="+mj-lt"/>
              <a:buAutoNum type="alphaUcPeriod"/>
            </a:pPr>
            <a:r>
              <a:rPr lang="cs-CZ" sz="1800" dirty="0">
                <a:solidFill>
                  <a:schemeClr val="tx1"/>
                </a:solidFill>
                <a:latin typeface="+mn-lt"/>
                <a:cs typeface="Calibri"/>
              </a:rPr>
              <a:t>Placebo je aktivní komparátor</a:t>
            </a:r>
            <a:endParaRPr lang="en-GB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>
              <a:buFont typeface="+mj-lt"/>
              <a:buAutoNum type="alphaUcPeriod"/>
            </a:pPr>
            <a:endParaRPr lang="en-GB" sz="1800" dirty="0">
              <a:solidFill>
                <a:srgbClr val="FF0000"/>
              </a:solidFill>
              <a:latin typeface="+mn-lt"/>
              <a:cs typeface="Calibri"/>
            </a:endParaRPr>
          </a:p>
          <a:p>
            <a:r>
              <a:rPr lang="cs-CZ" sz="1800" dirty="0">
                <a:latin typeface="+mn-lt"/>
              </a:rPr>
              <a:t>Vyberte jednu z variant</a:t>
            </a:r>
            <a:endParaRPr lang="en-GB" sz="1800" dirty="0">
              <a:latin typeface="+mn-lt"/>
            </a:endParaRPr>
          </a:p>
          <a:p>
            <a:pPr marL="285750" indent="-285750">
              <a:buFont typeface="Courier New" charset="0"/>
              <a:buChar char="o"/>
            </a:pPr>
            <a:r>
              <a:rPr lang="en-GB" sz="1800" dirty="0">
                <a:latin typeface="+mn-lt"/>
              </a:rPr>
              <a:t>A, B,  C a D </a:t>
            </a:r>
            <a:r>
              <a:rPr lang="cs-CZ" sz="1800" dirty="0">
                <a:latin typeface="+mn-lt"/>
              </a:rPr>
              <a:t>jsou správně</a:t>
            </a:r>
            <a:endParaRPr lang="en-GB" sz="1800" dirty="0">
              <a:latin typeface="+mn-lt"/>
            </a:endParaRPr>
          </a:p>
          <a:p>
            <a:pPr marL="285750" indent="-285750">
              <a:buFont typeface="Courier New" charset="0"/>
              <a:buChar char="o"/>
            </a:pPr>
            <a:r>
              <a:rPr lang="en-GB" sz="1800" dirty="0">
                <a:latin typeface="+mn-lt"/>
              </a:rPr>
              <a:t>A </a:t>
            </a:r>
            <a:r>
              <a:rPr lang="en-GB" sz="1800" dirty="0" err="1">
                <a:latin typeface="+mn-lt"/>
              </a:rPr>
              <a:t>a</a:t>
            </a:r>
            <a:r>
              <a:rPr lang="en-GB" sz="1800" dirty="0">
                <a:latin typeface="+mn-lt"/>
              </a:rPr>
              <a:t> D </a:t>
            </a:r>
            <a:r>
              <a:rPr lang="cs-CZ" sz="1800" dirty="0">
                <a:latin typeface="+mn-lt"/>
              </a:rPr>
              <a:t> jsou správně, B a C jsou špatně</a:t>
            </a:r>
            <a:endParaRPr lang="en-GB" sz="1800" dirty="0">
              <a:latin typeface="+mn-lt"/>
            </a:endParaRPr>
          </a:p>
          <a:p>
            <a:pPr marL="285750" indent="-285750">
              <a:buFont typeface="Courier New" charset="0"/>
              <a:buChar char="o"/>
            </a:pPr>
            <a:r>
              <a:rPr lang="en-GB" sz="1800" dirty="0">
                <a:latin typeface="+mn-lt"/>
              </a:rPr>
              <a:t>B </a:t>
            </a:r>
            <a:r>
              <a:rPr lang="cs-CZ" sz="1800" dirty="0">
                <a:latin typeface="+mn-lt"/>
              </a:rPr>
              <a:t>a D jsou správně</a:t>
            </a:r>
            <a:r>
              <a:rPr lang="en-GB" sz="1800" dirty="0">
                <a:latin typeface="+mn-lt"/>
              </a:rPr>
              <a:t>, A </a:t>
            </a:r>
            <a:r>
              <a:rPr lang="en-GB" sz="1800" dirty="0" err="1">
                <a:latin typeface="+mn-lt"/>
              </a:rPr>
              <a:t>a</a:t>
            </a:r>
            <a:r>
              <a:rPr lang="cs-CZ" sz="1800" dirty="0">
                <a:latin typeface="+mn-lt"/>
              </a:rPr>
              <a:t> C jsou špatně</a:t>
            </a:r>
            <a:endParaRPr lang="en-GB" sz="1800" dirty="0">
              <a:latin typeface="+mn-lt"/>
            </a:endParaRPr>
          </a:p>
          <a:p>
            <a:pPr marL="285750" indent="-285750">
              <a:buFont typeface="Courier New" charset="0"/>
              <a:buChar char="o"/>
            </a:pPr>
            <a:r>
              <a:rPr lang="en-GB" sz="1800" dirty="0">
                <a:latin typeface="+mn-lt"/>
              </a:rPr>
              <a:t>A </a:t>
            </a:r>
            <a:r>
              <a:rPr lang="en-GB" sz="1800" dirty="0" err="1">
                <a:latin typeface="+mn-lt"/>
              </a:rPr>
              <a:t>a</a:t>
            </a:r>
            <a:r>
              <a:rPr lang="en-GB" sz="1800" dirty="0">
                <a:latin typeface="+mn-lt"/>
              </a:rPr>
              <a:t> B </a:t>
            </a:r>
            <a:r>
              <a:rPr lang="cs-CZ" sz="1800" dirty="0">
                <a:latin typeface="+mn-lt"/>
              </a:rPr>
              <a:t>jsou správně, C a D jsou špatně</a:t>
            </a:r>
            <a:endParaRPr lang="en-US" dirty="0"/>
          </a:p>
        </p:txBody>
      </p:sp>
      <p:pic>
        <p:nvPicPr>
          <p:cNvPr id="8" name="Picture 2" descr="https://czecrin.cz/wp-content/uploads/2020/12/czecrin__zakladni-logo-1.png">
            <a:extLst>
              <a:ext uri="{FF2B5EF4-FFF2-40B4-BE49-F238E27FC236}">
                <a16:creationId xmlns:a16="http://schemas.microsoft.com/office/drawing/2014/main" id="{8CAAB2D0-3DBA-4047-8F77-44FBBAB15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286" y="5704972"/>
            <a:ext cx="1878587" cy="103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60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52"/>
          <p:cNvSpPr txBox="1"/>
          <p:nvPr/>
        </p:nvSpPr>
        <p:spPr>
          <a:xfrm>
            <a:off x="0" y="275238"/>
            <a:ext cx="6851904" cy="712817"/>
          </a:xfrm>
          <a:prstGeom prst="rect">
            <a:avLst/>
          </a:prstGeom>
          <a:solidFill>
            <a:srgbClr val="1A7ECB"/>
          </a:solidFill>
          <a:ln>
            <a:noFill/>
          </a:ln>
        </p:spPr>
        <p:txBody>
          <a:bodyPr lIns="1188700" tIns="45700" rIns="274300" bIns="4570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+mn-lt"/>
              </a:rPr>
              <a:t>GCP </a:t>
            </a:r>
            <a:r>
              <a:rPr lang="en-US" sz="3600" b="1" dirty="0" err="1">
                <a:solidFill>
                  <a:schemeClr val="bg1"/>
                </a:solidFill>
                <a:latin typeface="+mn-lt"/>
              </a:rPr>
              <a:t>princi</a:t>
            </a:r>
            <a:r>
              <a:rPr lang="cs-CZ" sz="3600" b="1" dirty="0" err="1">
                <a:solidFill>
                  <a:schemeClr val="bg1"/>
                </a:solidFill>
                <a:latin typeface="+mn-lt"/>
              </a:rPr>
              <a:t>py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96357" y="1674230"/>
            <a:ext cx="1791187" cy="349750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en-GB" sz="1600" kern="0" dirty="0">
                <a:solidFill>
                  <a:schemeClr val="bg1"/>
                </a:solidFill>
                <a:latin typeface="+mn-lt"/>
                <a:cs typeface="Arial"/>
              </a:rPr>
              <a:t>Et</a:t>
            </a:r>
            <a:r>
              <a:rPr lang="cs-CZ" sz="1600" kern="0" dirty="0" err="1">
                <a:solidFill>
                  <a:schemeClr val="bg1"/>
                </a:solidFill>
                <a:latin typeface="+mn-lt"/>
                <a:cs typeface="Arial"/>
              </a:rPr>
              <a:t>ika</a:t>
            </a:r>
            <a:r>
              <a:rPr lang="en-GB" sz="1600" kern="0" dirty="0">
                <a:solidFill>
                  <a:schemeClr val="bg1"/>
                </a:solidFill>
                <a:latin typeface="+mn-lt"/>
                <a:cs typeface="Arial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9600" y="2060114"/>
            <a:ext cx="2353372" cy="338554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en-GB" sz="1600" kern="0" dirty="0">
                <a:solidFill>
                  <a:schemeClr val="bg1"/>
                </a:solidFill>
                <a:latin typeface="+mn-lt"/>
                <a:cs typeface="Arial"/>
              </a:rPr>
              <a:t>Proto</a:t>
            </a:r>
            <a:r>
              <a:rPr lang="cs-CZ" sz="1600" kern="0" dirty="0">
                <a:solidFill>
                  <a:schemeClr val="bg1"/>
                </a:solidFill>
                <a:latin typeface="+mn-lt"/>
                <a:cs typeface="Arial"/>
              </a:rPr>
              <a:t>kol a výzkum</a:t>
            </a:r>
            <a:r>
              <a:rPr lang="en-GB" sz="1600" kern="0" dirty="0">
                <a:solidFill>
                  <a:schemeClr val="bg1"/>
                </a:solidFill>
                <a:latin typeface="+mn-lt"/>
                <a:cs typeface="Arial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39032" y="1668208"/>
            <a:ext cx="1628972" cy="338554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non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600" kern="0" dirty="0">
                <a:solidFill>
                  <a:schemeClr val="bg1"/>
                </a:solidFill>
                <a:latin typeface="+mn-lt"/>
                <a:cs typeface="Arial"/>
              </a:rPr>
              <a:t>Zodpovědnost</a:t>
            </a:r>
            <a:endParaRPr lang="en-GB" sz="1600" kern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395" y="1674750"/>
            <a:ext cx="2215671" cy="338554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non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en-GB" sz="1600" kern="0" dirty="0">
                <a:solidFill>
                  <a:schemeClr val="bg1"/>
                </a:solidFill>
                <a:latin typeface="+mn-lt"/>
                <a:cs typeface="Arial"/>
              </a:rPr>
              <a:t>Infor</a:t>
            </a:r>
            <a:r>
              <a:rPr lang="cs-CZ" sz="1600" kern="0" dirty="0" err="1">
                <a:solidFill>
                  <a:schemeClr val="bg1"/>
                </a:solidFill>
                <a:latin typeface="+mn-lt"/>
                <a:cs typeface="Arial"/>
              </a:rPr>
              <a:t>movaný</a:t>
            </a:r>
            <a:r>
              <a:rPr lang="cs-CZ" sz="1600" kern="0" dirty="0">
                <a:solidFill>
                  <a:schemeClr val="bg1"/>
                </a:solidFill>
                <a:latin typeface="+mn-lt"/>
                <a:cs typeface="Arial"/>
              </a:rPr>
              <a:t> souhlas</a:t>
            </a:r>
            <a:endParaRPr lang="en-GB" sz="1600" kern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21315" y="2060114"/>
            <a:ext cx="2791655" cy="338554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600" kern="0" dirty="0">
                <a:solidFill>
                  <a:schemeClr val="bg1"/>
                </a:solidFill>
                <a:latin typeface="+mn-lt"/>
                <a:cs typeface="Arial"/>
              </a:rPr>
              <a:t>Kvalita a integrita dat</a:t>
            </a:r>
            <a:endParaRPr lang="en-GB" sz="1600" kern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17143" y="1671312"/>
            <a:ext cx="2847114" cy="338554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600" kern="0" dirty="0">
                <a:solidFill>
                  <a:schemeClr val="bg1"/>
                </a:solidFill>
                <a:latin typeface="+mn-lt"/>
                <a:cs typeface="Arial"/>
              </a:rPr>
              <a:t>Hodnocený léčivý </a:t>
            </a:r>
            <a:r>
              <a:rPr lang="cs-CZ" sz="1600" kern="0" dirty="0" err="1">
                <a:solidFill>
                  <a:schemeClr val="bg1"/>
                </a:solidFill>
                <a:latin typeface="+mn-lt"/>
                <a:cs typeface="Arial"/>
              </a:rPr>
              <a:t>příravek</a:t>
            </a:r>
            <a:endParaRPr lang="en-GB" sz="1600" kern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18514" y="2060114"/>
            <a:ext cx="2817119" cy="338554"/>
          </a:xfrm>
          <a:prstGeom prst="rect">
            <a:avLst/>
          </a:prstGeom>
          <a:solidFill>
            <a:srgbClr val="1A7ECB"/>
          </a:solidFill>
          <a:ln w="3175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defTabSz="247650" eaLnBrk="0" hangingPunct="0">
              <a:spcBef>
                <a:spcPct val="100000"/>
              </a:spcBef>
              <a:buClr>
                <a:srgbClr val="4A7992"/>
              </a:buClr>
              <a:defRPr/>
            </a:pPr>
            <a:r>
              <a:rPr lang="cs-CZ" sz="1600" kern="0" dirty="0">
                <a:solidFill>
                  <a:schemeClr val="bg1"/>
                </a:solidFill>
                <a:latin typeface="+mn-lt"/>
                <a:cs typeface="Arial"/>
              </a:rPr>
              <a:t>Kontrola a jištění kvality</a:t>
            </a:r>
            <a:endParaRPr lang="en-GB" sz="1600" kern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4624" y="3103344"/>
            <a:ext cx="4294472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Etické provádění klinických hodnocení </a:t>
            </a:r>
          </a:p>
          <a:p>
            <a:pPr marL="342900" indent="-342900">
              <a:buAutoNum type="arabicPeriod"/>
            </a:pPr>
            <a:r>
              <a:rPr lang="cs-CZ" dirty="0"/>
              <a:t>Výhody ospravedlňují rizika </a:t>
            </a:r>
          </a:p>
          <a:p>
            <a:pPr marL="342900" indent="-342900">
              <a:buAutoNum type="arabicPeriod"/>
            </a:pPr>
            <a:r>
              <a:rPr lang="cs-CZ" dirty="0"/>
              <a:t>Práva, bezpečnost a blahobyt subjektů převažují </a:t>
            </a:r>
          </a:p>
          <a:p>
            <a:pPr marL="342900" indent="-342900">
              <a:buAutoNum type="arabicPeriod"/>
            </a:pPr>
            <a:endParaRPr lang="en-US" dirty="0">
              <a:latin typeface="+mn-lt"/>
            </a:endParaRPr>
          </a:p>
          <a:p>
            <a:pPr marL="342900" indent="-342900">
              <a:buAutoNum type="arabicPeriod"/>
            </a:pPr>
            <a:endParaRPr lang="en-US" dirty="0">
              <a:latin typeface="+mn-lt"/>
            </a:endParaRPr>
          </a:p>
          <a:p>
            <a:pPr marL="342900" indent="-342900">
              <a:buAutoNum type="arabicPeriod"/>
            </a:pPr>
            <a:r>
              <a:rPr lang="cs-CZ" dirty="0">
                <a:latin typeface="+mn-lt"/>
              </a:rPr>
              <a:t>Klinická studie zohledňuje data z preklinických testů a klinické informace </a:t>
            </a:r>
          </a:p>
          <a:p>
            <a:pPr marL="342900" indent="-342900">
              <a:buAutoNum type="arabicPeriod"/>
            </a:pPr>
            <a:r>
              <a:rPr lang="cs-CZ" dirty="0" err="1">
                <a:latin typeface="+mn-lt"/>
              </a:rPr>
              <a:t>Kompliance</a:t>
            </a:r>
            <a:r>
              <a:rPr lang="cs-CZ" dirty="0">
                <a:latin typeface="+mn-lt"/>
              </a:rPr>
              <a:t> s vědecky podloženým protokolem</a:t>
            </a:r>
            <a:endParaRPr lang="en-US" dirty="0">
              <a:latin typeface="+mn-lt"/>
            </a:endParaRPr>
          </a:p>
          <a:p>
            <a:pPr marL="342900" indent="-342900">
              <a:buAutoNum type="arabicPeriod"/>
            </a:pPr>
            <a:endParaRPr lang="en-US" dirty="0">
              <a:latin typeface="+mn-lt"/>
            </a:endParaRPr>
          </a:p>
          <a:p>
            <a:pPr marL="342900" indent="-342900">
              <a:buAutoNum type="arabicPeriod"/>
            </a:pPr>
            <a:endParaRPr lang="en-US" dirty="0">
              <a:latin typeface="+mn-lt"/>
            </a:endParaRPr>
          </a:p>
          <a:p>
            <a:pPr marL="342900" indent="-342900">
              <a:buAutoNum type="arabicPeriod"/>
            </a:pPr>
            <a:r>
              <a:rPr lang="cs-CZ" dirty="0"/>
              <a:t>Schválení EK před zahájením </a:t>
            </a:r>
          </a:p>
          <a:p>
            <a:pPr marL="342900" indent="-342900">
              <a:buAutoNum type="arabicPeriod"/>
            </a:pPr>
            <a:r>
              <a:rPr lang="cs-CZ" dirty="0"/>
              <a:t>Lékařská rozhodnutí kvalifikovaným lékařem </a:t>
            </a:r>
          </a:p>
          <a:p>
            <a:pPr marL="342900" indent="-342900">
              <a:buAutoNum type="arabicPeriod"/>
            </a:pPr>
            <a:r>
              <a:rPr lang="cs-CZ" dirty="0"/>
              <a:t>Každý jedinec má kvalifikaci (vzdělání, školení, zkušenosti) pro plnění úkolů </a:t>
            </a:r>
            <a:endParaRPr 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26794" y="3102311"/>
            <a:ext cx="342447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cs-CZ" dirty="0">
                <a:latin typeface="+mn-lt"/>
              </a:rPr>
              <a:t>Dobrovolně udělený každým subjektem před zařazením</a:t>
            </a:r>
            <a:endParaRPr lang="en-US" dirty="0">
              <a:latin typeface="+mn-lt"/>
            </a:endParaRPr>
          </a:p>
          <a:p>
            <a:pPr marL="342900" indent="-342900">
              <a:buFont typeface="+mj-lt"/>
              <a:buAutoNum type="arabicPeriod" startAt="9"/>
            </a:pPr>
            <a:endParaRPr lang="en-US" dirty="0">
              <a:latin typeface="+mn-lt"/>
            </a:endParaRPr>
          </a:p>
          <a:p>
            <a:pPr marL="342900" indent="-342900">
              <a:buAutoNum type="arabicPeriod" startAt="9"/>
            </a:pPr>
            <a:endParaRPr lang="en-US" dirty="0">
              <a:latin typeface="+mn-lt"/>
            </a:endParaRPr>
          </a:p>
          <a:p>
            <a:pPr marL="342900" indent="-342900">
              <a:buAutoNum type="arabicPeriod" startAt="9"/>
            </a:pPr>
            <a:r>
              <a:rPr lang="cs-CZ" dirty="0"/>
              <a:t>Přesný reporting, interpretace a ověřování/verifikace</a:t>
            </a:r>
          </a:p>
          <a:p>
            <a:pPr marL="342900" indent="-342900">
              <a:buAutoNum type="arabicPeriod" startAt="9"/>
            </a:pPr>
            <a:r>
              <a:rPr lang="cs-CZ" dirty="0"/>
              <a:t>Ochrana důvěrnosti záznamů </a:t>
            </a:r>
          </a:p>
          <a:p>
            <a:endParaRPr lang="en-US" dirty="0">
              <a:latin typeface="+mn-lt"/>
            </a:endParaRPr>
          </a:p>
          <a:p>
            <a:pPr marL="342900" indent="-342900">
              <a:buAutoNum type="arabicPeriod" startAt="9"/>
            </a:pPr>
            <a:endParaRPr lang="en-US" dirty="0">
              <a:latin typeface="+mn-lt"/>
            </a:endParaRPr>
          </a:p>
          <a:p>
            <a:r>
              <a:rPr lang="cs-CZ" dirty="0">
                <a:latin typeface="+mn-lt"/>
              </a:rPr>
              <a:t>12. Odpovídá správné výrobní praxi a je použit v souladu s protokolem</a:t>
            </a:r>
            <a:endParaRPr lang="en-US" dirty="0">
              <a:latin typeface="+mn-lt"/>
            </a:endParaRPr>
          </a:p>
          <a:p>
            <a:pPr marL="342900" indent="-342900">
              <a:buAutoNum type="arabicPeriod" startAt="9"/>
            </a:pPr>
            <a:endParaRPr lang="en-US" dirty="0">
              <a:latin typeface="+mn-lt"/>
            </a:endParaRPr>
          </a:p>
          <a:p>
            <a:pPr marL="342900" indent="-342900">
              <a:buAutoNum type="arabicPeriod" startAt="9"/>
            </a:pPr>
            <a:endParaRPr lang="en-US" dirty="0">
              <a:latin typeface="+mn-lt"/>
            </a:endParaRPr>
          </a:p>
          <a:p>
            <a:r>
              <a:rPr lang="cs-CZ" dirty="0">
                <a:latin typeface="+mn-lt"/>
              </a:rPr>
              <a:t>13. Systém s postupy zajišťující kvalitu v každém ohledu studie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0395" y="1045197"/>
            <a:ext cx="882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+mn-lt"/>
              </a:rPr>
              <a:t>Spojte správné nadpisy s principy GCP. </a:t>
            </a:r>
            <a:endParaRPr lang="en-US" sz="1800" dirty="0"/>
          </a:p>
        </p:txBody>
      </p:sp>
      <p:sp>
        <p:nvSpPr>
          <p:cNvPr id="23" name="Rectangle 22"/>
          <p:cNvSpPr/>
          <p:nvPr/>
        </p:nvSpPr>
        <p:spPr>
          <a:xfrm>
            <a:off x="261396" y="2733082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51410" y="4052627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1410" y="5372172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24934" y="2793567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24934" y="3674294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024934" y="4749949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24934" y="5577388"/>
            <a:ext cx="2353372" cy="338554"/>
          </a:xfrm>
          <a:prstGeom prst="rect">
            <a:avLst/>
          </a:prstGeom>
          <a:noFill/>
          <a:ln>
            <a:solidFill>
              <a:srgbClr val="209A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" descr="https://czecrin.cz/wp-content/uploads/2020/12/czecrin__zakladni-logo-1.png">
            <a:extLst>
              <a:ext uri="{FF2B5EF4-FFF2-40B4-BE49-F238E27FC236}">
                <a16:creationId xmlns:a16="http://schemas.microsoft.com/office/drawing/2014/main" id="{62DBC1BF-A86E-4DC3-9B89-FBC100051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417" y="147405"/>
            <a:ext cx="1878587" cy="103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24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52"/>
          <p:cNvSpPr txBox="1"/>
          <p:nvPr/>
        </p:nvSpPr>
        <p:spPr>
          <a:xfrm>
            <a:off x="7258" y="132258"/>
            <a:ext cx="9144000" cy="712817"/>
          </a:xfrm>
          <a:prstGeom prst="rect">
            <a:avLst/>
          </a:prstGeom>
          <a:solidFill>
            <a:srgbClr val="1A7ECB"/>
          </a:solidFill>
          <a:ln>
            <a:noFill/>
          </a:ln>
        </p:spPr>
        <p:txBody>
          <a:bodyPr lIns="1188700" tIns="45700" rIns="274300" bIns="45700" anchor="ctr" anchorCtr="0">
            <a:no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+mn-lt"/>
              </a:rPr>
              <a:t>Role v klinických studií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021607"/>
            <a:ext cx="92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+mn-lt"/>
              </a:rPr>
              <a:t>Spojte role a definice účastníků v klinických studiích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5307493" y="2398433"/>
            <a:ext cx="1969114" cy="1200329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cs-CZ" sz="1200" dirty="0">
                <a:solidFill>
                  <a:schemeClr val="bg1"/>
                </a:solidFill>
                <a:latin typeface="+mn-lt"/>
              </a:rPr>
              <a:t>Osoba účastnící se klinické studie, dostávající hodnocený lék či komparátor</a:t>
            </a:r>
            <a:endParaRPr lang="fr-F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8327" y="3847693"/>
            <a:ext cx="2092859" cy="1569660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2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  <a:p>
            <a:pPr algn="ctr"/>
            <a:endParaRPr lang="fr-FR" sz="12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  <a:p>
            <a:pPr algn="ctr"/>
            <a:r>
              <a:rPr lang="cs-CZ" sz="1200" dirty="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Fyzická osoba, společnost, organizace zodpovědná za organizaci, iniciaci, realizaci a financování klinické studie. </a:t>
            </a:r>
            <a:endParaRPr lang="fr-FR" sz="12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47743" y="4144396"/>
            <a:ext cx="1464782" cy="1754326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cs-CZ" sz="1200" dirty="0">
                <a:solidFill>
                  <a:schemeClr val="bg1"/>
                </a:solidFill>
                <a:latin typeface="+mn-lt"/>
              </a:rPr>
              <a:t>Osoba zodpovědná za realizaci klinické studie v místě náboru subjektů hodnocení</a:t>
            </a:r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85726" y="4004282"/>
            <a:ext cx="1665532" cy="1938992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+mn-lt"/>
            </a:endParaRPr>
          </a:p>
          <a:p>
            <a:pPr algn="ctr"/>
            <a:endParaRPr lang="en-US" sz="12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cs-CZ" sz="1200" dirty="0">
                <a:solidFill>
                  <a:schemeClr val="bg1"/>
                </a:solidFill>
                <a:latin typeface="+mn-lt"/>
              </a:rPr>
              <a:t>Osoba, zodpovědná za vznik protokolu, který zahrnuje  cíle, design, metodologii, sběr a vyhodnocení dat, organizaci studie. 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33350" y="5754826"/>
            <a:ext cx="2753399" cy="1015663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+mn-lt"/>
            </a:endParaRPr>
          </a:p>
          <a:p>
            <a:endParaRPr lang="en-US" sz="12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sz="1200" dirty="0" err="1">
                <a:solidFill>
                  <a:schemeClr val="bg1"/>
                </a:solidFill>
                <a:latin typeface="+mn-lt"/>
              </a:rPr>
              <a:t>Subjekt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oprávněn</a:t>
            </a:r>
            <a:r>
              <a:rPr lang="cs-CZ" sz="1200" dirty="0">
                <a:solidFill>
                  <a:schemeClr val="bg1"/>
                </a:solidFill>
                <a:latin typeface="+mn-lt"/>
              </a:rPr>
              <a:t>ý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regulovat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kontrolovat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předložen</a:t>
            </a:r>
            <a:r>
              <a:rPr lang="cs-CZ" sz="1200" dirty="0">
                <a:solidFill>
                  <a:schemeClr val="bg1"/>
                </a:solidFill>
                <a:latin typeface="+mn-lt"/>
              </a:rPr>
              <a:t>ou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klinick</a:t>
            </a:r>
            <a:r>
              <a:rPr lang="cs-CZ" sz="1200" dirty="0">
                <a:solidFill>
                  <a:schemeClr val="bg1"/>
                </a:solidFill>
                <a:latin typeface="+mn-lt"/>
              </a:rPr>
              <a:t>ou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+mn-lt"/>
              </a:rPr>
              <a:t>studie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a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provádět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</a:rPr>
              <a:t>inspekce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133349" y="2298347"/>
            <a:ext cx="2753399" cy="1354217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endParaRPr lang="en-US" sz="1100" dirty="0">
              <a:solidFill>
                <a:schemeClr val="bg1"/>
              </a:solidFill>
              <a:latin typeface="+mn-lt"/>
            </a:endParaRPr>
          </a:p>
          <a:p>
            <a:endParaRPr lang="en-US" sz="11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cs-CZ" sz="1200" dirty="0">
                <a:solidFill>
                  <a:schemeClr val="bg1"/>
                </a:solidFill>
                <a:latin typeface="+mn-lt"/>
              </a:rPr>
              <a:t>Nezávislý orgán zodpovědný za jištění ochrany lidských subjektů účastnících se klinické studie prostřednictvím revize předložené dokumentace a reportingu.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7803128" y="1463856"/>
            <a:ext cx="1272048" cy="359650"/>
          </a:xfrm>
          <a:prstGeom prst="rect">
            <a:avLst/>
          </a:prstGeom>
          <a:solidFill>
            <a:srgbClr val="1A7E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600" b="1" dirty="0">
                <a:solidFill>
                  <a:schemeClr val="bg1"/>
                </a:solidFill>
                <a:latin typeface="+mn-lt"/>
                <a:cs typeface="+mn-cs"/>
              </a:rPr>
              <a:t>Zadavatel</a:t>
            </a:r>
            <a:endParaRPr lang="fr-FR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503324" y="1463855"/>
            <a:ext cx="1350006" cy="595089"/>
          </a:xfrm>
          <a:prstGeom prst="rect">
            <a:avLst/>
          </a:prstGeom>
          <a:solidFill>
            <a:srgbClr val="1A7E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fr-FR" sz="1600" b="1" dirty="0" err="1">
                <a:solidFill>
                  <a:schemeClr val="bg1"/>
                </a:solidFill>
                <a:latin typeface="+mn-lt"/>
                <a:cs typeface="+mn-cs"/>
              </a:rPr>
              <a:t>Investigator</a:t>
            </a:r>
            <a:r>
              <a:rPr lang="cs-CZ" sz="1600" b="1" dirty="0">
                <a:solidFill>
                  <a:schemeClr val="bg1"/>
                </a:solidFill>
                <a:latin typeface="+mn-lt"/>
                <a:cs typeface="+mn-cs"/>
              </a:rPr>
              <a:t>/</a:t>
            </a:r>
          </a:p>
          <a:p>
            <a:pPr algn="ctr">
              <a:defRPr/>
            </a:pPr>
            <a:r>
              <a:rPr lang="cs-CZ" sz="1600" b="1" dirty="0">
                <a:solidFill>
                  <a:schemeClr val="bg1"/>
                </a:solidFill>
                <a:latin typeface="+mn-lt"/>
                <a:cs typeface="+mn-cs"/>
              </a:rPr>
              <a:t>Zkoušející</a:t>
            </a:r>
            <a:endParaRPr lang="fr-FR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6290671" y="1463856"/>
            <a:ext cx="1124993" cy="359650"/>
          </a:xfrm>
          <a:prstGeom prst="rect">
            <a:avLst/>
          </a:prstGeom>
          <a:solidFill>
            <a:srgbClr val="1A7E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600" b="1" dirty="0">
                <a:solidFill>
                  <a:schemeClr val="bg1"/>
                </a:solidFill>
                <a:latin typeface="+mn-lt"/>
                <a:cs typeface="+mn-cs"/>
              </a:rPr>
              <a:t>Pacient</a:t>
            </a:r>
            <a:endParaRPr lang="fr-FR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1257748" y="3278295"/>
            <a:ext cx="609600" cy="3204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 flipH="1" flipV="1">
            <a:off x="1581985" y="5565202"/>
            <a:ext cx="469650" cy="3063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0517" y="1644795"/>
            <a:ext cx="1272047" cy="681583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err="1">
                <a:solidFill>
                  <a:schemeClr val="bg1"/>
                </a:solidFill>
              </a:rPr>
              <a:t>Medical</a:t>
            </a:r>
            <a:r>
              <a:rPr lang="cs-CZ" sz="1600" b="1" dirty="0">
                <a:solidFill>
                  <a:schemeClr val="bg1"/>
                </a:solidFill>
              </a:rPr>
              <a:t> </a:t>
            </a:r>
            <a:r>
              <a:rPr lang="cs-CZ" sz="1600" b="1" dirty="0" err="1">
                <a:solidFill>
                  <a:schemeClr val="bg1"/>
                </a:solidFill>
              </a:rPr>
              <a:t>writter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4922493" y="4817189"/>
            <a:ext cx="36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V="1">
            <a:off x="2373881" y="4704381"/>
            <a:ext cx="36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V="1">
            <a:off x="6246450" y="3679180"/>
            <a:ext cx="0" cy="42057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4646469" y="1463856"/>
            <a:ext cx="1272048" cy="364565"/>
          </a:xfrm>
          <a:prstGeom prst="rect">
            <a:avLst/>
          </a:prstGeom>
          <a:solidFill>
            <a:srgbClr val="1A7E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latin typeface="+mn-lt"/>
              </a:rPr>
              <a:t>Etická komise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3063902" y="1463856"/>
            <a:ext cx="1272048" cy="364565"/>
          </a:xfrm>
          <a:prstGeom prst="rect">
            <a:avLst/>
          </a:prstGeom>
          <a:solidFill>
            <a:srgbClr val="1A7E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latin typeface="+mn-lt"/>
              </a:rPr>
              <a:t>SÚKL /EMA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3297" y="3887606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943377" y="2326379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74454" y="4159505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43718" y="4004282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739471" y="2407652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76504" y="5783393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Rectangle 17">
            <a:extLst>
              <a:ext uri="{FF2B5EF4-FFF2-40B4-BE49-F238E27FC236}">
                <a16:creationId xmlns:a16="http://schemas.microsoft.com/office/drawing/2014/main" id="{DFB6D174-B459-4A9B-B248-23CC46D287E6}"/>
              </a:ext>
            </a:extLst>
          </p:cNvPr>
          <p:cNvSpPr/>
          <p:nvPr/>
        </p:nvSpPr>
        <p:spPr>
          <a:xfrm>
            <a:off x="2871998" y="3847693"/>
            <a:ext cx="1699999" cy="1569660"/>
          </a:xfrm>
          <a:prstGeom prst="rect">
            <a:avLst/>
          </a:prstGeom>
          <a:solidFill>
            <a:srgbClr val="00B0F0"/>
          </a:solidFill>
          <a:ln w="6350">
            <a:solidFill>
              <a:srgbClr val="209AFA"/>
            </a:solidFill>
          </a:ln>
        </p:spPr>
        <p:txBody>
          <a:bodyPr wrap="square">
            <a:spAutoFit/>
          </a:bodyPr>
          <a:lstStyle/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cs-CZ" sz="1200" dirty="0">
                <a:solidFill>
                  <a:schemeClr val="bg1"/>
                </a:solidFill>
                <a:latin typeface="+mn-lt"/>
              </a:rPr>
              <a:t>Osoba zodpovědná za kontrolu zadaných dat, compliance s GCP, reporting zadavateli</a:t>
            </a:r>
            <a:endParaRPr lang="fr-FR" sz="1200" dirty="0">
              <a:solidFill>
                <a:schemeClr val="bg1"/>
              </a:solidFill>
              <a:latin typeface="+mn-lt"/>
            </a:endParaRPr>
          </a:p>
          <a:p>
            <a:pPr algn="ctr"/>
            <a:endParaRPr lang="fr-F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Line 9">
            <a:extLst>
              <a:ext uri="{FF2B5EF4-FFF2-40B4-BE49-F238E27FC236}">
                <a16:creationId xmlns:a16="http://schemas.microsoft.com/office/drawing/2014/main" id="{BDA43C14-B3D7-4729-84C3-AF87B61B6F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5664" y="4706185"/>
            <a:ext cx="36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70B45D29-3A99-495A-84D9-49F8CBC107FF}"/>
              </a:ext>
            </a:extLst>
          </p:cNvPr>
          <p:cNvSpPr/>
          <p:nvPr/>
        </p:nvSpPr>
        <p:spPr>
          <a:xfrm>
            <a:off x="3223087" y="3847693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37" name="Rectangle 45">
            <a:extLst>
              <a:ext uri="{FF2B5EF4-FFF2-40B4-BE49-F238E27FC236}">
                <a16:creationId xmlns:a16="http://schemas.microsoft.com/office/drawing/2014/main" id="{9343FEA3-8707-4AD7-B610-6A8F8C0DA4A5}"/>
              </a:ext>
            </a:extLst>
          </p:cNvPr>
          <p:cNvSpPr/>
          <p:nvPr/>
        </p:nvSpPr>
        <p:spPr>
          <a:xfrm>
            <a:off x="7721001" y="2118522"/>
            <a:ext cx="1065558" cy="359650"/>
          </a:xfrm>
          <a:prstGeom prst="rect">
            <a:avLst/>
          </a:prstGeom>
          <a:solidFill>
            <a:srgbClr val="1A7E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Monitor</a:t>
            </a: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39" name="Picture 2" descr="https://czecrin.cz/wp-content/uploads/2020/12/czecrin__zakladni-logo-1.png">
            <a:extLst>
              <a:ext uri="{FF2B5EF4-FFF2-40B4-BE49-F238E27FC236}">
                <a16:creationId xmlns:a16="http://schemas.microsoft.com/office/drawing/2014/main" id="{00CD67C0-83DF-40A2-9843-9B5DE218A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3393"/>
            <a:ext cx="1878587" cy="103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57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3411</TotalTime>
  <Words>470</Words>
  <Application>Microsoft Office PowerPoint</Application>
  <PresentationFormat>Předvádění na obrazovce (4:3)</PresentationFormat>
  <Paragraphs>111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Century Gothic</vt:lpstr>
      <vt:lpstr>Courier New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TONEATTI</dc:creator>
  <cp:lastModifiedBy>Lenka Součková</cp:lastModifiedBy>
  <cp:revision>70</cp:revision>
  <dcterms:modified xsi:type="dcterms:W3CDTF">2022-12-07T14:19:27Z</dcterms:modified>
</cp:coreProperties>
</file>