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74" r:id="rId2"/>
    <p:sldId id="269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6327" autoAdjust="0"/>
  </p:normalViewPr>
  <p:slideViewPr>
    <p:cSldViewPr snapToGrid="0">
      <p:cViewPr varScale="1">
        <p:scale>
          <a:sx n="110" d="100"/>
          <a:sy n="110" d="100"/>
        </p:scale>
        <p:origin x="144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altLang="cs-CZ" sz="1200" dirty="0" smtClean="0">
                <a:solidFill>
                  <a:schemeClr val="tx2"/>
                </a:solidFill>
                <a:latin typeface="+mj-lt"/>
              </a:rPr>
              <a:t>Klinická genetika – cvičení (VLKGC7X1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Klinická genetika – cvičení (VLKGC7X1)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09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3771" y="6228000"/>
            <a:ext cx="7920000" cy="252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Klinická genetika – cvičení (</a:t>
            </a:r>
            <a:r>
              <a:rPr lang="cs-CZ" dirty="0" smtClean="0"/>
              <a:t>VLKGC7X1)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  <p:sldLayoutId id="2147483703" r:id="rId12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Klinická genetika – cvičení (</a:t>
            </a:r>
            <a:r>
              <a:rPr lang="cs-CZ" dirty="0" smtClean="0"/>
              <a:t>VLKGC7X1)</a:t>
            </a:r>
            <a:endParaRPr lang="pt-BR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71" y="1822679"/>
            <a:ext cx="11361600" cy="1171580"/>
          </a:xfrm>
        </p:spPr>
        <p:txBody>
          <a:bodyPr/>
          <a:lstStyle/>
          <a:p>
            <a:r>
              <a:rPr lang="cs-CZ" dirty="0"/>
              <a:t>Kazuistika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Pozdní záchyt klasické fenylketonurie u kojence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Dagmar Procházková</a:t>
            </a:r>
          </a:p>
        </p:txBody>
      </p:sp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Zástupný symbol pro obsah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241" y="-52715"/>
            <a:ext cx="5057775" cy="6858000"/>
          </a:xfrm>
          <a:prstGeom prst="rect">
            <a:avLst/>
          </a:prstGeom>
        </p:spPr>
      </p:pic>
      <p:pic>
        <p:nvPicPr>
          <p:cNvPr id="10" name="Zástupný symbol pro obsah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4486" y="41770"/>
            <a:ext cx="5257799" cy="3407833"/>
          </a:xfrm>
          <a:ln w="190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1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128" y="3628108"/>
            <a:ext cx="4332514" cy="3177177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6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se to mohlo stát?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3402"/>
            <a:ext cx="10753200" cy="4139998"/>
          </a:xfrm>
        </p:spPr>
        <p:txBody>
          <a:bodyPr/>
          <a:lstStyle/>
          <a:p>
            <a:r>
              <a:rPr lang="cs-CZ" altLang="cs-CZ" dirty="0"/>
              <a:t>Dítě se narodilo v Thajsku, rodiče zde pracovali v cestovním ruchu</a:t>
            </a:r>
          </a:p>
          <a:p>
            <a:endParaRPr lang="cs-CZ" altLang="cs-CZ" dirty="0"/>
          </a:p>
          <a:p>
            <a:r>
              <a:rPr lang="cs-CZ" altLang="cs-CZ" dirty="0"/>
              <a:t>Rodiče </a:t>
            </a:r>
            <a:r>
              <a:rPr lang="cs-CZ" altLang="cs-CZ" b="1" dirty="0"/>
              <a:t>měli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  <a:r>
              <a:rPr lang="cs-CZ" altLang="cs-CZ" dirty="0"/>
              <a:t>zdravotní pojištění</a:t>
            </a:r>
          </a:p>
          <a:p>
            <a:endParaRPr lang="cs-CZ" altLang="cs-CZ" dirty="0"/>
          </a:p>
          <a:p>
            <a:r>
              <a:rPr lang="cs-CZ" altLang="cs-CZ" dirty="0" err="1"/>
              <a:t>Screening</a:t>
            </a:r>
            <a:r>
              <a:rPr lang="cs-CZ" altLang="cs-CZ" dirty="0"/>
              <a:t> byl proveden: 2. den po narození, hodnota </a:t>
            </a:r>
            <a:r>
              <a:rPr lang="cs-CZ" altLang="cs-CZ" dirty="0" err="1"/>
              <a:t>Phe</a:t>
            </a:r>
            <a:r>
              <a:rPr lang="cs-CZ" altLang="cs-CZ" dirty="0"/>
              <a:t> v krvi 204µmol/l, norma do 120µmol/l</a:t>
            </a:r>
          </a:p>
          <a:p>
            <a:endParaRPr lang="cs-CZ" altLang="cs-CZ" dirty="0"/>
          </a:p>
          <a:p>
            <a:r>
              <a:rPr lang="cs-CZ" altLang="cs-CZ" dirty="0"/>
              <a:t>Zpětně bylo rodičům sděleno, že hodnota </a:t>
            </a:r>
            <a:r>
              <a:rPr lang="cs-CZ" altLang="cs-CZ" dirty="0" err="1"/>
              <a:t>Phe</a:t>
            </a:r>
            <a:r>
              <a:rPr lang="cs-CZ" altLang="cs-CZ" dirty="0"/>
              <a:t> v krvi do 240µmol/l je v Thajsku považována za normu, opakování vyšetření se neprovádí v tomto rozmezí</a:t>
            </a:r>
          </a:p>
        </p:txBody>
      </p:sp>
    </p:spTree>
    <p:extLst>
      <p:ext uri="{BB962C8B-B14F-4D97-AF65-F5344CB8AC3E}">
        <p14:creationId xmlns:p14="http://schemas.microsoft.com/office/powerpoint/2010/main" val="339633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134544" cy="651600"/>
          </a:xfrm>
        </p:spPr>
        <p:txBody>
          <a:bodyPr/>
          <a:lstStyle/>
          <a:p>
            <a:r>
              <a:rPr lang="cs-CZ" altLang="cs-CZ" dirty="0"/>
              <a:t>Thajsko a dědičné poruchy metabolizmu </a:t>
            </a:r>
            <a:r>
              <a:rPr lang="cs-CZ" altLang="cs-CZ" sz="3200" dirty="0"/>
              <a:t>(DPM)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371600"/>
            <a:ext cx="10753200" cy="4382227"/>
          </a:xfrm>
        </p:spPr>
        <p:txBody>
          <a:bodyPr/>
          <a:lstStyle/>
          <a:p>
            <a:r>
              <a:rPr lang="cs-CZ" altLang="cs-CZ" dirty="0"/>
              <a:t>Incidence DPM v Evropě a Severní Americe 29-40/100 000, v Asii 16-26/100 000 živě narozených </a:t>
            </a:r>
            <a:r>
              <a:rPr lang="cs-CZ" altLang="cs-CZ" dirty="0" smtClean="0"/>
              <a:t>dětí</a:t>
            </a:r>
            <a:endParaRPr lang="cs-CZ" altLang="cs-CZ" dirty="0"/>
          </a:p>
          <a:p>
            <a:r>
              <a:rPr lang="cs-CZ" altLang="cs-CZ" dirty="0"/>
              <a:t>V Thajsku-</a:t>
            </a:r>
            <a:r>
              <a:rPr lang="cs-CZ" altLang="cs-CZ" dirty="0" err="1"/>
              <a:t>skríning</a:t>
            </a:r>
            <a:r>
              <a:rPr lang="cs-CZ" altLang="cs-CZ" dirty="0"/>
              <a:t> PKU od r.1996, incidence </a:t>
            </a:r>
            <a:r>
              <a:rPr lang="cs-CZ" altLang="cs-CZ" b="1" dirty="0"/>
              <a:t>2,22/ 100 000 </a:t>
            </a:r>
            <a:r>
              <a:rPr lang="cs-CZ" altLang="cs-CZ" dirty="0"/>
              <a:t>živě narozených dětí (v r.2012 vyšetřeno 180 000 novorozenců v </a:t>
            </a:r>
            <a:r>
              <a:rPr lang="cs-CZ" altLang="cs-CZ" dirty="0" err="1"/>
              <a:t>Siriraj</a:t>
            </a:r>
            <a:r>
              <a:rPr lang="cs-CZ" altLang="cs-CZ" dirty="0"/>
              <a:t> </a:t>
            </a:r>
            <a:r>
              <a:rPr lang="cs-CZ" altLang="cs-CZ" dirty="0" err="1"/>
              <a:t>Hospital</a:t>
            </a:r>
            <a:r>
              <a:rPr lang="cs-CZ" altLang="cs-CZ" dirty="0"/>
              <a:t> Bangkok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Metoda: </a:t>
            </a:r>
            <a:r>
              <a:rPr lang="cs-CZ" altLang="cs-CZ" dirty="0" err="1"/>
              <a:t>Guthrieho</a:t>
            </a:r>
            <a:r>
              <a:rPr lang="cs-CZ" altLang="cs-CZ" dirty="0"/>
              <a:t> test  pro nízkou cenu a jednoduché </a:t>
            </a:r>
            <a:r>
              <a:rPr lang="cs-CZ" altLang="cs-CZ" dirty="0" smtClean="0"/>
              <a:t>vyšetření</a:t>
            </a:r>
            <a:endParaRPr lang="cs-CZ" altLang="cs-CZ" dirty="0"/>
          </a:p>
          <a:p>
            <a:r>
              <a:rPr lang="cs-CZ" altLang="cs-CZ" dirty="0"/>
              <a:t>V r.2015 pilotní studie na vybrané DPM pomocí MS/MS – metoda pro Thajsko vysoce nákladná, přesto zavedení doporučují pro PKU, IVA, MSUD, MCD                                                                     </a:t>
            </a:r>
            <a:r>
              <a:rPr lang="cs-CZ" altLang="cs-CZ" sz="1200" dirty="0" smtClean="0"/>
              <a:t>(</a:t>
            </a:r>
            <a:r>
              <a:rPr lang="cs-CZ" altLang="cs-CZ" sz="1200" dirty="0" err="1" smtClean="0"/>
              <a:t>Thiboonboon</a:t>
            </a:r>
            <a:r>
              <a:rPr lang="cs-CZ" altLang="cs-CZ" sz="1200" dirty="0" smtClean="0"/>
              <a:t> K et al.: </a:t>
            </a:r>
            <a:r>
              <a:rPr lang="cs-CZ" altLang="cs-CZ" sz="1200" dirty="0" err="1" smtClean="0"/>
              <a:t>An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Economic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Evaluation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Neonatal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Screening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fo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Inborn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Errors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Metabolism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Using</a:t>
            </a:r>
            <a:r>
              <a:rPr lang="cs-CZ" altLang="cs-CZ" sz="1200" dirty="0" smtClean="0"/>
              <a:t> Tandem </a:t>
            </a:r>
            <a:r>
              <a:rPr lang="cs-CZ" altLang="cs-CZ" sz="1200" dirty="0" err="1" smtClean="0"/>
              <a:t>Mass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Spectrometry</a:t>
            </a:r>
            <a:r>
              <a:rPr lang="cs-CZ" altLang="cs-CZ" sz="1200" dirty="0" smtClean="0"/>
              <a:t> in </a:t>
            </a:r>
            <a:r>
              <a:rPr lang="cs-CZ" altLang="cs-CZ" sz="1200" dirty="0" err="1" smtClean="0"/>
              <a:t>Thailand</a:t>
            </a:r>
            <a:r>
              <a:rPr lang="cs-CZ" altLang="cs-CZ" sz="1200" dirty="0" smtClean="0"/>
              <a:t>, Plos </a:t>
            </a:r>
            <a:r>
              <a:rPr lang="cs-CZ" altLang="cs-CZ" sz="1200" dirty="0" err="1" smtClean="0"/>
              <a:t>One</a:t>
            </a:r>
            <a:r>
              <a:rPr lang="cs-CZ" altLang="cs-CZ" sz="1200" dirty="0" smtClean="0"/>
              <a:t>, srpen 2015</a:t>
            </a:r>
            <a:r>
              <a:rPr lang="cs-CZ" altLang="cs-CZ" sz="1200" dirty="0"/>
              <a:t>) 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31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229" y="561431"/>
            <a:ext cx="4701084" cy="2312398"/>
          </a:xfrm>
        </p:spPr>
        <p:txBody>
          <a:bodyPr/>
          <a:lstStyle/>
          <a:p>
            <a:r>
              <a:rPr lang="cs-CZ" altLang="cs-CZ" dirty="0"/>
              <a:t>Terapeutická restriktivní dieta při PKU připomíná stravu vegetariána a vegana</a:t>
            </a:r>
          </a:p>
          <a:p>
            <a:endParaRPr lang="cs-CZ" dirty="0"/>
          </a:p>
        </p:txBody>
      </p:sp>
      <p:pic>
        <p:nvPicPr>
          <p:cNvPr id="8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4" y="216001"/>
            <a:ext cx="45339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2543" y="2710543"/>
            <a:ext cx="7532914" cy="39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6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pacientka s pozdním záchytem PKU</a:t>
            </a:r>
            <a:br>
              <a:rPr lang="cs-CZ" dirty="0"/>
            </a:br>
            <a:r>
              <a:rPr lang="cs-CZ" dirty="0"/>
              <a:t>ve věku 24 měsíců: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000" dirty="0"/>
              <a:t>Antropometrické parametry: hmotnost 12,1 kg, délka 86,5 cm, obvod hlavy 46,7 cm</a:t>
            </a:r>
          </a:p>
          <a:p>
            <a:pPr algn="just"/>
            <a:r>
              <a:rPr lang="cs-CZ" altLang="cs-CZ" sz="2000" dirty="0" smtClean="0"/>
              <a:t>Laboratorní </a:t>
            </a:r>
            <a:r>
              <a:rPr lang="cs-CZ" altLang="cs-CZ" sz="2000" dirty="0"/>
              <a:t>vyšetření: </a:t>
            </a:r>
            <a:r>
              <a:rPr lang="cs-CZ" altLang="cs-CZ" sz="2000" dirty="0" err="1"/>
              <a:t>Phe</a:t>
            </a:r>
            <a:r>
              <a:rPr lang="cs-CZ" altLang="cs-CZ" sz="2000" dirty="0"/>
              <a:t> v krvi 60-360µmol/l; </a:t>
            </a:r>
            <a:r>
              <a:rPr lang="cs-CZ" altLang="cs-CZ" sz="2000" dirty="0" err="1"/>
              <a:t>Zn</a:t>
            </a:r>
            <a:r>
              <a:rPr lang="cs-CZ" altLang="cs-CZ" sz="2000" dirty="0"/>
              <a:t> v krvi 10,5µmol/l (11,5-15,3); Se v krvi 0,67µmol/l (0,7-1,24); další laboratorní parametry v normě </a:t>
            </a:r>
          </a:p>
          <a:p>
            <a:pPr algn="just"/>
            <a:r>
              <a:rPr lang="cs-CZ" altLang="cs-CZ" sz="2000" dirty="0" smtClean="0"/>
              <a:t>Neurologické </a:t>
            </a:r>
            <a:r>
              <a:rPr lang="cs-CZ" altLang="cs-CZ" sz="2000" dirty="0"/>
              <a:t>vyšetření: patologické EEG ve smyslu epilepsie, ale nález zlepšen, klinicky bez záchvatů, antiepileptika neužívá</a:t>
            </a:r>
          </a:p>
          <a:p>
            <a:pPr algn="just"/>
            <a:r>
              <a:rPr lang="cs-CZ" altLang="cs-CZ" sz="2000" dirty="0" smtClean="0"/>
              <a:t>NMR </a:t>
            </a:r>
            <a:r>
              <a:rPr lang="cs-CZ" altLang="cs-CZ" sz="2000" dirty="0"/>
              <a:t>mozku nyní neprovedeno vzhledem k pokroku v PMV a zlepšení EEG</a:t>
            </a:r>
          </a:p>
          <a:p>
            <a:pPr algn="just"/>
            <a:r>
              <a:rPr lang="cs-CZ" altLang="cs-CZ" sz="2000" dirty="0" smtClean="0"/>
              <a:t>psychologické </a:t>
            </a:r>
            <a:r>
              <a:rPr lang="cs-CZ" altLang="cs-CZ" sz="2000" dirty="0"/>
              <a:t>vyšetření: úroveň motorických funkcí se pohybovala na úrovni 12-ti měsíců, celková úroveň mentálních funkcí odpovídala asi 10-ti měsícům vývoje. Predikce do budoucna </a:t>
            </a:r>
            <a:r>
              <a:rPr lang="cs-CZ" altLang="cs-CZ" sz="2000" b="1" u="sng" dirty="0">
                <a:solidFill>
                  <a:srgbClr val="FF0000"/>
                </a:solidFill>
              </a:rPr>
              <a:t>IQ 44, </a:t>
            </a:r>
            <a:r>
              <a:rPr lang="cs-CZ" altLang="cs-CZ" sz="2000" b="1" u="sng" dirty="0">
                <a:solidFill>
                  <a:srgbClr val="000000"/>
                </a:solidFill>
              </a:rPr>
              <a:t>postižení </a:t>
            </a:r>
            <a:r>
              <a:rPr lang="cs-CZ" altLang="cs-CZ" sz="2000" b="1" u="sng" dirty="0" err="1">
                <a:solidFill>
                  <a:srgbClr val="000000"/>
                </a:solidFill>
              </a:rPr>
              <a:t>neurokognotivních</a:t>
            </a:r>
            <a:r>
              <a:rPr lang="cs-CZ" altLang="cs-CZ" sz="2000" b="1" u="sng" dirty="0">
                <a:solidFill>
                  <a:srgbClr val="000000"/>
                </a:solidFill>
              </a:rPr>
              <a:t> funkcí je nevratné</a:t>
            </a:r>
            <a:endParaRPr lang="cs-CZ" altLang="cs-CZ" sz="2000" b="1" u="sng" dirty="0">
              <a:solidFill>
                <a:srgbClr val="56F094"/>
              </a:solidFill>
            </a:endParaRPr>
          </a:p>
          <a:p>
            <a:endParaRPr lang="cs-CZ" altLang="cs-CZ" sz="2000" b="1" dirty="0">
              <a:solidFill>
                <a:srgbClr val="56F094"/>
              </a:solidFill>
            </a:endParaRPr>
          </a:p>
          <a:p>
            <a:endParaRPr lang="cs-CZ" altLang="cs-CZ" sz="2000" b="1" dirty="0"/>
          </a:p>
          <a:p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8796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57" y="1659344"/>
            <a:ext cx="10753200" cy="4139998"/>
          </a:xfrm>
        </p:spPr>
        <p:txBody>
          <a:bodyPr/>
          <a:lstStyle/>
          <a:p>
            <a:pPr marL="72000" indent="0" algn="ctr">
              <a:buNone/>
            </a:pPr>
            <a:r>
              <a:rPr lang="cs-CZ" altLang="cs-CZ" sz="4400" b="1" dirty="0" smtClean="0"/>
              <a:t>Další informace:</a:t>
            </a:r>
          </a:p>
          <a:p>
            <a:pPr marL="72000" indent="0" algn="ctr">
              <a:buNone/>
            </a:pPr>
            <a:r>
              <a:rPr lang="cs-CZ" altLang="cs-CZ" sz="4400" b="1" dirty="0" smtClean="0"/>
              <a:t>www.novorozeneckyscreening.cz</a:t>
            </a:r>
            <a:endParaRPr lang="cs-CZ" altLang="cs-CZ" sz="4400" b="1" dirty="0"/>
          </a:p>
          <a:p>
            <a:pPr algn="ctr"/>
            <a:endParaRPr lang="cs-CZ" sz="4400" b="1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 txBox="1">
            <a:spLocks/>
          </p:cNvSpPr>
          <p:nvPr/>
        </p:nvSpPr>
        <p:spPr>
          <a:xfrm>
            <a:off x="373771" y="6244329"/>
            <a:ext cx="7920000" cy="25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Klinická genetika – cvičení (VLKGC7X1)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1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 </a:t>
            </a:r>
            <a:r>
              <a:rPr lang="cs-CZ" dirty="0" err="1" smtClean="0"/>
              <a:t>message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je terapeutická restriktivní dieta při PKU nasazena včasně a dodržována, pak je vývoj kognitivních funkcí dítěte normální</a:t>
            </a:r>
          </a:p>
          <a:p>
            <a:endParaRPr lang="cs-CZ" dirty="0"/>
          </a:p>
          <a:p>
            <a:r>
              <a:rPr lang="cs-CZ" dirty="0" smtClean="0"/>
              <a:t>Novorozenecký </a:t>
            </a:r>
            <a:r>
              <a:rPr lang="cs-CZ" dirty="0" err="1" smtClean="0"/>
              <a:t>screening</a:t>
            </a:r>
            <a:r>
              <a:rPr lang="cs-CZ" dirty="0" smtClean="0"/>
              <a:t> má pro diagnostiku a léčbu PKU zásadní význam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 txBox="1">
            <a:spLocks/>
          </p:cNvSpPr>
          <p:nvPr/>
        </p:nvSpPr>
        <p:spPr>
          <a:xfrm>
            <a:off x="373771" y="6244329"/>
            <a:ext cx="7920000" cy="25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mtClean="0">
                <a:solidFill>
                  <a:schemeClr val="accent1">
                    <a:lumMod val="75000"/>
                  </a:schemeClr>
                </a:solidFill>
              </a:rPr>
              <a:t>Klinická genetika – cvičení (VLKGC7X1)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5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z 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</a:t>
            </a:r>
            <a:r>
              <a:rPr lang="cs-CZ" dirty="0" smtClean="0"/>
              <a:t>bude seznámen s významem novorozeneckého </a:t>
            </a:r>
            <a:r>
              <a:rPr lang="cs-CZ" dirty="0" err="1" smtClean="0"/>
              <a:t>screeningu</a:t>
            </a:r>
            <a:r>
              <a:rPr lang="cs-CZ" dirty="0" smtClean="0"/>
              <a:t> pro diagnostiku a léčbu fenylketonurie </a:t>
            </a:r>
            <a:r>
              <a:rPr lang="cs-CZ" dirty="0"/>
              <a:t>(PKU)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32809"/>
            <a:ext cx="10753200" cy="4139998"/>
          </a:xfrm>
        </p:spPr>
        <p:txBody>
          <a:bodyPr/>
          <a:lstStyle/>
          <a:p>
            <a:r>
              <a:rPr lang="cs-CZ" altLang="cs-CZ" sz="1800" dirty="0"/>
              <a:t>RA:  bez nápadností</a:t>
            </a:r>
          </a:p>
          <a:p>
            <a:r>
              <a:rPr lang="cs-CZ" altLang="cs-CZ" sz="1800" dirty="0" smtClean="0"/>
              <a:t>OA</a:t>
            </a:r>
            <a:r>
              <a:rPr lang="cs-CZ" altLang="cs-CZ" sz="1800" dirty="0"/>
              <a:t>:  z 4.gravidity, 2x spontánní potrat, zdravý bratr, </a:t>
            </a:r>
            <a:r>
              <a:rPr lang="cs-CZ" altLang="cs-CZ" sz="1800" dirty="0" err="1"/>
              <a:t>oligohydramnion</a:t>
            </a:r>
            <a:r>
              <a:rPr lang="cs-CZ" altLang="cs-CZ" sz="1800" dirty="0"/>
              <a:t>, UZ v graviditě 2x (12. a 38. týden), biochemický </a:t>
            </a:r>
            <a:r>
              <a:rPr lang="cs-CZ" altLang="cs-CZ" sz="1800" dirty="0" err="1"/>
              <a:t>skríning</a:t>
            </a:r>
            <a:r>
              <a:rPr lang="cs-CZ" altLang="cs-CZ" sz="1800" dirty="0"/>
              <a:t> na M. Down, vše v normě, porod ve 40. týdnu císařským řezem pro nepostupující porod, 3600g/ 51 cm, kojena 6 měsíců, pak smíšená kojenecká strava, rodiče pozorovali </a:t>
            </a:r>
            <a:r>
              <a:rPr lang="cs-CZ" altLang="cs-CZ" sz="1800" b="1" i="1" dirty="0"/>
              <a:t>odlišnost od staršího zdravého bratra</a:t>
            </a:r>
            <a:r>
              <a:rPr lang="cs-CZ" altLang="cs-CZ" sz="1800" i="1" dirty="0">
                <a:solidFill>
                  <a:srgbClr val="00B050"/>
                </a:solidFill>
              </a:rPr>
              <a:t> </a:t>
            </a:r>
            <a:r>
              <a:rPr lang="cs-CZ" altLang="cs-CZ" sz="1800" dirty="0"/>
              <a:t>- neusmívala se, </a:t>
            </a:r>
            <a:r>
              <a:rPr lang="cs-CZ" altLang="cs-CZ" sz="1800" dirty="0" err="1"/>
              <a:t>akontakt</a:t>
            </a:r>
            <a:r>
              <a:rPr lang="cs-CZ" altLang="cs-CZ" sz="1800" dirty="0"/>
              <a:t>, rodinný lékař radil vyčkat</a:t>
            </a:r>
          </a:p>
          <a:p>
            <a:r>
              <a:rPr lang="cs-CZ" altLang="cs-CZ" sz="1800" dirty="0" smtClean="0"/>
              <a:t>V </a:t>
            </a:r>
            <a:r>
              <a:rPr lang="cs-CZ" altLang="cs-CZ" sz="1800" dirty="0"/>
              <a:t>8,5 měsíci – vyšetřena na očním k vyloučení poruchy zraku jako možné příčiny opoždění vývoje, nález v normě</a:t>
            </a:r>
          </a:p>
          <a:p>
            <a:r>
              <a:rPr lang="cs-CZ" altLang="cs-CZ" sz="1800" dirty="0" smtClean="0"/>
              <a:t>V </a:t>
            </a:r>
            <a:r>
              <a:rPr lang="cs-CZ" altLang="cs-CZ" sz="1800" dirty="0"/>
              <a:t>9,5 měsíci vyšetřena za hospitalizace na KDN FN Brno – opoždění psychomotorického vývoje (PMV), nesedí, neleze, přetočí se na bříško a zpět, na bříšku je na loktech, občas na dlaních, říká slabiky   </a:t>
            </a:r>
          </a:p>
          <a:p>
            <a:r>
              <a:rPr lang="cs-CZ" altLang="cs-CZ" sz="1800" dirty="0" smtClean="0"/>
              <a:t>výživa </a:t>
            </a:r>
            <a:r>
              <a:rPr lang="cs-CZ" altLang="cs-CZ" sz="1800" dirty="0"/>
              <a:t>přiměřená věku, </a:t>
            </a:r>
            <a:r>
              <a:rPr lang="cs-CZ" altLang="cs-CZ" sz="1800" b="1" i="1" dirty="0"/>
              <a:t>obvod hlavy 41 cm, tj. menší</a:t>
            </a:r>
            <a:r>
              <a:rPr lang="cs-CZ" altLang="cs-CZ" sz="1800" dirty="0"/>
              <a:t>, další antropometrické parametry v </a:t>
            </a:r>
            <a:r>
              <a:rPr lang="cs-CZ" altLang="cs-CZ" sz="1800" dirty="0" smtClean="0"/>
              <a:t>normě</a:t>
            </a:r>
            <a:endParaRPr lang="cs-CZ" altLang="cs-CZ" sz="2000" dirty="0"/>
          </a:p>
          <a:p>
            <a:endParaRPr lang="cs-CZ" altLang="cs-CZ" sz="20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040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0116"/>
            <a:ext cx="10753200" cy="4139998"/>
          </a:xfrm>
        </p:spPr>
        <p:txBody>
          <a:bodyPr/>
          <a:lstStyle/>
          <a:p>
            <a:r>
              <a:rPr lang="cs-CZ" sz="1800" i="1" dirty="0"/>
              <a:t>Diferenciální diagnostika:</a:t>
            </a:r>
          </a:p>
          <a:p>
            <a:r>
              <a:rPr lang="cs-CZ" sz="1800" i="1" dirty="0"/>
              <a:t>MRI mozku: </a:t>
            </a:r>
            <a:r>
              <a:rPr lang="cs-CZ" sz="1800" i="1" dirty="0" err="1"/>
              <a:t>myelinizace</a:t>
            </a:r>
            <a:r>
              <a:rPr lang="cs-CZ" sz="1800" i="1" dirty="0"/>
              <a:t> bílé hmoty odpovídá 6.-8. měsíci věku, opožděna, další nález v normě</a:t>
            </a:r>
          </a:p>
          <a:p>
            <a:endParaRPr lang="cs-CZ" dirty="0"/>
          </a:p>
          <a:p>
            <a:r>
              <a:rPr lang="cs-CZ" dirty="0"/>
              <a:t>proveden </a:t>
            </a:r>
            <a:r>
              <a:rPr lang="cs-CZ" b="1" dirty="0"/>
              <a:t>metabolický </a:t>
            </a:r>
            <a:r>
              <a:rPr lang="cs-CZ" b="1" dirty="0" err="1"/>
              <a:t>screening</a:t>
            </a:r>
            <a:r>
              <a:rPr lang="cs-CZ" b="1" dirty="0"/>
              <a:t> </a:t>
            </a:r>
            <a:r>
              <a:rPr lang="cs-CZ" dirty="0"/>
              <a:t>k vyloučení dědičné poruchy metabolizmu</a:t>
            </a:r>
          </a:p>
          <a:p>
            <a:r>
              <a:rPr lang="cs-CZ" dirty="0" smtClean="0"/>
              <a:t>bylo </a:t>
            </a:r>
            <a:r>
              <a:rPr lang="cs-CZ" dirty="0"/>
              <a:t>zjištěno, že hodnota fenylalaninu (</a:t>
            </a:r>
            <a:r>
              <a:rPr lang="cs-CZ" dirty="0" err="1"/>
              <a:t>Phe</a:t>
            </a:r>
            <a:r>
              <a:rPr lang="cs-CZ" dirty="0"/>
              <a:t>) v krvi je signifikantně zvýšena a dosahuje hodnoty </a:t>
            </a:r>
            <a:r>
              <a:rPr lang="cs-CZ" b="1" dirty="0"/>
              <a:t>1768µmol/l </a:t>
            </a:r>
            <a:r>
              <a:rPr lang="cs-CZ" dirty="0"/>
              <a:t>(norma do 120µmol/l), což odpovídá klasické fenylketonurii (PKU)</a:t>
            </a:r>
          </a:p>
          <a:p>
            <a:r>
              <a:rPr lang="cs-CZ" dirty="0" smtClean="0"/>
              <a:t>molekulárně-genetické </a:t>
            </a:r>
            <a:r>
              <a:rPr lang="cs-CZ" dirty="0"/>
              <a:t>vyšetření PAH genu pro PKU/HPA: </a:t>
            </a:r>
            <a:r>
              <a:rPr lang="cs-CZ" b="1" dirty="0"/>
              <a:t>genotyp p.(Gly272*)/p.(Thr328Ala)</a:t>
            </a:r>
            <a:r>
              <a:rPr lang="cs-CZ" dirty="0"/>
              <a:t>,mutace jsou popsané kauzální mutace uvedené v HGMD databázi (www.hgmd.org)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3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Fenylketonurie - PKU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1036571" cy="4139998"/>
          </a:xfrm>
        </p:spPr>
        <p:txBody>
          <a:bodyPr/>
          <a:lstStyle/>
          <a:p>
            <a:r>
              <a:rPr lang="cs-CZ" altLang="cs-CZ" sz="2400" dirty="0"/>
              <a:t>Dědičná porucha metabolizmu aminokyseliny </a:t>
            </a:r>
            <a:r>
              <a:rPr lang="cs-CZ" altLang="cs-CZ" sz="2400" dirty="0" err="1"/>
              <a:t>Phe</a:t>
            </a:r>
            <a:r>
              <a:rPr lang="cs-CZ" altLang="cs-CZ" sz="2400" dirty="0"/>
              <a:t>, způsobená deficitem enzymu </a:t>
            </a:r>
            <a:r>
              <a:rPr lang="cs-CZ" altLang="cs-CZ" sz="2400" dirty="0" err="1"/>
              <a:t>fenylalaninhydroxylázy</a:t>
            </a:r>
            <a:r>
              <a:rPr lang="cs-CZ" altLang="cs-CZ" sz="2400" dirty="0"/>
              <a:t> (PAH) v játrech (EC 1.14.16.1), </a:t>
            </a:r>
            <a:r>
              <a:rPr lang="cs-CZ" altLang="cs-CZ" sz="2400" i="1" dirty="0"/>
              <a:t>PAH </a:t>
            </a:r>
            <a:r>
              <a:rPr lang="cs-CZ" altLang="cs-CZ" sz="2400" dirty="0"/>
              <a:t>gen je lokalizován v oblasti 12q23.2</a:t>
            </a:r>
          </a:p>
          <a:p>
            <a:r>
              <a:rPr lang="cs-CZ" altLang="cs-CZ" sz="2400" dirty="0" smtClean="0"/>
              <a:t>Dědičnost </a:t>
            </a:r>
            <a:r>
              <a:rPr lang="cs-CZ" altLang="cs-CZ" sz="2400" dirty="0"/>
              <a:t>autozomálně recesivní, incidence v ČR 1: 5 250 živě narozených dětí</a:t>
            </a:r>
          </a:p>
          <a:p>
            <a:r>
              <a:rPr lang="cs-CZ" altLang="cs-CZ" sz="2400" dirty="0" smtClean="0"/>
              <a:t>r.1954 </a:t>
            </a:r>
            <a:r>
              <a:rPr lang="cs-CZ" altLang="cs-CZ" sz="2400" dirty="0"/>
              <a:t>– </a:t>
            </a:r>
            <a:r>
              <a:rPr lang="cs-CZ" altLang="cs-CZ" sz="2400" dirty="0" err="1"/>
              <a:t>prof.Bickel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nízkobílkovinná</a:t>
            </a:r>
            <a:r>
              <a:rPr lang="cs-CZ" altLang="cs-CZ" sz="2400" dirty="0"/>
              <a:t> dieta s nízkým obsahem fenylalaninu ve stravě jako léčebná metoda PKU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Časná </a:t>
            </a:r>
            <a:r>
              <a:rPr lang="cs-CZ" altLang="cs-CZ" sz="2400" dirty="0"/>
              <a:t>postnatální, dostatečně intenzivní a dlouhodobá</a:t>
            </a:r>
            <a:r>
              <a:rPr lang="cs-CZ" altLang="cs-CZ" sz="2400" b="1" i="1" dirty="0">
                <a:solidFill>
                  <a:srgbClr val="FF0000"/>
                </a:solidFill>
              </a:rPr>
              <a:t> </a:t>
            </a:r>
            <a:r>
              <a:rPr lang="cs-CZ" altLang="cs-CZ" sz="2400" i="1" dirty="0"/>
              <a:t>dieta s nízkým obsahem </a:t>
            </a:r>
            <a:r>
              <a:rPr lang="cs-CZ" altLang="cs-CZ" sz="2400" i="1" dirty="0" err="1"/>
              <a:t>Phe</a:t>
            </a:r>
            <a:r>
              <a:rPr lang="cs-CZ" altLang="cs-CZ" sz="2400" dirty="0"/>
              <a:t> ve stravě umožňuje normální či téměř normální vývoj kognitivních funkcí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Dieta </a:t>
            </a:r>
            <a:r>
              <a:rPr lang="cs-CZ" altLang="cs-CZ" sz="2400" dirty="0"/>
              <a:t>se sestavuje individuálně podle pohlaví, hmotnosti, věku, potřeby bílkovin, sacharidů a tuků a tolerance </a:t>
            </a:r>
            <a:r>
              <a:rPr lang="cs-CZ" altLang="cs-CZ" sz="2400" dirty="0" err="1"/>
              <a:t>Phe</a:t>
            </a:r>
            <a:r>
              <a:rPr lang="cs-CZ" altLang="cs-CZ" sz="2400" dirty="0"/>
              <a:t> ve stravě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smtClean="0"/>
              <a:t>Jiné </a:t>
            </a:r>
            <a:r>
              <a:rPr lang="cs-CZ" altLang="cs-CZ" sz="2400" i="1" dirty="0"/>
              <a:t>možnosti léčby: GMP-</a:t>
            </a:r>
            <a:r>
              <a:rPr lang="cs-CZ" altLang="cs-CZ" sz="2400" i="1" dirty="0" err="1"/>
              <a:t>glykomakropetid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kofaktor</a:t>
            </a:r>
            <a:r>
              <a:rPr lang="cs-CZ" altLang="cs-CZ" sz="2400" i="1" dirty="0"/>
              <a:t> BH4-Kuvan®, ERT-</a:t>
            </a:r>
            <a:r>
              <a:rPr lang="cs-CZ" altLang="cs-CZ" sz="2400" i="1" dirty="0" err="1"/>
              <a:t>Pegvaliasa</a:t>
            </a:r>
            <a:r>
              <a:rPr lang="cs-CZ" altLang="cs-CZ" sz="2400" i="1" dirty="0"/>
              <a:t>® BIOMARINE </a:t>
            </a:r>
          </a:p>
          <a:p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7545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Fenylketonurie - </a:t>
            </a:r>
            <a:r>
              <a:rPr lang="cs-CZ" dirty="0" err="1"/>
              <a:t>skríning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80800" cy="4139998"/>
          </a:xfrm>
        </p:spPr>
        <p:txBody>
          <a:bodyPr/>
          <a:lstStyle/>
          <a:p>
            <a:r>
              <a:rPr lang="cs-CZ" altLang="cs-CZ" dirty="0"/>
              <a:t>prof. Robert </a:t>
            </a:r>
            <a:r>
              <a:rPr lang="cs-CZ" altLang="cs-CZ" dirty="0" err="1"/>
              <a:t>Guthrie</a:t>
            </a:r>
            <a:r>
              <a:rPr lang="cs-CZ" altLang="cs-CZ" dirty="0"/>
              <a:t> (1916-1995), University </a:t>
            </a:r>
            <a:r>
              <a:rPr lang="cs-CZ" altLang="cs-CZ" dirty="0" err="1"/>
              <a:t>of</a:t>
            </a:r>
            <a:r>
              <a:rPr lang="cs-CZ" altLang="cs-CZ" dirty="0"/>
              <a:t> Buffalo, USA, NY</a:t>
            </a:r>
          </a:p>
          <a:p>
            <a:r>
              <a:rPr lang="cs-CZ" altLang="cs-CZ" dirty="0" smtClean="0"/>
              <a:t>PKU </a:t>
            </a:r>
            <a:r>
              <a:rPr lang="cs-CZ" altLang="cs-CZ" dirty="0"/>
              <a:t>- bakteriální inhibiční test (B. </a:t>
            </a:r>
            <a:r>
              <a:rPr lang="cs-CZ" altLang="cs-CZ" dirty="0" err="1"/>
              <a:t>subtilis</a:t>
            </a:r>
            <a:r>
              <a:rPr lang="cs-CZ" altLang="cs-CZ" dirty="0"/>
              <a:t>)</a:t>
            </a:r>
          </a:p>
          <a:p>
            <a:r>
              <a:rPr lang="cs-CZ" altLang="cs-CZ" dirty="0" smtClean="0"/>
              <a:t>r.1963 </a:t>
            </a:r>
            <a:r>
              <a:rPr lang="cs-CZ" altLang="cs-CZ" dirty="0"/>
              <a:t>zaveden - novorozenecký </a:t>
            </a:r>
            <a:r>
              <a:rPr lang="cs-CZ" altLang="cs-CZ" dirty="0" err="1"/>
              <a:t>skríning</a:t>
            </a:r>
            <a:r>
              <a:rPr lang="cs-CZ" altLang="cs-CZ" dirty="0"/>
              <a:t> HPA, v ČR ze zákona až v r. 1975</a:t>
            </a:r>
          </a:p>
          <a:p>
            <a:r>
              <a:rPr lang="cs-CZ" altLang="cs-CZ" dirty="0" smtClean="0"/>
              <a:t>Od </a:t>
            </a:r>
            <a:r>
              <a:rPr lang="cs-CZ" altLang="cs-CZ" dirty="0"/>
              <a:t>r.2009 v ČR </a:t>
            </a:r>
            <a:r>
              <a:rPr lang="cs-CZ" altLang="cs-CZ" dirty="0" err="1"/>
              <a:t>skríning</a:t>
            </a:r>
            <a:r>
              <a:rPr lang="cs-CZ" altLang="cs-CZ" dirty="0"/>
              <a:t> pomocí MS/MS  (tandemová hmotnostní spektrometrie) 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Zástupný symbol pro obsa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1285" y="945788"/>
            <a:ext cx="4288698" cy="48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Tandemový hmotnostní spektrometr (MS/MS)</a:t>
            </a:r>
          </a:p>
        </p:txBody>
      </p:sp>
      <p:pic>
        <p:nvPicPr>
          <p:cNvPr id="6" name="Picture 3" descr="T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7956" y="1257597"/>
            <a:ext cx="6513736" cy="4884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5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86" y="805847"/>
            <a:ext cx="3820885" cy="4499571"/>
          </a:xfrm>
        </p:spPr>
        <p:txBody>
          <a:bodyPr/>
          <a:lstStyle/>
          <a:p>
            <a:pPr marL="72000" indent="0" algn="ctr">
              <a:buNone/>
            </a:pPr>
            <a:r>
              <a:rPr lang="cs-CZ" altLang="cs-CZ" sz="1200" dirty="0"/>
              <a:t>Z</a:t>
            </a:r>
            <a:r>
              <a:rPr lang="cs-CZ" altLang="cs-CZ" sz="1200" dirty="0" smtClean="0"/>
              <a:t>a </a:t>
            </a:r>
            <a:r>
              <a:rPr lang="cs-CZ" altLang="cs-CZ" sz="1200" dirty="0"/>
              <a:t>48-72 hodin po narození, v indikovaných případech </a:t>
            </a:r>
            <a:r>
              <a:rPr lang="cs-CZ" altLang="cs-CZ" sz="1200" dirty="0" err="1"/>
              <a:t>rescreening</a:t>
            </a:r>
            <a:r>
              <a:rPr lang="cs-CZ" altLang="cs-CZ" sz="1200" dirty="0"/>
              <a:t>,</a:t>
            </a:r>
            <a:br>
              <a:rPr lang="cs-CZ" altLang="cs-CZ" sz="1200" dirty="0"/>
            </a:br>
            <a:r>
              <a:rPr lang="cs-CZ" altLang="cs-CZ" sz="1200" dirty="0"/>
              <a:t>demografická data,</a:t>
            </a:r>
            <a:br>
              <a:rPr lang="cs-CZ" altLang="cs-CZ" sz="1200" dirty="0"/>
            </a:br>
            <a:r>
              <a:rPr lang="cs-CZ" altLang="cs-CZ" sz="1200" dirty="0"/>
              <a:t>správné sušení (3 hod), pokojová teplota, bez kontaktu ruky v místech kapky krve</a:t>
            </a:r>
            <a:br>
              <a:rPr lang="cs-CZ" altLang="cs-CZ" sz="1200" dirty="0"/>
            </a:br>
            <a:endParaRPr lang="cs-CZ" sz="1200" dirty="0"/>
          </a:p>
        </p:txBody>
      </p:sp>
      <p:pic>
        <p:nvPicPr>
          <p:cNvPr id="6" name="Picture 8" descr="nst_col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801" y="1576251"/>
            <a:ext cx="3144714" cy="42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kartič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3771" y="708966"/>
            <a:ext cx="2661612" cy="551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4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Klinická genetika – cvičení (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VLKGC7X1)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Novorozenecký </a:t>
            </a:r>
            <a:r>
              <a:rPr lang="cs-CZ" dirty="0" err="1"/>
              <a:t>skríning</a:t>
            </a:r>
            <a:r>
              <a:rPr lang="cs-CZ" dirty="0"/>
              <a:t> dědičných poruch metabolizmu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316480"/>
            <a:ext cx="5471794" cy="40494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rgbClr val="000000"/>
                </a:solidFill>
              </a:rPr>
              <a:t>fenylketonurie (PKU) a </a:t>
            </a:r>
            <a:r>
              <a:rPr lang="cs-CZ" altLang="cs-CZ" sz="1800" dirty="0" err="1">
                <a:solidFill>
                  <a:srgbClr val="000000"/>
                </a:solidFill>
              </a:rPr>
              <a:t>hyperfenylalaninemie</a:t>
            </a:r>
            <a:r>
              <a:rPr lang="cs-CZ" altLang="cs-CZ" sz="1800" dirty="0">
                <a:solidFill>
                  <a:srgbClr val="000000"/>
                </a:solidFill>
              </a:rPr>
              <a:t> (HPA)</a:t>
            </a:r>
          </a:p>
          <a:p>
            <a:pPr>
              <a:lnSpc>
                <a:spcPct val="80000"/>
              </a:lnSpc>
            </a:pPr>
            <a:r>
              <a:rPr lang="cs-CZ" altLang="cs-CZ" sz="1800" dirty="0" err="1">
                <a:solidFill>
                  <a:srgbClr val="000000"/>
                </a:solidFill>
              </a:rPr>
              <a:t>leucinóza</a:t>
            </a:r>
            <a:r>
              <a:rPr lang="cs-CZ" altLang="cs-CZ" sz="1800" dirty="0">
                <a:solidFill>
                  <a:srgbClr val="000000"/>
                </a:solidFill>
              </a:rPr>
              <a:t> (nemoc javorového sirupu, MSUD) 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rgbClr val="000000"/>
                </a:solidFill>
              </a:rPr>
              <a:t>deficit acyl-</a:t>
            </a:r>
            <a:r>
              <a:rPr lang="cs-CZ" altLang="cs-CZ" sz="1800" dirty="0" err="1">
                <a:solidFill>
                  <a:srgbClr val="000000"/>
                </a:solidFill>
              </a:rPr>
              <a:t>CoA</a:t>
            </a:r>
            <a:r>
              <a:rPr lang="cs-CZ" altLang="cs-CZ" sz="1800" dirty="0">
                <a:solidFill>
                  <a:srgbClr val="000000"/>
                </a:solidFill>
              </a:rPr>
              <a:t> dehydrogenázy mastných kyselin se středně dlouhým řetězcem (MCAD)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rgbClr val="000000"/>
                </a:solidFill>
              </a:rPr>
              <a:t>deficit 3-hydroxyacyl-CoA dehydrogenázy mastných kyselin s dlouhým řetězcem (LCHAD)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rgbClr val="000000"/>
                </a:solidFill>
              </a:rPr>
              <a:t>deficit acyl-</a:t>
            </a:r>
            <a:r>
              <a:rPr lang="cs-CZ" altLang="cs-CZ" sz="1800" dirty="0" err="1">
                <a:solidFill>
                  <a:srgbClr val="000000"/>
                </a:solidFill>
              </a:rPr>
              <a:t>CoA</a:t>
            </a:r>
            <a:r>
              <a:rPr lang="cs-CZ" altLang="cs-CZ" sz="1800" dirty="0">
                <a:solidFill>
                  <a:srgbClr val="000000"/>
                </a:solidFill>
              </a:rPr>
              <a:t> dehydrogenázy mastných kyselin s velmi dlouhým řetězcem (VLCAD)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rgbClr val="000000"/>
                </a:solidFill>
              </a:rPr>
              <a:t>deficit </a:t>
            </a:r>
            <a:r>
              <a:rPr lang="cs-CZ" altLang="cs-CZ" sz="1800" dirty="0" err="1">
                <a:solidFill>
                  <a:srgbClr val="000000"/>
                </a:solidFill>
              </a:rPr>
              <a:t>karnitinpalmitoyltransferázy</a:t>
            </a:r>
            <a:r>
              <a:rPr lang="cs-CZ" altLang="cs-CZ" sz="1800" dirty="0">
                <a:solidFill>
                  <a:srgbClr val="000000"/>
                </a:solidFill>
              </a:rPr>
              <a:t> I (CPT I)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rgbClr val="000000"/>
                </a:solidFill>
              </a:rPr>
              <a:t>deficit </a:t>
            </a:r>
            <a:r>
              <a:rPr lang="cs-CZ" altLang="cs-CZ" sz="1800" dirty="0" err="1">
                <a:solidFill>
                  <a:srgbClr val="000000"/>
                </a:solidFill>
              </a:rPr>
              <a:t>karnitinpalmitoyltransferázy</a:t>
            </a:r>
            <a:r>
              <a:rPr lang="cs-CZ" altLang="cs-CZ" sz="1800" dirty="0">
                <a:solidFill>
                  <a:srgbClr val="000000"/>
                </a:solidFill>
              </a:rPr>
              <a:t> II (CPT II)</a:t>
            </a:r>
          </a:p>
          <a:p>
            <a:pPr>
              <a:lnSpc>
                <a:spcPct val="80000"/>
              </a:lnSpc>
            </a:pPr>
            <a:r>
              <a:rPr lang="cs-CZ" altLang="cs-CZ" sz="1800" dirty="0">
                <a:solidFill>
                  <a:srgbClr val="000000"/>
                </a:solidFill>
              </a:rPr>
              <a:t>deficit </a:t>
            </a:r>
            <a:r>
              <a:rPr lang="cs-CZ" altLang="cs-CZ" sz="1800" dirty="0" err="1">
                <a:solidFill>
                  <a:srgbClr val="000000"/>
                </a:solidFill>
              </a:rPr>
              <a:t>karnitinacylkarnitintranslokázy</a:t>
            </a:r>
            <a:r>
              <a:rPr lang="cs-CZ" altLang="cs-CZ" sz="1800" dirty="0">
                <a:solidFill>
                  <a:srgbClr val="000000"/>
                </a:solidFill>
              </a:rPr>
              <a:t> (CACT)</a:t>
            </a:r>
          </a:p>
          <a:p>
            <a:pPr>
              <a:lnSpc>
                <a:spcPct val="80000"/>
              </a:lnSpc>
            </a:pPr>
            <a:r>
              <a:rPr lang="cs-CZ" altLang="cs-CZ" sz="1800" dirty="0" err="1">
                <a:solidFill>
                  <a:srgbClr val="000000"/>
                </a:solidFill>
              </a:rPr>
              <a:t>glutarová</a:t>
            </a:r>
            <a:r>
              <a:rPr lang="cs-CZ" altLang="cs-CZ" sz="1800" dirty="0">
                <a:solidFill>
                  <a:srgbClr val="000000"/>
                </a:solidFill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</a:rPr>
              <a:t>acidurie</a:t>
            </a:r>
            <a:r>
              <a:rPr lang="cs-CZ" altLang="cs-CZ" sz="1800" dirty="0">
                <a:solidFill>
                  <a:srgbClr val="000000"/>
                </a:solidFill>
              </a:rPr>
              <a:t> typ I  (GA I)</a:t>
            </a:r>
          </a:p>
          <a:p>
            <a:pPr>
              <a:lnSpc>
                <a:spcPct val="80000"/>
              </a:lnSpc>
            </a:pPr>
            <a:r>
              <a:rPr lang="cs-CZ" altLang="cs-CZ" sz="1800" dirty="0" err="1">
                <a:solidFill>
                  <a:srgbClr val="000000"/>
                </a:solidFill>
              </a:rPr>
              <a:t>izovalerová</a:t>
            </a:r>
            <a:r>
              <a:rPr lang="cs-CZ" altLang="cs-CZ" sz="1800" dirty="0">
                <a:solidFill>
                  <a:srgbClr val="000000"/>
                </a:solidFill>
              </a:rPr>
              <a:t>  </a:t>
            </a:r>
            <a:r>
              <a:rPr lang="cs-CZ" altLang="cs-CZ" sz="1800" dirty="0" err="1">
                <a:solidFill>
                  <a:srgbClr val="000000"/>
                </a:solidFill>
              </a:rPr>
              <a:t>acidurie</a:t>
            </a:r>
            <a:r>
              <a:rPr lang="cs-CZ" altLang="cs-CZ" sz="1800" dirty="0">
                <a:solidFill>
                  <a:srgbClr val="000000"/>
                </a:solidFill>
              </a:rPr>
              <a:t> (</a:t>
            </a:r>
            <a:r>
              <a:rPr lang="cs-CZ" altLang="cs-CZ" sz="1800" dirty="0" smtClean="0">
                <a:solidFill>
                  <a:srgbClr val="000000"/>
                </a:solidFill>
              </a:rPr>
              <a:t>IVA)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poruchy </a:t>
            </a:r>
            <a:r>
              <a:rPr lang="cs-CZ" altLang="cs-CZ" sz="1800" dirty="0"/>
              <a:t>metabolizmu </a:t>
            </a:r>
            <a:r>
              <a:rPr lang="cs-CZ" altLang="cs-CZ" sz="1800" dirty="0" err="1" smtClean="0"/>
              <a:t>homocysteinu</a:t>
            </a:r>
            <a:endParaRPr lang="cs-CZ" altLang="cs-CZ" sz="1800" dirty="0" smtClean="0"/>
          </a:p>
          <a:p>
            <a:pPr>
              <a:lnSpc>
                <a:spcPct val="80000"/>
              </a:lnSpc>
            </a:pPr>
            <a:r>
              <a:rPr lang="cs-CZ" altLang="cs-CZ" sz="1800" dirty="0" err="1" smtClean="0"/>
              <a:t>argininémie</a:t>
            </a:r>
            <a:r>
              <a:rPr lang="cs-CZ" altLang="cs-CZ" sz="1800" dirty="0"/>
              <a:t>, </a:t>
            </a:r>
            <a:r>
              <a:rPr lang="cs-CZ" altLang="cs-CZ" sz="1800" dirty="0" err="1" smtClean="0"/>
              <a:t>citrulinemie</a:t>
            </a:r>
            <a:endParaRPr lang="cs-CZ" altLang="cs-CZ" sz="1800" dirty="0" smtClean="0"/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deficit </a:t>
            </a:r>
            <a:r>
              <a:rPr lang="cs-CZ" altLang="cs-CZ" sz="1800" dirty="0" err="1" smtClean="0"/>
              <a:t>biotinidasy</a:t>
            </a:r>
            <a:r>
              <a:rPr lang="cs-CZ" altLang="cs-CZ" sz="1800" dirty="0" smtClean="0">
                <a:solidFill>
                  <a:srgbClr val="000000"/>
                </a:solidFill>
              </a:rPr>
              <a:t> </a:t>
            </a:r>
            <a:endParaRPr lang="cs-CZ" altLang="cs-CZ" sz="1800" dirty="0">
              <a:solidFill>
                <a:srgbClr val="000000"/>
              </a:solidFill>
            </a:endParaRPr>
          </a:p>
          <a:p>
            <a:endParaRPr lang="cs-CZ" altLang="cs-CZ" sz="1800" dirty="0">
              <a:solidFill>
                <a:srgbClr val="000000"/>
              </a:solidFill>
            </a:endParaRPr>
          </a:p>
          <a:p>
            <a:endParaRPr lang="cs-CZ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 txBox="1">
            <a:spLocks/>
          </p:cNvSpPr>
          <p:nvPr/>
        </p:nvSpPr>
        <p:spPr>
          <a:xfrm>
            <a:off x="6792686" y="1611086"/>
            <a:ext cx="4967897" cy="4616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sz="1800" b="1" dirty="0" smtClean="0"/>
              <a:t>Další </a:t>
            </a:r>
            <a:r>
              <a:rPr lang="cs-CZ" altLang="cs-CZ" sz="1800" b="1" dirty="0"/>
              <a:t>choroby:</a:t>
            </a:r>
          </a:p>
          <a:p>
            <a:r>
              <a:rPr lang="cs-CZ" altLang="cs-CZ" sz="1800" dirty="0"/>
              <a:t>Kongenitální hypotyreóza</a:t>
            </a:r>
          </a:p>
          <a:p>
            <a:r>
              <a:rPr lang="cs-CZ" altLang="cs-CZ" sz="1800" dirty="0"/>
              <a:t>Kongenitální adrenální </a:t>
            </a:r>
            <a:r>
              <a:rPr lang="cs-CZ" altLang="cs-CZ" sz="1800" dirty="0" err="1"/>
              <a:t>hyperplázie</a:t>
            </a:r>
            <a:endParaRPr lang="cs-CZ" altLang="cs-CZ" sz="1800" dirty="0"/>
          </a:p>
          <a:p>
            <a:r>
              <a:rPr lang="cs-CZ" altLang="cs-CZ" sz="1800" dirty="0"/>
              <a:t>Cystická </a:t>
            </a:r>
            <a:r>
              <a:rPr lang="cs-CZ" altLang="cs-CZ" sz="1800" dirty="0" smtClean="0"/>
              <a:t>fibróza</a:t>
            </a:r>
          </a:p>
          <a:p>
            <a:endParaRPr lang="cs-CZ" altLang="cs-CZ" sz="1800" dirty="0"/>
          </a:p>
          <a:p>
            <a:r>
              <a:rPr lang="cs-CZ" altLang="cs-CZ" sz="1800" dirty="0" smtClean="0"/>
              <a:t>Od 1.1.2022 SMA, SCID - pilotní studie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2077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1073</Words>
  <Application>Microsoft Office PowerPoint</Application>
  <PresentationFormat>Širokoúhlá obrazovka</PresentationFormat>
  <Paragraphs>96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Prezentace_MU_CZ</vt:lpstr>
      <vt:lpstr>Kazuistika   Pozdní záchyt klasické fenylketonurie u kojence</vt:lpstr>
      <vt:lpstr>Výstupy z učení</vt:lpstr>
      <vt:lpstr>Anamnéza</vt:lpstr>
      <vt:lpstr>Vyšetření</vt:lpstr>
      <vt:lpstr>Fenylketonurie - PKU</vt:lpstr>
      <vt:lpstr>Fenylketonurie - skríning</vt:lpstr>
      <vt:lpstr>Tandemový hmotnostní spektrometr (MS/MS)</vt:lpstr>
      <vt:lpstr>Prezentace aplikace PowerPoint</vt:lpstr>
      <vt:lpstr>Novorozenecký skríning dědičných poruch metabolizmu v ČR</vt:lpstr>
      <vt:lpstr>Prezentace aplikace PowerPoint</vt:lpstr>
      <vt:lpstr>Jak se to mohlo stát?</vt:lpstr>
      <vt:lpstr>Thajsko a dědičné poruchy metabolizmu (DPM)</vt:lpstr>
      <vt:lpstr>Prezentace aplikace PowerPoint</vt:lpstr>
      <vt:lpstr>Naše pacientka s pozdním záchytem PKU ve věku 24 měsíců:</vt:lpstr>
      <vt:lpstr>Prezentace aplikace PowerPoint</vt:lpstr>
      <vt:lpstr>Take home message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Procházková Dagmar</cp:lastModifiedBy>
  <cp:revision>23</cp:revision>
  <cp:lastPrinted>1601-01-01T00:00:00Z</cp:lastPrinted>
  <dcterms:created xsi:type="dcterms:W3CDTF">2020-08-24T06:00:57Z</dcterms:created>
  <dcterms:modified xsi:type="dcterms:W3CDTF">2021-11-24T11:45:52Z</dcterms:modified>
</cp:coreProperties>
</file>