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2" r:id="rId4"/>
    <p:sldId id="341" r:id="rId5"/>
    <p:sldId id="264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507" r:id="rId14"/>
    <p:sldId id="336" r:id="rId15"/>
    <p:sldId id="508" r:id="rId16"/>
    <p:sldId id="335" r:id="rId17"/>
    <p:sldId id="338" r:id="rId18"/>
    <p:sldId id="339" r:id="rId19"/>
    <p:sldId id="340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6" r:id="rId38"/>
    <p:sldId id="361" r:id="rId39"/>
    <p:sldId id="360" r:id="rId40"/>
    <p:sldId id="362" r:id="rId41"/>
    <p:sldId id="363" r:id="rId42"/>
    <p:sldId id="364" r:id="rId43"/>
    <p:sldId id="365" r:id="rId44"/>
    <p:sldId id="509" r:id="rId45"/>
    <p:sldId id="510" r:id="rId46"/>
    <p:sldId id="371" r:id="rId47"/>
    <p:sldId id="372" r:id="rId48"/>
    <p:sldId id="373" r:id="rId49"/>
    <p:sldId id="374" r:id="rId50"/>
    <p:sldId id="381" r:id="rId51"/>
    <p:sldId id="375" r:id="rId52"/>
    <p:sldId id="376" r:id="rId53"/>
    <p:sldId id="368" r:id="rId54"/>
    <p:sldId id="369" r:id="rId55"/>
    <p:sldId id="370" r:id="rId56"/>
    <p:sldId id="377" r:id="rId57"/>
    <p:sldId id="378" r:id="rId58"/>
    <p:sldId id="382" r:id="rId59"/>
    <p:sldId id="383" r:id="rId60"/>
    <p:sldId id="379" r:id="rId61"/>
    <p:sldId id="386" r:id="rId62"/>
    <p:sldId id="387" r:id="rId63"/>
    <p:sldId id="388" r:id="rId64"/>
    <p:sldId id="389" r:id="rId65"/>
    <p:sldId id="401" r:id="rId66"/>
    <p:sldId id="402" r:id="rId67"/>
    <p:sldId id="390" r:id="rId68"/>
    <p:sldId id="403" r:id="rId69"/>
    <p:sldId id="391" r:id="rId70"/>
    <p:sldId id="392" r:id="rId71"/>
    <p:sldId id="404" r:id="rId72"/>
    <p:sldId id="405" r:id="rId73"/>
    <p:sldId id="406" r:id="rId74"/>
    <p:sldId id="407" r:id="rId75"/>
    <p:sldId id="425" r:id="rId76"/>
    <p:sldId id="409" r:id="rId77"/>
    <p:sldId id="411" r:id="rId78"/>
    <p:sldId id="412" r:id="rId79"/>
    <p:sldId id="413" r:id="rId80"/>
    <p:sldId id="513" r:id="rId81"/>
    <p:sldId id="511" r:id="rId82"/>
    <p:sldId id="414" r:id="rId83"/>
    <p:sldId id="426" r:id="rId84"/>
    <p:sldId id="427" r:id="rId85"/>
    <p:sldId id="415" r:id="rId86"/>
    <p:sldId id="428" r:id="rId87"/>
    <p:sldId id="429" r:id="rId88"/>
    <p:sldId id="276" r:id="rId89"/>
    <p:sldId id="277" r:id="rId90"/>
    <p:sldId id="512" r:id="rId91"/>
    <p:sldId id="278" r:id="rId92"/>
    <p:sldId id="430" r:id="rId93"/>
    <p:sldId id="282" r:id="rId94"/>
    <p:sldId id="431" r:id="rId95"/>
    <p:sldId id="432" r:id="rId96"/>
    <p:sldId id="433" r:id="rId97"/>
    <p:sldId id="279" r:id="rId98"/>
    <p:sldId id="434" r:id="rId99"/>
    <p:sldId id="280" r:id="rId100"/>
    <p:sldId id="435" r:id="rId101"/>
    <p:sldId id="436" r:id="rId102"/>
    <p:sldId id="437" r:id="rId103"/>
    <p:sldId id="438" r:id="rId104"/>
    <p:sldId id="439" r:id="rId105"/>
    <p:sldId id="440" r:id="rId106"/>
    <p:sldId id="281" r:id="rId107"/>
    <p:sldId id="441" r:id="rId108"/>
    <p:sldId id="442" r:id="rId109"/>
    <p:sldId id="443" r:id="rId110"/>
    <p:sldId id="444" r:id="rId111"/>
    <p:sldId id="283" r:id="rId112"/>
    <p:sldId id="445" r:id="rId113"/>
    <p:sldId id="446" r:id="rId114"/>
    <p:sldId id="284" r:id="rId115"/>
    <p:sldId id="447" r:id="rId116"/>
    <p:sldId id="285" r:id="rId117"/>
    <p:sldId id="448" r:id="rId118"/>
    <p:sldId id="286" r:id="rId119"/>
    <p:sldId id="449" r:id="rId120"/>
    <p:sldId id="450" r:id="rId121"/>
    <p:sldId id="451" r:id="rId122"/>
    <p:sldId id="302" r:id="rId123"/>
    <p:sldId id="452" r:id="rId124"/>
    <p:sldId id="453" r:id="rId125"/>
    <p:sldId id="454" r:id="rId126"/>
    <p:sldId id="455" r:id="rId127"/>
    <p:sldId id="456" r:id="rId128"/>
    <p:sldId id="457" r:id="rId129"/>
    <p:sldId id="458" r:id="rId130"/>
    <p:sldId id="459" r:id="rId131"/>
    <p:sldId id="460" r:id="rId132"/>
    <p:sldId id="461" r:id="rId133"/>
    <p:sldId id="462" r:id="rId134"/>
    <p:sldId id="463" r:id="rId135"/>
    <p:sldId id="464" r:id="rId136"/>
    <p:sldId id="465" r:id="rId137"/>
    <p:sldId id="466" r:id="rId138"/>
    <p:sldId id="467" r:id="rId139"/>
    <p:sldId id="468" r:id="rId140"/>
    <p:sldId id="469" r:id="rId141"/>
    <p:sldId id="470" r:id="rId142"/>
    <p:sldId id="471" r:id="rId143"/>
    <p:sldId id="472" r:id="rId144"/>
    <p:sldId id="473" r:id="rId145"/>
    <p:sldId id="474" r:id="rId146"/>
    <p:sldId id="475" r:id="rId147"/>
    <p:sldId id="476" r:id="rId148"/>
    <p:sldId id="477" r:id="rId149"/>
    <p:sldId id="478" r:id="rId150"/>
    <p:sldId id="479" r:id="rId151"/>
    <p:sldId id="480" r:id="rId152"/>
    <p:sldId id="481" r:id="rId153"/>
    <p:sldId id="482" r:id="rId154"/>
    <p:sldId id="483" r:id="rId155"/>
    <p:sldId id="484" r:id="rId156"/>
    <p:sldId id="485" r:id="rId157"/>
    <p:sldId id="486" r:id="rId158"/>
    <p:sldId id="487" r:id="rId159"/>
    <p:sldId id="488" r:id="rId160"/>
    <p:sldId id="489" r:id="rId161"/>
    <p:sldId id="490" r:id="rId162"/>
    <p:sldId id="492" r:id="rId163"/>
    <p:sldId id="514" r:id="rId164"/>
    <p:sldId id="516" r:id="rId165"/>
    <p:sldId id="517" r:id="rId166"/>
    <p:sldId id="518" r:id="rId167"/>
    <p:sldId id="493" r:id="rId168"/>
    <p:sldId id="494" r:id="rId169"/>
    <p:sldId id="495" r:id="rId170"/>
    <p:sldId id="496" r:id="rId171"/>
    <p:sldId id="497" r:id="rId172"/>
    <p:sldId id="498" r:id="rId173"/>
    <p:sldId id="499" r:id="rId174"/>
    <p:sldId id="522" r:id="rId175"/>
    <p:sldId id="501" r:id="rId176"/>
    <p:sldId id="500" r:id="rId177"/>
    <p:sldId id="502" r:id="rId178"/>
    <p:sldId id="503" r:id="rId179"/>
    <p:sldId id="519" r:id="rId180"/>
    <p:sldId id="520" r:id="rId181"/>
    <p:sldId id="521" r:id="rId182"/>
    <p:sldId id="504" r:id="rId183"/>
    <p:sldId id="505" r:id="rId184"/>
    <p:sldId id="506" r:id="rId185"/>
    <p:sldId id="523" r:id="rId18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5EC"/>
    <a:srgbClr val="CC00CC"/>
    <a:srgbClr val="D12F46"/>
    <a:srgbClr val="FF0000"/>
    <a:srgbClr val="338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6208"/>
  </p:normalViewPr>
  <p:slideViewPr>
    <p:cSldViewPr snapToGrid="0" snapToObjects="1">
      <p:cViewPr varScale="1">
        <p:scale>
          <a:sx n="111" d="100"/>
          <a:sy n="111" d="100"/>
        </p:scale>
        <p:origin x="43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 err="1">
              <a:solidFill>
                <a:schemeClr val="tx1"/>
              </a:solidFill>
            </a:rPr>
            <a:t>Germinální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>
        <a:solidFill>
          <a:schemeClr val="accent6"/>
        </a:solidFill>
      </dgm:spPr>
      <dgm:t>
        <a:bodyPr/>
        <a:lstStyle/>
        <a:p>
          <a:pPr algn="ctr"/>
          <a:r>
            <a:rPr lang="cs-CZ" sz="4000" b="1" dirty="0" err="1">
              <a:solidFill>
                <a:schemeClr val="tx1"/>
              </a:solidFill>
            </a:rPr>
            <a:t>Neuroektodermové</a:t>
          </a:r>
          <a:endParaRPr lang="cs-CZ" sz="4000" b="1" dirty="0">
            <a:solidFill>
              <a:schemeClr val="tx1"/>
            </a:solidFill>
          </a:endParaRP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Mezenchymové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Nádory epitelové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AE764B63-A71D-4300-A48D-219FA5083323}">
      <dgm:prSet/>
      <dgm:spPr>
        <a:solidFill>
          <a:schemeClr val="accent3"/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Smíšené</a:t>
          </a:r>
          <a:endParaRPr lang="en-US" b="1" dirty="0">
            <a:solidFill>
              <a:schemeClr val="tx1"/>
            </a:solidFill>
          </a:endParaRPr>
        </a:p>
      </dgm:t>
    </dgm:pt>
    <dgm:pt modelId="{D4EE20E6-9F2A-4E15-8CD8-883EE980F93F}" type="parTrans" cxnId="{33D9CD07-994F-4457-BB45-DE38149CB232}">
      <dgm:prSet/>
      <dgm:spPr/>
      <dgm:t>
        <a:bodyPr/>
        <a:lstStyle/>
        <a:p>
          <a:endParaRPr lang="cs-CZ"/>
        </a:p>
      </dgm:t>
    </dgm:pt>
    <dgm:pt modelId="{8550A030-44F8-491D-9B75-A852E1D8069C}" type="sibTrans" cxnId="{33D9CD07-994F-4457-BB45-DE38149CB232}">
      <dgm:prSet/>
      <dgm:spPr/>
      <dgm:t>
        <a:bodyPr/>
        <a:lstStyle/>
        <a:p>
          <a:endParaRPr lang="cs-CZ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DEDB9FAB-E204-8547-8A2C-E2C175D0FF8F}" type="pres">
      <dgm:prSet presAssocID="{7332D01B-B576-4AEE-9506-90A11F9E4EBF}" presName="parentText" presStyleLbl="node1" presStyleIdx="1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CD2E4F-6481-429A-9443-633C6FC4ED8F}" type="pres">
      <dgm:prSet presAssocID="{60813B38-BCA8-4ACA-859A-04F2BC0C2C1A}" presName="spacer" presStyleCnt="0"/>
      <dgm:spPr/>
    </dgm:pt>
    <dgm:pt modelId="{125D2D58-4922-456B-A6F3-69D5A5A62600}" type="pres">
      <dgm:prSet presAssocID="{AE764B63-A71D-4300-A48D-219FA508332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3D9CD07-994F-4457-BB45-DE38149CB232}" srcId="{AE2FEFE6-4D4F-4BBE-86D7-E3249F871586}" destId="{AE764B63-A71D-4300-A48D-219FA5083323}" srcOrd="4" destOrd="0" parTransId="{D4EE20E6-9F2A-4E15-8CD8-883EE980F93F}" sibTransId="{8550A030-44F8-491D-9B75-A852E1D8069C}"/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2" destOrd="0" parTransId="{3D316A4B-FCA1-A442-BC96-BC8EEABD9C50}" sibTransId="{31A7D7F2-FD42-1D4C-BA4E-9449E720C0B5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3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1" destOrd="0" parTransId="{E0DCB026-DDCB-4D8E-8FCA-55875036CBA8}" sibTransId="{474F6C36-09D5-40A1-8675-2655772F3300}"/>
    <dgm:cxn modelId="{9AFC2DB7-7A56-46A4-A3BC-EA362437054A}" type="presOf" srcId="{AE764B63-A71D-4300-A48D-219FA5083323}" destId="{125D2D58-4922-456B-A6F3-69D5A5A62600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08268AAB-4A93-4B40-BAA9-61E99EBAB5EE}" type="presParOf" srcId="{75A304FA-5FD6-8143-80EA-DCF4131BE612}" destId="{DEDB9FAB-E204-8547-8A2C-E2C175D0FF8F}" srcOrd="2" destOrd="0" presId="urn:microsoft.com/office/officeart/2005/8/layout/vList2"/>
    <dgm:cxn modelId="{23908B99-B299-E04D-911E-6ADC018C9BF8}" type="presParOf" srcId="{75A304FA-5FD6-8143-80EA-DCF4131BE612}" destId="{662C27F7-E314-9D47-8014-569458C9919B}" srcOrd="3" destOrd="0" presId="urn:microsoft.com/office/officeart/2005/8/layout/vList2"/>
    <dgm:cxn modelId="{C7CAAABC-FC78-E74D-B1C3-EA17A6065E2F}" type="presParOf" srcId="{75A304FA-5FD6-8143-80EA-DCF4131BE612}" destId="{76026EEC-7B08-B94B-A730-9B4207B9B01B}" srcOrd="4" destOrd="0" presId="urn:microsoft.com/office/officeart/2005/8/layout/vList2"/>
    <dgm:cxn modelId="{137AAF7D-BB6B-6146-8408-930FA81A12A4}" type="presParOf" srcId="{75A304FA-5FD6-8143-80EA-DCF4131BE612}" destId="{6110CD03-FEE5-7E45-9B1C-B11F5FD734A8}" srcOrd="5" destOrd="0" presId="urn:microsoft.com/office/officeart/2005/8/layout/vList2"/>
    <dgm:cxn modelId="{C1B49173-3E52-CE41-A9F4-5699AD01F464}" type="presParOf" srcId="{75A304FA-5FD6-8143-80EA-DCF4131BE612}" destId="{7CB47C61-3D76-C14A-A781-E97EECF2CC5A}" srcOrd="6" destOrd="0" presId="urn:microsoft.com/office/officeart/2005/8/layout/vList2"/>
    <dgm:cxn modelId="{6D4BF362-AFC1-4564-92F9-98DAE4D40B76}" type="presParOf" srcId="{75A304FA-5FD6-8143-80EA-DCF4131BE612}" destId="{DACD2E4F-6481-429A-9443-633C6FC4ED8F}" srcOrd="7" destOrd="0" presId="urn:microsoft.com/office/officeart/2005/8/layout/vList2"/>
    <dgm:cxn modelId="{0A21E86E-4F23-4836-8D51-B1D8F6D12608}" type="presParOf" srcId="{75A304FA-5FD6-8143-80EA-DCF4131BE612}" destId="{125D2D58-4922-456B-A6F3-69D5A5A6260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14726"/>
          <a:ext cx="5233988" cy="10698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Nádory epitelové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2224" y="66950"/>
        <a:ext cx="5129540" cy="965370"/>
      </dsp:txXfrm>
    </dsp:sp>
    <dsp:sp modelId="{DEDB9FAB-E204-8547-8A2C-E2C175D0FF8F}">
      <dsp:nvSpPr>
        <dsp:cNvPr id="0" name=""/>
        <dsp:cNvSpPr/>
      </dsp:nvSpPr>
      <dsp:spPr>
        <a:xfrm>
          <a:off x="0" y="1211264"/>
          <a:ext cx="5233988" cy="1069818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Mezenchymové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224" y="1263488"/>
        <a:ext cx="5129540" cy="965370"/>
      </dsp:txXfrm>
    </dsp:sp>
    <dsp:sp modelId="{76026EEC-7B08-B94B-A730-9B4207B9B01B}">
      <dsp:nvSpPr>
        <dsp:cNvPr id="0" name=""/>
        <dsp:cNvSpPr/>
      </dsp:nvSpPr>
      <dsp:spPr>
        <a:xfrm>
          <a:off x="0" y="2407803"/>
          <a:ext cx="5233988" cy="106981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err="1">
              <a:solidFill>
                <a:schemeClr val="tx1"/>
              </a:solidFill>
            </a:rPr>
            <a:t>Neuroektodermové</a:t>
          </a:r>
          <a:endParaRPr lang="cs-CZ" sz="4000" b="1" kern="1200" dirty="0">
            <a:solidFill>
              <a:schemeClr val="tx1"/>
            </a:solidFill>
          </a:endParaRPr>
        </a:p>
      </dsp:txBody>
      <dsp:txXfrm>
        <a:off x="52224" y="2460027"/>
        <a:ext cx="5129540" cy="965370"/>
      </dsp:txXfrm>
    </dsp:sp>
    <dsp:sp modelId="{7CB47C61-3D76-C14A-A781-E97EECF2CC5A}">
      <dsp:nvSpPr>
        <dsp:cNvPr id="0" name=""/>
        <dsp:cNvSpPr/>
      </dsp:nvSpPr>
      <dsp:spPr>
        <a:xfrm>
          <a:off x="0" y="3604342"/>
          <a:ext cx="5233988" cy="1069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 err="1">
              <a:solidFill>
                <a:schemeClr val="tx1"/>
              </a:solidFill>
            </a:rPr>
            <a:t>Germinální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2224" y="3656566"/>
        <a:ext cx="5129540" cy="965370"/>
      </dsp:txXfrm>
    </dsp:sp>
    <dsp:sp modelId="{125D2D58-4922-456B-A6F3-69D5A5A62600}">
      <dsp:nvSpPr>
        <dsp:cNvPr id="0" name=""/>
        <dsp:cNvSpPr/>
      </dsp:nvSpPr>
      <dsp:spPr>
        <a:xfrm>
          <a:off x="0" y="4800881"/>
          <a:ext cx="5233988" cy="1069818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b="1" kern="1200" dirty="0">
              <a:solidFill>
                <a:schemeClr val="tx1"/>
              </a:solidFill>
            </a:rPr>
            <a:t>Smíšené</a:t>
          </a:r>
          <a:endParaRPr lang="en-US" sz="4400" b="1" kern="1200" dirty="0">
            <a:solidFill>
              <a:schemeClr val="tx1"/>
            </a:solidFill>
          </a:endParaRPr>
        </a:p>
      </dsp:txBody>
      <dsp:txXfrm>
        <a:off x="52224" y="4853105"/>
        <a:ext cx="5129540" cy="965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Praktická cvičení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dirty="0">
                <a:solidFill>
                  <a:srgbClr val="FFFFFF"/>
                </a:solidFill>
              </a:rPr>
              <a:t>z obecné patologie – </a:t>
            </a:r>
            <a:r>
              <a:rPr lang="cs-CZ" sz="4000" b="1" u="sng" dirty="0">
                <a:solidFill>
                  <a:srgbClr val="FFFFFF"/>
                </a:solidFill>
              </a:rPr>
              <a:t>Obecná onkologie </a:t>
            </a:r>
            <a:r>
              <a:rPr lang="cs-CZ" sz="4000" b="1" u="sng">
                <a:solidFill>
                  <a:srgbClr val="FFFFFF"/>
                </a:solidFill>
              </a:rPr>
              <a:t>I.</a:t>
            </a:r>
            <a:endParaRPr lang="cs-CZ" sz="4000" b="1" u="sng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8634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pic>
        <p:nvPicPr>
          <p:cNvPr id="4" name="Picture 3" descr="seboroicke-veruky-dyskeratozy-z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875550"/>
            <a:ext cx="4959285" cy="4680000"/>
          </a:xfrm>
          <a:noFill/>
        </p:spPr>
      </p:pic>
      <p:pic>
        <p:nvPicPr>
          <p:cNvPr id="6" name="Picture 2" descr="seboroicka-veruka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3774" y="1875550"/>
            <a:ext cx="5980522" cy="4680000"/>
          </a:xfrm>
          <a:prstGeom prst="rect">
            <a:avLst/>
          </a:prstGeom>
          <a:noFill/>
        </p:spPr>
      </p:pic>
      <p:pic>
        <p:nvPicPr>
          <p:cNvPr id="5" name="Picture 2" descr="seboroicka-veruka-span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798" y="1875550"/>
            <a:ext cx="4853002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0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3" descr="chondrohamartom 2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19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12905" y="210045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80619" y="5582295"/>
            <a:ext cx="354135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Štěrbiny s respiračním epitelem</a:t>
            </a:r>
          </a:p>
          <a:p>
            <a:pPr eaLnBrk="0" hangingPunct="0">
              <a:defRPr/>
            </a:pPr>
            <a:r>
              <a:rPr lang="cs-CZ" b="1" dirty="0"/>
              <a:t>2 - Tuková tkáň</a:t>
            </a:r>
          </a:p>
          <a:p>
            <a:pPr eaLnBrk="0" hangingPunct="0">
              <a:defRPr/>
            </a:pPr>
            <a:r>
              <a:rPr lang="cs-CZ" b="1" dirty="0"/>
              <a:t>3 - Chrupavka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05241" y="39347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92719" y="41656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44453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chondrohamartom 100x 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628" y="1768475"/>
            <a:ext cx="6213907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98605" y="19698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90247" y="19698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51205" y="413248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819628" y="5544056"/>
            <a:ext cx="354135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Štěrbiny s respiračním epitelem</a:t>
            </a:r>
          </a:p>
          <a:p>
            <a:pPr eaLnBrk="0" hangingPunct="0">
              <a:defRPr/>
            </a:pPr>
            <a:r>
              <a:rPr lang="cs-CZ" b="1" dirty="0"/>
              <a:t>2 - Tuková tkáň</a:t>
            </a:r>
          </a:p>
          <a:p>
            <a:pPr eaLnBrk="0" hangingPunct="0">
              <a:defRPr/>
            </a:pPr>
            <a:r>
              <a:rPr lang="cs-CZ" b="1" dirty="0"/>
              <a:t>3 - Chrupavka</a:t>
            </a:r>
          </a:p>
        </p:txBody>
      </p:sp>
    </p:spTree>
    <p:extLst>
      <p:ext uri="{BB962C8B-B14F-4D97-AF65-F5344CB8AC3E}">
        <p14:creationId xmlns:p14="http://schemas.microsoft.com/office/powerpoint/2010/main" val="17830609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nádor hladké svaloviny, nejčastěji v děloze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Makro:</a:t>
            </a:r>
            <a:r>
              <a:rPr lang="cs-CZ" altLang="cs-CZ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ostře ohraničený kulovitý uzel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často s regresivními změnami, fibrózou, kalcifikacemi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Mikro: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svazky </a:t>
            </a:r>
            <a:r>
              <a:rPr lang="cs-CZ" altLang="cs-CZ" sz="2000" dirty="0" err="1"/>
              <a:t>vřetenitých</a:t>
            </a:r>
            <a:r>
              <a:rPr lang="cs-CZ" altLang="cs-CZ" sz="2000" dirty="0"/>
              <a:t> buněk s nezřetelnou eozinofilní cytoplazmou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fascikulární</a:t>
            </a:r>
            <a:r>
              <a:rPr lang="cs-CZ" altLang="cs-CZ" sz="2000" dirty="0"/>
              <a:t> uspořádání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doutníková jádra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absence </a:t>
            </a:r>
            <a:r>
              <a:rPr lang="cs-CZ" altLang="cs-CZ" sz="2000" dirty="0" err="1"/>
              <a:t>cytonukleárních</a:t>
            </a:r>
            <a:r>
              <a:rPr lang="cs-CZ" altLang="cs-CZ" sz="2000" dirty="0"/>
              <a:t> atypií či koagulačních nekróz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60938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4" name="Picture 14" descr="leiomyom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7235" y="1816100"/>
            <a:ext cx="4098925" cy="436086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55271" y="2936142"/>
            <a:ext cx="329837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Vaginální porce čípku</a:t>
            </a:r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Endocervikální</a:t>
            </a:r>
            <a:r>
              <a:rPr lang="cs-CZ" b="1" dirty="0"/>
              <a:t> porce čípku</a:t>
            </a:r>
          </a:p>
          <a:p>
            <a:pPr eaLnBrk="0" hangingPunct="0">
              <a:defRPr/>
            </a:pPr>
            <a:r>
              <a:rPr lang="cs-CZ" b="1" dirty="0"/>
              <a:t>3 - </a:t>
            </a:r>
            <a:r>
              <a:rPr lang="cs-CZ" b="1" dirty="0" err="1"/>
              <a:t>Myometrium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4 - </a:t>
            </a:r>
            <a:r>
              <a:rPr lang="cs-CZ" b="1" dirty="0" err="1"/>
              <a:t>Submukózní</a:t>
            </a:r>
            <a:r>
              <a:rPr lang="cs-CZ" b="1" dirty="0"/>
              <a:t> </a:t>
            </a:r>
            <a:r>
              <a:rPr lang="cs-CZ" b="1" dirty="0" err="1"/>
              <a:t>leiomyom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5 - Intramurální </a:t>
            </a:r>
            <a:r>
              <a:rPr lang="cs-CZ" b="1" dirty="0" err="1"/>
              <a:t>leiomyom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6 - </a:t>
            </a:r>
            <a:r>
              <a:rPr lang="cs-CZ" b="1" dirty="0" err="1"/>
              <a:t>Subserózní</a:t>
            </a:r>
            <a:r>
              <a:rPr lang="cs-CZ" b="1" dirty="0"/>
              <a:t> </a:t>
            </a:r>
            <a:r>
              <a:rPr lang="cs-CZ" b="1" dirty="0" err="1"/>
              <a:t>leiomyom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830150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4" name="Picture 4" descr="leiomy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3000" y="1825625"/>
            <a:ext cx="5898922" cy="4406127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66043" y="35945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43000" y="5862420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Fascikulárně</a:t>
            </a:r>
            <a:r>
              <a:rPr lang="cs-CZ" b="1" dirty="0"/>
              <a:t> uspořádané </a:t>
            </a:r>
            <a:r>
              <a:rPr lang="cs-CZ" b="1" dirty="0" err="1"/>
              <a:t>leiomyocyty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94387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Leiomyom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1681" y="1825625"/>
            <a:ext cx="6264567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322231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21681" y="5576968"/>
            <a:ext cx="440055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Dystrofická kalcifikace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Hyalinizované</a:t>
            </a:r>
            <a:r>
              <a:rPr lang="cs-CZ" b="1" dirty="0"/>
              <a:t> úseky </a:t>
            </a:r>
            <a:r>
              <a:rPr lang="cs-CZ" b="1" dirty="0" err="1"/>
              <a:t>leiomyomu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3 – </a:t>
            </a:r>
            <a:r>
              <a:rPr lang="cs-CZ" b="1" dirty="0" err="1"/>
              <a:t>Fascikulárně</a:t>
            </a:r>
            <a:r>
              <a:rPr lang="cs-CZ" b="1" dirty="0"/>
              <a:t> uspořádané </a:t>
            </a:r>
            <a:r>
              <a:rPr lang="cs-CZ" b="1" dirty="0" err="1"/>
              <a:t>leiomyocyty</a:t>
            </a:r>
            <a:endParaRPr lang="cs-CZ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52248" y="45987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74112" y="28270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79830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Gastrointestinální </a:t>
            </a:r>
            <a:r>
              <a:rPr lang="cs-CZ" b="1" dirty="0" err="1"/>
              <a:t>stromální</a:t>
            </a:r>
            <a:r>
              <a:rPr lang="cs-CZ" b="1" dirty="0"/>
              <a:t> tumory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 </a:t>
            </a:r>
            <a:r>
              <a:rPr lang="cs-CZ" altLang="cs-CZ" sz="2400" dirty="0"/>
              <a:t>výchozí buňky: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sz="2000" dirty="0"/>
              <a:t>pacemakery GIT (</a:t>
            </a:r>
            <a:r>
              <a:rPr lang="cs-CZ" altLang="cs-CZ" sz="2000" dirty="0" err="1"/>
              <a:t>Cajalovy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.) ovlivňují peristaltiku</a:t>
            </a:r>
          </a:p>
          <a:p>
            <a:r>
              <a:rPr lang="cs-CZ" altLang="cs-CZ" sz="2400" dirty="0"/>
              <a:t>lokalizace všude v GIT- hl. žaludek a tenké střevo (nejčastější mezenchymální TU)</a:t>
            </a:r>
          </a:p>
          <a:p>
            <a:r>
              <a:rPr lang="cs-CZ" altLang="cs-CZ" sz="2400" dirty="0" err="1"/>
              <a:t>subklasifikace</a:t>
            </a:r>
            <a:r>
              <a:rPr lang="cs-CZ" altLang="cs-CZ" sz="2400" dirty="0"/>
              <a:t> dle IHC exprese </a:t>
            </a:r>
            <a:r>
              <a:rPr lang="cs-CZ" altLang="cs-CZ" sz="2400" dirty="0" err="1"/>
              <a:t>sukcinát</a:t>
            </a:r>
            <a:r>
              <a:rPr lang="cs-CZ" altLang="cs-CZ" sz="2400" dirty="0"/>
              <a:t>-dehydrogenázy (SDHB)</a:t>
            </a:r>
          </a:p>
          <a:p>
            <a:pPr marL="449263" indent="265113"/>
            <a:r>
              <a:rPr lang="cs-CZ" altLang="cs-CZ" sz="2000" dirty="0"/>
              <a:t>SDHB-pozitivní (GIST 1.typu, klasický GIST </a:t>
            </a:r>
            <a:r>
              <a:rPr lang="cs-CZ" altLang="cs-CZ" sz="2000" dirty="0" err="1"/>
              <a:t>adultního</a:t>
            </a:r>
            <a:r>
              <a:rPr lang="cs-CZ" altLang="cs-CZ" sz="2000" dirty="0"/>
              <a:t> typu) – mutace KIT a </a:t>
            </a:r>
            <a:r>
              <a:rPr lang="cs-CZ" altLang="cs-CZ" sz="2000" dirty="0" err="1"/>
              <a:t>PDGFRa</a:t>
            </a:r>
            <a:endParaRPr lang="cs-CZ" altLang="cs-CZ" sz="2000" dirty="0"/>
          </a:p>
          <a:p>
            <a:pPr marL="449263" indent="265113"/>
            <a:r>
              <a:rPr lang="cs-CZ" altLang="cs-CZ" sz="2000" dirty="0"/>
              <a:t>SDHB-negativní (GIST 2.typu, GIST pediatrického typu)</a:t>
            </a:r>
          </a:p>
          <a:p>
            <a:r>
              <a:rPr lang="cs-CZ" altLang="cs-CZ" sz="2400" dirty="0" err="1"/>
              <a:t>imunohistochemie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pozitivita DOG—1, CD 117 (c-</a:t>
            </a:r>
            <a:r>
              <a:rPr lang="cs-CZ" altLang="cs-CZ" sz="2000" dirty="0" err="1"/>
              <a:t>kit</a:t>
            </a:r>
            <a:r>
              <a:rPr lang="cs-CZ" altLang="cs-CZ" sz="2000" dirty="0"/>
              <a:t>), CD34</a:t>
            </a:r>
            <a:endParaRPr lang="cs-CZ" altLang="cs-CZ" sz="2000" dirty="0">
              <a:latin typeface="Arial" charset="0"/>
            </a:endParaRPr>
          </a:p>
          <a:p>
            <a:r>
              <a:rPr lang="cs-CZ" altLang="cs-CZ" dirty="0"/>
              <a:t> </a:t>
            </a:r>
            <a:r>
              <a:rPr lang="cs-CZ" altLang="cs-CZ" sz="2400" dirty="0"/>
              <a:t> existují i </a:t>
            </a:r>
            <a:r>
              <a:rPr lang="cs-CZ" altLang="cs-CZ" sz="2400" dirty="0" err="1"/>
              <a:t>extragastrointestinální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stromální</a:t>
            </a:r>
            <a:r>
              <a:rPr lang="cs-CZ" altLang="cs-CZ" sz="2400" dirty="0"/>
              <a:t> tumory (EGIST)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např. v pankreatu, </a:t>
            </a:r>
            <a:r>
              <a:rPr lang="cs-CZ" altLang="cs-CZ" sz="2000" dirty="0" err="1"/>
              <a:t>retroperitoneu</a:t>
            </a:r>
            <a:r>
              <a:rPr lang="cs-CZ" altLang="cs-CZ" sz="2000" dirty="0"/>
              <a:t>, mesenteriu tenkého střeva, slezině, nebo pánvi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vyskytují se extrémně vzácně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Gastrointestinální </a:t>
            </a:r>
            <a:r>
              <a:rPr lang="cs-CZ" b="1" dirty="0" err="1"/>
              <a:t>stromální</a:t>
            </a:r>
            <a:r>
              <a:rPr lang="cs-CZ" b="1" dirty="0"/>
              <a:t> tumory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Makro: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sz="2000" dirty="0"/>
              <a:t>uzel ve stěně </a:t>
            </a:r>
            <a:r>
              <a:rPr lang="cs-CZ" altLang="cs-CZ" sz="2000" dirty="0" err="1"/>
              <a:t>vyklenující</a:t>
            </a:r>
            <a:r>
              <a:rPr lang="cs-CZ" altLang="cs-CZ" sz="2000" dirty="0"/>
              <a:t> se do lumen</a:t>
            </a:r>
          </a:p>
          <a:p>
            <a:pPr lvl="1"/>
            <a:r>
              <a:rPr lang="cs-CZ" altLang="cs-CZ" sz="2000" dirty="0"/>
              <a:t> sliznice nad nádorem intaktní nebo </a:t>
            </a:r>
            <a:r>
              <a:rPr lang="cs-CZ" altLang="cs-CZ" sz="2000" dirty="0" err="1"/>
              <a:t>ulcerovaná</a:t>
            </a:r>
            <a:endParaRPr lang="cs-CZ" altLang="cs-CZ" sz="2000" dirty="0"/>
          </a:p>
          <a:p>
            <a:pPr lvl="1">
              <a:buNone/>
            </a:pPr>
            <a:endParaRPr lang="cs-CZ" altLang="cs-CZ" sz="20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sz="2000" dirty="0"/>
              <a:t>varianta z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protáhlých a epiteloidních</a:t>
            </a:r>
            <a:endParaRPr lang="cs-CZ" altLang="cs-CZ" sz="2000" dirty="0">
              <a:latin typeface="Arial" charset="0"/>
            </a:endParaRPr>
          </a:p>
          <a:p>
            <a:pPr lvl="1"/>
            <a:endParaRPr lang="cs-CZ" altLang="cs-CZ" sz="2000" dirty="0">
              <a:latin typeface="Arial" charset="0"/>
            </a:endParaRPr>
          </a:p>
          <a:p>
            <a:r>
              <a:rPr lang="cs-CZ" altLang="cs-CZ" dirty="0"/>
              <a:t> </a:t>
            </a:r>
            <a:r>
              <a:rPr lang="cs-CZ" altLang="cs-CZ" sz="2400" b="1" dirty="0"/>
              <a:t>predikce biologického chování:</a:t>
            </a:r>
            <a:r>
              <a:rPr lang="cs-CZ" altLang="cs-CZ" b="1" dirty="0"/>
              <a:t>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mitózy</a:t>
            </a:r>
            <a:endParaRPr lang="cs-CZ" altLang="cs-CZ" sz="2000" dirty="0">
              <a:latin typeface="Arial" charset="0"/>
            </a:endParaRPr>
          </a:p>
          <a:p>
            <a:pPr lvl="1"/>
            <a:r>
              <a:rPr lang="cs-CZ" altLang="cs-CZ" sz="2000" dirty="0">
                <a:latin typeface="Arial" charset="0"/>
              </a:rPr>
              <a:t> v</a:t>
            </a:r>
            <a:r>
              <a:rPr lang="cs-CZ" altLang="cs-CZ" sz="2000" dirty="0"/>
              <a:t>elikost</a:t>
            </a:r>
            <a:endParaRPr lang="cs-CZ" altLang="cs-CZ" sz="2000" dirty="0">
              <a:latin typeface="Arial" charset="0"/>
            </a:endParaRP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lokalizace</a:t>
            </a:r>
          </a:p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19620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nízce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1" indent="0">
              <a:buNone/>
            </a:pPr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4" name="Picture 6" descr="GIST 100x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7652" y="1825625"/>
            <a:ext cx="6216443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87652" y="6136293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Hypocelulární</a:t>
            </a:r>
            <a:r>
              <a:rPr lang="cs-CZ" b="1" dirty="0"/>
              <a:t> tumor</a:t>
            </a:r>
          </a:p>
        </p:txBody>
      </p:sp>
    </p:spTree>
    <p:extLst>
      <p:ext uri="{BB962C8B-B14F-4D97-AF65-F5344CB8AC3E}">
        <p14:creationId xmlns:p14="http://schemas.microsoft.com/office/powerpoint/2010/main" val="10211776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vysoce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4" name="Picture 6" descr="GIST maligní 10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4993" y="1825625"/>
            <a:ext cx="6215492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2754993" y="6136293"/>
            <a:ext cx="44005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Hypercelulární</a:t>
            </a:r>
            <a:r>
              <a:rPr lang="cs-CZ" b="1" dirty="0"/>
              <a:t> tumor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06551" y="356186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871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pic>
        <p:nvPicPr>
          <p:cNvPr id="4" name="Picture 4" descr="ver-seb-8194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38802"/>
            <a:ext cx="10515600" cy="4377157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838199" y="5669628"/>
            <a:ext cx="21091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Keratinové perly</a:t>
            </a:r>
          </a:p>
          <a:p>
            <a:pPr eaLnBrk="0" hangingPunct="0">
              <a:defRPr/>
            </a:pPr>
            <a:r>
              <a:rPr lang="cs-CZ" b="1" dirty="0"/>
              <a:t>2 - Pigment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73962" y="38557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951805" y="321624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38833" y="400817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20826" y="40081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97130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altLang="cs-CZ" sz="4000" b="1" dirty="0"/>
              <a:t>Gastrointestinální </a:t>
            </a:r>
            <a:r>
              <a:rPr lang="cs-CZ" altLang="cs-CZ" sz="4000" b="1" dirty="0" err="1"/>
              <a:t>stromální</a:t>
            </a:r>
            <a:r>
              <a:rPr lang="cs-CZ" altLang="cs-CZ" sz="4000" b="1" dirty="0"/>
              <a:t> tumor – vysoce maligní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endParaRPr lang="cs-CZ" altLang="cs-CZ" sz="2000" dirty="0">
              <a:latin typeface="Arial" charset="0"/>
            </a:endParaRPr>
          </a:p>
          <a:p>
            <a:endParaRPr lang="cs-CZ" altLang="cs-CZ" dirty="0"/>
          </a:p>
        </p:txBody>
      </p:sp>
      <p:pic>
        <p:nvPicPr>
          <p:cNvPr id="5" name="Picture 6" descr="GIST maligní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5199" y="1756002"/>
            <a:ext cx="6216443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695326" y="386516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65199" y="6066670"/>
            <a:ext cx="22002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Mitotická figura</a:t>
            </a:r>
          </a:p>
        </p:txBody>
      </p:sp>
    </p:spTree>
    <p:extLst>
      <p:ext uri="{BB962C8B-B14F-4D97-AF65-F5344CB8AC3E}">
        <p14:creationId xmlns:p14="http://schemas.microsoft.com/office/powerpoint/2010/main" val="28784921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benigní nádor z krevních cév</a:t>
            </a:r>
          </a:p>
          <a:p>
            <a:endParaRPr lang="cs-CZ" altLang="cs-CZ" sz="2400" dirty="0"/>
          </a:p>
          <a:p>
            <a:r>
              <a:rPr lang="cs-CZ" altLang="cs-CZ" sz="2400" dirty="0"/>
              <a:t> podle kalibru cévních průsvitů a podle architektoniky se rozlišuje velké množství variant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b="1" u="sng" dirty="0"/>
              <a:t>3 základní varianty: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>
                <a:solidFill>
                  <a:srgbClr val="0070C0"/>
                </a:solidFill>
              </a:rPr>
              <a:t>kapilární hemangiom</a:t>
            </a:r>
          </a:p>
          <a:p>
            <a:pPr lvl="1"/>
            <a:r>
              <a:rPr lang="cs-CZ" altLang="cs-CZ" sz="20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altLang="cs-CZ" sz="2000" dirty="0">
                <a:solidFill>
                  <a:srgbClr val="0070C0"/>
                </a:solidFill>
              </a:rPr>
              <a:t>kavernózní hemangiom </a:t>
            </a:r>
          </a:p>
          <a:p>
            <a:pPr lvl="1"/>
            <a:r>
              <a:rPr lang="cs-CZ" altLang="cs-CZ" sz="20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altLang="cs-CZ" sz="2000" dirty="0">
                <a:solidFill>
                  <a:srgbClr val="0070C0"/>
                </a:solidFill>
              </a:rPr>
              <a:t>arteriovenózní hemangiom</a:t>
            </a:r>
          </a:p>
          <a:p>
            <a:pPr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Kapilární 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častý v kůži a sliznicích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Makro: 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2000" dirty="0"/>
              <a:t>skvrny až výrůstky červené až modré barvy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Mikro: 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drobná cévní </a:t>
            </a:r>
            <a:r>
              <a:rPr lang="cs-CZ" altLang="cs-CZ" sz="1800" dirty="0" err="1"/>
              <a:t>lumina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nemusí být přítomny erytrocyty (vytlačení při zákroku)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některé průsvity utlačené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většinou zásobován 1 arterií </a:t>
            </a:r>
            <a:r>
              <a:rPr lang="en-US" altLang="cs-CZ" sz="1800" dirty="0"/>
              <a:t>»</a:t>
            </a:r>
            <a:r>
              <a:rPr lang="cs-CZ" altLang="cs-CZ" sz="1800" dirty="0"/>
              <a:t> regresivní změny:</a:t>
            </a:r>
          </a:p>
          <a:p>
            <a:pPr lvl="2">
              <a:lnSpc>
                <a:spcPct val="80000"/>
              </a:lnSpc>
            </a:pPr>
            <a:r>
              <a:rPr lang="cs-CZ" altLang="cs-CZ" sz="1400" dirty="0">
                <a:latin typeface="Arial" charset="0"/>
              </a:rPr>
              <a:t> </a:t>
            </a:r>
            <a:r>
              <a:rPr lang="cs-CZ" altLang="cs-CZ" sz="1600" dirty="0"/>
              <a:t>edém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hemoragie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fibróza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depozita </a:t>
            </a:r>
            <a:r>
              <a:rPr lang="cs-CZ" altLang="cs-CZ" sz="1600" dirty="0" err="1"/>
              <a:t>hemosiderinu</a:t>
            </a:r>
            <a:r>
              <a:rPr lang="cs-CZ" altLang="cs-CZ" sz="1600" dirty="0"/>
              <a:t> po krváceních</a:t>
            </a:r>
          </a:p>
          <a:p>
            <a:pPr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9317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Kapilární hemangiom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567" y="1825625"/>
            <a:ext cx="7247921" cy="4680000"/>
          </a:xfr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24035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Kavernózní hemangiom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Makro: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uzel červené až modré barvy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může dosáhnout značných rozměrů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výskyt v játrech, méně slezina, kůže</a:t>
            </a:r>
            <a:br>
              <a:rPr lang="cs-CZ" altLang="cs-CZ" sz="2000" dirty="0"/>
            </a:br>
            <a:endParaRPr lang="cs-CZ" altLang="cs-CZ" sz="20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široké prostory oddělené fibrózními septy, obsahují erytrocyty (podobné kavernám topořivých těles)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 nebezpečí krvácení do dutiny břišní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/>
              <a:t>Kavernózní hemangiom</a:t>
            </a:r>
            <a:endParaRPr lang="cs-CZ" b="1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522813"/>
              </p:ext>
            </p:extLst>
          </p:nvPr>
        </p:nvGraphicFramePr>
        <p:xfrm>
          <a:off x="838200" y="1923056"/>
          <a:ext cx="2938463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Rastrový obrázek" r:id="rId3" imgW="1952898" imgH="4019048" progId="PBrush">
                  <p:embed/>
                </p:oleObj>
              </mc:Choice>
              <mc:Fallback>
                <p:oleObj name="Rastrový obrázek" r:id="rId3" imgW="1952898" imgH="4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23056"/>
                        <a:ext cx="2938463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kavernózní h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4029" y="1844563"/>
            <a:ext cx="6879771" cy="417653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74029" y="5239383"/>
            <a:ext cx="4312655" cy="7848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Krevní prostory s endotelovou výstelkou</a:t>
            </a:r>
          </a:p>
          <a:p>
            <a:pPr>
              <a:spcBef>
                <a:spcPct val="50000"/>
              </a:spcBef>
              <a:defRPr/>
            </a:pPr>
            <a:r>
              <a:rPr lang="cs-CZ" b="1" dirty="0"/>
              <a:t>2 - Vazivová septa</a:t>
            </a:r>
          </a:p>
        </p:txBody>
      </p:sp>
      <p:sp>
        <p:nvSpPr>
          <p:cNvPr id="7" name="Obdélník 6"/>
          <p:cNvSpPr/>
          <p:nvPr/>
        </p:nvSpPr>
        <p:spPr>
          <a:xfrm>
            <a:off x="5064382" y="3349882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8" name="Obdélník 7"/>
          <p:cNvSpPr/>
          <p:nvPr/>
        </p:nvSpPr>
        <p:spPr>
          <a:xfrm>
            <a:off x="9682626" y="381154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9" name="Obdélník 8"/>
          <p:cNvSpPr/>
          <p:nvPr/>
        </p:nvSpPr>
        <p:spPr>
          <a:xfrm>
            <a:off x="9512547" y="2199305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47299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Nediferencovaný sarkom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dřívější název </a:t>
            </a:r>
            <a:r>
              <a:rPr lang="cs-CZ" altLang="cs-CZ" sz="2400" b="1" dirty="0">
                <a:solidFill>
                  <a:srgbClr val="FF0000"/>
                </a:solidFill>
              </a:rPr>
              <a:t>maligní fibrózní </a:t>
            </a:r>
            <a:r>
              <a:rPr lang="cs-CZ" altLang="cs-CZ" sz="2400" b="1" dirty="0" err="1">
                <a:solidFill>
                  <a:srgbClr val="FF0000"/>
                </a:solidFill>
              </a:rPr>
              <a:t>histiocytom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vysoce maligní (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-grade) sarkom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dříve 30% všech sarkomů měkkých tkání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postihuje často oblast stehna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častěji u mužů vyššího věku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diagnóza je stanovena většinou </a:t>
            </a:r>
            <a:r>
              <a:rPr lang="cs-CZ" altLang="cs-CZ" sz="2400" i="1" u="sng" dirty="0">
                <a:solidFill>
                  <a:srgbClr val="0070C0"/>
                </a:solidFill>
              </a:rPr>
              <a:t>per </a:t>
            </a:r>
            <a:r>
              <a:rPr lang="cs-CZ" altLang="cs-CZ" sz="2400" i="1" u="sng" dirty="0" err="1">
                <a:solidFill>
                  <a:srgbClr val="0070C0"/>
                </a:solidFill>
              </a:rPr>
              <a:t>exclusionem</a:t>
            </a:r>
            <a:r>
              <a:rPr lang="cs-CZ" altLang="cs-CZ" sz="2400" i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po vyloučení jiného málo diferencovaného </a:t>
            </a:r>
            <a:r>
              <a:rPr lang="cs-CZ" altLang="cs-CZ" sz="2400" dirty="0" err="1"/>
              <a:t>mesenchymového</a:t>
            </a:r>
            <a:r>
              <a:rPr lang="cs-CZ" altLang="cs-CZ" sz="2400" dirty="0"/>
              <a:t> nebo </a:t>
            </a:r>
            <a:r>
              <a:rPr lang="cs-CZ" altLang="cs-CZ" sz="2400" dirty="0" err="1"/>
              <a:t>neuroektodermového</a:t>
            </a:r>
            <a:r>
              <a:rPr lang="cs-CZ" altLang="cs-CZ" sz="2400" dirty="0"/>
              <a:t> nádoru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Nediferencovaný sarkom</a:t>
            </a:r>
          </a:p>
        </p:txBody>
      </p:sp>
      <p:pic>
        <p:nvPicPr>
          <p:cNvPr id="4" name="Picture 8" descr="NEO0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787977"/>
            <a:ext cx="3586843" cy="4675759"/>
          </a:xfrm>
          <a:noFill/>
        </p:spPr>
      </p:pic>
      <p:pic>
        <p:nvPicPr>
          <p:cNvPr id="5" name="Picture 4" descr="maligní fibrózní histiocy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688" y="1787977"/>
            <a:ext cx="6760028" cy="467575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430642" y="5817405"/>
            <a:ext cx="39106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1 - Četné mitózy, i atypické</a:t>
            </a:r>
          </a:p>
          <a:p>
            <a:r>
              <a:rPr lang="cs-CZ" b="1" dirty="0"/>
              <a:t>2 - </a:t>
            </a:r>
            <a:r>
              <a:rPr lang="cs-CZ" b="1" dirty="0" err="1"/>
              <a:t>Pleomorfie</a:t>
            </a:r>
            <a:r>
              <a:rPr lang="cs-CZ" b="1" dirty="0"/>
              <a:t> nádorových buněk </a:t>
            </a:r>
            <a:r>
              <a:rPr lang="cs-CZ" dirty="0"/>
              <a:t>	</a:t>
            </a:r>
          </a:p>
        </p:txBody>
      </p:sp>
      <p:sp>
        <p:nvSpPr>
          <p:cNvPr id="8" name="Obdélník 7"/>
          <p:cNvSpPr/>
          <p:nvPr/>
        </p:nvSpPr>
        <p:spPr>
          <a:xfrm>
            <a:off x="8000783" y="511618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06618" y="4882533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8562994" y="1796140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2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947806" y="3664191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224925" y="2824156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07220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400" dirty="0"/>
              <a:t> postihuje mladé jedince do 25 let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nejčastěji </a:t>
            </a:r>
            <a:r>
              <a:rPr lang="cs-CZ" altLang="cs-CZ" sz="2400" b="1" dirty="0">
                <a:solidFill>
                  <a:srgbClr val="0070C0"/>
                </a:solidFill>
              </a:rPr>
              <a:t>metafýzy dlouhých kostí</a:t>
            </a:r>
          </a:p>
          <a:p>
            <a:endParaRPr lang="cs-CZ" altLang="cs-CZ" sz="2400" dirty="0"/>
          </a:p>
          <a:p>
            <a:r>
              <a:rPr lang="cs-CZ" altLang="cs-CZ" sz="2400" dirty="0"/>
              <a:t> 70% v distálním femuru a proximální </a:t>
            </a:r>
            <a:r>
              <a:rPr lang="cs-CZ" altLang="cs-CZ" sz="2400" dirty="0" err="1"/>
              <a:t>tibii</a:t>
            </a:r>
            <a:r>
              <a:rPr lang="cs-CZ" altLang="cs-CZ" sz="2400" dirty="0"/>
              <a:t> </a:t>
            </a:r>
            <a:r>
              <a:rPr lang="en-US" altLang="cs-CZ" sz="2400" dirty="0"/>
              <a:t>»</a:t>
            </a:r>
            <a:r>
              <a:rPr lang="cs-CZ" altLang="cs-CZ" sz="2400" dirty="0"/>
              <a:t> OBLAST KOLENE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tvoří nádorovou kostní tkáň (</a:t>
            </a:r>
            <a:r>
              <a:rPr lang="cs-CZ" altLang="cs-CZ" sz="2000" b="1" dirty="0" err="1">
                <a:solidFill>
                  <a:srgbClr val="0070C0"/>
                </a:solidFill>
              </a:rPr>
              <a:t>osteoid</a:t>
            </a:r>
            <a:r>
              <a:rPr lang="cs-CZ" altLang="cs-CZ" sz="2000" b="1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vřetenité</a:t>
            </a:r>
            <a:r>
              <a:rPr lang="cs-CZ" altLang="cs-CZ" sz="2000" dirty="0"/>
              <a:t> buňky pleomorfní, atypické, s vysokou mitotickou aktivitou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tvorba </a:t>
            </a:r>
            <a:r>
              <a:rPr lang="cs-CZ" altLang="cs-CZ" sz="2000" dirty="0" err="1"/>
              <a:t>osteoidu</a:t>
            </a:r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varianty: </a:t>
            </a:r>
          </a:p>
          <a:p>
            <a:pPr lvl="2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/>
              <a:t>fibroblastický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osteoblastický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chondroblastický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pic>
        <p:nvPicPr>
          <p:cNvPr id="5" name="Zástupný symbol pro obsah 3" descr="OSA1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8707" y="1825623"/>
            <a:ext cx="6538458" cy="4578259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88512" y="265563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250987" y="365308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728460" y="5775925"/>
            <a:ext cx="44005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Reziduální kostní trámec</a:t>
            </a:r>
          </a:p>
          <a:p>
            <a:pPr eaLnBrk="0" hangingPunct="0">
              <a:defRPr/>
            </a:pPr>
            <a:r>
              <a:rPr lang="cs-CZ" b="1" dirty="0"/>
              <a:t>2 – Nádorové elementy a nádorový </a:t>
            </a:r>
            <a:r>
              <a:rPr lang="cs-CZ" b="1" dirty="0" err="1"/>
              <a:t>osteoid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606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Prekancerózy / dysplazie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351338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Makroskopicky různý vzhled:</a:t>
            </a:r>
          </a:p>
          <a:p>
            <a:pPr marL="719138" indent="-360363">
              <a:buFont typeface="Wingdings" panose="05000000000000000000" pitchFamily="2" charset="2"/>
              <a:buChar char="Ø"/>
            </a:pPr>
            <a:r>
              <a:rPr lang="cs-CZ" sz="2400" b="1" dirty="0"/>
              <a:t>leukoplakie</a:t>
            </a:r>
            <a:r>
              <a:rPr lang="cs-CZ" sz="2400" dirty="0"/>
              <a:t> = bělavé skvrny (např. dutina ústní)</a:t>
            </a:r>
          </a:p>
          <a:p>
            <a:pPr marL="898525" indent="-179388">
              <a:buFontTx/>
              <a:buChar char="-"/>
            </a:pPr>
            <a:r>
              <a:rPr lang="cs-CZ" sz="2000" dirty="0"/>
              <a:t>klinický termín zahrnující širokou škálu změn od reaktivních přes dysplastické až po karcinom</a:t>
            </a:r>
          </a:p>
          <a:p>
            <a:pPr marL="898525" indent="-179388">
              <a:buFontTx/>
              <a:buChar char="-"/>
            </a:pPr>
            <a:endParaRPr lang="cs-CZ" sz="2000" dirty="0"/>
          </a:p>
          <a:p>
            <a:pPr marL="727075" indent="-368300">
              <a:buFont typeface="Wingdings" panose="05000000000000000000" pitchFamily="2" charset="2"/>
              <a:buChar char="Ø"/>
            </a:pPr>
            <a:r>
              <a:rPr lang="cs-CZ" sz="2400" b="1" dirty="0" err="1"/>
              <a:t>erytroplakie</a:t>
            </a:r>
            <a:r>
              <a:rPr lang="cs-CZ" sz="2400" dirty="0"/>
              <a:t> = červená ložiska – obecně vyšší riziko malignity</a:t>
            </a:r>
          </a:p>
          <a:p>
            <a:pPr marL="727075" indent="-368300"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727075" indent="-368300">
              <a:buFont typeface="Wingdings" panose="05000000000000000000" pitchFamily="2" charset="2"/>
              <a:buChar char="Ø"/>
            </a:pPr>
            <a:r>
              <a:rPr lang="cs-CZ" sz="2400" b="1" dirty="0"/>
              <a:t>aktinická keratóza </a:t>
            </a:r>
            <a:r>
              <a:rPr lang="cs-CZ" sz="2400" dirty="0"/>
              <a:t>až </a:t>
            </a:r>
            <a:r>
              <a:rPr lang="cs-CZ" sz="2400" b="1" dirty="0"/>
              <a:t>formace </a:t>
            </a:r>
            <a:r>
              <a:rPr lang="cs-CZ" sz="2400" b="1" dirty="0" err="1"/>
              <a:t>cornu</a:t>
            </a:r>
            <a:r>
              <a:rPr lang="cs-CZ" sz="2400" b="1" dirty="0"/>
              <a:t> </a:t>
            </a:r>
            <a:r>
              <a:rPr lang="cs-CZ" sz="2400" b="1" dirty="0" err="1"/>
              <a:t>cutaneum</a:t>
            </a:r>
            <a:endParaRPr lang="cs-CZ" sz="2400" b="1" dirty="0"/>
          </a:p>
          <a:p>
            <a:pPr marL="955675" indent="-342900">
              <a:buFontTx/>
              <a:buChar char="-"/>
            </a:pPr>
            <a:r>
              <a:rPr lang="cs-CZ" sz="2000" dirty="0"/>
              <a:t>oblasti ozářené sluncem</a:t>
            </a:r>
          </a:p>
          <a:p>
            <a:pPr marL="612775" indent="0">
              <a:buNone/>
            </a:pPr>
            <a:endParaRPr lang="cs-CZ" sz="2000" dirty="0"/>
          </a:p>
          <a:p>
            <a:pPr marL="719138" indent="-360363">
              <a:buFont typeface="Wingdings" panose="05000000000000000000" pitchFamily="2" charset="2"/>
              <a:buChar char="Ø"/>
            </a:pPr>
            <a:r>
              <a:rPr lang="cs-CZ" sz="2400" b="1" dirty="0" err="1"/>
              <a:t>Bowenova</a:t>
            </a:r>
            <a:r>
              <a:rPr lang="cs-CZ" sz="2400" b="1" dirty="0"/>
              <a:t> choroba </a:t>
            </a:r>
          </a:p>
          <a:p>
            <a:pPr marL="628650" indent="90488">
              <a:buNone/>
            </a:pPr>
            <a:r>
              <a:rPr lang="cs-CZ" sz="2000" dirty="0"/>
              <a:t>- mj. </a:t>
            </a:r>
            <a:r>
              <a:rPr lang="cs-CZ" sz="2000" dirty="0" err="1"/>
              <a:t>anogenitální</a:t>
            </a:r>
            <a:r>
              <a:rPr lang="cs-CZ" sz="2000" dirty="0"/>
              <a:t> oblast, CIS s chronickým zánětem v dermis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074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18707" y="5397407"/>
            <a:ext cx="364331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l">
              <a:defRPr/>
            </a:pP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Zástupný symbol pro obsah 5" descr="OSA3, 2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1939" y="1747838"/>
            <a:ext cx="6214380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2801939" y="5775925"/>
            <a:ext cx="44005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Reziduální kostní trámec</a:t>
            </a:r>
          </a:p>
          <a:p>
            <a:pPr eaLnBrk="0" hangingPunct="0">
              <a:defRPr/>
            </a:pPr>
            <a:r>
              <a:rPr lang="cs-CZ" b="1" dirty="0"/>
              <a:t>2 – Nádorové elementy a nádorový </a:t>
            </a:r>
            <a:r>
              <a:rPr lang="cs-CZ" b="1" dirty="0" err="1"/>
              <a:t>osteoid</a:t>
            </a:r>
            <a:endParaRPr lang="cs-CZ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86384" y="30447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202489" y="32756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38990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Osteosarkom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8654" y="2430137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18707" y="5397407"/>
            <a:ext cx="364331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l">
              <a:defRPr/>
            </a:pP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 descr="P0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0431" y="1825625"/>
            <a:ext cx="5883955" cy="4351338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039627" y="256582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0431" y="5807631"/>
            <a:ext cx="32980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altLang="cs-CZ" b="1" dirty="0"/>
              <a:t>Atypické nádorové elementy</a:t>
            </a:r>
          </a:p>
        </p:txBody>
      </p:sp>
    </p:spTree>
    <p:extLst>
      <p:ext uri="{BB962C8B-B14F-4D97-AF65-F5344CB8AC3E}">
        <p14:creationId xmlns:p14="http://schemas.microsoft.com/office/powerpoint/2010/main" val="21902625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Nádory </a:t>
            </a:r>
            <a:r>
              <a:rPr lang="cs-CZ" b="1" dirty="0" err="1"/>
              <a:t>neuroektodermové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nádory centrálního nervového systému </a:t>
            </a:r>
          </a:p>
          <a:p>
            <a:endParaRPr lang="cs-CZ" altLang="cs-CZ" dirty="0"/>
          </a:p>
          <a:p>
            <a:r>
              <a:rPr lang="cs-CZ" altLang="cs-CZ" dirty="0"/>
              <a:t> periferní </a:t>
            </a:r>
            <a:r>
              <a:rPr lang="cs-CZ" altLang="cs-CZ" dirty="0" err="1"/>
              <a:t>neuroektodermální</a:t>
            </a:r>
            <a:r>
              <a:rPr lang="cs-CZ" altLang="cs-CZ" dirty="0"/>
              <a:t> nádory</a:t>
            </a:r>
          </a:p>
          <a:p>
            <a:endParaRPr lang="cs-CZ" altLang="cs-CZ" dirty="0"/>
          </a:p>
          <a:p>
            <a:r>
              <a:rPr lang="cs-CZ" altLang="cs-CZ" dirty="0"/>
              <a:t> nádory autonomního nervového systému</a:t>
            </a:r>
          </a:p>
          <a:p>
            <a:endParaRPr lang="cs-CZ" altLang="cs-CZ" dirty="0"/>
          </a:p>
          <a:p>
            <a:r>
              <a:rPr lang="cs-CZ" altLang="cs-CZ" dirty="0"/>
              <a:t> </a:t>
            </a:r>
            <a:r>
              <a:rPr lang="cs-CZ" altLang="cs-CZ" dirty="0" err="1"/>
              <a:t>melanocytické</a:t>
            </a:r>
            <a:r>
              <a:rPr lang="cs-CZ" altLang="cs-CZ" dirty="0"/>
              <a:t> nádory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325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Vybrané </a:t>
            </a:r>
            <a:r>
              <a:rPr lang="cs-CZ" b="1"/>
              <a:t>nádory CNS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 Astrocytické nádory:</a:t>
            </a:r>
            <a:r>
              <a:rPr lang="cs-CZ" altLang="cs-CZ" sz="3600" b="1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např. </a:t>
            </a:r>
            <a:r>
              <a:rPr lang="cs-CZ" altLang="cs-CZ" b="1" dirty="0" err="1">
                <a:solidFill>
                  <a:srgbClr val="0070C0"/>
                </a:solidFill>
              </a:rPr>
              <a:t>pilocytární</a:t>
            </a:r>
            <a:r>
              <a:rPr lang="cs-CZ" altLang="cs-CZ" b="1" dirty="0">
                <a:solidFill>
                  <a:srgbClr val="0070C0"/>
                </a:solidFill>
              </a:rPr>
              <a:t> astrocytom </a:t>
            </a:r>
            <a:r>
              <a:rPr lang="cs-CZ" altLang="cs-CZ" b="1" dirty="0"/>
              <a:t>(Grade I dle WHO):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 err="1"/>
              <a:t>bifazická</a:t>
            </a:r>
            <a:r>
              <a:rPr lang="cs-CZ" altLang="cs-CZ" sz="2200" dirty="0"/>
              <a:t> stavba: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kompaktní oblasti s bipolárními nádorovými astrocyty s eosinofilními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 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mikrocystické</a:t>
            </a:r>
            <a:r>
              <a:rPr lang="cs-CZ" altLang="cs-CZ" dirty="0"/>
              <a:t> řídce celulární oblasti s multipolárními nádorovými buňkami s granulárními eosinofilními tělísky a eosinofilními globulemi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>
                <a:solidFill>
                  <a:srgbClr val="0070C0"/>
                </a:solidFill>
              </a:rPr>
              <a:t>degenerativní atypie </a:t>
            </a:r>
            <a:r>
              <a:rPr lang="cs-CZ" altLang="cs-CZ" sz="2200" dirty="0"/>
              <a:t>a kalcifikace</a:t>
            </a:r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/>
              <a:t>nepočetné mitózy, jaderné </a:t>
            </a:r>
            <a:r>
              <a:rPr lang="cs-CZ" altLang="cs-CZ" sz="2200" dirty="0" err="1"/>
              <a:t>pleiomorfie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hyperchromazie</a:t>
            </a:r>
            <a:endParaRPr lang="cs-CZ" altLang="cs-CZ" sz="2200" dirty="0"/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 err="1"/>
              <a:t>glomeruloidní</a:t>
            </a:r>
            <a:r>
              <a:rPr lang="cs-CZ" altLang="cs-CZ" sz="2200" dirty="0"/>
              <a:t> vaskulární  </a:t>
            </a:r>
            <a:r>
              <a:rPr lang="cs-CZ" altLang="cs-CZ" sz="2200" dirty="0" err="1"/>
              <a:t>proliferáty</a:t>
            </a:r>
            <a:endParaRPr lang="cs-CZ" altLang="cs-CZ" sz="2200" dirty="0"/>
          </a:p>
          <a:p>
            <a:pPr lvl="2"/>
            <a:r>
              <a:rPr lang="cs-CZ" altLang="cs-CZ" sz="2200" dirty="0">
                <a:latin typeface="Arial" charset="0"/>
              </a:rPr>
              <a:t> </a:t>
            </a:r>
            <a:r>
              <a:rPr lang="cs-CZ" altLang="cs-CZ" sz="2200" dirty="0"/>
              <a:t>možné drobné </a:t>
            </a:r>
            <a:r>
              <a:rPr lang="cs-CZ" altLang="cs-CZ" sz="2200" dirty="0" err="1"/>
              <a:t>nepalisádující</a:t>
            </a:r>
            <a:r>
              <a:rPr lang="cs-CZ" altLang="cs-CZ" sz="2200" dirty="0"/>
              <a:t> nekrózy</a:t>
            </a:r>
            <a:r>
              <a:rPr lang="cs-CZ" altLang="cs-CZ" dirty="0"/>
              <a:t>  </a:t>
            </a:r>
          </a:p>
          <a:p>
            <a:pPr lvl="2">
              <a:buFont typeface="Arial" charset="0"/>
              <a:buNone/>
            </a:pPr>
            <a:endParaRPr lang="cs-CZ" altLang="cs-CZ" b="1" dirty="0"/>
          </a:p>
          <a:p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8861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 err="1"/>
              <a:t>Pilocytární</a:t>
            </a:r>
            <a:r>
              <a:rPr lang="cs-CZ" b="1" dirty="0"/>
              <a:t> astrocytom</a:t>
            </a:r>
          </a:p>
        </p:txBody>
      </p:sp>
      <p:pic>
        <p:nvPicPr>
          <p:cNvPr id="145411" name="Picture 3" descr="Hermanova_OBR4B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134" y="1916951"/>
            <a:ext cx="7103533" cy="40132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633134" y="5147142"/>
            <a:ext cx="5824462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/>
              <a:t>Bipolární </a:t>
            </a:r>
            <a:r>
              <a:rPr lang="cs-CZ" altLang="cs-CZ" b="1" dirty="0" err="1"/>
              <a:t>piloidní</a:t>
            </a:r>
            <a:r>
              <a:rPr lang="cs-CZ" altLang="cs-CZ" b="1" dirty="0"/>
              <a:t> buňky s granulárními eosinofilními tělísky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 a </a:t>
            </a:r>
            <a:r>
              <a:rPr lang="cs-CZ" altLang="cs-CZ" b="1" dirty="0" err="1"/>
              <a:t>Rosenthalovými</a:t>
            </a:r>
            <a:r>
              <a:rPr lang="cs-CZ" altLang="cs-CZ" b="1" dirty="0"/>
              <a:t> vlákny</a:t>
            </a:r>
          </a:p>
        </p:txBody>
      </p:sp>
    </p:spTree>
    <p:extLst>
      <p:ext uri="{BB962C8B-B14F-4D97-AF65-F5344CB8AC3E}">
        <p14:creationId xmlns:p14="http://schemas.microsoft.com/office/powerpoint/2010/main" val="32245062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 err="1"/>
              <a:t>Pilocytární</a:t>
            </a:r>
            <a:r>
              <a:rPr lang="cs-CZ" b="1" dirty="0"/>
              <a:t> astrocytom</a:t>
            </a:r>
          </a:p>
        </p:txBody>
      </p:sp>
      <p:pic>
        <p:nvPicPr>
          <p:cNvPr id="146435" name="Picture 3" descr="Hermanova_OBR4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082" y="1826760"/>
            <a:ext cx="7327900" cy="4138612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474082" y="5600049"/>
            <a:ext cx="64576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 err="1"/>
              <a:t>Mikrocystická</a:t>
            </a:r>
            <a:r>
              <a:rPr lang="cs-CZ" altLang="cs-CZ" b="1" dirty="0"/>
              <a:t> oblast s multipolárními nádorovými buňkami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76290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074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Vybrané nádory CNS</a:t>
            </a:r>
          </a:p>
        </p:txBody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/>
              <a:t>Astrocytické nádory:</a:t>
            </a:r>
            <a:r>
              <a:rPr lang="cs-CZ" altLang="cs-CZ" sz="3600" b="1" dirty="0"/>
              <a:t> </a:t>
            </a:r>
          </a:p>
          <a:p>
            <a:pPr lvl="1"/>
            <a:r>
              <a:rPr lang="cs-CZ" altLang="cs-CZ" sz="2400" b="0" dirty="0"/>
              <a:t>např</a:t>
            </a:r>
            <a:r>
              <a:rPr lang="cs-CZ" altLang="cs-CZ" sz="2400" dirty="0"/>
              <a:t>. </a:t>
            </a:r>
            <a:r>
              <a:rPr lang="cs-CZ" altLang="cs-CZ" sz="2400" b="1" dirty="0" err="1">
                <a:solidFill>
                  <a:srgbClr val="0070C0"/>
                </a:solidFill>
              </a:rPr>
              <a:t>glioblastoma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multiforme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/>
              <a:t>(Grade IV dle WHO):</a:t>
            </a:r>
          </a:p>
          <a:p>
            <a:pPr lvl="2"/>
            <a:r>
              <a:rPr lang="cs-CZ" altLang="cs-CZ" sz="1800" dirty="0">
                <a:solidFill>
                  <a:srgbClr val="0070C0"/>
                </a:solidFill>
              </a:rPr>
              <a:t>anaplastický buněčný gliom</a:t>
            </a:r>
          </a:p>
          <a:p>
            <a:pPr lvl="2"/>
            <a:endParaRPr lang="cs-CZ" altLang="cs-CZ" sz="1800" dirty="0"/>
          </a:p>
          <a:p>
            <a:pPr lvl="2"/>
            <a:r>
              <a:rPr lang="cs-CZ" altLang="cs-CZ" sz="1800" dirty="0"/>
              <a:t>tvořen </a:t>
            </a:r>
            <a:r>
              <a:rPr lang="cs-CZ" altLang="cs-CZ" sz="1800" dirty="0" err="1"/>
              <a:t>pleiomorfními</a:t>
            </a:r>
            <a:r>
              <a:rPr lang="cs-CZ" altLang="cs-CZ" sz="1800" dirty="0"/>
              <a:t> buňkami s výraznými buněčnými i jadernými atypiemi, vysokou mitotickou aktivitou</a:t>
            </a:r>
          </a:p>
          <a:p>
            <a:pPr lvl="2"/>
            <a:endParaRPr lang="cs-CZ" altLang="cs-CZ" sz="1800" dirty="0"/>
          </a:p>
          <a:p>
            <a:pPr lvl="2"/>
            <a:r>
              <a:rPr lang="cs-CZ" altLang="cs-CZ" sz="1800" dirty="0"/>
              <a:t>prominentní </a:t>
            </a:r>
            <a:r>
              <a:rPr lang="cs-CZ" altLang="cs-CZ" sz="1800" dirty="0" err="1"/>
              <a:t>mikrovaskulární</a:t>
            </a:r>
            <a:r>
              <a:rPr lang="cs-CZ" altLang="cs-CZ" sz="1800" dirty="0"/>
              <a:t> proliferace a/nebo nekrózy</a:t>
            </a:r>
          </a:p>
          <a:p>
            <a:pPr lvl="2">
              <a:buFont typeface="Arial" charset="0"/>
              <a:buNone/>
            </a:pPr>
            <a:r>
              <a:rPr lang="cs-CZ" altLang="cs-CZ" sz="1800" dirty="0"/>
              <a:t> </a:t>
            </a:r>
          </a:p>
          <a:p>
            <a:pPr lvl="2"/>
            <a:r>
              <a:rPr lang="cs-CZ" altLang="cs-CZ" sz="1800" u="sng" dirty="0" err="1"/>
              <a:t>palisádovité</a:t>
            </a:r>
            <a:r>
              <a:rPr lang="cs-CZ" altLang="cs-CZ" sz="1800" u="sng" dirty="0"/>
              <a:t> řazení nádorových buněk v okolí nekróz</a:t>
            </a:r>
          </a:p>
          <a:p>
            <a:pPr lvl="2"/>
            <a:endParaRPr lang="cs-CZ" altLang="cs-CZ" sz="1800" u="sng" dirty="0"/>
          </a:p>
          <a:p>
            <a:pPr lvl="2"/>
            <a:r>
              <a:rPr lang="cs-CZ" altLang="cs-CZ" sz="1800" dirty="0"/>
              <a:t>regionální heterogenita nádoru:</a:t>
            </a:r>
          </a:p>
          <a:p>
            <a:pPr lvl="3"/>
            <a:r>
              <a:rPr lang="cs-CZ" altLang="cs-CZ" sz="1600" dirty="0"/>
              <a:t>atypické </a:t>
            </a:r>
            <a:r>
              <a:rPr lang="cs-CZ" altLang="cs-CZ" sz="1600" dirty="0" err="1"/>
              <a:t>pleiomorfní</a:t>
            </a:r>
            <a:r>
              <a:rPr lang="cs-CZ" altLang="cs-CZ" sz="1600" dirty="0"/>
              <a:t> úseky se mohou střídat s úseky s pravidelnějším uspořádáním</a:t>
            </a:r>
          </a:p>
          <a:p>
            <a:pPr lvl="2"/>
            <a:endParaRPr lang="cs-CZ" altLang="cs-CZ" sz="1800" dirty="0"/>
          </a:p>
          <a:p>
            <a:pPr lvl="2"/>
            <a:endParaRPr lang="cs-CZ" altLang="cs-CZ" dirty="0"/>
          </a:p>
          <a:p>
            <a:pPr lvl="2"/>
            <a:endParaRPr lang="cs-CZ" altLang="cs-CZ" dirty="0"/>
          </a:p>
          <a:p>
            <a:pPr lvl="2"/>
            <a:endParaRPr lang="cs-CZ" altLang="cs-CZ" dirty="0"/>
          </a:p>
          <a:p>
            <a:pPr lvl="2">
              <a:buFont typeface="Arial" charset="0"/>
              <a:buNone/>
            </a:pPr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220053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Multiformní</a:t>
            </a:r>
            <a:r>
              <a:rPr lang="cs-CZ" b="1" dirty="0"/>
              <a:t> glioblastom</a:t>
            </a:r>
          </a:p>
        </p:txBody>
      </p:sp>
      <p:pic>
        <p:nvPicPr>
          <p:cNvPr id="148483" name="Picture 2" descr="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5132" y="1771650"/>
            <a:ext cx="5586790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5777380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49507" name="Picture 4" descr="glioblastom 40x 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132" y="1802536"/>
            <a:ext cx="7737625" cy="4680000"/>
          </a:xfrm>
          <a:noFill/>
        </p:spPr>
      </p:pic>
      <p:sp>
        <p:nvSpPr>
          <p:cNvPr id="149510" name="Line 10"/>
          <p:cNvSpPr>
            <a:spLocks noChangeShapeType="1"/>
          </p:cNvSpPr>
          <p:nvPr/>
        </p:nvSpPr>
        <p:spPr bwMode="auto">
          <a:xfrm flipH="1" flipV="1">
            <a:off x="5135034" y="3860801"/>
            <a:ext cx="385233" cy="3603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24956" y="402711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39132" y="5841239"/>
            <a:ext cx="42629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Palisádovité</a:t>
            </a:r>
            <a:r>
              <a:rPr lang="cs-CZ" b="1" dirty="0"/>
              <a:t> řazení pleomorfních buněk</a:t>
            </a:r>
          </a:p>
          <a:p>
            <a:pPr eaLnBrk="0" hangingPunct="0">
              <a:defRPr/>
            </a:pPr>
            <a:r>
              <a:rPr lang="cs-CZ" b="1" dirty="0"/>
              <a:t>2 - Nekróza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38413" y="31416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588013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7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50531" name="Picture 4" descr="glioblast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6232" y="1796824"/>
            <a:ext cx="8285840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1896232" y="5841239"/>
            <a:ext cx="42629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Palisádovité</a:t>
            </a:r>
            <a:r>
              <a:rPr lang="cs-CZ" b="1" dirty="0"/>
              <a:t> řazení pleomorfních buněk</a:t>
            </a:r>
          </a:p>
          <a:p>
            <a:pPr eaLnBrk="0" hangingPunct="0">
              <a:defRPr/>
            </a:pPr>
            <a:r>
              <a:rPr lang="cs-CZ" b="1" dirty="0"/>
              <a:t>2 - Nekróza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97027" y="233680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144309" y="477017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153928" y="39782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816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Prekancerózy / dysplazie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altLang="cs-CZ" sz="4000" b="1" u="sng" dirty="0"/>
              <a:t>Dysplazie děložního čípku:</a:t>
            </a:r>
          </a:p>
          <a:p>
            <a:pPr>
              <a:defRPr/>
            </a:pPr>
            <a:r>
              <a:rPr lang="cs-CZ" dirty="0"/>
              <a:t>prekanceróza pro dlaždicový karcinom asociovaná s infekcí HR (</a:t>
            </a:r>
            <a:r>
              <a:rPr lang="cs-CZ" dirty="0" err="1"/>
              <a:t>high</a:t>
            </a:r>
            <a:r>
              <a:rPr lang="cs-CZ" dirty="0"/>
              <a:t> risk) HPV:</a:t>
            </a:r>
          </a:p>
          <a:p>
            <a:pPr lvl="1">
              <a:defRPr/>
            </a:pPr>
            <a:r>
              <a:rPr lang="cs-CZ" dirty="0"/>
              <a:t>HR HPV:	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zejména</a:t>
            </a:r>
            <a:r>
              <a:rPr lang="cs-CZ" b="1" dirty="0"/>
              <a:t> 16, 18</a:t>
            </a:r>
            <a:r>
              <a:rPr lang="cs-CZ" dirty="0"/>
              <a:t>, 31, 33, 35</a:t>
            </a:r>
          </a:p>
          <a:p>
            <a:pPr lvl="2">
              <a:buFont typeface="Arial" charset="0"/>
              <a:buChar char="•"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LR (</a:t>
            </a:r>
            <a:r>
              <a:rPr lang="cs-CZ" dirty="0" err="1"/>
              <a:t>low</a:t>
            </a:r>
            <a:r>
              <a:rPr lang="cs-CZ" dirty="0"/>
              <a:t> risk) HPV (6,11) </a:t>
            </a:r>
            <a:r>
              <a:rPr lang="cs-CZ" dirty="0">
                <a:cs typeface="Arial" charset="0"/>
              </a:rPr>
              <a:t>→→</a:t>
            </a:r>
            <a:r>
              <a:rPr lang="cs-CZ" dirty="0"/>
              <a:t> </a:t>
            </a:r>
            <a:r>
              <a:rPr lang="cs-CZ" i="1" dirty="0" err="1">
                <a:solidFill>
                  <a:srgbClr val="0070C0"/>
                </a:solidFill>
              </a:rPr>
              <a:t>koilocytární</a:t>
            </a:r>
            <a:r>
              <a:rPr lang="cs-CZ" i="1" dirty="0">
                <a:solidFill>
                  <a:srgbClr val="0070C0"/>
                </a:solidFill>
              </a:rPr>
              <a:t> atypie </a:t>
            </a:r>
            <a:r>
              <a:rPr lang="cs-CZ" dirty="0"/>
              <a:t>buněk dlaždicového epitelu</a:t>
            </a:r>
          </a:p>
          <a:p>
            <a:pPr lvl="1">
              <a:defRPr/>
            </a:pPr>
            <a:r>
              <a:rPr lang="cs-CZ" dirty="0"/>
              <a:t>projev cytopatického působení viru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5887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Multiformní glioblastom</a:t>
            </a:r>
          </a:p>
        </p:txBody>
      </p:sp>
      <p:pic>
        <p:nvPicPr>
          <p:cNvPr id="151555" name="Picture 4" descr="glioblastom 100x 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716" y="1755776"/>
            <a:ext cx="8285840" cy="4680000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1741716" y="6066444"/>
            <a:ext cx="41660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Atypické pleomorfní buňky nádoru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63820" y="28107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64047" y="471847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84138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Vybrané nádory CNS</a:t>
            </a:r>
          </a:p>
        </p:txBody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cs-CZ" altLang="cs-CZ" sz="2400" b="1" dirty="0"/>
              <a:t>Embryonální tumory:</a:t>
            </a:r>
          </a:p>
          <a:p>
            <a:pPr marL="742950" lvl="1" indent="-285750"/>
            <a:r>
              <a:rPr lang="cs-CZ" altLang="cs-CZ" sz="2000" b="0" dirty="0"/>
              <a:t>např. </a:t>
            </a:r>
            <a:r>
              <a:rPr lang="cs-CZ" altLang="cs-CZ" sz="2000" b="1" dirty="0" err="1">
                <a:solidFill>
                  <a:srgbClr val="0070C0"/>
                </a:solidFill>
              </a:rPr>
              <a:t>medulloblastom</a:t>
            </a:r>
            <a:r>
              <a:rPr lang="cs-CZ" altLang="cs-CZ" sz="2000" b="1" dirty="0">
                <a:solidFill>
                  <a:srgbClr val="0070C0"/>
                </a:solidFill>
              </a:rPr>
              <a:t>:</a:t>
            </a:r>
          </a:p>
          <a:p>
            <a:pPr marL="1143000" lvl="2" indent="-228600"/>
            <a:r>
              <a:rPr lang="cs-CZ" altLang="cs-CZ" sz="2000" dirty="0"/>
              <a:t>extrémně buněčný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/>
              <a:t>buňky drobné kulaté nebo protáhlé (podobné řepě)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 err="1"/>
              <a:t>hyperchromní</a:t>
            </a:r>
            <a:r>
              <a:rPr lang="cs-CZ" altLang="cs-CZ" sz="2000" dirty="0"/>
              <a:t> jádra s hojnými mitózami</a:t>
            </a:r>
          </a:p>
          <a:p>
            <a:pPr marL="1143000" lvl="2" indent="-228600"/>
            <a:endParaRPr lang="cs-CZ" altLang="cs-CZ" sz="2000" dirty="0"/>
          </a:p>
          <a:p>
            <a:pPr marL="1143000" lvl="2" indent="-228600"/>
            <a:r>
              <a:rPr lang="cs-CZ" altLang="cs-CZ" sz="2000" dirty="0"/>
              <a:t>charakteristické </a:t>
            </a:r>
            <a:r>
              <a:rPr lang="cs-CZ" altLang="cs-CZ" sz="2000" b="1" i="1" dirty="0" err="1"/>
              <a:t>neuroblastické</a:t>
            </a:r>
            <a:r>
              <a:rPr lang="cs-CZ" altLang="cs-CZ" sz="2000" b="1" i="1" dirty="0"/>
              <a:t> rozety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Homer-Wrightovy</a:t>
            </a:r>
            <a:r>
              <a:rPr lang="cs-CZ" altLang="cs-CZ" sz="2000" dirty="0"/>
              <a:t>):</a:t>
            </a:r>
          </a:p>
          <a:p>
            <a:pPr marL="1600200" lvl="3" indent="-228600"/>
            <a:r>
              <a:rPr lang="cs-CZ" altLang="cs-CZ" sz="1800" dirty="0"/>
              <a:t>tvořené kruhovým seskupením buněk okolo spletených plazmatických výběžků</a:t>
            </a:r>
          </a:p>
          <a:p>
            <a:pPr marL="1143000" lvl="2" indent="-228600"/>
            <a:endParaRPr lang="cs-CZ" altLang="cs-CZ" sz="1800" dirty="0"/>
          </a:p>
          <a:p>
            <a:pPr marL="1143000" lvl="2" indent="-228600"/>
            <a:endParaRPr lang="cs-CZ" altLang="cs-CZ" sz="2000" dirty="0"/>
          </a:p>
          <a:p>
            <a:pPr marL="342900" indent="-342900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62522703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Meduloblastom</a:t>
            </a:r>
          </a:p>
        </p:txBody>
      </p:sp>
      <p:pic>
        <p:nvPicPr>
          <p:cNvPr id="153603" name="Zástupný symbol pro obsah 5" descr="mbl, 2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0660" y="1810431"/>
            <a:ext cx="8285840" cy="4680000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1950660" y="6121099"/>
            <a:ext cx="37963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–Drobné buňky podobné řepě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486257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>
                <a:effectLst/>
              </a:rPr>
              <a:t>Meduloblastom</a:t>
            </a:r>
          </a:p>
        </p:txBody>
      </p:sp>
      <p:pic>
        <p:nvPicPr>
          <p:cNvPr id="154627" name="Picture 2" descr="C:\Documents and Settings\jirka\Plocha\dejavu - mbl, paragangliom\MBL\Brož\BrožH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7054" y="1818595"/>
            <a:ext cx="8285840" cy="4680000"/>
          </a:xfr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1950660" y="6129263"/>
            <a:ext cx="37963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Drobné buňky podobné řepě</a:t>
            </a:r>
          </a:p>
        </p:txBody>
      </p:sp>
    </p:spTree>
    <p:extLst>
      <p:ext uri="{BB962C8B-B14F-4D97-AF65-F5344CB8AC3E}">
        <p14:creationId xmlns:p14="http://schemas.microsoft.com/office/powerpoint/2010/main" val="3103980701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Nádory mening</a:t>
            </a:r>
          </a:p>
        </p:txBody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 err="1">
                <a:solidFill>
                  <a:srgbClr val="0070C0"/>
                </a:solidFill>
              </a:rPr>
              <a:t>Meningeom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/>
              <a:t>(Grade I dle WHO):</a:t>
            </a:r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Makro: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různě velký, dobře ohraničený, často kulovitý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lne k tvrdé pleně</a:t>
            </a:r>
          </a:p>
          <a:p>
            <a:pPr lvl="2"/>
            <a:endParaRPr lang="cs-CZ" altLang="cs-CZ" sz="20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vřetenité</a:t>
            </a:r>
            <a:r>
              <a:rPr lang="cs-CZ" altLang="cs-CZ" sz="2000" dirty="0"/>
              <a:t> buňky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uspořádání ve vírech, pruzích, </a:t>
            </a:r>
            <a:r>
              <a:rPr lang="cs-CZ" altLang="cs-CZ" sz="2000" dirty="0" err="1"/>
              <a:t>nodulech</a:t>
            </a:r>
            <a:endParaRPr lang="cs-CZ" altLang="cs-CZ" sz="2000" dirty="0"/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častá </a:t>
            </a:r>
            <a:r>
              <a:rPr lang="cs-CZ" altLang="cs-CZ" sz="2000" dirty="0" err="1"/>
              <a:t>psammomatózní</a:t>
            </a:r>
            <a:r>
              <a:rPr lang="cs-CZ" altLang="cs-CZ" sz="2000" dirty="0"/>
              <a:t> tělíska:</a:t>
            </a:r>
          </a:p>
          <a:p>
            <a:pPr lvl="3"/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bazofilní, koncentrická </a:t>
            </a:r>
            <a:r>
              <a:rPr lang="cs-CZ" altLang="cs-CZ" sz="1800" dirty="0" err="1"/>
              <a:t>lamelární</a:t>
            </a:r>
            <a:r>
              <a:rPr lang="cs-CZ" altLang="cs-CZ" sz="1800" dirty="0"/>
              <a:t> stavba</a:t>
            </a:r>
          </a:p>
          <a:p>
            <a:pPr lvl="1"/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17430607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Meningeom</a:t>
            </a:r>
            <a:endParaRPr lang="cs-CZ" b="1" dirty="0"/>
          </a:p>
        </p:txBody>
      </p:sp>
      <p:pic>
        <p:nvPicPr>
          <p:cNvPr id="156675" name="Picture 2" descr="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6339" y="1796895"/>
            <a:ext cx="6000073" cy="4680000"/>
          </a:xfrm>
          <a:noFill/>
        </p:spPr>
      </p:pic>
      <p:sp>
        <p:nvSpPr>
          <p:cNvPr id="14" name="Obdélník 13"/>
          <p:cNvSpPr/>
          <p:nvPr/>
        </p:nvSpPr>
        <p:spPr>
          <a:xfrm>
            <a:off x="6552580" y="5553565"/>
            <a:ext cx="26567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– Kulovitý </a:t>
            </a:r>
            <a:r>
              <a:rPr lang="cs-CZ" dirty="0" err="1"/>
              <a:t>meningeom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– Ploché </a:t>
            </a:r>
            <a:r>
              <a:rPr lang="cs-CZ" dirty="0" err="1"/>
              <a:t>meningeomy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3 – </a:t>
            </a:r>
            <a:r>
              <a:rPr lang="cs-CZ" dirty="0" err="1"/>
              <a:t>Dura</a:t>
            </a:r>
            <a:r>
              <a:rPr lang="cs-CZ" dirty="0"/>
              <a:t> mater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122628" y="30059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478816" y="528775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00228" y="320089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58811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7699" name="Picture 4" descr="meningiom 4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592" y="1765466"/>
            <a:ext cx="8285840" cy="4680000"/>
          </a:xfrm>
          <a:noFill/>
        </p:spPr>
      </p:pic>
      <p:sp>
        <p:nvSpPr>
          <p:cNvPr id="157703" name="Line 15"/>
          <p:cNvSpPr>
            <a:spLocks noChangeShapeType="1"/>
          </p:cNvSpPr>
          <p:nvPr/>
        </p:nvSpPr>
        <p:spPr bwMode="auto">
          <a:xfrm flipH="1">
            <a:off x="6959601" y="4287839"/>
            <a:ext cx="480483" cy="142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612592" y="5788495"/>
            <a:ext cx="38045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Vírovitě uspořádané </a:t>
            </a:r>
            <a:r>
              <a:rPr lang="cs-CZ" b="1" dirty="0" err="1"/>
              <a:t>meningocyty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Psammomata</a:t>
            </a:r>
            <a:endParaRPr lang="cs-CZ" b="1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245219" y="24774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440084" y="40570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244989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8723" name="Picture 4" descr="meningi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3081" y="1758900"/>
            <a:ext cx="8285840" cy="4680000"/>
          </a:xfrm>
          <a:noFill/>
        </p:spPr>
      </p:pic>
      <p:sp>
        <p:nvSpPr>
          <p:cNvPr id="158727" name="Line 10"/>
          <p:cNvSpPr>
            <a:spLocks noChangeShapeType="1"/>
          </p:cNvSpPr>
          <p:nvPr/>
        </p:nvSpPr>
        <p:spPr bwMode="auto">
          <a:xfrm flipH="1">
            <a:off x="7152217" y="2349500"/>
            <a:ext cx="192616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58728" name="Line 11"/>
          <p:cNvSpPr>
            <a:spLocks noChangeShapeType="1"/>
          </p:cNvSpPr>
          <p:nvPr/>
        </p:nvSpPr>
        <p:spPr bwMode="auto">
          <a:xfrm flipH="1">
            <a:off x="6096001" y="2349500"/>
            <a:ext cx="1248833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739813" y="458152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53081" y="5792569"/>
            <a:ext cx="38045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Vírovitě uspořádané </a:t>
            </a:r>
            <a:r>
              <a:rPr lang="cs-CZ" b="1" dirty="0" err="1"/>
              <a:t>meningocyty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</a:t>
            </a:r>
            <a:r>
              <a:rPr lang="cs-CZ" b="1" dirty="0" err="1"/>
              <a:t>Psammomata</a:t>
            </a:r>
            <a:endParaRPr lang="cs-CZ" b="1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344833" y="210373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506411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Meningeom</a:t>
            </a:r>
            <a:endParaRPr lang="cs-CZ" altLang="cs-CZ" b="1" dirty="0">
              <a:effectLst/>
            </a:endParaRPr>
          </a:p>
        </p:txBody>
      </p:sp>
      <p:pic>
        <p:nvPicPr>
          <p:cNvPr id="159747" name="Picture 4" descr="meningiom 2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8260" y="1751093"/>
            <a:ext cx="8285840" cy="4680000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1798260" y="6049293"/>
            <a:ext cx="38045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Vírovitě uspořádané </a:t>
            </a:r>
            <a:r>
              <a:rPr lang="cs-CZ" b="1" dirty="0" err="1"/>
              <a:t>meningocyty</a:t>
            </a:r>
            <a:endParaRPr lang="cs-CZ" b="1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141086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sz="3600" b="1" dirty="0">
                <a:effectLst/>
              </a:rPr>
              <a:t>Vybrané periferní </a:t>
            </a:r>
            <a:r>
              <a:rPr lang="cs-CZ" altLang="cs-CZ" sz="3600" b="1" dirty="0" err="1">
                <a:effectLst/>
              </a:rPr>
              <a:t>neuroektodermální</a:t>
            </a:r>
            <a:r>
              <a:rPr lang="cs-CZ" altLang="cs-CZ" sz="3600" b="1" dirty="0">
                <a:effectLst/>
              </a:rPr>
              <a:t> nádory</a:t>
            </a:r>
          </a:p>
        </p:txBody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/>
              <a:t> např. </a:t>
            </a:r>
            <a:r>
              <a:rPr lang="cs-CZ" altLang="cs-CZ" sz="2800" b="1" dirty="0" err="1">
                <a:solidFill>
                  <a:srgbClr val="0070C0"/>
                </a:solidFill>
              </a:rPr>
              <a:t>neurinom</a:t>
            </a:r>
            <a:r>
              <a:rPr lang="cs-CZ" altLang="cs-CZ" sz="2800" b="1" dirty="0">
                <a:solidFill>
                  <a:srgbClr val="0070C0"/>
                </a:solidFill>
              </a:rPr>
              <a:t> (</a:t>
            </a:r>
            <a:r>
              <a:rPr lang="cs-CZ" altLang="cs-CZ" sz="2800" b="1" dirty="0" err="1">
                <a:solidFill>
                  <a:srgbClr val="0070C0"/>
                </a:solidFill>
              </a:rPr>
              <a:t>schwannom</a:t>
            </a:r>
            <a:r>
              <a:rPr lang="cs-CZ" altLang="cs-CZ" sz="2800" b="1" dirty="0">
                <a:solidFill>
                  <a:srgbClr val="0070C0"/>
                </a:solidFill>
              </a:rPr>
              <a:t>, </a:t>
            </a:r>
            <a:r>
              <a:rPr lang="cs-CZ" altLang="cs-CZ" sz="2800" b="1" dirty="0" err="1"/>
              <a:t>neurilemmom</a:t>
            </a:r>
            <a:r>
              <a:rPr lang="cs-CZ" altLang="cs-CZ" sz="2800" b="1" dirty="0"/>
              <a:t>)</a:t>
            </a:r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roste v souvislosti s periferními nervy i intrakraniálně</a:t>
            </a:r>
          </a:p>
          <a:p>
            <a:pPr lvl="1"/>
            <a:endParaRPr lang="cs-CZ" altLang="cs-CZ" sz="24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buněčné úseky se šikováním jader</a:t>
            </a:r>
            <a:r>
              <a:rPr lang="cs-CZ" altLang="cs-CZ" sz="2000" b="1" dirty="0"/>
              <a:t> </a:t>
            </a:r>
            <a:r>
              <a:rPr lang="cs-CZ" altLang="cs-CZ" sz="2000" dirty="0"/>
              <a:t>(</a:t>
            </a:r>
            <a:r>
              <a:rPr lang="cs-CZ" altLang="cs-CZ" sz="2000" b="1" dirty="0"/>
              <a:t>struktura </a:t>
            </a:r>
            <a:r>
              <a:rPr lang="cs-CZ" altLang="cs-CZ" sz="2000" b="1" dirty="0">
                <a:solidFill>
                  <a:srgbClr val="0070C0"/>
                </a:solidFill>
              </a:rPr>
              <a:t>Antoni A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 lvl="2"/>
            <a:endParaRPr lang="cs-CZ" altLang="cs-CZ" sz="2000" dirty="0"/>
          </a:p>
          <a:p>
            <a:pPr lvl="2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méně buněčné úseky, často edematózní s volným uspořádáním</a:t>
            </a:r>
            <a:r>
              <a:rPr lang="cs-CZ" altLang="cs-CZ" sz="2000" b="1" dirty="0"/>
              <a:t> </a:t>
            </a:r>
            <a:r>
              <a:rPr lang="cs-CZ" altLang="cs-CZ" sz="2000" dirty="0"/>
              <a:t>(</a:t>
            </a:r>
            <a:r>
              <a:rPr lang="cs-CZ" altLang="cs-CZ" sz="2000" b="1" dirty="0"/>
              <a:t>struktura </a:t>
            </a:r>
            <a:r>
              <a:rPr lang="cs-CZ" altLang="cs-CZ" sz="2000" b="1" dirty="0">
                <a:solidFill>
                  <a:srgbClr val="0070C0"/>
                </a:solidFill>
              </a:rPr>
              <a:t>Antoni B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3954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Dysplazie děložního čípku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nově 2 kategorie:</a:t>
            </a:r>
            <a:r>
              <a:rPr lang="cs-CZ" altLang="cs-CZ" sz="3600" dirty="0"/>
              <a:t> </a:t>
            </a:r>
          </a:p>
          <a:p>
            <a:pPr lvl="1"/>
            <a:r>
              <a:rPr lang="cs-CZ" altLang="cs-CZ" b="1" dirty="0">
                <a:solidFill>
                  <a:srgbClr val="FF0000"/>
                </a:solidFill>
              </a:rPr>
              <a:t>LG SIL</a:t>
            </a:r>
            <a:r>
              <a:rPr lang="cs-CZ" altLang="cs-CZ" b="1" dirty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low</a:t>
            </a:r>
            <a:r>
              <a:rPr lang="cs-CZ" altLang="cs-CZ" dirty="0"/>
              <a:t> grade </a:t>
            </a:r>
            <a:r>
              <a:rPr lang="cs-CZ" altLang="cs-CZ" dirty="0" err="1"/>
              <a:t>skvamózní</a:t>
            </a:r>
            <a:r>
              <a:rPr lang="cs-CZ" altLang="cs-CZ" dirty="0"/>
              <a:t> </a:t>
            </a:r>
            <a:r>
              <a:rPr lang="cs-CZ" altLang="cs-CZ" dirty="0" err="1"/>
              <a:t>intraepiteliální</a:t>
            </a:r>
            <a:r>
              <a:rPr lang="cs-CZ" altLang="cs-CZ" dirty="0"/>
              <a:t> léze)</a:t>
            </a:r>
          </a:p>
          <a:p>
            <a:pPr lvl="1"/>
            <a:endParaRPr lang="cs-CZ" altLang="cs-CZ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 b="1" dirty="0">
                <a:solidFill>
                  <a:srgbClr val="FF0000"/>
                </a:solidFill>
              </a:rPr>
              <a:t>HG SIL</a:t>
            </a:r>
            <a:r>
              <a:rPr lang="cs-CZ" altLang="cs-CZ" b="1" dirty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high</a:t>
            </a:r>
            <a:r>
              <a:rPr lang="cs-CZ" altLang="cs-CZ" dirty="0"/>
              <a:t> grade </a:t>
            </a:r>
            <a:r>
              <a:rPr lang="cs-CZ" altLang="cs-CZ" dirty="0" err="1"/>
              <a:t>skvamózní</a:t>
            </a:r>
            <a:r>
              <a:rPr lang="cs-CZ" altLang="cs-CZ" dirty="0"/>
              <a:t> </a:t>
            </a:r>
            <a:r>
              <a:rPr lang="cs-CZ" altLang="cs-CZ" dirty="0" err="1"/>
              <a:t>intraepiteliální</a:t>
            </a:r>
            <a:r>
              <a:rPr lang="cs-CZ" altLang="cs-CZ" dirty="0"/>
              <a:t> léze)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dysplastické změny (zvláště LG SIL)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/>
              <a:t>nemusí progredovat</a:t>
            </a:r>
          </a:p>
          <a:p>
            <a:pPr marL="742950" lvl="1" indent="-285750">
              <a:defRPr/>
            </a:pPr>
            <a:r>
              <a:rPr lang="cs-CZ" dirty="0"/>
              <a:t>tzv. </a:t>
            </a:r>
            <a:r>
              <a:rPr lang="cs-CZ" b="1" dirty="0" err="1">
                <a:solidFill>
                  <a:srgbClr val="0070C0"/>
                </a:solidFill>
              </a:rPr>
              <a:t>clearence</a:t>
            </a:r>
            <a:r>
              <a:rPr lang="cs-CZ" b="1" dirty="0">
                <a:solidFill>
                  <a:srgbClr val="0070C0"/>
                </a:solidFill>
              </a:rPr>
              <a:t> viru</a:t>
            </a:r>
          </a:p>
          <a:p>
            <a:pPr>
              <a:defRPr/>
            </a:pPr>
            <a:endParaRPr lang="cs-CZ" sz="2400" b="1" dirty="0"/>
          </a:p>
          <a:p>
            <a:pPr>
              <a:defRPr/>
            </a:pPr>
            <a:r>
              <a:rPr lang="cs-CZ" dirty="0"/>
              <a:t>HG SIL (tj. CIN II a CIN III) má vysokou pravděpodobnost progrese do </a:t>
            </a:r>
            <a:r>
              <a:rPr lang="cs-CZ" dirty="0" err="1">
                <a:solidFill>
                  <a:srgbClr val="FF0000"/>
                </a:solidFill>
              </a:rPr>
              <a:t>dlaždicobuněčného</a:t>
            </a:r>
            <a:r>
              <a:rPr lang="cs-CZ" dirty="0">
                <a:solidFill>
                  <a:srgbClr val="FF0000"/>
                </a:solidFill>
              </a:rPr>
              <a:t> karcinomu</a:t>
            </a:r>
          </a:p>
        </p:txBody>
      </p:sp>
    </p:spTree>
    <p:extLst>
      <p:ext uri="{BB962C8B-B14F-4D97-AF65-F5344CB8AC3E}">
        <p14:creationId xmlns:p14="http://schemas.microsoft.com/office/powerpoint/2010/main" val="327591879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17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1" y="1781402"/>
            <a:ext cx="5135335" cy="4524375"/>
          </a:xfrm>
          <a:noFill/>
        </p:spPr>
      </p:pic>
      <p:pic>
        <p:nvPicPr>
          <p:cNvPr id="16179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887" y="3125788"/>
            <a:ext cx="5321300" cy="1476375"/>
          </a:xfrm>
          <a:noFill/>
        </p:spPr>
      </p:pic>
    </p:spTree>
    <p:extLst>
      <p:ext uri="{BB962C8B-B14F-4D97-AF65-F5344CB8AC3E}">
        <p14:creationId xmlns:p14="http://schemas.microsoft.com/office/powerpoint/2010/main" val="18573446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sp>
        <p:nvSpPr>
          <p:cNvPr id="162820" name="Rectangle 7"/>
          <p:cNvSpPr>
            <a:spLocks noChangeArrowheads="1"/>
          </p:cNvSpPr>
          <p:nvPr/>
        </p:nvSpPr>
        <p:spPr bwMode="auto">
          <a:xfrm>
            <a:off x="6769101" y="2997200"/>
            <a:ext cx="356188" cy="461665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pic>
        <p:nvPicPr>
          <p:cNvPr id="162821" name="Picture 15" descr="neurin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1967" y="1751239"/>
            <a:ext cx="8287222" cy="4680000"/>
          </a:xfrm>
        </p:spPr>
      </p:pic>
      <p:sp>
        <p:nvSpPr>
          <p:cNvPr id="162825" name="Line 21"/>
          <p:cNvSpPr>
            <a:spLocks noChangeShapeType="1"/>
          </p:cNvSpPr>
          <p:nvPr/>
        </p:nvSpPr>
        <p:spPr bwMode="auto">
          <a:xfrm>
            <a:off x="5496984" y="3527086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2826" name="Line 23"/>
          <p:cNvSpPr>
            <a:spLocks noChangeShapeType="1"/>
          </p:cNvSpPr>
          <p:nvPr/>
        </p:nvSpPr>
        <p:spPr bwMode="auto">
          <a:xfrm flipH="1">
            <a:off x="5109643" y="3527086"/>
            <a:ext cx="383117" cy="792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342205" y="50682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066891" y="5529908"/>
            <a:ext cx="21798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Antoni B</a:t>
            </a:r>
          </a:p>
          <a:p>
            <a:pPr eaLnBrk="0" hangingPunct="0">
              <a:defRPr/>
            </a:pPr>
            <a:r>
              <a:rPr lang="cs-CZ" b="1" dirty="0"/>
              <a:t>3 – Sešikování jader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494355" y="28923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301201" y="30654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983683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3843" name="Picture 14" descr="neurinom 40x 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6497" y="1773238"/>
            <a:ext cx="8284746" cy="4680000"/>
          </a:xfrm>
        </p:spPr>
      </p:pic>
      <p:sp>
        <p:nvSpPr>
          <p:cNvPr id="163848" name="Line 21"/>
          <p:cNvSpPr>
            <a:spLocks noChangeShapeType="1"/>
          </p:cNvSpPr>
          <p:nvPr/>
        </p:nvSpPr>
        <p:spPr bwMode="auto">
          <a:xfrm flipH="1">
            <a:off x="8350251" y="4005263"/>
            <a:ext cx="67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93510" y="289462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03578" y="5529908"/>
            <a:ext cx="21798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Antoni B</a:t>
            </a:r>
          </a:p>
          <a:p>
            <a:pPr eaLnBrk="0" hangingPunct="0">
              <a:defRPr/>
            </a:pPr>
            <a:r>
              <a:rPr lang="cs-CZ" b="1" dirty="0"/>
              <a:t>3 – Sešikování jader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942155" y="192666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023351" y="377443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38602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 err="1"/>
              <a:t>Neurinom</a:t>
            </a:r>
            <a:endParaRPr lang="cs-CZ" b="1" dirty="0"/>
          </a:p>
        </p:txBody>
      </p:sp>
      <p:pic>
        <p:nvPicPr>
          <p:cNvPr id="164867" name="Picture 4" descr="neurinom 100x 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8046" y="1736701"/>
            <a:ext cx="8286410" cy="4680000"/>
          </a:xfrm>
          <a:noFill/>
        </p:spPr>
      </p:pic>
      <p:sp>
        <p:nvSpPr>
          <p:cNvPr id="164871" name="Line 10"/>
          <p:cNvSpPr>
            <a:spLocks noChangeShapeType="1"/>
          </p:cNvSpPr>
          <p:nvPr/>
        </p:nvSpPr>
        <p:spPr bwMode="auto">
          <a:xfrm flipH="1" flipV="1">
            <a:off x="5799365" y="3716338"/>
            <a:ext cx="480483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2" name="Line 11"/>
          <p:cNvSpPr>
            <a:spLocks noChangeShapeType="1"/>
          </p:cNvSpPr>
          <p:nvPr/>
        </p:nvSpPr>
        <p:spPr bwMode="auto">
          <a:xfrm flipV="1">
            <a:off x="6274095" y="3543300"/>
            <a:ext cx="1147241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048046" y="5770370"/>
            <a:ext cx="21798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Antoni A</a:t>
            </a:r>
          </a:p>
          <a:p>
            <a:pPr eaLnBrk="0" hangingPunct="0">
              <a:defRPr/>
            </a:pPr>
            <a:r>
              <a:rPr lang="cs-CZ" b="1" dirty="0"/>
              <a:t>2 – Sešikování jader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96001" y="407942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00896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sz="3600" b="1" dirty="0">
                <a:effectLst/>
              </a:rPr>
              <a:t>Vybrané periferní </a:t>
            </a:r>
            <a:r>
              <a:rPr lang="cs-CZ" altLang="cs-CZ" sz="3600" b="1" dirty="0" err="1">
                <a:effectLst/>
              </a:rPr>
              <a:t>neuroektodermální</a:t>
            </a:r>
            <a:r>
              <a:rPr lang="cs-CZ" altLang="cs-CZ" sz="3600" b="1" dirty="0">
                <a:effectLst/>
              </a:rPr>
              <a:t> nádory</a:t>
            </a:r>
          </a:p>
        </p:txBody>
      </p:sp>
      <p:sp>
        <p:nvSpPr>
          <p:cNvPr id="1658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/>
              <a:t> např. </a:t>
            </a:r>
            <a:r>
              <a:rPr lang="cs-CZ" altLang="cs-CZ" sz="2800" b="1" dirty="0"/>
              <a:t>neurofibrom:</a:t>
            </a:r>
          </a:p>
          <a:p>
            <a:pPr lvl="1" eaLnBrk="1" hangingPunct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vychází z nervových obalů</a:t>
            </a:r>
          </a:p>
          <a:p>
            <a:pPr lvl="1" eaLnBrk="1" hangingPunct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/>
              <a:t>neurofibromy mohou mít tendenci k </a:t>
            </a:r>
            <a:r>
              <a:rPr lang="cs-CZ" altLang="cs-CZ" sz="2400" dirty="0" err="1"/>
              <a:t>malignizaci</a:t>
            </a:r>
            <a:endParaRPr lang="cs-CZ" altLang="cs-CZ" sz="2400" dirty="0"/>
          </a:p>
          <a:p>
            <a:pPr lvl="1"/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/>
              <a:t>Mikro:</a:t>
            </a:r>
          </a:p>
          <a:p>
            <a:pPr marL="1143000" lvl="2" indent="-228600"/>
            <a:r>
              <a:rPr lang="cs-CZ" altLang="cs-CZ" sz="2000" dirty="0" err="1"/>
              <a:t>vřetenité</a:t>
            </a:r>
            <a:r>
              <a:rPr lang="cs-CZ" altLang="cs-CZ" sz="2000" dirty="0"/>
              <a:t> buňky s jádry tvaru písmene S</a:t>
            </a:r>
          </a:p>
          <a:p>
            <a:pPr lvl="1"/>
            <a:endParaRPr lang="cs-CZ" altLang="cs-CZ" sz="2400" dirty="0"/>
          </a:p>
          <a:p>
            <a:pPr marL="1143000" lvl="2" indent="-228600"/>
            <a:r>
              <a:rPr lang="cs-CZ" altLang="cs-CZ" sz="2000" dirty="0"/>
              <a:t>okolní stroma </a:t>
            </a:r>
            <a:r>
              <a:rPr lang="cs-CZ" altLang="cs-CZ" sz="2000" dirty="0" err="1"/>
              <a:t>kolagenizované</a:t>
            </a:r>
            <a:r>
              <a:rPr lang="cs-CZ" altLang="cs-CZ" sz="2000" dirty="0"/>
              <a:t>, variabilně </a:t>
            </a:r>
            <a:r>
              <a:rPr lang="cs-CZ" altLang="cs-CZ" sz="2000" dirty="0" err="1"/>
              <a:t>myxoidní</a:t>
            </a:r>
            <a:endParaRPr lang="cs-CZ" altLang="cs-CZ" sz="2000" dirty="0"/>
          </a:p>
          <a:p>
            <a:pPr lvl="1"/>
            <a:endParaRPr lang="cs-CZ" altLang="cs-CZ" sz="2400" dirty="0"/>
          </a:p>
          <a:p>
            <a:pPr marL="1143000" lvl="2" indent="-228600"/>
            <a:r>
              <a:rPr lang="cs-CZ" altLang="cs-CZ" sz="2000" dirty="0"/>
              <a:t>nečetné drobné cévní průsvity</a:t>
            </a:r>
          </a:p>
          <a:p>
            <a:pPr lvl="1" eaLnBrk="1" hangingPunct="1"/>
            <a:endParaRPr lang="cs-CZ" altLang="cs-CZ" sz="2400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18444144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Neurofibrom</a:t>
            </a:r>
          </a:p>
        </p:txBody>
      </p:sp>
      <p:pic>
        <p:nvPicPr>
          <p:cNvPr id="166916" name="Picture 10" descr="neurofibr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10" y="1851929"/>
            <a:ext cx="658960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112710" y="6162597"/>
            <a:ext cx="48495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 err="1"/>
              <a:t>Vřetenité</a:t>
            </a:r>
            <a:r>
              <a:rPr lang="cs-CZ" altLang="cs-CZ" b="1" dirty="0"/>
              <a:t> buňky v </a:t>
            </a:r>
            <a:r>
              <a:rPr lang="cs-CZ" altLang="cs-CZ" b="1" dirty="0" err="1"/>
              <a:t>kolagenizovaném</a:t>
            </a:r>
            <a:r>
              <a:rPr lang="cs-CZ" altLang="cs-CZ" b="1" dirty="0"/>
              <a:t> </a:t>
            </a:r>
            <a:r>
              <a:rPr lang="cs-CZ" altLang="cs-CZ" b="1" dirty="0" err="1"/>
              <a:t>stromatu</a:t>
            </a:r>
            <a:endParaRPr lang="cs-CZ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049526" y="462866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71781233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Neurofibrom</a:t>
            </a:r>
          </a:p>
        </p:txBody>
      </p:sp>
      <p:pic>
        <p:nvPicPr>
          <p:cNvPr id="167940" name="Picture 11" descr="neurofibr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3" y="1796824"/>
            <a:ext cx="658960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089063" y="6107492"/>
            <a:ext cx="35648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altLang="cs-CZ" b="1" dirty="0"/>
              <a:t>Zvlněná jádra tvaru písmene „S“ </a:t>
            </a:r>
            <a:endParaRPr lang="cs-CZ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94840" y="357002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49669" y="253044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186333" y="562084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919521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cs-CZ" altLang="cs-CZ" b="1" dirty="0" err="1">
                <a:effectLst/>
              </a:rPr>
              <a:t>Melanocytické</a:t>
            </a:r>
            <a:r>
              <a:rPr lang="cs-CZ" altLang="cs-CZ" b="1" dirty="0">
                <a:effectLst/>
              </a:rPr>
              <a:t> léze</a:t>
            </a:r>
          </a:p>
        </p:txBody>
      </p:sp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cs-CZ" altLang="cs-CZ" sz="2400" b="1" dirty="0"/>
              <a:t> Benigní: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piha (</a:t>
            </a:r>
            <a:r>
              <a:rPr lang="cs-CZ" altLang="cs-CZ" sz="2000" dirty="0" err="1"/>
              <a:t>ephelides</a:t>
            </a:r>
            <a:r>
              <a:rPr lang="cs-CZ" altLang="cs-CZ" sz="2000" dirty="0"/>
              <a:t>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benigní </a:t>
            </a:r>
            <a:r>
              <a:rPr lang="cs-CZ" altLang="cs-CZ" sz="2000" dirty="0" err="1"/>
              <a:t>lentigo</a:t>
            </a:r>
            <a:endParaRPr lang="cs-CZ" altLang="cs-CZ" sz="2000" dirty="0"/>
          </a:p>
          <a:p>
            <a:pPr lvl="1"/>
            <a:r>
              <a:rPr lang="cs-CZ" altLang="cs-CZ" sz="2000" u="sng" dirty="0">
                <a:latin typeface="Arial" charset="0"/>
              </a:rPr>
              <a:t> </a:t>
            </a:r>
            <a:r>
              <a:rPr lang="cs-CZ" altLang="cs-CZ" sz="2000" u="sng" dirty="0"/>
              <a:t>pigmentové névy</a:t>
            </a:r>
            <a:r>
              <a:rPr lang="cs-CZ" altLang="cs-CZ" sz="2000" dirty="0"/>
              <a:t> 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Spitzové</a:t>
            </a:r>
            <a:r>
              <a:rPr lang="cs-CZ" altLang="cs-CZ" sz="2000" dirty="0"/>
              <a:t> névus, </a:t>
            </a:r>
            <a:r>
              <a:rPr lang="cs-CZ" altLang="cs-CZ" sz="2000" dirty="0" err="1"/>
              <a:t>Reed</a:t>
            </a:r>
            <a:r>
              <a:rPr lang="cs-CZ" altLang="cs-CZ" sz="2000" dirty="0"/>
              <a:t>, a jiné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dysplastický névus</a:t>
            </a:r>
          </a:p>
          <a:p>
            <a:r>
              <a:rPr lang="cs-CZ" altLang="cs-CZ" sz="2800" b="1" dirty="0"/>
              <a:t> Maligní melanom: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Nodulární</a:t>
            </a:r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Povrchově se šířící - SSM (nově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-CSD* melanom)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/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melanom  (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-CSD* melanom in </a:t>
            </a:r>
            <a:r>
              <a:rPr lang="cs-CZ" altLang="cs-CZ" sz="2000" dirty="0" err="1"/>
              <a:t>situ</a:t>
            </a:r>
            <a:r>
              <a:rPr lang="cs-CZ" altLang="cs-CZ" sz="2000" dirty="0"/>
              <a:t> / melanom)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Akrolentiginózní</a:t>
            </a:r>
            <a:r>
              <a:rPr lang="cs-CZ" altLang="cs-CZ" sz="2000" dirty="0"/>
              <a:t> melanom</a:t>
            </a:r>
          </a:p>
          <a:p>
            <a:pPr marL="457200" lvl="1" indent="0">
              <a:buNone/>
            </a:pPr>
            <a:r>
              <a:rPr lang="cs-CZ" altLang="cs-CZ" sz="2000" i="1" dirty="0"/>
              <a:t>* CSD = </a:t>
            </a:r>
            <a:r>
              <a:rPr lang="cs-CZ" sz="2000" i="1" dirty="0" err="1"/>
              <a:t>cumulative</a:t>
            </a:r>
            <a:r>
              <a:rPr lang="cs-CZ" sz="2000" i="1" dirty="0"/>
              <a:t> sun-</a:t>
            </a:r>
            <a:r>
              <a:rPr lang="cs-CZ" sz="2000" i="1" dirty="0" err="1"/>
              <a:t>induced</a:t>
            </a:r>
            <a:r>
              <a:rPr lang="cs-CZ" sz="2000" i="1" dirty="0"/>
              <a:t> </a:t>
            </a:r>
            <a:r>
              <a:rPr lang="cs-CZ" sz="2000" i="1" dirty="0" err="1"/>
              <a:t>damage</a:t>
            </a:r>
            <a:endParaRPr lang="cs-CZ" altLang="cs-CZ" sz="2000" i="1" dirty="0"/>
          </a:p>
          <a:p>
            <a:pPr lvl="1"/>
            <a:endParaRPr lang="cs-CZ" altLang="cs-CZ" sz="2000" dirty="0"/>
          </a:p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40293025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sp>
        <p:nvSpPr>
          <p:cNvPr id="169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/>
              <a:t> benigní tumor, </a:t>
            </a:r>
            <a:r>
              <a:rPr lang="cs-CZ" altLang="cs-CZ" sz="2800" dirty="0" err="1"/>
              <a:t>malignizuje</a:t>
            </a:r>
            <a:r>
              <a:rPr lang="cs-CZ" altLang="cs-CZ" sz="2800" dirty="0"/>
              <a:t> vzácně</a:t>
            </a:r>
          </a:p>
          <a:p>
            <a:endParaRPr lang="cs-CZ" altLang="cs-CZ" sz="2800" dirty="0"/>
          </a:p>
          <a:p>
            <a:r>
              <a:rPr lang="cs-CZ" altLang="cs-CZ" sz="2800" dirty="0"/>
              <a:t> </a:t>
            </a:r>
            <a:r>
              <a:rPr lang="cs-CZ" altLang="cs-CZ" sz="2400" b="1" dirty="0"/>
              <a:t>Makro: </a:t>
            </a:r>
          </a:p>
          <a:p>
            <a:pPr marL="628650" lvl="1" indent="-171450"/>
            <a:r>
              <a:rPr lang="cs-CZ" altLang="cs-CZ" sz="2000" dirty="0"/>
              <a:t> většinou drobná ložiska tmavší než okolní kůže</a:t>
            </a:r>
          </a:p>
          <a:p>
            <a:pPr marL="628650" lvl="1" indent="-171450"/>
            <a:endParaRPr lang="cs-CZ" altLang="cs-CZ" sz="2000" dirty="0"/>
          </a:p>
          <a:p>
            <a:pPr marL="628650" lvl="1" indent="-171450"/>
            <a:r>
              <a:rPr lang="cs-CZ" altLang="cs-CZ" sz="2000" dirty="0"/>
              <a:t> plochá nebo vyvýšená s ostře ohraničeným okrajem</a:t>
            </a:r>
          </a:p>
          <a:p>
            <a:pPr marL="628650" lvl="1" indent="-171450"/>
            <a:endParaRPr lang="cs-CZ" altLang="cs-CZ" sz="2000" dirty="0"/>
          </a:p>
          <a:p>
            <a:pPr marL="628650" lvl="1" indent="-171450"/>
            <a:r>
              <a:rPr lang="cs-CZ" altLang="cs-CZ" sz="2000" dirty="0"/>
              <a:t> vrozené névy bývají větší</a:t>
            </a:r>
          </a:p>
          <a:p>
            <a:endParaRPr lang="cs-CZ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65319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sp>
        <p:nvSpPr>
          <p:cNvPr id="1710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b="1" dirty="0"/>
              <a:t>Mikro: </a:t>
            </a:r>
          </a:p>
          <a:p>
            <a:pPr lvl="1"/>
            <a:r>
              <a:rPr lang="cs-CZ" altLang="cs-CZ" sz="2400" b="1" dirty="0" err="1"/>
              <a:t>junkční</a:t>
            </a:r>
            <a:r>
              <a:rPr lang="cs-CZ" altLang="cs-CZ" sz="2400" b="1" dirty="0"/>
              <a:t> névus</a:t>
            </a:r>
          </a:p>
          <a:p>
            <a:pPr lvl="2"/>
            <a:r>
              <a:rPr lang="cs-CZ" altLang="cs-CZ" sz="1800" dirty="0"/>
              <a:t>skupiny pigmentových buněk(= hnízda) </a:t>
            </a:r>
            <a:r>
              <a:rPr lang="cs-CZ" altLang="cs-CZ" sz="1800" dirty="0" err="1"/>
              <a:t>proliferují</a:t>
            </a:r>
            <a:r>
              <a:rPr lang="cs-CZ" altLang="cs-CZ" sz="1800" dirty="0"/>
              <a:t> v dolních vrstvách epidermis (</a:t>
            </a:r>
            <a:r>
              <a:rPr lang="cs-CZ" altLang="cs-CZ" sz="1800" dirty="0" err="1"/>
              <a:t>junkční</a:t>
            </a:r>
            <a:r>
              <a:rPr lang="cs-CZ" altLang="cs-CZ" sz="1800" dirty="0"/>
              <a:t> zóna)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400" b="1" dirty="0"/>
              <a:t>smíšený névus</a:t>
            </a:r>
            <a:r>
              <a:rPr lang="cs-CZ" altLang="cs-CZ" sz="2400" b="1" dirty="0">
                <a:solidFill>
                  <a:srgbClr val="FFCC00"/>
                </a:solidFill>
              </a:rPr>
              <a:t> </a:t>
            </a:r>
          </a:p>
          <a:p>
            <a:pPr lvl="2"/>
            <a:r>
              <a:rPr lang="cs-CZ" altLang="cs-CZ" sz="1800" dirty="0"/>
              <a:t>hnízda buněk jsou jak v </a:t>
            </a:r>
            <a:r>
              <a:rPr lang="cs-CZ" altLang="cs-CZ" sz="1800" dirty="0" err="1"/>
              <a:t>junkční</a:t>
            </a:r>
            <a:r>
              <a:rPr lang="cs-CZ" altLang="cs-CZ" sz="1800" dirty="0"/>
              <a:t> zóně, tak v dermis, kde jsou i ve formě pruhů a jsou složeny z menších </a:t>
            </a:r>
            <a:r>
              <a:rPr lang="cs-CZ" altLang="cs-CZ" sz="1800" dirty="0" err="1"/>
              <a:t>bb</a:t>
            </a:r>
            <a:r>
              <a:rPr lang="cs-CZ" altLang="cs-CZ" sz="1800" dirty="0"/>
              <a:t>.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400" b="1" dirty="0"/>
              <a:t>intradermální névus</a:t>
            </a:r>
            <a:r>
              <a:rPr lang="cs-CZ" altLang="cs-CZ" b="1" dirty="0">
                <a:solidFill>
                  <a:srgbClr val="FFCC00"/>
                </a:solidFill>
              </a:rPr>
              <a:t> </a:t>
            </a:r>
          </a:p>
          <a:p>
            <a:pPr lvl="2"/>
            <a:r>
              <a:rPr lang="cs-CZ" altLang="cs-CZ" sz="1800" dirty="0"/>
              <a:t>výše popsané změny jsou pouze v dermis</a:t>
            </a:r>
          </a:p>
        </p:txBody>
      </p:sp>
    </p:spTree>
    <p:extLst>
      <p:ext uri="{BB962C8B-B14F-4D97-AF65-F5344CB8AC3E}">
        <p14:creationId xmlns:p14="http://schemas.microsoft.com/office/powerpoint/2010/main" val="24834237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</a:t>
            </a:r>
            <a:endParaRPr lang="cs-CZ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4" y="1909875"/>
            <a:ext cx="8263618" cy="4253009"/>
          </a:xfrm>
        </p:spPr>
      </p:pic>
    </p:spTree>
    <p:extLst>
      <p:ext uri="{BB962C8B-B14F-4D97-AF65-F5344CB8AC3E}">
        <p14:creationId xmlns:p14="http://schemas.microsoft.com/office/powerpoint/2010/main" val="41881252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2035" name="Picture 2" descr="nevi-pigmentosi-deta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2" y="1796823"/>
            <a:ext cx="8109856" cy="4510937"/>
          </a:xfrm>
          <a:noFill/>
        </p:spPr>
      </p:pic>
    </p:spTree>
    <p:extLst>
      <p:ext uri="{BB962C8B-B14F-4D97-AF65-F5344CB8AC3E}">
        <p14:creationId xmlns:p14="http://schemas.microsoft.com/office/powerpoint/2010/main" val="2736681184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Intradermální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3059" name="Picture 2" descr="nevus-id-7463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351" y="1766565"/>
            <a:ext cx="8585666" cy="4680000"/>
          </a:xfrm>
          <a:solidFill>
            <a:schemeClr val="bg1"/>
          </a:solidFill>
        </p:spPr>
      </p:pic>
      <p:cxnSp>
        <p:nvCxnSpPr>
          <p:cNvPr id="173064" name="Přímá spojovací šipka 9"/>
          <p:cNvCxnSpPr>
            <a:cxnSpLocks noChangeShapeType="1"/>
          </p:cNvCxnSpPr>
          <p:nvPr/>
        </p:nvCxnSpPr>
        <p:spPr bwMode="auto">
          <a:xfrm flipH="1">
            <a:off x="9004000" y="2666703"/>
            <a:ext cx="577849" cy="3603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695481" y="5800234"/>
            <a:ext cx="67124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Melanocyty</a:t>
            </a:r>
          </a:p>
          <a:p>
            <a:pPr eaLnBrk="0" hangingPunct="0">
              <a:defRPr/>
            </a:pPr>
            <a:r>
              <a:rPr lang="cs-CZ" dirty="0"/>
              <a:t>2 - Vrstva papilárního koria oddělující hnízda melanocytů od epidermis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581849" y="231518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73629" y="40428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1915247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Intradermální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4083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0552" y="1813153"/>
            <a:ext cx="5804405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2880553" y="5903972"/>
            <a:ext cx="67124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Melanocyty</a:t>
            </a:r>
          </a:p>
          <a:p>
            <a:pPr eaLnBrk="0" hangingPunct="0">
              <a:defRPr/>
            </a:pPr>
            <a:r>
              <a:rPr lang="cs-CZ" dirty="0"/>
              <a:t>2 - Vrstva papilárního koria oddělující hnízda melanocytů od epidermis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28132" y="33234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080058" y="275136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993966" y="464879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0965609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</a:t>
            </a:r>
          </a:p>
        </p:txBody>
      </p:sp>
      <p:pic>
        <p:nvPicPr>
          <p:cNvPr id="175107" name="Picture 2" descr="nevus-comp-9629-92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936" y="1812876"/>
            <a:ext cx="8587554" cy="4680000"/>
          </a:xfrm>
          <a:noFill/>
        </p:spPr>
      </p:pic>
      <p:sp>
        <p:nvSpPr>
          <p:cNvPr id="9" name="Obdélník 8"/>
          <p:cNvSpPr/>
          <p:nvPr/>
        </p:nvSpPr>
        <p:spPr>
          <a:xfrm>
            <a:off x="1631043" y="5846545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Intradermální složka névu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Junkční</a:t>
            </a:r>
            <a:r>
              <a:rPr lang="cs-CZ" b="1" dirty="0"/>
              <a:t> složka névu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68800" y="269334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984212" y="453836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8487622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/>
              <a:t>Maligní melanom</a:t>
            </a:r>
          </a:p>
        </p:txBody>
      </p:sp>
      <p:sp>
        <p:nvSpPr>
          <p:cNvPr id="176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 vzniká:</a:t>
            </a:r>
            <a:r>
              <a:rPr lang="cs-CZ" altLang="cs-CZ" sz="4000"/>
              <a:t> </a:t>
            </a:r>
          </a:p>
          <a:p>
            <a:pPr lvl="1"/>
            <a:r>
              <a:rPr lang="cs-CZ" altLang="cs-CZ" sz="2400" u="sng">
                <a:latin typeface="Arial" charset="0"/>
              </a:rPr>
              <a:t> </a:t>
            </a:r>
            <a:r>
              <a:rPr lang="cs-CZ" altLang="cs-CZ" sz="2400" u="sng"/>
              <a:t>malignizací névů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de novo</a:t>
            </a:r>
          </a:p>
          <a:p>
            <a:r>
              <a:rPr lang="cs-CZ" altLang="cs-CZ" sz="2800"/>
              <a:t> výskyt:</a:t>
            </a:r>
            <a:r>
              <a:rPr lang="cs-CZ" altLang="cs-CZ" sz="3600"/>
              <a:t> 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kůže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sliznice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meningy</a:t>
            </a:r>
          </a:p>
          <a:p>
            <a:pPr lvl="1"/>
            <a:r>
              <a:rPr lang="cs-CZ" altLang="cs-CZ" sz="2400">
                <a:latin typeface="Arial" charset="0"/>
              </a:rPr>
              <a:t> </a:t>
            </a:r>
            <a:r>
              <a:rPr lang="cs-CZ" altLang="cs-CZ" sz="2400"/>
              <a:t>oko</a:t>
            </a:r>
          </a:p>
          <a:p>
            <a:pPr lvl="1"/>
            <a:endParaRPr lang="cs-CZ" altLang="cs-CZ" sz="2400"/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19062212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xtLst/>
        </p:spPr>
        <p:txBody>
          <a:bodyPr/>
          <a:lstStyle/>
          <a:p>
            <a:pPr algn="ctr">
              <a:defRPr/>
            </a:pPr>
            <a:r>
              <a:rPr lang="cs-CZ" b="1" dirty="0"/>
              <a:t>Maligní melanom</a:t>
            </a:r>
          </a:p>
        </p:txBody>
      </p:sp>
      <p:sp>
        <p:nvSpPr>
          <p:cNvPr id="17715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/>
              <a:t> Makro: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 časných stádiích podobnost s mateřským znaménkem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nepravidelné okraje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nepravidelná pigmentace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 pozdějších stádiích léze ulceruje, tmavne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 Mikro: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asymetrie léze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atypické pleomorfní epiteloidní resp. vřetenité buňky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velká hyperchromní jádra s výraznými jadérky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mitózy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asymetrické rozložení pigmentu</a:t>
            </a:r>
          </a:p>
          <a:p>
            <a:pPr lvl="2">
              <a:lnSpc>
                <a:spcPct val="80000"/>
              </a:lnSpc>
            </a:pPr>
            <a:r>
              <a:rPr lang="cs-CZ" altLang="cs-CZ" sz="1800">
                <a:latin typeface="Arial" charset="0"/>
              </a:rPr>
              <a:t> </a:t>
            </a:r>
            <a:r>
              <a:rPr lang="cs-CZ" altLang="cs-CZ" sz="1800"/>
              <a:t>i kompletně apigmentované formy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latin typeface="Arial" charset="0"/>
              </a:rPr>
              <a:t> </a:t>
            </a:r>
            <a:r>
              <a:rPr lang="cs-CZ" altLang="cs-CZ" sz="2000"/>
              <a:t>imunoprofil:</a:t>
            </a:r>
          </a:p>
          <a:p>
            <a:pPr lvl="2">
              <a:lnSpc>
                <a:spcPct val="80000"/>
              </a:lnSpc>
            </a:pPr>
            <a:r>
              <a:rPr lang="cs-CZ" altLang="cs-CZ" sz="1800">
                <a:latin typeface="Arial" charset="0"/>
              </a:rPr>
              <a:t> </a:t>
            </a:r>
            <a:r>
              <a:rPr lang="cs-CZ" altLang="cs-CZ" sz="1800"/>
              <a:t>Melan A, S-100, HMB-45</a:t>
            </a:r>
          </a:p>
          <a:p>
            <a:pPr lvl="1">
              <a:lnSpc>
                <a:spcPct val="80000"/>
              </a:lnSpc>
            </a:pPr>
            <a:endParaRPr lang="cs-CZ" altLang="cs-CZ" sz="2000"/>
          </a:p>
          <a:p>
            <a:pPr lvl="1">
              <a:lnSpc>
                <a:spcPct val="80000"/>
              </a:lnSpc>
            </a:pPr>
            <a:endParaRPr lang="cs-CZ" altLang="cs-CZ" sz="2000"/>
          </a:p>
          <a:p>
            <a:pPr lvl="2">
              <a:lnSpc>
                <a:spcPct val="80000"/>
              </a:lnSpc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3272347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cs-CZ" b="1" dirty="0"/>
              <a:t>Maligní melanom – radiální růstová fáze</a:t>
            </a:r>
          </a:p>
        </p:txBody>
      </p:sp>
      <p:pic>
        <p:nvPicPr>
          <p:cNvPr id="178179" name="Picture 4" descr="DSCN18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10397" r="7278" b="17328"/>
          <a:stretch>
            <a:fillRect/>
          </a:stretch>
        </p:blipFill>
        <p:spPr>
          <a:xfrm>
            <a:off x="609600" y="2347913"/>
            <a:ext cx="5384800" cy="3028950"/>
          </a:xfrm>
          <a:noFill/>
        </p:spPr>
      </p:pic>
      <p:sp>
        <p:nvSpPr>
          <p:cNvPr id="178180" name="Rectangle 9"/>
          <p:cNvSpPr>
            <a:spLocks noGrp="1"/>
          </p:cNvSpPr>
          <p:nvPr>
            <p:ph type="body" sz="half" idx="4294967295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cs-CZ" altLang="cs-CZ" sz="2800"/>
          </a:p>
        </p:txBody>
      </p:sp>
      <p:pic>
        <p:nvPicPr>
          <p:cNvPr id="178181" name="Picture 4" descr="DSCN189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3998" r="9193" b="20122"/>
          <a:stretch>
            <a:fillRect/>
          </a:stretch>
        </p:blipFill>
        <p:spPr>
          <a:xfrm>
            <a:off x="6288617" y="2346326"/>
            <a:ext cx="5384800" cy="3032125"/>
          </a:xfrm>
          <a:noFill/>
        </p:spPr>
      </p:pic>
    </p:spTree>
    <p:extLst>
      <p:ext uri="{BB962C8B-B14F-4D97-AF65-F5344CB8AC3E}">
        <p14:creationId xmlns:p14="http://schemas.microsoft.com/office/powerpoint/2010/main" val="1157538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cs-CZ" b="1" dirty="0"/>
              <a:t>Maligní melanom – radiální růstová fáze</a:t>
            </a:r>
          </a:p>
        </p:txBody>
      </p:sp>
      <p:pic>
        <p:nvPicPr>
          <p:cNvPr id="179203" name="Picture 2" descr="ssm-4852-96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13" y="1796143"/>
            <a:ext cx="8959613" cy="4680000"/>
          </a:xfrm>
          <a:noFill/>
        </p:spPr>
      </p:pic>
      <p:sp>
        <p:nvSpPr>
          <p:cNvPr id="3" name="Obdélník 2"/>
          <p:cNvSpPr/>
          <p:nvPr/>
        </p:nvSpPr>
        <p:spPr>
          <a:xfrm>
            <a:off x="1347713" y="5458000"/>
            <a:ext cx="54755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dirty="0"/>
              <a:t>1 - Nepravidelně rozložená </a:t>
            </a:r>
            <a:r>
              <a:rPr lang="cs-CZ" dirty="0" err="1"/>
              <a:t>junkční</a:t>
            </a:r>
            <a:r>
              <a:rPr lang="cs-CZ" dirty="0"/>
              <a:t> hnízda</a:t>
            </a:r>
          </a:p>
          <a:p>
            <a:pPr eaLnBrk="0" hangingPunct="0">
              <a:defRPr/>
            </a:pPr>
            <a:r>
              <a:rPr lang="cs-CZ" dirty="0"/>
              <a:t>2 - Melanocyty jednotlivě ve vyšších vrstvách v epidermis</a:t>
            </a:r>
          </a:p>
          <a:p>
            <a:pPr eaLnBrk="0" hangingPunct="0">
              <a:defRPr/>
            </a:pPr>
            <a:r>
              <a:rPr lang="cs-CZ" dirty="0"/>
              <a:t>3 - Lymfocytární infiltrát ve spodině</a:t>
            </a:r>
          </a:p>
          <a:p>
            <a:pPr eaLnBrk="0" hangingPunct="0">
              <a:defRPr/>
            </a:pPr>
            <a:r>
              <a:rPr lang="cs-CZ" dirty="0"/>
              <a:t>4 - Invaze do papilární dermis (zde </a:t>
            </a:r>
            <a:r>
              <a:rPr lang="cs-CZ" dirty="0" err="1"/>
              <a:t>Clark</a:t>
            </a:r>
            <a:r>
              <a:rPr lang="cs-CZ" dirty="0"/>
              <a:t> 3)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288762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423098" y="43624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102719" y="44304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527012" y="489215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4112465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Nodulární</a:t>
            </a:r>
            <a:r>
              <a:rPr lang="cs-CZ" b="1" dirty="0"/>
              <a:t> melanom</a:t>
            </a:r>
          </a:p>
        </p:txBody>
      </p:sp>
      <p:pic>
        <p:nvPicPr>
          <p:cNvPr id="180227" name="Picture 2" descr="mm-nodul-799-93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1745273"/>
            <a:ext cx="9040586" cy="4680000"/>
          </a:xfrm>
          <a:noFill/>
        </p:spPr>
      </p:pic>
      <p:sp>
        <p:nvSpPr>
          <p:cNvPr id="8" name="Obdélník 7"/>
          <p:cNvSpPr/>
          <p:nvPr/>
        </p:nvSpPr>
        <p:spPr>
          <a:xfrm>
            <a:off x="1700893" y="5778942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Rozsáhlý tumor zasahující do podkožní tukové tkáně</a:t>
            </a:r>
          </a:p>
          <a:p>
            <a:pPr eaLnBrk="0" hangingPunct="0">
              <a:defRPr/>
            </a:pPr>
            <a:r>
              <a:rPr lang="cs-CZ" b="1" dirty="0"/>
              <a:t>2 - Fokálně tvorba melaninu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33291" y="49661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49557" y="229640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510684" y="49661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25895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cs-CZ" b="1" dirty="0" err="1"/>
              <a:t>Nodulární</a:t>
            </a:r>
            <a:r>
              <a:rPr lang="cs-CZ" b="1" dirty="0"/>
              <a:t> melanom</a:t>
            </a:r>
          </a:p>
        </p:txBody>
      </p:sp>
      <p:pic>
        <p:nvPicPr>
          <p:cNvPr id="181251" name="Picture 2" descr="mm-nodul-799-93-he-2,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231" y="1812471"/>
            <a:ext cx="8587555" cy="46800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83231" y="5707641"/>
            <a:ext cx="3088819" cy="78483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Atypické melanocyty</a:t>
            </a:r>
          </a:p>
          <a:p>
            <a:pPr>
              <a:spcBef>
                <a:spcPct val="50000"/>
              </a:spcBef>
              <a:defRPr/>
            </a:pPr>
            <a:r>
              <a:rPr lang="cs-CZ" b="1" dirty="0"/>
              <a:t>2 - </a:t>
            </a:r>
            <a:r>
              <a:rPr lang="cs-CZ" b="1" dirty="0" err="1"/>
              <a:t>Intraepidermální</a:t>
            </a:r>
            <a:r>
              <a:rPr lang="cs-CZ" b="1" dirty="0"/>
              <a:t> složka</a:t>
            </a:r>
          </a:p>
        </p:txBody>
      </p:sp>
      <p:sp>
        <p:nvSpPr>
          <p:cNvPr id="181254" name="Rectangle 7"/>
          <p:cNvSpPr>
            <a:spLocks noChangeArrowheads="1"/>
          </p:cNvSpPr>
          <p:nvPr/>
        </p:nvSpPr>
        <p:spPr bwMode="auto">
          <a:xfrm>
            <a:off x="6493631" y="49525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011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mírná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571" y="1825625"/>
            <a:ext cx="6940054" cy="440194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612572" y="5581241"/>
            <a:ext cx="43760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Koilocyty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– Mírné </a:t>
            </a:r>
            <a:r>
              <a:rPr lang="cs-CZ" b="1" dirty="0" err="1"/>
              <a:t>cytonukleární</a:t>
            </a:r>
            <a:r>
              <a:rPr lang="cs-CZ" b="1" dirty="0"/>
              <a:t> atypie </a:t>
            </a:r>
            <a:r>
              <a:rPr lang="cs-CZ" b="1" dirty="0" err="1"/>
              <a:t>parabazálně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88228" y="273503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58885" y="461826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17413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Obrázek 4" descr="MM2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1571625"/>
            <a:ext cx="8384116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562101" y="5905440"/>
            <a:ext cx="3716467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20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err="1"/>
              <a:t>Nodulární</a:t>
            </a:r>
            <a:r>
              <a:rPr lang="cs-CZ" sz="2800" b="1" dirty="0"/>
              <a:t> maligní melanom</a:t>
            </a:r>
            <a:r>
              <a:rPr lang="cs-CZ" sz="3200" b="1" dirty="0"/>
              <a:t> 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127509424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Obrázek 6" descr="MM3, 4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0189"/>
            <a:ext cx="6288617" cy="35512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9" name="Obrázek 9" descr="MM4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643188"/>
            <a:ext cx="6383867" cy="36052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810986" y="5445579"/>
            <a:ext cx="4489178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Atypické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melanoblasty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, nápadná jadérka</a:t>
            </a:r>
            <a:endParaRPr lang="en-US" sz="20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err="1"/>
              <a:t>Nodulární</a:t>
            </a:r>
            <a:r>
              <a:rPr lang="cs-CZ" sz="2800" b="1" dirty="0"/>
              <a:t> maligní melanom</a:t>
            </a:r>
            <a:r>
              <a:rPr lang="cs-CZ" sz="3200" b="1" dirty="0"/>
              <a:t> 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097474750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nejčastěji se vyskytují v gonádách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 někdy </a:t>
            </a:r>
            <a:r>
              <a:rPr lang="cs-CZ" altLang="cs-CZ" sz="2400" dirty="0">
                <a:solidFill>
                  <a:srgbClr val="0070C0"/>
                </a:solidFill>
              </a:rPr>
              <a:t>i v </a:t>
            </a:r>
            <a:r>
              <a:rPr lang="cs-CZ" altLang="cs-CZ" sz="2400" dirty="0" err="1">
                <a:solidFill>
                  <a:srgbClr val="0070C0"/>
                </a:solidFill>
              </a:rPr>
              <a:t>extragonadální</a:t>
            </a:r>
            <a:r>
              <a:rPr lang="cs-CZ" altLang="cs-CZ" sz="2400" dirty="0">
                <a:solidFill>
                  <a:srgbClr val="0070C0"/>
                </a:solidFill>
              </a:rPr>
              <a:t> lokalizaci: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přední mediastinum, </a:t>
            </a:r>
            <a:r>
              <a:rPr lang="cs-CZ" altLang="cs-CZ" sz="2000" dirty="0" err="1"/>
              <a:t>retroperitoneum</a:t>
            </a:r>
            <a:r>
              <a:rPr lang="cs-CZ" altLang="cs-CZ" sz="2000" dirty="0"/>
              <a:t>, epifýza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mohou se vyskytovat i kongenitálně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např. teratom v sakrální lokalizaci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9158384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rgbClr val="0070C0"/>
                </a:solidFill>
              </a:rPr>
              <a:t>cca 90 % primárních nádorů varlat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rgbClr val="0070C0"/>
                </a:solidFill>
              </a:rPr>
              <a:t>hlavně mezi pubertou a 40. rokem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RF: +RA, +OA, kryptorchismus, snížená plodnost, neplodnost,…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(</a:t>
            </a:r>
            <a:r>
              <a:rPr lang="cs-CZ" altLang="cs-CZ" dirty="0" err="1"/>
              <a:t>paraaortální</a:t>
            </a:r>
            <a:r>
              <a:rPr lang="cs-CZ" altLang="cs-CZ" dirty="0"/>
              <a:t> LU) i hematogenní (plíce)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produkují </a:t>
            </a:r>
            <a:r>
              <a:rPr lang="cs-CZ" altLang="cs-CZ" dirty="0" err="1"/>
              <a:t>onkomarkery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l-GR" altLang="cs-CZ" dirty="0"/>
              <a:t>α</a:t>
            </a:r>
            <a:r>
              <a:rPr lang="cs-CZ" altLang="cs-CZ" dirty="0"/>
              <a:t>FP, </a:t>
            </a:r>
            <a:r>
              <a:rPr lang="cs-CZ" altLang="cs-CZ" dirty="0" err="1"/>
              <a:t>hCG</a:t>
            </a:r>
            <a:r>
              <a:rPr lang="cs-CZ" altLang="cs-CZ" dirty="0"/>
              <a:t>, PLAP, CEA, LDH (nespecifické)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detekce v séru i tkáních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význam v diagnostice i v monitorování pacienta při/po léčbě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373600327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klasifikace (WHO 2016):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AutoNum type="alphaLcParenR"/>
              <a:defRPr/>
            </a:pPr>
            <a:r>
              <a:rPr lang="cs-CZ" altLang="cs-CZ" dirty="0"/>
              <a:t>GT vznikající na podkladě </a:t>
            </a:r>
            <a:r>
              <a:rPr lang="cs-CZ" altLang="cs-CZ" dirty="0" err="1"/>
              <a:t>germinální</a:t>
            </a:r>
            <a:r>
              <a:rPr lang="cs-CZ" altLang="cs-CZ" dirty="0"/>
              <a:t> </a:t>
            </a:r>
            <a:r>
              <a:rPr lang="cs-CZ" altLang="cs-CZ" dirty="0" err="1"/>
              <a:t>neoplázie</a:t>
            </a:r>
            <a:r>
              <a:rPr lang="cs-CZ" altLang="cs-CZ" dirty="0"/>
              <a:t> in </a:t>
            </a:r>
            <a:r>
              <a:rPr lang="cs-CZ" altLang="cs-CZ" dirty="0" err="1"/>
              <a:t>situ</a:t>
            </a:r>
            <a:r>
              <a:rPr lang="cs-CZ" altLang="cs-CZ" dirty="0"/>
              <a:t>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AutoNum type="alphaLcParenR"/>
              <a:defRPr/>
            </a:pPr>
            <a:r>
              <a:rPr lang="cs-CZ" altLang="cs-CZ" dirty="0"/>
              <a:t>GT vznikající mimo </a:t>
            </a:r>
            <a:r>
              <a:rPr lang="cs-CZ" altLang="cs-CZ" dirty="0" err="1"/>
              <a:t>germinální</a:t>
            </a:r>
            <a:r>
              <a:rPr lang="cs-CZ" altLang="cs-CZ" dirty="0"/>
              <a:t> </a:t>
            </a:r>
            <a:r>
              <a:rPr lang="cs-CZ" altLang="cs-CZ" dirty="0" err="1"/>
              <a:t>neoplázii</a:t>
            </a:r>
            <a:r>
              <a:rPr lang="cs-CZ" altLang="cs-CZ" dirty="0"/>
              <a:t> in </a:t>
            </a:r>
            <a:r>
              <a:rPr lang="cs-CZ" altLang="cs-CZ" dirty="0" err="1"/>
              <a:t>situ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/>
              <a:t>- GCNIS představuje </a:t>
            </a:r>
            <a:r>
              <a:rPr lang="cs-CZ" altLang="cs-CZ" dirty="0" err="1"/>
              <a:t>prekursorovou</a:t>
            </a:r>
            <a:r>
              <a:rPr lang="cs-CZ" altLang="cs-CZ" dirty="0"/>
              <a:t> lézi </a:t>
            </a:r>
            <a:r>
              <a:rPr lang="cs-CZ" altLang="cs-CZ" dirty="0" err="1"/>
              <a:t>germinálních</a:t>
            </a:r>
            <a:r>
              <a:rPr lang="cs-CZ" altLang="cs-CZ" dirty="0"/>
              <a:t> nádorů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Germinální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4796157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agresivnější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mnohdy vyžadují systémovou onkologickou terapii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ct val="80000"/>
              </a:lnSpc>
              <a:defRPr/>
            </a:pPr>
            <a:r>
              <a:rPr lang="cs-CZ" altLang="cs-CZ" sz="2000" dirty="0"/>
              <a:t>tumory jednoho histologického typu (60%)</a:t>
            </a:r>
          </a:p>
          <a:p>
            <a:pPr marL="357188" indent="-174625">
              <a:lnSpc>
                <a:spcPct val="80000"/>
              </a:lnSpc>
              <a:buClr>
                <a:srgbClr val="FF0000"/>
              </a:buClr>
              <a:defRPr/>
            </a:pPr>
            <a:r>
              <a:rPr lang="cs-CZ" altLang="cs-CZ" sz="2000" dirty="0" err="1"/>
              <a:t>seminom</a:t>
            </a:r>
            <a:r>
              <a:rPr lang="cs-CZ" altLang="cs-CZ" sz="2000" dirty="0"/>
              <a:t> (50%)</a:t>
            </a:r>
          </a:p>
          <a:p>
            <a:pPr marL="357188" indent="-174625">
              <a:lnSpc>
                <a:spcPct val="80000"/>
              </a:lnSpc>
              <a:buClr>
                <a:srgbClr val="FF0000"/>
              </a:buClr>
              <a:defRPr/>
            </a:pPr>
            <a:r>
              <a:rPr lang="cs-CZ" altLang="cs-CZ" sz="2000" dirty="0" err="1"/>
              <a:t>neseminomové</a:t>
            </a:r>
            <a:endParaRPr lang="cs-CZ" altLang="cs-CZ" sz="2000" dirty="0"/>
          </a:p>
          <a:p>
            <a:pPr>
              <a:lnSpc>
                <a:spcPct val="150000"/>
              </a:lnSpc>
              <a:defRPr/>
            </a:pPr>
            <a:r>
              <a:rPr lang="cs-CZ" altLang="cs-CZ" sz="2000" dirty="0"/>
              <a:t>smíšené</a:t>
            </a:r>
          </a:p>
          <a:p>
            <a:pPr>
              <a:lnSpc>
                <a:spcPct val="150000"/>
              </a:lnSpc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  <a:endParaRPr lang="cs-CZ" sz="3600" b="1" dirty="0">
              <a:latin typeface="+mn-lt"/>
            </a:endParaRPr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1317583" y="4395788"/>
            <a:ext cx="9396413" cy="2016125"/>
            <a:chOff x="0" y="985323"/>
            <a:chExt cx="10180244" cy="4988235"/>
          </a:xfrm>
        </p:grpSpPr>
        <p:sp>
          <p:nvSpPr>
            <p:cNvPr id="6" name="TextovéPole 4"/>
            <p:cNvSpPr txBox="1"/>
            <p:nvPr/>
          </p:nvSpPr>
          <p:spPr>
            <a:xfrm>
              <a:off x="0" y="2902062"/>
              <a:ext cx="1477417" cy="1076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výchozí primitivní germinální buňka</a:t>
              </a:r>
            </a:p>
          </p:txBody>
        </p:sp>
        <p:sp>
          <p:nvSpPr>
            <p:cNvPr id="7" name="TextovéPole 9"/>
            <p:cNvSpPr txBox="1">
              <a:spLocks noChangeArrowheads="1"/>
            </p:cNvSpPr>
            <p:nvPr/>
          </p:nvSpPr>
          <p:spPr bwMode="auto">
            <a:xfrm>
              <a:off x="2158508" y="4245351"/>
              <a:ext cx="1707886" cy="33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cs-CZ" altLang="cs-CZ" sz="1600" b="0" i="0" dirty="0">
                  <a:solidFill>
                    <a:schemeClr val="tx1"/>
                  </a:solidFill>
                  <a:latin typeface="+mn-lt"/>
                </a:rPr>
                <a:t>totipotentní b.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029513" y="985323"/>
              <a:ext cx="7235730" cy="1355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diferenciace b. podél </a:t>
              </a: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gonadální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 linie (</a:t>
              </a: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gonocyt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, spermatogonie) bez rozvinutí diferenciačních potencí</a:t>
              </a:r>
            </a:p>
            <a:p>
              <a:pPr>
                <a:defRPr/>
              </a:pPr>
              <a:r>
                <a:rPr lang="cs-CZ" sz="1600" i="0" dirty="0" err="1">
                  <a:solidFill>
                    <a:srgbClr val="FF0000"/>
                  </a:solidFill>
                  <a:latin typeface="+mn-lt"/>
                </a:rPr>
                <a:t>seminom</a:t>
              </a:r>
              <a:endParaRPr lang="cs-CZ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00324" y="3974337"/>
              <a:ext cx="4679920" cy="1186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 err="1">
                  <a:solidFill>
                    <a:schemeClr val="tx1"/>
                  </a:solidFill>
                  <a:latin typeface="+mn-lt"/>
                </a:rPr>
                <a:t>extraembryonálně</a:t>
              </a: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 diferencovaná b.</a:t>
              </a:r>
            </a:p>
            <a:p>
              <a:pPr>
                <a:defRPr/>
              </a:pPr>
              <a:r>
                <a:rPr lang="cs-CZ" sz="1600" i="0" dirty="0">
                  <a:solidFill>
                    <a:srgbClr val="FF0000"/>
                  </a:solidFill>
                  <a:latin typeface="+mn-lt"/>
                </a:rPr>
                <a:t>nádor ze žloutkového váčku, </a:t>
              </a:r>
              <a:r>
                <a:rPr lang="cs-CZ" sz="1600" i="0" dirty="0" err="1">
                  <a:solidFill>
                    <a:srgbClr val="FF0000"/>
                  </a:solidFill>
                  <a:latin typeface="+mn-lt"/>
                </a:rPr>
                <a:t>choriokarcinom</a:t>
              </a:r>
              <a:endParaRPr lang="cs-CZ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TextovéPole 14"/>
            <p:cNvSpPr txBox="1">
              <a:spLocks noChangeArrowheads="1"/>
            </p:cNvSpPr>
            <p:nvPr/>
          </p:nvSpPr>
          <p:spPr bwMode="auto">
            <a:xfrm>
              <a:off x="5500324" y="5345119"/>
              <a:ext cx="3787278" cy="526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cs-CZ" altLang="cs-CZ" sz="1200" b="0" i="0" dirty="0" err="1">
                  <a:solidFill>
                    <a:schemeClr val="tx1"/>
                  </a:solidFill>
                  <a:latin typeface="+mn-lt"/>
                </a:rPr>
                <a:t>intraembryonálně</a:t>
              </a:r>
              <a:r>
                <a:rPr lang="cs-CZ" altLang="cs-CZ" sz="1200" b="0" i="0" dirty="0">
                  <a:solidFill>
                    <a:schemeClr val="tx1"/>
                  </a:solidFill>
                  <a:latin typeface="+mn-lt"/>
                </a:rPr>
                <a:t> diferencovaná b.</a:t>
              </a:r>
            </a:p>
            <a:p>
              <a:pPr algn="l">
                <a:defRPr/>
              </a:pPr>
              <a:r>
                <a:rPr lang="cs-CZ" altLang="cs-CZ" sz="1600" i="0" dirty="0">
                  <a:solidFill>
                    <a:srgbClr val="FF0000"/>
                  </a:solidFill>
                  <a:latin typeface="+mn-lt"/>
                </a:rPr>
                <a:t>teratom</a:t>
              </a:r>
            </a:p>
          </p:txBody>
        </p:sp>
        <p:cxnSp>
          <p:nvCxnSpPr>
            <p:cNvPr id="11" name="Přímá spojovací šipka 16"/>
            <p:cNvCxnSpPr>
              <a:cxnSpLocks/>
            </p:cNvCxnSpPr>
            <p:nvPr/>
          </p:nvCxnSpPr>
          <p:spPr bwMode="auto">
            <a:xfrm flipV="1">
              <a:off x="1264146" y="2202924"/>
              <a:ext cx="736128" cy="101335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Přímá spojovací šipka 17"/>
            <p:cNvCxnSpPr>
              <a:cxnSpLocks noChangeShapeType="1"/>
            </p:cNvCxnSpPr>
            <p:nvPr/>
          </p:nvCxnSpPr>
          <p:spPr bwMode="auto">
            <a:xfrm>
              <a:off x="1257892" y="3429000"/>
              <a:ext cx="742358" cy="939441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Přímá spojovací šipka 22"/>
            <p:cNvCxnSpPr>
              <a:cxnSpLocks noChangeShapeType="1"/>
              <a:endCxn id="16" idx="1"/>
            </p:cNvCxnSpPr>
            <p:nvPr/>
          </p:nvCxnSpPr>
          <p:spPr bwMode="auto">
            <a:xfrm flipV="1">
              <a:off x="3635325" y="2953152"/>
              <a:ext cx="1865362" cy="674664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Přímá spojovací šipka 25"/>
            <p:cNvCxnSpPr>
              <a:cxnSpLocks noChangeShapeType="1"/>
            </p:cNvCxnSpPr>
            <p:nvPr/>
          </p:nvCxnSpPr>
          <p:spPr bwMode="auto">
            <a:xfrm>
              <a:off x="3563888" y="4508966"/>
              <a:ext cx="1936799" cy="1464592"/>
            </a:xfrm>
            <a:prstGeom prst="straightConnector1">
              <a:avLst/>
            </a:prstGeom>
            <a:noFill/>
            <a:ln w="38100" algn="ctr">
              <a:solidFill>
                <a:srgbClr val="D9D9D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šipka 28"/>
            <p:cNvCxnSpPr>
              <a:cxnSpLocks/>
              <a:endCxn id="9" idx="1"/>
            </p:cNvCxnSpPr>
            <p:nvPr/>
          </p:nvCxnSpPr>
          <p:spPr bwMode="auto">
            <a:xfrm>
              <a:off x="3563687" y="4441738"/>
              <a:ext cx="1936637" cy="125688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ovéPole 5"/>
            <p:cNvSpPr txBox="1"/>
            <p:nvPr/>
          </p:nvSpPr>
          <p:spPr>
            <a:xfrm>
              <a:off x="5500324" y="2104731"/>
              <a:ext cx="2702005" cy="1700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b="1" i="1" kern="1200">
                  <a:solidFill>
                    <a:srgbClr val="FFCC00"/>
                  </a:solidFill>
                  <a:latin typeface="Verdana" panose="020B060403050404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cs-CZ" sz="1200" b="0" i="0" dirty="0">
                  <a:solidFill>
                    <a:schemeClr val="tx1"/>
                  </a:solidFill>
                  <a:latin typeface="+mn-lt"/>
                </a:rPr>
                <a:t>nediferencovaná buňka</a:t>
              </a:r>
            </a:p>
            <a:p>
              <a:pPr>
                <a:defRPr/>
              </a:pPr>
              <a:r>
                <a:rPr lang="cs-CZ" sz="1600" i="0" dirty="0">
                  <a:solidFill>
                    <a:srgbClr val="FF0000"/>
                  </a:solidFill>
                  <a:latin typeface="+mn-lt"/>
                </a:rPr>
                <a:t>embryonální karcinom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6461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160589"/>
            <a:ext cx="7150100" cy="345122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1597998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 klasifikace</a:t>
            </a:r>
            <a:r>
              <a:rPr lang="cs-CZ" altLang="cs-CZ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u="sng" dirty="0"/>
              <a:t>tumory </a:t>
            </a:r>
            <a:r>
              <a:rPr lang="cs-CZ" altLang="cs-CZ" u="sng" dirty="0">
                <a:solidFill>
                  <a:srgbClr val="FF0000"/>
                </a:solidFill>
              </a:rPr>
              <a:t>jednoho histologického typu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seminom</a:t>
            </a:r>
            <a:endParaRPr lang="cs-CZ" altLang="cs-CZ" b="1" dirty="0"/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neseminové</a:t>
            </a:r>
            <a:r>
              <a:rPr lang="cs-CZ" altLang="cs-CZ" b="1" dirty="0"/>
              <a:t> nádory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 err="1"/>
              <a:t>choriokarcinom</a:t>
            </a:r>
            <a:endParaRPr lang="cs-CZ" altLang="cs-CZ" sz="1600" b="1" dirty="0"/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embryonální karcinom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nádor ze žloutkového váčku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yolk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sac</a:t>
            </a:r>
            <a:r>
              <a:rPr lang="cs-CZ" altLang="cs-CZ" sz="1600" dirty="0"/>
              <a:t> tumor)</a:t>
            </a:r>
          </a:p>
          <a:p>
            <a:pPr lvl="3">
              <a:lnSpc>
                <a:spcPct val="80000"/>
              </a:lnSpc>
            </a:pP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b="1" dirty="0"/>
              <a:t>teratomy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zralé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nezralé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s maligní transformací somatických elementů</a:t>
            </a:r>
          </a:p>
          <a:p>
            <a:pPr lvl="3">
              <a:lnSpc>
                <a:spcPct val="80000"/>
              </a:lnSpc>
            </a:pPr>
            <a:endParaRPr lang="cs-CZ" altLang="cs-CZ" sz="14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u="sng" dirty="0">
                <a:solidFill>
                  <a:srgbClr val="FF0000"/>
                </a:solidFill>
              </a:rPr>
              <a:t>smíšené </a:t>
            </a:r>
            <a:r>
              <a:rPr lang="cs-CZ" altLang="cs-CZ" u="sng" dirty="0" err="1">
                <a:solidFill>
                  <a:srgbClr val="FF0000"/>
                </a:solidFill>
              </a:rPr>
              <a:t>germinální</a:t>
            </a:r>
            <a:r>
              <a:rPr lang="cs-CZ" altLang="cs-CZ" u="sng" dirty="0">
                <a:solidFill>
                  <a:srgbClr val="FF0000"/>
                </a:solidFill>
              </a:rPr>
              <a:t> nádory </a:t>
            </a:r>
            <a:r>
              <a:rPr lang="cs-CZ" altLang="cs-CZ" dirty="0"/>
              <a:t>(tumory více než jednoho histologického typu)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3600" u="sng" dirty="0">
                <a:latin typeface="+mn-lt"/>
              </a:rPr>
              <a:t>A) </a:t>
            </a:r>
            <a:r>
              <a:rPr lang="cs-CZ" sz="3600" u="sng" dirty="0" err="1">
                <a:latin typeface="+mn-lt"/>
              </a:rPr>
              <a:t>germinální</a:t>
            </a:r>
            <a:r>
              <a:rPr lang="cs-CZ" sz="3600" u="sng" dirty="0">
                <a:latin typeface="+mn-lt"/>
              </a:rPr>
              <a:t> tu vznikající na podkladě GCNIS</a:t>
            </a:r>
          </a:p>
        </p:txBody>
      </p:sp>
    </p:spTree>
    <p:extLst>
      <p:ext uri="{BB962C8B-B14F-4D97-AF65-F5344CB8AC3E}">
        <p14:creationId xmlns:p14="http://schemas.microsoft.com/office/powerpoint/2010/main" val="231205060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200" dirty="0"/>
              <a:t> </a:t>
            </a:r>
            <a:r>
              <a:rPr lang="cs-CZ" altLang="cs-CZ" sz="2200" dirty="0">
                <a:solidFill>
                  <a:srgbClr val="FF0000"/>
                </a:solidFill>
              </a:rPr>
              <a:t>tvoří cca 50% všech </a:t>
            </a:r>
            <a:r>
              <a:rPr lang="cs-CZ" altLang="cs-CZ" sz="2200" dirty="0" err="1">
                <a:solidFill>
                  <a:srgbClr val="FF0000"/>
                </a:solidFill>
              </a:rPr>
              <a:t>germinálních</a:t>
            </a:r>
            <a:r>
              <a:rPr lang="cs-CZ" altLang="cs-CZ" sz="2200" dirty="0">
                <a:solidFill>
                  <a:srgbClr val="FF0000"/>
                </a:solidFill>
              </a:rPr>
              <a:t> nádorů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nejčastější tumor varlete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hlavně mezi 30.- 40. rokem života (postpubertálně)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RF: kryptorchismus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varle zvětšené, bolestivé</a:t>
            </a:r>
          </a:p>
          <a:p>
            <a:pPr marL="269875" lvl="1" indent="-269875">
              <a:lnSpc>
                <a:spcPct val="80000"/>
              </a:lnSpc>
              <a:defRPr/>
            </a:pPr>
            <a:r>
              <a:rPr lang="cs-CZ" altLang="cs-CZ" sz="2200" dirty="0"/>
              <a:t>dobrá prognóza (časná dg., </a:t>
            </a:r>
            <a:r>
              <a:rPr lang="cs-CZ" altLang="cs-CZ" sz="2200" dirty="0" err="1"/>
              <a:t>radio</a:t>
            </a:r>
            <a:r>
              <a:rPr lang="cs-CZ" altLang="cs-CZ" sz="2200" dirty="0"/>
              <a:t> i </a:t>
            </a:r>
            <a:r>
              <a:rPr lang="cs-CZ" altLang="cs-CZ" sz="2200" dirty="0" err="1"/>
              <a:t>chemo</a:t>
            </a:r>
            <a:r>
              <a:rPr lang="cs-CZ" altLang="cs-CZ" sz="2200" dirty="0"/>
              <a:t> senzitivní)</a:t>
            </a:r>
          </a:p>
          <a:p>
            <a:pPr marL="882650" lvl="1" indent="-342900">
              <a:lnSpc>
                <a:spcPct val="80000"/>
              </a:lnSpc>
              <a:buFontTx/>
              <a:buChar char="-"/>
              <a:defRPr/>
            </a:pPr>
            <a:endParaRPr lang="cs-CZ" altLang="cs-CZ" sz="2100" dirty="0"/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Makro:</a:t>
            </a:r>
          </a:p>
          <a:p>
            <a:pPr marL="625475" lvl="1" indent="-168275">
              <a:tabLst>
                <a:tab pos="625475" algn="l"/>
              </a:tabLst>
            </a:pPr>
            <a:r>
              <a:rPr lang="cs-CZ" altLang="cs-CZ" sz="2000" dirty="0"/>
              <a:t>solidní, homogenní, šedorůžový s nekrózami</a:t>
            </a:r>
          </a:p>
          <a:p>
            <a:pPr marL="625475" lvl="1" indent="-168275"/>
            <a:r>
              <a:rPr lang="cs-CZ" altLang="cs-CZ" sz="2000" dirty="0"/>
              <a:t>často postižena velká část varlete, roste destruktivně</a:t>
            </a:r>
          </a:p>
          <a:p>
            <a:pPr lvl="1"/>
            <a:r>
              <a:rPr lang="cs-CZ" altLang="cs-CZ" sz="2000" dirty="0"/>
              <a:t>i při značné velikosti často lokalizován </a:t>
            </a:r>
            <a:r>
              <a:rPr lang="cs-CZ" altLang="cs-CZ" sz="2000" dirty="0" err="1"/>
              <a:t>intratestikulárně</a:t>
            </a:r>
            <a:endParaRPr lang="cs-CZ" altLang="cs-CZ" sz="2000" dirty="0"/>
          </a:p>
          <a:p>
            <a:pPr lvl="1"/>
            <a:r>
              <a:rPr lang="cs-CZ" altLang="cs-CZ" sz="2000" dirty="0"/>
              <a:t>v pokročilých případech se šíří do rete </a:t>
            </a:r>
            <a:r>
              <a:rPr lang="cs-CZ" altLang="cs-CZ" sz="2000" dirty="0" err="1"/>
              <a:t>testis</a:t>
            </a:r>
            <a:r>
              <a:rPr lang="cs-CZ" altLang="cs-CZ" sz="2000" dirty="0"/>
              <a:t>, nadvarlete, semenného provazce, skrotálního vaku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0257659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roste převážně solidně </a:t>
            </a:r>
          </a:p>
          <a:p>
            <a:pPr lvl="2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ojediněle i </a:t>
            </a:r>
            <a:r>
              <a:rPr lang="cs-CZ" altLang="cs-CZ" sz="1600" dirty="0" err="1"/>
              <a:t>mikrocysticky</a:t>
            </a:r>
            <a:r>
              <a:rPr lang="cs-CZ" altLang="cs-CZ" sz="1600" dirty="0"/>
              <a:t>, solidně alveolárně, </a:t>
            </a:r>
            <a:r>
              <a:rPr lang="cs-CZ" altLang="cs-CZ" sz="1600" dirty="0" err="1"/>
              <a:t>kribriformně</a:t>
            </a:r>
            <a:r>
              <a:rPr lang="cs-CZ" altLang="cs-CZ" sz="1600" dirty="0"/>
              <a:t> či tubulárně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 uniformní polygonální buňky se zřetelnou membránou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světlá cytoplazma  buněk (depozita glykogenu)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velká jádra s jedním až dvěma výraznými jadérky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stroma charakteru tenkých fibrovaskulárních sept s lymfocytární infiltrací s příměsí plazmatických buněk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6247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střední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907" y="1825625"/>
            <a:ext cx="6544031" cy="440198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70851" y="5858281"/>
            <a:ext cx="43760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Cytonukleární</a:t>
            </a:r>
            <a:r>
              <a:rPr lang="cs-CZ" b="1" dirty="0"/>
              <a:t> atypie v 2/3 šíře epitelu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6415" y="402661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497512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r>
              <a:rPr lang="cs-CZ" b="1" dirty="0"/>
              <a:t> klasický</a:t>
            </a:r>
          </a:p>
        </p:txBody>
      </p:sp>
      <p:pic>
        <p:nvPicPr>
          <p:cNvPr id="5" name="Picture 13" descr="seminom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94" y="1825625"/>
            <a:ext cx="5924648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881994" y="5924215"/>
            <a:ext cx="31997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Solidní struktury </a:t>
            </a:r>
            <a:r>
              <a:rPr lang="cs-CZ" b="1" dirty="0" err="1"/>
              <a:t>seminomu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2 - Septa s lymfocyty</a:t>
            </a:r>
            <a:endParaRPr lang="cs-CZ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472084" y="263930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33791" y="33540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176673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Seminom</a:t>
            </a:r>
            <a:endParaRPr lang="cs-CZ" b="1" dirty="0"/>
          </a:p>
        </p:txBody>
      </p:sp>
      <p:pic>
        <p:nvPicPr>
          <p:cNvPr id="5" name="Picture 12" descr="seminom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8" y="1825625"/>
            <a:ext cx="493576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67924" y="3680016"/>
            <a:ext cx="293350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buňky s opticky prázdnou cytoplazmou</a:t>
            </a:r>
          </a:p>
          <a:p>
            <a:pPr eaLnBrk="0" hangingPunct="0">
              <a:defRPr/>
            </a:pPr>
            <a:r>
              <a:rPr lang="cs-CZ" b="1" dirty="0"/>
              <a:t>2 - Septa s lymfocyty</a:t>
            </a:r>
            <a:endParaRPr lang="cs-CZ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00834" y="229640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30262" y="531917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619245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diferenciací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 populaci totipotentních buněk </a:t>
            </a:r>
            <a:r>
              <a:rPr lang="cs-CZ" altLang="cs-CZ" sz="2400" dirty="0" err="1"/>
              <a:t>vznikájí</a:t>
            </a:r>
            <a:r>
              <a:rPr lang="cs-CZ" altLang="cs-CZ" sz="2400" dirty="0"/>
              <a:t>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choriokarcinom</a:t>
            </a:r>
            <a:endParaRPr lang="cs-CZ" altLang="cs-CZ" dirty="0"/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embryonální karcinom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nádor ze žloutkového váčku (</a:t>
            </a:r>
            <a:r>
              <a:rPr lang="cs-CZ" altLang="cs-CZ" dirty="0" err="1"/>
              <a:t>yolk</a:t>
            </a:r>
            <a:r>
              <a:rPr lang="cs-CZ" altLang="cs-CZ" dirty="0"/>
              <a:t> </a:t>
            </a:r>
            <a:r>
              <a:rPr lang="cs-CZ" altLang="cs-CZ" dirty="0" err="1"/>
              <a:t>sac</a:t>
            </a:r>
            <a:r>
              <a:rPr lang="cs-CZ" altLang="cs-CZ" dirty="0"/>
              <a:t> tumor)</a:t>
            </a:r>
          </a:p>
          <a:p>
            <a:endParaRPr lang="cs-CZ" altLang="cs-CZ" sz="2400" dirty="0"/>
          </a:p>
          <a:p>
            <a:r>
              <a:rPr lang="cs-CZ" altLang="cs-CZ" sz="2400" dirty="0"/>
              <a:t> diferenciací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směrem k somatickým buňkám vznikají:</a:t>
            </a:r>
          </a:p>
          <a:p>
            <a:pPr lvl="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teratomy</a:t>
            </a:r>
          </a:p>
          <a:p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Neseminomové</a:t>
            </a:r>
            <a:r>
              <a:rPr lang="cs-CZ" b="1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4441835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smíšené nádory složené z jednoho, dvou či tří zárodečných listů</a:t>
            </a:r>
          </a:p>
          <a:p>
            <a:r>
              <a:rPr lang="cs-CZ" altLang="cs-CZ" sz="2400" dirty="0" err="1"/>
              <a:t>gonodální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extragonadální</a:t>
            </a:r>
            <a:r>
              <a:rPr lang="cs-CZ" altLang="cs-CZ" sz="2400" dirty="0"/>
              <a:t>, oproti ovariu velmi vzácný</a:t>
            </a:r>
          </a:p>
          <a:p>
            <a:r>
              <a:rPr lang="cs-CZ" altLang="cs-CZ" sz="2400" dirty="0"/>
              <a:t>i jako součást smíšených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nádorů</a:t>
            </a:r>
          </a:p>
          <a:p>
            <a:endParaRPr lang="cs-CZ" altLang="cs-CZ" sz="2400" dirty="0"/>
          </a:p>
          <a:p>
            <a:r>
              <a:rPr lang="cs-CZ" altLang="cs-CZ" sz="2400" dirty="0"/>
              <a:t>makro:</a:t>
            </a:r>
          </a:p>
          <a:p>
            <a:pPr lvl="1"/>
            <a:r>
              <a:rPr lang="cs-CZ" altLang="cs-CZ" sz="2000" dirty="0"/>
              <a:t>cystické (většinou benigní) </a:t>
            </a:r>
          </a:p>
          <a:p>
            <a:pPr lvl="1"/>
            <a:r>
              <a:rPr lang="cs-CZ" altLang="cs-CZ" sz="2000" dirty="0"/>
              <a:t>solidní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</a:t>
            </a:r>
          </a:p>
        </p:txBody>
      </p:sp>
    </p:spTree>
    <p:extLst>
      <p:ext uri="{BB962C8B-B14F-4D97-AF65-F5344CB8AC3E}">
        <p14:creationId xmlns:p14="http://schemas.microsoft.com/office/powerpoint/2010/main" val="15198761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sz="2400" u="sng" dirty="0"/>
              <a:t>dělení dle vyzrálosti jednotlivých struktur na: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zralé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nezralé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i="1" dirty="0"/>
              <a:t>teratom se somatickým typem malignity – u některé ze zastoupených komponent se vyskytne „</a:t>
            </a:r>
            <a:r>
              <a:rPr lang="cs-CZ" altLang="cs-CZ" sz="1800" i="1" dirty="0" err="1"/>
              <a:t>nongerminální</a:t>
            </a:r>
            <a:r>
              <a:rPr lang="cs-CZ" altLang="cs-CZ" sz="1800" i="1" dirty="0"/>
              <a:t>“ nádor (</a:t>
            </a:r>
            <a:r>
              <a:rPr lang="cs-CZ" altLang="cs-CZ" sz="1800" i="1" dirty="0" err="1"/>
              <a:t>dlaždicobuněčný</a:t>
            </a:r>
            <a:r>
              <a:rPr lang="cs-CZ" altLang="cs-CZ" sz="1800" i="1" dirty="0"/>
              <a:t> karcinom, papilární karcinom štítné žlázy. </a:t>
            </a:r>
            <a:r>
              <a:rPr lang="cs-CZ" altLang="cs-CZ" sz="1800" i="1" dirty="0" err="1"/>
              <a:t>atd</a:t>
            </a:r>
            <a:r>
              <a:rPr lang="cs-CZ" altLang="cs-CZ" sz="1800" i="1" dirty="0"/>
              <a:t>)</a:t>
            </a:r>
          </a:p>
          <a:p>
            <a:r>
              <a:rPr lang="cs-CZ" altLang="cs-CZ" sz="2400" u="sng" dirty="0"/>
              <a:t>z hlediska výskytu: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prepubertální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/>
              <a:t>postpubertální</a:t>
            </a:r>
          </a:p>
          <a:p>
            <a:r>
              <a:rPr lang="cs-CZ" altLang="cs-CZ" sz="2400" u="sng" dirty="0"/>
              <a:t>z hlediska zastoupení tkáňových komponent: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monodermální</a:t>
            </a:r>
            <a:r>
              <a:rPr lang="cs-CZ" altLang="cs-CZ" sz="1800" b="1" dirty="0"/>
              <a:t> (z 1 zárodečného listu)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bidermální</a:t>
            </a:r>
            <a:endParaRPr lang="cs-CZ" altLang="cs-CZ" sz="1800" b="1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tridermální</a:t>
            </a:r>
            <a:endParaRPr lang="cs-CZ" altLang="cs-CZ" sz="2400" dirty="0"/>
          </a:p>
          <a:p>
            <a:r>
              <a:rPr lang="cs-CZ" altLang="cs-CZ" sz="2400" u="sng" dirty="0"/>
              <a:t>z hlediska lokalizace:</a:t>
            </a:r>
          </a:p>
          <a:p>
            <a:pPr lvl="1">
              <a:lnSpc>
                <a:spcPct val="100000"/>
              </a:lnSpc>
            </a:pPr>
            <a:r>
              <a:rPr lang="cs-CZ" altLang="cs-CZ" sz="1800" b="1" dirty="0" err="1"/>
              <a:t>gonadální</a:t>
            </a:r>
            <a:endParaRPr lang="cs-CZ" altLang="cs-CZ" sz="1800" b="1" dirty="0"/>
          </a:p>
          <a:p>
            <a:pPr lvl="1">
              <a:lnSpc>
                <a:spcPct val="100000"/>
              </a:lnSpc>
            </a:pPr>
            <a:r>
              <a:rPr lang="cs-CZ" altLang="cs-CZ" sz="1800" b="1" dirty="0" err="1"/>
              <a:t>extragonadální</a:t>
            </a:r>
            <a:endParaRPr lang="cs-CZ" altLang="cs-CZ" sz="1800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 - dělení</a:t>
            </a:r>
          </a:p>
        </p:txBody>
      </p:sp>
    </p:spTree>
    <p:extLst>
      <p:ext uri="{BB962C8B-B14F-4D97-AF65-F5344CB8AC3E}">
        <p14:creationId xmlns:p14="http://schemas.microsoft.com/office/powerpoint/2010/main" val="207743226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altLang="cs-CZ" b="1" dirty="0"/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u="sng" dirty="0"/>
              <a:t>obsahují různé typy tkání: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mozek, zuby, epitelové struktury, endokrinní orgány, svaly, chrupavku, kost,..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často struktury </a:t>
            </a:r>
            <a:r>
              <a:rPr lang="cs-CZ" altLang="cs-CZ" dirty="0" err="1"/>
              <a:t>epidermoidní</a:t>
            </a:r>
            <a:r>
              <a:rPr lang="cs-CZ" altLang="cs-CZ" dirty="0"/>
              <a:t> či </a:t>
            </a:r>
            <a:r>
              <a:rPr lang="cs-CZ" altLang="cs-CZ" dirty="0" err="1"/>
              <a:t>dermoidní</a:t>
            </a:r>
            <a:r>
              <a:rPr lang="cs-CZ" altLang="cs-CZ" dirty="0"/>
              <a:t> cysty s chlupy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dirty="0"/>
              <a:t>nezralá či </a:t>
            </a:r>
            <a:r>
              <a:rPr lang="cs-CZ" altLang="cs-CZ" dirty="0" err="1"/>
              <a:t>malignizovaná</a:t>
            </a:r>
            <a:r>
              <a:rPr lang="cs-CZ" altLang="cs-CZ" dirty="0"/>
              <a:t> tkáň (nezralý t., teratom se somatickým typem malignity)</a:t>
            </a:r>
          </a:p>
          <a:p>
            <a:pPr lvl="1"/>
            <a:endParaRPr lang="cs-CZ" alt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Teratomy</a:t>
            </a:r>
          </a:p>
        </p:txBody>
      </p:sp>
    </p:spTree>
    <p:extLst>
      <p:ext uri="{BB962C8B-B14F-4D97-AF65-F5344CB8AC3E}">
        <p14:creationId xmlns:p14="http://schemas.microsoft.com/office/powerpoint/2010/main" val="64864362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Dermoidní</a:t>
            </a:r>
            <a:r>
              <a:rPr lang="cs-CZ" b="1" dirty="0"/>
              <a:t> cysta (zralý diferencovaný teratom)</a:t>
            </a:r>
          </a:p>
        </p:txBody>
      </p:sp>
      <p:pic>
        <p:nvPicPr>
          <p:cNvPr id="5" name="Picture 4" descr="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8362" y="1825625"/>
            <a:ext cx="5515276" cy="4351338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690412" y="3039293"/>
            <a:ext cx="264795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/>
              <a:t>1 - Lumen s odloupanými zrohovatělými buňkami</a:t>
            </a:r>
          </a:p>
          <a:p>
            <a:pPr eaLnBrk="0" hangingPunct="0">
              <a:defRPr/>
            </a:pPr>
            <a:r>
              <a:rPr lang="cs-CZ" b="1" dirty="0"/>
              <a:t>2 - Epidermis</a:t>
            </a:r>
          </a:p>
          <a:p>
            <a:pPr eaLnBrk="0" hangingPunct="0">
              <a:defRPr/>
            </a:pPr>
            <a:r>
              <a:rPr lang="cs-CZ" b="1" dirty="0"/>
              <a:t>3 - Mazové žlázky</a:t>
            </a:r>
          </a:p>
          <a:p>
            <a:pPr eaLnBrk="0" hangingPunct="0">
              <a:defRPr/>
            </a:pPr>
            <a:r>
              <a:rPr lang="cs-CZ" b="1" dirty="0"/>
              <a:t>4 – Vlasové </a:t>
            </a:r>
            <a:r>
              <a:rPr lang="cs-CZ" b="1" dirty="0" err="1"/>
              <a:t>folikly</a:t>
            </a:r>
            <a:endParaRPr lang="cs-CZ" b="1" dirty="0"/>
          </a:p>
          <a:p>
            <a:pPr eaLnBrk="0" hangingPunct="0">
              <a:defRPr/>
            </a:pPr>
            <a:r>
              <a:rPr lang="cs-CZ" b="1" dirty="0"/>
              <a:t>5 – Tuková tkáň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35670" y="362717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72584" y="36411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668027" y="24351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754127" y="544781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472584" y="183473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831090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Dermoidní</a:t>
            </a:r>
            <a:r>
              <a:rPr lang="cs-CZ" b="1" dirty="0"/>
              <a:t> cysta (zralý diferencovaný teratom)</a:t>
            </a:r>
          </a:p>
        </p:txBody>
      </p:sp>
      <p:sp>
        <p:nvSpPr>
          <p:cNvPr id="6" name="Obdélník 5"/>
          <p:cNvSpPr/>
          <p:nvPr/>
        </p:nvSpPr>
        <p:spPr>
          <a:xfrm>
            <a:off x="690412" y="3029615"/>
            <a:ext cx="277069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b="1" dirty="0"/>
              <a:t>1 - </a:t>
            </a:r>
            <a:r>
              <a:rPr lang="cs-CZ" sz="1600" b="1" dirty="0" err="1"/>
              <a:t>Lamelární</a:t>
            </a:r>
            <a:r>
              <a:rPr lang="cs-CZ" sz="1600" b="1" dirty="0"/>
              <a:t> kost</a:t>
            </a:r>
          </a:p>
          <a:p>
            <a:pPr eaLnBrk="0" hangingPunct="0">
              <a:defRPr/>
            </a:pPr>
            <a:r>
              <a:rPr lang="cs-CZ" sz="1600" b="1" dirty="0"/>
              <a:t>2 - Chrupavka</a:t>
            </a:r>
          </a:p>
          <a:p>
            <a:pPr eaLnBrk="0" hangingPunct="0">
              <a:defRPr/>
            </a:pPr>
            <a:r>
              <a:rPr lang="cs-CZ" sz="1600" b="1" dirty="0"/>
              <a:t>3 - Hematopoetická tkáň</a:t>
            </a:r>
          </a:p>
          <a:p>
            <a:pPr eaLnBrk="0" hangingPunct="0">
              <a:defRPr/>
            </a:pPr>
            <a:r>
              <a:rPr lang="cs-CZ" sz="1600" b="1" dirty="0"/>
              <a:t>4 - Příčně pruhovaná svalovina</a:t>
            </a:r>
          </a:p>
          <a:p>
            <a:pPr eaLnBrk="0" hangingPunct="0">
              <a:defRPr/>
            </a:pPr>
            <a:r>
              <a:rPr lang="cs-CZ" sz="1600" b="1" dirty="0"/>
              <a:t>5 - Nervová tkáň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726684" y="345572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pic>
        <p:nvPicPr>
          <p:cNvPr id="13" name="Picture 4" descr="16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1106" y="1871857"/>
            <a:ext cx="5518604" cy="4354781"/>
          </a:xfrm>
          <a:prstGeom prst="rect">
            <a:avLst/>
          </a:prstGeom>
          <a:noFill/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692257" y="30392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465087" y="451662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072535" y="209229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370496" y="526003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578220" y="304152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4201136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b="1" dirty="0"/>
              <a:t>teratom diferencovaný nezralý</a:t>
            </a:r>
            <a:endParaRPr lang="cs-CZ" b="1" dirty="0"/>
          </a:p>
        </p:txBody>
      </p:sp>
      <p:grpSp>
        <p:nvGrpSpPr>
          <p:cNvPr id="11" name="Skupina 4"/>
          <p:cNvGrpSpPr>
            <a:grpSpLocks/>
          </p:cNvGrpSpPr>
          <p:nvPr/>
        </p:nvGrpSpPr>
        <p:grpSpPr bwMode="auto">
          <a:xfrm>
            <a:off x="2398295" y="1925053"/>
            <a:ext cx="7395409" cy="4787125"/>
            <a:chOff x="1585913" y="1600200"/>
            <a:chExt cx="6034087" cy="4975691"/>
          </a:xfrm>
        </p:grpSpPr>
        <p:pic>
          <p:nvPicPr>
            <p:cNvPr id="12" name="Picture 21" descr="Testes_GCT_ImmatureTeratoma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13" y="1600200"/>
              <a:ext cx="6034087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651125" y="6237722"/>
              <a:ext cx="4968875" cy="338169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primitivní fetální tkáně (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</a:rPr>
                <a:t>neuroektodermové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35953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b="1" dirty="0"/>
              <a:t>b) </a:t>
            </a:r>
            <a:r>
              <a:rPr lang="cs-CZ" b="1" dirty="0" err="1"/>
              <a:t>germinální</a:t>
            </a:r>
            <a:r>
              <a:rPr lang="cs-CZ" b="1" dirty="0"/>
              <a:t> tu vznikající bez asociace s GCNIS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5428"/>
            <a:ext cx="10515600" cy="43513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příznivá prognóza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prepubertální nádor ze žloutkového váčku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malí chlapci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prepubertální teratom (</a:t>
            </a:r>
            <a:r>
              <a:rPr lang="cs-CZ" altLang="cs-CZ" dirty="0" err="1"/>
              <a:t>dermoidní</a:t>
            </a:r>
            <a:r>
              <a:rPr lang="cs-CZ" altLang="cs-CZ" dirty="0"/>
              <a:t> cysta, epidermoidní cysta)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/>
              <a:t>- benigní, biologicky příznivé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err="1"/>
              <a:t>spermatocytický</a:t>
            </a:r>
            <a:r>
              <a:rPr lang="cs-CZ" altLang="cs-CZ" dirty="0"/>
              <a:t> tumor (dříve </a:t>
            </a:r>
            <a:r>
              <a:rPr lang="cs-CZ" altLang="cs-CZ" dirty="0" err="1"/>
              <a:t>spermatocytický</a:t>
            </a:r>
            <a:r>
              <a:rPr lang="cs-CZ" altLang="cs-CZ" dirty="0"/>
              <a:t> </a:t>
            </a:r>
            <a:r>
              <a:rPr lang="cs-CZ" altLang="cs-CZ" dirty="0" err="1"/>
              <a:t>seminom</a:t>
            </a:r>
            <a:r>
              <a:rPr lang="cs-CZ" altLang="cs-CZ" dirty="0"/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vyšší věk (+- 55 let)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lokálně agresivní, nemetastazuje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nádorové bb. bez glykogenu, septa bez zánětlivé infiltrace, IHC PLAP-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pouze ve varleti, nikdy </a:t>
            </a:r>
            <a:r>
              <a:rPr lang="cs-CZ" altLang="cs-CZ" dirty="0" err="1"/>
              <a:t>extragonadálně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  <a:p>
            <a:pPr marL="360363" indent="-360363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606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děložního čípku – těžká epiteliální </a:t>
            </a:r>
            <a:r>
              <a:rPr lang="cs-CZ" dirty="0" err="1">
                <a:latin typeface="+mn-lt"/>
              </a:rPr>
              <a:t>dysplázie</a:t>
            </a:r>
            <a:r>
              <a:rPr lang="cs-CZ" dirty="0">
                <a:latin typeface="+mn-lt"/>
              </a:rPr>
              <a:t> CIN III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80" y="1825626"/>
            <a:ext cx="6497543" cy="4351337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915880" y="5530631"/>
            <a:ext cx="46360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</a:t>
            </a:r>
            <a:r>
              <a:rPr lang="cs-CZ" b="1" dirty="0" err="1"/>
              <a:t>Cytonukleární</a:t>
            </a:r>
            <a:r>
              <a:rPr lang="cs-CZ" b="1" dirty="0"/>
              <a:t> atypie v horní třetině epitelu</a:t>
            </a:r>
          </a:p>
          <a:p>
            <a:pPr eaLnBrk="0" hangingPunct="0">
              <a:defRPr/>
            </a:pPr>
            <a:r>
              <a:rPr lang="cs-CZ" b="1" dirty="0"/>
              <a:t>2 - Mitózy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17286" y="23447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63651" y="35466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649650" y="421167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15024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b="1" dirty="0" err="1"/>
              <a:t>spermatocytární</a:t>
            </a:r>
            <a:r>
              <a:rPr lang="cs-CZ" altLang="cs-CZ" b="1" dirty="0"/>
              <a:t> </a:t>
            </a:r>
            <a:r>
              <a:rPr lang="cs-CZ" altLang="cs-CZ" b="1" dirty="0" err="1"/>
              <a:t>seminom</a:t>
            </a:r>
            <a:endParaRPr lang="cs-CZ" b="1" dirty="0"/>
          </a:p>
        </p:txBody>
      </p:sp>
      <p:grpSp>
        <p:nvGrpSpPr>
          <p:cNvPr id="5" name="Skupina 5"/>
          <p:cNvGrpSpPr>
            <a:grpSpLocks/>
          </p:cNvGrpSpPr>
          <p:nvPr/>
        </p:nvGrpSpPr>
        <p:grpSpPr bwMode="auto">
          <a:xfrm>
            <a:off x="838200" y="1812757"/>
            <a:ext cx="10515600" cy="4968207"/>
            <a:chOff x="-999001" y="1628776"/>
            <a:chExt cx="8963900" cy="5313784"/>
          </a:xfrm>
        </p:grpSpPr>
        <p:pic>
          <p:nvPicPr>
            <p:cNvPr id="6" name="Picture 9" descr="spermSE1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628776"/>
              <a:ext cx="6119929" cy="460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99001" y="6358314"/>
              <a:ext cx="8963900" cy="584246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Směs polymorfních nádorových buněk (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velké bb. s „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filigránovitým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“ chromatinem, střední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bb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. s okrouhlými jádry a malé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  <a:cs typeface="Arial" charset="0"/>
                </a:rPr>
                <a:t>bb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  <a:cs typeface="Arial" charset="0"/>
                </a:rPr>
                <a:t>. připomínající lymfocyty), v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azivová septa jsou bez </a:t>
              </a:r>
              <a:r>
                <a:rPr lang="cs-CZ" sz="1600" b="0" i="0" dirty="0" err="1">
                  <a:solidFill>
                    <a:schemeClr val="tx1"/>
                  </a:solidFill>
                  <a:latin typeface="+mn-lt"/>
                </a:rPr>
                <a:t>lymfoplazmocytárního</a:t>
              </a:r>
              <a:r>
                <a:rPr lang="cs-CZ" sz="1600" b="0" i="0" dirty="0">
                  <a:solidFill>
                    <a:schemeClr val="tx1"/>
                  </a:solidFill>
                  <a:latin typeface="+mn-lt"/>
                </a:rPr>
                <a:t> infiltrátu.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55946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/>
          </p:cNvSpPr>
          <p:nvPr/>
        </p:nvSpPr>
        <p:spPr bwMode="auto">
          <a:xfrm>
            <a:off x="838200" y="411390"/>
            <a:ext cx="10515600" cy="132556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b="1" dirty="0" err="1"/>
              <a:t>Extragonadální</a:t>
            </a:r>
            <a:r>
              <a:rPr lang="cs-CZ" b="1" dirty="0"/>
              <a:t> </a:t>
            </a:r>
            <a:r>
              <a:rPr lang="cs-CZ" b="1" dirty="0" err="1"/>
              <a:t>germinální</a:t>
            </a:r>
            <a:r>
              <a:rPr lang="cs-CZ" b="1" dirty="0"/>
              <a:t> tumory (EGT)</a:t>
            </a:r>
          </a:p>
        </p:txBody>
      </p:sp>
      <p:sp>
        <p:nvSpPr>
          <p:cNvPr id="2" name="Obdélník 1"/>
          <p:cNvSpPr/>
          <p:nvPr/>
        </p:nvSpPr>
        <p:spPr>
          <a:xfrm>
            <a:off x="838200" y="1865835"/>
            <a:ext cx="10515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b="1" dirty="0"/>
              <a:t>nádory z </a:t>
            </a:r>
            <a:r>
              <a:rPr lang="cs-CZ" altLang="cs-CZ" sz="2200" b="1" dirty="0" err="1"/>
              <a:t>germinálních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bb</a:t>
            </a:r>
            <a:r>
              <a:rPr lang="cs-CZ" altLang="cs-CZ" sz="2200" b="1" dirty="0"/>
              <a:t>. vznikající primárně v </a:t>
            </a:r>
            <a:r>
              <a:rPr lang="cs-CZ" altLang="cs-CZ" sz="2200" b="1" u="sng" dirty="0" err="1"/>
              <a:t>mimogonadální</a:t>
            </a:r>
            <a:r>
              <a:rPr lang="cs-CZ" altLang="cs-CZ" sz="2200" b="1" u="sng" dirty="0"/>
              <a:t> lokalizaci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častěji u mužů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původ nejasný: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z primordiální </a:t>
            </a:r>
            <a:r>
              <a:rPr lang="cs-CZ" altLang="cs-CZ" sz="2200" dirty="0" err="1"/>
              <a:t>germinálních</a:t>
            </a:r>
            <a:r>
              <a:rPr lang="cs-CZ" altLang="cs-CZ" sz="2200" dirty="0"/>
              <a:t> buněk?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chybná migrace?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/>
              <a:t>chybné uložení totipotentních buněk? </a:t>
            </a:r>
          </a:p>
          <a:p>
            <a:pPr marL="714375" lvl="1" indent="-176213">
              <a:buFont typeface="Arial" panose="020B0604020202020204" pitchFamily="34" charset="0"/>
              <a:buChar char="•"/>
              <a:tabLst>
                <a:tab pos="538163" algn="l"/>
                <a:tab pos="625475" algn="l"/>
              </a:tabLst>
              <a:defRPr/>
            </a:pPr>
            <a:r>
              <a:rPr lang="cs-CZ" altLang="cs-CZ" sz="2200" dirty="0" err="1"/>
              <a:t>germinální</a:t>
            </a:r>
            <a:r>
              <a:rPr lang="cs-CZ" altLang="cs-CZ" sz="2200" dirty="0"/>
              <a:t> buňky v ektopických lokalizacích u zdravých jedinců?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 err="1"/>
              <a:t>retroperitoneum</a:t>
            </a:r>
            <a:r>
              <a:rPr lang="cs-CZ" altLang="cs-CZ" sz="2200" dirty="0"/>
              <a:t>, mediastinum, mozek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 err="1"/>
              <a:t>seminomové</a:t>
            </a:r>
            <a:r>
              <a:rPr lang="cs-CZ" altLang="cs-CZ" sz="2200" dirty="0"/>
              <a:t> i </a:t>
            </a:r>
            <a:r>
              <a:rPr lang="cs-CZ" altLang="cs-CZ" sz="2200" dirty="0" err="1"/>
              <a:t>neseminomové</a:t>
            </a:r>
            <a:endParaRPr lang="cs-CZ" altLang="cs-CZ" sz="2200" dirty="0"/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čisté i smíšené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cs-CZ" altLang="cs-CZ" sz="2200" dirty="0"/>
              <a:t>prognosticky obecně horší, výjimkou jsou </a:t>
            </a:r>
            <a:r>
              <a:rPr lang="cs-CZ" altLang="cs-CZ" sz="2200" dirty="0" err="1"/>
              <a:t>seminomové</a:t>
            </a:r>
            <a:r>
              <a:rPr lang="cs-CZ" altLang="cs-CZ" sz="2200" dirty="0"/>
              <a:t> EGT (CNS, epifýza)</a:t>
            </a:r>
          </a:p>
        </p:txBody>
      </p:sp>
    </p:spTree>
    <p:extLst>
      <p:ext uri="{BB962C8B-B14F-4D97-AF65-F5344CB8AC3E}">
        <p14:creationId xmlns:p14="http://schemas.microsoft.com/office/powerpoint/2010/main" val="96624634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b="1" dirty="0"/>
              <a:t>jsou tvořeny dvěma nebo více tkáňovými komponentami identické nebo odlišné histogeneze a identické nebo rozdílné biologické povahy:</a:t>
            </a:r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</a:t>
            </a:r>
            <a:r>
              <a:rPr lang="cs-CZ" altLang="cs-CZ" sz="2000" b="1" dirty="0">
                <a:solidFill>
                  <a:srgbClr val="0070C0"/>
                </a:solidFill>
              </a:rPr>
              <a:t>mezenchymové nádory</a:t>
            </a:r>
          </a:p>
          <a:p>
            <a:pPr marL="987425" lvl="2" indent="-73025"/>
            <a:r>
              <a:rPr lang="cs-CZ" altLang="cs-CZ" sz="1200" dirty="0">
                <a:latin typeface="Arial" charset="0"/>
              </a:rPr>
              <a:t> </a:t>
            </a:r>
            <a:r>
              <a:rPr lang="cs-CZ" altLang="cs-CZ" sz="1600" dirty="0"/>
              <a:t>např. </a:t>
            </a:r>
            <a:r>
              <a:rPr lang="cs-CZ" altLang="cs-CZ" sz="1600" dirty="0" err="1"/>
              <a:t>angiofibrom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angioleiomyolipom</a:t>
            </a:r>
            <a:endParaRPr lang="cs-CZ" altLang="cs-CZ" sz="1600" dirty="0"/>
          </a:p>
          <a:p>
            <a:pPr lvl="1"/>
            <a:endParaRPr lang="cs-CZ" altLang="cs-CZ" sz="1600" dirty="0"/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</a:t>
            </a:r>
            <a:r>
              <a:rPr lang="cs-CZ" altLang="cs-CZ" sz="2000" b="1" dirty="0">
                <a:solidFill>
                  <a:srgbClr val="0070C0"/>
                </a:solidFill>
              </a:rPr>
              <a:t>mezenchymové/epitelové nádory</a:t>
            </a:r>
          </a:p>
          <a:p>
            <a:pPr marL="987425" lvl="2" indent="-73025"/>
            <a:r>
              <a:rPr lang="cs-CZ" altLang="cs-CZ" sz="1600" dirty="0"/>
              <a:t> např. </a:t>
            </a:r>
            <a:r>
              <a:rPr lang="cs-CZ" altLang="cs-CZ" sz="1600" dirty="0" err="1"/>
              <a:t>fibroadenom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adenosarkom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karcinosarkom</a:t>
            </a:r>
            <a:endParaRPr lang="cs-CZ" altLang="cs-CZ" sz="1600" dirty="0"/>
          </a:p>
          <a:p>
            <a:pPr lvl="1"/>
            <a:endParaRPr lang="cs-CZ" altLang="cs-CZ" sz="1600" b="1" dirty="0"/>
          </a:p>
          <a:p>
            <a:pPr marL="538163" lvl="1" indent="-80963"/>
            <a:r>
              <a:rPr lang="cs-CZ" altLang="cs-CZ" sz="2000" b="1" dirty="0"/>
              <a:t>  smíšené </a:t>
            </a:r>
            <a:r>
              <a:rPr lang="cs-CZ" altLang="cs-CZ" sz="2000" b="1" dirty="0">
                <a:solidFill>
                  <a:srgbClr val="0070C0"/>
                </a:solidFill>
              </a:rPr>
              <a:t>maligní epitelové nádory</a:t>
            </a:r>
          </a:p>
          <a:p>
            <a:pPr marL="987425" lvl="2" indent="-73025"/>
            <a:r>
              <a:rPr lang="cs-CZ" altLang="cs-CZ" sz="1600" dirty="0"/>
              <a:t> např. </a:t>
            </a:r>
            <a:r>
              <a:rPr lang="cs-CZ" altLang="cs-CZ" sz="1600" dirty="0" err="1"/>
              <a:t>adenoskvamózní</a:t>
            </a:r>
            <a:r>
              <a:rPr lang="cs-CZ" altLang="cs-CZ" sz="1600" dirty="0"/>
              <a:t> karcinom</a:t>
            </a:r>
          </a:p>
          <a:p>
            <a:pPr lvl="2"/>
            <a:endParaRPr lang="cs-CZ" altLang="cs-CZ" sz="1600" dirty="0"/>
          </a:p>
          <a:p>
            <a:pPr marL="538163" lvl="1" indent="-80963"/>
            <a:r>
              <a:rPr lang="cs-CZ" altLang="cs-CZ" sz="2000" dirty="0"/>
              <a:t>  </a:t>
            </a:r>
            <a:r>
              <a:rPr lang="cs-CZ" altLang="cs-CZ" sz="2000" b="1" dirty="0"/>
              <a:t>smíšené </a:t>
            </a:r>
            <a:r>
              <a:rPr lang="cs-CZ" altLang="cs-CZ" sz="2000" b="1" dirty="0" err="1">
                <a:solidFill>
                  <a:srgbClr val="0070C0"/>
                </a:solidFill>
              </a:rPr>
              <a:t>germinální</a:t>
            </a:r>
            <a:r>
              <a:rPr lang="cs-CZ" altLang="cs-CZ" sz="2000" b="1" dirty="0">
                <a:solidFill>
                  <a:srgbClr val="0070C0"/>
                </a:solidFill>
              </a:rPr>
              <a:t> nádory</a:t>
            </a:r>
          </a:p>
          <a:p>
            <a:pPr marL="987425" lvl="2" indent="-73025"/>
            <a:r>
              <a:rPr lang="cs-CZ" altLang="cs-CZ" sz="1600" dirty="0"/>
              <a:t> např. kombinace </a:t>
            </a:r>
            <a:r>
              <a:rPr lang="cs-CZ" altLang="cs-CZ" sz="1600" dirty="0" err="1"/>
              <a:t>seminomu</a:t>
            </a:r>
            <a:r>
              <a:rPr lang="cs-CZ" altLang="cs-CZ" sz="1600" dirty="0"/>
              <a:t> a teratomu v jednom nádoru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/>
              <a:t>Smíšené nádory </a:t>
            </a:r>
            <a:r>
              <a:rPr lang="cs-CZ" b="1" dirty="0">
                <a:solidFill>
                  <a:srgbClr val="FF0000"/>
                </a:solidFill>
              </a:rPr>
              <a:t>???????</a:t>
            </a:r>
          </a:p>
        </p:txBody>
      </p:sp>
    </p:spTree>
    <p:extLst>
      <p:ext uri="{BB962C8B-B14F-4D97-AF65-F5344CB8AC3E}">
        <p14:creationId xmlns:p14="http://schemas.microsoft.com/office/powerpoint/2010/main" val="39997210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nejčastější tumor </a:t>
            </a:r>
            <a:r>
              <a:rPr lang="cs-CZ" altLang="cs-CZ" sz="2400" b="1" dirty="0" err="1"/>
              <a:t>mammy</a:t>
            </a:r>
            <a:r>
              <a:rPr lang="cs-CZ" altLang="cs-CZ" sz="2400" b="1" dirty="0"/>
              <a:t> mladých žen</a:t>
            </a:r>
          </a:p>
          <a:p>
            <a:pPr>
              <a:lnSpc>
                <a:spcPct val="80000"/>
              </a:lnSpc>
            </a:pPr>
            <a:endParaRPr lang="cs-CZ" altLang="cs-CZ" sz="2400" b="1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 benigní</a:t>
            </a:r>
          </a:p>
          <a:p>
            <a:pPr>
              <a:lnSpc>
                <a:spcPct val="80000"/>
              </a:lnSpc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 </a:t>
            </a:r>
            <a:r>
              <a:rPr lang="cs-CZ" altLang="cs-CZ" sz="2400" b="1" dirty="0"/>
              <a:t>Makro: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ohraničený, pohyblivý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 Mikro: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dirty="0" err="1"/>
              <a:t>proliferující</a:t>
            </a:r>
            <a:r>
              <a:rPr lang="cs-CZ" altLang="cs-CZ" sz="1800" dirty="0"/>
              <a:t> vývody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zmnožené stroma (edematózní nebo </a:t>
            </a:r>
            <a:r>
              <a:rPr lang="cs-CZ" altLang="cs-CZ" sz="1800" dirty="0" err="1"/>
              <a:t>hyalinizované</a:t>
            </a:r>
            <a:r>
              <a:rPr lang="cs-CZ" altLang="cs-CZ" sz="1800" dirty="0"/>
              <a:t>)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dva typy:</a:t>
            </a:r>
          </a:p>
          <a:p>
            <a:pPr lvl="2">
              <a:lnSpc>
                <a:spcPct val="80000"/>
              </a:lnSpc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perikanalikulární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intrakanalikulární</a:t>
            </a:r>
            <a:r>
              <a:rPr lang="cs-CZ" altLang="cs-CZ" sz="1800" b="1" dirty="0"/>
              <a:t> typ (nemá praktický význam)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Fibroadenom</a:t>
            </a:r>
            <a:r>
              <a:rPr lang="cs-CZ" b="1" dirty="0"/>
              <a:t> </a:t>
            </a:r>
            <a:r>
              <a:rPr lang="cs-CZ" b="1" dirty="0" err="1"/>
              <a:t>mammy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445933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b="1" dirty="0" err="1"/>
              <a:t>Fibroadenom</a:t>
            </a:r>
            <a:r>
              <a:rPr lang="cs-CZ" b="1" dirty="0"/>
              <a:t> </a:t>
            </a:r>
            <a:r>
              <a:rPr lang="cs-CZ" b="1"/>
              <a:t>mammy</a:t>
            </a:r>
            <a:endParaRPr lang="cs-CZ" b="1" dirty="0"/>
          </a:p>
        </p:txBody>
      </p:sp>
      <p:pic>
        <p:nvPicPr>
          <p:cNvPr id="6" name="Obrázek 4" descr="fibroadenom 100x 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825625"/>
            <a:ext cx="6885215" cy="425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736396" y="5497618"/>
            <a:ext cx="70131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1600" b="1" dirty="0" err="1"/>
              <a:t>Intrakanalikulární</a:t>
            </a:r>
            <a:r>
              <a:rPr lang="cs-CZ" altLang="cs-CZ" sz="1600" b="1" dirty="0"/>
              <a:t> typ: </a:t>
            </a:r>
          </a:p>
          <a:p>
            <a:r>
              <a:rPr lang="cs-CZ" altLang="cs-CZ" sz="1600" dirty="0"/>
              <a:t>Zmnožené edematózně prosáklé stroma  štěrbinovitě utlačuje novotvořené vývody </a:t>
            </a:r>
          </a:p>
        </p:txBody>
      </p:sp>
    </p:spTree>
    <p:extLst>
      <p:ext uri="{BB962C8B-B14F-4D97-AF65-F5344CB8AC3E}">
        <p14:creationId xmlns:p14="http://schemas.microsoft.com/office/powerpoint/2010/main" val="187677769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47A40F4-404D-428C-B7C6-34CB66745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02" y="207459"/>
            <a:ext cx="8862505" cy="66505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C72956-1650-48F5-95FF-0B2F5BD80314}"/>
              </a:ext>
            </a:extLst>
          </p:cNvPr>
          <p:cNvSpPr txBox="1"/>
          <p:nvPr/>
        </p:nvSpPr>
        <p:spPr>
          <a:xfrm>
            <a:off x="479503" y="535259"/>
            <a:ext cx="4656018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cs-CZ" sz="4400" i="1" dirty="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95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009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Maligní nádory z povrchové epitelu</a:t>
            </a:r>
          </a:p>
        </p:txBody>
      </p:sp>
    </p:spTree>
    <p:extLst>
      <p:ext uri="{BB962C8B-B14F-4D97-AF65-F5344CB8AC3E}">
        <p14:creationId xmlns:p14="http://schemas.microsoft.com/office/powerpoint/2010/main" val="416523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sz="4900" b="1" dirty="0"/>
              <a:t>Epitelové nádory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70C0"/>
                </a:solidFill>
              </a:rPr>
              <a:t>vycházejí z povrchových (krycích) nebo žlázových epitelů</a:t>
            </a:r>
          </a:p>
          <a:p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altLang="cs-CZ" dirty="0"/>
              <a:t>nádorové buňky si zachovávají vlastnosti epitelů:</a:t>
            </a:r>
          </a:p>
          <a:p>
            <a:pPr lvl="1"/>
            <a:r>
              <a:rPr lang="cs-CZ" altLang="cs-CZ" dirty="0"/>
              <a:t>jsou kohezivní (lnou k sobě)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/>
            <a:endParaRPr lang="cs-CZ" altLang="cs-CZ" dirty="0">
              <a:latin typeface="Arial" panose="020B0604020202020204" pitchFamily="34" charset="0"/>
            </a:endParaRPr>
          </a:p>
          <a:p>
            <a:pPr lvl="1"/>
            <a:r>
              <a:rPr lang="cs-CZ" altLang="cs-CZ" dirty="0"/>
              <a:t>pokrývají volné povrchy (tzv. tigmotaxe)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/>
            <a:endParaRPr lang="cs-CZ" altLang="cs-CZ" dirty="0">
              <a:latin typeface="Arial" panose="020B0604020202020204" pitchFamily="34" charset="0"/>
            </a:endParaRPr>
          </a:p>
          <a:p>
            <a:pPr lvl="1"/>
            <a:r>
              <a:rPr lang="cs-CZ" altLang="cs-CZ" dirty="0" err="1"/>
              <a:t>imunohistochemicky</a:t>
            </a:r>
            <a:r>
              <a:rPr lang="cs-CZ" altLang="cs-CZ" dirty="0"/>
              <a:t> pozitivita epiteliálních </a:t>
            </a:r>
            <a:r>
              <a:rPr lang="cs-CZ" altLang="cs-CZ" dirty="0" err="1"/>
              <a:t>markerů</a:t>
            </a:r>
            <a:endParaRPr lang="cs-CZ" altLang="cs-CZ" dirty="0"/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dirty="0" err="1">
                <a:latin typeface="+mn-lt"/>
              </a:rPr>
              <a:t>Dlaždicobuněčný</a:t>
            </a:r>
            <a:r>
              <a:rPr lang="cs-CZ" dirty="0">
                <a:latin typeface="+mn-lt"/>
              </a:rPr>
              <a:t> karcinom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</a:t>
            </a:r>
            <a:r>
              <a:rPr lang="cs-CZ" altLang="cs-CZ" sz="2400" b="1" dirty="0"/>
              <a:t>maligní tumor z dlaždicového epitelu</a:t>
            </a:r>
          </a:p>
          <a:p>
            <a:endParaRPr lang="cs-CZ" altLang="cs-CZ" sz="2400" dirty="0"/>
          </a:p>
          <a:p>
            <a:r>
              <a:rPr lang="cs-CZ" altLang="cs-CZ" sz="2400" dirty="0"/>
              <a:t> synonymicky: 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/>
              <a:t>spinocelulární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skvamocelulární</a:t>
            </a:r>
            <a:r>
              <a:rPr lang="cs-CZ" altLang="cs-CZ" sz="2000" dirty="0"/>
              <a:t> či </a:t>
            </a:r>
            <a:r>
              <a:rPr lang="cs-CZ" altLang="cs-CZ" sz="2000" dirty="0" err="1"/>
              <a:t>epidermoidní</a:t>
            </a:r>
            <a:r>
              <a:rPr lang="cs-CZ" altLang="cs-CZ" sz="2000" dirty="0"/>
              <a:t> karcinom, </a:t>
            </a:r>
            <a:r>
              <a:rPr lang="cs-CZ" altLang="cs-CZ" sz="2000" dirty="0" err="1"/>
              <a:t>spinaliom</a:t>
            </a:r>
            <a:endParaRPr lang="cs-CZ" altLang="cs-CZ" sz="2000" dirty="0"/>
          </a:p>
          <a:p>
            <a:endParaRPr lang="cs-CZ" altLang="cs-CZ" sz="2400" dirty="0"/>
          </a:p>
          <a:p>
            <a:r>
              <a:rPr lang="cs-CZ" altLang="cs-CZ" sz="2400" dirty="0"/>
              <a:t> roste: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/>
              <a:t>exofyticky</a:t>
            </a:r>
            <a:r>
              <a:rPr lang="cs-CZ" altLang="cs-CZ" sz="2000" dirty="0"/>
              <a:t> (povrchově) </a:t>
            </a:r>
          </a:p>
          <a:p>
            <a:pPr marL="628650" lvl="1" indent="-1714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/>
              <a:t>endofyticky (do hloubky)</a:t>
            </a:r>
          </a:p>
          <a:p>
            <a:endParaRPr lang="cs-CZ" altLang="cs-CZ" sz="2400" dirty="0"/>
          </a:p>
          <a:p>
            <a:r>
              <a:rPr lang="cs-CZ" altLang="cs-CZ" sz="2400" dirty="0"/>
              <a:t> často se vředovitě rozpadá, na řezu hrubě zrnitý, suchý</a:t>
            </a:r>
            <a:r>
              <a:rPr lang="cs-CZ" alt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977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dirty="0">
                <a:solidFill>
                  <a:srgbClr val="0070C0"/>
                </a:solidFill>
                <a:highlight>
                  <a:srgbClr val="FFFF00"/>
                </a:highlight>
              </a:rPr>
              <a:t>Mikro:</a:t>
            </a:r>
            <a:endParaRPr lang="cs-CZ" altLang="cs-CZ" b="1" u="sng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highlight>
                  <a:srgbClr val="FFFF00"/>
                </a:highlight>
              </a:rPr>
              <a:t>čepy a hnízda nádorových buněk</a:t>
            </a:r>
          </a:p>
          <a:p>
            <a:pPr lvl="1"/>
            <a:endParaRPr lang="cs-CZ" altLang="cs-CZ" dirty="0">
              <a:highlight>
                <a:srgbClr val="FFFF00"/>
              </a:highlight>
            </a:endParaRPr>
          </a:p>
          <a:p>
            <a:pPr lvl="1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>
                <a:highlight>
                  <a:srgbClr val="FFFF00"/>
                </a:highlight>
              </a:rPr>
              <a:t>keratinizace:</a:t>
            </a:r>
          </a:p>
          <a:p>
            <a:pPr lvl="2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>
                <a:highlight>
                  <a:srgbClr val="FFFF00"/>
                </a:highlight>
              </a:rPr>
              <a:t>extracelulární keratinizace</a:t>
            </a:r>
          </a:p>
          <a:p>
            <a:pPr lvl="3"/>
            <a:r>
              <a:rPr lang="cs-CZ" altLang="cs-CZ" sz="1600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highlight>
                  <a:srgbClr val="FFFF00"/>
                </a:highlight>
              </a:rPr>
              <a:t>kankroidové</a:t>
            </a:r>
            <a:r>
              <a:rPr lang="cs-CZ" altLang="cs-CZ" sz="1600" dirty="0">
                <a:highlight>
                  <a:srgbClr val="FFFF00"/>
                </a:highlight>
              </a:rPr>
              <a:t> perly</a:t>
            </a:r>
          </a:p>
          <a:p>
            <a:pPr lvl="2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highlight>
                  <a:srgbClr val="FFFF00"/>
                </a:highlight>
              </a:rPr>
              <a:t>monocelulární</a:t>
            </a:r>
            <a:r>
              <a:rPr lang="cs-CZ" altLang="cs-CZ" dirty="0">
                <a:highlight>
                  <a:srgbClr val="FFFF00"/>
                </a:highlight>
              </a:rPr>
              <a:t> keratinizace</a:t>
            </a:r>
          </a:p>
          <a:p>
            <a:pPr lvl="1">
              <a:buNone/>
            </a:pPr>
            <a:endParaRPr lang="cs-CZ" altLang="cs-CZ" dirty="0">
              <a:highlight>
                <a:srgbClr val="FFFF00"/>
              </a:highlight>
            </a:endParaRPr>
          </a:p>
          <a:p>
            <a:pPr lvl="1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>
                <a:highlight>
                  <a:srgbClr val="FFFF00"/>
                </a:highlight>
              </a:rPr>
              <a:t>intercelulární můstky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564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0070C0"/>
                </a:solidFill>
              </a:rPr>
              <a:t> prognóza závisí na lokalitě nádoru: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na kůži prognóza vynikající (chirurgická excize kurativní)</a:t>
            </a:r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ve vnitřních orgánech prognóza velmi špatná (záleží i na stádiu onemocnění)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92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</a:t>
            </a:r>
          </a:p>
        </p:txBody>
      </p:sp>
      <p:pic>
        <p:nvPicPr>
          <p:cNvPr id="4" name="Picture 2" descr="ca-spino-uc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787535" cy="4351338"/>
          </a:xfr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70" y="1825625"/>
            <a:ext cx="5355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72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spinalio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482" y="1769686"/>
            <a:ext cx="7635712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998482" y="5803355"/>
            <a:ext cx="75764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čepy s extracelulární keratinizací a tvorbou </a:t>
            </a:r>
            <a:r>
              <a:rPr lang="cs-CZ" b="1" dirty="0" err="1"/>
              <a:t>kankroidových</a:t>
            </a:r>
            <a:r>
              <a:rPr lang="cs-CZ" b="1" dirty="0"/>
              <a:t> perel</a:t>
            </a:r>
          </a:p>
          <a:p>
            <a:pPr eaLnBrk="0" hangingPunct="0">
              <a:defRPr/>
            </a:pPr>
            <a:r>
              <a:rPr lang="cs-CZ" b="1" dirty="0"/>
              <a:t>2 - Reaktivní lymfocytární </a:t>
            </a:r>
            <a:r>
              <a:rPr lang="cs-CZ" b="1" dirty="0" err="1"/>
              <a:t>celulizace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21120" y="266155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33199" y="289239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163577" y="509996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93705" y="207917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2107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02444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331" y="1825625"/>
            <a:ext cx="7447175" cy="4680000"/>
          </a:xfr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427554" y="26692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93331" y="6136293"/>
            <a:ext cx="50728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nádorové čepy s </a:t>
            </a:r>
            <a:r>
              <a:rPr lang="cs-CZ" b="1" dirty="0" err="1"/>
              <a:t>monocelulární</a:t>
            </a:r>
            <a:r>
              <a:rPr lang="cs-CZ" b="1" dirty="0"/>
              <a:t> keratinizací (2)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38683" y="26692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760589" y="532535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36053" y="48795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341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Dlaždicobuněčný</a:t>
            </a:r>
            <a:r>
              <a:rPr lang="cs-CZ" b="1" dirty="0"/>
              <a:t> karcinom, G1, </a:t>
            </a:r>
            <a:r>
              <a:rPr lang="cs-CZ" b="1" dirty="0" err="1"/>
              <a:t>keratinizující</a:t>
            </a:r>
            <a:endParaRPr lang="cs-CZ" b="1" dirty="0"/>
          </a:p>
        </p:txBody>
      </p:sp>
      <p:pic>
        <p:nvPicPr>
          <p:cNvPr id="4" name="Picture 3" descr="spinaliom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7212" y="1825625"/>
            <a:ext cx="6642939" cy="46800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2677212" y="6154286"/>
            <a:ext cx="23921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mezibuněčné spoje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2744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velmi častý kožní nádor ve vyšším věku</a:t>
            </a:r>
          </a:p>
          <a:p>
            <a:endParaRPr lang="cs-CZ" altLang="cs-CZ" dirty="0"/>
          </a:p>
          <a:p>
            <a:r>
              <a:rPr lang="cs-CZ" altLang="cs-CZ" dirty="0"/>
              <a:t> typicky v oblastech exponovaných slunci</a:t>
            </a:r>
          </a:p>
          <a:p>
            <a:endParaRPr lang="cs-CZ" altLang="cs-CZ" dirty="0"/>
          </a:p>
          <a:p>
            <a:r>
              <a:rPr lang="cs-CZ" altLang="cs-CZ" dirty="0"/>
              <a:t> metastazuje velmi vzácně!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56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perlovité </a:t>
            </a:r>
            <a:r>
              <a:rPr lang="cs-CZ" altLang="cs-CZ" dirty="0" err="1"/>
              <a:t>papulky</a:t>
            </a:r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později </a:t>
            </a:r>
            <a:r>
              <a:rPr lang="cs-CZ" altLang="cs-CZ" dirty="0" err="1"/>
              <a:t>ulcerují</a:t>
            </a:r>
            <a:endParaRPr lang="cs-CZ" altLang="cs-CZ" dirty="0"/>
          </a:p>
          <a:p>
            <a:pPr lvl="1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nehojí se</a:t>
            </a:r>
          </a:p>
          <a:p>
            <a:endParaRPr lang="cs-CZ" altLang="cs-CZ" sz="2400" dirty="0"/>
          </a:p>
          <a:p>
            <a:r>
              <a:rPr lang="cs-CZ" altLang="cs-CZ" dirty="0"/>
              <a:t> </a:t>
            </a:r>
            <a:r>
              <a:rPr lang="cs-CZ" altLang="cs-CZ" dirty="0">
                <a:highlight>
                  <a:srgbClr val="FFFF00"/>
                </a:highlight>
              </a:rPr>
              <a:t>Mikro:</a:t>
            </a:r>
          </a:p>
          <a:p>
            <a:pPr lvl="1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highlight>
                  <a:srgbClr val="FFFF00"/>
                </a:highlight>
              </a:rPr>
              <a:t>bazaloidní</a:t>
            </a:r>
            <a:r>
              <a:rPr lang="cs-CZ" altLang="cs-CZ" dirty="0">
                <a:highlight>
                  <a:srgbClr val="FFFF00"/>
                </a:highlight>
              </a:rPr>
              <a:t> buňky v uzlech nebo malých čepech</a:t>
            </a:r>
          </a:p>
          <a:p>
            <a:pPr lvl="1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highlight>
                  <a:srgbClr val="FFFF00"/>
                </a:highlight>
              </a:rPr>
              <a:t>palisádování</a:t>
            </a:r>
            <a:endParaRPr lang="cs-CZ" altLang="cs-CZ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lvl="1"/>
            <a:r>
              <a:rPr lang="cs-CZ" altLang="cs-CZ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altLang="cs-CZ" dirty="0">
                <a:highlight>
                  <a:srgbClr val="FFFF00"/>
                </a:highlight>
              </a:rPr>
              <a:t>vysoká mitotická aktivita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64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a-baso-ulc-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6592228" cy="4680000"/>
          </a:xfrm>
          <a:prstGeom prst="rect">
            <a:avLst/>
          </a:prstGeom>
          <a:noFill/>
        </p:spPr>
      </p:pic>
      <p:pic>
        <p:nvPicPr>
          <p:cNvPr id="5" name="Picture 2" descr="basaliom-terebrans-spa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4455" y="1825625"/>
            <a:ext cx="696934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1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/>
              <a:t>Epitelové nádory</a:t>
            </a:r>
            <a:endParaRPr lang="cs-CZ" b="1" u="sng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324952"/>
              </p:ext>
            </p:extLst>
          </p:nvPr>
        </p:nvGraphicFramePr>
        <p:xfrm>
          <a:off x="838200" y="2453507"/>
          <a:ext cx="10515600" cy="1493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37957">
                  <a:extLst>
                    <a:ext uri="{9D8B030D-6E8A-4147-A177-3AD203B41FA5}">
                      <a16:colId xmlns:a16="http://schemas.microsoft.com/office/drawing/2014/main" val="3246517890"/>
                    </a:ext>
                  </a:extLst>
                </a:gridCol>
                <a:gridCol w="2287535">
                  <a:extLst>
                    <a:ext uri="{9D8B030D-6E8A-4147-A177-3AD203B41FA5}">
                      <a16:colId xmlns:a16="http://schemas.microsoft.com/office/drawing/2014/main" val="1131892679"/>
                    </a:ext>
                  </a:extLst>
                </a:gridCol>
                <a:gridCol w="3890108">
                  <a:extLst>
                    <a:ext uri="{9D8B030D-6E8A-4147-A177-3AD203B41FA5}">
                      <a16:colId xmlns:a16="http://schemas.microsoft.com/office/drawing/2014/main" val="1872137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BENIGNÍ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b="1" dirty="0"/>
                        <a:t>MALIGNÍ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28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Nádory</a:t>
                      </a:r>
                      <a:r>
                        <a:rPr lang="cs-CZ" sz="2400" baseline="0" dirty="0"/>
                        <a:t> z </a:t>
                      </a:r>
                      <a:r>
                        <a:rPr lang="cs-CZ" sz="2400" b="1" dirty="0"/>
                        <a:t>POVRCHOVÉHO</a:t>
                      </a:r>
                      <a:r>
                        <a:rPr lang="cs-CZ" sz="2400" dirty="0"/>
                        <a:t> epitelu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spc="100" baseline="0" dirty="0">
                          <a:solidFill>
                            <a:srgbClr val="0070C0"/>
                          </a:solidFill>
                        </a:rPr>
                        <a:t>PAPILOMY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rgbClr val="0070C0"/>
                          </a:solidFill>
                        </a:rPr>
                        <a:t>PAPILOKARCINOMY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26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Nádory ze </a:t>
                      </a:r>
                      <a:r>
                        <a:rPr lang="cs-CZ" sz="2400" b="1" dirty="0"/>
                        <a:t>ŽLÁZOVÉHO</a:t>
                      </a:r>
                      <a:r>
                        <a:rPr lang="cs-CZ" sz="2400" baseline="0" dirty="0"/>
                        <a:t> epitelu</a:t>
                      </a:r>
                      <a:endParaRPr lang="cs-CZ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70C0"/>
                          </a:solidFill>
                        </a:rPr>
                        <a:t>ADENOMY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rgbClr val="0070C0"/>
                          </a:solidFill>
                        </a:rPr>
                        <a:t>ADENOKARCINOMY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26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basal-solid-cyst-pigm-5211-99-he-1,2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7845" y="1825625"/>
            <a:ext cx="9469683" cy="4160397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67845" y="5616689"/>
            <a:ext cx="67352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Čepy nádorových buněk, místy cystická transformace či pigment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73919" y="40000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5374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Bazocelulární</a:t>
            </a:r>
            <a:r>
              <a:rPr lang="cs-CZ" b="1" dirty="0"/>
              <a:t> karcinom 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basal-solid-cyst-pigm-5211-99-he-1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893297" cy="4914540"/>
          </a:xfrm>
          <a:prstGeom prst="rect">
            <a:avLst/>
          </a:prstGeom>
          <a:noFill/>
        </p:spPr>
      </p:pic>
      <p:pic>
        <p:nvPicPr>
          <p:cNvPr id="5" name="Picture 2" descr="basal-pigm-1988-01-he-1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6339" y="1825625"/>
            <a:ext cx="5537462" cy="491454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838200" y="5816835"/>
            <a:ext cx="39114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Nádorové čepy v dermis</a:t>
            </a:r>
          </a:p>
          <a:p>
            <a:pPr eaLnBrk="0" hangingPunct="0">
              <a:defRPr/>
            </a:pPr>
            <a:r>
              <a:rPr lang="cs-CZ" b="1" dirty="0"/>
              <a:t>2 - Periferně </a:t>
            </a:r>
            <a:r>
              <a:rPr lang="cs-CZ" b="1" dirty="0" err="1"/>
              <a:t>palisádující</a:t>
            </a:r>
            <a:r>
              <a:rPr lang="cs-CZ" b="1" dirty="0"/>
              <a:t> nádorové čepy</a:t>
            </a:r>
          </a:p>
          <a:p>
            <a:pPr eaLnBrk="0" hangingPunct="0">
              <a:defRPr/>
            </a:pPr>
            <a:r>
              <a:rPr lang="cs-CZ" b="1" dirty="0"/>
              <a:t>3 - Pigment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43441" y="543153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43441" y="350645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906776" y="4416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473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Epitelové nádory močového měchýře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WHO klasifikace: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papilom</a:t>
            </a:r>
            <a:r>
              <a:rPr lang="cs-CZ" altLang="cs-CZ" b="1" dirty="0"/>
              <a:t> 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papilární </a:t>
            </a:r>
            <a:r>
              <a:rPr lang="cs-CZ" altLang="cs-CZ" b="1" dirty="0" err="1">
                <a:solidFill>
                  <a:srgbClr val="0070C0"/>
                </a:solidFill>
              </a:rPr>
              <a:t>uroteliální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neoplázie</a:t>
            </a:r>
            <a:r>
              <a:rPr lang="cs-CZ" altLang="cs-CZ" b="1" dirty="0">
                <a:solidFill>
                  <a:srgbClr val="0070C0"/>
                </a:solidFill>
              </a:rPr>
              <a:t> s nízkým maligním potenciálem</a:t>
            </a:r>
            <a:r>
              <a:rPr lang="cs-CZ" altLang="cs-CZ" dirty="0">
                <a:solidFill>
                  <a:srgbClr val="0070C0"/>
                </a:solidFill>
              </a:rPr>
              <a:t> (PUNLMP)</a:t>
            </a:r>
            <a:r>
              <a:rPr lang="cs-CZ" altLang="cs-CZ" dirty="0">
                <a:solidFill>
                  <a:srgbClr val="0070C0"/>
                </a:solidFill>
                <a:latin typeface="Arial" charset="0"/>
              </a:rPr>
              <a:t> </a:t>
            </a: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papilární </a:t>
            </a:r>
            <a:r>
              <a:rPr lang="cs-CZ" altLang="cs-CZ" b="1" dirty="0" err="1">
                <a:solidFill>
                  <a:srgbClr val="0070C0"/>
                </a:solidFill>
              </a:rPr>
              <a:t>uroteliální</a:t>
            </a:r>
            <a:r>
              <a:rPr lang="cs-CZ" altLang="cs-CZ" b="1" dirty="0">
                <a:solidFill>
                  <a:srgbClr val="0070C0"/>
                </a:solidFill>
              </a:rPr>
              <a:t> karcinom</a:t>
            </a:r>
            <a:endParaRPr lang="cs-CZ" altLang="cs-CZ" b="1" dirty="0">
              <a:solidFill>
                <a:srgbClr val="0070C0"/>
              </a:solidFill>
              <a:latin typeface="Arial" charset="0"/>
            </a:endParaRPr>
          </a:p>
          <a:p>
            <a:pPr lvl="2"/>
            <a:r>
              <a:rPr lang="cs-CZ" altLang="cs-CZ" dirty="0"/>
              <a:t> </a:t>
            </a:r>
            <a:r>
              <a:rPr lang="cs-CZ" altLang="cs-CZ" dirty="0" err="1"/>
              <a:t>low</a:t>
            </a:r>
            <a:r>
              <a:rPr lang="cs-CZ" altLang="cs-CZ" dirty="0"/>
              <a:t> grade</a:t>
            </a:r>
            <a:endParaRPr lang="cs-CZ" altLang="cs-CZ" b="1" dirty="0"/>
          </a:p>
          <a:p>
            <a:pPr lvl="2"/>
            <a:r>
              <a:rPr lang="cs-CZ" altLang="cs-CZ" dirty="0"/>
              <a:t> </a:t>
            </a:r>
            <a:r>
              <a:rPr lang="cs-CZ" altLang="cs-CZ" dirty="0" err="1"/>
              <a:t>high</a:t>
            </a:r>
            <a:r>
              <a:rPr lang="cs-CZ" altLang="cs-CZ" dirty="0"/>
              <a:t> grade</a:t>
            </a:r>
          </a:p>
          <a:p>
            <a:pPr lvl="2"/>
            <a:r>
              <a:rPr lang="cs-CZ" altLang="cs-CZ" dirty="0"/>
              <a:t> invazivní</a:t>
            </a:r>
          </a:p>
          <a:p>
            <a:pPr lvl="2"/>
            <a:r>
              <a:rPr lang="cs-CZ" altLang="cs-CZ" dirty="0"/>
              <a:t> neinvazivní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236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šířka </a:t>
            </a:r>
            <a:r>
              <a:rPr lang="cs-CZ" altLang="cs-CZ" dirty="0" err="1"/>
              <a:t>urotelu</a:t>
            </a:r>
            <a:r>
              <a:rPr lang="cs-CZ" altLang="cs-CZ" dirty="0"/>
              <a:t> normální, nebo více vrstev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jádra lehce zvětšena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velmi málo mitóz</a:t>
            </a:r>
            <a:endParaRPr lang="cs-CZ" altLang="cs-CZ" dirty="0">
              <a:latin typeface="Arial" charset="0"/>
            </a:endParaRPr>
          </a:p>
          <a:p>
            <a:pPr lvl="1"/>
            <a:endParaRPr lang="cs-CZ" altLang="cs-CZ" dirty="0">
              <a:latin typeface="Arial" charset="0"/>
            </a:endParaRP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typicky jemné papilární formace s hyperplastickým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utorelem</a:t>
            </a:r>
            <a:r>
              <a:rPr lang="cs-CZ" altLang="cs-CZ" dirty="0"/>
              <a:t>, stratifikace je zachována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690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pic>
        <p:nvPicPr>
          <p:cNvPr id="4" name="Picture 3" descr="papilom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7871" y="1772331"/>
            <a:ext cx="5931852" cy="4680000"/>
          </a:xfrm>
          <a:noFill/>
        </p:spPr>
      </p:pic>
      <p:sp>
        <p:nvSpPr>
          <p:cNvPr id="5" name="Obdélník 4"/>
          <p:cNvSpPr/>
          <p:nvPr/>
        </p:nvSpPr>
        <p:spPr>
          <a:xfrm>
            <a:off x="3107871" y="6082999"/>
            <a:ext cx="46699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Papila krytá </a:t>
            </a:r>
            <a:r>
              <a:rPr lang="cs-CZ" b="1" dirty="0" err="1"/>
              <a:t>urotelem</a:t>
            </a:r>
            <a:r>
              <a:rPr lang="cs-CZ" b="1" dirty="0"/>
              <a:t> o vyšším počtu buněk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9821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</a:t>
            </a:r>
            <a:r>
              <a:rPr lang="cs-CZ" b="1" dirty="0" err="1"/>
              <a:t>neoplázie</a:t>
            </a:r>
            <a:r>
              <a:rPr lang="cs-CZ" b="1" dirty="0"/>
              <a:t> s nízkým maligním potenciálem</a:t>
            </a:r>
            <a:r>
              <a:rPr lang="cs-CZ" b="1" dirty="0">
                <a:solidFill>
                  <a:srgbClr val="3366FF"/>
                </a:solidFill>
              </a:rPr>
              <a:t> </a:t>
            </a:r>
            <a:r>
              <a:rPr lang="cs-CZ" b="1" dirty="0"/>
              <a:t>(PUNLMP)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papilo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1825624"/>
            <a:ext cx="5933099" cy="4391545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86050" y="5847837"/>
            <a:ext cx="41474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Uniformní populace buněk, bez mitóz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9521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sz="2000" dirty="0"/>
              <a:t>architektura:</a:t>
            </a:r>
          </a:p>
          <a:p>
            <a:pPr lvl="2"/>
            <a:r>
              <a:rPr lang="cs-CZ" altLang="cs-CZ" sz="1800" dirty="0"/>
              <a:t>narušení pravidelnosti papilární architektury se splýváním papil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zvýšený počet vrstev </a:t>
            </a:r>
            <a:r>
              <a:rPr lang="cs-CZ" altLang="cs-CZ" sz="2000" dirty="0" err="1"/>
              <a:t>urotelu</a:t>
            </a:r>
            <a:endParaRPr lang="cs-CZ" altLang="cs-CZ" sz="2000" dirty="0"/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cytologické znaky:</a:t>
            </a:r>
          </a:p>
          <a:p>
            <a:pPr lvl="2"/>
            <a:r>
              <a:rPr lang="cs-CZ" altLang="cs-CZ" sz="1800" dirty="0" err="1"/>
              <a:t>anizokaryóza</a:t>
            </a:r>
            <a:r>
              <a:rPr lang="cs-CZ" altLang="cs-CZ" sz="1800" dirty="0"/>
              <a:t> mírného stupně</a:t>
            </a:r>
          </a:p>
          <a:p>
            <a:pPr lvl="3"/>
            <a:r>
              <a:rPr lang="cs-CZ" altLang="cs-CZ" sz="1600" dirty="0"/>
              <a:t>zvětšení jader</a:t>
            </a:r>
          </a:p>
          <a:p>
            <a:pPr lvl="3"/>
            <a:r>
              <a:rPr lang="cs-CZ" altLang="cs-CZ" sz="1600" dirty="0"/>
              <a:t>ojediněle patrná jadérka</a:t>
            </a:r>
          </a:p>
          <a:p>
            <a:pPr lvl="1"/>
            <a:r>
              <a:rPr lang="cs-CZ" altLang="cs-CZ" sz="2000" dirty="0"/>
              <a:t>nízká mitotická aktivita</a:t>
            </a:r>
          </a:p>
          <a:p>
            <a:pPr lvl="1"/>
            <a:r>
              <a:rPr lang="cs-CZ" altLang="cs-CZ" sz="2000" dirty="0"/>
              <a:t>časté </a:t>
            </a:r>
            <a:r>
              <a:rPr lang="cs-CZ" altLang="cs-CZ" sz="2000" dirty="0" err="1"/>
              <a:t>intramukózní</a:t>
            </a:r>
            <a:r>
              <a:rPr lang="cs-CZ" altLang="cs-CZ" sz="2000" dirty="0"/>
              <a:t> šíření nádoru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831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TCC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213" y="1825625"/>
            <a:ext cx="6281671" cy="436939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94213" y="5825689"/>
            <a:ext cx="4359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Splývající (fúzující) papily kryté </a:t>
            </a:r>
            <a:r>
              <a:rPr lang="cs-CZ" b="1" dirty="0" err="1"/>
              <a:t>urotelem</a:t>
            </a:r>
            <a:endParaRPr lang="cs-CZ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8774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low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T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6485" y="1812413"/>
            <a:ext cx="5795506" cy="436455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06485" y="5530632"/>
            <a:ext cx="51516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Splývající (fúzující) papily kryté </a:t>
            </a:r>
            <a:r>
              <a:rPr lang="cs-CZ" b="1" dirty="0" err="1"/>
              <a:t>urotelem</a:t>
            </a:r>
            <a:r>
              <a:rPr lang="cs-CZ" b="1" dirty="0"/>
              <a:t> o vyšším počtu vrstev, buňky jsou relativně uniformní</a:t>
            </a:r>
          </a:p>
        </p:txBody>
      </p:sp>
    </p:spTree>
    <p:extLst>
      <p:ext uri="{BB962C8B-B14F-4D97-AF65-F5344CB8AC3E}">
        <p14:creationId xmlns:p14="http://schemas.microsoft.com/office/powerpoint/2010/main" val="1624476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lvl="1"/>
            <a:r>
              <a:rPr lang="cs-CZ" altLang="cs-CZ" dirty="0"/>
              <a:t>architektura:</a:t>
            </a:r>
          </a:p>
          <a:p>
            <a:pPr lvl="2"/>
            <a:r>
              <a:rPr lang="cs-CZ" altLang="cs-CZ" dirty="0"/>
              <a:t>zbytky papilární architektoniky</a:t>
            </a:r>
          </a:p>
          <a:p>
            <a:pPr lvl="2"/>
            <a:r>
              <a:rPr lang="cs-CZ" altLang="cs-CZ" dirty="0"/>
              <a:t>hojná účast solidních okrsků</a:t>
            </a:r>
          </a:p>
          <a:p>
            <a:pPr lvl="2"/>
            <a:endParaRPr lang="cs-CZ" altLang="cs-CZ" dirty="0"/>
          </a:p>
          <a:p>
            <a:pPr lvl="1"/>
            <a:r>
              <a:rPr lang="cs-CZ" altLang="cs-CZ" dirty="0"/>
              <a:t>zánik stratifikace </a:t>
            </a:r>
            <a:r>
              <a:rPr lang="cs-CZ" altLang="cs-CZ" dirty="0" err="1"/>
              <a:t>urotelu</a:t>
            </a:r>
            <a:endParaRPr lang="cs-CZ" altLang="cs-CZ" dirty="0"/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cytologické znaky:</a:t>
            </a:r>
          </a:p>
          <a:p>
            <a:pPr lvl="2"/>
            <a:r>
              <a:rPr lang="cs-CZ" altLang="cs-CZ" dirty="0"/>
              <a:t>vysoký stupeň </a:t>
            </a:r>
            <a:r>
              <a:rPr lang="cs-CZ" altLang="cs-CZ" dirty="0" err="1"/>
              <a:t>anizocytózy</a:t>
            </a:r>
            <a:r>
              <a:rPr lang="cs-CZ" altLang="cs-CZ" dirty="0"/>
              <a:t> a </a:t>
            </a:r>
            <a:r>
              <a:rPr lang="cs-CZ" altLang="cs-CZ" dirty="0" err="1"/>
              <a:t>anizokaryózy</a:t>
            </a:r>
            <a:endParaRPr lang="cs-CZ" altLang="cs-CZ" dirty="0"/>
          </a:p>
          <a:p>
            <a:pPr lvl="2"/>
            <a:r>
              <a:rPr lang="cs-CZ" altLang="cs-CZ" dirty="0"/>
              <a:t>četné mitózy, včetně atypických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32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4341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Benigní nádory z povrchové epitelu</a:t>
            </a:r>
          </a:p>
        </p:txBody>
      </p:sp>
    </p:spTree>
    <p:extLst>
      <p:ext uri="{BB962C8B-B14F-4D97-AF65-F5344CB8AC3E}">
        <p14:creationId xmlns:p14="http://schemas.microsoft.com/office/powerpoint/2010/main" val="3406328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pic>
        <p:nvPicPr>
          <p:cNvPr id="4" name="Picture 4" descr="HG U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289" y="1795739"/>
            <a:ext cx="6215625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2288380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Papilární </a:t>
            </a:r>
            <a:r>
              <a:rPr lang="cs-CZ" b="1" dirty="0" err="1"/>
              <a:t>uroteliální</a:t>
            </a:r>
            <a:r>
              <a:rPr lang="cs-CZ" b="1" dirty="0"/>
              <a:t> karcinom, </a:t>
            </a:r>
            <a:r>
              <a:rPr lang="cs-CZ" b="1" dirty="0" err="1"/>
              <a:t>high</a:t>
            </a:r>
            <a:r>
              <a:rPr lang="cs-CZ" b="1" dirty="0"/>
              <a:t> grade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HG UC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914" y="1825625"/>
            <a:ext cx="6214380" cy="4680000"/>
          </a:xfrm>
          <a:prstGeom prst="rect">
            <a:avLst/>
          </a:prstGeom>
          <a:noFill/>
        </p:spPr>
      </p:pic>
      <p:pic>
        <p:nvPicPr>
          <p:cNvPr id="5" name="Picture 4" descr="tripolar_mit_HE_6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7" y="1825625"/>
            <a:ext cx="626543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2768"/>
            <a:ext cx="105156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b="1" dirty="0"/>
              <a:t>Nádory ze žlázového epitelu</a:t>
            </a:r>
          </a:p>
        </p:txBody>
      </p:sp>
    </p:spTree>
    <p:extLst>
      <p:ext uri="{BB962C8B-B14F-4D97-AF65-F5344CB8AC3E}">
        <p14:creationId xmlns:p14="http://schemas.microsoft.com/office/powerpoint/2010/main" val="3555912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Nádory ze žlázového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400" dirty="0"/>
              <a:t>napodobují různé žlázové struktury</a:t>
            </a:r>
          </a:p>
          <a:p>
            <a:pPr>
              <a:lnSpc>
                <a:spcPct val="80000"/>
              </a:lnSpc>
            </a:pP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u některých typů </a:t>
            </a:r>
            <a:r>
              <a:rPr lang="cs-CZ" altLang="cs-CZ" sz="2400" dirty="0">
                <a:solidFill>
                  <a:srgbClr val="0070C0"/>
                </a:solidFill>
              </a:rPr>
              <a:t>průkazná produkce hlenu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průkaz histochemickými metodami pomocí:</a:t>
            </a:r>
          </a:p>
          <a:p>
            <a:pPr lvl="2">
              <a:lnSpc>
                <a:spcPct val="80000"/>
              </a:lnSpc>
            </a:pPr>
            <a:r>
              <a:rPr lang="cs-CZ" altLang="cs-CZ" sz="1800" b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altLang="cs-CZ" sz="1900" b="1" dirty="0">
                <a:solidFill>
                  <a:srgbClr val="CC00CC"/>
                </a:solidFill>
              </a:rPr>
              <a:t>PAS </a:t>
            </a:r>
            <a:r>
              <a:rPr lang="cs-CZ" altLang="cs-CZ" sz="1900" dirty="0"/>
              <a:t>(průkaz neutrálních mukopolysacharidů)</a:t>
            </a:r>
          </a:p>
          <a:p>
            <a:pPr lvl="2">
              <a:lnSpc>
                <a:spcPct val="80000"/>
              </a:lnSpc>
            </a:pPr>
            <a:r>
              <a:rPr lang="cs-CZ" altLang="cs-CZ" sz="1900" b="1" dirty="0">
                <a:solidFill>
                  <a:srgbClr val="3A95EC"/>
                </a:solidFill>
                <a:latin typeface="Arial" charset="0"/>
              </a:rPr>
              <a:t> </a:t>
            </a:r>
            <a:r>
              <a:rPr lang="cs-CZ" altLang="cs-CZ" sz="1900" b="1" dirty="0">
                <a:solidFill>
                  <a:srgbClr val="3A95EC"/>
                </a:solidFill>
              </a:rPr>
              <a:t>ALCIÁN </a:t>
            </a:r>
            <a:r>
              <a:rPr lang="cs-CZ" altLang="cs-CZ" sz="1900" dirty="0"/>
              <a:t>(průkaz kyselých mukopolysacharidů)</a:t>
            </a:r>
          </a:p>
          <a:p>
            <a:pPr>
              <a:lnSpc>
                <a:spcPct val="80000"/>
              </a:lnSpc>
            </a:pPr>
            <a:endParaRPr lang="cs-CZ" altLang="cs-CZ" sz="9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klasifikace: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adenomy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benigní nádory</a:t>
            </a:r>
          </a:p>
          <a:p>
            <a:pPr lvl="3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tubulární nebo </a:t>
            </a:r>
            <a:r>
              <a:rPr lang="cs-CZ" altLang="cs-CZ" dirty="0" err="1"/>
              <a:t>vilózní</a:t>
            </a:r>
            <a:r>
              <a:rPr lang="cs-CZ" altLang="cs-CZ" dirty="0"/>
              <a:t> adenom, cystický adenom (</a:t>
            </a:r>
            <a:r>
              <a:rPr lang="cs-CZ" altLang="cs-CZ" dirty="0" err="1"/>
              <a:t>cystadenom</a:t>
            </a:r>
            <a:r>
              <a:rPr lang="cs-CZ" altLang="cs-CZ" dirty="0"/>
              <a:t>), folikulární adenom, solidní adenom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adenokarcinomy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maligní nádory</a:t>
            </a:r>
          </a:p>
          <a:p>
            <a:pPr lvl="3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tubulární, </a:t>
            </a:r>
            <a:r>
              <a:rPr lang="cs-CZ" altLang="cs-CZ" dirty="0" err="1"/>
              <a:t>acinární</a:t>
            </a:r>
            <a:r>
              <a:rPr lang="cs-CZ" altLang="cs-CZ" dirty="0"/>
              <a:t>, </a:t>
            </a:r>
            <a:r>
              <a:rPr lang="cs-CZ" altLang="cs-CZ" dirty="0" err="1"/>
              <a:t>trabekulární</a:t>
            </a:r>
            <a:r>
              <a:rPr lang="cs-CZ" altLang="cs-CZ" dirty="0"/>
              <a:t>, </a:t>
            </a:r>
            <a:r>
              <a:rPr lang="cs-CZ" altLang="cs-CZ" dirty="0" err="1"/>
              <a:t>mucinózní</a:t>
            </a:r>
            <a:r>
              <a:rPr lang="cs-CZ" altLang="cs-CZ" dirty="0"/>
              <a:t>,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cystický adenokarcinom (</a:t>
            </a:r>
            <a:r>
              <a:rPr lang="cs-CZ" altLang="cs-CZ" dirty="0" err="1"/>
              <a:t>cystadenokarcinom</a:t>
            </a:r>
            <a:r>
              <a:rPr lang="cs-CZ" altLang="cs-CZ" dirty="0"/>
              <a:t>), nediferencovaný karcinom</a:t>
            </a:r>
          </a:p>
        </p:txBody>
      </p:sp>
    </p:spTree>
    <p:extLst>
      <p:ext uri="{BB962C8B-B14F-4D97-AF65-F5344CB8AC3E}">
        <p14:creationId xmlns:p14="http://schemas.microsoft.com/office/powerpoint/2010/main" val="1673112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Benigní nádory ze žlázového epitelu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>
                <a:solidFill>
                  <a:srgbClr val="0070C0"/>
                </a:solidFill>
                <a:highlight>
                  <a:srgbClr val="FFFF00"/>
                </a:highlight>
              </a:rPr>
              <a:t>= Adenomy</a:t>
            </a:r>
          </a:p>
          <a:p>
            <a:pPr>
              <a:buFontTx/>
              <a:buChar char="-"/>
            </a:pPr>
            <a:r>
              <a:rPr lang="cs-CZ" sz="2400" b="1" dirty="0"/>
              <a:t>Slizniční</a:t>
            </a:r>
            <a:r>
              <a:rPr lang="cs-CZ" sz="2400" dirty="0"/>
              <a:t> (např. kolorektální) rostou </a:t>
            </a:r>
            <a:r>
              <a:rPr lang="cs-CZ" sz="2400" dirty="0" err="1"/>
              <a:t>exofyticky</a:t>
            </a:r>
            <a:r>
              <a:rPr lang="cs-CZ" sz="2400" dirty="0"/>
              <a:t> – </a:t>
            </a:r>
            <a:r>
              <a:rPr lang="cs-CZ" sz="2400" dirty="0" err="1"/>
              <a:t>polypózní</a:t>
            </a:r>
            <a:r>
              <a:rPr lang="cs-CZ" sz="2400" dirty="0"/>
              <a:t> stopkaté/přisedlé</a:t>
            </a:r>
          </a:p>
          <a:p>
            <a:pPr>
              <a:buFontTx/>
              <a:buChar char="-"/>
            </a:pPr>
            <a:r>
              <a:rPr lang="cs-CZ" sz="2400" b="1" dirty="0"/>
              <a:t>V hloubce orgánů </a:t>
            </a:r>
            <a:r>
              <a:rPr lang="cs-CZ" sz="2400" dirty="0"/>
              <a:t>(adenom štítné žlázy) – kulovité, opouzdřené</a:t>
            </a:r>
          </a:p>
          <a:p>
            <a:pPr>
              <a:buFontTx/>
              <a:buChar char="-"/>
            </a:pPr>
            <a:r>
              <a:rPr lang="cs-CZ" sz="2400" b="1" dirty="0"/>
              <a:t>Cystické adenomy </a:t>
            </a:r>
            <a:r>
              <a:rPr lang="cs-CZ" sz="2400" dirty="0"/>
              <a:t>(</a:t>
            </a:r>
            <a:r>
              <a:rPr lang="cs-CZ" sz="2400" dirty="0" err="1"/>
              <a:t>ovária</a:t>
            </a:r>
            <a:r>
              <a:rPr lang="cs-CZ" sz="2400" dirty="0"/>
              <a:t>) – dle obsahu serózní, </a:t>
            </a:r>
            <a:r>
              <a:rPr lang="cs-CZ" sz="2400" dirty="0" err="1"/>
              <a:t>mucinózní</a:t>
            </a:r>
            <a:r>
              <a:rPr lang="cs-CZ" sz="2400" dirty="0"/>
              <a:t>, …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/>
              <a:t>Mikroskopicky</a:t>
            </a:r>
            <a:r>
              <a:rPr lang="cs-CZ" sz="2400" dirty="0"/>
              <a:t> – tubulární, </a:t>
            </a:r>
            <a:r>
              <a:rPr lang="cs-CZ" sz="2400" dirty="0" err="1"/>
              <a:t>vilózní</a:t>
            </a:r>
            <a:r>
              <a:rPr lang="cs-CZ" sz="2400" dirty="0"/>
              <a:t>, </a:t>
            </a:r>
            <a:r>
              <a:rPr lang="cs-CZ" sz="2400" dirty="0" err="1"/>
              <a:t>tubulovilózní</a:t>
            </a:r>
            <a:r>
              <a:rPr lang="cs-CZ" sz="2400" dirty="0"/>
              <a:t>, folikulární, cystické, solidní, solidně-alveolární, </a:t>
            </a:r>
            <a:r>
              <a:rPr lang="cs-CZ" sz="2400" dirty="0" err="1"/>
              <a:t>trabekulární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0757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Prekancerózy ze žlázového epitelu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diagnostikovány hojně díky </a:t>
            </a:r>
            <a:r>
              <a:rPr lang="cs-CZ" sz="2400" b="1" dirty="0"/>
              <a:t>endoskopickým odběrům</a:t>
            </a:r>
          </a:p>
          <a:p>
            <a:pPr>
              <a:buFontTx/>
              <a:buChar char="-"/>
            </a:pPr>
            <a:r>
              <a:rPr lang="cs-CZ" sz="2400" dirty="0"/>
              <a:t>definovány jako atypie zvětšených jader s </a:t>
            </a:r>
            <a:r>
              <a:rPr lang="cs-CZ" sz="2400" dirty="0" err="1"/>
              <a:t>hyperchromázií</a:t>
            </a:r>
            <a:r>
              <a:rPr lang="cs-CZ" sz="2400" dirty="0"/>
              <a:t>, zvýšeným N/C poměrem, porušenou stratifikací, </a:t>
            </a:r>
            <a:r>
              <a:rPr lang="cs-CZ" sz="2400" dirty="0" err="1"/>
              <a:t>prominujícím</a:t>
            </a:r>
            <a:r>
              <a:rPr lang="cs-CZ" sz="2400" dirty="0"/>
              <a:t> nukleolem, mitózami </a:t>
            </a:r>
            <a:r>
              <a:rPr lang="cs-CZ" sz="2400" dirty="0" err="1"/>
              <a:t>suprabazálně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jako</a:t>
            </a:r>
            <a:r>
              <a:rPr lang="cs-CZ" sz="2400" b="1" dirty="0"/>
              <a:t> </a:t>
            </a:r>
            <a:r>
              <a:rPr lang="cs-CZ" sz="2400" b="1" dirty="0">
                <a:solidFill>
                  <a:srgbClr val="0070C0"/>
                </a:solidFill>
              </a:rPr>
              <a:t>ploché léze </a:t>
            </a:r>
            <a:r>
              <a:rPr lang="cs-CZ" sz="2400" b="1" dirty="0"/>
              <a:t>či vznikají v rámci </a:t>
            </a:r>
            <a:r>
              <a:rPr lang="cs-CZ" sz="2400" b="1" dirty="0">
                <a:solidFill>
                  <a:srgbClr val="0070C0"/>
                </a:solidFill>
              </a:rPr>
              <a:t>adenomů (polypů)</a:t>
            </a:r>
          </a:p>
          <a:p>
            <a:pPr>
              <a:buFontTx/>
              <a:buChar char="-"/>
            </a:pPr>
            <a:r>
              <a:rPr lang="cs-CZ" sz="2400" dirty="0"/>
              <a:t>při postupné </a:t>
            </a:r>
            <a:r>
              <a:rPr lang="cs-CZ" sz="2400" dirty="0" err="1"/>
              <a:t>malignizaci</a:t>
            </a:r>
            <a:r>
              <a:rPr lang="cs-CZ" sz="2400" dirty="0"/>
              <a:t>: LG </a:t>
            </a:r>
            <a:r>
              <a:rPr lang="cs-CZ" sz="2400" dirty="0" err="1"/>
              <a:t>dysplázie</a:t>
            </a:r>
            <a:r>
              <a:rPr lang="cs-CZ" sz="2400" dirty="0"/>
              <a:t> - HG </a:t>
            </a:r>
            <a:r>
              <a:rPr lang="cs-CZ" sz="2400" dirty="0" err="1"/>
              <a:t>dysplázie</a:t>
            </a:r>
            <a:r>
              <a:rPr lang="cs-CZ" sz="2400" dirty="0"/>
              <a:t> – CIS – invazivní malignita</a:t>
            </a:r>
          </a:p>
        </p:txBody>
      </p:sp>
    </p:spTree>
    <p:extLst>
      <p:ext uri="{BB962C8B-B14F-4D97-AF65-F5344CB8AC3E}">
        <p14:creationId xmlns:p14="http://schemas.microsoft.com/office/powerpoint/2010/main" val="1760805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Polypy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>
                <a:solidFill>
                  <a:srgbClr val="0070C0"/>
                </a:solidFill>
              </a:rPr>
              <a:t> viz PSP3</a:t>
            </a:r>
          </a:p>
          <a:p>
            <a:r>
              <a:rPr lang="cs-CZ" altLang="cs-CZ" dirty="0"/>
              <a:t> makroskopický popisný pojem</a:t>
            </a:r>
          </a:p>
          <a:p>
            <a:r>
              <a:rPr lang="cs-CZ" altLang="cs-CZ" dirty="0"/>
              <a:t> stopkatý nebo přisedlý (sesilní polyp)</a:t>
            </a:r>
          </a:p>
          <a:p>
            <a:r>
              <a:rPr lang="cs-CZ" altLang="cs-CZ" dirty="0"/>
              <a:t> klasifikace: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nenádorové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nádorové</a:t>
            </a:r>
          </a:p>
          <a:p>
            <a:r>
              <a:rPr lang="cs-CZ" altLang="cs-CZ" dirty="0"/>
              <a:t> mohou být: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solitární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vícečetné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obrovská množství (&gt; 100 = </a:t>
            </a:r>
            <a:r>
              <a:rPr lang="cs-CZ" altLang="cs-CZ" dirty="0" err="1"/>
              <a:t>polypóza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66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Nenádorové polypy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 nemívají maligní potenciál</a:t>
            </a:r>
          </a:p>
          <a:p>
            <a:r>
              <a:rPr lang="cs-CZ" altLang="cs-CZ" dirty="0"/>
              <a:t> 3 základní typy: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hyperplastický polyp </a:t>
            </a:r>
          </a:p>
          <a:p>
            <a:pPr lvl="2"/>
            <a:r>
              <a:rPr lang="cs-CZ" altLang="en-US" dirty="0"/>
              <a:t>minimální maligní potenciál, bez </a:t>
            </a:r>
            <a:r>
              <a:rPr lang="cs-CZ" altLang="en-US" dirty="0" err="1"/>
              <a:t>dysplázie</a:t>
            </a:r>
            <a:r>
              <a:rPr lang="cs-CZ" altLang="en-US" dirty="0"/>
              <a:t>, ale řazen mezi </a:t>
            </a:r>
            <a:r>
              <a:rPr lang="cs-CZ" altLang="en-US" dirty="0" err="1"/>
              <a:t>serrated</a:t>
            </a:r>
            <a:r>
              <a:rPr lang="cs-CZ" altLang="en-US" dirty="0"/>
              <a:t> léze</a:t>
            </a:r>
            <a:endParaRPr lang="cs-CZ" altLang="cs-CZ" b="1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juvenilní polyp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většinou u dětí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může být i syndrom juvenilní </a:t>
            </a:r>
            <a:r>
              <a:rPr lang="cs-CZ" altLang="cs-CZ" dirty="0" err="1"/>
              <a:t>polypózy</a:t>
            </a:r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Peutz-Jeghersův</a:t>
            </a:r>
            <a:r>
              <a:rPr lang="cs-CZ" altLang="cs-CZ" b="1" dirty="0"/>
              <a:t> polyp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sporadický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nebo </a:t>
            </a:r>
            <a:r>
              <a:rPr lang="cs-CZ" altLang="cs-CZ" dirty="0" err="1"/>
              <a:t>Peutz-Jeghersův</a:t>
            </a:r>
            <a:r>
              <a:rPr lang="cs-CZ" altLang="cs-CZ" dirty="0"/>
              <a:t> syndrom (AD) </a:t>
            </a:r>
          </a:p>
          <a:p>
            <a:pPr marL="1527175" lvl="3" indent="-155575"/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/>
              <a:t>mnohočetné polypy v GIT</a:t>
            </a:r>
          </a:p>
          <a:p>
            <a:pPr marL="449263" lvl="3" indent="360363"/>
            <a:r>
              <a:rPr lang="cs-CZ" altLang="en-US" sz="2400" b="1" dirty="0"/>
              <a:t>dále např. polyp lymfoidní (=hyperplastický </a:t>
            </a:r>
            <a:r>
              <a:rPr lang="cs-CZ" altLang="en-US" sz="2400" b="1" dirty="0" err="1"/>
              <a:t>folikl</a:t>
            </a:r>
            <a:r>
              <a:rPr lang="cs-CZ" altLang="en-US" sz="2400" b="1" dirty="0"/>
              <a:t>); polyp zánětlivý (při IBD)</a:t>
            </a:r>
          </a:p>
          <a:p>
            <a:pPr marL="1527175" lvl="3" indent="-155575"/>
            <a:endParaRPr lang="cs-CZ" altLang="cs-CZ" sz="1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2250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en-US" b="1" dirty="0"/>
              <a:t>Konvenční adenomy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tubulární adenom </a:t>
            </a:r>
            <a:r>
              <a:rPr lang="cs-CZ" altLang="en-US" dirty="0"/>
              <a:t>(menší, kulovitý, stopkatý)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vilózní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 </a:t>
            </a:r>
            <a:r>
              <a:rPr lang="cs-CZ" altLang="en-US" dirty="0"/>
              <a:t>(plochý sesilní, často HG </a:t>
            </a:r>
            <a:r>
              <a:rPr lang="cs-CZ" altLang="en-US" dirty="0" err="1"/>
              <a:t>dysplázie</a:t>
            </a:r>
            <a:r>
              <a:rPr lang="cs-CZ" altLang="en-US" dirty="0"/>
              <a:t> a vysoké riziko Ca)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tubulovilózní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</a:t>
            </a:r>
          </a:p>
          <a:p>
            <a:pPr lvl="1">
              <a:lnSpc>
                <a:spcPct val="80000"/>
              </a:lnSpc>
              <a:defRPr/>
            </a:pPr>
            <a:endParaRPr lang="cs-CZ" altLang="en-US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en-US" sz="2700" b="1" dirty="0" err="1"/>
              <a:t>Serrated</a:t>
            </a:r>
            <a:r>
              <a:rPr lang="cs-CZ" altLang="en-US" sz="2700" b="1" dirty="0"/>
              <a:t> léze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hyperplastické polypy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sesilní </a:t>
            </a: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serrated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léze (dříve adenomy/polypy)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tradiční </a:t>
            </a:r>
            <a:r>
              <a:rPr lang="cs-CZ" altLang="en-US" sz="2200" b="1" dirty="0" err="1">
                <a:solidFill>
                  <a:schemeClr val="accent2">
                    <a:lumMod val="75000"/>
                  </a:schemeClr>
                </a:solidFill>
              </a:rPr>
              <a:t>serrated</a:t>
            </a:r>
            <a:r>
              <a:rPr lang="cs-CZ" altLang="en-US" sz="2200" b="1" dirty="0">
                <a:solidFill>
                  <a:schemeClr val="accent2">
                    <a:lumMod val="75000"/>
                  </a:schemeClr>
                </a:solidFill>
              </a:rPr>
              <a:t> adenomy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569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lvl="1"/>
            <a:r>
              <a:rPr lang="cs-CZ" altLang="cs-CZ" dirty="0"/>
              <a:t> dysplastický epitel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vysoké buňky s tmavší plazmou (úbytek hlenu)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tmavší protáhlá jádra, </a:t>
            </a:r>
            <a:r>
              <a:rPr lang="cs-CZ" altLang="cs-CZ" dirty="0" err="1"/>
              <a:t>hyperchromázie</a:t>
            </a:r>
            <a:r>
              <a:rPr lang="cs-CZ" altLang="cs-CZ" dirty="0"/>
              <a:t>, patrná jadérka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mitózy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28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Benigní nádory z povrchové epitelu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vycházejí z </a:t>
            </a:r>
            <a:r>
              <a:rPr lang="cs-CZ" altLang="cs-CZ" sz="2400" dirty="0">
                <a:solidFill>
                  <a:srgbClr val="0070C0"/>
                </a:solidFill>
              </a:rPr>
              <a:t>dlaždicového epitelu nebo </a:t>
            </a:r>
            <a:r>
              <a:rPr lang="cs-CZ" altLang="cs-CZ" sz="2400" dirty="0" err="1">
                <a:solidFill>
                  <a:srgbClr val="0070C0"/>
                </a:solidFill>
              </a:rPr>
              <a:t>urotelu</a:t>
            </a:r>
            <a:endParaRPr lang="cs-CZ" altLang="cs-CZ" sz="2400" dirty="0">
              <a:solidFill>
                <a:srgbClr val="0070C0"/>
              </a:solidFill>
            </a:endParaRPr>
          </a:p>
          <a:p>
            <a:r>
              <a:rPr lang="cs-CZ" altLang="cs-CZ" sz="2400" dirty="0"/>
              <a:t> </a:t>
            </a:r>
            <a:r>
              <a:rPr lang="cs-CZ" altLang="cs-CZ" sz="2400" b="1" dirty="0"/>
              <a:t>rostou převážně </a:t>
            </a:r>
            <a:r>
              <a:rPr lang="cs-CZ" altLang="cs-CZ" sz="2400" b="1" dirty="0" err="1"/>
              <a:t>exofyticky</a:t>
            </a:r>
            <a:endParaRPr lang="cs-CZ" altLang="cs-CZ" sz="2400" b="1" dirty="0"/>
          </a:p>
          <a:p>
            <a:r>
              <a:rPr lang="cs-CZ" altLang="cs-CZ" sz="2400" dirty="0"/>
              <a:t> mají třásnitý (papilární) nebo bradavičnatý vzhled</a:t>
            </a:r>
          </a:p>
          <a:p>
            <a:r>
              <a:rPr lang="cs-CZ" altLang="cs-CZ" sz="2400" dirty="0"/>
              <a:t> </a:t>
            </a:r>
            <a:r>
              <a:rPr lang="cs-CZ" altLang="cs-CZ" sz="2400" u="sng" dirty="0"/>
              <a:t>zvláštní formu představuje invertovaný papilom</a:t>
            </a:r>
          </a:p>
          <a:p>
            <a:r>
              <a:rPr lang="cs-CZ" altLang="cs-CZ" sz="2400" dirty="0"/>
              <a:t> podle množství vazivového </a:t>
            </a:r>
            <a:r>
              <a:rPr lang="cs-CZ" altLang="cs-CZ" sz="2400" dirty="0" err="1"/>
              <a:t>stromatu</a:t>
            </a:r>
            <a:r>
              <a:rPr lang="cs-CZ" altLang="cs-CZ" sz="2400" dirty="0"/>
              <a:t> 2 základní typy:</a:t>
            </a:r>
          </a:p>
          <a:p>
            <a:pPr marL="742950" lvl="1" indent="-2857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/>
              <a:t>měkký papilom </a:t>
            </a:r>
            <a:r>
              <a:rPr lang="cs-CZ" altLang="cs-CZ" sz="2000" dirty="0"/>
              <a:t>(stroma vazivově chudé)</a:t>
            </a:r>
          </a:p>
          <a:p>
            <a:pPr lvl="2"/>
            <a:r>
              <a:rPr lang="cs-CZ" altLang="cs-CZ" sz="1800" dirty="0"/>
              <a:t>např. </a:t>
            </a:r>
            <a:r>
              <a:rPr lang="cs-CZ" altLang="cs-CZ" sz="1800" dirty="0" err="1"/>
              <a:t>dlaždicobuněčný</a:t>
            </a:r>
            <a:r>
              <a:rPr lang="cs-CZ" altLang="cs-CZ" sz="1800" dirty="0"/>
              <a:t> papilom dutiny ústní </a:t>
            </a:r>
          </a:p>
          <a:p>
            <a:pPr lvl="2"/>
            <a:r>
              <a:rPr lang="cs-CZ" altLang="cs-CZ" sz="1800" dirty="0" err="1"/>
              <a:t>urotelový</a:t>
            </a:r>
            <a:r>
              <a:rPr lang="cs-CZ" altLang="cs-CZ" sz="1800" dirty="0"/>
              <a:t> papilom močového měchýře (vzácný)</a:t>
            </a:r>
          </a:p>
          <a:p>
            <a:pPr marL="742950" lvl="1" indent="-285750"/>
            <a:endParaRPr lang="cs-CZ" altLang="cs-CZ" sz="1800" dirty="0">
              <a:latin typeface="Arial" panose="020B0604020202020204" pitchFamily="34" charset="0"/>
            </a:endParaRPr>
          </a:p>
          <a:p>
            <a:pPr marL="742950" lvl="1" indent="-285750"/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f</a:t>
            </a:r>
            <a:r>
              <a:rPr lang="cs-CZ" altLang="cs-CZ" sz="2000" b="1" dirty="0" err="1"/>
              <a:t>ibroepitelový</a:t>
            </a:r>
            <a:r>
              <a:rPr lang="cs-CZ" altLang="cs-CZ" sz="2000" b="1" dirty="0"/>
              <a:t> papilom </a:t>
            </a:r>
            <a:r>
              <a:rPr lang="cs-CZ" altLang="cs-CZ" sz="2000" dirty="0"/>
              <a:t>(objemnější vazivové stroma)</a:t>
            </a:r>
          </a:p>
          <a:p>
            <a:pPr lvl="2"/>
            <a:r>
              <a:rPr lang="cs-CZ" altLang="cs-CZ" sz="1800" dirty="0"/>
              <a:t>např. </a:t>
            </a:r>
            <a:r>
              <a:rPr lang="cs-CZ" altLang="cs-CZ" sz="1800" dirty="0" err="1"/>
              <a:t>verruca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vulgaris</a:t>
            </a:r>
            <a:r>
              <a:rPr lang="cs-CZ" altLang="cs-CZ" sz="1800" dirty="0"/>
              <a:t> (kožní bradavice)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Nádorové polypy – adenomy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colon-polyps-1-387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581" y="1825625"/>
            <a:ext cx="593128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860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Tubulární adenom sliznice tlustého střeva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5-12-tub-adenom-2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036" y="1825625"/>
            <a:ext cx="5976759" cy="4351338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735036" y="5530632"/>
            <a:ext cx="28885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Dysplastický epitel</a:t>
            </a:r>
          </a:p>
          <a:p>
            <a:pPr eaLnBrk="0" hangingPunct="0">
              <a:defRPr/>
            </a:pPr>
            <a:r>
              <a:rPr lang="cs-CZ" b="1" dirty="0"/>
              <a:t>2 – </a:t>
            </a:r>
            <a:r>
              <a:rPr lang="cs-CZ" b="1" dirty="0" err="1"/>
              <a:t>Nedysplastická</a:t>
            </a:r>
            <a:r>
              <a:rPr lang="cs-CZ" b="1" dirty="0"/>
              <a:t> sliznice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94405" y="45960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9701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Tubulární adenom sliznice tlustého střeva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5-12-tub-adenom-2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825625"/>
            <a:ext cx="4385582" cy="4385582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47790" y="4035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3362324" y="5841875"/>
            <a:ext cx="25812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Dysplastický epitel</a:t>
            </a:r>
          </a:p>
        </p:txBody>
      </p:sp>
    </p:spTree>
    <p:extLst>
      <p:ext uri="{BB962C8B-B14F-4D97-AF65-F5344CB8AC3E}">
        <p14:creationId xmlns:p14="http://schemas.microsoft.com/office/powerpoint/2010/main" val="3641984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9388" indent="-179388"/>
            <a:r>
              <a:rPr lang="cs-CZ" altLang="cs-CZ" sz="2400" dirty="0"/>
              <a:t> převážně solitární</a:t>
            </a:r>
          </a:p>
          <a:p>
            <a:pPr marL="179388" indent="-179388"/>
            <a:endParaRPr lang="cs-CZ" altLang="cs-CZ" sz="2400" dirty="0"/>
          </a:p>
          <a:p>
            <a:pPr marL="179388" indent="-179388"/>
            <a:r>
              <a:rPr lang="cs-CZ" altLang="cs-CZ" sz="2400" dirty="0"/>
              <a:t> opouzdřený</a:t>
            </a:r>
          </a:p>
          <a:p>
            <a:pPr marL="179388" indent="-179388"/>
            <a:endParaRPr lang="cs-CZ" altLang="cs-CZ" sz="2400" dirty="0"/>
          </a:p>
          <a:p>
            <a:pPr marL="179388" indent="-179388"/>
            <a:r>
              <a:rPr lang="cs-CZ" altLang="cs-CZ" sz="2400" dirty="0"/>
              <a:t> tlaková atrofie okolního parenchymu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dirty="0" err="1"/>
              <a:t>dif</a:t>
            </a:r>
            <a:r>
              <a:rPr lang="cs-CZ" altLang="cs-CZ" sz="2400" dirty="0"/>
              <a:t>. dg. x </a:t>
            </a:r>
            <a:r>
              <a:rPr lang="cs-CZ" altLang="cs-CZ" sz="2400" b="1" dirty="0">
                <a:solidFill>
                  <a:srgbClr val="FF0000"/>
                </a:solidFill>
              </a:rPr>
              <a:t>folikulární karcinom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histologická struktura obdobná, nutný průkaz </a:t>
            </a:r>
            <a:r>
              <a:rPr lang="cs-CZ" altLang="cs-CZ" sz="2000" dirty="0" err="1"/>
              <a:t>transkapsulární</a:t>
            </a:r>
            <a:r>
              <a:rPr lang="cs-CZ" altLang="cs-CZ" sz="2000" dirty="0"/>
              <a:t> invaze do okolní tkáně štítnice a/nebo </a:t>
            </a:r>
            <a:r>
              <a:rPr lang="cs-CZ" altLang="cs-CZ" sz="2000" dirty="0" err="1"/>
              <a:t>angioinvaze</a:t>
            </a:r>
            <a:r>
              <a:rPr lang="cs-CZ" altLang="cs-CZ" sz="2000" dirty="0"/>
              <a:t> do cév pouzdra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 diagnóza pouze z kompletní biopsie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586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FolikAd-20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264" y="1813368"/>
            <a:ext cx="6216443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065814" y="6118454"/>
            <a:ext cx="12817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Kapsula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243983" y="24247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1893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Folikulární adenom štítné žlázy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FolikAd-100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2467" y="1825625"/>
            <a:ext cx="621644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898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 txBox="1">
            <a:spLocks/>
          </p:cNvSpPr>
          <p:nvPr/>
        </p:nvSpPr>
        <p:spPr>
          <a:xfrm>
            <a:off x="838200" y="2242911"/>
            <a:ext cx="10515600" cy="132556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4000" b="1" dirty="0"/>
              <a:t>Maligní nádory ze žlázového epitelu</a:t>
            </a:r>
          </a:p>
        </p:txBody>
      </p:sp>
    </p:spTree>
    <p:extLst>
      <p:ext uri="{BB962C8B-B14F-4D97-AF65-F5344CB8AC3E}">
        <p14:creationId xmlns:p14="http://schemas.microsoft.com/office/powerpoint/2010/main" val="1227963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b="1" u="sng" dirty="0">
                <a:solidFill>
                  <a:srgbClr val="0070C0"/>
                </a:solidFill>
              </a:rPr>
              <a:t>Adenokarcinomy:</a:t>
            </a:r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medulární 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převaha nádorových buněk nad </a:t>
            </a:r>
            <a:r>
              <a:rPr lang="cs-CZ" altLang="cs-CZ" dirty="0" err="1"/>
              <a:t>stromatem</a:t>
            </a:r>
            <a:endParaRPr lang="cs-CZ" altLang="cs-CZ" dirty="0"/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 err="1"/>
              <a:t>skirhotický</a:t>
            </a:r>
            <a:endParaRPr lang="cs-CZ" altLang="cs-CZ" b="1" dirty="0"/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převaha </a:t>
            </a:r>
            <a:r>
              <a:rPr lang="cs-CZ" altLang="cs-CZ" dirty="0" err="1"/>
              <a:t>desmoplastického</a:t>
            </a:r>
            <a:r>
              <a:rPr lang="cs-CZ" altLang="cs-CZ" dirty="0"/>
              <a:t> </a:t>
            </a:r>
            <a:r>
              <a:rPr lang="cs-CZ" altLang="cs-CZ" dirty="0" err="1"/>
              <a:t>stromatu</a:t>
            </a:r>
            <a:endParaRPr lang="cs-CZ" altLang="cs-CZ" dirty="0"/>
          </a:p>
          <a:p>
            <a:pPr lvl="1"/>
            <a:endParaRPr lang="cs-CZ" altLang="cs-CZ" dirty="0"/>
          </a:p>
          <a:p>
            <a:pPr marL="628650" lvl="1" indent="-171450"/>
            <a:r>
              <a:rPr lang="cs-CZ" altLang="cs-CZ" dirty="0">
                <a:latin typeface="Arial" charset="0"/>
              </a:rPr>
              <a:t> </a:t>
            </a:r>
            <a:r>
              <a:rPr lang="cs-CZ" altLang="cs-CZ" b="1" dirty="0"/>
              <a:t>prostý</a:t>
            </a:r>
          </a:p>
          <a:p>
            <a:pPr marL="1077913" lvl="2" indent="-163513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vyrovnaný poměr </a:t>
            </a:r>
            <a:r>
              <a:rPr lang="cs-CZ" altLang="cs-CZ" dirty="0" err="1"/>
              <a:t>stromatu</a:t>
            </a:r>
            <a:r>
              <a:rPr lang="cs-CZ" altLang="cs-CZ" dirty="0"/>
              <a:t> a nádorového parenchymu</a:t>
            </a:r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007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b="1" dirty="0"/>
              <a:t>Adenokarcinomy GIT: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tubulární 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difúzní (</a:t>
            </a:r>
            <a:r>
              <a:rPr lang="cs-CZ" altLang="cs-CZ" dirty="0" err="1"/>
              <a:t>skirhotický</a:t>
            </a:r>
            <a:r>
              <a:rPr lang="cs-CZ" altLang="cs-CZ" dirty="0"/>
              <a:t>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/>
              <a:t>gelatinózní</a:t>
            </a:r>
            <a:r>
              <a:rPr lang="cs-CZ" altLang="cs-CZ" dirty="0"/>
              <a:t> (</a:t>
            </a:r>
            <a:r>
              <a:rPr lang="cs-CZ" altLang="cs-CZ" dirty="0" err="1"/>
              <a:t>mucinózní</a:t>
            </a:r>
            <a:r>
              <a:rPr lang="cs-CZ" altLang="cs-CZ" dirty="0"/>
              <a:t>)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a jiné (z prstenčitých buněk, medulární, …)</a:t>
            </a:r>
          </a:p>
          <a:p>
            <a:endParaRPr lang="cs-CZ" altLang="cs-CZ" dirty="0"/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663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Adenokarcinom intestinálního typu/NOS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>
                <a:solidFill>
                  <a:srgbClr val="0070C0"/>
                </a:solidFill>
              </a:rPr>
              <a:t>tubulární / </a:t>
            </a:r>
            <a:r>
              <a:rPr lang="cs-CZ" altLang="cs-CZ" sz="2400" b="1" dirty="0" err="1">
                <a:solidFill>
                  <a:srgbClr val="0070C0"/>
                </a:solidFill>
              </a:rPr>
              <a:t>kribriformní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endParaRPr lang="cs-CZ" altLang="cs-CZ" sz="2400" dirty="0"/>
          </a:p>
          <a:p>
            <a:r>
              <a:rPr lang="cs-CZ" altLang="cs-CZ" sz="2400" dirty="0"/>
              <a:t> roste invazivně do stěny</a:t>
            </a:r>
          </a:p>
          <a:p>
            <a:endParaRPr lang="cs-CZ" altLang="cs-CZ" sz="2400" dirty="0"/>
          </a:p>
          <a:p>
            <a:r>
              <a:rPr lang="cs-CZ" altLang="cs-CZ" sz="2400" dirty="0"/>
              <a:t> růstově aktivní s četnými mitózami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nádorové žlázky mají nepravidelný tvar i velikost</a:t>
            </a:r>
          </a:p>
          <a:p>
            <a:endParaRPr lang="cs-CZ" altLang="cs-CZ" sz="2400" dirty="0"/>
          </a:p>
          <a:p>
            <a:r>
              <a:rPr lang="cs-CZ" altLang="cs-CZ" sz="2400" dirty="0"/>
              <a:t> různá schopnost </a:t>
            </a:r>
            <a:r>
              <a:rPr lang="cs-CZ" altLang="cs-CZ" sz="2400" dirty="0" err="1"/>
              <a:t>hlenotvorby</a:t>
            </a:r>
            <a:endParaRPr lang="cs-CZ" altLang="cs-CZ" sz="2400" dirty="0"/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extracelulární</a:t>
            </a:r>
          </a:p>
          <a:p>
            <a:pPr lvl="1"/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intracelulární</a:t>
            </a:r>
          </a:p>
          <a:p>
            <a:endParaRPr lang="cs-CZ" altLang="cs-CZ" dirty="0"/>
          </a:p>
          <a:p>
            <a:pPr lvl="1"/>
            <a:endParaRPr lang="cs-CZ" altLang="cs-CZ" sz="2000" dirty="0"/>
          </a:p>
          <a:p>
            <a:pPr lvl="2"/>
            <a:endParaRPr lang="cs-CZ" altLang="cs-CZ" dirty="0"/>
          </a:p>
          <a:p>
            <a:pPr lvl="1"/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43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etiologicky infekce HPV (hl. HPV 2, 4)</a:t>
            </a:r>
          </a:p>
          <a:p>
            <a:r>
              <a:rPr lang="cs-CZ" altLang="cs-CZ" dirty="0"/>
              <a:t> </a:t>
            </a:r>
            <a:r>
              <a:rPr lang="cs-CZ" altLang="cs-CZ" b="1" dirty="0"/>
              <a:t>makro</a:t>
            </a:r>
            <a:r>
              <a:rPr lang="cs-CZ" altLang="cs-CZ" dirty="0"/>
              <a:t>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/>
              <a:t>papula s drsným povrchem</a:t>
            </a:r>
          </a:p>
          <a:p>
            <a:r>
              <a:rPr lang="cs-CZ" altLang="cs-CZ" dirty="0"/>
              <a:t> </a:t>
            </a:r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akantotická</a:t>
            </a:r>
            <a:r>
              <a:rPr lang="cs-CZ" altLang="cs-CZ" dirty="0"/>
              <a:t> epidermální </a:t>
            </a:r>
            <a:r>
              <a:rPr lang="cs-CZ" altLang="cs-CZ" dirty="0" err="1"/>
              <a:t>hyperplázie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superficielní</a:t>
            </a:r>
            <a:r>
              <a:rPr lang="cs-CZ" altLang="cs-CZ" dirty="0"/>
              <a:t> </a:t>
            </a:r>
            <a:r>
              <a:rPr lang="cs-CZ" altLang="cs-CZ" dirty="0" err="1"/>
              <a:t>hyperparakeratóza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papilomatóza</a:t>
            </a:r>
            <a:endParaRPr lang="cs-CZ" altLang="cs-CZ" dirty="0">
              <a:latin typeface="Arial" panose="020B0604020202020204" pitchFamily="34" charset="0"/>
            </a:endParaRPr>
          </a:p>
          <a:p>
            <a:pPr marL="628650" lvl="1" indent="-171450"/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/>
              <a:t>koilocytóza</a:t>
            </a:r>
            <a:endParaRPr lang="cs-CZ" altLang="cs-CZ" dirty="0">
              <a:latin typeface="Arial" panose="020B0604020202020204" pitchFamily="34" charset="0"/>
            </a:endParaRPr>
          </a:p>
          <a:p>
            <a:pPr lvl="2"/>
            <a:r>
              <a:rPr lang="cs-CZ" altLang="cs-CZ" dirty="0"/>
              <a:t>virová alterace </a:t>
            </a:r>
            <a:r>
              <a:rPr lang="cs-CZ" altLang="cs-CZ" dirty="0" err="1"/>
              <a:t>keratinocytů</a:t>
            </a:r>
            <a:r>
              <a:rPr lang="cs-CZ" altLang="cs-CZ" dirty="0"/>
              <a:t> projevující se jako zvětšená buňka s nepravidelným </a:t>
            </a:r>
            <a:r>
              <a:rPr lang="cs-CZ" altLang="cs-CZ" dirty="0" err="1"/>
              <a:t>hyperchromním</a:t>
            </a:r>
            <a:r>
              <a:rPr lang="cs-CZ" altLang="cs-CZ" dirty="0"/>
              <a:t> jádrem s </a:t>
            </a:r>
            <a:r>
              <a:rPr lang="cs-CZ" altLang="cs-CZ" dirty="0" err="1"/>
              <a:t>perinukleárním</a:t>
            </a:r>
            <a:r>
              <a:rPr lang="cs-CZ" altLang="cs-CZ" dirty="0"/>
              <a:t> projasněním  (tzv. haló)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582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Adenokarcinom, G2, tubulární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_s4-5-carc-1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724" y="1825625"/>
            <a:ext cx="4680000" cy="468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029755" y="5859294"/>
            <a:ext cx="30599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Invazivní nádorové tubuly</a:t>
            </a:r>
          </a:p>
          <a:p>
            <a:pPr eaLnBrk="0" hangingPunct="0">
              <a:defRPr/>
            </a:pPr>
            <a:r>
              <a:rPr lang="cs-CZ" b="1" dirty="0"/>
              <a:t>2 – Nenádorový epitel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027255" y="463138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16769" y="21140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373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Difúzní adenokarcinom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_s4-6-zaludek-dif-ca-4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 b="15617"/>
          <a:stretch>
            <a:fillRect/>
          </a:stretch>
        </p:blipFill>
        <p:spPr>
          <a:xfrm>
            <a:off x="838200" y="1825625"/>
            <a:ext cx="4681875" cy="4680000"/>
          </a:xfrm>
          <a:prstGeom prst="rect">
            <a:avLst/>
          </a:prstGeom>
          <a:noFill/>
        </p:spPr>
      </p:pic>
      <p:pic>
        <p:nvPicPr>
          <p:cNvPr id="5" name="Picture 7" descr="_s4-6-ca-diff-zaludek-40x-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7217" r="5905" b="31364"/>
          <a:stretch>
            <a:fillRect/>
          </a:stretch>
        </p:blipFill>
        <p:spPr>
          <a:xfrm>
            <a:off x="5606823" y="1825625"/>
            <a:ext cx="4681875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838200" y="5853797"/>
            <a:ext cx="54755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Buňky tvaru pečetního prstenu</a:t>
            </a:r>
          </a:p>
          <a:p>
            <a:pPr eaLnBrk="0" hangingPunct="0">
              <a:defRPr/>
            </a:pPr>
            <a:r>
              <a:rPr lang="cs-CZ" b="1" dirty="0"/>
              <a:t>2 – Hlenová vakuola v cytoplazmě (barvení PAS)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63869" y="333996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53484" y="403267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5297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Infiltrace prstenčitými buňkami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8" descr="adenoca prsténčité bb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7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denoca prsténčité bb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56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Gelatinózní</a:t>
            </a:r>
            <a:r>
              <a:rPr lang="cs-CZ" b="1" dirty="0"/>
              <a:t> (</a:t>
            </a:r>
            <a:r>
              <a:rPr lang="cs-CZ" b="1" dirty="0" err="1"/>
              <a:t>mucinózní</a:t>
            </a:r>
            <a:r>
              <a:rPr lang="cs-CZ" b="1" dirty="0"/>
              <a:t>) adenokarcinom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/>
              <a:t> </a:t>
            </a:r>
            <a:r>
              <a:rPr lang="cs-CZ" altLang="cs-CZ" sz="2400" dirty="0"/>
              <a:t> rosolovitá konzistence</a:t>
            </a:r>
          </a:p>
          <a:p>
            <a:endParaRPr lang="cs-CZ" altLang="cs-CZ" sz="2400" dirty="0"/>
          </a:p>
          <a:p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značná extracelulární produkce epiteliálního hlenu s tvorbou hlenových jezírek</a:t>
            </a:r>
          </a:p>
          <a:p>
            <a:endParaRPr lang="cs-CZ" altLang="cs-CZ" sz="2400" dirty="0"/>
          </a:p>
          <a:p>
            <a:r>
              <a:rPr lang="cs-CZ" altLang="cs-CZ" sz="2400" dirty="0"/>
              <a:t> při výrazné intracelulární </a:t>
            </a:r>
            <a:r>
              <a:rPr lang="cs-CZ" altLang="cs-CZ" sz="2400" dirty="0" err="1"/>
              <a:t>hlenotvorbě</a:t>
            </a:r>
            <a:r>
              <a:rPr lang="cs-CZ" altLang="cs-CZ" sz="2400" dirty="0"/>
              <a:t> vznikají </a:t>
            </a:r>
            <a:r>
              <a:rPr lang="cs-CZ" altLang="cs-CZ" sz="2400" b="1" i="1" dirty="0">
                <a:solidFill>
                  <a:srgbClr val="0070C0"/>
                </a:solidFill>
              </a:rPr>
              <a:t>prstenčité buňky:</a:t>
            </a:r>
          </a:p>
          <a:p>
            <a:pPr lvl="1"/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objemná cytoplazmatická vakuola hlenu odtlačující jádro na periferii buňky</a:t>
            </a:r>
          </a:p>
          <a:p>
            <a:endParaRPr lang="cs-CZ" altLang="cs-CZ" sz="2400" dirty="0"/>
          </a:p>
          <a:p>
            <a:r>
              <a:rPr lang="cs-CZ" altLang="cs-CZ" sz="2400" dirty="0"/>
              <a:t> nádorové </a:t>
            </a:r>
            <a:r>
              <a:rPr lang="cs-CZ" altLang="cs-CZ" sz="2400" dirty="0" err="1"/>
              <a:t>epitelie</a:t>
            </a:r>
            <a:r>
              <a:rPr lang="cs-CZ" altLang="cs-CZ" sz="2400" dirty="0"/>
              <a:t> mohou být sporadické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533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 celosvětově 5. nejčastější maligní nádor u mužů, 8. u žen</a:t>
            </a:r>
          </a:p>
          <a:p>
            <a:endParaRPr lang="cs-CZ" altLang="cs-CZ" sz="2400" dirty="0"/>
          </a:p>
          <a:p>
            <a:r>
              <a:rPr lang="cs-CZ" altLang="cs-CZ" sz="2400" dirty="0"/>
              <a:t> Makro:</a:t>
            </a:r>
          </a:p>
          <a:p>
            <a:pPr lvl="1"/>
            <a:r>
              <a:rPr lang="cs-CZ" altLang="cs-CZ" sz="2000" dirty="0"/>
              <a:t>objemný uzel, často se satelitními ložisky v okolí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postižení může být i difúzní, případně mu předchází výše uvedená forma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dirty="0"/>
              <a:t>multifokální výskyt tumorů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skoro vždy jsou ložiska měkká, světlejší než okolní tkáň, někdy s nekrózami či zakrvácením, častá je invaze do žil </a:t>
            </a:r>
          </a:p>
          <a:p>
            <a:pPr lvl="2"/>
            <a:endParaRPr lang="cs-CZ" altLang="cs-CZ" dirty="0"/>
          </a:p>
          <a:p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642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 </a:t>
            </a:r>
            <a:r>
              <a:rPr lang="cs-CZ" altLang="cs-CZ" sz="2400" b="1" dirty="0"/>
              <a:t>Mikro:</a:t>
            </a:r>
          </a:p>
          <a:p>
            <a:pPr lvl="1"/>
            <a:r>
              <a:rPr lang="cs-CZ" altLang="cs-CZ" b="1" dirty="0"/>
              <a:t> </a:t>
            </a:r>
            <a:r>
              <a:rPr lang="cs-CZ" altLang="cs-CZ" sz="2000" b="1" dirty="0"/>
              <a:t>typ uspořádání (architektura):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sz="1800" dirty="0" err="1"/>
              <a:t>trabekulární</a:t>
            </a:r>
            <a:r>
              <a:rPr lang="cs-CZ" altLang="cs-CZ" sz="1800" dirty="0"/>
              <a:t> </a:t>
            </a:r>
          </a:p>
          <a:p>
            <a:pPr lvl="2"/>
            <a:r>
              <a:rPr lang="cs-CZ" altLang="cs-CZ" sz="1800" dirty="0"/>
              <a:t> </a:t>
            </a:r>
            <a:r>
              <a:rPr lang="cs-CZ" altLang="cs-CZ" sz="1800" dirty="0" err="1"/>
              <a:t>acinární</a:t>
            </a:r>
            <a:r>
              <a:rPr lang="cs-CZ" altLang="cs-CZ" sz="1800" dirty="0"/>
              <a:t> +/- </a:t>
            </a:r>
            <a:r>
              <a:rPr lang="cs-CZ" altLang="cs-CZ" sz="1800" dirty="0" err="1"/>
              <a:t>pseudoglandulární</a:t>
            </a:r>
            <a:r>
              <a:rPr lang="cs-CZ" altLang="cs-CZ" sz="1800" dirty="0"/>
              <a:t> 	</a:t>
            </a:r>
          </a:p>
          <a:p>
            <a:pPr lvl="2"/>
            <a:r>
              <a:rPr lang="cs-CZ" altLang="cs-CZ" sz="1800" dirty="0"/>
              <a:t> solidní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dirty="0"/>
              <a:t> </a:t>
            </a:r>
            <a:r>
              <a:rPr lang="cs-CZ" altLang="cs-CZ" sz="2000" b="1" dirty="0"/>
              <a:t>cytologie nádorových buněk: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sz="1800" dirty="0"/>
              <a:t>větší jádra i nukleoly</a:t>
            </a:r>
          </a:p>
          <a:p>
            <a:pPr lvl="2"/>
            <a:r>
              <a:rPr lang="cs-CZ" altLang="cs-CZ" sz="1800" dirty="0">
                <a:latin typeface="Garamond" pitchFamily="18" charset="0"/>
              </a:rPr>
              <a:t> ↑ </a:t>
            </a:r>
            <a:r>
              <a:rPr lang="cs-CZ" altLang="cs-CZ" sz="1800" dirty="0"/>
              <a:t>mitotická aktivita, atypie</a:t>
            </a:r>
          </a:p>
          <a:p>
            <a:pPr lvl="2"/>
            <a:r>
              <a:rPr lang="cs-CZ" altLang="cs-CZ" sz="1800" dirty="0"/>
              <a:t> cytoplasma eosinofilní – světlá</a:t>
            </a:r>
          </a:p>
          <a:p>
            <a:pPr lvl="2"/>
            <a:endParaRPr lang="cs-CZ" altLang="cs-CZ" sz="1800" dirty="0"/>
          </a:p>
          <a:p>
            <a:pPr lvl="1"/>
            <a:r>
              <a:rPr lang="cs-CZ" altLang="cs-CZ" sz="2000" dirty="0"/>
              <a:t> možná steatóza, tvorba žluči</a:t>
            </a:r>
          </a:p>
          <a:p>
            <a:pPr lvl="1"/>
            <a:endParaRPr lang="cs-CZ" altLang="cs-CZ" sz="2000" dirty="0"/>
          </a:p>
          <a:p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939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US" b="1" dirty="0" err="1"/>
              <a:t>Hepatocelul</a:t>
            </a:r>
            <a:r>
              <a:rPr lang="cs-CZ" b="1" dirty="0" err="1"/>
              <a:t>ární</a:t>
            </a:r>
            <a:r>
              <a:rPr lang="en-US" b="1" dirty="0"/>
              <a:t> </a:t>
            </a:r>
            <a:r>
              <a:rPr lang="cs-CZ" b="1" dirty="0"/>
              <a:t>k</a:t>
            </a:r>
            <a:r>
              <a:rPr lang="en-US" b="1" dirty="0" err="1"/>
              <a:t>arcinom</a:t>
            </a:r>
            <a:r>
              <a:rPr lang="cs-CZ" b="1" dirty="0"/>
              <a:t> – masivní postižení</a:t>
            </a:r>
          </a:p>
        </p:txBody>
      </p:sp>
      <p:pic>
        <p:nvPicPr>
          <p:cNvPr id="4" name="Picture 3" descr="jat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825625"/>
            <a:ext cx="7985654" cy="462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885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Hepatocelulární karcinom – difuzní postižení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60mr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815" y="1825625"/>
            <a:ext cx="691197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547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altLang="cs-CZ" sz="3600" b="1" dirty="0"/>
              <a:t>Hepatocelulární karcinom – </a:t>
            </a:r>
            <a:r>
              <a:rPr lang="cs-CZ" altLang="cs-CZ" sz="3600" b="1" dirty="0" err="1"/>
              <a:t>trabekulární</a:t>
            </a:r>
            <a:r>
              <a:rPr lang="cs-CZ" altLang="cs-CZ" sz="3600" b="1" dirty="0"/>
              <a:t> uspořádání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H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047" y="1850622"/>
            <a:ext cx="621644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467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altLang="cs-CZ" sz="3600" b="1" dirty="0"/>
              <a:t>Hepatocelulární karcinom – </a:t>
            </a:r>
            <a:r>
              <a:rPr lang="cs-CZ" altLang="cs-CZ" sz="3600" b="1" dirty="0" err="1"/>
              <a:t>trabekulární</a:t>
            </a:r>
            <a:r>
              <a:rPr lang="cs-CZ" altLang="cs-CZ" sz="3600" b="1" dirty="0"/>
              <a:t> uspořádání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HCC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541" y="1825625"/>
            <a:ext cx="6215604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02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pic>
        <p:nvPicPr>
          <p:cNvPr id="4" name="Picture 2" descr="veruky-vulg-ru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/>
          <a:stretch>
            <a:fillRect/>
          </a:stretch>
        </p:blipFill>
        <p:spPr>
          <a:xfrm>
            <a:off x="2438661" y="1808689"/>
            <a:ext cx="6973115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1697635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 typicky se vyskytuje v ledvině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vychází </a:t>
            </a:r>
            <a:r>
              <a:rPr lang="cs-CZ" altLang="cs-CZ" dirty="0">
                <a:solidFill>
                  <a:srgbClr val="0070C0"/>
                </a:solidFill>
              </a:rPr>
              <a:t>z </a:t>
            </a:r>
            <a:r>
              <a:rPr lang="cs-CZ" altLang="cs-CZ" dirty="0" err="1">
                <a:solidFill>
                  <a:srgbClr val="0070C0"/>
                </a:solidFill>
              </a:rPr>
              <a:t>epitelií</a:t>
            </a:r>
            <a:r>
              <a:rPr lang="cs-CZ" altLang="cs-CZ" dirty="0">
                <a:solidFill>
                  <a:srgbClr val="0070C0"/>
                </a:solidFill>
              </a:rPr>
              <a:t> proximálních tubulů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 archaicky se označuje jako </a:t>
            </a:r>
            <a:r>
              <a:rPr lang="cs-CZ" altLang="cs-CZ" u="sng" dirty="0" err="1">
                <a:solidFill>
                  <a:srgbClr val="0070C0"/>
                </a:solidFill>
              </a:rPr>
              <a:t>Grawitzův</a:t>
            </a:r>
            <a:r>
              <a:rPr lang="cs-CZ" altLang="cs-CZ" u="sng" dirty="0">
                <a:solidFill>
                  <a:srgbClr val="0070C0"/>
                </a:solidFill>
              </a:rPr>
              <a:t> nádor</a:t>
            </a:r>
          </a:p>
          <a:p>
            <a:pPr>
              <a:lnSpc>
                <a:spcPct val="80000"/>
              </a:lnSpc>
            </a:pPr>
            <a:endParaRPr lang="cs-CZ" altLang="cs-CZ" i="1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b="1" dirty="0"/>
              <a:t>Makro</a:t>
            </a:r>
            <a:r>
              <a:rPr lang="cs-CZ" altLang="cs-CZ" sz="20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 často dobře ohraničený a kulovitý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b="1" dirty="0"/>
              <a:t>na řezu pestrobarevný: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žlutá barva (lipidy)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červená (hemoragie)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šedá (vazivo)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706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  Mikro: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typ uspořádání (architektura):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solidně alveolární, </a:t>
            </a:r>
            <a:r>
              <a:rPr lang="cs-CZ" altLang="cs-CZ" dirty="0" err="1"/>
              <a:t>trabekulární</a:t>
            </a:r>
            <a:r>
              <a:rPr lang="cs-CZ" altLang="cs-CZ" dirty="0"/>
              <a:t>, tubulární, </a:t>
            </a:r>
            <a:r>
              <a:rPr lang="cs-CZ" altLang="cs-CZ" dirty="0" err="1"/>
              <a:t>cystopapilární</a:t>
            </a:r>
            <a:r>
              <a:rPr lang="cs-CZ" altLang="cs-CZ" dirty="0"/>
              <a:t> 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polygonální buňky s velmi světlou (vodojasnou) cytoplazmou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depozita </a:t>
            </a:r>
            <a:r>
              <a:rPr lang="cs-CZ" altLang="cs-CZ" dirty="0">
                <a:solidFill>
                  <a:srgbClr val="0070C0"/>
                </a:solidFill>
              </a:rPr>
              <a:t>glykogenu a lipidů</a:t>
            </a:r>
            <a:r>
              <a:rPr lang="cs-CZ" altLang="cs-CZ" dirty="0"/>
              <a:t>, jenž se při zpracování rozpustí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kulatá jádra </a:t>
            </a:r>
          </a:p>
          <a:p>
            <a:pPr lvl="2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nukleární </a:t>
            </a:r>
            <a:r>
              <a:rPr lang="cs-CZ" altLang="cs-CZ" dirty="0" err="1"/>
              <a:t>grading</a:t>
            </a:r>
            <a:r>
              <a:rPr lang="cs-CZ" altLang="cs-CZ" dirty="0"/>
              <a:t> dle ISUP/WHO (grade I-IV)</a:t>
            </a:r>
          </a:p>
          <a:p>
            <a:pPr lvl="2">
              <a:lnSpc>
                <a:spcPct val="80000"/>
              </a:lnSpc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dobře patrná buněčná membrána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nehojné fibrovaskulární stroma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293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2" descr="grawi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088" y="1825625"/>
            <a:ext cx="330290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7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6" descr="RCC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48" y="1865960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06719" y="254132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68348" y="5899629"/>
            <a:ext cx="50207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– Nádorové elementy s vodojasnou cytoplazmou</a:t>
            </a:r>
          </a:p>
          <a:p>
            <a:pPr marL="182563" indent="-182563">
              <a:defRPr/>
            </a:pPr>
            <a:r>
              <a:rPr lang="cs-CZ" b="1" dirty="0"/>
              <a:t>2 – Cystické úseky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83443" y="458784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55612" y="481818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4513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Světlobuněčný</a:t>
            </a:r>
            <a:r>
              <a:rPr lang="cs-CZ" b="1" dirty="0"/>
              <a:t> karcinom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4" descr="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274" y="1795561"/>
            <a:ext cx="6308012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49161" y="2878298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57274" y="6106229"/>
            <a:ext cx="50207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– Nádorové elementy s vodojasnou cytoplazmou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26454" y="399408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8975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1800" b="1" dirty="0"/>
              <a:t>nejčastější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dřívější název – </a:t>
            </a:r>
            <a:r>
              <a:rPr lang="cs-CZ" altLang="cs-CZ" sz="1800" b="1" dirty="0"/>
              <a:t>invazivní </a:t>
            </a:r>
            <a:r>
              <a:rPr lang="cs-CZ" altLang="cs-CZ" sz="1800" b="1" dirty="0" err="1"/>
              <a:t>duktální</a:t>
            </a:r>
            <a:r>
              <a:rPr lang="cs-CZ" altLang="cs-CZ" sz="1800" b="1" dirty="0"/>
              <a:t> karcinom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 Makro: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tuhé, neostře ohraničené ložisko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b="1" dirty="0"/>
              <a:t>Mikro</a:t>
            </a:r>
            <a:r>
              <a:rPr lang="cs-CZ" altLang="cs-CZ" sz="18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sz="1600" b="1" dirty="0"/>
              <a:t>nádorové buňky jsou kohezivní </a:t>
            </a:r>
            <a:r>
              <a:rPr lang="cs-CZ" altLang="cs-CZ" sz="1600" b="1" dirty="0">
                <a:solidFill>
                  <a:srgbClr val="FF0000"/>
                </a:solidFill>
              </a:rPr>
              <a:t>(E-</a:t>
            </a:r>
            <a:r>
              <a:rPr lang="cs-CZ" altLang="cs-CZ" sz="1600" b="1" dirty="0" err="1">
                <a:solidFill>
                  <a:srgbClr val="FF0000"/>
                </a:solidFill>
              </a:rPr>
              <a:t>cadherin</a:t>
            </a:r>
            <a:r>
              <a:rPr lang="cs-CZ" altLang="cs-CZ" sz="1600" b="1" dirty="0">
                <a:solidFill>
                  <a:srgbClr val="FF0000"/>
                </a:solidFill>
              </a:rPr>
              <a:t>+) 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</a:t>
            </a:r>
            <a:r>
              <a:rPr lang="cs-CZ" altLang="cs-CZ" sz="1400" dirty="0"/>
              <a:t>tvoří tubuly, </a:t>
            </a:r>
            <a:r>
              <a:rPr lang="cs-CZ" altLang="cs-CZ" sz="1400" dirty="0" err="1"/>
              <a:t>neluminizované</a:t>
            </a:r>
            <a:r>
              <a:rPr lang="cs-CZ" altLang="cs-CZ" sz="1400" dirty="0"/>
              <a:t> shluky, pruhy</a:t>
            </a:r>
          </a:p>
          <a:p>
            <a:pPr lvl="2">
              <a:lnSpc>
                <a:spcPct val="80000"/>
              </a:lnSpc>
            </a:pPr>
            <a:r>
              <a:rPr lang="cs-CZ" altLang="cs-CZ" sz="1400" dirty="0"/>
              <a:t> jádra s různým stupněm </a:t>
            </a:r>
            <a:r>
              <a:rPr lang="cs-CZ" altLang="cs-CZ" sz="1400" dirty="0" err="1"/>
              <a:t>pleiomorfie</a:t>
            </a:r>
            <a:r>
              <a:rPr lang="cs-CZ" altLang="cs-CZ" sz="1400" dirty="0"/>
              <a:t>, mitózy</a:t>
            </a:r>
          </a:p>
          <a:p>
            <a:pPr lvl="2">
              <a:lnSpc>
                <a:spcPct val="80000"/>
              </a:lnSpc>
            </a:pPr>
            <a:endParaRPr lang="cs-CZ" altLang="cs-CZ" sz="1400" dirty="0"/>
          </a:p>
          <a:p>
            <a:pPr lvl="1">
              <a:lnSpc>
                <a:spcPct val="80000"/>
              </a:lnSpc>
            </a:pPr>
            <a:r>
              <a:rPr lang="cs-CZ" altLang="cs-CZ" sz="1600" u="sng" dirty="0">
                <a:solidFill>
                  <a:srgbClr val="FF0000"/>
                </a:solidFill>
              </a:rPr>
              <a:t>chybí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myoepiteliální</a:t>
            </a:r>
            <a:r>
              <a:rPr lang="cs-CZ" altLang="cs-CZ" sz="1600" u="sng" dirty="0"/>
              <a:t> vrstva (lze verifikovat </a:t>
            </a:r>
            <a:r>
              <a:rPr lang="cs-CZ" altLang="cs-CZ" sz="1600" u="sng" dirty="0" err="1"/>
              <a:t>imunohistochemicky</a:t>
            </a:r>
            <a:r>
              <a:rPr lang="cs-CZ" altLang="cs-CZ" sz="1600" u="sng" dirty="0"/>
              <a:t> – např. CK5, SMA, S-100,…)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stroma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, vazivové</a:t>
            </a:r>
          </a:p>
          <a:p>
            <a:pPr lvl="1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 err="1"/>
              <a:t>infiltrativní</a:t>
            </a:r>
            <a:r>
              <a:rPr lang="cs-CZ" altLang="cs-CZ" sz="1600" dirty="0"/>
              <a:t> růst, většinou v blízkosti DCIS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5008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5" name="Skupina 8"/>
          <p:cNvGrpSpPr>
            <a:grpSpLocks/>
          </p:cNvGrpSpPr>
          <p:nvPr/>
        </p:nvGrpSpPr>
        <p:grpSpPr bwMode="auto">
          <a:xfrm>
            <a:off x="1143292" y="1690688"/>
            <a:ext cx="8726649" cy="5039958"/>
            <a:chOff x="416687" y="1567481"/>
            <a:chExt cx="8727313" cy="5040000"/>
          </a:xfrm>
        </p:grpSpPr>
        <p:pic>
          <p:nvPicPr>
            <p:cNvPr id="7" name="Obrázek 3" descr="duktál2, přehled_tuk4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6687" y="1567481"/>
              <a:ext cx="669375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 descr="duktál2, tubuly, 200x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722" y="3245482"/>
              <a:ext cx="4145278" cy="3121051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1143292" y="6084315"/>
            <a:ext cx="41390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defRPr/>
            </a:pPr>
            <a:r>
              <a:rPr lang="cs-CZ" b="1" dirty="0"/>
              <a:t>1 - Nádorový infiltrát s ojedinělými tubuly</a:t>
            </a:r>
          </a:p>
          <a:p>
            <a:pPr marL="182563" indent="-182563">
              <a:defRPr/>
            </a:pPr>
            <a:r>
              <a:rPr lang="cs-CZ" b="1" dirty="0"/>
              <a:t>2 - Infiltrace tukové tkáně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027255" y="28923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947509" y="213241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403797" y="368160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4973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altLang="cs-CZ" b="1" dirty="0"/>
              <a:t>Invazivní karcinom </a:t>
            </a:r>
            <a:r>
              <a:rPr lang="cs-CZ" altLang="cs-CZ" b="1" dirty="0" err="1"/>
              <a:t>mammy</a:t>
            </a:r>
            <a:r>
              <a:rPr lang="cs-CZ" altLang="cs-CZ" b="1" dirty="0"/>
              <a:t>, NST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3" descr="duktál, tubuly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86" y="1825625"/>
            <a:ext cx="6179457" cy="46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703286" y="6107983"/>
            <a:ext cx="54755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Nádorový infiltrát s nepravidelnými tubuly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55905" y="3186306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56933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Neuroendokrinní </a:t>
            </a:r>
            <a:r>
              <a:rPr lang="cs-CZ" b="1" dirty="0" err="1"/>
              <a:t>neoplázie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epitelové nádory s neuroendokrinní diferenciací</a:t>
            </a:r>
          </a:p>
          <a:p>
            <a:r>
              <a:rPr lang="cs-CZ" altLang="cs-CZ" sz="2000" dirty="0"/>
              <a:t> představují heterogenní skupinu nádorů</a:t>
            </a:r>
          </a:p>
          <a:p>
            <a:r>
              <a:rPr lang="cs-CZ" altLang="cs-CZ" sz="2000" b="1" dirty="0"/>
              <a:t> jsou charakterizovány tvorbou </a:t>
            </a:r>
            <a:r>
              <a:rPr lang="cs-CZ" altLang="cs-CZ" sz="2000" b="1" dirty="0" err="1"/>
              <a:t>bioaminů</a:t>
            </a:r>
            <a:r>
              <a:rPr lang="cs-CZ" altLang="cs-CZ" sz="2000" b="1" dirty="0"/>
              <a:t> nebo hormonů a </a:t>
            </a:r>
            <a:r>
              <a:rPr lang="cs-CZ" altLang="cs-CZ" sz="2000" b="1" dirty="0" err="1"/>
              <a:t>působků</a:t>
            </a:r>
            <a:r>
              <a:rPr lang="cs-CZ" altLang="cs-CZ" sz="2000" b="1" dirty="0"/>
              <a:t> s hormonální účinností</a:t>
            </a:r>
          </a:p>
          <a:p>
            <a:pPr lvl="1"/>
            <a:r>
              <a:rPr lang="cs-CZ" altLang="cs-CZ" sz="2000" dirty="0"/>
              <a:t> např. serotoninu, neuropeptidů,…</a:t>
            </a:r>
          </a:p>
          <a:p>
            <a:pPr lvl="1"/>
            <a:endParaRPr lang="cs-CZ" altLang="cs-CZ" sz="2000" dirty="0"/>
          </a:p>
          <a:p>
            <a:r>
              <a:rPr lang="cs-CZ" altLang="cs-CZ" sz="2000" dirty="0"/>
              <a:t> </a:t>
            </a:r>
            <a:r>
              <a:rPr lang="cs-CZ" altLang="cs-CZ" sz="2000" b="1" dirty="0"/>
              <a:t>přibližně čtvrtina je endokrinně funkčních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b="1" u="sng" dirty="0" err="1">
                <a:solidFill>
                  <a:srgbClr val="FF0000"/>
                </a:solidFill>
              </a:rPr>
              <a:t>karcinoidový</a:t>
            </a:r>
            <a:r>
              <a:rPr lang="cs-CZ" altLang="cs-CZ" sz="2000" b="1" u="sng" dirty="0">
                <a:solidFill>
                  <a:srgbClr val="FF0000"/>
                </a:solidFill>
              </a:rPr>
              <a:t> syndrom </a:t>
            </a:r>
            <a:r>
              <a:rPr lang="cs-CZ" altLang="cs-CZ" sz="2000" dirty="0"/>
              <a:t>(např. u malobuněčného karcinomu plic)</a:t>
            </a:r>
          </a:p>
          <a:p>
            <a:pPr marL="457200" lvl="1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 v cytoplazmě buněk jsou přítomna neurosekreční granula</a:t>
            </a:r>
            <a:r>
              <a:rPr lang="cs-CZ" altLang="cs-CZ" sz="2000" dirty="0"/>
              <a:t>, která lze prokázat:</a:t>
            </a:r>
          </a:p>
          <a:p>
            <a:pPr lvl="1"/>
            <a:r>
              <a:rPr lang="cs-CZ" altLang="cs-CZ" sz="2000" dirty="0"/>
              <a:t> především </a:t>
            </a:r>
            <a:r>
              <a:rPr lang="cs-CZ" altLang="cs-CZ" sz="2000" dirty="0" err="1"/>
              <a:t>imunohistochemickými</a:t>
            </a:r>
            <a:r>
              <a:rPr lang="cs-CZ" altLang="cs-CZ" sz="2000" dirty="0"/>
              <a:t> metodami !</a:t>
            </a:r>
          </a:p>
          <a:p>
            <a:pPr lvl="2"/>
            <a:r>
              <a:rPr lang="cs-CZ" altLang="cs-CZ" dirty="0"/>
              <a:t>serotonin, </a:t>
            </a:r>
            <a:r>
              <a:rPr lang="cs-CZ" altLang="cs-CZ" dirty="0" err="1"/>
              <a:t>chromogranin</a:t>
            </a:r>
            <a:r>
              <a:rPr lang="cs-CZ" altLang="cs-CZ" dirty="0"/>
              <a:t>, S100, NSE, CD56</a:t>
            </a:r>
          </a:p>
          <a:p>
            <a:pPr lvl="1"/>
            <a:r>
              <a:rPr lang="cs-CZ" altLang="cs-CZ" sz="2000" dirty="0"/>
              <a:t> stříbřící metodou podle </a:t>
            </a:r>
            <a:r>
              <a:rPr lang="cs-CZ" altLang="cs-CZ" sz="2000" dirty="0" err="1"/>
              <a:t>Grimelia</a:t>
            </a: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5137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Neuroendokrinní </a:t>
            </a:r>
            <a:r>
              <a:rPr lang="cs-CZ" b="1" dirty="0" err="1"/>
              <a:t>neoplázie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 WHO 5th </a:t>
            </a:r>
            <a:r>
              <a:rPr lang="cs-CZ" altLang="cs-CZ" sz="2000" dirty="0" err="1"/>
              <a:t>Edition</a:t>
            </a:r>
            <a:r>
              <a:rPr lang="cs-CZ" altLang="cs-CZ" sz="2000" dirty="0"/>
              <a:t> (2018)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u="sng" dirty="0"/>
              <a:t>dělení dle mitotické a proliferační aktivity na:</a:t>
            </a:r>
          </a:p>
          <a:p>
            <a:pPr lvl="1">
              <a:lnSpc>
                <a:spcPct val="80000"/>
              </a:lnSpc>
            </a:pPr>
            <a:r>
              <a:rPr lang="cs-CZ" altLang="cs-CZ" sz="1800" dirty="0">
                <a:solidFill>
                  <a:srgbClr val="0070C0"/>
                </a:solidFill>
              </a:rPr>
              <a:t> </a:t>
            </a:r>
            <a:r>
              <a:rPr lang="cs-CZ" altLang="cs-CZ" sz="2200" b="1" dirty="0">
                <a:solidFill>
                  <a:srgbClr val="0070C0"/>
                </a:solidFill>
              </a:rPr>
              <a:t>neuroendokrinní tumory G1 (</a:t>
            </a:r>
            <a:r>
              <a:rPr lang="cs-CZ" altLang="cs-CZ" sz="2200" b="1" dirty="0" err="1">
                <a:solidFill>
                  <a:srgbClr val="0070C0"/>
                </a:solidFill>
              </a:rPr>
              <a:t>karcinoid</a:t>
            </a:r>
            <a:r>
              <a:rPr lang="cs-CZ" altLang="cs-CZ" sz="2200" b="1" dirty="0">
                <a:solidFill>
                  <a:srgbClr val="0070C0"/>
                </a:solidFill>
              </a:rPr>
              <a:t>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do 2 %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méně než 2 mitózy na 10 zorných polí velkého zvětšení</a:t>
            </a:r>
          </a:p>
          <a:p>
            <a:pPr lvl="2">
              <a:lnSpc>
                <a:spcPct val="80000"/>
              </a:lnSpc>
              <a:buFont typeface="Arial" charset="0"/>
              <a:buNone/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2200" b="1" dirty="0">
                <a:solidFill>
                  <a:srgbClr val="0070C0"/>
                </a:solidFill>
              </a:rPr>
              <a:t>neuroendokrinní tumory G2 (atypický </a:t>
            </a:r>
            <a:r>
              <a:rPr lang="cs-CZ" altLang="cs-CZ" sz="2200" b="1" dirty="0" err="1">
                <a:solidFill>
                  <a:srgbClr val="0070C0"/>
                </a:solidFill>
              </a:rPr>
              <a:t>karcinoid</a:t>
            </a:r>
            <a:r>
              <a:rPr lang="cs-CZ" altLang="cs-CZ" sz="2200" b="1" dirty="0">
                <a:solidFill>
                  <a:srgbClr val="0070C0"/>
                </a:solidFill>
              </a:rPr>
              <a:t>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do 3 - 20 %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 2 – 20 mitóz na 10 zorných polí velkého zvětšení</a:t>
            </a:r>
          </a:p>
          <a:p>
            <a:pPr lvl="2">
              <a:lnSpc>
                <a:spcPct val="80000"/>
              </a:lnSpc>
            </a:pPr>
            <a:endParaRPr lang="cs-CZ" altLang="cs-CZ" sz="1600" dirty="0"/>
          </a:p>
          <a:p>
            <a:pPr marL="449263" lvl="2" indent="269875">
              <a:lnSpc>
                <a:spcPct val="80000"/>
              </a:lnSpc>
            </a:pPr>
            <a:r>
              <a:rPr lang="cs-CZ" altLang="cs-CZ" sz="2200" b="1" dirty="0">
                <a:solidFill>
                  <a:srgbClr val="0070C0"/>
                </a:solidFill>
              </a:rPr>
              <a:t>neuroendokrinní tumory G3 </a:t>
            </a:r>
          </a:p>
          <a:p>
            <a:pPr marL="1077913" lvl="2" indent="-163513">
              <a:lnSpc>
                <a:spcPct val="80000"/>
              </a:lnSpc>
            </a:pPr>
            <a:r>
              <a:rPr lang="cs-CZ" altLang="cs-CZ" sz="1800" dirty="0"/>
              <a:t>proliferační index Ki67 nad 20 %</a:t>
            </a:r>
          </a:p>
          <a:p>
            <a:pPr marL="1077913" lvl="2" indent="-163513">
              <a:lnSpc>
                <a:spcPct val="80000"/>
              </a:lnSpc>
            </a:pPr>
            <a:r>
              <a:rPr lang="cs-CZ" altLang="cs-CZ" sz="1800" dirty="0"/>
              <a:t>mitotický index  nad 20 mitóz na 10 zorných polí velkého zvětšení</a:t>
            </a:r>
          </a:p>
          <a:p>
            <a:pPr lvl="2">
              <a:lnSpc>
                <a:spcPct val="80000"/>
              </a:lnSpc>
            </a:pPr>
            <a:endParaRPr lang="cs-CZ" altLang="cs-CZ" sz="2200" dirty="0"/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  </a:t>
            </a:r>
            <a:r>
              <a:rPr lang="cs-CZ" altLang="cs-CZ" sz="2200" b="1" dirty="0">
                <a:solidFill>
                  <a:srgbClr val="0070C0"/>
                </a:solidFill>
              </a:rPr>
              <a:t>neuroendokrinní karcinomy G3 (malobuněčný nebo </a:t>
            </a:r>
            <a:r>
              <a:rPr lang="cs-CZ" altLang="cs-CZ" sz="2200" b="1" dirty="0" err="1">
                <a:solidFill>
                  <a:srgbClr val="0070C0"/>
                </a:solidFill>
              </a:rPr>
              <a:t>velkobuněčný</a:t>
            </a:r>
            <a:r>
              <a:rPr lang="cs-CZ" altLang="cs-CZ" sz="2200" b="1" dirty="0">
                <a:solidFill>
                  <a:srgbClr val="0070C0"/>
                </a:solidFill>
              </a:rPr>
              <a:t> typ)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proliferační index Ki67 více než 20 %</a:t>
            </a:r>
          </a:p>
          <a:p>
            <a:pPr marL="987425" lvl="2" indent="-73025">
              <a:lnSpc>
                <a:spcPct val="80000"/>
              </a:lnSpc>
            </a:pPr>
            <a:r>
              <a:rPr lang="cs-CZ" altLang="cs-CZ" sz="1600" dirty="0"/>
              <a:t> mitotický index  více než 20 mitóz na 10 zorných polí velkého zvětšení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50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Verruca</a:t>
            </a:r>
            <a:r>
              <a:rPr lang="cs-CZ" b="1" dirty="0"/>
              <a:t> </a:t>
            </a:r>
            <a:r>
              <a:rPr lang="cs-CZ" b="1" dirty="0" err="1"/>
              <a:t>vulgaris</a:t>
            </a:r>
            <a:r>
              <a:rPr lang="cs-CZ" b="1" dirty="0"/>
              <a:t> (bradavice)</a:t>
            </a:r>
          </a:p>
        </p:txBody>
      </p:sp>
      <p:pic>
        <p:nvPicPr>
          <p:cNvPr id="4" name="Picture 2" descr="verruca-vulg-6708-01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5609734" cy="4680000"/>
          </a:xfrm>
          <a:noFill/>
        </p:spPr>
      </p:pic>
      <p:pic>
        <p:nvPicPr>
          <p:cNvPr id="5" name="Picture 2" descr="verruca-vulg-6155-01-he-1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775" y="1825625"/>
            <a:ext cx="4821025" cy="4680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258879" y="5673411"/>
            <a:ext cx="318905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</a:t>
            </a:r>
            <a:r>
              <a:rPr lang="cs-CZ" b="1" dirty="0" err="1"/>
              <a:t>Verukózní</a:t>
            </a:r>
            <a:r>
              <a:rPr lang="cs-CZ" b="1" dirty="0"/>
              <a:t> léze</a:t>
            </a:r>
          </a:p>
          <a:p>
            <a:pPr eaLnBrk="0" hangingPunct="0">
              <a:defRPr/>
            </a:pPr>
            <a:r>
              <a:rPr lang="cs-CZ" b="1" dirty="0"/>
              <a:t>2 - Hyperkeratóza</a:t>
            </a:r>
          </a:p>
          <a:p>
            <a:pPr eaLnBrk="0" hangingPunct="0">
              <a:defRPr/>
            </a:pPr>
            <a:r>
              <a:rPr lang="cs-CZ" b="1" dirty="0"/>
              <a:t>3 - Stromečkovitá </a:t>
            </a:r>
            <a:r>
              <a:rPr lang="cs-CZ" b="1" dirty="0" err="1"/>
              <a:t>parakeratóza</a:t>
            </a:r>
            <a:endParaRPr lang="cs-CZ" b="1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02691" y="38067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44949" y="266700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82212" y="368714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938570" y="5676137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5649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72" y="256336"/>
            <a:ext cx="9124950" cy="49657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284872" y="52832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/>
              <a:t>NET neuroendokrinní tumor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NEC neuroendokrinní karcinom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*Dobře diferencovaná neuroendokrinní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>
              <a:spcBef>
                <a:spcPct val="0"/>
              </a:spcBef>
            </a:pPr>
            <a:r>
              <a:rPr lang="cs-CZ" altLang="cs-CZ" dirty="0"/>
              <a:t>**Nízce diferencovaná neuroendokrinní </a:t>
            </a:r>
            <a:r>
              <a:rPr lang="cs-CZ" altLang="cs-CZ" dirty="0" err="1"/>
              <a:t>neoplazie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188889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Smíšené neuroendokrinní – </a:t>
            </a:r>
            <a:r>
              <a:rPr lang="cs-CZ" b="1" dirty="0" err="1"/>
              <a:t>nonneuroendokrinní</a:t>
            </a:r>
            <a:r>
              <a:rPr lang="cs-CZ" b="1" dirty="0"/>
              <a:t> nádory (</a:t>
            </a:r>
            <a:r>
              <a:rPr lang="cs-CZ" b="1" dirty="0" err="1"/>
              <a:t>MiNEN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6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/>
              <a:t>= </a:t>
            </a:r>
            <a:r>
              <a:rPr lang="cs-CZ" altLang="cs-CZ" sz="2600" b="1" dirty="0" err="1">
                <a:solidFill>
                  <a:srgbClr val="FF0000"/>
                </a:solidFill>
              </a:rPr>
              <a:t>mi</a:t>
            </a:r>
            <a:r>
              <a:rPr lang="cs-CZ" altLang="cs-CZ" sz="2600" dirty="0" err="1"/>
              <a:t>xed</a:t>
            </a:r>
            <a:r>
              <a:rPr lang="cs-CZ" altLang="cs-CZ" sz="2600" dirty="0"/>
              <a:t> </a:t>
            </a:r>
            <a:r>
              <a:rPr lang="cs-CZ" altLang="cs-CZ" sz="2600" b="1" dirty="0" err="1">
                <a:solidFill>
                  <a:srgbClr val="FF0000"/>
                </a:solidFill>
              </a:rPr>
              <a:t>ne</a:t>
            </a:r>
            <a:r>
              <a:rPr lang="cs-CZ" altLang="cs-CZ" sz="2600" dirty="0" err="1"/>
              <a:t>uroendocrine-</a:t>
            </a:r>
            <a:r>
              <a:rPr lang="cs-CZ" altLang="cs-CZ" sz="2600" b="1" dirty="0" err="1">
                <a:solidFill>
                  <a:srgbClr val="FF0000"/>
                </a:solidFill>
              </a:rPr>
              <a:t>n</a:t>
            </a:r>
            <a:r>
              <a:rPr lang="cs-CZ" altLang="cs-CZ" sz="2600" dirty="0" err="1"/>
              <a:t>onneuroendocrine</a:t>
            </a:r>
            <a:r>
              <a:rPr lang="cs-CZ" altLang="cs-CZ" sz="2600" dirty="0"/>
              <a:t> </a:t>
            </a:r>
            <a:r>
              <a:rPr lang="cs-CZ" altLang="cs-CZ" sz="2600" dirty="0" err="1"/>
              <a:t>neoplasms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V rámci jednoho nádorů mají morfologicky odlišitelné úseky odpovídající epitelovému nádoru (většinou karcinomu, případně adenomu)  a neuroendokrinnímu nádoru (NET či NEC)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Každá z komponent tumoru musí zaujímat minimálně 30% objemu nádoru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93228"/>
              </p:ext>
            </p:extLst>
          </p:nvPr>
        </p:nvGraphicFramePr>
        <p:xfrm>
          <a:off x="1289050" y="4090307"/>
          <a:ext cx="8127999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2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Non-neuroendokrinní</a:t>
                      </a:r>
                      <a:r>
                        <a:rPr lang="cs-CZ" baseline="0" dirty="0"/>
                        <a:t> komponenta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Neuroendokrinní komponenta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nízkého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adenom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středního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karcinom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MINEN vysokého st. malignity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adenom či</a:t>
                      </a:r>
                      <a:r>
                        <a:rPr lang="cs-CZ" baseline="0" dirty="0"/>
                        <a:t> karcinom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7849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 </a:t>
            </a:r>
            <a:r>
              <a:rPr lang="cs-CZ" altLang="cs-CZ" sz="2400" b="1" dirty="0"/>
              <a:t>dle WHO klasifikace (5th </a:t>
            </a:r>
            <a:r>
              <a:rPr lang="cs-CZ" altLang="cs-CZ" sz="2400" b="1" dirty="0" err="1"/>
              <a:t>Edition</a:t>
            </a:r>
            <a:r>
              <a:rPr lang="cs-CZ" altLang="cs-CZ" sz="2400" b="1" dirty="0"/>
              <a:t>, 2018):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neuroendokrinní tumor G1 (NET G1)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2400" b="1" dirty="0"/>
              <a:t>Makro</a:t>
            </a:r>
            <a:r>
              <a:rPr lang="cs-CZ" altLang="cs-CZ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malé okrouhlé či ploché uzly žlutavé barvy, zasahující nestejně hluboko do stěny</a:t>
            </a:r>
          </a:p>
          <a:p>
            <a:pPr marL="538163" lvl="1" indent="-80963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 </a:t>
            </a:r>
            <a:r>
              <a:rPr lang="cs-CZ" altLang="cs-CZ" sz="2000" dirty="0"/>
              <a:t>na povrchu intaktní nebo </a:t>
            </a:r>
            <a:r>
              <a:rPr lang="cs-CZ" altLang="cs-CZ" sz="2000" dirty="0" err="1"/>
              <a:t>ulcerovaná</a:t>
            </a:r>
            <a:r>
              <a:rPr lang="cs-CZ" altLang="cs-CZ" sz="2000" dirty="0"/>
              <a:t> sliznice</a:t>
            </a:r>
          </a:p>
          <a:p>
            <a:pPr marL="538163" lvl="1" indent="-80963">
              <a:lnSpc>
                <a:spcPct val="80000"/>
              </a:lnSpc>
            </a:pPr>
            <a:r>
              <a:rPr lang="cs-CZ" altLang="cs-CZ" sz="2000" dirty="0"/>
              <a:t>  někdy prominují do lumen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Mikro</a:t>
            </a:r>
            <a:r>
              <a:rPr lang="cs-CZ" altLang="cs-CZ" sz="2400" dirty="0"/>
              <a:t>: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</a:t>
            </a:r>
            <a:r>
              <a:rPr lang="cs-CZ" altLang="cs-CZ" sz="2000" dirty="0" err="1"/>
              <a:t>trabekulární</a:t>
            </a:r>
            <a:r>
              <a:rPr lang="cs-CZ" altLang="cs-CZ" sz="2000" dirty="0"/>
              <a:t>, glandulární struktura- tubuly, palisády či smíšená struktura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pravidelné </a:t>
            </a:r>
            <a:r>
              <a:rPr lang="cs-CZ" altLang="cs-CZ" sz="2000" dirty="0" err="1"/>
              <a:t>bb</a:t>
            </a:r>
            <a:r>
              <a:rPr lang="cs-CZ" altLang="cs-CZ" sz="2000" dirty="0"/>
              <a:t>. se světlou cytoplazmou a kulatým či oválným jádrem; mírná polymorfie jader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nevelká mitotická aktivita</a:t>
            </a:r>
          </a:p>
          <a:p>
            <a:pPr marL="538163" lvl="1" indent="-80963">
              <a:lnSpc>
                <a:spcPct val="80000"/>
              </a:lnSpc>
              <a:tabLst>
                <a:tab pos="538163" algn="l"/>
              </a:tabLst>
            </a:pPr>
            <a:r>
              <a:rPr lang="cs-CZ" altLang="cs-CZ" sz="2000" dirty="0"/>
              <a:t>  v cytoplazmě </a:t>
            </a:r>
            <a:r>
              <a:rPr lang="cs-CZ" altLang="cs-CZ" sz="2000" dirty="0" err="1"/>
              <a:t>chromogranin</a:t>
            </a:r>
            <a:r>
              <a:rPr lang="cs-CZ" altLang="cs-CZ" sz="2000" dirty="0"/>
              <a:t> A</a:t>
            </a:r>
          </a:p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6933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karcinoid appendixu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785" y="1825625"/>
            <a:ext cx="6216443" cy="46800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2915785" y="5859294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Reziduální sliznice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08255" y="3542813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286291" y="342851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81618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Karcinoid</a:t>
            </a:r>
            <a:r>
              <a:rPr lang="cs-CZ" b="1" dirty="0"/>
              <a:t> apendixu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sz="24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6" descr="karcinoid appendixu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2156" y="1825625"/>
            <a:ext cx="6216443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166548" y="4721192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07046" y="5927281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Reziduální sliznice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71391" y="266923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77289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karcinom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nejmalignější varianta bronchogenního karcinomu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Mikro</a:t>
            </a:r>
            <a:r>
              <a:rPr lang="cs-CZ" altLang="cs-CZ" sz="2400" dirty="0"/>
              <a:t>: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malé modré buňky s nezřetelnou cytoplazmou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drobná protáhlá </a:t>
            </a:r>
            <a:r>
              <a:rPr lang="cs-CZ" altLang="cs-CZ" sz="2000" dirty="0" err="1"/>
              <a:t>hyperchromní</a:t>
            </a:r>
            <a:r>
              <a:rPr lang="cs-CZ" altLang="cs-CZ" sz="2000" dirty="0"/>
              <a:t> jádra bez patrných jadérek (</a:t>
            </a:r>
            <a:r>
              <a:rPr lang="cs-CZ" altLang="cs-CZ" sz="2000" dirty="0" err="1"/>
              <a:t>ovískový</a:t>
            </a:r>
            <a:r>
              <a:rPr lang="cs-CZ" altLang="cs-CZ" sz="2000" dirty="0"/>
              <a:t> karcinom)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solidní uspořádání</a:t>
            </a:r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endParaRPr lang="cs-CZ" altLang="cs-CZ" sz="2000" dirty="0"/>
          </a:p>
          <a:p>
            <a:pPr marL="628650" lvl="1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2000" dirty="0"/>
              <a:t>přítomnost neuroendokrinních  sekrečních granul  v cytoplazmě </a:t>
            </a:r>
          </a:p>
          <a:p>
            <a:pPr marL="628650" lvl="2" indent="-171450">
              <a:lnSpc>
                <a:spcPct val="80000"/>
              </a:lnSpc>
              <a:tabLst>
                <a:tab pos="628650" algn="l"/>
              </a:tabLst>
            </a:pPr>
            <a:r>
              <a:rPr lang="cs-CZ" altLang="cs-CZ" sz="1800" dirty="0" err="1"/>
              <a:t>chromogranin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synaptophyzin</a:t>
            </a:r>
            <a:endParaRPr lang="cs-CZ" altLang="cs-CZ" sz="1800" dirty="0"/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513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</a:t>
            </a:r>
            <a:r>
              <a:rPr lang="cs-CZ" b="1"/>
              <a:t>karcinom plic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4" descr="malobb c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96" y="1825625"/>
            <a:ext cx="62143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948896" y="182562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48896" y="5919112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Nekrózy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07831" y="197802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8873" y="4244974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37917" y="5085895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3544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/>
              <a:t>Malobuněčný </a:t>
            </a:r>
            <a:r>
              <a:rPr lang="cs-CZ" b="1"/>
              <a:t>karcinom plic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cs-CZ" altLang="cs-CZ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malobb c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3106" y="1825625"/>
            <a:ext cx="6214380" cy="46800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25126" y="6043960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67069" y="5886460"/>
            <a:ext cx="2240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1 - Nekrózy</a:t>
            </a:r>
          </a:p>
          <a:p>
            <a:pPr eaLnBrk="0" hangingPunct="0">
              <a:defRPr/>
            </a:pPr>
            <a:r>
              <a:rPr lang="cs-CZ" b="1" dirty="0"/>
              <a:t>2 - Nádorový infiltrát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090098" y="3036781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1715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vyskytují se </a:t>
            </a:r>
            <a:r>
              <a:rPr lang="cs-CZ" altLang="cs-CZ" sz="2400" dirty="0" err="1"/>
              <a:t>ubikvitně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značně heterogenní skupina nádorů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většina nádorů vzniká </a:t>
            </a:r>
            <a:r>
              <a:rPr lang="cs-CZ" altLang="cs-CZ" sz="2400" b="1" i="1" dirty="0"/>
              <a:t>de novo</a:t>
            </a:r>
          </a:p>
          <a:p>
            <a:pPr>
              <a:lnSpc>
                <a:spcPct val="80000"/>
              </a:lnSpc>
            </a:pP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i="1" dirty="0"/>
              <a:t> u části z nich však  prokázána souvislost  např. s: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chemickými kancerogeny (např. herbicidy obsahující  dioxiny)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jizvami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implantáty obsahující PVC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radiací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viry (HHV8 a </a:t>
            </a:r>
            <a:r>
              <a:rPr lang="cs-CZ" altLang="cs-CZ" sz="2000" dirty="0" err="1"/>
              <a:t>Kaposiho</a:t>
            </a:r>
            <a:r>
              <a:rPr lang="cs-CZ" altLang="cs-CZ" sz="2000" dirty="0"/>
              <a:t> sarkom)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  dědičnost (hereditární mnohotné lipomy)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b="1" dirty="0"/>
              <a:t>dělení z hlediska </a:t>
            </a:r>
            <a:r>
              <a:rPr lang="cs-CZ" altLang="cs-CZ" sz="2400" b="1" dirty="0">
                <a:solidFill>
                  <a:srgbClr val="FF0000"/>
                </a:solidFill>
              </a:rPr>
              <a:t>biologického chování </a:t>
            </a:r>
            <a:r>
              <a:rPr lang="cs-CZ" altLang="cs-CZ" sz="2400" b="1" dirty="0"/>
              <a:t>na: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benigní</a:t>
            </a:r>
          </a:p>
          <a:p>
            <a:pPr lvl="2">
              <a:lnSpc>
                <a:spcPct val="80000"/>
              </a:lnSpc>
            </a:pPr>
            <a:r>
              <a:rPr lang="cs-CZ" altLang="cs-CZ" sz="1600" dirty="0"/>
              <a:t> např.  fibrom, lipom, </a:t>
            </a:r>
            <a:r>
              <a:rPr lang="cs-CZ" altLang="cs-CZ" sz="1600" dirty="0" err="1"/>
              <a:t>hibernom</a:t>
            </a:r>
            <a:r>
              <a:rPr lang="cs-CZ" altLang="cs-CZ" sz="1600" dirty="0"/>
              <a:t>, myxom, hemangiom, </a:t>
            </a:r>
            <a:r>
              <a:rPr lang="cs-CZ" altLang="cs-CZ" sz="1600" dirty="0" err="1"/>
              <a:t>lymfangiom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leiomyom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rabdomyom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chondrom</a:t>
            </a:r>
            <a:r>
              <a:rPr lang="cs-CZ" altLang="cs-CZ" sz="1600" dirty="0"/>
              <a:t>, osteom,…</a:t>
            </a:r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nádory intermediální povahy (</a:t>
            </a:r>
            <a:r>
              <a:rPr lang="cs-CZ" altLang="cs-CZ" sz="2000" b="1" dirty="0" err="1">
                <a:solidFill>
                  <a:srgbClr val="0070C0"/>
                </a:solidFill>
              </a:rPr>
              <a:t>semimaligní</a:t>
            </a:r>
            <a:r>
              <a:rPr lang="cs-CZ" altLang="cs-CZ" sz="2000" b="1" dirty="0">
                <a:solidFill>
                  <a:srgbClr val="0070C0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mohou lokálně recidivovat nebo vzácně metastazovat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/>
              <a:t> </a:t>
            </a:r>
            <a:r>
              <a:rPr lang="cs-CZ" altLang="cs-CZ" sz="1800" dirty="0" err="1"/>
              <a:t>fibromatózy</a:t>
            </a:r>
            <a:r>
              <a:rPr lang="cs-CZ" altLang="cs-CZ" sz="1800" dirty="0"/>
              <a:t>, některé </a:t>
            </a:r>
            <a:r>
              <a:rPr lang="cs-CZ" altLang="cs-CZ" sz="1800" dirty="0" err="1"/>
              <a:t>lipomatózní</a:t>
            </a:r>
            <a:r>
              <a:rPr lang="cs-CZ" altLang="cs-CZ" sz="1800" dirty="0"/>
              <a:t> či chrupavčité tumory aj.</a:t>
            </a:r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b="1" dirty="0">
                <a:solidFill>
                  <a:srgbClr val="0070C0"/>
                </a:solidFill>
              </a:rPr>
              <a:t>maligní (sarkomy)</a:t>
            </a:r>
          </a:p>
          <a:p>
            <a:pPr lvl="2">
              <a:lnSpc>
                <a:spcPct val="80000"/>
              </a:lnSpc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/>
              <a:t>vyšší metastatický potenciál</a:t>
            </a:r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sz="2400" u="sng" dirty="0"/>
              <a:t>benigní nádory se vyskytují přibližně 100x častěji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 lvl="1">
              <a:lnSpc>
                <a:spcPct val="80000"/>
              </a:lnSpc>
            </a:pPr>
            <a:endParaRPr lang="cs-CZ" altLang="cs-CZ" sz="2000" dirty="0"/>
          </a:p>
          <a:p>
            <a:pPr lvl="2">
              <a:lnSpc>
                <a:spcPct val="80000"/>
              </a:lnSpc>
            </a:pPr>
            <a:endParaRPr lang="cs-CZ" altLang="cs-CZ" sz="1800" dirty="0"/>
          </a:p>
          <a:p>
            <a:endParaRPr lang="cs-CZ" altLang="cs-CZ" dirty="0"/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Seboroická</a:t>
            </a:r>
            <a:r>
              <a:rPr lang="cs-CZ" b="1" dirty="0"/>
              <a:t> keratóza /</a:t>
            </a:r>
            <a:r>
              <a:rPr lang="cs-CZ" b="1" dirty="0" err="1"/>
              <a:t>veruka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běžný kožní epiteliální tumor (benigní)</a:t>
            </a:r>
          </a:p>
          <a:p>
            <a:r>
              <a:rPr lang="cs-CZ" altLang="cs-CZ" b="1" dirty="0"/>
              <a:t>makro</a:t>
            </a:r>
            <a:r>
              <a:rPr lang="cs-CZ" altLang="cs-CZ" dirty="0"/>
              <a:t>:</a:t>
            </a:r>
          </a:p>
          <a:p>
            <a:pPr marL="742950" lvl="1" indent="-285750"/>
            <a:r>
              <a:rPr lang="cs-CZ" altLang="cs-CZ" dirty="0"/>
              <a:t>ploché nebo vyvýšené bradavičnaté výrůstky</a:t>
            </a:r>
          </a:p>
          <a:p>
            <a:pPr marL="742950" lvl="1" indent="-285750"/>
            <a:r>
              <a:rPr lang="cs-CZ" altLang="cs-CZ" dirty="0"/>
              <a:t>někdy hnědě pigmentované</a:t>
            </a:r>
            <a:endParaRPr lang="cs-CZ" altLang="cs-CZ" dirty="0">
              <a:latin typeface="Arial" panose="020B0604020202020204" pitchFamily="34" charset="0"/>
            </a:endParaRPr>
          </a:p>
          <a:p>
            <a:pPr marL="742950" lvl="1" indent="-285750"/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b="1" dirty="0"/>
              <a:t>mikro</a:t>
            </a:r>
            <a:r>
              <a:rPr lang="cs-CZ" altLang="cs-CZ" dirty="0"/>
              <a:t>:</a:t>
            </a:r>
          </a:p>
          <a:p>
            <a:pPr marL="742950" lvl="1" indent="-285750"/>
            <a:r>
              <a:rPr lang="cs-CZ" altLang="cs-CZ" dirty="0"/>
              <a:t>proliferace </a:t>
            </a:r>
            <a:r>
              <a:rPr lang="cs-CZ" altLang="cs-CZ" dirty="0" err="1"/>
              <a:t>bazaloidních</a:t>
            </a:r>
            <a:r>
              <a:rPr lang="cs-CZ" altLang="cs-CZ" dirty="0"/>
              <a:t> (malých, okrouhlých) buněk</a:t>
            </a:r>
          </a:p>
          <a:p>
            <a:pPr marL="742950" lvl="1" indent="-285750"/>
            <a:r>
              <a:rPr lang="cs-CZ" altLang="cs-CZ" dirty="0"/>
              <a:t>tvorba keratinových perel (rohových </a:t>
            </a:r>
            <a:r>
              <a:rPr lang="cs-CZ" altLang="cs-CZ" dirty="0" err="1"/>
              <a:t>pseudocyst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509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třídí se podle výchozí mateřské tkáně</a:t>
            </a:r>
          </a:p>
          <a:p>
            <a:endParaRPr lang="cs-CZ" altLang="cs-CZ" sz="2400" dirty="0"/>
          </a:p>
          <a:p>
            <a:r>
              <a:rPr lang="cs-CZ" altLang="cs-CZ" sz="2400" dirty="0"/>
              <a:t>  základním histologickým rysem je chybění formací typických pro epitely a </a:t>
            </a:r>
            <a:r>
              <a:rPr lang="cs-CZ" altLang="cs-CZ" sz="2400" dirty="0">
                <a:solidFill>
                  <a:srgbClr val="0070C0"/>
                </a:solidFill>
              </a:rPr>
              <a:t>absence vzájemné </a:t>
            </a:r>
            <a:r>
              <a:rPr lang="cs-CZ" altLang="cs-CZ" sz="2400" dirty="0" err="1">
                <a:solidFill>
                  <a:srgbClr val="0070C0"/>
                </a:solidFill>
              </a:rPr>
              <a:t>kohezivity</a:t>
            </a:r>
            <a:endParaRPr lang="cs-CZ" altLang="cs-CZ" sz="2400" dirty="0">
              <a:solidFill>
                <a:srgbClr val="0070C0"/>
              </a:solidFill>
            </a:endParaRPr>
          </a:p>
          <a:p>
            <a:endParaRPr lang="cs-CZ" altLang="cs-CZ" sz="2400" dirty="0"/>
          </a:p>
          <a:p>
            <a:r>
              <a:rPr lang="cs-CZ" altLang="cs-CZ" sz="2400" dirty="0"/>
              <a:t> mezibuněčná hmota většinou obklopuje jednotlivé nádorové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749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Nádory měkkých tkání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fibroblastickou</a:t>
            </a:r>
            <a:r>
              <a:rPr lang="cs-CZ" sz="2000" i="1" dirty="0"/>
              <a:t> a </a:t>
            </a:r>
            <a:r>
              <a:rPr lang="cs-CZ" sz="2000" i="1" dirty="0" err="1"/>
              <a:t>myofibroblastickou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adipocytární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hladkosvalovou</a:t>
            </a:r>
            <a:r>
              <a:rPr lang="cs-CZ" sz="2000" i="1" dirty="0"/>
              <a:t> diferenciací</a:t>
            </a:r>
          </a:p>
          <a:p>
            <a:pPr marL="269875" indent="179388">
              <a:buFontTx/>
              <a:buChar char="-"/>
            </a:pPr>
            <a:r>
              <a:rPr lang="cs-CZ" sz="2000" i="1" dirty="0"/>
              <a:t>Nádory s </a:t>
            </a:r>
            <a:r>
              <a:rPr lang="cs-CZ" sz="2000" i="1" dirty="0" err="1"/>
              <a:t>rhabdomyocelulární</a:t>
            </a:r>
            <a:r>
              <a:rPr lang="cs-CZ" sz="2000" i="1" dirty="0"/>
              <a:t> diferenciací</a:t>
            </a:r>
          </a:p>
          <a:p>
            <a:pPr indent="220663">
              <a:buFontTx/>
              <a:buChar char="-"/>
            </a:pPr>
            <a:r>
              <a:rPr lang="cs-CZ" sz="2000" i="1" dirty="0"/>
              <a:t>Vaskulární nádory</a:t>
            </a:r>
          </a:p>
          <a:p>
            <a:r>
              <a:rPr lang="cs-CZ" sz="2000" b="1" dirty="0"/>
              <a:t>Nádory kostní a chrupavky</a:t>
            </a:r>
          </a:p>
          <a:p>
            <a:r>
              <a:rPr lang="cs-CZ" sz="2000" b="1" dirty="0"/>
              <a:t>Nádory nejisté histogeneze</a:t>
            </a:r>
          </a:p>
          <a:p>
            <a:r>
              <a:rPr lang="cs-CZ" sz="2000" b="1" dirty="0"/>
              <a:t>Nediferencované sarkomy</a:t>
            </a:r>
          </a:p>
          <a:p>
            <a:r>
              <a:rPr lang="cs-CZ" sz="2000" b="1" dirty="0"/>
              <a:t>Nádory krevních buněk (klinicky se řadí zvlášť)</a:t>
            </a:r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Mezenchymové nádory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 </a:t>
            </a:r>
            <a:r>
              <a:rPr lang="cs-CZ" altLang="cs-CZ" dirty="0"/>
              <a:t>při </a:t>
            </a:r>
            <a:r>
              <a:rPr lang="cs-CZ" altLang="cs-CZ" dirty="0" err="1"/>
              <a:t>imunohistochemickém</a:t>
            </a:r>
            <a:r>
              <a:rPr lang="cs-CZ" altLang="cs-CZ" dirty="0"/>
              <a:t> vyšetření typická pozitivita </a:t>
            </a:r>
            <a:r>
              <a:rPr lang="cs-CZ" altLang="cs-CZ" dirty="0" err="1"/>
              <a:t>vimentinu</a:t>
            </a:r>
            <a:r>
              <a:rPr lang="cs-CZ" altLang="cs-CZ" dirty="0"/>
              <a:t> se současnou expresí dalších </a:t>
            </a:r>
            <a:r>
              <a:rPr lang="cs-CZ" altLang="cs-CZ" dirty="0" err="1"/>
              <a:t>markerů</a:t>
            </a:r>
            <a:r>
              <a:rPr lang="cs-CZ" altLang="cs-CZ" dirty="0"/>
              <a:t> typických pro danou tkáň: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S-100 (tuková tkáň)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alfa aktin a </a:t>
            </a:r>
            <a:r>
              <a:rPr lang="cs-CZ" altLang="cs-CZ" dirty="0" err="1"/>
              <a:t>desmin</a:t>
            </a:r>
            <a:r>
              <a:rPr lang="cs-CZ" altLang="cs-CZ" dirty="0"/>
              <a:t> (svalová tkáň)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/>
              <a:t>faktor VIII a CD31 (cévní endotel)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848811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výskyt prakticky kdekoli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kůže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sliznice</a:t>
            </a:r>
          </a:p>
          <a:p>
            <a:pPr lvl="1">
              <a:lnSpc>
                <a:spcPct val="80000"/>
              </a:lnSpc>
            </a:pPr>
            <a:r>
              <a:rPr lang="cs-CZ" altLang="cs-CZ" dirty="0" err="1"/>
              <a:t>ovárium</a:t>
            </a:r>
            <a:endParaRPr lang="cs-CZ" altLang="cs-CZ" dirty="0"/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zcela benigní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??nenádorový proces??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/>
              <a:t>Makro: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dobře ohraničený, kulovitý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na řezu šedorůžový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snopcovité</a:t>
            </a:r>
            <a:r>
              <a:rPr lang="cs-CZ" altLang="cs-CZ" sz="2000" dirty="0"/>
              <a:t> struktury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tuhé konzistence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Mikro: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nahromadění fibrózního vaziva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tvořen nádorovými fibroblasty </a:t>
            </a:r>
          </a:p>
          <a:p>
            <a:pPr lvl="2">
              <a:lnSpc>
                <a:spcPct val="80000"/>
              </a:lnSpc>
            </a:pPr>
            <a:r>
              <a:rPr lang="cs-CZ" altLang="cs-CZ" dirty="0"/>
              <a:t>zašpičatělé jádro, nezřetelná cytoplazma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produkce </a:t>
            </a:r>
            <a:r>
              <a:rPr lang="cs-CZ" altLang="cs-CZ" sz="2000" dirty="0" err="1"/>
              <a:t>kolagenizované</a:t>
            </a:r>
            <a:r>
              <a:rPr lang="cs-CZ" altLang="cs-CZ" sz="2000" dirty="0"/>
              <a:t> mezibuněčné matrix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málo celulární</a:t>
            </a:r>
          </a:p>
          <a:p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9111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2" descr="fibrom,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31" y="1825625"/>
            <a:ext cx="5782806" cy="4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9707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Fibrom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4" name="Picture 4" descr="fibrom,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072" y="1839484"/>
            <a:ext cx="6214380" cy="468000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383443" y="3717819"/>
            <a:ext cx="3561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57072" y="6150152"/>
            <a:ext cx="35413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1" dirty="0"/>
              <a:t>1 – Buňky se špičatými jádry</a:t>
            </a:r>
          </a:p>
        </p:txBody>
      </p:sp>
    </p:spTree>
    <p:extLst>
      <p:ext uri="{BB962C8B-B14F-4D97-AF65-F5344CB8AC3E}">
        <p14:creationId xmlns:p14="http://schemas.microsoft.com/office/powerpoint/2010/main" val="29206071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Obrovskobuněčný</a:t>
            </a:r>
            <a:r>
              <a:rPr lang="cs-CZ" b="1" dirty="0"/>
              <a:t> kostní nádor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histogeneze není známa (buňka původu?)</a:t>
            </a:r>
          </a:p>
          <a:p>
            <a:endParaRPr lang="cs-CZ" altLang="cs-CZ" sz="2400" dirty="0"/>
          </a:p>
          <a:p>
            <a:r>
              <a:rPr lang="cs-CZ" altLang="cs-CZ" sz="2400" dirty="0"/>
              <a:t>dříve </a:t>
            </a:r>
            <a:r>
              <a:rPr lang="cs-CZ" altLang="cs-CZ" sz="2400" dirty="0" err="1"/>
              <a:t>osteoklastom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osteoklastoidní</a:t>
            </a:r>
            <a:r>
              <a:rPr lang="cs-CZ" altLang="cs-CZ" sz="2400" dirty="0"/>
              <a:t> obrovské mnohojaderné elementy)</a:t>
            </a:r>
          </a:p>
          <a:p>
            <a:endParaRPr lang="cs-CZ" altLang="cs-CZ" sz="2400" dirty="0"/>
          </a:p>
          <a:p>
            <a:r>
              <a:rPr lang="cs-CZ" altLang="cs-CZ" sz="2400" dirty="0"/>
              <a:t>Makro: </a:t>
            </a:r>
          </a:p>
          <a:p>
            <a:pPr lvl="1"/>
            <a:r>
              <a:rPr lang="cs-CZ" altLang="cs-CZ" sz="2000" dirty="0"/>
              <a:t>hnědavý tumor v epifýze kosti, destruktivní</a:t>
            </a:r>
          </a:p>
          <a:p>
            <a:pPr lvl="1"/>
            <a:endParaRPr lang="cs-CZ" altLang="cs-CZ" sz="2000" dirty="0"/>
          </a:p>
          <a:p>
            <a:r>
              <a:rPr lang="cs-CZ" altLang="cs-CZ" sz="2400" dirty="0"/>
              <a:t>Mikro: 2 buněčné populace: </a:t>
            </a:r>
          </a:p>
          <a:p>
            <a:pPr lvl="1"/>
            <a:r>
              <a:rPr lang="cs-CZ" altLang="cs-CZ" sz="2000" dirty="0"/>
              <a:t>menší oválné buňky  </a:t>
            </a:r>
          </a:p>
          <a:p>
            <a:pPr lvl="1"/>
            <a:r>
              <a:rPr lang="cs-CZ" altLang="cs-CZ" sz="2000" dirty="0"/>
              <a:t>velké obrovské mnohojaderné buňky (až 100 jader)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Obrovskobuněčný</a:t>
            </a:r>
            <a:r>
              <a:rPr lang="cs-CZ" b="1" dirty="0"/>
              <a:t> kostní nádor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Zástupný symbol pro obsah 3" descr="OBN2, 200xsu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8129" y="1825625"/>
            <a:ext cx="6178269" cy="4351338"/>
          </a:xfrm>
          <a:prstGeom prst="rect">
            <a:avLst/>
          </a:prstGeom>
          <a:noFill/>
        </p:spPr>
      </p:pic>
      <p:pic>
        <p:nvPicPr>
          <p:cNvPr id="5" name="Zástupný symbol pro obsah 5" descr="OBN2, 400xsu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7029" y="1825625"/>
            <a:ext cx="517677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9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Chondrohamartom</a:t>
            </a:r>
            <a:r>
              <a:rPr lang="cs-CZ" b="1" dirty="0"/>
              <a:t>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pseudonádorová</a:t>
            </a:r>
            <a:r>
              <a:rPr lang="cs-CZ" altLang="cs-CZ" dirty="0"/>
              <a:t> léze HAMARTOM:</a:t>
            </a:r>
          </a:p>
          <a:p>
            <a:pPr lvl="1"/>
            <a:r>
              <a:rPr lang="cs-CZ" altLang="cs-CZ" dirty="0"/>
              <a:t>tkáně, které se v daném orgánu vyskytují, ale nejsou organizované, jsou </a:t>
            </a:r>
            <a:r>
              <a:rPr lang="cs-CZ" altLang="cs-CZ" dirty="0" err="1"/>
              <a:t>afunkční</a:t>
            </a:r>
            <a:endParaRPr lang="cs-CZ" altLang="cs-CZ" dirty="0"/>
          </a:p>
          <a:p>
            <a:pPr lvl="1"/>
            <a:endParaRPr lang="cs-CZ" altLang="cs-CZ" dirty="0"/>
          </a:p>
          <a:p>
            <a:r>
              <a:rPr lang="cs-CZ" altLang="cs-CZ" dirty="0"/>
              <a:t>tvořený chrupavkou, tukem, vazivem, hladkou, svalovinou, respiračním epitelem</a:t>
            </a:r>
          </a:p>
          <a:p>
            <a:endParaRPr lang="cs-CZ" altLang="cs-CZ" dirty="0"/>
          </a:p>
          <a:p>
            <a:r>
              <a:rPr lang="cs-CZ" altLang="cs-CZ" dirty="0"/>
              <a:t>obvykle převládá chrupavka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15928</TotalTime>
  <Words>5540</Words>
  <Application>Microsoft Office PowerPoint</Application>
  <PresentationFormat>Širokoúhlá obrazovka</PresentationFormat>
  <Paragraphs>1400</Paragraphs>
  <Slides>185</Slides>
  <Notes>0</Notes>
  <HiddenSlides>59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185</vt:i4>
      </vt:variant>
    </vt:vector>
  </HeadingPairs>
  <TitlesOfParts>
    <vt:vector size="192" baseType="lpstr">
      <vt:lpstr>Arial</vt:lpstr>
      <vt:lpstr>Calibri</vt:lpstr>
      <vt:lpstr>Calibri Light</vt:lpstr>
      <vt:lpstr>Garamond</vt:lpstr>
      <vt:lpstr>Wingdings</vt:lpstr>
      <vt:lpstr>Motiv Office</vt:lpstr>
      <vt:lpstr>Rastrový obrázek</vt:lpstr>
      <vt:lpstr>Praktická cvičení z obecné patologie – Obecná onkologie I.</vt:lpstr>
      <vt:lpstr>Epitelové nádory</vt:lpstr>
      <vt:lpstr>Epitelové nádory</vt:lpstr>
      <vt:lpstr>Benigní nádory z povrchové epitelu</vt:lpstr>
      <vt:lpstr>Benigní nádory z povrchové epitelu</vt:lpstr>
      <vt:lpstr>Verruca vulgaris (bradavice)</vt:lpstr>
      <vt:lpstr>Verruca vulgaris (bradavice)</vt:lpstr>
      <vt:lpstr>Verruca vulgaris (bradavice)</vt:lpstr>
      <vt:lpstr>Seboroická keratóza /veruka</vt:lpstr>
      <vt:lpstr>Seboroická keratóza /veruka</vt:lpstr>
      <vt:lpstr>Seboroická keratóza /veruka</vt:lpstr>
      <vt:lpstr>Prekancerózy / dysplazie povrchové epitelu</vt:lpstr>
      <vt:lpstr>Prekancerózy / dysplazie povrchové epitelu</vt:lpstr>
      <vt:lpstr>Dysplazie děložního čípku</vt:lpstr>
      <vt:lpstr>Dysplázie děložního čípku</vt:lpstr>
      <vt:lpstr>Dysplázie děložního čípku – mírná epiteliální dysplázie CIN I</vt:lpstr>
      <vt:lpstr>Dysplázie děložního čípku – střední epiteliální dysplázie CIN II</vt:lpstr>
      <vt:lpstr>Dysplázie děložního čípku – těžká epiteliální dysplázie CIN III</vt:lpstr>
      <vt:lpstr>Maligní nádory z povrchové epitelu</vt:lpstr>
      <vt:lpstr>Dlaždicobuněčný karcinom</vt:lpstr>
      <vt:lpstr>Dlaždicobuněčný karcinom</vt:lpstr>
      <vt:lpstr>Dlaždicobuněčný karcinom</vt:lpstr>
      <vt:lpstr>Dlaždicobuněčný karcinom</vt:lpstr>
      <vt:lpstr>Dlaždicobuněčný karcinom, G1, keratinizující</vt:lpstr>
      <vt:lpstr>Dlaždicobuněčný karcinom, G1, keratinizující</vt:lpstr>
      <vt:lpstr>Dlaždicobuněčný karcinom, G1, keratinizující</vt:lpstr>
      <vt:lpstr>Bazocelulární karcinom kůže</vt:lpstr>
      <vt:lpstr>Bazocelulární karcinom kůže</vt:lpstr>
      <vt:lpstr>Bazocelulární karcinom kůže</vt:lpstr>
      <vt:lpstr>Bazocelulární karcinom kůže</vt:lpstr>
      <vt:lpstr>Bazocelulární karcinom kůže</vt:lpstr>
      <vt:lpstr>Epitelové nádory močového měchýře</vt:lpstr>
      <vt:lpstr>Papilární uroteliální neoplázie s nízkým maligním potenciálem (PUNLMP)</vt:lpstr>
      <vt:lpstr>Papilární uroteliální neoplázie s nízkým maligním potenciálem (PUNLMP)</vt:lpstr>
      <vt:lpstr>Papilární uroteliální neoplázie s nízkým maligním potenciálem (PUNLMP)</vt:lpstr>
      <vt:lpstr>Papilární uroteliální karcinom, low grade</vt:lpstr>
      <vt:lpstr>Papilární uroteliální karcinom, low grade</vt:lpstr>
      <vt:lpstr>Papilární uroteliální karcinom, low grade</vt:lpstr>
      <vt:lpstr>Papilární uroteliální karcinom, high grade</vt:lpstr>
      <vt:lpstr>Papilární uroteliální karcinom, high grade</vt:lpstr>
      <vt:lpstr>Papilární uroteliální karcinom, high grade</vt:lpstr>
      <vt:lpstr>Nádory ze žlázového epitelu</vt:lpstr>
      <vt:lpstr>Nádory ze žlázového epitelu</vt:lpstr>
      <vt:lpstr>Benigní nádory ze žlázového epitelu</vt:lpstr>
      <vt:lpstr>Prekancerózy ze žlázového epitelu</vt:lpstr>
      <vt:lpstr>Polypy GIT</vt:lpstr>
      <vt:lpstr>Nenádorové polypy GIT</vt:lpstr>
      <vt:lpstr>Nádorové polypy – adenomy GIT</vt:lpstr>
      <vt:lpstr>Nádorové polypy – adenomy</vt:lpstr>
      <vt:lpstr>Nádorové polypy – adenomy</vt:lpstr>
      <vt:lpstr>Tubulární adenom sliznice tlustého střeva</vt:lpstr>
      <vt:lpstr>Tubulární adenom sliznice tlustého střeva</vt:lpstr>
      <vt:lpstr>Folikulární adenom štítné žlázy</vt:lpstr>
      <vt:lpstr>Folikulární adenom štítné žlázy</vt:lpstr>
      <vt:lpstr>Folikulární adenom štítné žlázy</vt:lpstr>
      <vt:lpstr>Prezentace aplikace PowerPoint</vt:lpstr>
      <vt:lpstr>Adenokarcinomy</vt:lpstr>
      <vt:lpstr>Adenokarcinomy</vt:lpstr>
      <vt:lpstr>Adenokarcinom intestinálního typu/NOS</vt:lpstr>
      <vt:lpstr>Adenokarcinom, G2, tubulární</vt:lpstr>
      <vt:lpstr>Difúzní adenokarcinom</vt:lpstr>
      <vt:lpstr>Infiltrace prstenčitými buňkami</vt:lpstr>
      <vt:lpstr>Gelatinózní (mucinózní) adenokarcinom</vt:lpstr>
      <vt:lpstr>Hepatocelulární karcinom</vt:lpstr>
      <vt:lpstr>Hepatocelulární karcinom</vt:lpstr>
      <vt:lpstr>Hepatocelulární karcinom – masivní postižení</vt:lpstr>
      <vt:lpstr>Hepatocelulární karcinom – difuzní postižení</vt:lpstr>
      <vt:lpstr>Hepatocelulární karcinom – trabekulární uspořádání</vt:lpstr>
      <vt:lpstr>Hepatocelulární karcinom – trabekulární uspořádání</vt:lpstr>
      <vt:lpstr>Světlobuněčný karcinom</vt:lpstr>
      <vt:lpstr>Světlobuněčný karcinom</vt:lpstr>
      <vt:lpstr>Světlobuněčný karcinom</vt:lpstr>
      <vt:lpstr>Světlobuněčný karcinom</vt:lpstr>
      <vt:lpstr>Světlobuněčný karcinom</vt:lpstr>
      <vt:lpstr>Invazivní karcinom mammy, NST</vt:lpstr>
      <vt:lpstr>Invazivní karcinom mammy, NST</vt:lpstr>
      <vt:lpstr>Invazivní karcinom mammy, NST</vt:lpstr>
      <vt:lpstr>Neuroendokrinní neoplázie</vt:lpstr>
      <vt:lpstr>Neuroendokrinní neoplázie</vt:lpstr>
      <vt:lpstr>Prezentace aplikace PowerPoint</vt:lpstr>
      <vt:lpstr>Smíšené neuroendokrinní – nonneuroendokrinní nádory (MiNEN)</vt:lpstr>
      <vt:lpstr>Karcinoid apendixu</vt:lpstr>
      <vt:lpstr>Karcinoid apendixu</vt:lpstr>
      <vt:lpstr>Karcinoid apendixu</vt:lpstr>
      <vt:lpstr>Malobuněčný karcinom plic</vt:lpstr>
      <vt:lpstr>Malobuněčný karcinom plic</vt:lpstr>
      <vt:lpstr>Malobuněčný karcinom plic</vt:lpstr>
      <vt:lpstr>Mezenchymové nádory </vt:lpstr>
      <vt:lpstr>Mezenchymové nádory </vt:lpstr>
      <vt:lpstr>Mezenchymové nádory </vt:lpstr>
      <vt:lpstr>Mezenchymové nádory </vt:lpstr>
      <vt:lpstr>Mezenchymové nádory </vt:lpstr>
      <vt:lpstr>Fibrom</vt:lpstr>
      <vt:lpstr>Fibrom</vt:lpstr>
      <vt:lpstr>Fibrom</vt:lpstr>
      <vt:lpstr>Fibrom</vt:lpstr>
      <vt:lpstr>Obrovskobuněčný kostní nádor</vt:lpstr>
      <vt:lpstr>Obrovskobuněčný kostní nádor</vt:lpstr>
      <vt:lpstr>Chondrohamartom plic</vt:lpstr>
      <vt:lpstr>Chondrohamartom plic</vt:lpstr>
      <vt:lpstr>Chondrohamartom plic</vt:lpstr>
      <vt:lpstr>Leiomyom</vt:lpstr>
      <vt:lpstr>Leiomyom</vt:lpstr>
      <vt:lpstr>Leiomyom</vt:lpstr>
      <vt:lpstr>Leiomyom</vt:lpstr>
      <vt:lpstr>Gastrointestinální stromální tumory</vt:lpstr>
      <vt:lpstr>Gastrointestinální stromální tumory</vt:lpstr>
      <vt:lpstr>Gastrointestinální stromální tumor – nízce maligní</vt:lpstr>
      <vt:lpstr>Gastrointestinální stromální tumor – vysoce maligní</vt:lpstr>
      <vt:lpstr>Gastrointestinální stromální tumor – vysoce maligní</vt:lpstr>
      <vt:lpstr>Hemangiom</vt:lpstr>
      <vt:lpstr>Kapilární hemangiom</vt:lpstr>
      <vt:lpstr>Kapilární hemangiom</vt:lpstr>
      <vt:lpstr>Kavernózní hemangiom</vt:lpstr>
      <vt:lpstr>Kavernózní hemangiom</vt:lpstr>
      <vt:lpstr>Nediferencovaný sarkom</vt:lpstr>
      <vt:lpstr>Nediferencovaný sarkom</vt:lpstr>
      <vt:lpstr>Osteosarkom</vt:lpstr>
      <vt:lpstr>Osteosarkom</vt:lpstr>
      <vt:lpstr>Osteosarkom</vt:lpstr>
      <vt:lpstr>Osteosarkom</vt:lpstr>
      <vt:lpstr>Nádory neuroektodermové</vt:lpstr>
      <vt:lpstr>Vybrané nádory CNS</vt:lpstr>
      <vt:lpstr>Pilocytární astrocytom</vt:lpstr>
      <vt:lpstr>Pilocytární astrocytom</vt:lpstr>
      <vt:lpstr>Vybrané nádory CNS</vt:lpstr>
      <vt:lpstr>Multiformní glioblastom</vt:lpstr>
      <vt:lpstr>Multiformní glioblastom</vt:lpstr>
      <vt:lpstr>Multiformní glioblastom</vt:lpstr>
      <vt:lpstr>Multiformní glioblastom</vt:lpstr>
      <vt:lpstr>Vybrané nádory CNS</vt:lpstr>
      <vt:lpstr>Meduloblastom</vt:lpstr>
      <vt:lpstr>Meduloblastom</vt:lpstr>
      <vt:lpstr>Nádory mening</vt:lpstr>
      <vt:lpstr>Meningeom</vt:lpstr>
      <vt:lpstr>Meningeom</vt:lpstr>
      <vt:lpstr>Meningeom</vt:lpstr>
      <vt:lpstr>Meningeom</vt:lpstr>
      <vt:lpstr>Vybrané periferní neuroektodermální nádory</vt:lpstr>
      <vt:lpstr>Neurinom</vt:lpstr>
      <vt:lpstr>Neurinom</vt:lpstr>
      <vt:lpstr>Neurinom</vt:lpstr>
      <vt:lpstr>Neurinom</vt:lpstr>
      <vt:lpstr>Vybrané periferní neuroektodermální nádory</vt:lpstr>
      <vt:lpstr>Neurofibrom</vt:lpstr>
      <vt:lpstr>Neurofibrom</vt:lpstr>
      <vt:lpstr>Melanocytické léze</vt:lpstr>
      <vt:lpstr>Melanocytární névus</vt:lpstr>
      <vt:lpstr>Melanocytární névus</vt:lpstr>
      <vt:lpstr>Melanocytární névus</vt:lpstr>
      <vt:lpstr>Intradermální melanocytární névus</vt:lpstr>
      <vt:lpstr>Intradermální melanocytární névus</vt:lpstr>
      <vt:lpstr>Smíšený melanocytární névus</vt:lpstr>
      <vt:lpstr>Maligní melanom</vt:lpstr>
      <vt:lpstr>Maligní melanom</vt:lpstr>
      <vt:lpstr>Maligní melanom – radiální růstová fáze</vt:lpstr>
      <vt:lpstr>Maligní melanom – radiální růstová fáze</vt:lpstr>
      <vt:lpstr>Nodulární melanom</vt:lpstr>
      <vt:lpstr>Nodulární melanom</vt:lpstr>
      <vt:lpstr>Prezentace aplikace PowerPoint</vt:lpstr>
      <vt:lpstr>Prezentace aplikace PowerPoint</vt:lpstr>
      <vt:lpstr>Germinální nádory</vt:lpstr>
      <vt:lpstr>Germinální nádory</vt:lpstr>
      <vt:lpstr>Germinální nádory</vt:lpstr>
      <vt:lpstr>A) germinální tu vznikající na podkladě GCNIS</vt:lpstr>
      <vt:lpstr>A) germinální tu vznikající na podkladě GCNIS</vt:lpstr>
      <vt:lpstr>A) germinální tu vznikající na podkladě GCNIS</vt:lpstr>
      <vt:lpstr>Seminom</vt:lpstr>
      <vt:lpstr>Seminom</vt:lpstr>
      <vt:lpstr>Seminom klasický</vt:lpstr>
      <vt:lpstr>Seminom</vt:lpstr>
      <vt:lpstr>Neseminomové nádory</vt:lpstr>
      <vt:lpstr>Teratomy</vt:lpstr>
      <vt:lpstr>Teratomy - dělení</vt:lpstr>
      <vt:lpstr>Teratomy</vt:lpstr>
      <vt:lpstr>Dermoidní cysta (zralý diferencovaný teratom)</vt:lpstr>
      <vt:lpstr>Dermoidní cysta (zralý diferencovaný teratom)</vt:lpstr>
      <vt:lpstr>Prezentace aplikace PowerPoint</vt:lpstr>
      <vt:lpstr>Prezentace aplikace PowerPoint</vt:lpstr>
      <vt:lpstr>Prezentace aplikace PowerPoint</vt:lpstr>
      <vt:lpstr>Prezentace aplikace PowerPoint</vt:lpstr>
      <vt:lpstr>Smíšené nádory ???????</vt:lpstr>
      <vt:lpstr>Fibroadenom mammy</vt:lpstr>
      <vt:lpstr>Fibroadenom mammy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Iva Zambo</cp:lastModifiedBy>
  <cp:revision>225</cp:revision>
  <dcterms:created xsi:type="dcterms:W3CDTF">2020-04-05T15:20:15Z</dcterms:created>
  <dcterms:modified xsi:type="dcterms:W3CDTF">2023-11-03T06:09:14Z</dcterms:modified>
</cp:coreProperties>
</file>