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256" r:id="rId2"/>
    <p:sldId id="318" r:id="rId3"/>
    <p:sldId id="258" r:id="rId4"/>
    <p:sldId id="261" r:id="rId5"/>
    <p:sldId id="262" r:id="rId6"/>
    <p:sldId id="263" r:id="rId7"/>
    <p:sldId id="265" r:id="rId8"/>
    <p:sldId id="272" r:id="rId9"/>
    <p:sldId id="266" r:id="rId10"/>
    <p:sldId id="267" r:id="rId11"/>
    <p:sldId id="268" r:id="rId12"/>
    <p:sldId id="302" r:id="rId13"/>
    <p:sldId id="304" r:id="rId14"/>
    <p:sldId id="269" r:id="rId15"/>
    <p:sldId id="275" r:id="rId16"/>
    <p:sldId id="296" r:id="rId17"/>
    <p:sldId id="295" r:id="rId18"/>
    <p:sldId id="294" r:id="rId19"/>
    <p:sldId id="271" r:id="rId20"/>
    <p:sldId id="279" r:id="rId21"/>
    <p:sldId id="306" r:id="rId22"/>
    <p:sldId id="292" r:id="rId23"/>
    <p:sldId id="308" r:id="rId24"/>
    <p:sldId id="288" r:id="rId25"/>
    <p:sldId id="289" r:id="rId26"/>
    <p:sldId id="300" r:id="rId27"/>
    <p:sldId id="290" r:id="rId28"/>
    <p:sldId id="291" r:id="rId29"/>
    <p:sldId id="298" r:id="rId30"/>
    <p:sldId id="276" r:id="rId31"/>
    <p:sldId id="281" r:id="rId32"/>
    <p:sldId id="277" r:id="rId33"/>
    <p:sldId id="310" r:id="rId34"/>
    <p:sldId id="282" r:id="rId35"/>
    <p:sldId id="259" r:id="rId36"/>
    <p:sldId id="284" r:id="rId37"/>
    <p:sldId id="283" r:id="rId38"/>
    <p:sldId id="285" r:id="rId39"/>
    <p:sldId id="319" r:id="rId40"/>
    <p:sldId id="286" r:id="rId41"/>
    <p:sldId id="312" r:id="rId42"/>
    <p:sldId id="314" r:id="rId43"/>
    <p:sldId id="278" r:id="rId44"/>
    <p:sldId id="280" r:id="rId45"/>
    <p:sldId id="260" r:id="rId46"/>
    <p:sldId id="316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9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E1531-2F87-4F93-8E4B-8FC407AD003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75A6-D0B5-42F8-8337-723205B653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7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6C5678-EE20-4FA5-88E2-6E0BD67A2E26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90ED-2A05-42EE-903E-6A463DF702BE}" type="datetime1">
              <a:rPr lang="cs-CZ"/>
              <a:pPr>
                <a:defRPr/>
              </a:pPr>
              <a:t>12.10.2023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3CA1-04B7-41FA-BF43-7664228DC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EA93-55E7-4DA9-90C2-089A26EEFEC4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BAADF0-1749-4E8B-9691-B44A5F8C0895}" type="datetime1">
              <a:rPr lang="en-US" smtClean="0"/>
              <a:t>10/12/2023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BBB94-68E6-4675-A946-F1C5994EDBD7}" type="datetime1">
              <a:rPr lang="en-US" smtClean="0"/>
              <a:t>10/12/2023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B8377-21E3-4835-B75D-4E2847E2750F}" type="datetime1">
              <a:rPr lang="en-US" smtClean="0"/>
              <a:t>10/12/2023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INFEKČNÍ PŘÍČINY NEMOCÍ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Streptokoky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b="1" dirty="0"/>
              <a:t>s. alfa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mutans</a:t>
            </a:r>
            <a:r>
              <a:rPr lang="cs-CZ" dirty="0"/>
              <a:t> – zubní kaz (sacharáza </a:t>
            </a:r>
            <a:r>
              <a:rPr lang="en-US" dirty="0"/>
              <a:t>&gt;</a:t>
            </a:r>
            <a:r>
              <a:rPr lang="cs-CZ" dirty="0"/>
              <a:t> k. mléčná </a:t>
            </a:r>
            <a:r>
              <a:rPr lang="en-US" dirty="0"/>
              <a:t>&gt;</a:t>
            </a:r>
            <a:r>
              <a:rPr lang="cs-CZ" dirty="0"/>
              <a:t> demineralizace)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pneumoniae</a:t>
            </a:r>
            <a:r>
              <a:rPr lang="cs-CZ" dirty="0"/>
              <a:t> = pneumokok (záněty HCD, lobární pneumonie – </a:t>
            </a:r>
            <a:r>
              <a:rPr lang="cs-CZ" dirty="0" err="1"/>
              <a:t>fibrinózní</a:t>
            </a:r>
            <a:r>
              <a:rPr lang="cs-CZ" dirty="0"/>
              <a:t> krupózní zánět, sepse, meningitis)</a:t>
            </a:r>
          </a:p>
          <a:p>
            <a:pPr lvl="1"/>
            <a:r>
              <a:rPr lang="cs-CZ" b="1" dirty="0"/>
              <a:t>s. beta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pyogenes</a:t>
            </a:r>
            <a:r>
              <a:rPr lang="cs-CZ" dirty="0"/>
              <a:t>- angína, spála (</a:t>
            </a:r>
            <a:r>
              <a:rPr lang="cs-CZ" dirty="0" err="1"/>
              <a:t>erytrogenní</a:t>
            </a:r>
            <a:r>
              <a:rPr lang="cs-CZ" dirty="0"/>
              <a:t> toxin), erysipel (růže), sepse. Riziko komplikací - revmatická horečka, </a:t>
            </a:r>
            <a:r>
              <a:rPr lang="cs-CZ" dirty="0" err="1"/>
              <a:t>postinfekční</a:t>
            </a:r>
            <a:r>
              <a:rPr lang="cs-CZ" dirty="0"/>
              <a:t> glomerulonefritida</a:t>
            </a:r>
          </a:p>
          <a:p>
            <a:pPr lvl="3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KVS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416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neisseriové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(g-diplokoky)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meningitidis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n. meningitida – sporadicky, epidemie v dětských kolektivech</a:t>
            </a:r>
          </a:p>
          <a:p>
            <a:pPr lvl="1"/>
            <a:r>
              <a:rPr lang="cs-CZ" dirty="0"/>
              <a:t>vstup nosohltanem</a:t>
            </a:r>
            <a:r>
              <a:rPr lang="en-US" dirty="0"/>
              <a:t> &gt;</a:t>
            </a:r>
            <a:r>
              <a:rPr lang="cs-CZ" dirty="0"/>
              <a:t> meningy</a:t>
            </a:r>
            <a:r>
              <a:rPr lang="en-US" dirty="0"/>
              <a:t> &gt;</a:t>
            </a:r>
            <a:r>
              <a:rPr lang="cs-CZ" dirty="0"/>
              <a:t> !!! m. sepse</a:t>
            </a:r>
          </a:p>
          <a:p>
            <a:pPr lvl="2"/>
            <a:r>
              <a:rPr lang="cs-CZ" dirty="0"/>
              <a:t>krvácení do kůže</a:t>
            </a:r>
          </a:p>
          <a:p>
            <a:pPr lvl="2"/>
            <a:r>
              <a:rPr lang="cs-CZ" dirty="0"/>
              <a:t>krvácení do nadledvin – </a:t>
            </a:r>
            <a:r>
              <a:rPr lang="cs-CZ" dirty="0" err="1"/>
              <a:t>Waterhouse-Friedrichsen</a:t>
            </a:r>
            <a:r>
              <a:rPr lang="cs-CZ" dirty="0"/>
              <a:t> syndrom (DIC)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gonorrhoeae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STD</a:t>
            </a:r>
          </a:p>
          <a:p>
            <a:pPr lvl="1"/>
            <a:r>
              <a:rPr lang="cs-CZ" dirty="0"/>
              <a:t>muži - uretritida</a:t>
            </a:r>
            <a:r>
              <a:rPr lang="en-US" dirty="0"/>
              <a:t> &gt;</a:t>
            </a:r>
            <a:r>
              <a:rPr lang="cs-CZ" dirty="0"/>
              <a:t> prostata</a:t>
            </a:r>
            <a:r>
              <a:rPr lang="en-US" dirty="0"/>
              <a:t> &gt; </a:t>
            </a:r>
            <a:r>
              <a:rPr lang="cs-CZ" dirty="0"/>
              <a:t>semenné váčky</a:t>
            </a:r>
          </a:p>
          <a:p>
            <a:pPr lvl="1"/>
            <a:r>
              <a:rPr lang="cs-CZ" dirty="0"/>
              <a:t>ženy- kolpitida, </a:t>
            </a:r>
            <a:r>
              <a:rPr lang="cs-CZ" dirty="0" err="1"/>
              <a:t>cervicitida</a:t>
            </a:r>
            <a:r>
              <a:rPr lang="en-US" dirty="0"/>
              <a:t> &gt;</a:t>
            </a:r>
            <a:r>
              <a:rPr lang="cs-CZ" dirty="0"/>
              <a:t> endometritida</a:t>
            </a:r>
            <a:r>
              <a:rPr lang="en-US" dirty="0"/>
              <a:t> &gt;</a:t>
            </a:r>
            <a:r>
              <a:rPr lang="cs-CZ" dirty="0"/>
              <a:t> tuby</a:t>
            </a:r>
            <a:r>
              <a:rPr lang="en-US" dirty="0"/>
              <a:t> &gt;</a:t>
            </a:r>
            <a:r>
              <a:rPr lang="cs-CZ" dirty="0"/>
              <a:t> </a:t>
            </a:r>
            <a:r>
              <a:rPr lang="cs-CZ" dirty="0" err="1"/>
              <a:t>ovárium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zánětlivý </a:t>
            </a:r>
            <a:r>
              <a:rPr lang="cs-CZ" dirty="0" err="1"/>
              <a:t>adnextumor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sterilita</a:t>
            </a:r>
          </a:p>
          <a:p>
            <a:pPr marL="457200" lvl="1" indent="0">
              <a:buNone/>
            </a:pPr>
            <a:r>
              <a:rPr lang="cs-CZ" dirty="0"/>
              <a:t>		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19024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200" dirty="0"/>
            </a:br>
            <a:r>
              <a:rPr lang="cs-CZ" altLang="cs-CZ" sz="2800" dirty="0"/>
              <a:t>(povrchový hnisavý zánět)</a:t>
            </a:r>
          </a:p>
        </p:txBody>
      </p:sp>
      <p:pic>
        <p:nvPicPr>
          <p:cNvPr id="388107" name="Picture 11" descr="meningit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27" y="1557338"/>
            <a:ext cx="8112323" cy="53133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7812088" y="15573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1800" i="0">
                <a:solidFill>
                  <a:schemeClr val="bg1"/>
                </a:solidFill>
                <a:effectLst/>
                <a:latin typeface="Arial" charset="0"/>
              </a:rPr>
              <a:t>kopie</a:t>
            </a:r>
          </a:p>
        </p:txBody>
      </p:sp>
    </p:spTree>
    <p:extLst>
      <p:ext uri="{BB962C8B-B14F-4D97-AF65-F5344CB8AC3E}">
        <p14:creationId xmlns:p14="http://schemas.microsoft.com/office/powerpoint/2010/main" val="3691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35" name="Picture 19" descr="purulentní leptomeningitida 40x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86967"/>
            <a:ext cx="8104985" cy="4709616"/>
          </a:xfrm>
        </p:spPr>
      </p:pic>
      <p:sp>
        <p:nvSpPr>
          <p:cNvPr id="393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2800" dirty="0"/>
              <a:t>(povrchový hnisavý zánět)</a:t>
            </a:r>
          </a:p>
        </p:txBody>
      </p:sp>
      <p:sp>
        <p:nvSpPr>
          <p:cNvPr id="393223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4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6" name="Text Box 9"/>
          <p:cNvSpPr txBox="1">
            <a:spLocks noChangeArrowheads="1"/>
          </p:cNvSpPr>
          <p:nvPr/>
        </p:nvSpPr>
        <p:spPr bwMode="auto">
          <a:xfrm>
            <a:off x="1042988" y="25654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>
                <a:effectLst/>
              </a:rPr>
              <a:t>1</a:t>
            </a:r>
          </a:p>
        </p:txBody>
      </p:sp>
      <p:sp>
        <p:nvSpPr>
          <p:cNvPr id="393227" name="Text Box 9"/>
          <p:cNvSpPr txBox="1">
            <a:spLocks noChangeArrowheads="1"/>
          </p:cNvSpPr>
          <p:nvPr/>
        </p:nvSpPr>
        <p:spPr bwMode="auto">
          <a:xfrm>
            <a:off x="8027988" y="4292600"/>
            <a:ext cx="360362" cy="457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1</a:t>
            </a:r>
          </a:p>
        </p:txBody>
      </p:sp>
      <p:sp>
        <p:nvSpPr>
          <p:cNvPr id="393228" name="Rectangle 6"/>
          <p:cNvSpPr>
            <a:spLocks noChangeArrowheads="1"/>
          </p:cNvSpPr>
          <p:nvPr/>
        </p:nvSpPr>
        <p:spPr bwMode="auto">
          <a:xfrm>
            <a:off x="6948488" y="5791200"/>
            <a:ext cx="2160587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i="0" dirty="0">
                <a:effectLst/>
              </a:rPr>
              <a:t>1</a:t>
            </a:r>
            <a:r>
              <a:rPr lang="cs-CZ" altLang="cs-CZ" sz="2400" i="0" dirty="0">
                <a:solidFill>
                  <a:srgbClr val="002060"/>
                </a:solidFill>
                <a:effectLst/>
              </a:rPr>
              <a:t> </a:t>
            </a:r>
            <a:r>
              <a:rPr lang="cs-CZ" altLang="cs-CZ" sz="2000" i="0" dirty="0">
                <a:effectLst/>
              </a:rPr>
              <a:t>Mozková tkáň</a:t>
            </a:r>
          </a:p>
          <a:p>
            <a:r>
              <a:rPr lang="cs-CZ" altLang="cs-CZ" sz="2000" i="0" dirty="0">
                <a:effectLst/>
              </a:rPr>
              <a:t>2 </a:t>
            </a:r>
            <a:r>
              <a:rPr lang="cs-CZ" altLang="cs-CZ" sz="2000" i="0" dirty="0" err="1">
                <a:effectLst/>
              </a:rPr>
              <a:t>Neutrofily</a:t>
            </a:r>
            <a:endParaRPr lang="cs-CZ" altLang="cs-CZ" sz="2000" i="0" dirty="0">
              <a:effectLst/>
            </a:endParaRPr>
          </a:p>
          <a:p>
            <a:r>
              <a:rPr lang="cs-CZ" altLang="cs-CZ" sz="2000" i="0" dirty="0">
                <a:effectLst/>
                <a:sym typeface="Wingdings 3" pitchFamily="18" charset="2"/>
              </a:rPr>
              <a:t></a:t>
            </a:r>
            <a:r>
              <a:rPr lang="cs-CZ" altLang="cs-CZ" sz="2000" i="0" dirty="0">
                <a:effectLst/>
              </a:rPr>
              <a:t>Pia mater</a:t>
            </a:r>
          </a:p>
        </p:txBody>
      </p:sp>
      <p:sp>
        <p:nvSpPr>
          <p:cNvPr id="393232" name="AutoShape 16"/>
          <p:cNvSpPr>
            <a:spLocks noChangeArrowheads="1"/>
          </p:cNvSpPr>
          <p:nvPr/>
        </p:nvSpPr>
        <p:spPr bwMode="auto">
          <a:xfrm rot="-20498267">
            <a:off x="2268538" y="3429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3233" name="AutoShape 17"/>
          <p:cNvSpPr>
            <a:spLocks noChangeArrowheads="1"/>
          </p:cNvSpPr>
          <p:nvPr/>
        </p:nvSpPr>
        <p:spPr bwMode="auto">
          <a:xfrm rot="-8161982">
            <a:off x="6443663" y="39338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6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korynebakteriální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diphtheriae</a:t>
            </a:r>
            <a:r>
              <a:rPr lang="cs-CZ" dirty="0"/>
              <a:t> </a:t>
            </a:r>
            <a:r>
              <a:rPr lang="cs-CZ" sz="1800" dirty="0"/>
              <a:t>(G+ tyčka)</a:t>
            </a:r>
          </a:p>
          <a:p>
            <a:pPr lvl="1"/>
            <a:r>
              <a:rPr lang="cs-CZ" b="1" dirty="0"/>
              <a:t>Záškrt </a:t>
            </a:r>
          </a:p>
          <a:p>
            <a:pPr lvl="2"/>
            <a:r>
              <a:rPr lang="cs-CZ" dirty="0"/>
              <a:t>přenos vzduchem, dříve epidemie</a:t>
            </a:r>
          </a:p>
          <a:p>
            <a:pPr lvl="2"/>
            <a:r>
              <a:rPr lang="cs-CZ" dirty="0"/>
              <a:t>vyvolává těžké onemocnění HCD s tvorbou pablán</a:t>
            </a:r>
          </a:p>
          <a:p>
            <a:pPr lvl="2"/>
            <a:r>
              <a:rPr lang="cs-CZ" dirty="0" err="1"/>
              <a:t>fibrinózní</a:t>
            </a:r>
            <a:r>
              <a:rPr lang="cs-CZ" dirty="0"/>
              <a:t> povrchový zánět sliznic –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bude probráno obecná patologie zánět</a:t>
            </a:r>
          </a:p>
          <a:p>
            <a:pPr lvl="2"/>
            <a:r>
              <a:rPr lang="cs-CZ" dirty="0"/>
              <a:t>riziko udušení</a:t>
            </a:r>
          </a:p>
          <a:p>
            <a:pPr lvl="2"/>
            <a:r>
              <a:rPr lang="cs-CZ" dirty="0"/>
              <a:t>komplikace: myokarditida, obrna</a:t>
            </a:r>
          </a:p>
          <a:p>
            <a:pPr lvl="2"/>
            <a:r>
              <a:rPr lang="cs-CZ" dirty="0"/>
              <a:t>po roce 1946 – povinné očkování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791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 G- bakterií </a:t>
            </a:r>
            <a:r>
              <a:rPr lang="cs-CZ" b="1" dirty="0" err="1"/>
              <a:t>Escherichia</a:t>
            </a:r>
            <a:r>
              <a:rPr lang="cs-CZ" b="1" dirty="0"/>
              <a:t> coli</a:t>
            </a:r>
          </a:p>
          <a:p>
            <a:pPr lvl="1"/>
            <a:r>
              <a:rPr lang="cs-CZ" dirty="0"/>
              <a:t>součást běžné mikrobiální flóry tenkého i tlustého střeva</a:t>
            </a:r>
          </a:p>
          <a:p>
            <a:pPr lvl="1"/>
            <a:endParaRPr lang="cs-CZ" dirty="0"/>
          </a:p>
          <a:p>
            <a:r>
              <a:rPr lang="cs-CZ" dirty="0"/>
              <a:t>infekce </a:t>
            </a:r>
            <a:r>
              <a:rPr lang="cs-CZ" b="1" dirty="0"/>
              <a:t>GIT traktu </a:t>
            </a:r>
            <a:r>
              <a:rPr lang="cs-CZ" dirty="0"/>
              <a:t>- průjmová onemocnění</a:t>
            </a:r>
          </a:p>
          <a:p>
            <a:pPr lvl="1"/>
            <a:r>
              <a:rPr lang="cs-CZ" dirty="0"/>
              <a:t>dle produkovaného toxinu</a:t>
            </a:r>
          </a:p>
          <a:p>
            <a:pPr lvl="2"/>
            <a:r>
              <a:rPr lang="cs-CZ" dirty="0"/>
              <a:t>ETEC: cestovatelské průjmy v tropech</a:t>
            </a:r>
          </a:p>
          <a:p>
            <a:pPr lvl="2"/>
            <a:r>
              <a:rPr lang="cs-CZ" dirty="0"/>
              <a:t>EPEC: těžké průjmy novorozenců a kojenců s dehydratací</a:t>
            </a:r>
          </a:p>
          <a:p>
            <a:pPr lvl="2"/>
            <a:r>
              <a:rPr lang="cs-CZ" dirty="0"/>
              <a:t>EIEC: hemoragické průjmy větších dětí a dospělých s horečkou</a:t>
            </a:r>
            <a:r>
              <a:rPr lang="en-US" dirty="0"/>
              <a:t> </a:t>
            </a:r>
            <a:r>
              <a:rPr lang="cs-CZ" dirty="0"/>
              <a:t>připomínající úplavici</a:t>
            </a:r>
          </a:p>
          <a:p>
            <a:pPr lvl="2"/>
            <a:r>
              <a:rPr lang="cs-CZ" dirty="0"/>
              <a:t>EHEC: </a:t>
            </a:r>
            <a:r>
              <a:rPr lang="cs-CZ" dirty="0" err="1"/>
              <a:t>Ag</a:t>
            </a:r>
            <a:r>
              <a:rPr lang="cs-CZ" dirty="0"/>
              <a:t> O157, produkce </a:t>
            </a:r>
            <a:r>
              <a:rPr lang="cs-CZ" dirty="0" err="1"/>
              <a:t>verotoxinu</a:t>
            </a:r>
            <a:r>
              <a:rPr lang="cs-CZ" dirty="0"/>
              <a:t> - poškození </a:t>
            </a:r>
            <a:r>
              <a:rPr lang="cs-CZ" dirty="0" err="1"/>
              <a:t>ery</a:t>
            </a:r>
            <a:r>
              <a:rPr lang="cs-CZ" dirty="0"/>
              <a:t> </a:t>
            </a:r>
            <a:r>
              <a:rPr lang="en-US" dirty="0"/>
              <a:t>&gt; </a:t>
            </a:r>
            <a:r>
              <a:rPr lang="cs-CZ" dirty="0"/>
              <a:t>agregace trombocytů</a:t>
            </a:r>
            <a:r>
              <a:rPr lang="en-US" dirty="0"/>
              <a:t> &gt;</a:t>
            </a:r>
            <a:r>
              <a:rPr lang="cs-CZ" dirty="0"/>
              <a:t> vznik hyalinních trombů </a:t>
            </a:r>
            <a:r>
              <a:rPr lang="en-US" dirty="0"/>
              <a:t>&gt;&gt;</a:t>
            </a:r>
            <a:r>
              <a:rPr lang="cs-CZ" b="1" dirty="0"/>
              <a:t>HUS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0122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</a:t>
            </a:r>
            <a:r>
              <a:rPr lang="cs-CZ" b="1" dirty="0" err="1"/>
              <a:t>extraintestinální</a:t>
            </a:r>
            <a:r>
              <a:rPr lang="cs-CZ" b="1" dirty="0"/>
              <a:t> </a:t>
            </a:r>
            <a:r>
              <a:rPr lang="cs-CZ" dirty="0"/>
              <a:t>- většinou endogenní při oslabení imunity</a:t>
            </a:r>
          </a:p>
          <a:p>
            <a:pPr lvl="1"/>
            <a:r>
              <a:rPr lang="cs-CZ" dirty="0"/>
              <a:t>většinou neobvyklé sérotypy, odolné k běžným ATB</a:t>
            </a:r>
          </a:p>
          <a:p>
            <a:pPr lvl="1"/>
            <a:r>
              <a:rPr lang="cs-CZ" dirty="0"/>
              <a:t>infekce močových cest</a:t>
            </a:r>
          </a:p>
          <a:p>
            <a:pPr lvl="1"/>
            <a:r>
              <a:rPr lang="cs-CZ" dirty="0"/>
              <a:t>infekce žlučových cest</a:t>
            </a:r>
          </a:p>
          <a:p>
            <a:pPr lvl="1"/>
            <a:r>
              <a:rPr lang="cs-CZ" dirty="0"/>
              <a:t>kojenci a malé děti: meningitidy, sepse </a:t>
            </a:r>
          </a:p>
          <a:p>
            <a:pPr marL="365760" lvl="1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43413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salmonelózy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 tyčky)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typhus</a:t>
            </a:r>
            <a:r>
              <a:rPr lang="cs-CZ" dirty="0"/>
              <a:t> </a:t>
            </a:r>
            <a:r>
              <a:rPr lang="cs-CZ" dirty="0" err="1"/>
              <a:t>abdominalis</a:t>
            </a:r>
            <a:endParaRPr lang="cs-CZ" dirty="0"/>
          </a:p>
          <a:p>
            <a:pPr lvl="1"/>
            <a:r>
              <a:rPr lang="cs-CZ" dirty="0"/>
              <a:t>alimentární nákaza </a:t>
            </a:r>
            <a:r>
              <a:rPr lang="en-US" dirty="0"/>
              <a:t>&gt; </a:t>
            </a:r>
            <a:r>
              <a:rPr lang="cs-CZ" dirty="0"/>
              <a:t>bakteriemie </a:t>
            </a:r>
            <a:r>
              <a:rPr lang="en-US" dirty="0"/>
              <a:t>&gt;</a:t>
            </a:r>
            <a:r>
              <a:rPr lang="cs-CZ" dirty="0"/>
              <a:t> pomnožení ve žlučníku </a:t>
            </a:r>
            <a:r>
              <a:rPr lang="en-US" dirty="0"/>
              <a:t>&gt; </a:t>
            </a:r>
            <a:r>
              <a:rPr lang="cs-CZ" dirty="0"/>
              <a:t>žlučí zpět do střeva</a:t>
            </a:r>
            <a:r>
              <a:rPr lang="en-US" dirty="0"/>
              <a:t> &gt;</a:t>
            </a:r>
            <a:r>
              <a:rPr lang="cs-CZ" dirty="0"/>
              <a:t> maximum zánětu v ileu</a:t>
            </a:r>
          </a:p>
          <a:p>
            <a:pPr lvl="1"/>
            <a:r>
              <a:rPr lang="cs-CZ" dirty="0"/>
              <a:t>stádia nemoci</a:t>
            </a:r>
          </a:p>
          <a:p>
            <a:pPr lvl="2"/>
            <a:r>
              <a:rPr lang="cs-CZ" dirty="0"/>
              <a:t>pomnožení v lymfatické tkání ilea - </a:t>
            </a:r>
            <a:r>
              <a:rPr lang="cs-CZ" dirty="0" err="1"/>
              <a:t>tyfomy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nekrózy a příškvary sliznice </a:t>
            </a:r>
            <a:r>
              <a:rPr lang="en-US" dirty="0"/>
              <a:t>&gt; </a:t>
            </a:r>
            <a:r>
              <a:rPr lang="cs-CZ" dirty="0"/>
              <a:t>vředy </a:t>
            </a:r>
            <a:r>
              <a:rPr lang="en-US" dirty="0"/>
              <a:t>&gt;</a:t>
            </a:r>
            <a:r>
              <a:rPr lang="cs-CZ" dirty="0"/>
              <a:t> hojení</a:t>
            </a:r>
          </a:p>
          <a:p>
            <a:pPr lvl="1"/>
            <a:r>
              <a:rPr lang="cs-CZ" dirty="0"/>
              <a:t>komplikace</a:t>
            </a:r>
          </a:p>
          <a:p>
            <a:pPr lvl="2"/>
            <a:r>
              <a:rPr lang="cs-CZ" dirty="0"/>
              <a:t>perforace, krvácení, nosičství (žlučník)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7283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paratyphi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paratyfus</a:t>
            </a:r>
          </a:p>
          <a:p>
            <a:pPr lvl="1"/>
            <a:r>
              <a:rPr lang="cs-CZ" dirty="0"/>
              <a:t>mírnější průběh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typhimurium</a:t>
            </a:r>
            <a:r>
              <a:rPr lang="cs-CZ" dirty="0"/>
              <a:t>,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enteritidis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gastroenteritidy</a:t>
            </a:r>
          </a:p>
          <a:p>
            <a:pPr lvl="1"/>
            <a:r>
              <a:rPr lang="cs-CZ" dirty="0"/>
              <a:t>přenos kontaminovanou živočišnou tepelně špatně upravenou potravou</a:t>
            </a:r>
          </a:p>
          <a:p>
            <a:pPr lvl="1"/>
            <a:r>
              <a:rPr lang="cs-CZ" dirty="0"/>
              <a:t>ileum, kolon - eroze a smíšená zánět. celul. LP</a:t>
            </a:r>
          </a:p>
          <a:p>
            <a:pPr lvl="1"/>
            <a:r>
              <a:rPr lang="cs-CZ" dirty="0"/>
              <a:t>komplikace vzácné (meningitis, endokarditis)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94563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anaerobní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růst v prostředí s velmi malým obsahem kyslíku</a:t>
            </a:r>
          </a:p>
          <a:p>
            <a:pPr lvl="1"/>
            <a:r>
              <a:rPr lang="cs-CZ" dirty="0"/>
              <a:t>pomalý růst</a:t>
            </a:r>
          </a:p>
          <a:p>
            <a:pPr lvl="1"/>
            <a:endParaRPr lang="cs-CZ" dirty="0"/>
          </a:p>
          <a:p>
            <a:r>
              <a:rPr lang="cs-CZ" b="1" dirty="0" err="1"/>
              <a:t>sporulující</a:t>
            </a:r>
            <a:r>
              <a:rPr lang="cs-CZ" b="1" dirty="0"/>
              <a:t> – klostridie </a:t>
            </a:r>
            <a:r>
              <a:rPr lang="cs-CZ" dirty="0"/>
              <a:t>(</a:t>
            </a:r>
            <a:r>
              <a:rPr lang="cs-CZ" dirty="0" err="1"/>
              <a:t>G+tyčky</a:t>
            </a:r>
            <a:r>
              <a:rPr lang="cs-CZ" dirty="0"/>
              <a:t>)</a:t>
            </a:r>
          </a:p>
          <a:p>
            <a:r>
              <a:rPr lang="cs-CZ" dirty="0" err="1"/>
              <a:t>nesporulující</a:t>
            </a:r>
            <a:r>
              <a:rPr lang="cs-CZ" dirty="0"/>
              <a:t>  </a:t>
            </a:r>
          </a:p>
          <a:p>
            <a:pPr lvl="1"/>
            <a:r>
              <a:rPr lang="cs-CZ" dirty="0"/>
              <a:t>většinou nepatogenní, součást běžní flóry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onemocnění v místech, kde je nižší sycení kyslíkem – </a:t>
            </a:r>
            <a:r>
              <a:rPr lang="cs-CZ" b="1" dirty="0"/>
              <a:t>rány</a:t>
            </a:r>
            <a:r>
              <a:rPr lang="cs-CZ" dirty="0"/>
              <a:t> s cizím tělesem, dutiny se sekretem </a:t>
            </a:r>
            <a:r>
              <a:rPr lang="en-US" dirty="0"/>
              <a:t>&gt; </a:t>
            </a:r>
            <a:r>
              <a:rPr lang="cs-CZ" b="1" dirty="0"/>
              <a:t>abscesy, granulomy, píštěle </a:t>
            </a:r>
            <a:r>
              <a:rPr lang="cs-CZ" dirty="0"/>
              <a:t>+ toxemie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3981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INFEKČNÍ PŘÍČINY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způsobené:</a:t>
            </a:r>
          </a:p>
          <a:p>
            <a:pPr lvl="1"/>
            <a:r>
              <a:rPr lang="cs-CZ" dirty="0"/>
              <a:t>bakteriemi</a:t>
            </a:r>
          </a:p>
          <a:p>
            <a:pPr lvl="1"/>
            <a:r>
              <a:rPr lang="cs-CZ" dirty="0"/>
              <a:t>houbami</a:t>
            </a:r>
          </a:p>
          <a:p>
            <a:pPr lvl="1"/>
            <a:r>
              <a:rPr lang="cs-CZ" dirty="0"/>
              <a:t>parazity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 err="1"/>
              <a:t>priony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85224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55576" y="836712"/>
            <a:ext cx="7467600" cy="54927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Klostridiové infekce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/>
              <a:t>tetanus </a:t>
            </a:r>
            <a:r>
              <a:rPr lang="cs-CZ" dirty="0"/>
              <a:t>(C.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proniká podél nervů do míchy (přední rohy) </a:t>
            </a:r>
          </a:p>
          <a:p>
            <a:pPr lvl="2"/>
            <a:r>
              <a:rPr lang="cs-CZ" dirty="0"/>
              <a:t>tetanické křeče, </a:t>
            </a:r>
            <a:r>
              <a:rPr lang="cs-CZ" dirty="0" err="1"/>
              <a:t>risus</a:t>
            </a:r>
            <a:r>
              <a:rPr lang="cs-CZ" dirty="0"/>
              <a:t> </a:t>
            </a:r>
            <a:r>
              <a:rPr lang="cs-CZ" dirty="0" err="1"/>
              <a:t>sardonicus</a:t>
            </a:r>
            <a:endParaRPr lang="cs-CZ" dirty="0"/>
          </a:p>
          <a:p>
            <a:pPr lvl="2"/>
            <a:r>
              <a:rPr lang="cs-CZ" dirty="0" err="1"/>
              <a:t>histol</a:t>
            </a:r>
            <a:r>
              <a:rPr lang="cs-CZ" dirty="0"/>
              <a:t>.: </a:t>
            </a:r>
            <a:r>
              <a:rPr lang="cs-CZ" dirty="0" err="1"/>
              <a:t>Zenkerova</a:t>
            </a:r>
            <a:r>
              <a:rPr lang="cs-CZ" dirty="0"/>
              <a:t> vosková nekróza svalů </a:t>
            </a:r>
          </a:p>
          <a:p>
            <a:pPr lvl="1"/>
            <a:r>
              <a:rPr lang="cs-CZ" b="1" dirty="0"/>
              <a:t>plynatá sněť </a:t>
            </a:r>
            <a:r>
              <a:rPr lang="cs-CZ" dirty="0"/>
              <a:t>(C. </a:t>
            </a:r>
            <a:r>
              <a:rPr lang="cs-CZ" dirty="0" err="1"/>
              <a:t>perfringens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gangrena</a:t>
            </a:r>
            <a:r>
              <a:rPr lang="cs-CZ" dirty="0"/>
              <a:t> </a:t>
            </a:r>
            <a:r>
              <a:rPr lang="cs-CZ" dirty="0" err="1"/>
              <a:t>emphysematosa</a:t>
            </a:r>
            <a:endParaRPr lang="cs-CZ" dirty="0"/>
          </a:p>
          <a:p>
            <a:pPr lvl="1"/>
            <a:r>
              <a:rPr lang="cs-CZ" b="1" dirty="0"/>
              <a:t>botulismus </a:t>
            </a:r>
            <a:r>
              <a:rPr lang="cs-CZ" dirty="0"/>
              <a:t>(C. </a:t>
            </a:r>
            <a:r>
              <a:rPr lang="cs-CZ" dirty="0" err="1"/>
              <a:t>botulinum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ze špatně tepelně upravených konzerv</a:t>
            </a:r>
          </a:p>
          <a:p>
            <a:pPr lvl="2"/>
            <a:r>
              <a:rPr lang="cs-CZ" dirty="0"/>
              <a:t>diplopie, poruchy polykání, svalové obrny </a:t>
            </a:r>
            <a:r>
              <a:rPr lang="en-US" dirty="0"/>
              <a:t>&gt;</a:t>
            </a:r>
            <a:r>
              <a:rPr lang="cs-CZ" dirty="0"/>
              <a:t> smrt</a:t>
            </a:r>
          </a:p>
          <a:p>
            <a:pPr lvl="1"/>
            <a:r>
              <a:rPr lang="cs-CZ" b="1" dirty="0" err="1"/>
              <a:t>pseudomembranózní</a:t>
            </a:r>
            <a:r>
              <a:rPr lang="cs-CZ" b="1" dirty="0"/>
              <a:t> kolitida</a:t>
            </a:r>
            <a:r>
              <a:rPr lang="cs-CZ" dirty="0"/>
              <a:t> (C. </a:t>
            </a:r>
            <a:r>
              <a:rPr lang="cs-CZ" dirty="0" err="1"/>
              <a:t>difficile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po ATB terapii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kern="1200" dirty="0" err="1"/>
              <a:t>Pseudomembranózní</a:t>
            </a:r>
            <a:r>
              <a:rPr lang="cs-CZ" sz="3200" kern="1200" dirty="0"/>
              <a:t> kolitida </a:t>
            </a:r>
            <a:r>
              <a:rPr lang="cs-CZ" sz="2400" kern="1200" dirty="0"/>
              <a:t>(etiologie </a:t>
            </a:r>
            <a:r>
              <a:rPr lang="cs-CZ" sz="2400" kern="1200" dirty="0" err="1"/>
              <a:t>Clostridie</a:t>
            </a:r>
            <a:r>
              <a:rPr lang="cs-CZ" sz="2400" kern="1200" dirty="0"/>
              <a:t>)</a:t>
            </a:r>
            <a:endParaRPr lang="cs-CZ" sz="2400" dirty="0">
              <a:effectLst/>
            </a:endParaRPr>
          </a:p>
        </p:txBody>
      </p:sp>
      <p:pic>
        <p:nvPicPr>
          <p:cNvPr id="137219" name="Picture 6" descr="klostridiova PMC 4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70723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00750" y="4357688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71688" y="2428875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7222" name="Rectangle 9"/>
          <p:cNvSpPr>
            <a:spLocks noChangeArrowheads="1"/>
          </p:cNvSpPr>
          <p:nvPr/>
        </p:nvSpPr>
        <p:spPr bwMode="auto">
          <a:xfrm>
            <a:off x="1143000" y="1643063"/>
            <a:ext cx="39290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1  Pablána s koloniemi bakterií</a:t>
            </a:r>
          </a:p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2  Reziduální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343800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aktinomykóza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aktinomycety (A. </a:t>
            </a:r>
            <a:r>
              <a:rPr lang="cs-CZ" dirty="0" err="1"/>
              <a:t>israeli</a:t>
            </a:r>
            <a:r>
              <a:rPr lang="cs-CZ" dirty="0"/>
              <a:t>) G+ vláknité bakterie </a:t>
            </a:r>
            <a:r>
              <a:rPr lang="en-US" dirty="0"/>
              <a:t>&gt;</a:t>
            </a:r>
            <a:r>
              <a:rPr lang="cs-CZ" dirty="0"/>
              <a:t> aktinomykotické drúzy</a:t>
            </a:r>
            <a:endParaRPr lang="cs-CZ" sz="2400" dirty="0"/>
          </a:p>
          <a:p>
            <a:r>
              <a:rPr lang="cs-CZ" dirty="0"/>
              <a:t>běžně v  dutině ústní, v </a:t>
            </a:r>
            <a:r>
              <a:rPr lang="cs-CZ" dirty="0" err="1"/>
              <a:t>periodontu</a:t>
            </a:r>
            <a:r>
              <a:rPr lang="cs-CZ" dirty="0"/>
              <a:t> při paradentóze</a:t>
            </a:r>
          </a:p>
          <a:p>
            <a:r>
              <a:rPr lang="cs-CZ" dirty="0"/>
              <a:t>chronický aktivní zánět</a:t>
            </a:r>
          </a:p>
          <a:p>
            <a:pPr lvl="1"/>
            <a:r>
              <a:rPr lang="cs-CZ" b="1" u="sng" dirty="0" err="1">
                <a:solidFill>
                  <a:srgbClr val="FF0000"/>
                </a:solidFill>
              </a:rPr>
              <a:t>cervikofaciální</a:t>
            </a:r>
            <a:r>
              <a:rPr lang="cs-CZ" b="1" u="sng" dirty="0">
                <a:solidFill>
                  <a:srgbClr val="FF0000"/>
                </a:solidFill>
              </a:rPr>
              <a:t> forma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zánětlivý infiltrát v DÚ, tkáň velmi </a:t>
            </a:r>
            <a:r>
              <a:rPr lang="cs-CZ" u="sng" dirty="0"/>
              <a:t>tuhá</a:t>
            </a:r>
          </a:p>
          <a:p>
            <a:pPr lvl="2"/>
            <a:r>
              <a:rPr lang="cs-CZ" dirty="0"/>
              <a:t>postiženy měkké tkáně i mandibula, časté kožní </a:t>
            </a:r>
            <a:r>
              <a:rPr lang="cs-CZ" u="sng" dirty="0"/>
              <a:t>píštěle</a:t>
            </a:r>
          </a:p>
          <a:p>
            <a:pPr lvl="1"/>
            <a:r>
              <a:rPr lang="cs-CZ" b="1" dirty="0" err="1"/>
              <a:t>intrathorakální</a:t>
            </a:r>
            <a:r>
              <a:rPr lang="cs-CZ" dirty="0"/>
              <a:t> - postiženy plíce</a:t>
            </a:r>
          </a:p>
          <a:p>
            <a:pPr lvl="1"/>
            <a:r>
              <a:rPr lang="cs-CZ" b="1" dirty="0"/>
              <a:t>abdominální </a:t>
            </a:r>
            <a:r>
              <a:rPr lang="cs-CZ" dirty="0"/>
              <a:t>- zdroj: </a:t>
            </a:r>
            <a:r>
              <a:rPr lang="cs-CZ" b="1" dirty="0"/>
              <a:t>IUD</a:t>
            </a:r>
            <a:r>
              <a:rPr lang="cs-CZ" dirty="0"/>
              <a:t> (zánětlivý </a:t>
            </a:r>
            <a:r>
              <a:rPr lang="cs-CZ" dirty="0" err="1"/>
              <a:t>adnextumor</a:t>
            </a:r>
            <a:r>
              <a:rPr lang="cs-CZ" dirty="0"/>
              <a:t> ! sterilita) </a:t>
            </a:r>
            <a:r>
              <a:rPr lang="cs-CZ" dirty="0" err="1"/>
              <a:t>appendix</a:t>
            </a:r>
            <a:r>
              <a:rPr lang="cs-CZ" dirty="0"/>
              <a:t>, plíce- provalením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51986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Aktinomykóza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752528" cy="3565916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74160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houbové infekce způsobené </a:t>
            </a:r>
            <a:r>
              <a:rPr lang="cs-CZ" dirty="0" err="1"/>
              <a:t>mikromycetami</a:t>
            </a:r>
            <a:r>
              <a:rPr lang="cs-CZ" dirty="0"/>
              <a:t> tvořenými </a:t>
            </a:r>
            <a:r>
              <a:rPr lang="cs-CZ" dirty="0" err="1"/>
              <a:t>septovanými</a:t>
            </a:r>
            <a:r>
              <a:rPr lang="cs-CZ" dirty="0"/>
              <a:t> či </a:t>
            </a:r>
            <a:r>
              <a:rPr lang="cs-CZ" dirty="0" err="1"/>
              <a:t>neseptovanými</a:t>
            </a:r>
            <a:r>
              <a:rPr lang="cs-CZ" dirty="0"/>
              <a:t> </a:t>
            </a:r>
            <a:r>
              <a:rPr lang="cs-CZ" dirty="0" err="1"/>
              <a:t>myceliemi</a:t>
            </a:r>
            <a:endParaRPr lang="cs-CZ" dirty="0"/>
          </a:p>
          <a:p>
            <a:r>
              <a:rPr lang="cs-CZ" dirty="0"/>
              <a:t>dělení</a:t>
            </a:r>
          </a:p>
          <a:p>
            <a:pPr lvl="1"/>
            <a:r>
              <a:rPr lang="cs-CZ" dirty="0"/>
              <a:t>povrchové (</a:t>
            </a:r>
            <a:r>
              <a:rPr lang="cs-CZ" dirty="0" err="1"/>
              <a:t>dermatomytózy</a:t>
            </a:r>
            <a:r>
              <a:rPr lang="cs-CZ" dirty="0"/>
              <a:t> - kůže, adnexa)</a:t>
            </a:r>
          </a:p>
          <a:p>
            <a:pPr lvl="1"/>
            <a:r>
              <a:rPr lang="cs-CZ" b="1" dirty="0"/>
              <a:t>hluboké</a:t>
            </a:r>
            <a:r>
              <a:rPr lang="cs-CZ" dirty="0"/>
              <a:t> (orgánové, systémové včetně postižení kůže; </a:t>
            </a:r>
            <a:r>
              <a:rPr lang="cs-CZ" dirty="0" err="1"/>
              <a:t>imunokompromitovaní</a:t>
            </a:r>
            <a:r>
              <a:rPr lang="cs-CZ" dirty="0"/>
              <a:t>)</a:t>
            </a:r>
          </a:p>
          <a:p>
            <a:r>
              <a:rPr lang="cs-CZ" dirty="0"/>
              <a:t>diagnostika v tkáňových preparátech</a:t>
            </a:r>
          </a:p>
          <a:p>
            <a:pPr lvl="1"/>
            <a:r>
              <a:rPr lang="cs-CZ" dirty="0"/>
              <a:t>speciální barvení - PAS, </a:t>
            </a:r>
            <a:r>
              <a:rPr lang="cs-CZ" dirty="0" err="1"/>
              <a:t>Grocott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77500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Kandidózy </a:t>
            </a:r>
            <a:r>
              <a:rPr lang="cs-CZ" dirty="0"/>
              <a:t>(C. </a:t>
            </a:r>
            <a:r>
              <a:rPr lang="cs-CZ" dirty="0" err="1"/>
              <a:t>albicans</a:t>
            </a:r>
            <a:r>
              <a:rPr lang="cs-CZ" dirty="0"/>
              <a:t>, ….) </a:t>
            </a:r>
          </a:p>
          <a:p>
            <a:pPr lvl="1"/>
            <a:r>
              <a:rPr lang="cs-CZ" dirty="0"/>
              <a:t>C. </a:t>
            </a:r>
            <a:r>
              <a:rPr lang="cs-CZ" dirty="0" err="1"/>
              <a:t>albicans</a:t>
            </a:r>
            <a:r>
              <a:rPr lang="cs-CZ" dirty="0"/>
              <a:t>- potenciální patogen u </a:t>
            </a:r>
            <a:r>
              <a:rPr lang="cs-CZ" dirty="0" err="1"/>
              <a:t>imunokompromitovaných</a:t>
            </a:r>
            <a:r>
              <a:rPr lang="cs-CZ" dirty="0"/>
              <a:t>, existence i vysoce virulentních kmenů napadajících zdravé</a:t>
            </a:r>
          </a:p>
          <a:p>
            <a:pPr lvl="1"/>
            <a:r>
              <a:rPr lang="cs-CZ" dirty="0"/>
              <a:t>tvoří pablánu</a:t>
            </a:r>
          </a:p>
          <a:p>
            <a:pPr lvl="1"/>
            <a:r>
              <a:rPr lang="cs-CZ" dirty="0"/>
              <a:t>př.: stomatitida (soor), ezofagitida, vulvovaginitidy (! pro plod), bronchopulmonální formy</a:t>
            </a:r>
          </a:p>
          <a:p>
            <a:pPr lvl="1"/>
            <a:r>
              <a:rPr lang="cs-CZ" dirty="0"/>
              <a:t>při hematogenní diseminaci: </a:t>
            </a:r>
            <a:r>
              <a:rPr lang="cs-CZ" dirty="0" err="1"/>
              <a:t>ledviny,mozek</a:t>
            </a:r>
            <a:r>
              <a:rPr lang="cs-CZ" dirty="0"/>
              <a:t>, </a:t>
            </a:r>
            <a:r>
              <a:rPr lang="cs-CZ" dirty="0" err="1"/>
              <a:t>játtra</a:t>
            </a:r>
            <a:r>
              <a:rPr lang="cs-CZ" dirty="0"/>
              <a:t>, plíce (</a:t>
            </a:r>
            <a:r>
              <a:rPr lang="cs-CZ" dirty="0" err="1"/>
              <a:t>granulomatózní</a:t>
            </a:r>
            <a:r>
              <a:rPr lang="cs-CZ" dirty="0"/>
              <a:t> ložiska)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70356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mykotická ezofagitida </a:t>
            </a:r>
            <a:br>
              <a:rPr lang="cs-CZ" dirty="0"/>
            </a:br>
            <a:r>
              <a:rPr lang="cs-CZ" sz="3200" dirty="0"/>
              <a:t>přehled</a:t>
            </a:r>
            <a:r>
              <a:rPr lang="cs-CZ" sz="3200" dirty="0">
                <a:latin typeface="Arial" charset="0"/>
              </a:rPr>
              <a:t> </a:t>
            </a:r>
            <a:r>
              <a:rPr lang="cs-CZ" sz="3200" dirty="0"/>
              <a:t>(</a:t>
            </a:r>
            <a:r>
              <a:rPr lang="cs-CZ" sz="3200" dirty="0" err="1"/>
              <a:t>grocott</a:t>
            </a:r>
            <a:r>
              <a:rPr lang="cs-CZ" sz="3200" dirty="0"/>
              <a:t>)</a:t>
            </a:r>
          </a:p>
        </p:txBody>
      </p:sp>
      <p:pic>
        <p:nvPicPr>
          <p:cNvPr id="28675" name="Picture 4" descr="mykoticka ezofagitida Grocott 1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6500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Aspergilóza</a:t>
            </a:r>
            <a:r>
              <a:rPr lang="cs-CZ" dirty="0"/>
              <a:t> (mnoho druhů)</a:t>
            </a:r>
          </a:p>
          <a:p>
            <a:pPr lvl="1"/>
            <a:r>
              <a:rPr lang="cs-CZ" dirty="0" err="1"/>
              <a:t>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přenos vzduchem/ alimentárně (podestýlka, trus ptáků, prach..)</a:t>
            </a:r>
          </a:p>
          <a:p>
            <a:pPr lvl="1"/>
            <a:r>
              <a:rPr lang="cs-CZ" dirty="0"/>
              <a:t>postižení plic (hemoragické pneumonie s infarkty - </a:t>
            </a:r>
            <a:r>
              <a:rPr lang="cs-CZ" dirty="0" err="1"/>
              <a:t>angiotropismus</a:t>
            </a:r>
            <a:r>
              <a:rPr lang="cs-CZ" dirty="0"/>
              <a:t> s trombózami)</a:t>
            </a:r>
          </a:p>
          <a:p>
            <a:pPr lvl="1"/>
            <a:r>
              <a:rPr lang="cs-CZ" dirty="0"/>
              <a:t>postižení mozku - zdroj očnice, sinusy, střední ucho…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4260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  <a:br>
              <a:rPr lang="cs-CZ" b="1" dirty="0">
                <a:solidFill>
                  <a:schemeClr val="accent5">
                    <a:lumMod val="75000"/>
                  </a:schemeClr>
                </a:solidFill>
              </a:rPr>
            </a:b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Mukormykózy</a:t>
            </a:r>
            <a:r>
              <a:rPr lang="cs-CZ" dirty="0"/>
              <a:t> (rody </a:t>
            </a:r>
            <a:r>
              <a:rPr lang="cs-CZ" dirty="0" err="1"/>
              <a:t>Mucor</a:t>
            </a:r>
            <a:r>
              <a:rPr lang="cs-CZ" dirty="0"/>
              <a:t>, </a:t>
            </a:r>
            <a:r>
              <a:rPr lang="cs-CZ" dirty="0" err="1"/>
              <a:t>Rhizopus</a:t>
            </a:r>
            <a:r>
              <a:rPr lang="cs-CZ" dirty="0"/>
              <a:t>…)</a:t>
            </a:r>
          </a:p>
          <a:p>
            <a:pPr lvl="1"/>
            <a:r>
              <a:rPr lang="cs-CZ" dirty="0" err="1"/>
              <a:t>neseptovaná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plicní a </a:t>
            </a:r>
            <a:r>
              <a:rPr lang="cs-CZ" dirty="0" err="1"/>
              <a:t>rhinocerebrální</a:t>
            </a:r>
            <a:r>
              <a:rPr lang="cs-CZ" dirty="0"/>
              <a:t> (mortalita až 100%) forma</a:t>
            </a:r>
          </a:p>
          <a:p>
            <a:pPr lvl="1"/>
            <a:endParaRPr lang="cs-CZ" dirty="0"/>
          </a:p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Pneumocystóza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P.carinii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progresivní intersticiální pneumonie s vysokou mortalitou </a:t>
            </a:r>
          </a:p>
          <a:p>
            <a:pPr lvl="1"/>
            <a:r>
              <a:rPr lang="cs-CZ" dirty="0"/>
              <a:t>u osob s poruchou celulární imunity (AIDS), u nedonošenců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Kryptokokóza</a:t>
            </a:r>
            <a:r>
              <a:rPr lang="cs-CZ" dirty="0"/>
              <a:t> (C. </a:t>
            </a:r>
            <a:r>
              <a:rPr lang="cs-CZ" dirty="0" err="1"/>
              <a:t>neoformans</a:t>
            </a:r>
            <a:r>
              <a:rPr lang="cs-CZ" dirty="0"/>
              <a:t> - kvasinka)</a:t>
            </a:r>
          </a:p>
          <a:p>
            <a:pPr lvl="1"/>
            <a:r>
              <a:rPr lang="cs-CZ" dirty="0"/>
              <a:t>výskyt: půda, rostliny, živočichové</a:t>
            </a:r>
          </a:p>
          <a:p>
            <a:pPr lvl="1"/>
            <a:r>
              <a:rPr lang="cs-CZ" dirty="0"/>
              <a:t>nejčastěji postižení plic a CNS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6271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chemeClr val="tx1"/>
                </a:solidFill>
                <a:effectLst/>
              </a:rPr>
              <a:t>Pneumocystová</a:t>
            </a:r>
            <a:r>
              <a:rPr lang="cs-CZ" altLang="cs-CZ" dirty="0">
                <a:solidFill>
                  <a:schemeClr val="tx1"/>
                </a:solidFill>
                <a:effectLst/>
              </a:rPr>
              <a:t> pneumonie</a:t>
            </a:r>
          </a:p>
        </p:txBody>
      </p:sp>
      <p:pic>
        <p:nvPicPr>
          <p:cNvPr id="65539" name="Picture 4" descr="HE400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606" y="1554162"/>
            <a:ext cx="6553200" cy="5216525"/>
          </a:xfr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43608" y="1700808"/>
            <a:ext cx="66637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marL="7620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12192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6764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21336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5908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30480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35052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9624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44196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Interalveolární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septa prostoupená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lymfoplazmocelulárním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infiltrátem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. Pěnité hmoty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intraalveolárně</a:t>
            </a:r>
            <a:endParaRPr lang="cs-CZ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4140200" y="3933825"/>
            <a:ext cx="354013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4859338" y="5876925"/>
            <a:ext cx="354012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035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7772400" cy="331088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Bakteriemie</a:t>
            </a:r>
          </a:p>
          <a:p>
            <a:pPr lvl="1"/>
            <a:r>
              <a:rPr lang="cs-CZ" dirty="0"/>
              <a:t>stav, kdy v krvi kolují nevirulentní nebo málo virulentní bakterie, jsou imunitním systémem rychle rozpoznány a ničeny</a:t>
            </a:r>
          </a:p>
          <a:p>
            <a:pPr lvl="1"/>
            <a:r>
              <a:rPr lang="cs-CZ" dirty="0"/>
              <a:t>běžný stav (př.: po extrakci zubu) 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06913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Trichomoniáza</a:t>
            </a:r>
          </a:p>
          <a:p>
            <a:pPr lvl="1"/>
            <a:r>
              <a:rPr lang="cs-CZ" dirty="0" err="1"/>
              <a:t>Trichomonas</a:t>
            </a:r>
            <a:r>
              <a:rPr lang="cs-CZ" dirty="0"/>
              <a:t> </a:t>
            </a:r>
            <a:r>
              <a:rPr lang="cs-CZ" dirty="0" err="1"/>
              <a:t>vaginalis</a:t>
            </a:r>
            <a:endParaRPr lang="cs-CZ" dirty="0"/>
          </a:p>
          <a:p>
            <a:pPr lvl="1"/>
            <a:r>
              <a:rPr lang="cs-CZ" dirty="0"/>
              <a:t>hnisavé kolpitidy STD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Toxoplazmóza</a:t>
            </a:r>
          </a:p>
          <a:p>
            <a:pPr lvl="1"/>
            <a:r>
              <a:rPr lang="cs-CZ" dirty="0" err="1"/>
              <a:t>Toxoplazma</a:t>
            </a:r>
            <a:r>
              <a:rPr lang="cs-CZ" dirty="0"/>
              <a:t> </a:t>
            </a:r>
            <a:r>
              <a:rPr lang="cs-CZ" dirty="0" err="1"/>
              <a:t>gondii</a:t>
            </a:r>
            <a:endParaRPr lang="cs-CZ" dirty="0"/>
          </a:p>
          <a:p>
            <a:pPr lvl="1"/>
            <a:r>
              <a:rPr lang="cs-CZ" dirty="0"/>
              <a:t>antropozoonóza (oocysty přenášené z trusu koček-definitivní hostitel; mezihostitel vepř, králík, ovce, člověk)</a:t>
            </a:r>
          </a:p>
          <a:p>
            <a:pPr lvl="1"/>
            <a:r>
              <a:rPr lang="cs-CZ" dirty="0"/>
              <a:t>přenos alimentární, </a:t>
            </a:r>
            <a:r>
              <a:rPr lang="cs-CZ" dirty="0" err="1"/>
              <a:t>transplacentární</a:t>
            </a:r>
            <a:endParaRPr lang="cs-CZ" dirty="0"/>
          </a:p>
          <a:p>
            <a:pPr lvl="2"/>
            <a:r>
              <a:rPr lang="cs-CZ" dirty="0"/>
              <a:t>rizika pro plod: potrat, poškozený mozek, oči; encefalomyelitis s </a:t>
            </a:r>
            <a:r>
              <a:rPr lang="cs-CZ" dirty="0" err="1"/>
              <a:t>pseudocystami</a:t>
            </a:r>
            <a:r>
              <a:rPr lang="cs-CZ" dirty="0"/>
              <a:t> a nekrózami; epilepsie</a:t>
            </a:r>
          </a:p>
          <a:p>
            <a:pPr lvl="2"/>
            <a:r>
              <a:rPr lang="cs-CZ" dirty="0"/>
              <a:t>rizika pro ostatní: </a:t>
            </a:r>
            <a:r>
              <a:rPr lang="cs-CZ" dirty="0" err="1"/>
              <a:t>toxoplazmová</a:t>
            </a:r>
            <a:r>
              <a:rPr lang="cs-CZ" dirty="0"/>
              <a:t> </a:t>
            </a:r>
            <a:r>
              <a:rPr lang="cs-CZ" dirty="0" err="1"/>
              <a:t>granulomatózní</a:t>
            </a:r>
            <a:r>
              <a:rPr lang="cs-CZ" dirty="0"/>
              <a:t> </a:t>
            </a:r>
            <a:r>
              <a:rPr lang="cs-CZ" dirty="0" err="1"/>
              <a:t>lymfadenitis</a:t>
            </a:r>
            <a:r>
              <a:rPr lang="cs-CZ" dirty="0"/>
              <a:t>; osoby s poruchami imunity: encefalomyelitis, pneumonie, myokarditis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25190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Amébová dyzenterie</a:t>
            </a:r>
          </a:p>
          <a:p>
            <a:pPr lvl="1"/>
            <a:r>
              <a:rPr lang="cs-CZ" dirty="0" err="1"/>
              <a:t>Entamoeba</a:t>
            </a:r>
            <a:r>
              <a:rPr lang="cs-CZ" dirty="0"/>
              <a:t> </a:t>
            </a:r>
            <a:r>
              <a:rPr lang="cs-CZ" dirty="0" err="1"/>
              <a:t>histolytica</a:t>
            </a:r>
            <a:endParaRPr lang="cs-CZ" dirty="0"/>
          </a:p>
          <a:p>
            <a:pPr lvl="1"/>
            <a:r>
              <a:rPr lang="cs-CZ" dirty="0"/>
              <a:t>těžké průjmy s ulceracemi střeva a abscesy jater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Malárie</a:t>
            </a:r>
          </a:p>
          <a:p>
            <a:pPr lvl="1"/>
            <a:r>
              <a:rPr lang="cs-CZ" dirty="0"/>
              <a:t>původce </a:t>
            </a:r>
            <a:r>
              <a:rPr lang="cs-CZ" dirty="0" err="1"/>
              <a:t>Plasmodia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, </a:t>
            </a:r>
            <a:r>
              <a:rPr lang="cs-CZ" dirty="0" err="1"/>
              <a:t>vivax</a:t>
            </a:r>
            <a:r>
              <a:rPr lang="cs-CZ" dirty="0"/>
              <a:t>, </a:t>
            </a:r>
            <a:r>
              <a:rPr lang="cs-CZ" dirty="0" err="1"/>
              <a:t>ovale</a:t>
            </a:r>
            <a:r>
              <a:rPr lang="cs-CZ" dirty="0"/>
              <a:t>, </a:t>
            </a:r>
            <a:r>
              <a:rPr lang="cs-CZ" dirty="0" err="1"/>
              <a:t>malariae</a:t>
            </a:r>
            <a:r>
              <a:rPr lang="cs-CZ" dirty="0"/>
              <a:t>….)</a:t>
            </a:r>
          </a:p>
          <a:p>
            <a:pPr lvl="1"/>
            <a:r>
              <a:rPr lang="cs-CZ" dirty="0"/>
              <a:t>přenos moskyty druhu </a:t>
            </a:r>
            <a:r>
              <a:rPr lang="cs-CZ" dirty="0" err="1"/>
              <a:t>Anopheles</a:t>
            </a:r>
            <a:endParaRPr lang="cs-CZ" dirty="0"/>
          </a:p>
          <a:p>
            <a:pPr lvl="1"/>
            <a:r>
              <a:rPr lang="cs-CZ" dirty="0"/>
              <a:t>celosvětový výskyt, ročně zemře až 1,5 milionů lidí</a:t>
            </a:r>
          </a:p>
          <a:p>
            <a:pPr lvl="1"/>
            <a:r>
              <a:rPr lang="cs-CZ" dirty="0"/>
              <a:t>nepohlavní vývoj v lidském těle: krev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err="1"/>
              <a:t>hepatocyty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množení parazita a zánik </a:t>
            </a:r>
            <a:r>
              <a:rPr lang="cs-CZ" dirty="0" err="1"/>
              <a:t>hc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erytrocyty – pomnožení a rozpad </a:t>
            </a:r>
            <a:r>
              <a:rPr lang="cs-CZ" dirty="0" err="1"/>
              <a:t>ery</a:t>
            </a:r>
            <a:r>
              <a:rPr lang="cs-CZ" dirty="0"/>
              <a:t> = horečky, zimnice, třesavka v cyklech </a:t>
            </a:r>
            <a:r>
              <a:rPr lang="en-US" dirty="0"/>
              <a:t>&gt;</a:t>
            </a:r>
            <a:r>
              <a:rPr lang="cs-CZ" dirty="0"/>
              <a:t> nakažení moskyta při sání krve</a:t>
            </a:r>
          </a:p>
          <a:p>
            <a:pPr lvl="1"/>
            <a:r>
              <a:rPr lang="cs-CZ" dirty="0"/>
              <a:t>současně aktivace systému mononukleárních fagocytů: zvětšení jater a sleziny; při shlukování </a:t>
            </a:r>
            <a:r>
              <a:rPr lang="cs-CZ" dirty="0" err="1"/>
              <a:t>ery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) mozkové ischemie, myokarditis, DIC </a:t>
            </a:r>
            <a:r>
              <a:rPr lang="en-US" dirty="0"/>
              <a:t>&gt;</a:t>
            </a:r>
            <a:r>
              <a:rPr lang="cs-CZ" dirty="0"/>
              <a:t> !+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141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Enterobióza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Enterobius</a:t>
            </a:r>
            <a:r>
              <a:rPr lang="cs-CZ" dirty="0"/>
              <a:t> </a:t>
            </a:r>
            <a:r>
              <a:rPr lang="cs-CZ" dirty="0" err="1"/>
              <a:t>vermicularis</a:t>
            </a:r>
            <a:r>
              <a:rPr lang="cs-CZ" dirty="0"/>
              <a:t> (</a:t>
            </a:r>
            <a:r>
              <a:rPr lang="cs-CZ" dirty="0" err="1"/>
              <a:t>nejč</a:t>
            </a:r>
            <a:r>
              <a:rPr lang="cs-CZ" dirty="0"/>
              <a:t>. střevní parazit u nás – roup dětský) </a:t>
            </a:r>
          </a:p>
          <a:p>
            <a:pPr lvl="1"/>
            <a:r>
              <a:rPr lang="cs-CZ" dirty="0"/>
              <a:t>přenos fekálně orální cestou</a:t>
            </a:r>
          </a:p>
          <a:p>
            <a:pPr lvl="1"/>
            <a:r>
              <a:rPr lang="cs-CZ" dirty="0" err="1"/>
              <a:t>appendicopathia</a:t>
            </a:r>
            <a:r>
              <a:rPr lang="cs-CZ" dirty="0"/>
              <a:t> </a:t>
            </a:r>
            <a:r>
              <a:rPr lang="cs-CZ" dirty="0" err="1"/>
              <a:t>oxyurica</a:t>
            </a: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Askarióza</a:t>
            </a:r>
          </a:p>
          <a:p>
            <a:pPr lvl="1"/>
            <a:r>
              <a:rPr lang="cs-CZ" dirty="0" err="1"/>
              <a:t>Ascaris</a:t>
            </a:r>
            <a:r>
              <a:rPr lang="cs-CZ" dirty="0"/>
              <a:t> </a:t>
            </a:r>
            <a:r>
              <a:rPr lang="cs-CZ" dirty="0" err="1"/>
              <a:t>lumbricoides</a:t>
            </a:r>
            <a:r>
              <a:rPr lang="cs-CZ" dirty="0"/>
              <a:t> – škrkavka dětská</a:t>
            </a:r>
          </a:p>
          <a:p>
            <a:pPr lvl="1"/>
            <a:r>
              <a:rPr lang="cs-CZ" dirty="0"/>
              <a:t>rozvojové země</a:t>
            </a:r>
          </a:p>
          <a:p>
            <a:pPr lvl="1"/>
            <a:r>
              <a:rPr lang="cs-CZ" dirty="0"/>
              <a:t>přenos vajíček potravou či vodou</a:t>
            </a:r>
          </a:p>
          <a:p>
            <a:pPr lvl="1"/>
            <a:r>
              <a:rPr lang="cs-CZ" dirty="0"/>
              <a:t>larvy v tenkém střevě </a:t>
            </a:r>
            <a:r>
              <a:rPr lang="en-US" dirty="0"/>
              <a:t>&gt;</a:t>
            </a:r>
            <a:r>
              <a:rPr lang="cs-CZ" dirty="0"/>
              <a:t> krví do srdce a plic – </a:t>
            </a:r>
            <a:r>
              <a:rPr lang="cs-CZ" dirty="0" err="1"/>
              <a:t>škrkavková</a:t>
            </a:r>
            <a:r>
              <a:rPr lang="cs-CZ" dirty="0"/>
              <a:t> pneumonie, </a:t>
            </a:r>
            <a:r>
              <a:rPr lang="cs-CZ" dirty="0" err="1"/>
              <a:t>Löfflerův</a:t>
            </a:r>
            <a:r>
              <a:rPr lang="cs-CZ" dirty="0"/>
              <a:t> syndrom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029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7" descr="parazitární apendikopati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28750"/>
            <a:ext cx="8358188" cy="5411788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943850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Parazitární </a:t>
            </a:r>
            <a:r>
              <a:rPr lang="cs-CZ" sz="2800" dirty="0" err="1"/>
              <a:t>apendikopatie</a:t>
            </a:r>
            <a:r>
              <a:rPr lang="cs-CZ" sz="2800" dirty="0"/>
              <a:t> – roup dětský v lumen</a:t>
            </a:r>
          </a:p>
        </p:txBody>
      </p:sp>
    </p:spTree>
    <p:extLst>
      <p:ext uri="{BB962C8B-B14F-4D97-AF65-F5344CB8AC3E}">
        <p14:creationId xmlns:p14="http://schemas.microsoft.com/office/powerpoint/2010/main" val="16567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Teniózy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T. </a:t>
            </a:r>
            <a:r>
              <a:rPr lang="cs-CZ" dirty="0" err="1"/>
              <a:t>saginata</a:t>
            </a:r>
            <a:r>
              <a:rPr lang="cs-CZ" dirty="0"/>
              <a:t> (hovězí maso)</a:t>
            </a:r>
          </a:p>
          <a:p>
            <a:pPr lvl="1"/>
            <a:r>
              <a:rPr lang="cs-CZ" dirty="0"/>
              <a:t>T. </a:t>
            </a:r>
            <a:r>
              <a:rPr lang="cs-CZ" dirty="0" err="1"/>
              <a:t>solium</a:t>
            </a:r>
            <a:r>
              <a:rPr lang="cs-CZ" dirty="0"/>
              <a:t> (vepř)= cysticerkóza</a:t>
            </a:r>
          </a:p>
          <a:p>
            <a:pPr lvl="2"/>
            <a:r>
              <a:rPr lang="cs-CZ" dirty="0"/>
              <a:t>mezihostitel: vepř, skot, člověk</a:t>
            </a:r>
          </a:p>
          <a:p>
            <a:pPr lvl="2"/>
            <a:r>
              <a:rPr lang="cs-CZ" dirty="0"/>
              <a:t>definitivní hostitel (i člověk) postižení střeva; malé potíže</a:t>
            </a:r>
          </a:p>
          <a:p>
            <a:pPr lvl="2"/>
            <a:r>
              <a:rPr lang="cs-CZ" dirty="0"/>
              <a:t>mezihostitel !!! v orgánech a ve svalech (u člověka i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mozku, míše, oku, plících, srdci</a:t>
            </a:r>
            <a:r>
              <a:rPr lang="cs-CZ" dirty="0"/>
              <a:t>…) váčkovitá larva- boubel</a:t>
            </a:r>
          </a:p>
          <a:p>
            <a:pPr lvl="2"/>
            <a:r>
              <a:rPr lang="cs-CZ" dirty="0"/>
              <a:t>infekce pozřením nedostatečně upraveného masa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Echinokokóza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granulosus</a:t>
            </a:r>
            <a:r>
              <a:rPr lang="cs-CZ" dirty="0"/>
              <a:t> (měchožil zhoubný)</a:t>
            </a:r>
          </a:p>
          <a:p>
            <a:pPr lvl="2"/>
            <a:r>
              <a:rPr lang="cs-CZ" dirty="0"/>
              <a:t>psovité šelmy</a:t>
            </a:r>
          </a:p>
          <a:p>
            <a:pPr lvl="2"/>
            <a:r>
              <a:rPr lang="cs-CZ" dirty="0"/>
              <a:t>přenos </a:t>
            </a:r>
            <a:r>
              <a:rPr lang="cs-CZ" b="1" dirty="0"/>
              <a:t>larev</a:t>
            </a:r>
            <a:r>
              <a:rPr lang="cs-CZ" dirty="0"/>
              <a:t> do mezihostitele (člověk) potravou – tenké střevo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játra </a:t>
            </a:r>
            <a:r>
              <a:rPr lang="cs-CZ" dirty="0"/>
              <a:t>(cysty). Riziko ruptury a alergické anafylaktické reakce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multilocularis</a:t>
            </a:r>
            <a:endParaRPr lang="cs-CZ" dirty="0"/>
          </a:p>
          <a:p>
            <a:pPr lvl="2"/>
            <a:r>
              <a:rPr lang="cs-CZ" dirty="0"/>
              <a:t>liška, vlk, pes – Evropa, Sibiř, Kanada</a:t>
            </a:r>
          </a:p>
          <a:p>
            <a:pPr lvl="2"/>
            <a:r>
              <a:rPr lang="cs-CZ" dirty="0"/>
              <a:t>přenos obdobný </a:t>
            </a:r>
            <a:r>
              <a:rPr lang="en-US" dirty="0"/>
              <a:t>&gt;</a:t>
            </a:r>
            <a:r>
              <a:rPr lang="cs-CZ" dirty="0"/>
              <a:t> mnohokomorové cysty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játrech a plících </a:t>
            </a:r>
            <a:r>
              <a:rPr lang="cs-CZ" dirty="0"/>
              <a:t>bez pouzdra</a:t>
            </a:r>
            <a:r>
              <a:rPr lang="en-US" dirty="0"/>
              <a:t> &gt;</a:t>
            </a:r>
            <a:r>
              <a:rPr lang="cs-CZ" dirty="0"/>
              <a:t> riziko metastazování, </a:t>
            </a:r>
            <a:r>
              <a:rPr lang="cs-CZ" dirty="0" err="1"/>
              <a:t>dif</a:t>
            </a:r>
            <a:r>
              <a:rPr lang="cs-CZ" dirty="0"/>
              <a:t>. </a:t>
            </a:r>
            <a:r>
              <a:rPr lang="cs-CZ" dirty="0" err="1"/>
              <a:t>dg.tumor</a:t>
            </a:r>
            <a:r>
              <a:rPr lang="cs-CZ" dirty="0"/>
              <a:t> (portální HT, ascites), často fatální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5694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charakteristika</a:t>
            </a:r>
          </a:p>
          <a:p>
            <a:pPr lvl="1"/>
            <a:r>
              <a:rPr lang="cs-CZ" dirty="0"/>
              <a:t>závislost na žijící buňce, ve které se množí</a:t>
            </a:r>
          </a:p>
          <a:p>
            <a:pPr lvl="1"/>
            <a:r>
              <a:rPr lang="cs-CZ" dirty="0"/>
              <a:t>pouze 1 druh NK: DNK x RNK</a:t>
            </a:r>
          </a:p>
          <a:p>
            <a:pPr lvl="1"/>
            <a:r>
              <a:rPr lang="cs-CZ" dirty="0"/>
              <a:t>malá velikost, prostupnost antibakteriálními filtry</a:t>
            </a:r>
          </a:p>
          <a:p>
            <a:pPr lvl="1"/>
            <a:endParaRPr lang="cs-CZ" dirty="0"/>
          </a:p>
          <a:p>
            <a:r>
              <a:rPr lang="cs-CZ" dirty="0"/>
              <a:t>cesty infekce</a:t>
            </a:r>
          </a:p>
          <a:p>
            <a:pPr lvl="1"/>
            <a:r>
              <a:rPr lang="cs-CZ" dirty="0"/>
              <a:t>RT (RS virus, chřipka)</a:t>
            </a:r>
          </a:p>
          <a:p>
            <a:pPr lvl="1"/>
            <a:r>
              <a:rPr lang="cs-CZ" dirty="0"/>
              <a:t>GIT (hepatitis, poliomyelitis)</a:t>
            </a:r>
          </a:p>
          <a:p>
            <a:pPr lvl="1"/>
            <a:r>
              <a:rPr lang="cs-CZ" dirty="0" err="1"/>
              <a:t>transplacentární</a:t>
            </a:r>
            <a:r>
              <a:rPr lang="cs-CZ" dirty="0"/>
              <a:t> (CMV, zarděnky)</a:t>
            </a:r>
          </a:p>
          <a:p>
            <a:pPr lvl="1"/>
            <a:r>
              <a:rPr lang="cs-CZ" dirty="0"/>
              <a:t>krví, krevními deriváty, tělními tekutinami (hepatitidy, HIV)</a:t>
            </a:r>
          </a:p>
          <a:p>
            <a:pPr lvl="1"/>
            <a:r>
              <a:rPr lang="cs-CZ" dirty="0"/>
              <a:t>hmyzem (klíšťová encefalitis)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2739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projevy virové infekce</a:t>
            </a:r>
          </a:p>
          <a:p>
            <a:pPr lvl="1"/>
            <a:r>
              <a:rPr lang="cs-CZ" dirty="0"/>
              <a:t>nekrózy povrchového epitelu, pablány, hemoragie u akutní fáze zánětu</a:t>
            </a:r>
          </a:p>
          <a:p>
            <a:pPr lvl="1"/>
            <a:r>
              <a:rPr lang="cs-CZ" dirty="0"/>
              <a:t>v zánětlivém infiltrátu dominují lymfocyty</a:t>
            </a:r>
          </a:p>
          <a:p>
            <a:pPr lvl="1"/>
            <a:r>
              <a:rPr lang="cs-CZ" dirty="0"/>
              <a:t>někdy tvorba inkluzí – intranukleárních (CMV), </a:t>
            </a:r>
            <a:r>
              <a:rPr lang="cs-CZ" dirty="0" err="1"/>
              <a:t>intracytoplazmatické</a:t>
            </a:r>
            <a:r>
              <a:rPr lang="cs-CZ" dirty="0"/>
              <a:t> (rabies)</a:t>
            </a:r>
          </a:p>
          <a:p>
            <a:pPr lvl="1"/>
            <a:r>
              <a:rPr lang="cs-CZ" dirty="0"/>
              <a:t>někdy tvorba mnohojaderných buněk (spalničky, zarděnky, RSV)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3364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800" b="1" dirty="0"/>
              <a:t>typy infekcí:</a:t>
            </a:r>
          </a:p>
          <a:p>
            <a:pPr lvl="2"/>
            <a:r>
              <a:rPr lang="cs-CZ" sz="2400" b="1" dirty="0"/>
              <a:t>akutní </a:t>
            </a:r>
            <a:r>
              <a:rPr lang="cs-CZ" sz="2400" dirty="0"/>
              <a:t>(chřipka) </a:t>
            </a:r>
          </a:p>
          <a:p>
            <a:pPr lvl="3"/>
            <a:r>
              <a:rPr lang="cs-CZ" dirty="0"/>
              <a:t>krátká inkubační doma, trvání dny (týdny)</a:t>
            </a:r>
          </a:p>
          <a:p>
            <a:pPr lvl="2"/>
            <a:r>
              <a:rPr lang="cs-CZ" sz="2400" b="1" dirty="0"/>
              <a:t>chronické</a:t>
            </a:r>
            <a:r>
              <a:rPr lang="cs-CZ" sz="2400" dirty="0"/>
              <a:t> (HPV)</a:t>
            </a:r>
          </a:p>
          <a:p>
            <a:pPr lvl="3"/>
            <a:r>
              <a:rPr lang="cs-CZ" dirty="0"/>
              <a:t>roky, někdy </a:t>
            </a:r>
            <a:r>
              <a:rPr lang="cs-CZ" dirty="0" err="1"/>
              <a:t>spontální</a:t>
            </a:r>
            <a:r>
              <a:rPr lang="cs-CZ" dirty="0"/>
              <a:t> vymizení, jindy progrese v </a:t>
            </a:r>
            <a:r>
              <a:rPr lang="cs-CZ" dirty="0" err="1"/>
              <a:t>neoplázii</a:t>
            </a:r>
            <a:endParaRPr lang="cs-CZ" dirty="0"/>
          </a:p>
          <a:p>
            <a:pPr lvl="2"/>
            <a:r>
              <a:rPr lang="cs-CZ" sz="2400" b="1" dirty="0"/>
              <a:t>latentní</a:t>
            </a:r>
            <a:r>
              <a:rPr lang="cs-CZ" sz="2400" dirty="0"/>
              <a:t> (HSV)</a:t>
            </a:r>
          </a:p>
          <a:p>
            <a:pPr lvl="3"/>
            <a:r>
              <a:rPr lang="cs-CZ" dirty="0"/>
              <a:t>po iniciálním </a:t>
            </a:r>
            <a:r>
              <a:rPr lang="cs-CZ" dirty="0" err="1"/>
              <a:t>infektu</a:t>
            </a:r>
            <a:r>
              <a:rPr lang="cs-CZ" dirty="0"/>
              <a:t> různě </a:t>
            </a:r>
            <a:r>
              <a:rPr lang="cs-CZ" dirty="0" err="1"/>
              <a:t>dlouhlé</a:t>
            </a:r>
            <a:r>
              <a:rPr lang="cs-CZ" dirty="0"/>
              <a:t> bezpříznakové latentní období, při snížení imunity reaktivace</a:t>
            </a:r>
          </a:p>
          <a:p>
            <a:pPr lvl="2"/>
            <a:r>
              <a:rPr lang="cs-CZ" sz="2400" b="1" dirty="0"/>
              <a:t>perzistující</a:t>
            </a:r>
            <a:r>
              <a:rPr lang="cs-CZ" sz="2400" dirty="0"/>
              <a:t> (CMV)</a:t>
            </a:r>
          </a:p>
          <a:p>
            <a:pPr lvl="3"/>
            <a:r>
              <a:rPr lang="cs-CZ" dirty="0"/>
              <a:t>tvorba virionů v infikovaných buňkách (inkluze), ale bezpříznakové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5989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Akutní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Variola</a:t>
            </a:r>
          </a:p>
          <a:p>
            <a:r>
              <a:rPr lang="cs-CZ" dirty="0" err="1"/>
              <a:t>Varicella</a:t>
            </a:r>
            <a:r>
              <a:rPr lang="cs-CZ" dirty="0"/>
              <a:t>/ herpes </a:t>
            </a:r>
            <a:r>
              <a:rPr lang="cs-CZ" dirty="0" err="1"/>
              <a:t>zoster</a:t>
            </a:r>
            <a:endParaRPr lang="cs-CZ" dirty="0"/>
          </a:p>
          <a:p>
            <a:r>
              <a:rPr lang="cs-CZ" dirty="0"/>
              <a:t>HSV - př. latentní infekce viz orální patologie</a:t>
            </a:r>
          </a:p>
          <a:p>
            <a:r>
              <a:rPr lang="cs-CZ" dirty="0"/>
              <a:t>EBV - infekční mononukleóza</a:t>
            </a:r>
          </a:p>
          <a:p>
            <a:r>
              <a:rPr lang="cs-CZ" dirty="0"/>
              <a:t>CMV - př. perzistující infekce ! přenosu na plod, ! generalizace u </a:t>
            </a:r>
            <a:r>
              <a:rPr lang="cs-CZ" dirty="0" err="1"/>
              <a:t>imunokompromitovaných</a:t>
            </a:r>
            <a:endParaRPr lang="cs-CZ" dirty="0"/>
          </a:p>
          <a:p>
            <a:r>
              <a:rPr lang="cs-CZ" dirty="0"/>
              <a:t>Spalničky (</a:t>
            </a:r>
            <a:r>
              <a:rPr lang="cs-CZ" dirty="0" err="1"/>
              <a:t>morbilli</a:t>
            </a:r>
            <a:r>
              <a:rPr lang="cs-CZ" dirty="0"/>
              <a:t>)</a:t>
            </a:r>
          </a:p>
          <a:p>
            <a:r>
              <a:rPr lang="cs-CZ" dirty="0"/>
              <a:t>RSV- </a:t>
            </a:r>
            <a:r>
              <a:rPr lang="cs-CZ" dirty="0" err="1"/>
              <a:t>Adamsova</a:t>
            </a:r>
            <a:r>
              <a:rPr lang="cs-CZ" dirty="0"/>
              <a:t> pneumonie</a:t>
            </a:r>
          </a:p>
          <a:p>
            <a:r>
              <a:rPr lang="cs-CZ" dirty="0"/>
              <a:t>Příušnice - komplikace orchitis po pubertě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237426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koronavirové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obalené RNA viry</a:t>
            </a:r>
          </a:p>
          <a:p>
            <a:r>
              <a:rPr lang="cs-CZ" dirty="0"/>
              <a:t>infikují obratlovce (hlavní rezervoár netopýři)</a:t>
            </a:r>
          </a:p>
          <a:p>
            <a:r>
              <a:rPr lang="cs-CZ" b="1" dirty="0">
                <a:solidFill>
                  <a:srgbClr val="C00000"/>
                </a:solidFill>
              </a:rPr>
              <a:t>běžné</a:t>
            </a:r>
            <a:r>
              <a:rPr lang="cs-CZ" dirty="0"/>
              <a:t> lidské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nízká virulence</a:t>
            </a:r>
          </a:p>
          <a:p>
            <a:pPr lvl="1"/>
            <a:r>
              <a:rPr lang="cs-CZ" dirty="0"/>
              <a:t>mírné infekce HCD</a:t>
            </a:r>
          </a:p>
          <a:p>
            <a:r>
              <a:rPr lang="cs-CZ" b="1" dirty="0">
                <a:solidFill>
                  <a:srgbClr val="C00000"/>
                </a:solidFill>
              </a:rPr>
              <a:t>vysoce patogenní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epidemie SARS-</a:t>
            </a:r>
            <a:r>
              <a:rPr lang="cs-CZ" dirty="0" err="1"/>
              <a:t>CoV</a:t>
            </a:r>
            <a:r>
              <a:rPr lang="cs-CZ" dirty="0"/>
              <a:t> 2003 (cibetky, netopýři)  R4</a:t>
            </a:r>
          </a:p>
          <a:p>
            <a:pPr lvl="1"/>
            <a:r>
              <a:rPr lang="cs-CZ" dirty="0"/>
              <a:t>epidemie MERS-</a:t>
            </a:r>
            <a:r>
              <a:rPr lang="cs-CZ" dirty="0" err="1"/>
              <a:t>CoV</a:t>
            </a:r>
            <a:r>
              <a:rPr lang="cs-CZ" dirty="0"/>
              <a:t> 2012-2013 (velbloudi, netopýři) R1</a:t>
            </a:r>
          </a:p>
          <a:p>
            <a:pPr lvl="1"/>
            <a:r>
              <a:rPr lang="cs-CZ" dirty="0"/>
              <a:t>epidemie </a:t>
            </a:r>
            <a:r>
              <a:rPr lang="cs-CZ" dirty="0" err="1"/>
              <a:t>Covid</a:t>
            </a:r>
            <a:r>
              <a:rPr lang="cs-CZ" dirty="0"/>
              <a:t> 19 2019-?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998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Toxemie</a:t>
            </a:r>
          </a:p>
          <a:p>
            <a:pPr lvl="1"/>
            <a:r>
              <a:rPr lang="cs-CZ" dirty="0"/>
              <a:t>bakteriální toxiny v krvi po vstřebání z potravy (stafylokoky), po poranění (Clostridium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alimentární </a:t>
            </a:r>
            <a:r>
              <a:rPr lang="cs-CZ" dirty="0" err="1"/>
              <a:t>enterotoxikóza</a:t>
            </a:r>
            <a:r>
              <a:rPr lang="cs-CZ" dirty="0"/>
              <a:t> (hodiny)</a:t>
            </a:r>
          </a:p>
          <a:p>
            <a:pPr lvl="1"/>
            <a:r>
              <a:rPr lang="cs-CZ" dirty="0"/>
              <a:t>regresivní změny parenchymových orgánů (játra, srdce, ledviny) různého stupně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5507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Chronické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HPV</a:t>
            </a:r>
          </a:p>
          <a:p>
            <a:pPr lvl="1"/>
            <a:r>
              <a:rPr lang="cs-CZ" dirty="0" err="1"/>
              <a:t>low</a:t>
            </a:r>
            <a:r>
              <a:rPr lang="cs-CZ" dirty="0"/>
              <a:t> risk HPV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risk HPV (16,18,31,33,35) </a:t>
            </a:r>
          </a:p>
          <a:p>
            <a:pPr lvl="1"/>
            <a:r>
              <a:rPr lang="cs-CZ" dirty="0"/>
              <a:t>vztah k onkogenezi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genitálu a nádory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orofaciální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oblasti - bude odpřednášeno</a:t>
            </a:r>
          </a:p>
          <a:p>
            <a:endParaRPr lang="cs-CZ" dirty="0"/>
          </a:p>
          <a:p>
            <a:r>
              <a:rPr lang="cs-CZ" dirty="0"/>
              <a:t>Hepatitidy (akutní i chronické infekce):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jater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83735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dirty="0" err="1">
                <a:effectLst/>
              </a:rPr>
              <a:t>Condyloma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accuminatum</a:t>
            </a:r>
            <a:endParaRPr lang="cs-CZ" altLang="cs-CZ" dirty="0">
              <a:effectLst/>
            </a:endParaRPr>
          </a:p>
        </p:txBody>
      </p:sp>
      <p:grpSp>
        <p:nvGrpSpPr>
          <p:cNvPr id="72707" name="Skupina 4"/>
          <p:cNvGrpSpPr>
            <a:grpSpLocks/>
          </p:cNvGrpSpPr>
          <p:nvPr/>
        </p:nvGrpSpPr>
        <p:grpSpPr bwMode="auto">
          <a:xfrm>
            <a:off x="1403350" y="1628775"/>
            <a:ext cx="6337300" cy="4770438"/>
            <a:chOff x="1403350" y="1628775"/>
            <a:chExt cx="6337300" cy="4770438"/>
          </a:xfrm>
        </p:grpSpPr>
        <p:pic>
          <p:nvPicPr>
            <p:cNvPr id="72708" name="Picture 5" descr="condylomata2, přehled40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716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 err="1"/>
              <a:t>Dysplázie</a:t>
            </a:r>
            <a:r>
              <a:rPr lang="cs-CZ" sz="3200" dirty="0"/>
              <a:t> děložního čípku </a:t>
            </a:r>
            <a:r>
              <a:rPr lang="cs-CZ" sz="2800" dirty="0"/>
              <a:t>CIN II</a:t>
            </a:r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1316038" y="1340768"/>
            <a:ext cx="6511925" cy="4918882"/>
            <a:chOff x="829" y="1071"/>
            <a:chExt cx="4102" cy="3275"/>
          </a:xfrm>
        </p:grpSpPr>
        <p:pic>
          <p:nvPicPr>
            <p:cNvPr id="89092" name="Obrázek 9" descr="1HG_CIN_400x_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9" y="1071"/>
              <a:ext cx="410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497" name="Text Box 9"/>
            <p:cNvSpPr txBox="1">
              <a:spLocks noChangeArrowheads="1"/>
            </p:cNvSpPr>
            <p:nvPr/>
          </p:nvSpPr>
          <p:spPr bwMode="auto">
            <a:xfrm>
              <a:off x="829" y="3793"/>
              <a:ext cx="1633" cy="55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Cytonukleární</a:t>
              </a:r>
              <a:r>
                <a:rPr lang="cs-CZ" sz="16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atypie v dolních 2/3 šíře epitelu, </a:t>
              </a: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koilocytóza</a:t>
              </a:r>
              <a:r>
                <a:rPr lang="cs-CZ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cxnSp>
          <p:nvCxnSpPr>
            <p:cNvPr id="89094" name="Přímá spojovací šipka 11"/>
            <p:cNvCxnSpPr>
              <a:cxnSpLocks noChangeShapeType="1"/>
            </p:cNvCxnSpPr>
            <p:nvPr/>
          </p:nvCxnSpPr>
          <p:spPr bwMode="auto">
            <a:xfrm flipV="1">
              <a:off x="1935" y="1980"/>
              <a:ext cx="1440" cy="11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9137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HIV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/>
          </a:p>
          <a:p>
            <a:pPr lvl="0"/>
            <a:r>
              <a:rPr lang="cs-CZ" dirty="0"/>
              <a:t>HIV </a:t>
            </a:r>
            <a:r>
              <a:rPr lang="cs-CZ" b="1" dirty="0"/>
              <a:t>typ 1</a:t>
            </a:r>
            <a:r>
              <a:rPr lang="cs-CZ" dirty="0"/>
              <a:t> a 2 (retrovirus); 1981</a:t>
            </a:r>
          </a:p>
          <a:p>
            <a:pPr lvl="1"/>
            <a:r>
              <a:rPr lang="cs-CZ" dirty="0"/>
              <a:t>nyní 37 milionů HIV+</a:t>
            </a:r>
          </a:p>
          <a:p>
            <a:pPr lvl="1"/>
            <a:r>
              <a:rPr lang="cs-CZ" dirty="0"/>
              <a:t>většina v subsaharské Africe, 40 % žen a lidí mezi 5-24 lety</a:t>
            </a:r>
          </a:p>
          <a:p>
            <a:pPr lvl="1"/>
            <a:r>
              <a:rPr lang="cs-CZ" dirty="0"/>
              <a:t>v ČR nyní cca 4000 případů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Cesty nákazy: sexuální styk, krví, spermatem, transplantovanými orgány, vertikální přenos z matky na dítě, kojení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cílové </a:t>
            </a:r>
            <a:r>
              <a:rPr lang="cs-CZ" dirty="0" err="1"/>
              <a:t>bb</a:t>
            </a:r>
            <a:r>
              <a:rPr lang="cs-CZ" dirty="0"/>
              <a:t>: CD4+ T lymfocyty, makrofágy a dendritické </a:t>
            </a:r>
            <a:r>
              <a:rPr lang="cs-CZ" dirty="0" err="1"/>
              <a:t>bb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stádia </a:t>
            </a:r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hiv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Akutní retrovirový syndrom</a:t>
            </a:r>
            <a:r>
              <a:rPr lang="cs-CZ" dirty="0"/>
              <a:t>  (</a:t>
            </a:r>
            <a:r>
              <a:rPr lang="cs-CZ" dirty="0" err="1"/>
              <a:t>glandular</a:t>
            </a:r>
            <a:r>
              <a:rPr lang="cs-CZ" dirty="0"/>
              <a:t> </a:t>
            </a:r>
            <a:r>
              <a:rPr lang="cs-CZ" dirty="0" err="1"/>
              <a:t>fever-like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/>
              <a:t>) 3-4 týdny po infekci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Bezpříznakové stádium </a:t>
            </a:r>
            <a:r>
              <a:rPr lang="cs-CZ" dirty="0"/>
              <a:t>(i několik let)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Perzistující generalizovaná lymfadenopatie, časné symptomatické stádium</a:t>
            </a:r>
            <a:r>
              <a:rPr lang="cs-CZ" dirty="0"/>
              <a:t> (moučnivka, opary, průjmy, ztráta váhy, noční pocení,…) </a:t>
            </a:r>
          </a:p>
          <a:p>
            <a:pPr lvl="1"/>
            <a:r>
              <a:rPr lang="cs-CZ" dirty="0"/>
              <a:t>signifikantní pokles CD4 lymfocytů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AIDS, pozdní </a:t>
            </a:r>
            <a:r>
              <a:rPr lang="cs-CZ" b="1" dirty="0" err="1"/>
              <a:t>symtomatické</a:t>
            </a:r>
            <a:r>
              <a:rPr lang="cs-CZ" b="1" dirty="0"/>
              <a:t> stádium  (oportunní infekce a nádory:</a:t>
            </a:r>
            <a:r>
              <a:rPr lang="cs-CZ" dirty="0"/>
              <a:t> </a:t>
            </a:r>
            <a:r>
              <a:rPr lang="cs-CZ" dirty="0" err="1"/>
              <a:t>pneumocytová</a:t>
            </a:r>
            <a:r>
              <a:rPr lang="cs-CZ" dirty="0"/>
              <a:t> pneumonie, CMV, herpetické infekce, cerebrální toxoplazmóza, atypické </a:t>
            </a:r>
            <a:r>
              <a:rPr lang="cs-CZ" dirty="0" err="1"/>
              <a:t>mykobakteriózy</a:t>
            </a:r>
            <a:r>
              <a:rPr lang="cs-CZ" dirty="0"/>
              <a:t>, systémové mykotické infekce, </a:t>
            </a:r>
            <a:r>
              <a:rPr lang="cs-CZ" dirty="0" err="1"/>
              <a:t>cryptokokózy</a:t>
            </a:r>
            <a:r>
              <a:rPr lang="cs-CZ" dirty="0"/>
              <a:t>, parazitární infekce GIT,…., </a:t>
            </a:r>
            <a:r>
              <a:rPr lang="cs-CZ" dirty="0" err="1"/>
              <a:t>Kaposiho</a:t>
            </a:r>
            <a:r>
              <a:rPr lang="cs-CZ" dirty="0"/>
              <a:t> sarkom (HHV typ 8), non-</a:t>
            </a:r>
            <a:r>
              <a:rPr lang="cs-CZ" dirty="0" err="1"/>
              <a:t>Hodgkinovy</a:t>
            </a:r>
            <a:r>
              <a:rPr lang="cs-CZ" dirty="0"/>
              <a:t> lymfomy (EBV))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prionové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PRION</a:t>
            </a:r>
            <a:r>
              <a:rPr lang="cs-CZ" dirty="0"/>
              <a:t> (</a:t>
            </a:r>
            <a:r>
              <a:rPr lang="cs-CZ" dirty="0" err="1"/>
              <a:t>proteinaceous</a:t>
            </a:r>
            <a:r>
              <a:rPr lang="cs-CZ" dirty="0"/>
              <a:t> </a:t>
            </a:r>
            <a:r>
              <a:rPr lang="cs-CZ" dirty="0" err="1"/>
              <a:t>infectious</a:t>
            </a:r>
            <a:r>
              <a:rPr lang="cs-CZ" dirty="0"/>
              <a:t> </a:t>
            </a:r>
            <a:r>
              <a:rPr lang="cs-CZ" dirty="0" err="1"/>
              <a:t>particle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normální fyziologický v řadě buněk = nestabilní</a:t>
            </a:r>
          </a:p>
          <a:p>
            <a:pPr lvl="1"/>
            <a:r>
              <a:rPr lang="cs-CZ" dirty="0"/>
              <a:t>abnormální= s pozměněnou konformací; stabilní, neodbouratelný; původce </a:t>
            </a:r>
            <a:r>
              <a:rPr lang="cs-CZ" dirty="0" err="1"/>
              <a:t>prionóz</a:t>
            </a:r>
            <a:r>
              <a:rPr lang="cs-CZ" dirty="0"/>
              <a:t> </a:t>
            </a:r>
          </a:p>
          <a:p>
            <a:r>
              <a:rPr lang="cs-CZ" dirty="0"/>
              <a:t>Papua Nová Guinea - kanibalové - KURU</a:t>
            </a:r>
          </a:p>
          <a:p>
            <a:r>
              <a:rPr lang="cs-CZ" dirty="0" err="1"/>
              <a:t>Creutzfelt</a:t>
            </a:r>
            <a:r>
              <a:rPr lang="cs-CZ" dirty="0"/>
              <a:t>-Jakob (JCD)</a:t>
            </a:r>
          </a:p>
          <a:p>
            <a:pPr lvl="1"/>
            <a:r>
              <a:rPr lang="cs-CZ" dirty="0"/>
              <a:t>sporadicky, familiárně, </a:t>
            </a:r>
            <a:r>
              <a:rPr lang="cs-CZ" dirty="0" err="1"/>
              <a:t>iatrogenně</a:t>
            </a:r>
            <a:endParaRPr lang="cs-CZ" dirty="0"/>
          </a:p>
          <a:p>
            <a:pPr lvl="1"/>
            <a:r>
              <a:rPr lang="cs-CZ" dirty="0"/>
              <a:t>variantní CJD (Velká Británie) potrava???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CNS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81395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 err="1"/>
              <a:t>c</a:t>
            </a:r>
            <a:r>
              <a:rPr lang="cs-CZ" altLang="cs-CZ" sz="3200" dirty="0" err="1">
                <a:effectLst/>
              </a:rPr>
              <a:t>reutzfeldtova-jacobova</a:t>
            </a:r>
            <a:r>
              <a:rPr lang="cs-CZ" altLang="cs-CZ" sz="3200" dirty="0">
                <a:effectLst/>
              </a:rPr>
              <a:t> nemoc</a:t>
            </a:r>
            <a:endParaRPr lang="cs-CZ" altLang="cs-CZ" sz="2400" dirty="0">
              <a:effectLst/>
            </a:endParaRPr>
          </a:p>
        </p:txBody>
      </p:sp>
      <p:pic>
        <p:nvPicPr>
          <p:cNvPr id="52227" name="Picture 3" descr="n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28775"/>
            <a:ext cx="60928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Obdélník 4"/>
          <p:cNvSpPr>
            <a:spLocks noChangeArrowheads="1"/>
          </p:cNvSpPr>
          <p:nvPr/>
        </p:nvSpPr>
        <p:spPr bwMode="auto">
          <a:xfrm>
            <a:off x="1547813" y="5734050"/>
            <a:ext cx="3179762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/>
            <a:r>
              <a:rPr lang="cs-CZ" altLang="cs-CZ" sz="2400" b="0" i="0">
                <a:solidFill>
                  <a:schemeClr val="tx1"/>
                </a:solidFill>
                <a:latin typeface="Calibri" pitchFamily="34" charset="0"/>
              </a:rPr>
              <a:t>Spongiformní dystrofie </a:t>
            </a:r>
            <a:endParaRPr lang="cs-CZ" altLang="cs-CZ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824536" cy="2808312"/>
          </a:xfrm>
        </p:spPr>
      </p:pic>
    </p:spTree>
    <p:extLst>
      <p:ext uri="{BB962C8B-B14F-4D97-AF65-F5344CB8AC3E}">
        <p14:creationId xmlns:p14="http://schemas.microsoft.com/office/powerpoint/2010/main" val="10500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Sepse/ septikemie</a:t>
            </a:r>
          </a:p>
          <a:p>
            <a:pPr lvl="1"/>
            <a:r>
              <a:rPr lang="cs-CZ" dirty="0"/>
              <a:t>systémová odpověď organismu (SIRS) na generalizovanou infekci, spojená s dysfunkcí orgánů</a:t>
            </a:r>
          </a:p>
          <a:p>
            <a:pPr lvl="1"/>
            <a:r>
              <a:rPr lang="cs-CZ" dirty="0"/>
              <a:t>život ohrožující stav </a:t>
            </a:r>
          </a:p>
          <a:p>
            <a:pPr lvl="2"/>
            <a:r>
              <a:rPr lang="cs-CZ" dirty="0" err="1"/>
              <a:t>nejč</a:t>
            </a:r>
            <a:r>
              <a:rPr lang="cs-CZ" dirty="0"/>
              <a:t>. pyogenní infekce – </a:t>
            </a:r>
            <a:r>
              <a:rPr lang="cs-CZ" dirty="0" err="1"/>
              <a:t>hemolyt</a:t>
            </a:r>
            <a:r>
              <a:rPr lang="cs-CZ" dirty="0"/>
              <a:t>. streptokoky a stafylokoky</a:t>
            </a:r>
          </a:p>
          <a:p>
            <a:pPr lvl="2"/>
            <a:endParaRPr lang="cs-CZ" dirty="0"/>
          </a:p>
          <a:p>
            <a:r>
              <a:rPr lang="cs-CZ" b="1" dirty="0"/>
              <a:t>m</a:t>
            </a:r>
            <a:r>
              <a:rPr lang="en-US" b="1" dirty="0"/>
              <a:t>or</a:t>
            </a:r>
            <a:r>
              <a:rPr lang="cs-CZ" b="1" dirty="0" err="1"/>
              <a:t>fo</a:t>
            </a:r>
            <a:r>
              <a:rPr lang="en-US" b="1" dirty="0" err="1"/>
              <a:t>logick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projev</a:t>
            </a:r>
            <a:r>
              <a:rPr lang="cs-CZ" b="1" dirty="0"/>
              <a:t>y </a:t>
            </a:r>
            <a:r>
              <a:rPr lang="en-US" b="1" dirty="0" err="1"/>
              <a:t>sepse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v</a:t>
            </a:r>
            <a:r>
              <a:rPr lang="cs-CZ" b="1" dirty="0" err="1"/>
              <a:t>nitřních</a:t>
            </a:r>
            <a:r>
              <a:rPr lang="cs-CZ" b="1" dirty="0"/>
              <a:t> orgánech</a:t>
            </a:r>
          </a:p>
          <a:p>
            <a:pPr lvl="1"/>
            <a:r>
              <a:rPr lang="cs-CZ" dirty="0"/>
              <a:t>slezina – septická slezina</a:t>
            </a:r>
          </a:p>
          <a:p>
            <a:pPr lvl="1"/>
            <a:r>
              <a:rPr lang="cs-CZ" dirty="0"/>
              <a:t>zvětšení LU - reaktivní změny</a:t>
            </a:r>
          </a:p>
          <a:p>
            <a:pPr lvl="1"/>
            <a:r>
              <a:rPr lang="cs-CZ" dirty="0"/>
              <a:t>septické </a:t>
            </a:r>
            <a:r>
              <a:rPr lang="cs-CZ" dirty="0" err="1"/>
              <a:t>mikroabscesy</a:t>
            </a:r>
            <a:r>
              <a:rPr lang="cs-CZ" dirty="0"/>
              <a:t> – metastazující sepse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8643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08012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SIRS – syndrom systémové zánětlivé odpovědi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cs-CZ" dirty="0"/>
          </a:p>
          <a:p>
            <a:pPr lvl="1"/>
            <a:r>
              <a:rPr lang="cs-CZ" dirty="0"/>
              <a:t>v počátku infekce zánět lokalizovaný, kontrolovaný imunitním systémem</a:t>
            </a:r>
          </a:p>
          <a:p>
            <a:pPr lvl="2"/>
            <a:r>
              <a:rPr lang="cs-CZ" dirty="0"/>
              <a:t>pro další vývoj rozhodující </a:t>
            </a:r>
            <a:r>
              <a:rPr lang="cs-CZ" b="1" dirty="0"/>
              <a:t>stav pacienta </a:t>
            </a:r>
            <a:r>
              <a:rPr lang="cs-CZ" dirty="0"/>
              <a:t>(věk, stav výživy, genetika, komorbidity, léčba)  </a:t>
            </a:r>
          </a:p>
          <a:p>
            <a:pPr lvl="2"/>
            <a:r>
              <a:rPr lang="cs-CZ" dirty="0"/>
              <a:t>klíčová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reakce s tvorbou </a:t>
            </a:r>
            <a:r>
              <a:rPr lang="cs-CZ" sz="2100" b="1" dirty="0" err="1">
                <a:solidFill>
                  <a:schemeClr val="accent1">
                    <a:lumMod val="75000"/>
                  </a:schemeClr>
                </a:solidFill>
              </a:rPr>
              <a:t>cytokinů</a:t>
            </a:r>
            <a:endParaRPr lang="cs-CZ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cs-CZ" b="1" dirty="0"/>
          </a:p>
          <a:p>
            <a:pPr lvl="1"/>
            <a:r>
              <a:rPr lang="cs-CZ" b="1" dirty="0"/>
              <a:t>silná </a:t>
            </a:r>
            <a:r>
              <a:rPr lang="cs-CZ" dirty="0"/>
              <a:t>cytokinová reakce</a:t>
            </a:r>
            <a:r>
              <a:rPr lang="en-US" dirty="0"/>
              <a:t> &gt;</a:t>
            </a:r>
            <a:r>
              <a:rPr lang="cs-CZ" dirty="0"/>
              <a:t> rychlá aktivace makrofágů a granulocytů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smrt většiny mikrobů </a:t>
            </a:r>
            <a:r>
              <a:rPr lang="cs-CZ" dirty="0"/>
              <a:t>&gt;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pozdní fáze - k sepsi nedochází, </a:t>
            </a:r>
            <a:r>
              <a:rPr lang="cs-CZ" b="1" dirty="0"/>
              <a:t>množství </a:t>
            </a:r>
            <a:r>
              <a:rPr lang="cs-CZ" b="1" dirty="0" err="1"/>
              <a:t>cytokinů</a:t>
            </a:r>
            <a:r>
              <a:rPr lang="cs-CZ" b="1" dirty="0"/>
              <a:t> klesá </a:t>
            </a:r>
            <a:r>
              <a:rPr lang="en-US" dirty="0"/>
              <a:t>&gt; </a:t>
            </a:r>
            <a:r>
              <a:rPr lang="cs-CZ" dirty="0"/>
              <a:t>reakce je mírná, spontánně odeznívající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/>
              <a:t>nedostatečná</a:t>
            </a:r>
            <a:r>
              <a:rPr lang="cs-CZ" dirty="0"/>
              <a:t> cytokinová reakce </a:t>
            </a:r>
            <a:r>
              <a:rPr lang="en-US" dirty="0"/>
              <a:t>&gt; </a:t>
            </a:r>
            <a:r>
              <a:rPr lang="cs-CZ" dirty="0"/>
              <a:t>malá reakce makrofágů a granulocytů </a:t>
            </a:r>
            <a:r>
              <a:rPr lang="en-US" dirty="0"/>
              <a:t>&gt;</a:t>
            </a:r>
            <a:r>
              <a:rPr lang="cs-CZ" dirty="0"/>
              <a:t> pozdní fáze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většina mikrobů přežívá a množí se v cirkulaci</a:t>
            </a:r>
            <a:r>
              <a:rPr lang="en-US" dirty="0"/>
              <a:t> &gt;</a:t>
            </a:r>
            <a:r>
              <a:rPr lang="cs-CZ" dirty="0"/>
              <a:t> výrazně se </a:t>
            </a:r>
            <a:r>
              <a:rPr lang="cs-CZ" b="1" dirty="0"/>
              <a:t>zvyšuje hladina </a:t>
            </a:r>
            <a:r>
              <a:rPr lang="cs-CZ" b="1" dirty="0" err="1"/>
              <a:t>cytokinů</a:t>
            </a:r>
            <a:r>
              <a:rPr lang="cs-CZ" dirty="0"/>
              <a:t>  </a:t>
            </a:r>
            <a:r>
              <a:rPr lang="en-US" dirty="0"/>
              <a:t>&gt;&gt;&gt; </a:t>
            </a:r>
            <a:r>
              <a:rPr lang="cs-CZ" dirty="0"/>
              <a:t>systémová reakce na zánět = </a:t>
            </a:r>
            <a:r>
              <a:rPr lang="cs-CZ" b="1" dirty="0">
                <a:solidFill>
                  <a:srgbClr val="C00000"/>
                </a:solidFill>
              </a:rPr>
              <a:t>SEPSE</a:t>
            </a:r>
          </a:p>
          <a:p>
            <a:pPr marL="365760" lvl="1" indent="0">
              <a:buNone/>
            </a:pPr>
            <a:r>
              <a:rPr lang="cs-CZ" dirty="0"/>
              <a:t>    riziko vyčerpání a zhroucení imunitního systému </a:t>
            </a:r>
          </a:p>
          <a:p>
            <a:pPr marL="365760" lvl="1" indent="0">
              <a:buNone/>
            </a:pPr>
            <a:r>
              <a:rPr lang="cs-CZ" dirty="0"/>
              <a:t>    </a:t>
            </a:r>
            <a:r>
              <a:rPr lang="en-US" dirty="0"/>
              <a:t>&gt; </a:t>
            </a:r>
            <a:r>
              <a:rPr lang="cs-CZ" dirty="0"/>
              <a:t>septický šok </a:t>
            </a:r>
            <a:r>
              <a:rPr lang="en-US" dirty="0"/>
              <a:t>&gt; </a:t>
            </a:r>
            <a:r>
              <a:rPr lang="cs-CZ" dirty="0"/>
              <a:t>smrt</a:t>
            </a:r>
          </a:p>
          <a:p>
            <a:pPr lvl="1"/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9598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Pyemie</a:t>
            </a:r>
          </a:p>
          <a:p>
            <a:pPr lvl="1"/>
            <a:r>
              <a:rPr lang="cs-CZ" dirty="0"/>
              <a:t>v krvi shluky mikrobů – tzv. vegetace</a:t>
            </a:r>
          </a:p>
          <a:p>
            <a:pPr lvl="1"/>
            <a:r>
              <a:rPr lang="cs-CZ" dirty="0"/>
              <a:t>původ: hnisavá tromboflebitida, endokarditida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dirty="0"/>
              <a:t>periferní</a:t>
            </a:r>
          </a:p>
          <a:p>
            <a:pPr lvl="2"/>
            <a:r>
              <a:rPr lang="cs-CZ" dirty="0"/>
              <a:t>centrální </a:t>
            </a:r>
          </a:p>
          <a:p>
            <a:pPr lvl="2"/>
            <a:r>
              <a:rPr lang="cs-CZ" dirty="0"/>
              <a:t>portální</a:t>
            </a:r>
          </a:p>
          <a:p>
            <a:pPr lvl="2"/>
            <a:r>
              <a:rPr lang="cs-CZ" dirty="0"/>
              <a:t>umbilikální (novorozenci)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94070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Toxoinfekce</a:t>
            </a:r>
            <a:r>
              <a:rPr lang="cs-CZ" dirty="0"/>
              <a:t> – </a:t>
            </a:r>
            <a:r>
              <a:rPr lang="cs-CZ" dirty="0" err="1"/>
              <a:t>alimentální</a:t>
            </a:r>
            <a:r>
              <a:rPr lang="cs-CZ" dirty="0"/>
              <a:t> nákazy</a:t>
            </a:r>
          </a:p>
          <a:p>
            <a:pPr lvl="1"/>
            <a:r>
              <a:rPr lang="cs-CZ" dirty="0"/>
              <a:t>vyvolány mikroorganismy (často ze zvířat), uvolňujícími ve střevě endotoxiny, které poškozují sliznici střeva a vyvolají onemocnění</a:t>
            </a:r>
          </a:p>
          <a:p>
            <a:pPr lvl="2"/>
            <a:r>
              <a:rPr lang="cs-CZ" dirty="0" err="1"/>
              <a:t>Campylobacter</a:t>
            </a:r>
            <a:r>
              <a:rPr lang="cs-CZ" dirty="0"/>
              <a:t> </a:t>
            </a:r>
            <a:r>
              <a:rPr lang="cs-CZ" dirty="0" err="1"/>
              <a:t>jejuni</a:t>
            </a:r>
            <a:r>
              <a:rPr lang="cs-CZ" dirty="0"/>
              <a:t> – drůbež, mléko: enteritis, kolitis</a:t>
            </a:r>
          </a:p>
          <a:p>
            <a:pPr lvl="2"/>
            <a:r>
              <a:rPr lang="cs-CZ" dirty="0" err="1"/>
              <a:t>Shigella</a:t>
            </a:r>
            <a:r>
              <a:rPr lang="cs-CZ" dirty="0"/>
              <a:t> </a:t>
            </a:r>
            <a:r>
              <a:rPr lang="cs-CZ" dirty="0" err="1"/>
              <a:t>dysenterie</a:t>
            </a:r>
            <a:r>
              <a:rPr lang="cs-CZ" dirty="0"/>
              <a:t> – úplavice: </a:t>
            </a:r>
            <a:r>
              <a:rPr lang="cs-CZ" dirty="0" err="1"/>
              <a:t>pseudomembranózní</a:t>
            </a:r>
            <a:r>
              <a:rPr lang="cs-CZ" dirty="0"/>
              <a:t> a </a:t>
            </a:r>
            <a:r>
              <a:rPr lang="cs-CZ" dirty="0" err="1"/>
              <a:t>ulcerativní</a:t>
            </a:r>
            <a:r>
              <a:rPr lang="cs-CZ" dirty="0"/>
              <a:t> kolitis, HUS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Intoxikace</a:t>
            </a:r>
            <a:r>
              <a:rPr lang="cs-CZ" dirty="0"/>
              <a:t> (</a:t>
            </a:r>
            <a:r>
              <a:rPr lang="cs-CZ" dirty="0" err="1"/>
              <a:t>enterotoxikózy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jsou onemocnění, způsobená potravinami, ve kterých se pomnožily bakterie, které do jídla uvolnily toxiny, a které vyvolají otravu(stafylokokový enterotoxin, botulotoxin)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0643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kokové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Stafylokoky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dirty="0"/>
              <a:t>ohraničená (+/-) hnisavá ložiska v kůži</a:t>
            </a:r>
          </a:p>
          <a:p>
            <a:pPr lvl="2"/>
            <a:r>
              <a:rPr lang="cs-CZ" dirty="0"/>
              <a:t>furunkl, karbunkl, panaritium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mastitida kojících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osteomyelitida (při sepsi)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9808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1278</TotalTime>
  <Words>2316</Words>
  <Application>Microsoft Office PowerPoint</Application>
  <PresentationFormat>Předvádění na obrazovce (4:3)</PresentationFormat>
  <Paragraphs>467</Paragraphs>
  <Slides>47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Arial</vt:lpstr>
      <vt:lpstr>Calibri</vt:lpstr>
      <vt:lpstr>Century Schoolbook</vt:lpstr>
      <vt:lpstr>Verdana</vt:lpstr>
      <vt:lpstr>Wingdings</vt:lpstr>
      <vt:lpstr>Wingdings 2</vt:lpstr>
      <vt:lpstr>Wingdings 3</vt:lpstr>
      <vt:lpstr>Arkýř</vt:lpstr>
      <vt:lpstr>INFEKČNÍ PŘÍČINY NEMOCÍ</vt:lpstr>
      <vt:lpstr>INFEKČNÍ PŘÍČINY NEMOCÍ</vt:lpstr>
      <vt:lpstr>ZÁKLADNÍ POJMY</vt:lpstr>
      <vt:lpstr>ZÁKLADNÍ POJMY</vt:lpstr>
      <vt:lpstr>ZÁKLADNÍ POJMY</vt:lpstr>
      <vt:lpstr>SIRS – syndrom systémové zánětlivé odpovědi</vt:lpstr>
      <vt:lpstr>ZÁKLADNÍ POJMY</vt:lpstr>
      <vt:lpstr>ZÁKLADNÍ POJMY</vt:lpstr>
      <vt:lpstr>kokové infekce</vt:lpstr>
      <vt:lpstr>Prezentace aplikace PowerPoint</vt:lpstr>
      <vt:lpstr>neisseriové infekce (g-diplokoky)</vt:lpstr>
      <vt:lpstr>hnisavá leptomeningitida (povrchový hnisavý zánět)</vt:lpstr>
      <vt:lpstr>hnisavá leptomeningitida  (povrchový hnisavý zánět)</vt:lpstr>
      <vt:lpstr>korynebakteriální infekce</vt:lpstr>
      <vt:lpstr>kolibacilární infekce</vt:lpstr>
      <vt:lpstr>kolibacilární infekce</vt:lpstr>
      <vt:lpstr>salmonelózy (g- tyčky)</vt:lpstr>
      <vt:lpstr>Prezentace aplikace PowerPoint</vt:lpstr>
      <vt:lpstr>anaerobní infekce</vt:lpstr>
      <vt:lpstr>Prezentace aplikace PowerPoint</vt:lpstr>
      <vt:lpstr>Pseudomembranózní kolitida (etiologie Clostridie)</vt:lpstr>
      <vt:lpstr>aktinomykóza</vt:lpstr>
      <vt:lpstr>Aktinomykóza</vt:lpstr>
      <vt:lpstr>mykózy</vt:lpstr>
      <vt:lpstr>hluboké mykózy</vt:lpstr>
      <vt:lpstr>mykotická ezofagitida  přehled (grocott)</vt:lpstr>
      <vt:lpstr>hluboké mykózy</vt:lpstr>
      <vt:lpstr>hluboké mykózy </vt:lpstr>
      <vt:lpstr>Pneumocystová pneumonie</vt:lpstr>
      <vt:lpstr>protozoální infekce</vt:lpstr>
      <vt:lpstr>protozoální infekce</vt:lpstr>
      <vt:lpstr>parazitální infekce</vt:lpstr>
      <vt:lpstr>Parazitární apendikopatie – roup dětský v lumen</vt:lpstr>
      <vt:lpstr>parazitální infekce</vt:lpstr>
      <vt:lpstr>VIRY</vt:lpstr>
      <vt:lpstr>VIRY</vt:lpstr>
      <vt:lpstr>VIRY</vt:lpstr>
      <vt:lpstr>Akutní virové infekce- příklady</vt:lpstr>
      <vt:lpstr>koronavirové infekce</vt:lpstr>
      <vt:lpstr>Chronické virové infekce- příklady</vt:lpstr>
      <vt:lpstr>Condyloma accuminatum</vt:lpstr>
      <vt:lpstr>Dysplázie děložního čípku CIN II</vt:lpstr>
      <vt:lpstr>HIV INFEKCE</vt:lpstr>
      <vt:lpstr>stádia hiv infekce </vt:lpstr>
      <vt:lpstr>prionové infekce</vt:lpstr>
      <vt:lpstr>creutzfeldtova-jacobova nemoc</vt:lpstr>
      <vt:lpstr>DĚKUJI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PŘÍČINY NEMOCÍ</dc:title>
  <dc:creator>Sylva Hotarková</dc:creator>
  <cp:lastModifiedBy>49225</cp:lastModifiedBy>
  <cp:revision>71</cp:revision>
  <dcterms:created xsi:type="dcterms:W3CDTF">2017-09-13T12:22:19Z</dcterms:created>
  <dcterms:modified xsi:type="dcterms:W3CDTF">2023-10-12T06:41:10Z</dcterms:modified>
</cp:coreProperties>
</file>