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5" r:id="rId3"/>
    <p:sldId id="296" r:id="rId4"/>
    <p:sldId id="335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30" r:id="rId34"/>
    <p:sldId id="331" r:id="rId35"/>
    <p:sldId id="332" r:id="rId36"/>
    <p:sldId id="333" r:id="rId37"/>
    <p:sldId id="334" r:id="rId38"/>
    <p:sldId id="29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8D2647A-30FF-4FD2-9A74-512433EE1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40347A-3897-4060-8E96-8E6BE6825FFE}" type="slidenum">
              <a:rPr lang="cs-CZ" altLang="cs-CZ" smtClean="0">
                <a:latin typeface="Arial" panose="020B0604020202020204" pitchFamily="34" charset="0"/>
              </a:rPr>
              <a:pPr/>
              <a:t>14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C4D103-84F9-46F3-B609-C46291D00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24C752-32B1-427D-A59F-B677EB06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8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4F456E-EBD5-463E-B69A-0B920EBE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D9599A-93B8-4E2C-B4DC-058B14154A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F6-B1CA-4E59-8EAB-BFE5F6295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B09010F-2E77-4548-83A4-0106F034A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5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05AEDD-5E92-4E16-9ECA-9C50A805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0A3296-24EA-4E77-8797-D38CE9E4F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564-76B4-41C3-BA54-8AF3CD868B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A7A4D9-C2F6-45DC-9A39-E7340777B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3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919A68-157B-47AE-AC2D-9BD27899F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26896E-14AF-49CC-A35D-26014F440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66A-6018-45EF-B94A-CF686990F1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9ACF33-9778-4562-A27C-F987B5664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72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E2B7FF-0DD2-4916-B205-EBAFB24B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93128D-F7B7-4620-93A4-CC4C78F23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64D4-7D43-43D8-8120-F657977AD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47AFF5B-5A4A-4F41-BAF9-C47447178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4. 9. 2020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Poruchy imunitních reakcí</a:t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Autoimunitní nemoci.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2630F659-5CD5-48A1-8674-54C4D6A05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007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B lymfocytu</a:t>
            </a:r>
          </a:p>
        </p:txBody>
      </p:sp>
      <p:pic>
        <p:nvPicPr>
          <p:cNvPr id="12291" name="Picture 6" descr="B dif">
            <a:extLst>
              <a:ext uri="{FF2B5EF4-FFF2-40B4-BE49-F238E27FC236}">
                <a16:creationId xmlns:a16="http://schemas.microsoft.com/office/drawing/2014/main" id="{4F521903-6160-4EF3-A880-660DE2236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914" y="1600201"/>
            <a:ext cx="6224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9E133D-C097-4E8C-A4AD-A33E5ED3B1AF}"/>
              </a:ext>
            </a:extLst>
          </p:cNvPr>
          <p:cNvCxnSpPr/>
          <p:nvPr/>
        </p:nvCxnSpPr>
        <p:spPr>
          <a:xfrm>
            <a:off x="3074988" y="3429001"/>
            <a:ext cx="628650" cy="2571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Obdélník 4">
            <a:extLst>
              <a:ext uri="{FF2B5EF4-FFF2-40B4-BE49-F238E27FC236}">
                <a16:creationId xmlns:a16="http://schemas.microsoft.com/office/drawing/2014/main" id="{12784251-33D9-437A-B3AB-F30D588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49E4DAD-EF36-4374-B42C-47BE124360B3}"/>
              </a:ext>
            </a:extLst>
          </p:cNvPr>
          <p:cNvCxnSpPr>
            <a:stCxn id="12297" idx="3"/>
          </p:cNvCxnSpPr>
          <p:nvPr/>
        </p:nvCxnSpPr>
        <p:spPr>
          <a:xfrm>
            <a:off x="2894014" y="4654550"/>
            <a:ext cx="93662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ovéPole 8">
            <a:extLst>
              <a:ext uri="{FF2B5EF4-FFF2-40B4-BE49-F238E27FC236}">
                <a16:creationId xmlns:a16="http://schemas.microsoft.com/office/drawing/2014/main" id="{E95D1B2D-FABF-4438-ACCD-EFF0999D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7182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IgH</a:t>
            </a:r>
          </a:p>
        </p:txBody>
      </p:sp>
      <p:sp>
        <p:nvSpPr>
          <p:cNvPr id="12296" name="Obdélník 9">
            <a:extLst>
              <a:ext uri="{FF2B5EF4-FFF2-40B4-BE49-F238E27FC236}">
                <a16:creationId xmlns:a16="http://schemas.microsoft.com/office/drawing/2014/main" id="{EFEE29C2-1924-41C2-854A-44E070CF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3D505A81-1BF3-4668-8A0E-E1FCE055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704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IgL</a:t>
            </a:r>
          </a:p>
        </p:txBody>
      </p:sp>
      <p:sp>
        <p:nvSpPr>
          <p:cNvPr id="12298" name="TextovéPole 13">
            <a:extLst>
              <a:ext uri="{FF2B5EF4-FFF2-40B4-BE49-F238E27FC236}">
                <a16:creationId xmlns:a16="http://schemas.microsoft.com/office/drawing/2014/main" id="{9EF60AF8-CA8F-46E4-9485-B472E125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6" y="5553293"/>
            <a:ext cx="1716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Kompletní receptor pro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+/IgD+ B)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6CAF80D-D125-4A2C-B0B7-C8D7034AE813}"/>
              </a:ext>
            </a:extLst>
          </p:cNvPr>
          <p:cNvCxnSpPr>
            <a:stCxn id="12298" idx="3"/>
          </p:cNvCxnSpPr>
          <p:nvPr/>
        </p:nvCxnSpPr>
        <p:spPr>
          <a:xfrm flipV="1">
            <a:off x="2982915" y="5262781"/>
            <a:ext cx="542925" cy="7524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>
            <a:extLst>
              <a:ext uri="{FF2B5EF4-FFF2-40B4-BE49-F238E27FC236}">
                <a16:creationId xmlns:a16="http://schemas.microsoft.com/office/drawing/2014/main" id="{0ECD8896-644A-48AA-819C-EF1840AF90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T lymfocytu</a:t>
            </a:r>
          </a:p>
        </p:txBody>
      </p:sp>
      <p:pic>
        <p:nvPicPr>
          <p:cNvPr id="13315" name="Picture 11" descr="T">
            <a:extLst>
              <a:ext uri="{FF2B5EF4-FFF2-40B4-BE49-F238E27FC236}">
                <a16:creationId xmlns:a16="http://schemas.microsoft.com/office/drawing/2014/main" id="{E5225E80-B8B6-48E9-B198-E7A37DA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268413"/>
            <a:ext cx="8208963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3FF2C71E-731A-4CCF-889B-E60DB9D2E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Nespecifické efektorové mechanismy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290910C1-E26C-4F22-A9C2-81EF3BC6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1114" y="1975758"/>
            <a:ext cx="6034292" cy="454750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7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Komplement </a:t>
            </a:r>
            <a:r>
              <a:rPr lang="cs-CZ" altLang="cs-CZ" sz="1800" dirty="0"/>
              <a:t>(vrozená (</a:t>
            </a:r>
            <a:r>
              <a:rPr lang="cs-CZ" altLang="cs-CZ" sz="1800" dirty="0" err="1"/>
              <a:t>innate</a:t>
            </a:r>
            <a:r>
              <a:rPr lang="cs-CZ" altLang="cs-CZ" sz="1800" dirty="0"/>
              <a:t>) imunita, komplex proteinů produkovaných játry, tkáňovými/cirkulujícími makrofágy, </a:t>
            </a:r>
            <a:r>
              <a:rPr lang="cs-CZ" altLang="cs-CZ" sz="1800" dirty="0" err="1"/>
              <a:t>epiteliemi</a:t>
            </a:r>
            <a:r>
              <a:rPr lang="cs-CZ" altLang="cs-CZ" sz="1800" dirty="0"/>
              <a:t> GIT a </a:t>
            </a:r>
            <a:r>
              <a:rPr lang="cs-CZ" altLang="cs-CZ" sz="1800" dirty="0" err="1"/>
              <a:t>genitourinálního</a:t>
            </a:r>
            <a:r>
              <a:rPr lang="cs-CZ" altLang="cs-CZ" sz="1800" dirty="0"/>
              <a:t> traktu)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i="1" dirty="0" smtClean="0"/>
              <a:t>Aktivace: klasicky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Ig</a:t>
            </a:r>
            <a:r>
              <a:rPr lang="cs-CZ" altLang="cs-CZ" sz="1800" dirty="0"/>
              <a:t>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err="1" smtClean="0"/>
              <a:t>lektinovou</a:t>
            </a:r>
            <a:r>
              <a:rPr lang="cs-CZ" altLang="cs-CZ" sz="1800" i="1" dirty="0" smtClean="0"/>
              <a:t> cestou </a:t>
            </a:r>
            <a:r>
              <a:rPr lang="cs-CZ" altLang="cs-CZ" sz="1200" dirty="0" smtClean="0"/>
              <a:t>(při 1. setkání s infekcí, bez </a:t>
            </a:r>
            <a:r>
              <a:rPr lang="cs-CZ" altLang="cs-CZ" sz="1200" dirty="0" err="1" smtClean="0"/>
              <a:t>Ig</a:t>
            </a:r>
            <a:r>
              <a:rPr lang="cs-CZ" altLang="cs-CZ" sz="1200" dirty="0" smtClean="0"/>
              <a:t>, spuštění vazbou </a:t>
            </a:r>
            <a:r>
              <a:rPr lang="cs-CZ" altLang="cs-CZ" sz="1200" dirty="0" err="1" smtClean="0"/>
              <a:t>lektinu</a:t>
            </a:r>
            <a:r>
              <a:rPr lang="cs-CZ" altLang="cs-CZ" sz="1200" dirty="0" smtClean="0"/>
              <a:t> na infekční agens)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dirty="0" smtClean="0"/>
              <a:t>                 </a:t>
            </a:r>
            <a:r>
              <a:rPr lang="cs-CZ" altLang="cs-CZ" sz="1800" i="1" dirty="0" smtClean="0"/>
              <a:t>alternativně</a:t>
            </a:r>
            <a:r>
              <a:rPr lang="cs-CZ" altLang="cs-CZ" sz="1800" dirty="0" smtClean="0"/>
              <a:t> </a:t>
            </a:r>
            <a:r>
              <a:rPr lang="cs-CZ" altLang="cs-CZ" sz="1300" dirty="0"/>
              <a:t>(nezávisle na </a:t>
            </a:r>
            <a:r>
              <a:rPr lang="cs-CZ" altLang="cs-CZ" sz="1300" dirty="0" err="1"/>
              <a:t>Ig</a:t>
            </a:r>
            <a:r>
              <a:rPr lang="cs-CZ" altLang="cs-CZ" sz="1300" dirty="0"/>
              <a:t> a na vazbě na povrchové struktury infekčního </a:t>
            </a:r>
            <a:r>
              <a:rPr lang="cs-CZ" altLang="cs-CZ" sz="1300" dirty="0" smtClean="0"/>
              <a:t>agens)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900" i="1" dirty="0"/>
              <a:t>Funkce</a:t>
            </a:r>
            <a:r>
              <a:rPr lang="cs-CZ" altLang="cs-CZ" sz="1900" i="1" dirty="0"/>
              <a:t>: </a:t>
            </a:r>
            <a:r>
              <a:rPr lang="cs-CZ" altLang="cs-CZ" sz="1900" dirty="0" err="1"/>
              <a:t>opsonizace</a:t>
            </a:r>
            <a:r>
              <a:rPr lang="cs-CZ" altLang="cs-CZ" sz="1900" dirty="0"/>
              <a:t> </a:t>
            </a:r>
            <a:r>
              <a:rPr lang="cs-CZ" altLang="cs-CZ" sz="1600" dirty="0"/>
              <a:t>(navázání opsoninů na </a:t>
            </a:r>
            <a:r>
              <a:rPr lang="cs-CZ" altLang="cs-CZ" sz="1600" dirty="0" err="1"/>
              <a:t>Ag</a:t>
            </a:r>
            <a:r>
              <a:rPr lang="cs-CZ" altLang="cs-CZ" sz="1600" dirty="0"/>
              <a:t>, umožnění </a:t>
            </a:r>
            <a:r>
              <a:rPr lang="cs-CZ" altLang="cs-CZ" sz="1600" dirty="0"/>
              <a:t>fagocytózy), </a:t>
            </a:r>
            <a:r>
              <a:rPr lang="cs-CZ" altLang="cs-CZ" sz="1800" dirty="0"/>
              <a:t>chemotaxe, </a:t>
            </a:r>
            <a:r>
              <a:rPr lang="cs-CZ" altLang="cs-CZ" sz="1800" dirty="0" err="1"/>
              <a:t>lýza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buňky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Makrofágy/monocyty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Mononukleární </a:t>
            </a:r>
            <a:r>
              <a:rPr lang="cs-CZ" altLang="cs-CZ" sz="1800" dirty="0"/>
              <a:t>fagocytární systém (cirkulující/tkáňové makrofágy)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(</a:t>
            </a:r>
            <a:r>
              <a:rPr lang="cs-CZ" altLang="cs-CZ" sz="1800" dirty="0" err="1"/>
              <a:t>lysosomální</a:t>
            </a:r>
            <a:r>
              <a:rPr lang="cs-CZ" altLang="cs-CZ" sz="1800" dirty="0"/>
              <a:t> granula)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Neutrofilní leukocyty (</a:t>
            </a:r>
            <a:r>
              <a:rPr lang="cs-CZ" altLang="cs-CZ" sz="1800" b="1" dirty="0" err="1">
                <a:solidFill>
                  <a:schemeClr val="hlink"/>
                </a:solidFill>
              </a:rPr>
              <a:t>polymorfonukleáry</a:t>
            </a:r>
            <a:r>
              <a:rPr lang="cs-CZ" altLang="cs-CZ" sz="1800" b="1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Produkce adhezních receptorů (indukce </a:t>
            </a:r>
            <a:r>
              <a:rPr lang="cs-CZ" altLang="cs-CZ" sz="1800" dirty="0" err="1"/>
              <a:t>chemokiny</a:t>
            </a:r>
            <a:r>
              <a:rPr lang="cs-CZ" altLang="cs-CZ" sz="1800" dirty="0"/>
              <a:t>, lymfokiny, složkami komplementu)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06DF1-D025-4D88-9001-820871C5878E}"/>
              </a:ext>
            </a:extLst>
          </p:cNvPr>
          <p:cNvSpPr txBox="1"/>
          <p:nvPr/>
        </p:nvSpPr>
        <p:spPr>
          <a:xfrm>
            <a:off x="6785406" y="1914959"/>
            <a:ext cx="41170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ADCC (</a:t>
            </a:r>
            <a:r>
              <a:rPr lang="cs-CZ" altLang="cs-CZ" sz="15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500" b="1" dirty="0">
                <a:solidFill>
                  <a:schemeClr val="hlink"/>
                </a:solidFill>
              </a:rPr>
              <a:t> </a:t>
            </a:r>
            <a:r>
              <a:rPr lang="cs-CZ" altLang="cs-CZ" sz="15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500" b="1" dirty="0">
                <a:solidFill>
                  <a:schemeClr val="hlink"/>
                </a:solidFill>
              </a:rPr>
              <a:t> cell-</a:t>
            </a:r>
            <a:r>
              <a:rPr lang="cs-CZ" altLang="cs-CZ" sz="15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500" b="1" dirty="0">
                <a:solidFill>
                  <a:schemeClr val="hlink"/>
                </a:solidFill>
              </a:rPr>
              <a:t> cytotoxicity)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Schopnost NK buněk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lyzovat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cílovou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buňku s navázanou </a:t>
            </a:r>
            <a:r>
              <a:rPr lang="cs-CZ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IgG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  <a:p>
            <a:pPr>
              <a:lnSpc>
                <a:spcPct val="80000"/>
              </a:lnSpc>
              <a:defRPr/>
            </a:pPr>
            <a:endParaRPr lang="cs-CZ" altLang="cs-CZ" sz="15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Natural </a:t>
            </a:r>
            <a:r>
              <a:rPr lang="cs-CZ" altLang="cs-CZ" sz="1500" b="1" dirty="0" err="1">
                <a:solidFill>
                  <a:schemeClr val="hlink"/>
                </a:solidFill>
              </a:rPr>
              <a:t>killers</a:t>
            </a:r>
            <a:r>
              <a:rPr lang="cs-CZ" altLang="cs-CZ" sz="1500" b="1" dirty="0">
                <a:solidFill>
                  <a:schemeClr val="hlink"/>
                </a:solidFill>
              </a:rPr>
              <a:t> (NK)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</a:t>
            </a: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Nespecificky aktivovány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Minimální specificita, nemají paměť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Zabití infikované buňky, nádorové buňky</a:t>
            </a:r>
          </a:p>
          <a:p>
            <a:pPr>
              <a:lnSpc>
                <a:spcPct val="80000"/>
              </a:lnSpc>
              <a:defRPr/>
            </a:pPr>
            <a:endParaRPr lang="cs-CZ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1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9AA7A64-3484-409B-8CD4-D311862DAA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Imunodeficience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63B319B-E6C7-4242-AD53-A562EF89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/>
              <a:t>Serious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persistent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unusual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recurrent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infection</a:t>
            </a:r>
            <a:r>
              <a:rPr lang="cs-CZ" altLang="cs-CZ" sz="2800" dirty="0"/>
              <a:t> („SPUR“)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Primární a sekundární 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Nedostatečná tvorba protilátek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(bakteriální infekce respiračního traktu)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buněčné imunity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(virové, mykotické a oportunní infekce)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fagocytózy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Deficit komponent komplementu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2623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41" name="Group 97">
            <a:extLst>
              <a:ext uri="{FF2B5EF4-FFF2-40B4-BE49-F238E27FC236}">
                <a16:creationId xmlns:a16="http://schemas.microsoft.com/office/drawing/2014/main" id="{F1A2D309-DDAB-4ED8-B856-3D88BD279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20050"/>
              </p:ext>
            </p:extLst>
          </p:nvPr>
        </p:nvGraphicFramePr>
        <p:xfrm>
          <a:off x="1992313" y="1125539"/>
          <a:ext cx="8229600" cy="5449888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imunita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protilátková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buněčná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komplement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fagocytóza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agens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Hemofilus inf.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Herpes zoster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Papilomy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Spalničky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 bakterie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Gram-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Enteroviry: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polio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Pneumocystis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Neisserie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Mykobakteria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Listeria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protozoa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Cryptosporidium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839" name="Rectangle 95">
            <a:extLst>
              <a:ext uri="{FF2B5EF4-FFF2-40B4-BE49-F238E27FC236}">
                <a16:creationId xmlns:a16="http://schemas.microsoft.com/office/drawing/2014/main" id="{01CEB48B-929F-426F-9E12-6726074C0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-1167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Infekce u imunodeficitů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70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441A448-FCFE-4369-8446-D6034DB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49276"/>
            <a:ext cx="1879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Imunodeficit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FA83B40-55CD-4B94-90C2-A67FECA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68413"/>
            <a:ext cx="1048557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primární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4998A2-E7FE-490A-9319-AB0664A5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341438"/>
            <a:ext cx="129221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sekundární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6FE4CD48-0077-4CD5-837C-F21B73B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F96A656D-0ECA-4C5F-932B-B623818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AC7EEBBD-4E39-42E8-8E9A-CC9FCEC7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21F5A1EE-5928-4FC1-BC5F-6D86376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3ECAC5A-1D44-473F-8B44-87F3010C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3667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F60A7373-337C-44DB-95AC-DC2E015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852738"/>
            <a:ext cx="9286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5B4E4CA0-93CE-4306-8277-240F9128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852738"/>
            <a:ext cx="3667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C44BF19D-E3E4-4CFD-B438-83D3DD1F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286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0E95471-0E9F-4AD8-AD4A-98A4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9DD4DFBF-7D67-4CB4-AF78-783BAB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15F0C2B2-6978-49CA-9EE8-9B0C297B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4832CAF8-7175-4EDE-A4F1-16E4661E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3" name="Text Box 21">
            <a:extLst>
              <a:ext uri="{FF2B5EF4-FFF2-40B4-BE49-F238E27FC236}">
                <a16:creationId xmlns:a16="http://schemas.microsoft.com/office/drawing/2014/main" id="{71B28B33-0FD0-4122-96F2-9EF4AF00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1"/>
            <a:ext cx="2555875" cy="92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XLA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Selektivní deficit </a:t>
            </a:r>
            <a:r>
              <a:rPr lang="cs-CZ" altLang="cs-CZ" sz="1800" dirty="0" err="1">
                <a:solidFill>
                  <a:schemeClr val="bg1"/>
                </a:solidFill>
              </a:rPr>
              <a:t>IgA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600" dirty="0">
                <a:solidFill>
                  <a:schemeClr val="bg1"/>
                </a:solidFill>
              </a:rPr>
              <a:t>(</a:t>
            </a:r>
            <a:r>
              <a:rPr lang="cs-CZ" altLang="cs-CZ" sz="1600" dirty="0" err="1">
                <a:solidFill>
                  <a:schemeClr val="bg1"/>
                </a:solidFill>
              </a:rPr>
              <a:t>IgG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CVID</a:t>
            </a: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AF5DA4CE-5B14-49A3-88C2-EA6349B9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724401"/>
            <a:ext cx="160518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Di </a:t>
            </a:r>
            <a:r>
              <a:rPr lang="cs-CZ" altLang="cs-CZ" sz="1800" dirty="0" err="1">
                <a:solidFill>
                  <a:schemeClr val="bg1"/>
                </a:solidFill>
              </a:rPr>
              <a:t>Georgeův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5" name="Text Box 23">
            <a:extLst>
              <a:ext uri="{FF2B5EF4-FFF2-40B4-BE49-F238E27FC236}">
                <a16:creationId xmlns:a16="http://schemas.microsoft.com/office/drawing/2014/main" id="{BF3500A1-DE5A-494F-BD1D-3DE2A21B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24401"/>
            <a:ext cx="681037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CGD</a:t>
            </a:r>
          </a:p>
        </p:txBody>
      </p:sp>
      <p:sp>
        <p:nvSpPr>
          <p:cNvPr id="19476" name="Text Box 24">
            <a:extLst>
              <a:ext uri="{FF2B5EF4-FFF2-40B4-BE49-F238E27FC236}">
                <a16:creationId xmlns:a16="http://schemas.microsoft.com/office/drawing/2014/main" id="{6F30A3EC-ADA1-487E-949D-315BC29E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32" y="3704214"/>
            <a:ext cx="2144713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C6 deficit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Hereditární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angioedém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200" dirty="0">
                <a:solidFill>
                  <a:schemeClr val="bg1"/>
                </a:solidFill>
              </a:rPr>
              <a:t>(↓C1inh, AD)</a:t>
            </a:r>
          </a:p>
        </p:txBody>
      </p:sp>
      <p:sp>
        <p:nvSpPr>
          <p:cNvPr id="19477" name="Text Box 25">
            <a:extLst>
              <a:ext uri="{FF2B5EF4-FFF2-40B4-BE49-F238E27FC236}">
                <a16:creationId xmlns:a16="http://schemas.microsoft.com/office/drawing/2014/main" id="{834C5F20-027C-453E-B7A4-BE03838E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716338"/>
            <a:ext cx="1716087" cy="2563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Nefrotický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Enteropatie</a:t>
            </a:r>
            <a:r>
              <a:rPr lang="cs-CZ" altLang="cs-CZ" sz="1800" dirty="0">
                <a:solidFill>
                  <a:schemeClr val="bg1"/>
                </a:solidFill>
              </a:rPr>
              <a:t>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ztrátami proteinů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Popáleniny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Malnutrice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Poléková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Postradiční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Maligní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lymfoproliferace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8" name="Text Box 27">
            <a:extLst>
              <a:ext uri="{FF2B5EF4-FFF2-40B4-BE49-F238E27FC236}">
                <a16:creationId xmlns:a16="http://schemas.microsoft.com/office/drawing/2014/main" id="{21471DBE-A0B3-4C6D-B31F-F2E56FBC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381751"/>
            <a:ext cx="706438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2DA42A39-6972-437B-8482-7B3480C4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716338"/>
            <a:ext cx="124142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neutropenie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7ABD964-53AD-4306-9B8F-9C05D3A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3573463"/>
            <a:ext cx="5746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9481" name="Line 30">
            <a:extLst>
              <a:ext uri="{FF2B5EF4-FFF2-40B4-BE49-F238E27FC236}">
                <a16:creationId xmlns:a16="http://schemas.microsoft.com/office/drawing/2014/main" id="{BBB240AA-5BD0-4E69-98C3-9C460BD8C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105251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31">
            <a:extLst>
              <a:ext uri="{FF2B5EF4-FFF2-40B4-BE49-F238E27FC236}">
                <a16:creationId xmlns:a16="http://schemas.microsoft.com/office/drawing/2014/main" id="{E6D9AF62-4AAA-4823-A14C-919A84262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10525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3" name="Line 32">
            <a:extLst>
              <a:ext uri="{FF2B5EF4-FFF2-40B4-BE49-F238E27FC236}">
                <a16:creationId xmlns:a16="http://schemas.microsoft.com/office/drawing/2014/main" id="{2031AB1C-E90E-45D6-BA7C-7E710B90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450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E2332112-CDBD-49DD-896B-9AA38429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1E463E87-30D2-4C98-A588-3167E248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6">
            <a:extLst>
              <a:ext uri="{FF2B5EF4-FFF2-40B4-BE49-F238E27FC236}">
                <a16:creationId xmlns:a16="http://schemas.microsoft.com/office/drawing/2014/main" id="{1FAFF195-0E69-42FE-B72B-EE602A6E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7">
            <a:extLst>
              <a:ext uri="{FF2B5EF4-FFF2-40B4-BE49-F238E27FC236}">
                <a16:creationId xmlns:a16="http://schemas.microsoft.com/office/drawing/2014/main" id="{231E9E5B-618B-4E0A-8B67-82CBE8A02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8">
            <a:extLst>
              <a:ext uri="{FF2B5EF4-FFF2-40B4-BE49-F238E27FC236}">
                <a16:creationId xmlns:a16="http://schemas.microsoft.com/office/drawing/2014/main" id="{63500038-B38C-4915-A889-F6C0A154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9" name="Line 39">
            <a:extLst>
              <a:ext uri="{FF2B5EF4-FFF2-40B4-BE49-F238E27FC236}">
                <a16:creationId xmlns:a16="http://schemas.microsoft.com/office/drawing/2014/main" id="{86286365-6A4A-4C2B-A8B6-EAF78F0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3346297-CC79-4E64-B42F-E30D85EC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EFF67745-05E8-4334-BEBC-33AA4362C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E5E1606C-3341-4523-9C85-519BDA9A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24209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2974FE81-311F-4BB2-8852-3AC04A5FF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950" y="24209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C101C908-786A-45B1-BBA4-5AC1B0C56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5" name="Line 47">
            <a:extLst>
              <a:ext uri="{FF2B5EF4-FFF2-40B4-BE49-F238E27FC236}">
                <a16:creationId xmlns:a16="http://schemas.microsoft.com/office/drawing/2014/main" id="{A425909A-EA85-4B0E-AC6B-B6F3863C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6" name="Line 48">
            <a:extLst>
              <a:ext uri="{FF2B5EF4-FFF2-40B4-BE49-F238E27FC236}">
                <a16:creationId xmlns:a16="http://schemas.microsoft.com/office/drawing/2014/main" id="{52F90251-C216-493B-8061-5562F49B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7" name="Line 49">
            <a:extLst>
              <a:ext uri="{FF2B5EF4-FFF2-40B4-BE49-F238E27FC236}">
                <a16:creationId xmlns:a16="http://schemas.microsoft.com/office/drawing/2014/main" id="{C39D9A8A-7404-40D9-8321-53ADB6F8C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8" name="Line 55">
            <a:extLst>
              <a:ext uri="{FF2B5EF4-FFF2-40B4-BE49-F238E27FC236}">
                <a16:creationId xmlns:a16="http://schemas.microsoft.com/office/drawing/2014/main" id="{8679FE5E-84C8-4D85-B041-2A94CC8E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2131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9" name="Line 57">
            <a:extLst>
              <a:ext uri="{FF2B5EF4-FFF2-40B4-BE49-F238E27FC236}">
                <a16:creationId xmlns:a16="http://schemas.microsoft.com/office/drawing/2014/main" id="{AFBE2C41-8F85-4A03-A610-FCCD0FFB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378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0" name="Line 58">
            <a:extLst>
              <a:ext uri="{FF2B5EF4-FFF2-40B4-BE49-F238E27FC236}">
                <a16:creationId xmlns:a16="http://schemas.microsoft.com/office/drawing/2014/main" id="{2A830642-BCFD-44F1-83A4-378E71E7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1" name="Text Box 59">
            <a:extLst>
              <a:ext uri="{FF2B5EF4-FFF2-40B4-BE49-F238E27FC236}">
                <a16:creationId xmlns:a16="http://schemas.microsoft.com/office/drawing/2014/main" id="{FE0B977E-C72C-4198-9B45-7F3E56D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9576"/>
            <a:ext cx="40707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XLA: X-vázaná </a:t>
            </a:r>
            <a:r>
              <a:rPr lang="cs-CZ" altLang="cs-CZ" sz="1400" dirty="0" err="1"/>
              <a:t>agamaglobulinémie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Brutonova</a:t>
            </a:r>
            <a:r>
              <a:rPr lang="cs-CZ" altLang="cs-CZ" sz="1400" dirty="0"/>
              <a:t> nemoc)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SCID: těžká kombinovaná imunodeficience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CGD: chronická </a:t>
            </a:r>
            <a:r>
              <a:rPr lang="cs-CZ" altLang="cs-CZ" sz="1400" dirty="0" err="1"/>
              <a:t>granulomatózní</a:t>
            </a:r>
            <a:r>
              <a:rPr lang="cs-CZ" altLang="cs-CZ" sz="1400" dirty="0"/>
              <a:t> choroba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(X-vázaná </a:t>
            </a:r>
            <a:r>
              <a:rPr lang="cs-CZ" altLang="cs-CZ" sz="1400" dirty="0" err="1"/>
              <a:t>enzymopatie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SLE: systémový lupus </a:t>
            </a:r>
            <a:r>
              <a:rPr lang="cs-CZ" altLang="cs-CZ" sz="1400" dirty="0" err="1"/>
              <a:t>erytematodes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CVID: </a:t>
            </a:r>
            <a:r>
              <a:rPr lang="cs-CZ" altLang="cs-CZ" sz="1400" dirty="0" err="1"/>
              <a:t>common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variable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immunodeficiency</a:t>
            </a:r>
            <a:endParaRPr lang="cs-CZ" altLang="cs-CZ" sz="1400" dirty="0"/>
          </a:p>
        </p:txBody>
      </p:sp>
      <p:sp>
        <p:nvSpPr>
          <p:cNvPr id="19502" name="Line 60">
            <a:extLst>
              <a:ext uri="{FF2B5EF4-FFF2-40B4-BE49-F238E27FC236}">
                <a16:creationId xmlns:a16="http://schemas.microsoft.com/office/drawing/2014/main" id="{FB8371A4-BB7F-4C57-AF84-60802B99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3" name="Line 61">
            <a:extLst>
              <a:ext uri="{FF2B5EF4-FFF2-40B4-BE49-F238E27FC236}">
                <a16:creationId xmlns:a16="http://schemas.microsoft.com/office/drawing/2014/main" id="{8BF0BF7C-3BA8-46C7-9272-BA5DB447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7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0DE5026-0134-491A-9BC6-7C78992D3A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Selektivní deficit </a:t>
            </a:r>
            <a:r>
              <a:rPr lang="cs-CZ" altLang="cs-CZ" sz="3600" b="1" dirty="0" err="1">
                <a:solidFill>
                  <a:schemeClr val="tx1"/>
                </a:solidFill>
              </a:rPr>
              <a:t>IgA</a:t>
            </a:r>
            <a:r>
              <a:rPr lang="cs-CZ" altLang="cs-CZ" sz="3600" b="1" dirty="0">
                <a:solidFill>
                  <a:schemeClr val="tx1"/>
                </a:solidFill>
              </a:rPr>
              <a:t> – klinické asociace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D63663A0-57E4-4A0A-AED3-77A7F09A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Rekurentní infekce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Autoimunní choroby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Revmatoidní artritida (revmatoidní faktor)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Systémový lupus </a:t>
            </a:r>
            <a:r>
              <a:rPr lang="cs-CZ" altLang="cs-CZ" sz="2800" dirty="0" err="1"/>
              <a:t>erytematodes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 err="1"/>
              <a:t>Céliakie</a:t>
            </a:r>
            <a:r>
              <a:rPr lang="cs-CZ" altLang="cs-CZ" sz="2800" dirty="0"/>
              <a:t> (TG, EMA, ARA) </a:t>
            </a:r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31648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1E91889-3BD2-4D78-8FB7-39777BF81D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545A9B8-97FD-4E53-85A7-C74C2552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Wiskot-Aldrichův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X-vázaný kombinovaný imunodeficit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Ekzém, trombocytopenie, náchylnost k bakteriálním infekcím (Hemofilus inf., pneumokok), vyšší riziko maligních lymfomů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Léčba: transplantace kostní dřeně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Ataxia teleangiectasia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AR; kombinovaný imunodeficit (T i B lymfocyty)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Cerebelární ataxie (ageneze Purkyňových buněk), svalová atrofie, kožní a sklerální telengietázie, vyšší riziko malignit)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Defekt v DNA reparaci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obdobný Nijmegen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sy zvýšené lomivosti chromosomů: </a:t>
            </a:r>
            <a:r>
              <a:rPr lang="cs-CZ" altLang="cs-CZ" sz="1800" b="1"/>
              <a:t>Bloomův sy, Fanconiho anémie, xeroderma pigmentosum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2304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77892EC0-507E-434B-A307-9ED4585DDD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AIDS (</a:t>
            </a:r>
            <a:r>
              <a:rPr lang="cs-CZ" altLang="cs-CZ" sz="3200" b="1" dirty="0" err="1">
                <a:solidFill>
                  <a:schemeClr val="tx1"/>
                </a:solidFill>
              </a:rPr>
              <a:t>acquired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immune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deficiency</a:t>
            </a:r>
            <a:r>
              <a:rPr lang="cs-CZ" altLang="cs-CZ" sz="3200" b="1" dirty="0">
                <a:solidFill>
                  <a:schemeClr val="tx1"/>
                </a:solidFill>
              </a:rPr>
              <a:t> syndrome)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5E5BFD-52DA-4B02-85EA-42EFAD86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84082" cy="43410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HIV typ 1 a 2 (retrovirus); 1981; 2007: 33 milionů HIV+; 2,7 milionů nově nakažených (z toho 1,7 milionů v subsaharské Africe, 40 % žen a lidí mezi 5-24 lety)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Cesty nákazy: sexuální styk, krví, spermatem, transplantovanými orgány, vertikální přenos z matky na dítě, kojení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CD4+ T </a:t>
            </a:r>
            <a:r>
              <a:rPr lang="cs-CZ" altLang="cs-CZ" dirty="0" err="1"/>
              <a:t>lymfocty</a:t>
            </a:r>
            <a:endParaRPr lang="cs-CZ" altLang="cs-CZ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Stádia HIV infekce: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Akutní retrovirový syndrom</a:t>
            </a:r>
            <a:r>
              <a:rPr lang="cs-CZ" altLang="cs-CZ" dirty="0"/>
              <a:t>  (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fever-like</a:t>
            </a:r>
            <a:r>
              <a:rPr lang="cs-CZ" altLang="cs-CZ" dirty="0"/>
              <a:t> </a:t>
            </a:r>
            <a:r>
              <a:rPr lang="cs-CZ" altLang="cs-CZ" dirty="0" err="1"/>
              <a:t>illness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Bezpříznakové stádium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Perzistující generalizovaná lymfadenopatie, časné symptomatické stádium</a:t>
            </a:r>
            <a:r>
              <a:rPr lang="cs-CZ" altLang="cs-CZ" dirty="0"/>
              <a:t> (moučnivka, opary, průjmy, ztráta váhy, noční pocení,…)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AIDS, pozdní </a:t>
            </a:r>
            <a:r>
              <a:rPr lang="cs-CZ" altLang="cs-CZ" b="1" dirty="0" err="1"/>
              <a:t>symtomatické</a:t>
            </a:r>
            <a:r>
              <a:rPr lang="cs-CZ" altLang="cs-CZ" b="1" dirty="0"/>
              <a:t> stádium  (oportunní infekce a nádory:</a:t>
            </a:r>
            <a:r>
              <a:rPr lang="cs-CZ" altLang="cs-CZ" dirty="0"/>
              <a:t> </a:t>
            </a:r>
            <a:r>
              <a:rPr lang="cs-CZ" altLang="cs-CZ" dirty="0" err="1"/>
              <a:t>pneumocytová</a:t>
            </a:r>
            <a:r>
              <a:rPr lang="cs-CZ" altLang="cs-CZ" dirty="0"/>
              <a:t> pneumonie, CMV, herpetické infekce, cerebrální toxoplazmóza, 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, systémové mykotické infekce, </a:t>
            </a:r>
            <a:r>
              <a:rPr lang="cs-CZ" altLang="cs-CZ" dirty="0" err="1"/>
              <a:t>cryptokokózy</a:t>
            </a:r>
            <a:r>
              <a:rPr lang="cs-CZ" altLang="cs-CZ" dirty="0"/>
              <a:t>, parazitární infekce GIT,…., </a:t>
            </a:r>
            <a:r>
              <a:rPr lang="cs-CZ" altLang="cs-CZ" dirty="0" err="1"/>
              <a:t>Kaposiho</a:t>
            </a:r>
            <a:r>
              <a:rPr lang="cs-CZ" altLang="cs-CZ" dirty="0"/>
              <a:t> sarkom (HHV typ 8), non-</a:t>
            </a:r>
            <a:r>
              <a:rPr lang="cs-CZ" altLang="cs-CZ" dirty="0" err="1"/>
              <a:t>Hodgkinovy</a:t>
            </a:r>
            <a:r>
              <a:rPr lang="cs-CZ" altLang="cs-CZ" dirty="0"/>
              <a:t> lymfomy (EBV))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85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BFBF5D-016E-4550-A89A-C46410C57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Hypersenzitivní reakce (alergie)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381281C-0018-4B93-BD0C-BF819F50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I: anafylaktický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(vazba </a:t>
            </a:r>
            <a:r>
              <a:rPr lang="cs-CZ" altLang="cs-CZ" dirty="0" err="1"/>
              <a:t>IgE</a:t>
            </a:r>
            <a:r>
              <a:rPr lang="cs-CZ" altLang="cs-CZ" dirty="0"/>
              <a:t>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II: cytotoxický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(komplexy protilátek s </a:t>
            </a:r>
            <a:r>
              <a:rPr lang="cs-CZ" altLang="cs-CZ" dirty="0" err="1"/>
              <a:t>Ag</a:t>
            </a:r>
            <a:r>
              <a:rPr lang="cs-CZ" altLang="cs-CZ" dirty="0"/>
              <a:t> vázanými na buňky – aktivace komplementu a zničení buňky)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III: </a:t>
            </a:r>
            <a:r>
              <a:rPr lang="cs-CZ" altLang="cs-CZ" b="1" dirty="0" err="1">
                <a:solidFill>
                  <a:schemeClr val="hlink"/>
                </a:solidFill>
              </a:rPr>
              <a:t>imunokomplexový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(depozice imunokomplexů  ve tkáni (kůže, klouby, ledviny) – aktivace komplementu)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(I-III zprostředkované protilátkami)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8001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IV: oddálený typ hypersenzitivity/T lymfocyty zprostředkovaný typ hypersenzitivity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(IV zprostředkovaná buňkami)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F2ABE-DBD1-44DC-9C96-D9452ED0A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Imunitní systém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6721956-9EBB-46DC-ABCF-D2CB1836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Nespecifická imunita: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Mechanické bariéry (</a:t>
            </a:r>
            <a:r>
              <a:rPr lang="cs-CZ" altLang="cs-CZ" sz="2400" dirty="0" err="1"/>
              <a:t>mukociliární</a:t>
            </a:r>
            <a:r>
              <a:rPr lang="cs-CZ" altLang="cs-CZ" sz="2400" dirty="0"/>
              <a:t> aparát dýchacích cest,…)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Sekretorické</a:t>
            </a:r>
            <a:r>
              <a:rPr lang="cs-CZ" altLang="cs-CZ" sz="2400" dirty="0"/>
              <a:t> faktory (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hlen,…)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Vrozená (</a:t>
            </a:r>
            <a:r>
              <a:rPr lang="cs-CZ" altLang="cs-CZ" sz="2400" b="1" dirty="0" err="1">
                <a:solidFill>
                  <a:schemeClr val="hlink"/>
                </a:solidFill>
              </a:rPr>
              <a:t>innate</a:t>
            </a:r>
            <a:r>
              <a:rPr lang="cs-CZ" altLang="cs-CZ" sz="2400" b="1" dirty="0">
                <a:solidFill>
                  <a:schemeClr val="hlink"/>
                </a:solidFill>
              </a:rPr>
              <a:t>) imunita, neadaptibilní – nespecifická: </a:t>
            </a: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Buněčné faktory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500" dirty="0"/>
              <a:t>   (fagocytující buňky (leukocyty, makrofágy), dendritické buňky (produkující antivirové cytokiny), NK)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Humorální faktory: komplement, interferony + jiné sérové proteiny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Specifická imunita: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Humorální (zprostředkovaná protilátkami)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Buněčná (zprostředkovaná T lymfocyty)</a:t>
            </a:r>
          </a:p>
        </p:txBody>
      </p:sp>
    </p:spTree>
    <p:extLst>
      <p:ext uri="{BB962C8B-B14F-4D97-AF65-F5344CB8AC3E}">
        <p14:creationId xmlns:p14="http://schemas.microsoft.com/office/powerpoint/2010/main" val="25882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48EE6DA0-09BE-41BB-93B0-C0D54AE9D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-20933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Alergická reakce typu I</a:t>
            </a:r>
          </a:p>
        </p:txBody>
      </p:sp>
      <p:pic>
        <p:nvPicPr>
          <p:cNvPr id="25604" name="Picture 7" descr="Topic25NotesImage3">
            <a:extLst>
              <a:ext uri="{FF2B5EF4-FFF2-40B4-BE49-F238E27FC236}">
                <a16:creationId xmlns:a16="http://schemas.microsoft.com/office/drawing/2014/main" id="{B7894EDB-8CC8-43D6-9AC8-82F10D31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4248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D1C6EF71-E4DD-44CB-8A54-59509E5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165850"/>
            <a:ext cx="817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APC, antigen- </a:t>
            </a:r>
            <a:r>
              <a:rPr lang="cs-CZ" altLang="cs-CZ" sz="1400" dirty="0" err="1"/>
              <a:t>presenting</a:t>
            </a:r>
            <a:r>
              <a:rPr lang="cs-CZ" altLang="cs-CZ" sz="1400" dirty="0"/>
              <a:t> cell; GM- CSF, granulocyte- </a:t>
            </a:r>
            <a:r>
              <a:rPr lang="cs-CZ" altLang="cs-CZ" sz="1400" dirty="0" err="1"/>
              <a:t>macrophage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colony-stimulating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factor</a:t>
            </a:r>
            <a:r>
              <a:rPr lang="cs-CZ" altLang="cs-CZ" sz="1400" dirty="0"/>
              <a:t>; TCR, T-cell receptor;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 TH2 cell, CD4+ </a:t>
            </a:r>
            <a:r>
              <a:rPr lang="cs-CZ" altLang="cs-CZ" sz="1400" dirty="0" err="1"/>
              <a:t>helper</a:t>
            </a:r>
            <a:r>
              <a:rPr lang="cs-CZ" altLang="cs-CZ" sz="1400" dirty="0"/>
              <a:t> T cell. </a:t>
            </a:r>
          </a:p>
        </p:txBody>
      </p:sp>
    </p:spTree>
    <p:extLst>
      <p:ext uri="{BB962C8B-B14F-4D97-AF65-F5344CB8AC3E}">
        <p14:creationId xmlns:p14="http://schemas.microsoft.com/office/powerpoint/2010/main" val="9816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0E1ACAB-B79D-4E88-A5C7-286EB0665D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Mediátory alergické reakce typu I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4C50BF8-0FCB-489D-8B39-0B38F209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Preformované (rychle působící):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Histamin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Chemokiny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Kalikrein-kininový systém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Nově systetizované: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Prostaglandiny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Leukotrieny</a:t>
            </a:r>
          </a:p>
        </p:txBody>
      </p:sp>
    </p:spTree>
    <p:extLst>
      <p:ext uri="{BB962C8B-B14F-4D97-AF65-F5344CB8AC3E}">
        <p14:creationId xmlns:p14="http://schemas.microsoft.com/office/powerpoint/2010/main" val="390551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D2BEC09-4A42-41C5-B162-0389539B9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28B278-C04B-47DF-A29C-1FA09343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Atopie:</a:t>
            </a:r>
            <a:r>
              <a:rPr lang="cs-CZ" altLang="cs-CZ"/>
              <a:t> tendence k anafylaktické reakci na genetickém podkladě bez předchozí senzibilizace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Příklady anafylaktických reakcí:</a:t>
            </a:r>
            <a:r>
              <a:rPr lang="cs-CZ" altLang="cs-CZ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lokálně:</a:t>
            </a:r>
            <a:r>
              <a:rPr lang="cs-CZ" altLang="cs-CZ"/>
              <a:t> senná rýma, astma bronchiale, urtikaria, atopický ekzém, 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systémově:</a:t>
            </a:r>
            <a:r>
              <a:rPr lang="cs-CZ" altLang="cs-CZ"/>
              <a:t> anafylaktický šok, Quinkeho edém</a:t>
            </a:r>
          </a:p>
          <a:p>
            <a:pPr eaLnBrk="1" hangingPunct="1">
              <a:buFontTx/>
              <a:buChar char="-"/>
              <a:defRPr/>
            </a:pPr>
            <a:endParaRPr lang="cs-CZ" altLang="cs-CZ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61E33E5-7487-4C17-8FAD-098235B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10" y="5684428"/>
            <a:ext cx="662457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Alergická reakce I. typu se nevyskytuje u autoimunitních chorob!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74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888B486-BC8A-43E5-8DFE-6495E6A3A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3149" y="4045188"/>
            <a:ext cx="8713788" cy="21875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komplementu/aktivace komplementu a </a:t>
            </a:r>
            <a:r>
              <a:rPr lang="cs-CZ" altLang="cs-CZ" b="1" dirty="0" err="1">
                <a:solidFill>
                  <a:schemeClr val="hlink"/>
                </a:solidFill>
              </a:rPr>
              <a:t>lýza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(transfúze inkompatibilní krve, </a:t>
            </a:r>
            <a:r>
              <a:rPr lang="cs-CZ" altLang="cs-CZ" sz="1800" dirty="0" err="1"/>
              <a:t>erytroblastosis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fetalis</a:t>
            </a:r>
            <a:r>
              <a:rPr lang="cs-CZ" altLang="cs-CZ" sz="1800" dirty="0"/>
              <a:t>…AI hemolytická anémie, ITP, polékové reakce, </a:t>
            </a:r>
            <a:r>
              <a:rPr lang="cs-CZ" altLang="cs-CZ" sz="1800" dirty="0" err="1"/>
              <a:t>Goodpastureův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pulmorenální</a:t>
            </a:r>
            <a:r>
              <a:rPr lang="cs-CZ" altLang="cs-CZ" sz="1800" dirty="0"/>
              <a:t>) syndrom, revmatická horečka)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protilátkách a zprostředkovaná buňkami</a:t>
            </a:r>
            <a:r>
              <a:rPr lang="cs-CZ" altLang="cs-CZ" sz="28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       (</a:t>
            </a:r>
            <a:r>
              <a:rPr lang="cs-CZ" altLang="cs-CZ" sz="16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600" b="1" dirty="0">
                <a:solidFill>
                  <a:schemeClr val="hlink"/>
                </a:solidFill>
              </a:rPr>
              <a:t> cell-</a:t>
            </a:r>
            <a:r>
              <a:rPr lang="cs-CZ" altLang="cs-CZ" sz="16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600" b="1" dirty="0">
                <a:solidFill>
                  <a:schemeClr val="hlink"/>
                </a:solidFill>
              </a:rPr>
              <a:t> cytotoxicity (ADCC))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Hashimotova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r>
              <a:rPr lang="cs-CZ" altLang="cs-CZ" sz="1800" dirty="0"/>
              <a:t>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</a:t>
            </a:r>
            <a:r>
              <a:rPr lang="cs-CZ" altLang="cs-CZ" b="1" dirty="0" err="1">
                <a:solidFill>
                  <a:schemeClr val="hlink"/>
                </a:solidFill>
              </a:rPr>
              <a:t>fce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bb</a:t>
            </a:r>
            <a:r>
              <a:rPr lang="cs-CZ" altLang="cs-CZ" b="1" dirty="0">
                <a:solidFill>
                  <a:schemeClr val="hlink"/>
                </a:solidFill>
              </a:rPr>
              <a:t> závislá na protilátkách/protilátky proti receptorům</a:t>
            </a:r>
            <a:r>
              <a:rPr lang="cs-CZ" altLang="cs-CZ" sz="28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myastenia</a:t>
            </a:r>
            <a:r>
              <a:rPr lang="cs-CZ" altLang="cs-CZ" sz="1800" dirty="0"/>
              <a:t> gravis, Graves-</a:t>
            </a:r>
            <a:r>
              <a:rPr lang="cs-CZ" altLang="cs-CZ" sz="1800" dirty="0" err="1"/>
              <a:t>Basedowova</a:t>
            </a:r>
            <a:r>
              <a:rPr lang="cs-CZ" altLang="cs-CZ" sz="1800" dirty="0"/>
              <a:t> choroba,…)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  <p:pic>
        <p:nvPicPr>
          <p:cNvPr id="28677" name="Picture 7" descr="type2">
            <a:extLst>
              <a:ext uri="{FF2B5EF4-FFF2-40B4-BE49-F238E27FC236}">
                <a16:creationId xmlns:a16="http://schemas.microsoft.com/office/drawing/2014/main" id="{EF7070D6-E0E5-4104-BD19-14D7E51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49274"/>
            <a:ext cx="4781700" cy="34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:a16="http://schemas.microsoft.com/office/drawing/2014/main" id="{6FD099D3-FC81-49B0-BC99-E5FDF930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50" y="680936"/>
            <a:ext cx="588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/>
              <a:t>Alergická reakce typu II</a:t>
            </a:r>
          </a:p>
        </p:txBody>
      </p:sp>
    </p:spTree>
    <p:extLst>
      <p:ext uri="{BB962C8B-B14F-4D97-AF65-F5344CB8AC3E}">
        <p14:creationId xmlns:p14="http://schemas.microsoft.com/office/powerpoint/2010/main" val="4225281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6EE140D-5426-4F56-A6FE-4A0AFD362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Alergická reakce typu III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CCE5BB7-6023-4BD6-9E0B-1FC0EB9D85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3429001"/>
            <a:ext cx="8229600" cy="2187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Sérová </a:t>
            </a:r>
            <a:r>
              <a:rPr lang="cs-CZ" altLang="cs-CZ" b="1" dirty="0" smtClean="0">
                <a:solidFill>
                  <a:schemeClr val="hlink"/>
                </a:solidFill>
              </a:rPr>
              <a:t>nemoc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Glomerulonefritida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Revmatoidní artritida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Polyarteritis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nodosa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Farmářská plíce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Arthusův</a:t>
            </a:r>
            <a:r>
              <a:rPr lang="cs-CZ" altLang="cs-CZ" b="1" dirty="0">
                <a:solidFill>
                  <a:schemeClr val="hlink"/>
                </a:solidFill>
              </a:rPr>
              <a:t> fenomén </a:t>
            </a:r>
          </a:p>
        </p:txBody>
      </p:sp>
      <p:pic>
        <p:nvPicPr>
          <p:cNvPr id="29701" name="Picture 5" descr="type3">
            <a:extLst>
              <a:ext uri="{FF2B5EF4-FFF2-40B4-BE49-F238E27FC236}">
                <a16:creationId xmlns:a16="http://schemas.microsoft.com/office/drawing/2014/main" id="{E1DF0882-00C3-4F4F-8E16-C2C56C9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268413"/>
            <a:ext cx="48609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41BF14E-25D7-4916-B1AE-98E4F2D4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4" y="5013325"/>
            <a:ext cx="582453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Tvorba imunokomplexů: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exogenní (proteiny (sérové), bakterie, viry, paraziti…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endogenní (jaderné Ag, Ig, nádorové Ag,…</a:t>
            </a: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29EC477E-56D2-47D0-9F82-E3896C1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6021388"/>
            <a:ext cx="509428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Imunokomplexy v ledvinách, na endotelu, v synoviích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Glomerulonefritidy, vaskulitidy, artritidy</a:t>
            </a:r>
          </a:p>
        </p:txBody>
      </p:sp>
    </p:spTree>
    <p:extLst>
      <p:ext uri="{BB962C8B-B14F-4D97-AF65-F5344CB8AC3E}">
        <p14:creationId xmlns:p14="http://schemas.microsoft.com/office/powerpoint/2010/main" val="12864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475B9D-B4E5-4893-829D-B267A8723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55646" y="-3311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pic>
        <p:nvPicPr>
          <p:cNvPr id="30723" name="Picture 3" descr="IV typ hypersenzitivity">
            <a:extLst>
              <a:ext uri="{FF2B5EF4-FFF2-40B4-BE49-F238E27FC236}">
                <a16:creationId xmlns:a16="http://schemas.microsoft.com/office/drawing/2014/main" id="{896B5F31-402B-4D03-9CCC-5ED313B275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417639"/>
            <a:ext cx="7086600" cy="5278437"/>
          </a:xfrm>
          <a:noFill/>
        </p:spPr>
      </p:pic>
    </p:spTree>
    <p:extLst>
      <p:ext uri="{BB962C8B-B14F-4D97-AF65-F5344CB8AC3E}">
        <p14:creationId xmlns:p14="http://schemas.microsoft.com/office/powerpoint/2010/main" val="4906443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9B9365-A2A5-4701-B5BD-337A6FB1B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10177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27215EB-CDDC-4D90-BAF5-25F26A42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err="1" smtClean="0">
                <a:solidFill>
                  <a:schemeClr val="hlink"/>
                </a:solidFill>
              </a:rPr>
              <a:t>Cytokiny</a:t>
            </a:r>
            <a:r>
              <a:rPr lang="cs-CZ" altLang="cs-CZ" sz="2800" b="1" dirty="0" smtClean="0">
                <a:solidFill>
                  <a:schemeClr val="hlink"/>
                </a:solidFill>
              </a:rPr>
              <a:t> zprostředkovaný zánět: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Oddálený </a:t>
            </a:r>
            <a:r>
              <a:rPr lang="cs-CZ" altLang="cs-CZ" sz="2800" b="1" dirty="0">
                <a:solidFill>
                  <a:schemeClr val="hlink"/>
                </a:solidFill>
              </a:rPr>
              <a:t>typ hypersenzitivity/zprostředkovaný CD4+ T lymfocyty aktivující makrofágy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(tuberkulinová reakce, kontaktní dermatitida, chronické </a:t>
            </a:r>
            <a:r>
              <a:rPr lang="cs-CZ" altLang="cs-CZ" sz="2800" dirty="0" err="1"/>
              <a:t>granulomatózní</a:t>
            </a:r>
            <a:r>
              <a:rPr lang="cs-CZ" altLang="cs-CZ" sz="2800" dirty="0"/>
              <a:t> reakce (tbc, lepra, syfilis, sarkoidóza,…))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Přímá buněčná cytotoxicita zprostředkovaná CD8+ lymfocyty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T-lymfocyty </a:t>
            </a:r>
            <a:r>
              <a:rPr lang="cs-CZ" altLang="cs-CZ" sz="2800" b="1" dirty="0">
                <a:solidFill>
                  <a:schemeClr val="hlink"/>
                </a:solidFill>
              </a:rPr>
              <a:t>zprostředkovaný typ hypersenzitivity/</a:t>
            </a:r>
            <a:r>
              <a:rPr lang="cs-CZ" altLang="cs-CZ" sz="2800" b="1" dirty="0" err="1">
                <a:solidFill>
                  <a:schemeClr val="hlink"/>
                </a:solidFill>
              </a:rPr>
              <a:t>lýza</a:t>
            </a:r>
            <a:r>
              <a:rPr lang="cs-CZ" altLang="cs-CZ" sz="2800" b="1" dirty="0">
                <a:solidFill>
                  <a:schemeClr val="hlink"/>
                </a:solidFill>
              </a:rPr>
              <a:t> buněk CD8+ cytotoxickými T lymfocyty a 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(</a:t>
            </a:r>
            <a:r>
              <a:rPr lang="cs-CZ" altLang="cs-CZ" sz="2800" dirty="0" err="1"/>
              <a:t>rejekce</a:t>
            </a:r>
            <a:r>
              <a:rPr lang="cs-CZ" altLang="cs-CZ" sz="2800" dirty="0"/>
              <a:t> při transplantaci, protinádorová imunita…)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79769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7A0B500E-6605-489A-B90F-DF4882C6BD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Autoimunní choroby. 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3AAD52A-63C1-45B6-8FD7-05A26831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32720" cy="44815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Imunitní odpověď proti vlastním antigenům; porucha tolerance vůči vlastním </a:t>
            </a:r>
            <a:r>
              <a:rPr lang="cs-CZ" altLang="cs-CZ" dirty="0" smtClean="0"/>
              <a:t>antigenům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Genetická predispozice (genetické polymorfismy, HLA alely (př. HLA-B27),…)* + environmentální faktory 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Následek: poškození tkáně nebo porucha funkce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Orgánově-specifické (endokrinní orgány)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 nespecifické (</a:t>
            </a:r>
            <a:r>
              <a:rPr lang="cs-CZ" altLang="cs-CZ" dirty="0" err="1"/>
              <a:t>autoantigeny</a:t>
            </a:r>
            <a:r>
              <a:rPr lang="cs-CZ" altLang="cs-CZ" dirty="0"/>
              <a:t> v celém organismu)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Častější postižení </a:t>
            </a:r>
            <a:r>
              <a:rPr lang="cs-CZ" altLang="cs-CZ" dirty="0" smtClean="0"/>
              <a:t>žen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                                                                                       * </a:t>
            </a:r>
            <a:r>
              <a:rPr lang="cs-CZ" altLang="cs-CZ" dirty="0"/>
              <a:t>raritně monogenetická onemocnění s rozvojem fulminantní autoimunity  </a:t>
            </a: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5271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52" name="Group 60">
            <a:extLst>
              <a:ext uri="{FF2B5EF4-FFF2-40B4-BE49-F238E27FC236}">
                <a16:creationId xmlns:a16="http://schemas.microsoft.com/office/drawing/2014/main" id="{5317DDBA-3C57-4061-810F-EF10FE303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0994"/>
              </p:ext>
            </p:extLst>
          </p:nvPr>
        </p:nvGraphicFramePr>
        <p:xfrm>
          <a:off x="1925674" y="68094"/>
          <a:ext cx="8463468" cy="6587574"/>
        </p:xfrm>
        <a:graphic>
          <a:graphicData uri="http://schemas.openxmlformats.org/drawingml/2006/table">
            <a:tbl>
              <a:tblPr/>
              <a:tblGrid>
                <a:gridCol w="44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Hormonální receptory: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TSH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Inzulinový receptor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(m. Graves-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Basedow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nebo hypotyreóza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nebo 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Receptory pro neurotransmitery: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Acetylcholinový receptor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gravis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Adhezní molekuly: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Epidermální adhezní molekuly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Puchýřnatá kožní onemocnění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Pemphigus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vulgaris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Proteiny 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plazmy, fosfolipidy buněčných membrán: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Faktor 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Beta-2 glykoprotein a jiné antikoagulační proteiny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Získaná hemofilie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Antifosfolipidový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Jiné povrchové antigeny: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Červené krvinky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Krevní destičky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Hemolytická anémie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Trombocytopenická purpura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717" name="Group 53">
            <a:extLst>
              <a:ext uri="{FF2B5EF4-FFF2-40B4-BE49-F238E27FC236}">
                <a16:creationId xmlns:a16="http://schemas.microsoft.com/office/drawing/2014/main" id="{C897AB19-85AA-495B-B512-559251D7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6820"/>
              </p:ext>
            </p:extLst>
          </p:nvPr>
        </p:nvGraphicFramePr>
        <p:xfrm>
          <a:off x="1900238" y="43188"/>
          <a:ext cx="8265166" cy="6814812"/>
        </p:xfrm>
        <a:graphic>
          <a:graphicData uri="http://schemas.openxmlformats.org/drawingml/2006/table">
            <a:tbl>
              <a:tblPr/>
              <a:tblGrid>
                <a:gridCol w="41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Tyreoperoxidáza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21-hydroxyláza steroidů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 dekarboxyláza (beta-buňky endokrinního pankreatu)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Lysozomální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Mitochondriální enzymy (pyruvát dehydrogenáza)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cytoplazmy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neutrofilů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(ANCA):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pANCA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cANCA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Thyreoiditida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Hashimotova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hypotyreóza)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Hypokortisolismus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Addisonova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nemoc)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Autoimunní diabetes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mellitus</a:t>
                      </a: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Systémová vaskulitida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Primární biliární cirhóza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Mikroskopická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eosinofilní 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Churg-Straussův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),  primární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sklerozující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cholangoitida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polyarteritis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nodosa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ulcerózní kolitida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Wegenerova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granulomatóza)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molekuly (transkripční, translační)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dsDNA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Histony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Topoizomeráza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Amino-acyl t-RNA syntáza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Centromerické proteiny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Systémový lupus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ertematodes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(SLE)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Difúzní sklerodermie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Polymyositida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Sklerodermie (systémová nebo lokalizovaná)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6" name="Text Box 54">
            <a:extLst>
              <a:ext uri="{FF2B5EF4-FFF2-40B4-BE49-F238E27FC236}">
                <a16:creationId xmlns:a16="http://schemas.microsoft.com/office/drawing/2014/main" id="{AFAFB747-6562-4A52-9704-DE2FD353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269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85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B346688-16F4-4CC1-B5A4-C6C03645C1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Komponenty imunitního systému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19B0390-D0B5-4E17-9CB7-3F306F8B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367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B lymfocyty (produkce protilátek)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T lymfocyty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CD4+ T (</a:t>
            </a:r>
            <a:r>
              <a:rPr lang="cs-CZ" altLang="cs-CZ" sz="2200" dirty="0" err="1">
                <a:solidFill>
                  <a:schemeClr val="tx1"/>
                </a:solidFill>
              </a:rPr>
              <a:t>helper</a:t>
            </a:r>
            <a:r>
              <a:rPr lang="cs-CZ" altLang="cs-CZ" sz="2200" dirty="0">
                <a:solidFill>
                  <a:schemeClr val="tx1"/>
                </a:solidFill>
              </a:rPr>
              <a:t>): Th1: produkce </a:t>
            </a:r>
            <a:r>
              <a:rPr lang="cs-CZ" altLang="cs-CZ" sz="2200" dirty="0" err="1">
                <a:solidFill>
                  <a:schemeClr val="tx1"/>
                </a:solidFill>
              </a:rPr>
              <a:t>cytokinů→aktivace</a:t>
            </a:r>
            <a:r>
              <a:rPr lang="cs-CZ" altLang="cs-CZ" sz="2200" dirty="0">
                <a:solidFill>
                  <a:schemeClr val="tx1"/>
                </a:solidFill>
              </a:rPr>
              <a:t> makrofágů; Th2: stimulace B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CD8 + T (cytotoxické): zabití infikované 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dendritické buňky (antigen prezentující buňky – </a:t>
            </a:r>
            <a:r>
              <a:rPr lang="cs-CZ" altLang="cs-CZ" sz="2200" dirty="0" err="1">
                <a:solidFill>
                  <a:schemeClr val="tx1"/>
                </a:solidFill>
              </a:rPr>
              <a:t>APCs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makrofágy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Tkáně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Centrální (primární) lymfatické orgány – kostní dřeň a thymus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Periferní (sekundární) lymfatické orgány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Některé molekuly</a:t>
            </a:r>
          </a:p>
        </p:txBody>
      </p:sp>
    </p:spTree>
    <p:extLst>
      <p:ext uri="{BB962C8B-B14F-4D97-AF65-F5344CB8AC3E}">
        <p14:creationId xmlns:p14="http://schemas.microsoft.com/office/powerpoint/2010/main" val="285477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>
            <a:extLst>
              <a:ext uri="{FF2B5EF4-FFF2-40B4-BE49-F238E27FC236}">
                <a16:creationId xmlns:a16="http://schemas.microsoft.com/office/drawing/2014/main" id="{EA59E0AC-43C8-40BD-90FC-E321FF9DEB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3B4C7E5D-A7A0-419F-9E4A-8B4E51A7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+ </a:t>
            </a:r>
            <a:r>
              <a:rPr lang="cs-CZ" altLang="cs-CZ" sz="3400" b="1" dirty="0"/>
              <a:t>onemocnění s předpokládaných autoimunním podkladem: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sclerosis</a:t>
            </a:r>
            <a:r>
              <a:rPr lang="cs-CZ" altLang="cs-CZ" sz="2400" dirty="0"/>
              <a:t> multiplex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revmatoidní artritida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atrofická gastritida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insulin dependentní diabetes </a:t>
            </a:r>
            <a:r>
              <a:rPr lang="cs-CZ" altLang="cs-CZ" sz="2400" dirty="0" err="1"/>
              <a:t>mellitus</a:t>
            </a:r>
            <a:r>
              <a:rPr lang="cs-CZ" altLang="cs-CZ" sz="2400" dirty="0"/>
              <a:t> (typ 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ankylozující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spondylitida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některé typy glomerulonefritid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060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9EE200A-695F-4674-8E60-86C667376E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00DAAA8-B2B4-4504-9E4B-899C8FF8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Autoprotilátky zodpovědné za patogenezi onemocnění (např. proti acetylcholinovému receptoru u myastenia gravis)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Autoprotilátky diagnostickým markerem, ale nepatogenní (anti-mitochondriální u primární biliární cirhózy) </a:t>
            </a:r>
          </a:p>
        </p:txBody>
      </p:sp>
    </p:spTree>
    <p:extLst>
      <p:ext uri="{BB962C8B-B14F-4D97-AF65-F5344CB8AC3E}">
        <p14:creationId xmlns:p14="http://schemas.microsoft.com/office/powerpoint/2010/main" val="1491291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8060851-DB7E-45A4-97F9-F8420592F2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1BD3C53-3A42-41C9-8526-E9264B1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(obvykle postižení 1 či více endokrinních orgánů)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Orgánově </a:t>
            </a:r>
            <a:r>
              <a:rPr lang="cs-CZ" altLang="cs-CZ" b="1" dirty="0" smtClean="0">
                <a:solidFill>
                  <a:schemeClr val="hlink"/>
                </a:solidFill>
              </a:rPr>
              <a:t>nespecifická/systémová </a:t>
            </a:r>
            <a:r>
              <a:rPr lang="cs-CZ" altLang="cs-CZ" b="1" dirty="0">
                <a:solidFill>
                  <a:schemeClr val="hlink"/>
                </a:solidFill>
              </a:rPr>
              <a:t>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(vlastní antigeny v celém organismu – obvykle intracelulární transkripční a translační molekuly)</a:t>
            </a:r>
          </a:p>
        </p:txBody>
      </p:sp>
    </p:spTree>
    <p:extLst>
      <p:ext uri="{BB962C8B-B14F-4D97-AF65-F5344CB8AC3E}">
        <p14:creationId xmlns:p14="http://schemas.microsoft.com/office/powerpoint/2010/main" val="324450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F8614E0-966F-42EC-A779-E095CD8F68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Porušení tolerance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581FD2D-4ED7-4772-A4DB-91837DC3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Porušení imunologické tolerance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 zdravý imunitní systém tolerantní vůči vlastní </a:t>
            </a:r>
            <a:r>
              <a:rPr lang="cs-CZ" altLang="cs-CZ" dirty="0" err="1"/>
              <a:t>Ag</a:t>
            </a:r>
            <a:r>
              <a:rPr lang="cs-CZ" altLang="cs-CZ" dirty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autoimunitní odpověď na vlastní </a:t>
            </a:r>
            <a:r>
              <a:rPr lang="cs-CZ" altLang="cs-CZ" dirty="0" err="1"/>
              <a:t>Ag</a:t>
            </a:r>
            <a:r>
              <a:rPr lang="cs-CZ" altLang="cs-CZ" dirty="0"/>
              <a:t> podobná imunitní odpovědi na cizorodé </a:t>
            </a:r>
            <a:r>
              <a:rPr lang="cs-CZ" altLang="cs-CZ" dirty="0" err="1"/>
              <a:t>Ag</a:t>
            </a:r>
            <a:r>
              <a:rPr lang="cs-CZ" altLang="cs-CZ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   (stejné buněčné typy, poškození tkáně…))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Molekulární mimikry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antigenní podobnost proteinů vlastní tkáně a některých mikrobiálních struktur – zkřížená   reaktivita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457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58" name="Group 50">
            <a:extLst>
              <a:ext uri="{FF2B5EF4-FFF2-40B4-BE49-F238E27FC236}">
                <a16:creationId xmlns:a16="http://schemas.microsoft.com/office/drawing/2014/main" id="{950ED9DF-0701-43A5-8149-FB5445A5FC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835582"/>
              </p:ext>
            </p:extLst>
          </p:nvPr>
        </p:nvGraphicFramePr>
        <p:xfrm>
          <a:off x="1524945" y="1159518"/>
          <a:ext cx="8928100" cy="4274607"/>
        </p:xfrm>
        <a:graphic>
          <a:graphicData uri="http://schemas.openxmlformats.org/drawingml/2006/table">
            <a:tbl>
              <a:tblPr/>
              <a:tblGrid>
                <a:gridCol w="32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Mikrobiální 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Podobný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vlastní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 protein streptokoku 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myokardiální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Revmatická horečka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Bakteriální heat-shock protein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Vlastní heat-shock protein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Vztah k řadě AI nemocí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Jaderný protein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Coxackie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B4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Glutamátdekarboxyláza buněk endokrinního pankreatu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Inzulín dependentní diabetes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mellitus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Glykoproteiny Campylobacter jejuni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 myelinem asoc. gangliosidy a glykolipidy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Guillain-Barre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 -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polyradikuloneuritida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8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2BE0347-EFD2-441E-A310-4F7570FC3A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Etiologie autoimunních onemocnění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F05BC0F-3CF3-4DCB-A14B-97C522F7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66" y="1871528"/>
            <a:ext cx="11138819" cy="4451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Genetické faktory</a:t>
            </a:r>
          </a:p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Faktory prostřední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Hormonální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(estrogeny – postižení žen)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Infekce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(molekulární mimikry, </a:t>
            </a:r>
            <a:r>
              <a:rPr lang="cs-CZ" altLang="cs-CZ" sz="1700" dirty="0" err="1"/>
              <a:t>upregulace</a:t>
            </a:r>
            <a:r>
              <a:rPr lang="cs-CZ" altLang="cs-CZ" sz="1700" dirty="0"/>
              <a:t> </a:t>
            </a:r>
            <a:r>
              <a:rPr lang="cs-CZ" altLang="cs-CZ" sz="1700" dirty="0" err="1"/>
              <a:t>ko</a:t>
            </a:r>
            <a:r>
              <a:rPr lang="cs-CZ" altLang="cs-CZ" sz="1700" dirty="0"/>
              <a:t>-stimulačních molekul, …)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Léky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(léky indukovaná autoimunita, </a:t>
            </a:r>
            <a:r>
              <a:rPr lang="cs-CZ" altLang="cs-CZ" sz="1700" dirty="0" err="1"/>
              <a:t>v.s</a:t>
            </a:r>
            <a:r>
              <a:rPr lang="cs-CZ" altLang="cs-CZ" sz="1700" dirty="0"/>
              <a:t>. geneticky determinovaná: př. </a:t>
            </a:r>
            <a:r>
              <a:rPr lang="cs-CZ" altLang="cs-CZ" sz="1700" dirty="0" err="1"/>
              <a:t>penicilaminem</a:t>
            </a:r>
            <a:r>
              <a:rPr lang="cs-CZ" altLang="cs-CZ" sz="1700" dirty="0"/>
              <a:t> indukovaná </a:t>
            </a:r>
            <a:r>
              <a:rPr lang="cs-CZ" altLang="cs-CZ" sz="1700" dirty="0" err="1"/>
              <a:t>myastenia</a:t>
            </a:r>
            <a:r>
              <a:rPr lang="cs-CZ" altLang="cs-CZ" sz="1700" dirty="0"/>
              <a:t> gravis u HLA-DR2+, resp. nefritis u DR3+; léky indukovaný SLE; autoimunní </a:t>
            </a:r>
            <a:r>
              <a:rPr lang="cs-CZ" altLang="cs-CZ" sz="1700" dirty="0" err="1"/>
              <a:t>thyreoiditidy</a:t>
            </a:r>
            <a:r>
              <a:rPr lang="cs-CZ" altLang="cs-CZ" sz="1700" dirty="0"/>
              <a:t> indukované interferonem-alfa)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UV záření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(modifikace vlastních </a:t>
            </a:r>
            <a:r>
              <a:rPr lang="cs-CZ" altLang="cs-CZ" sz="1700" dirty="0" err="1"/>
              <a:t>Ag</a:t>
            </a:r>
            <a:r>
              <a:rPr lang="cs-CZ" altLang="cs-CZ" sz="1700" dirty="0"/>
              <a:t> - autoimunní záněty kůže, SLE)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675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04" name="Group 52">
            <a:extLst>
              <a:ext uri="{FF2B5EF4-FFF2-40B4-BE49-F238E27FC236}">
                <a16:creationId xmlns:a16="http://schemas.microsoft.com/office/drawing/2014/main" id="{0102B0E4-0FA5-403C-B546-A1536BFA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8866"/>
              </p:ext>
            </p:extLst>
          </p:nvPr>
        </p:nvGraphicFramePr>
        <p:xfrm>
          <a:off x="1672753" y="610547"/>
          <a:ext cx="8640763" cy="5249609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Nejčastější asociace HLA a autoimunních onemocnění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Relativní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Ankylozující spondylitida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Reiterův syndrom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Goodpastureův syndrom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„Sicca“ syndrom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Addisonova nemoc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Hashimotova thyreoiditida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 gravis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Insulin dependentní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88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39DD0F4-458F-42F9-95A2-6D8BF80DC6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8F7EE12-CC87-4E88-A9AB-BF0320C7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Mechanismus tkáňového poškození: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protilátkami, </a:t>
            </a:r>
            <a:r>
              <a:rPr lang="cs-CZ" altLang="cs-CZ" sz="2800" dirty="0" err="1"/>
              <a:t>imunokomplexový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T buňkami (CD4+ T lymfocyty, makrofágy, CD8+ T   lymfocyty)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Kombinace obou mechanismů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Léčba autoimunních onemocnění: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Náhrada funkce postiženého orgánu (hormonální substituce u autoimunních endokrinopatií)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Imunosupresivní léčba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77519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Buňky zánětu: T- a B- lymfocyty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1" name="Picture 8" descr="obr 3 B- a T- a makro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65500"/>
            <a:ext cx="4794250" cy="2166938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9" descr="obr 2 - T-makrofá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"/>
          <a:stretch>
            <a:fillRect/>
          </a:stretch>
        </p:blipFill>
        <p:spPr bwMode="auto">
          <a:xfrm>
            <a:off x="6411914" y="3365501"/>
            <a:ext cx="4256087" cy="2162175"/>
          </a:xfrm>
          <a:prstGeom prst="rect">
            <a:avLst/>
          </a:prstGeom>
          <a:noFill/>
          <a:ln w="6350">
            <a:solidFill>
              <a:srgbClr val="D348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0" y="2278063"/>
            <a:ext cx="4814888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interakce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s </a:t>
            </a:r>
            <a:r>
              <a:rPr lang="en-US" dirty="0" err="1"/>
              <a:t>pomocnými</a:t>
            </a:r>
            <a:r>
              <a:rPr lang="en-US" dirty="0"/>
              <a:t>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T-</a:t>
            </a:r>
            <a:r>
              <a:rPr lang="en-US" sz="1650" dirty="0" err="1"/>
              <a:t>ly</a:t>
            </a:r>
            <a:r>
              <a:rPr lang="en-US" sz="1650" dirty="0"/>
              <a:t> (</a:t>
            </a:r>
            <a:r>
              <a:rPr lang="en-US" sz="1650" dirty="0" err="1"/>
              <a:t>cytotoxických</a:t>
            </a:r>
            <a:r>
              <a:rPr lang="en-US" sz="1650" dirty="0"/>
              <a:t>) </a:t>
            </a:r>
            <a:r>
              <a:rPr lang="cs-CZ" sz="1650" dirty="0"/>
              <a:t>→ buněčná imunita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 err="1"/>
              <a:t>aktivace</a:t>
            </a:r>
            <a:r>
              <a:rPr lang="en-US" sz="1650" dirty="0"/>
              <a:t> B-</a:t>
            </a:r>
            <a:r>
              <a:rPr lang="en-US" sz="1650" dirty="0" err="1"/>
              <a:t>ly</a:t>
            </a:r>
            <a:r>
              <a:rPr lang="en-US" sz="1650" dirty="0"/>
              <a:t> </a:t>
            </a:r>
            <a:r>
              <a:rPr lang="cs-CZ" sz="1650" dirty="0"/>
              <a:t>→ humorální imunita (protilátky)</a:t>
            </a:r>
            <a:endParaRPr lang="en-US" sz="1650" dirty="0"/>
          </a:p>
        </p:txBody>
      </p:sp>
      <p:sp>
        <p:nvSpPr>
          <p:cNvPr id="13" name="TextBox 12"/>
          <p:cNvSpPr txBox="1"/>
          <p:nvPr/>
        </p:nvSpPr>
        <p:spPr>
          <a:xfrm>
            <a:off x="6410326" y="2278063"/>
            <a:ext cx="4257675" cy="876300"/>
          </a:xfrm>
          <a:prstGeom prst="rect">
            <a:avLst/>
          </a:prstGeom>
          <a:noFill/>
          <a:ln>
            <a:solidFill>
              <a:srgbClr val="D34817"/>
            </a:solidFill>
          </a:ln>
        </p:spPr>
        <p:txBody>
          <a:bodyPr>
            <a:spAutoFit/>
          </a:bodyPr>
          <a:lstStyle/>
          <a:p>
            <a:pPr marL="198835" indent="-198835">
              <a:buFont typeface="Arial"/>
              <a:buChar char="•"/>
              <a:defRPr/>
            </a:pPr>
            <a:r>
              <a:rPr lang="en-US" dirty="0" err="1"/>
              <a:t>vzájemná</a:t>
            </a:r>
            <a:r>
              <a:rPr lang="en-US" dirty="0"/>
              <a:t> </a:t>
            </a:r>
            <a:r>
              <a:rPr lang="en-US" dirty="0" err="1"/>
              <a:t>stimulace</a:t>
            </a:r>
            <a:r>
              <a:rPr lang="en-US" dirty="0"/>
              <a:t> </a:t>
            </a:r>
            <a:r>
              <a:rPr lang="en-US" dirty="0" err="1"/>
              <a:t>makrofágů</a:t>
            </a:r>
            <a:r>
              <a:rPr lang="en-US" dirty="0"/>
              <a:t> a T-</a:t>
            </a:r>
            <a:r>
              <a:rPr lang="en-US" dirty="0" err="1"/>
              <a:t>ly</a:t>
            </a:r>
            <a:endParaRPr lang="en-US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m</a:t>
            </a:r>
            <a:r>
              <a:rPr lang="cs-CZ" sz="1650" dirty="0" err="1"/>
              <a:t>akrofágy</a:t>
            </a:r>
            <a:r>
              <a:rPr lang="cs-CZ" sz="1650" dirty="0"/>
              <a:t>: IL-12</a:t>
            </a:r>
            <a:endParaRPr lang="en-US" sz="1650" dirty="0"/>
          </a:p>
          <a:p>
            <a:pPr marL="408385" lvl="1" indent="-135731">
              <a:buFont typeface="Arial"/>
              <a:buChar char="•"/>
              <a:defRPr/>
            </a:pPr>
            <a:r>
              <a:rPr lang="en-US" sz="1650" dirty="0"/>
              <a:t>a</a:t>
            </a:r>
            <a:r>
              <a:rPr lang="cs-CZ" sz="1650" dirty="0" err="1"/>
              <a:t>ktivované</a:t>
            </a:r>
            <a:r>
              <a:rPr lang="cs-CZ" sz="1650" dirty="0"/>
              <a:t> T-</a:t>
            </a:r>
            <a:r>
              <a:rPr lang="cs-CZ" sz="1650" dirty="0" err="1"/>
              <a:t>ly</a:t>
            </a:r>
            <a:r>
              <a:rPr lang="cs-CZ" sz="1650" dirty="0"/>
              <a:t>: </a:t>
            </a:r>
            <a:r>
              <a:rPr lang="cs-CZ" sz="1650" dirty="0" err="1"/>
              <a:t>IFNγ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245938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8E2EF74-3B9B-49BF-8B02-DFA2AC5AA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Strukturální organizace imunitního systému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EEC8C0A-AFFE-4464-AA23-331C0CA1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1344" y="1820637"/>
            <a:ext cx="850741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Vývoj lymfocytů z </a:t>
            </a:r>
            <a:r>
              <a:rPr lang="cs-CZ" altLang="cs-CZ" sz="2400" dirty="0" err="1"/>
              <a:t>pluripotentní</a:t>
            </a:r>
            <a:r>
              <a:rPr lang="cs-CZ" altLang="cs-CZ" sz="2400" dirty="0"/>
              <a:t> kmenové buňky kostní dřeně (</a:t>
            </a:r>
            <a:r>
              <a:rPr lang="cs-CZ" altLang="cs-CZ" sz="2400" dirty="0" err="1"/>
              <a:t>prekurzorové</a:t>
            </a:r>
            <a:r>
              <a:rPr lang="cs-CZ" altLang="cs-CZ" sz="2400" dirty="0"/>
              <a:t> T a B buňky)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Centrální (primární)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thymus</a:t>
            </a:r>
            <a:r>
              <a:rPr lang="cs-CZ" altLang="cs-CZ" sz="2400" dirty="0"/>
              <a:t> (vyzrávání T lymfocytů) a kostní dřeň (vývoj B lymfocytů)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Periferní (sekundární)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lymfatické uzliny, tonzily, bílá pulpa sleziny, MALT (</a:t>
            </a:r>
            <a:r>
              <a:rPr lang="cs-CZ" altLang="cs-CZ" sz="2400" dirty="0" err="1"/>
              <a:t>mucosa</a:t>
            </a:r>
            <a:r>
              <a:rPr lang="cs-CZ" altLang="cs-CZ" sz="2400" dirty="0"/>
              <a:t>    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associated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tissue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Periferní B a T lymfocyty, cirkulující periferními lymfatickými orgány     </a:t>
            </a:r>
          </a:p>
        </p:txBody>
      </p:sp>
    </p:spTree>
    <p:extLst>
      <p:ext uri="{BB962C8B-B14F-4D97-AF65-F5344CB8AC3E}">
        <p14:creationId xmlns:p14="http://schemas.microsoft.com/office/powerpoint/2010/main" val="49891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C5E51E5-1B61-4FBE-9D86-4A6077FA0A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3193" y="-351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Klíčové molekuly imunitní odpovědi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7C66686-3014-4C10-94C4-53ADBAEFA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508" y="949739"/>
            <a:ext cx="11340193" cy="55895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Antigeny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(indukce imunitní odpovědi a reakce s produkty imunitní reakce  rozpoznávající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TCRs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Epitop:</a:t>
            </a:r>
            <a:r>
              <a:rPr lang="cs-CZ" altLang="cs-CZ" sz="1400" dirty="0"/>
              <a:t> antigenní determinanta, vazba individuální 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Hapten:</a:t>
            </a:r>
            <a:r>
              <a:rPr lang="cs-CZ" altLang="cs-CZ" sz="1400" dirty="0"/>
              <a:t> antigenní schopnosti až po vazbě na vazebnou molekulu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(B-lymfocyty, 2 těžké (5 typů), 2 lehké řetězce (kappa, lambda))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Receptory T buněk (</a:t>
            </a:r>
            <a:r>
              <a:rPr lang="cs-CZ" altLang="cs-CZ" sz="2200" b="1" dirty="0" err="1">
                <a:solidFill>
                  <a:schemeClr val="hlink"/>
                </a:solidFill>
              </a:rPr>
              <a:t>TCRs</a:t>
            </a:r>
            <a:r>
              <a:rPr lang="cs-CZ" altLang="cs-CZ" sz="22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(2 typy: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alfa/beta,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gama/delta; komplexy TCR/CD3, transdukce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rozpoznávajících signálů intracelulárně)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Hlavní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histokompatibilní</a:t>
            </a:r>
            <a:r>
              <a:rPr lang="cs-CZ" altLang="cs-CZ" sz="2500" b="1" dirty="0">
                <a:solidFill>
                  <a:schemeClr val="hlink"/>
                </a:solidFill>
              </a:rPr>
              <a:t> komplex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major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histocompatibility</a:t>
            </a:r>
            <a:r>
              <a:rPr lang="cs-CZ" altLang="cs-CZ" sz="25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 err="1">
                <a:solidFill>
                  <a:schemeClr val="hlink"/>
                </a:solidFill>
              </a:rPr>
              <a:t>complex</a:t>
            </a:r>
            <a:r>
              <a:rPr lang="cs-CZ" altLang="cs-CZ" sz="2500" b="1" dirty="0">
                <a:solidFill>
                  <a:schemeClr val="hlink"/>
                </a:solidFill>
              </a:rPr>
              <a:t> (MHC)=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leukocyte </a:t>
            </a:r>
            <a:r>
              <a:rPr lang="cs-CZ" altLang="cs-CZ" sz="2500" b="1" dirty="0" err="1">
                <a:solidFill>
                  <a:schemeClr val="hlink"/>
                </a:solidFill>
              </a:rPr>
              <a:t>antigens</a:t>
            </a:r>
            <a:r>
              <a:rPr lang="cs-CZ" altLang="cs-CZ" sz="2500" b="1" dirty="0">
                <a:solidFill>
                  <a:schemeClr val="hlink"/>
                </a:solidFill>
              </a:rPr>
              <a:t>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HLAs</a:t>
            </a:r>
            <a:r>
              <a:rPr lang="cs-CZ" altLang="cs-CZ" sz="2500" b="1" dirty="0">
                <a:solidFill>
                  <a:schemeClr val="hlink"/>
                </a:solidFill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(glykoproteinové komplexy; zásadní pro rozpoznávání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T </a:t>
            </a:r>
            <a:r>
              <a:rPr lang="cs-CZ" altLang="cs-CZ" sz="1400" dirty="0" err="1"/>
              <a:t>buňkam</a:t>
            </a:r>
            <a:r>
              <a:rPr lang="cs-CZ" altLang="cs-CZ" sz="1400" dirty="0"/>
              <a:t> (regulace T lymfocyty zprostředkované buněčné imunity); extenzivní genetický polymorfismus=genetická variabilita jedinců)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I: A, B, C; exprese na většině jaderných buněk, prezentace proteinů cytotoxickým T lymfocytům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II: DP, DQ, DR; </a:t>
            </a:r>
            <a:r>
              <a:rPr lang="cs-CZ" altLang="cs-CZ" sz="1400" dirty="0" err="1"/>
              <a:t>APCs</a:t>
            </a:r>
            <a:r>
              <a:rPr lang="cs-CZ" altLang="cs-CZ" sz="1400" dirty="0"/>
              <a:t> - dendritické buňky, B lymfocyty, aktivované T buňky, makrofágy, aktivované endotelie, některé </a:t>
            </a:r>
            <a:r>
              <a:rPr lang="cs-CZ" altLang="cs-CZ" sz="1400" dirty="0" err="1"/>
              <a:t>epitelie</a:t>
            </a:r>
            <a:r>
              <a:rPr lang="cs-CZ" altLang="cs-CZ" sz="1400" dirty="0"/>
              <a:t>; exprese HLA II v </a:t>
            </a:r>
            <a:r>
              <a:rPr lang="cs-CZ" altLang="cs-CZ" sz="1400" dirty="0" err="1"/>
              <a:t>tyreocytech</a:t>
            </a:r>
            <a:r>
              <a:rPr lang="cs-CZ" altLang="cs-CZ" sz="1400" dirty="0"/>
              <a:t>, pankreatu a intestinálním epitelu indukovaná interferonem </a:t>
            </a:r>
            <a:r>
              <a:rPr lang="cs-CZ" altLang="cs-CZ" sz="1400" dirty="0" err="1"/>
              <a:t>gamma</a:t>
            </a:r>
            <a:r>
              <a:rPr lang="cs-CZ" altLang="cs-CZ" sz="1400" dirty="0"/>
              <a:t> v procesu inflamace)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Adhezní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integriny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selektiny</a:t>
            </a:r>
            <a:r>
              <a:rPr lang="cs-CZ" altLang="cs-CZ" sz="1400" dirty="0"/>
              <a:t>: „rolování“ a adheze leukocytů, </a:t>
            </a:r>
            <a:r>
              <a:rPr lang="cs-CZ" altLang="cs-CZ" sz="1400" dirty="0" err="1"/>
              <a:t>transendoteliální</a:t>
            </a:r>
            <a:r>
              <a:rPr lang="cs-CZ" altLang="cs-CZ" sz="1400" dirty="0"/>
              <a:t> migrace)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>
                <a:solidFill>
                  <a:schemeClr val="hlink"/>
                </a:solidFill>
              </a:rPr>
              <a:t>a akcesorní molekuly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kostimulační</a:t>
            </a:r>
            <a:r>
              <a:rPr lang="cs-CZ" altLang="cs-CZ" sz="1400" dirty="0"/>
              <a:t> molekuly: ovlivňují interakci mezi T lymfocyty a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prezentujícími buňkami)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Cytokiny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secernovány</a:t>
            </a:r>
            <a:r>
              <a:rPr lang="cs-CZ" altLang="cs-CZ" sz="1400" dirty="0"/>
              <a:t> lymfocyty a makrofágy)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Interleukiny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interakce buněk imunitního systému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Chemokiny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indukce chemotaxe leukocytů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359968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8" name="Rectangle 20">
            <a:extLst>
              <a:ext uri="{FF2B5EF4-FFF2-40B4-BE49-F238E27FC236}">
                <a16:creationId xmlns:a16="http://schemas.microsoft.com/office/drawing/2014/main" id="{DC6BC8D4-324E-4129-BD62-C911B25EF8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963694" y="4511541"/>
            <a:ext cx="8229600" cy="218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IgG</a:t>
            </a:r>
            <a:r>
              <a:rPr lang="cs-CZ" altLang="cs-CZ" dirty="0"/>
              <a:t>, </a:t>
            </a:r>
            <a:r>
              <a:rPr lang="cs-CZ" altLang="cs-CZ" dirty="0" err="1"/>
              <a:t>IgM</a:t>
            </a:r>
            <a:r>
              <a:rPr lang="cs-CZ" altLang="cs-CZ" dirty="0"/>
              <a:t>: aktivace komplementu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IgG</a:t>
            </a:r>
            <a:r>
              <a:rPr lang="cs-CZ" altLang="cs-CZ" baseline="-25000" dirty="0"/>
              <a:t>1</a:t>
            </a:r>
            <a:r>
              <a:rPr lang="cs-CZ" altLang="cs-CZ" dirty="0"/>
              <a:t>-IgG</a:t>
            </a:r>
            <a:r>
              <a:rPr lang="cs-CZ" altLang="cs-CZ" baseline="-25000" dirty="0"/>
              <a:t>4</a:t>
            </a:r>
            <a:r>
              <a:rPr lang="cs-CZ" altLang="cs-CZ" dirty="0"/>
              <a:t>, sekundární imunitní odpověď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IgM</a:t>
            </a:r>
            <a:r>
              <a:rPr lang="cs-CZ" altLang="cs-CZ" dirty="0"/>
              <a:t>: </a:t>
            </a:r>
            <a:r>
              <a:rPr lang="cs-CZ" altLang="cs-CZ" dirty="0" err="1"/>
              <a:t>pentamer</a:t>
            </a:r>
            <a:r>
              <a:rPr lang="cs-CZ" altLang="cs-CZ" dirty="0"/>
              <a:t>; primární imunitní odpověď 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IgA</a:t>
            </a:r>
            <a:r>
              <a:rPr lang="cs-CZ" altLang="cs-CZ" dirty="0"/>
              <a:t>: </a:t>
            </a:r>
            <a:r>
              <a:rPr lang="cs-CZ" altLang="cs-CZ" dirty="0" err="1"/>
              <a:t>secernována</a:t>
            </a:r>
            <a:r>
              <a:rPr lang="cs-CZ" altLang="cs-CZ" dirty="0"/>
              <a:t> </a:t>
            </a:r>
            <a:r>
              <a:rPr lang="cs-CZ" altLang="cs-CZ" dirty="0" err="1"/>
              <a:t>plazmocyty</a:t>
            </a:r>
            <a:r>
              <a:rPr lang="cs-CZ" altLang="cs-CZ" dirty="0"/>
              <a:t> sliznic respiračního a trávicího traktu; dimer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IgD: </a:t>
            </a:r>
            <a:r>
              <a:rPr lang="cs-CZ" altLang="cs-CZ" dirty="0" err="1"/>
              <a:t>fce</a:t>
            </a:r>
            <a:r>
              <a:rPr lang="cs-CZ" altLang="cs-CZ" dirty="0"/>
              <a:t> povrchového receptoru pro </a:t>
            </a:r>
            <a:r>
              <a:rPr lang="cs-CZ" altLang="cs-CZ" dirty="0" err="1"/>
              <a:t>Ag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IgE</a:t>
            </a:r>
            <a:r>
              <a:rPr lang="cs-CZ" altLang="cs-CZ" dirty="0"/>
              <a:t>: vazba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; alergické </a:t>
            </a:r>
            <a:r>
              <a:rPr lang="cs-CZ" altLang="cs-CZ" dirty="0" err="1"/>
              <a:t>rce</a:t>
            </a:r>
            <a:r>
              <a:rPr lang="cs-CZ" altLang="cs-CZ" dirty="0"/>
              <a:t>, infekce parazity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pic>
        <p:nvPicPr>
          <p:cNvPr id="9222" name="Picture 10" descr="Immunoglobulins">
            <a:extLst>
              <a:ext uri="{FF2B5EF4-FFF2-40B4-BE49-F238E27FC236}">
                <a16:creationId xmlns:a16="http://schemas.microsoft.com/office/drawing/2014/main" id="{4E944ADA-4AD3-49FA-B8C5-B1F0838D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1"/>
            <a:ext cx="4241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0404fig1">
            <a:extLst>
              <a:ext uri="{FF2B5EF4-FFF2-40B4-BE49-F238E27FC236}">
                <a16:creationId xmlns:a16="http://schemas.microsoft.com/office/drawing/2014/main" id="{C8310383-776E-4AF4-A615-33DF6CB8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43799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0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5C2D07E-6C76-49A3-BD18-E4F9BE5267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lymfatické uzliny</a:t>
            </a:r>
          </a:p>
        </p:txBody>
      </p:sp>
      <p:sp>
        <p:nvSpPr>
          <p:cNvPr id="278541" name="Rectangle 13">
            <a:extLst>
              <a:ext uri="{FF2B5EF4-FFF2-40B4-BE49-F238E27FC236}">
                <a16:creationId xmlns:a16="http://schemas.microsoft.com/office/drawing/2014/main" id="{50A5030A-5A69-4A0B-81BD-6B8CA487D1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</p:txBody>
      </p:sp>
      <p:sp>
        <p:nvSpPr>
          <p:cNvPr id="278542" name="Rectangle 14">
            <a:extLst>
              <a:ext uri="{FF2B5EF4-FFF2-40B4-BE49-F238E27FC236}">
                <a16:creationId xmlns:a16="http://schemas.microsoft.com/office/drawing/2014/main" id="{0C7222A2-5386-437F-844E-B131E05E15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892031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 oblast lymfatické uzliny: korové </a:t>
            </a:r>
            <a:r>
              <a:rPr lang="cs-CZ" altLang="cs-CZ" sz="2400" dirty="0" err="1"/>
              <a:t>folikly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folikulární dendritické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T oblast lymfatické uzliny: </a:t>
            </a:r>
            <a:r>
              <a:rPr lang="cs-CZ" altLang="cs-CZ" sz="2400" dirty="0" err="1"/>
              <a:t>parakortex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</a:t>
            </a:r>
            <a:r>
              <a:rPr lang="cs-CZ" altLang="cs-CZ" sz="2400" dirty="0" err="1"/>
              <a:t>interdigitující</a:t>
            </a:r>
            <a:r>
              <a:rPr lang="cs-CZ" altLang="cs-CZ" sz="2400" dirty="0"/>
              <a:t> retikulární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Dřeň: provazce lymfatické tkáně (</a:t>
            </a:r>
            <a:r>
              <a:rPr lang="cs-CZ" altLang="cs-CZ" sz="2400" dirty="0" err="1"/>
              <a:t>plazmocyty</a:t>
            </a:r>
            <a:r>
              <a:rPr lang="cs-CZ" altLang="cs-CZ" sz="2400" dirty="0"/>
              <a:t>, lymfocyty) a  dřeňové sinusy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  <p:sp>
        <p:nvSpPr>
          <p:cNvPr id="10245" name="AutoShape 6" descr="lymph-node">
            <a:extLst>
              <a:ext uri="{FF2B5EF4-FFF2-40B4-BE49-F238E27FC236}">
                <a16:creationId xmlns:a16="http://schemas.microsoft.com/office/drawing/2014/main" id="{9F443E6D-3D99-49A0-BD94-3E69756CE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6" name="AutoShape 8" descr="lymph-node">
            <a:extLst>
              <a:ext uri="{FF2B5EF4-FFF2-40B4-BE49-F238E27FC236}">
                <a16:creationId xmlns:a16="http://schemas.microsoft.com/office/drawing/2014/main" id="{9B5B1AE9-FC84-4507-8A09-B45EDC1BF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7" name="AutoShape 10" descr="lymph-node">
            <a:extLst>
              <a:ext uri="{FF2B5EF4-FFF2-40B4-BE49-F238E27FC236}">
                <a16:creationId xmlns:a16="http://schemas.microsoft.com/office/drawing/2014/main" id="{0371F91C-F3E1-4693-AD0A-4457685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0248" name="Picture 12" descr="lymph_node">
            <a:extLst>
              <a:ext uri="{FF2B5EF4-FFF2-40B4-BE49-F238E27FC236}">
                <a16:creationId xmlns:a16="http://schemas.microsoft.com/office/drawing/2014/main" id="{26EADA84-3F44-4447-85A5-946F3C36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249B072-CB6A-4D2B-B6A1-12A4033E11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Funkční organizace imunitní odpovědi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3FC5ED3-6920-4464-AD31-BCE1B3067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714" y="1991649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Antigen prezentující buňky: „zpracování“ antigenu a prezentace lymfocytům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Produkce protilátek B-buňkami – </a:t>
            </a:r>
            <a:r>
              <a:rPr lang="cs-CZ" altLang="cs-CZ" sz="2400" b="1" dirty="0" err="1"/>
              <a:t>plazmocyty</a:t>
            </a:r>
            <a:r>
              <a:rPr lang="cs-CZ" altLang="cs-CZ" sz="2400" b="1" dirty="0"/>
              <a:t> (humorální imunita, protilátkami zprostředkovaná)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(spolupráce APC, B lymfocytů a </a:t>
            </a:r>
            <a:r>
              <a:rPr lang="cs-CZ" altLang="cs-CZ" sz="2400" dirty="0" err="1"/>
              <a:t>Th</a:t>
            </a:r>
            <a:r>
              <a:rPr lang="cs-CZ" altLang="cs-CZ" sz="2400" dirty="0"/>
              <a:t>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Selekce klonů silně antigen afinitních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Diferenciace směrem k paměťovým buňkám a </a:t>
            </a:r>
            <a:r>
              <a:rPr lang="cs-CZ" altLang="cs-CZ" sz="2400" dirty="0" err="1"/>
              <a:t>plazmocytům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Rozmnožení B-buněk  schopných vytvářet specifické protilátky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Buněčná imunita zprostředkovaná T buňkami  (cytotoxicita, opožděná hypersenzitivita)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861065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</TotalTime>
  <Words>2314</Words>
  <Application>Microsoft Office PowerPoint</Application>
  <PresentationFormat>Širokoúhlá obrazovka</PresentationFormat>
  <Paragraphs>485</Paragraphs>
  <Slides>38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Wingdings</vt:lpstr>
      <vt:lpstr>Retrospektiva</vt:lpstr>
      <vt:lpstr>Poruchy imunitních reakcí  Autoimunitní nemoci. </vt:lpstr>
      <vt:lpstr>Imunitní systém</vt:lpstr>
      <vt:lpstr>Komponenty imunitního systému</vt:lpstr>
      <vt:lpstr>Buňky zánětu: T- a B- lymfocyty</vt:lpstr>
      <vt:lpstr>Strukturální organizace imunitního systému</vt:lpstr>
      <vt:lpstr>Klíčové molekuly imunitní odpovědi</vt:lpstr>
      <vt:lpstr>Prezentace aplikace PowerPoint</vt:lpstr>
      <vt:lpstr>Stavba lymfatické uzliny</vt:lpstr>
      <vt:lpstr>Funkční organizace imunitní odpovědi</vt:lpstr>
      <vt:lpstr>Diferenciace B lymfocytu</vt:lpstr>
      <vt:lpstr>Diferenciace T lymfocytu</vt:lpstr>
      <vt:lpstr>Nespecifické efektorové mechanismy</vt:lpstr>
      <vt:lpstr>Imunodeficience</vt:lpstr>
      <vt:lpstr>Infekce u imunodeficitů </vt:lpstr>
      <vt:lpstr>Prezentace aplikace PowerPoint</vt:lpstr>
      <vt:lpstr>Selektivní deficit IgA – klinické asociace</vt:lpstr>
      <vt:lpstr>Prezentace aplikace PowerPoint</vt:lpstr>
      <vt:lpstr>AIDS (acquired immune deficiency syndrome)</vt:lpstr>
      <vt:lpstr>Hypersenzitivní reakce (alergie) </vt:lpstr>
      <vt:lpstr>Alergická reakce typu I</vt:lpstr>
      <vt:lpstr>Mediátory alergické reakce typu I</vt:lpstr>
      <vt:lpstr>Prezentace aplikace PowerPoint</vt:lpstr>
      <vt:lpstr>Prezentace aplikace PowerPoint</vt:lpstr>
      <vt:lpstr>Alergická reakce typu III</vt:lpstr>
      <vt:lpstr>Alergická reakce typu IV</vt:lpstr>
      <vt:lpstr>Alergická reakce typu IV</vt:lpstr>
      <vt:lpstr>Autoimunní choroby.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Porušení tolerance</vt:lpstr>
      <vt:lpstr>Prezentace aplikace PowerPoint</vt:lpstr>
      <vt:lpstr>Etiologie autoimunních onemocnění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53</cp:revision>
  <dcterms:created xsi:type="dcterms:W3CDTF">2017-08-15T07:48:05Z</dcterms:created>
  <dcterms:modified xsi:type="dcterms:W3CDTF">2020-09-04T08:02:49Z</dcterms:modified>
</cp:coreProperties>
</file>