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60" r:id="rId13"/>
    <p:sldId id="306" r:id="rId14"/>
    <p:sldId id="307" r:id="rId15"/>
    <p:sldId id="308" r:id="rId16"/>
    <p:sldId id="310" r:id="rId17"/>
    <p:sldId id="413" r:id="rId18"/>
    <p:sldId id="311" r:id="rId19"/>
    <p:sldId id="312" r:id="rId20"/>
    <p:sldId id="314" r:id="rId21"/>
    <p:sldId id="315" r:id="rId22"/>
    <p:sldId id="361" r:id="rId23"/>
    <p:sldId id="316" r:id="rId24"/>
    <p:sldId id="357" r:id="rId25"/>
    <p:sldId id="319" r:id="rId26"/>
    <p:sldId id="320" r:id="rId27"/>
    <p:sldId id="321" r:id="rId28"/>
    <p:sldId id="322" r:id="rId29"/>
    <p:sldId id="335" r:id="rId30"/>
    <p:sldId id="336" r:id="rId31"/>
    <p:sldId id="338" r:id="rId32"/>
    <p:sldId id="339" r:id="rId33"/>
    <p:sldId id="340" r:id="rId34"/>
    <p:sldId id="341" r:id="rId35"/>
    <p:sldId id="342" r:id="rId36"/>
    <p:sldId id="414" r:id="rId37"/>
    <p:sldId id="343" r:id="rId38"/>
    <p:sldId id="344" r:id="rId39"/>
    <p:sldId id="345" r:id="rId40"/>
    <p:sldId id="346" r:id="rId41"/>
    <p:sldId id="347" r:id="rId42"/>
    <p:sldId id="416" r:id="rId43"/>
    <p:sldId id="417" r:id="rId44"/>
    <p:sldId id="349" r:id="rId45"/>
    <p:sldId id="350" r:id="rId46"/>
    <p:sldId id="415" r:id="rId47"/>
    <p:sldId id="351" r:id="rId48"/>
    <p:sldId id="352" r:id="rId49"/>
    <p:sldId id="353" r:id="rId50"/>
    <p:sldId id="362" r:id="rId51"/>
    <p:sldId id="359" r:id="rId52"/>
    <p:sldId id="364" r:id="rId53"/>
    <p:sldId id="370" r:id="rId54"/>
    <p:sldId id="380" r:id="rId55"/>
    <p:sldId id="381" r:id="rId56"/>
    <p:sldId id="382" r:id="rId57"/>
    <p:sldId id="390" r:id="rId58"/>
    <p:sldId id="392" r:id="rId59"/>
    <p:sldId id="393" r:id="rId60"/>
    <p:sldId id="394" r:id="rId61"/>
    <p:sldId id="396" r:id="rId62"/>
    <p:sldId id="397" r:id="rId63"/>
    <p:sldId id="398" r:id="rId64"/>
    <p:sldId id="399" r:id="rId65"/>
    <p:sldId id="400" r:id="rId66"/>
    <p:sldId id="401" r:id="rId67"/>
    <p:sldId id="403" r:id="rId68"/>
    <p:sldId id="404" r:id="rId69"/>
    <p:sldId id="405" r:id="rId70"/>
    <p:sldId id="406" r:id="rId71"/>
    <p:sldId id="412" r:id="rId72"/>
    <p:sldId id="407" r:id="rId73"/>
    <p:sldId id="408" r:id="rId74"/>
    <p:sldId id="409" r:id="rId75"/>
    <p:sldId id="410" r:id="rId76"/>
    <p:sldId id="411" r:id="rId77"/>
    <p:sldId id="294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9401B9-3983-49A6-A096-9B18E36F7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8A4737-F4B4-4190-BC81-340E84D79E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F658-1110-41C5-8477-5449D50262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ECD9215-EDD8-4E10-BF8E-913C3E0429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26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72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AB6C60-5A29-4318-9B65-5DFC5CF74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471F0B4-26D7-43B5-9200-EC6E1E2AFE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EA01B-AD7F-4CB9-AC0A-4AB87BE3B2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5CC4DCB-2788-4C83-B4FC-EAB3CA0FC66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82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8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21. 2. 2023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Histogenetická </a:t>
            </a:r>
            <a:r>
              <a:rPr lang="cs-CZ" sz="4800" b="1"/>
              <a:t>klasifikace nádorů</a:t>
            </a:r>
            <a:r>
              <a:rPr lang="cs-CZ" sz="4800" b="1" dirty="0"/>
              <a:t/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>
            <a:extLst>
              <a:ext uri="{FF2B5EF4-FFF2-40B4-BE49-F238E27FC236}">
                <a16:creationId xmlns:a16="http://schemas.microsoft.com/office/drawing/2014/main" id="{3F9C1E13-F1A8-4E28-8959-98BE838F18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Onkocytom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6867" name="Picture 7" descr="07-02-28-1-12">
            <a:extLst>
              <a:ext uri="{FF2B5EF4-FFF2-40B4-BE49-F238E27FC236}">
                <a16:creationId xmlns:a16="http://schemas.microsoft.com/office/drawing/2014/main" id="{B61849DF-C45F-4666-927E-C04F1DBEBC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8" descr="07-02-28-1-11">
            <a:extLst>
              <a:ext uri="{FF2B5EF4-FFF2-40B4-BE49-F238E27FC236}">
                <a16:creationId xmlns:a16="http://schemas.microsoft.com/office/drawing/2014/main" id="{471E3CA1-2492-4310-8F5E-1E178B58CE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03D962-950E-4E3B-A32E-28993A0CB064}"/>
              </a:ext>
            </a:extLst>
          </p:cNvPr>
          <p:cNvSpPr txBox="1"/>
          <p:nvPr/>
        </p:nvSpPr>
        <p:spPr>
          <a:xfrm>
            <a:off x="6126480" y="5496128"/>
            <a:ext cx="509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 průkaz exprese mitochondriálního antigenu</a:t>
            </a:r>
          </a:p>
        </p:txBody>
      </p:sp>
    </p:spTree>
    <p:extLst>
      <p:ext uri="{BB962C8B-B14F-4D97-AF65-F5344CB8AC3E}">
        <p14:creationId xmlns:p14="http://schemas.microsoft.com/office/powerpoint/2010/main" val="381313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3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7F33020-129A-46A0-9E32-C3B71938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Papilokarcinom</a:t>
            </a:r>
            <a:r>
              <a:rPr lang="cs-CZ" b="1" dirty="0">
                <a:solidFill>
                  <a:schemeClr val="tx1"/>
                </a:solidFill>
              </a:rPr>
              <a:t> močového měchýře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BC90213-0A81-4FC3-8B64-E1E0B68B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2" descr="papilom01">
            <a:extLst>
              <a:ext uri="{FF2B5EF4-FFF2-40B4-BE49-F238E27FC236}">
                <a16:creationId xmlns:a16="http://schemas.microsoft.com/office/drawing/2014/main" id="{BF11EFC9-A3BD-4637-9541-7C02A574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842" y="1845734"/>
            <a:ext cx="5638800" cy="44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2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ctangle 5">
            <a:extLst>
              <a:ext uri="{FF2B5EF4-FFF2-40B4-BE49-F238E27FC236}">
                <a16:creationId xmlns:a16="http://schemas.microsoft.com/office/drawing/2014/main" id="{54F791F1-8F53-4A20-AEBA-DC1529A513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Nízce diferencovaný karcinom</a:t>
            </a:r>
          </a:p>
        </p:txBody>
      </p:sp>
      <p:pic>
        <p:nvPicPr>
          <p:cNvPr id="39939" name="Picture 7">
            <a:extLst>
              <a:ext uri="{FF2B5EF4-FFF2-40B4-BE49-F238E27FC236}">
                <a16:creationId xmlns:a16="http://schemas.microsoft.com/office/drawing/2014/main" id="{7048CC12-B155-47C2-B492-FC398C91B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723" y="1913776"/>
            <a:ext cx="5262899" cy="42409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7B1A93-F713-4AE0-AB1B-30B546835E17}"/>
              </a:ext>
            </a:extLst>
          </p:cNvPr>
          <p:cNvSpPr txBox="1"/>
          <p:nvPr/>
        </p:nvSpPr>
        <p:spPr>
          <a:xfrm>
            <a:off x="6955277" y="3317131"/>
            <a:ext cx="4727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diagnostice nízce diferencovaných nádorů využití </a:t>
            </a:r>
            <a:r>
              <a:rPr lang="cs-CZ" dirty="0" err="1"/>
              <a:t>imunohistochemie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Markery epitelové tkáně: </a:t>
            </a:r>
            <a:r>
              <a:rPr lang="cs-CZ" dirty="0" err="1"/>
              <a:t>cytokeratiny</a:t>
            </a:r>
            <a:r>
              <a:rPr lang="cs-CZ" dirty="0"/>
              <a:t>, EMA, CEA,…. </a:t>
            </a:r>
          </a:p>
        </p:txBody>
      </p:sp>
    </p:spTree>
    <p:extLst>
      <p:ext uri="{BB962C8B-B14F-4D97-AF65-F5344CB8AC3E}">
        <p14:creationId xmlns:p14="http://schemas.microsoft.com/office/powerpoint/2010/main" val="74136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244D9142-28FD-46D2-829F-CCA6AEAB8A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Adenokarcinomy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/>
              <a:t>(maligní, ze žlázového epitelu)</a:t>
            </a:r>
          </a:p>
        </p:txBody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D90790CD-DA60-477C-95A8-3A7DE1C3B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>
                <a:solidFill>
                  <a:schemeClr val="hlink"/>
                </a:solidFill>
              </a:rPr>
              <a:t> Medulární</a:t>
            </a:r>
            <a:r>
              <a:rPr lang="cs-CZ" altLang="cs-CZ" sz="6400" dirty="0"/>
              <a:t> </a:t>
            </a:r>
            <a:r>
              <a:rPr lang="cs-CZ" altLang="cs-CZ" sz="5600" dirty="0"/>
              <a:t>(převaha nádorových buněk nad </a:t>
            </a:r>
            <a:r>
              <a:rPr lang="cs-CZ" altLang="cs-CZ" sz="5600" dirty="0" err="1"/>
              <a:t>stromatem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6400" dirty="0" err="1">
                <a:solidFill>
                  <a:schemeClr val="hlink"/>
                </a:solidFill>
              </a:rPr>
              <a:t>Skirhotický</a:t>
            </a: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5600" dirty="0"/>
              <a:t>(převaha </a:t>
            </a:r>
            <a:r>
              <a:rPr lang="cs-CZ" altLang="cs-CZ" sz="5600" dirty="0" err="1"/>
              <a:t>desmoplastického</a:t>
            </a:r>
            <a:r>
              <a:rPr lang="cs-CZ" altLang="cs-CZ" sz="5600" dirty="0"/>
              <a:t> </a:t>
            </a:r>
            <a:r>
              <a:rPr lang="cs-CZ" altLang="cs-CZ" sz="5600" dirty="0" err="1"/>
              <a:t>stromatu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7200" b="1" dirty="0">
                <a:solidFill>
                  <a:schemeClr val="hlink"/>
                </a:solidFill>
              </a:rPr>
              <a:t>Adenokarcinomy GIT (kolorektální, žaludku):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Intestinální typ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Difúzní (</a:t>
            </a:r>
            <a:r>
              <a:rPr lang="cs-CZ" altLang="cs-CZ" sz="6400" dirty="0" err="1"/>
              <a:t>skirhotický</a:t>
            </a:r>
            <a:r>
              <a:rPr lang="cs-CZ" altLang="cs-CZ" sz="6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</a:t>
            </a:r>
            <a:r>
              <a:rPr lang="cs-CZ" altLang="cs-CZ" sz="6400" dirty="0" err="1"/>
              <a:t>Mucinózní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gelatinózní</a:t>
            </a:r>
            <a:endParaRPr lang="cs-CZ" altLang="cs-CZ" sz="6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Hepatocelulární karcinom (</a:t>
            </a:r>
            <a:r>
              <a:rPr lang="cs-CZ" altLang="cs-CZ" sz="5600" dirty="0" err="1"/>
              <a:t>trabekulární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Adenoidně cystický karcinom – maligní </a:t>
            </a:r>
            <a:r>
              <a:rPr lang="cs-CZ" altLang="cs-CZ" sz="5600" dirty="0" err="1"/>
              <a:t>cylindrom</a:t>
            </a:r>
            <a:r>
              <a:rPr lang="cs-CZ" altLang="cs-CZ" sz="5600" dirty="0"/>
              <a:t> (slinné žlázy, prsní žláza, respirační trakt)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Karcinom žláz </a:t>
            </a:r>
            <a:r>
              <a:rPr lang="cs-CZ" altLang="cs-CZ" sz="5600" dirty="0" err="1"/>
              <a:t>mezodermového</a:t>
            </a:r>
            <a:r>
              <a:rPr lang="cs-CZ" altLang="cs-CZ" sz="5600" dirty="0"/>
              <a:t> původu (karcinom ledviny)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5592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287316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C6898780-04F0-4EEF-8E26-B9855B7B88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6A9F95F0-1E46-4DAF-97A6-53FE7C2CA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z přechodových epiteliálních zón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    (přechody slizničních typů, agresivní)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kloakogenní</a:t>
            </a:r>
            <a:r>
              <a:rPr lang="cs-CZ" altLang="cs-CZ" sz="2400" b="1" dirty="0"/>
              <a:t> karcinom/</a:t>
            </a:r>
            <a:r>
              <a:rPr lang="cs-CZ" altLang="cs-CZ" sz="2400" b="1" dirty="0" err="1"/>
              <a:t>bazaloidní</a:t>
            </a:r>
            <a:r>
              <a:rPr lang="cs-CZ" altLang="cs-CZ" sz="2400" b="1" dirty="0"/>
              <a:t> karcinom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anorektální</a:t>
            </a:r>
            <a:r>
              <a:rPr lang="cs-CZ" altLang="cs-CZ" sz="2400" dirty="0"/>
              <a:t> oblast)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nasopharyngeální</a:t>
            </a:r>
            <a:r>
              <a:rPr lang="cs-CZ" altLang="cs-CZ" sz="2400" b="1" dirty="0"/>
              <a:t> karcinom 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   (</a:t>
            </a:r>
            <a:r>
              <a:rPr lang="cs-CZ" altLang="cs-CZ" sz="2400" dirty="0" err="1"/>
              <a:t>lymfoepiteliom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Schminkeho</a:t>
            </a:r>
            <a:r>
              <a:rPr lang="cs-CZ" altLang="cs-CZ" sz="2400" dirty="0"/>
              <a:t> typu, EBV+, Čína, Thajsko )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Metatypický</a:t>
            </a:r>
            <a:r>
              <a:rPr lang="cs-CZ" altLang="cs-CZ" sz="2400" dirty="0">
                <a:solidFill>
                  <a:schemeClr val="hlink"/>
                </a:solidFill>
              </a:rPr>
              <a:t> karcinom</a:t>
            </a:r>
            <a:r>
              <a:rPr lang="cs-CZ" altLang="cs-CZ" sz="2400" dirty="0"/>
              <a:t> (ca baso et </a:t>
            </a:r>
            <a:r>
              <a:rPr lang="cs-CZ" altLang="cs-CZ" sz="2400" dirty="0" err="1"/>
              <a:t>spinocellulare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mixtum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390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6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600" b="1" dirty="0">
                <a:solidFill>
                  <a:schemeClr val="tx1"/>
                </a:solidFill>
                <a:latin typeface="+mn-lt"/>
              </a:rPr>
              <a:t> (NEN)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/>
              <a:t>Definice</a:t>
            </a:r>
          </a:p>
          <a:p>
            <a:pPr marL="0" indent="0">
              <a:buNone/>
              <a:defRPr/>
            </a:pPr>
            <a:r>
              <a:rPr lang="cs-CZ" sz="2800" dirty="0"/>
              <a:t>NEN jsou epitelové nebo </a:t>
            </a:r>
            <a:r>
              <a:rPr lang="cs-CZ" sz="2800" dirty="0" err="1"/>
              <a:t>neuroektodermální</a:t>
            </a:r>
            <a:r>
              <a:rPr lang="cs-CZ" sz="2800" dirty="0"/>
              <a:t> </a:t>
            </a:r>
            <a:r>
              <a:rPr lang="cs-CZ" sz="2800" dirty="0" err="1"/>
              <a:t>neoplazie</a:t>
            </a:r>
            <a:r>
              <a:rPr lang="cs-CZ" sz="2800" dirty="0"/>
              <a:t> definované přítomností malých nebo velkých vezikulárních granul obsahujících proteiny s hormonálními či neurálními efekty, </a:t>
            </a:r>
            <a:r>
              <a:rPr lang="cs-CZ" sz="2800" dirty="0" err="1"/>
              <a:t>exprimující</a:t>
            </a:r>
            <a:r>
              <a:rPr lang="cs-CZ" sz="2800" dirty="0"/>
              <a:t> </a:t>
            </a:r>
            <a:r>
              <a:rPr lang="cs-CZ" sz="2800" dirty="0" err="1"/>
              <a:t>markery</a:t>
            </a:r>
            <a:r>
              <a:rPr lang="cs-CZ" sz="2800" dirty="0"/>
              <a:t> rozpoznávající membránové proteiny lokalizované buď na malých „synaptických“ </a:t>
            </a:r>
            <a:r>
              <a:rPr lang="cs-CZ" sz="2800" dirty="0" err="1"/>
              <a:t>granulech</a:t>
            </a:r>
            <a:r>
              <a:rPr lang="cs-CZ" sz="2800" dirty="0"/>
              <a:t> (</a:t>
            </a:r>
            <a:r>
              <a:rPr lang="cs-CZ" sz="2800" dirty="0" err="1"/>
              <a:t>synaptofysin</a:t>
            </a:r>
            <a:r>
              <a:rPr lang="cs-CZ" sz="2800" dirty="0"/>
              <a:t>) nebo velkých „hormonálních“ </a:t>
            </a:r>
            <a:r>
              <a:rPr lang="cs-CZ" sz="2800" dirty="0" err="1"/>
              <a:t>granulech</a:t>
            </a:r>
            <a:r>
              <a:rPr lang="cs-CZ" sz="2800" dirty="0"/>
              <a:t>  (</a:t>
            </a:r>
            <a:r>
              <a:rPr lang="cs-CZ" sz="2800" dirty="0" err="1"/>
              <a:t>chromogranin</a:t>
            </a:r>
            <a:r>
              <a:rPr lang="cs-CZ" sz="2800" dirty="0"/>
              <a:t> A)</a:t>
            </a:r>
          </a:p>
        </p:txBody>
      </p:sp>
    </p:spTree>
    <p:extLst>
      <p:ext uri="{BB962C8B-B14F-4D97-AF65-F5344CB8AC3E}">
        <p14:creationId xmlns:p14="http://schemas.microsoft.com/office/powerpoint/2010/main" val="3649020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/>
              <a:t>Neuroendokrinní diferenciace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/>
              <a:t>neurosekreční granula v cytoplazmě: </a:t>
            </a:r>
            <a:r>
              <a:rPr lang="cs-CZ" altLang="cs-CZ" dirty="0" err="1"/>
              <a:t>chromogranin</a:t>
            </a:r>
            <a:r>
              <a:rPr lang="cs-CZ" altLang="cs-CZ" dirty="0"/>
              <a:t>+, </a:t>
            </a:r>
            <a:r>
              <a:rPr lang="cs-CZ" altLang="cs-CZ" dirty="0" err="1"/>
              <a:t>synaptofysin</a:t>
            </a:r>
            <a:r>
              <a:rPr lang="cs-CZ" altLang="cs-CZ" dirty="0"/>
              <a:t>+ …průkazné </a:t>
            </a:r>
            <a:r>
              <a:rPr lang="cs-CZ" altLang="cs-CZ" dirty="0" err="1"/>
              <a:t>imunohistochemicky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z nadprodukce ADH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Eaton-Lambertův</a:t>
            </a:r>
            <a:r>
              <a:rPr lang="cs-CZ" altLang="cs-CZ" dirty="0"/>
              <a:t> syndrom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autoimunnitní</a:t>
            </a:r>
            <a:r>
              <a:rPr lang="cs-CZ" altLang="cs-CZ" sz="1800" dirty="0"/>
              <a:t> myastenický syndrom (svalová slabost postihující proximální části končetin-protilátky proti presynaptickým kanálům, nedojde k uvolnění acetylcholinu)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018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Neuroendokrinní tumory (NET)</a:t>
            </a:r>
            <a:br>
              <a:rPr lang="cs-CZ" altLang="cs-CZ" b="1" dirty="0"/>
            </a:br>
            <a:r>
              <a:rPr lang="cs-CZ" altLang="cs-CZ" b="1" dirty="0"/>
              <a:t>Neuroendokrinní karcinomy (NEC)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0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2019: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6065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benigní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potencionálně maligní a semimaligní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mesenchymové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neuroektodermové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embryonální (germinální + orgánově specifické (hepatoblastom, pankreatoblastom, nefroblastom,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034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404475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9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06D77DE-3999-4D27-BEAD-FFE30045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Mezoteliom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C58840-AAAB-44ED-817B-B6258F97C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Nádory serózních blan: pelury, peritonea, perikardu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Rizikový faktor: expozice azbestu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Maligní </a:t>
            </a:r>
            <a:r>
              <a:rPr lang="cs-CZ" altLang="cs-CZ" dirty="0" err="1"/>
              <a:t>mezoteliom</a:t>
            </a:r>
            <a:r>
              <a:rPr lang="cs-CZ" altLang="cs-CZ" dirty="0"/>
              <a:t> vysoce agresivní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Tunica vaginalis, oblast genitálu: benigní </a:t>
            </a:r>
            <a:r>
              <a:rPr lang="cs-CZ" altLang="cs-CZ" dirty="0" err="1"/>
              <a:t>adenomatoidní</a:t>
            </a:r>
            <a:r>
              <a:rPr lang="cs-CZ" altLang="cs-CZ" dirty="0"/>
              <a:t> tumory = benigní </a:t>
            </a:r>
            <a:r>
              <a:rPr lang="cs-CZ" altLang="cs-CZ" dirty="0" err="1"/>
              <a:t>mezoteliomy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31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8161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497655"/>
              </p:ext>
            </p:extLst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253940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 smtClean="0">
                <a:solidFill>
                  <a:schemeClr val="tx1"/>
                </a:solidFill>
              </a:rPr>
              <a:t>Glioblastoma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13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>
            <a:extLst>
              <a:ext uri="{FF2B5EF4-FFF2-40B4-BE49-F238E27FC236}">
                <a16:creationId xmlns:a16="http://schemas.microsoft.com/office/drawing/2014/main" id="{8A3AF3A8-D7B4-4635-9924-621AED3394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95251" y="-14610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smtClean="0">
                <a:solidFill>
                  <a:schemeClr val="tx1"/>
                </a:solidFill>
              </a:rPr>
              <a:t>Glioblastom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4275" name="Picture 7" descr="glioblastom 100x 04">
            <a:extLst>
              <a:ext uri="{FF2B5EF4-FFF2-40B4-BE49-F238E27FC236}">
                <a16:creationId xmlns:a16="http://schemas.microsoft.com/office/drawing/2014/main" id="{DA70CD70-B5DB-464B-8278-3C9062B827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2924175"/>
            <a:ext cx="4906962" cy="369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8" descr="glioblastom 100x 03">
            <a:extLst>
              <a:ext uri="{FF2B5EF4-FFF2-40B4-BE49-F238E27FC236}">
                <a16:creationId xmlns:a16="http://schemas.microsoft.com/office/drawing/2014/main" id="{86758D48-15E9-4216-96D3-98E6E18DE5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484314"/>
            <a:ext cx="4826000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6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1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4" name="Rectangle 4">
            <a:extLst>
              <a:ext uri="{FF2B5EF4-FFF2-40B4-BE49-F238E27FC236}">
                <a16:creationId xmlns:a16="http://schemas.microsoft.com/office/drawing/2014/main" id="{C666987B-4EE5-4BDF-B062-F110938C0C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Ependymom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6323" name="Picture 8" descr="ependymom 100x">
            <a:extLst>
              <a:ext uri="{FF2B5EF4-FFF2-40B4-BE49-F238E27FC236}">
                <a16:creationId xmlns:a16="http://schemas.microsoft.com/office/drawing/2014/main" id="{7324C9AB-52FB-46D5-A852-911AADA402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565400"/>
            <a:ext cx="4464050" cy="2832100"/>
          </a:xfrm>
        </p:spPr>
      </p:pic>
      <p:pic>
        <p:nvPicPr>
          <p:cNvPr id="56324" name="Picture 9" descr="ependymom 200x">
            <a:extLst>
              <a:ext uri="{FF2B5EF4-FFF2-40B4-BE49-F238E27FC236}">
                <a16:creationId xmlns:a16="http://schemas.microsoft.com/office/drawing/2014/main" id="{312789B9-081E-4EB0-B24B-9955AF446E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565401"/>
            <a:ext cx="3960812" cy="283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58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AE322B34-4D4A-474E-B093-B83BD158915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23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3200" b="1" dirty="0">
                <a:solidFill>
                  <a:schemeClr val="tx1"/>
                </a:solidFill>
              </a:rPr>
              <a:t> astrocytom</a:t>
            </a:r>
          </a:p>
        </p:txBody>
      </p:sp>
      <p:pic>
        <p:nvPicPr>
          <p:cNvPr id="69635" name="Picture 7" descr="N312 400x">
            <a:extLst>
              <a:ext uri="{FF2B5EF4-FFF2-40B4-BE49-F238E27FC236}">
                <a16:creationId xmlns:a16="http://schemas.microsoft.com/office/drawing/2014/main" id="{CC49C5C9-07D6-4E2A-837B-33D6273C73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700213"/>
            <a:ext cx="4256088" cy="3205162"/>
          </a:xfrm>
        </p:spPr>
      </p:pic>
      <p:pic>
        <p:nvPicPr>
          <p:cNvPr id="69636" name="Picture 8" descr="N312 400x str">
            <a:extLst>
              <a:ext uri="{FF2B5EF4-FFF2-40B4-BE49-F238E27FC236}">
                <a16:creationId xmlns:a16="http://schemas.microsoft.com/office/drawing/2014/main" id="{F7C9928B-108A-43DF-B34D-D357EB97032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00213"/>
            <a:ext cx="4249737" cy="3200400"/>
          </a:xfrm>
        </p:spPr>
      </p:pic>
      <p:sp>
        <p:nvSpPr>
          <p:cNvPr id="69637" name="Text Box 11">
            <a:extLst>
              <a:ext uri="{FF2B5EF4-FFF2-40B4-BE49-F238E27FC236}">
                <a16:creationId xmlns:a16="http://schemas.microsoft.com/office/drawing/2014/main" id="{A527EB89-F7EF-4E7C-B710-305B052D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5013326"/>
            <a:ext cx="72771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GI; tuberózní skleróza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mutace </a:t>
            </a:r>
            <a:r>
              <a:rPr lang="cs-CZ" altLang="cs-CZ" sz="1600" i="1"/>
              <a:t>TSC1</a:t>
            </a:r>
            <a:r>
              <a:rPr lang="cs-CZ" altLang="cs-CZ" sz="1600"/>
              <a:t> (9q34) nebo </a:t>
            </a:r>
            <a:r>
              <a:rPr lang="cs-CZ" altLang="cs-CZ" sz="1600" i="1"/>
              <a:t>TSC2</a:t>
            </a:r>
            <a:r>
              <a:rPr lang="cs-CZ" altLang="cs-CZ" sz="1600"/>
              <a:t> (16p13.3)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statické: kortikální tubery (hamartomy), subkortikální glioneuronální hamartomy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subependymální gliální noduly→subependymální obrovskobuněčný astrocytom (SEGA)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SEGA: benigní, ve stěně postraních komor</a:t>
            </a:r>
          </a:p>
        </p:txBody>
      </p:sp>
    </p:spTree>
    <p:extLst>
      <p:ext uri="{BB962C8B-B14F-4D97-AF65-F5344CB8AC3E}">
        <p14:creationId xmlns:p14="http://schemas.microsoft.com/office/powerpoint/2010/main" val="286553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148" name="Group 76">
            <a:extLst>
              <a:ext uri="{FF2B5EF4-FFF2-40B4-BE49-F238E27FC236}">
                <a16:creationId xmlns:a16="http://schemas.microsoft.com/office/drawing/2014/main" id="{5435E162-B907-4C22-9468-4D1EE1531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09282"/>
              </p:ext>
            </p:extLst>
          </p:nvPr>
        </p:nvGraphicFramePr>
        <p:xfrm>
          <a:off x="321013" y="350195"/>
          <a:ext cx="11614825" cy="5892696"/>
        </p:xfrm>
        <a:graphic>
          <a:graphicData uri="http://schemas.openxmlformats.org/drawingml/2006/table">
            <a:tbl>
              <a:tblPr/>
              <a:tblGrid>
                <a:gridCol w="300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1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sarkomy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biologické chování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histogeneze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epitelová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mesenchymová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predilekční metastázy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lymfogenní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lymfatických uzlin)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hematogenní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jater, plic, mozku, kostí,…)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 postižených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nad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pod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frekvence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velmi časté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vzácné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966967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 situ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forma tumoru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intraepiteliální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/dysplazie)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3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36262F98-E34D-4661-98E5-95A8AC48654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Mechanizmy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epileptogeneze</a:t>
            </a:r>
            <a:r>
              <a:rPr lang="cs-CZ" altLang="cs-CZ" sz="3200" b="1" dirty="0">
                <a:solidFill>
                  <a:schemeClr val="tx1"/>
                </a:solidFill>
              </a:rPr>
              <a:t> u </a:t>
            </a:r>
            <a:r>
              <a:rPr lang="cs-CZ" altLang="cs-CZ" sz="3200" b="1" dirty="0" err="1">
                <a:solidFill>
                  <a:schemeClr val="tx1"/>
                </a:solidFill>
              </a:rPr>
              <a:t>LEATs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(„long-term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epilepy-associated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tumors</a:t>
            </a:r>
            <a:r>
              <a:rPr lang="cs-CZ" altLang="cs-CZ" sz="3200" b="1" dirty="0">
                <a:solidFill>
                  <a:schemeClr val="tx1"/>
                </a:solidFill>
              </a:rPr>
              <a:t>“)?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D720430-092B-4A5D-A93D-FA212F21B8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Low grade tumory, glioneuronální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Temporálně a frontálně, superficiálně lokalizované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Pomalý růst, často FCD perifokálně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neuronální komponenty vlastního tumoru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    (neurochemický profil tumoru, přítomnost hyperexcitabilní neuronální komponenty)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okolní mozkové tkáně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>
                <a:solidFill>
                  <a:schemeClr val="hlink"/>
                </a:solidFill>
              </a:rPr>
              <a:t>     </a:t>
            </a:r>
            <a:r>
              <a:rPr lang="cs-CZ" altLang="cs-CZ"/>
              <a:t>(cytoarchitektonické a neurochemické změny v  peritumorózním kortexu, FCD IIIb)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Změny cévního zásobení, hypoxie (pH, metabolické změny)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Alterace lokální neuronální sítě (nerovnováha mezi inhibicí a excitací na úrovní receptorů, neuronální i astrocytární) 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52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89EED82B-6B54-4FB3-86BF-46331AF05A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>
                <a:solidFill>
                  <a:schemeClr val="tx1"/>
                </a:solidFill>
              </a:rPr>
              <a:t>Nádory PNS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25A718E-3ED1-4784-831B-90C78D0B5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Benigní: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</a:t>
            </a:r>
            <a:r>
              <a:rPr lang="cs-CZ" altLang="cs-CZ" sz="2800" dirty="0" err="1"/>
              <a:t>neurinom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neurilemmom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neurofibrom (solitární; mnohočetný (</a:t>
            </a:r>
            <a:r>
              <a:rPr lang="cs-CZ" altLang="cs-CZ" sz="2800" dirty="0" err="1"/>
              <a:t>neurofibromatóza</a:t>
            </a:r>
            <a:r>
              <a:rPr lang="cs-CZ" altLang="cs-CZ" sz="2800" dirty="0"/>
              <a:t>))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800" dirty="0"/>
              <a:t>+ </a:t>
            </a:r>
            <a:r>
              <a:rPr lang="cs-CZ" altLang="cs-CZ" sz="2800" dirty="0" err="1"/>
              <a:t>perineuriom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neurotékom</a:t>
            </a:r>
            <a:r>
              <a:rPr lang="cs-CZ" altLang="cs-CZ" sz="2800" dirty="0"/>
              <a:t>, nádor z granulárních buněk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Maligní: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maligní nádor pochev periferních nervů (maligní 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primitivní </a:t>
            </a:r>
            <a:r>
              <a:rPr lang="cs-CZ" altLang="cs-CZ" sz="2800" dirty="0" err="1"/>
              <a:t>neuroektodermální</a:t>
            </a:r>
            <a:r>
              <a:rPr lang="cs-CZ" altLang="cs-CZ" sz="2800" dirty="0"/>
              <a:t> tumor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195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2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F1B3FD6D-0DF4-4C5A-AA25-5B4AE0084B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Nádory autonomního nervového systému 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7AE131E-4C5F-4163-9BAF-F47F51361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Extraadrenální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paraganglia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jugulotympanická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vagální</a:t>
            </a:r>
            <a:r>
              <a:rPr lang="cs-CZ" altLang="cs-CZ" sz="2800" dirty="0"/>
              <a:t> tělíska, karotická tělísek, </a:t>
            </a:r>
            <a:r>
              <a:rPr lang="cs-CZ" altLang="cs-CZ" sz="2800" dirty="0" err="1"/>
              <a:t>laryngeální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aorticopulmonální</a:t>
            </a:r>
            <a:r>
              <a:rPr lang="cs-CZ" altLang="cs-CZ" sz="2800" dirty="0"/>
              <a:t>) – </a:t>
            </a:r>
            <a:r>
              <a:rPr lang="cs-CZ" altLang="cs-CZ" sz="2800" b="1" dirty="0">
                <a:solidFill>
                  <a:schemeClr val="hlink"/>
                </a:solidFill>
              </a:rPr>
              <a:t>parasympatikus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r>
              <a:rPr lang="cs-CZ" altLang="cs-CZ" sz="2800" dirty="0"/>
              <a:t>; </a:t>
            </a:r>
            <a:r>
              <a:rPr lang="cs-CZ" altLang="cs-CZ" sz="2800" dirty="0" err="1"/>
              <a:t>chemodektomy</a:t>
            </a:r>
            <a:r>
              <a:rPr lang="cs-CZ" altLang="cs-CZ" sz="2800" dirty="0"/>
              <a:t> (karotických tělísek)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Sympatikoadrenální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systém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feochromocytom</a:t>
            </a:r>
            <a:r>
              <a:rPr lang="cs-CZ" altLang="cs-CZ" sz="2800" dirty="0"/>
              <a:t> (adrenální medulární </a:t>
            </a:r>
            <a:r>
              <a:rPr lang="cs-CZ" altLang="cs-CZ" sz="2800" dirty="0" err="1"/>
              <a:t>paragangliom</a:t>
            </a:r>
            <a:r>
              <a:rPr lang="cs-CZ" altLang="cs-CZ" sz="2800" dirty="0"/>
              <a:t> s produkcí katecholaminů → záchvatovitá hypertenze)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/>
              <a:t>neuroblastom →</a:t>
            </a:r>
            <a:r>
              <a:rPr lang="cs-CZ" altLang="cs-CZ" sz="2800" dirty="0" err="1"/>
              <a:t>ganglioneuroblastom→ganglioneurom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40483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F9985A83-7A77-4E94-ABB3-DC5C5D7976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Neuroblastom</a:t>
            </a:r>
          </a:p>
        </p:txBody>
      </p:sp>
      <p:pic>
        <p:nvPicPr>
          <p:cNvPr id="75779" name="Picture 7" descr="1">
            <a:extLst>
              <a:ext uri="{FF2B5EF4-FFF2-40B4-BE49-F238E27FC236}">
                <a16:creationId xmlns:a16="http://schemas.microsoft.com/office/drawing/2014/main" id="{8BEBEEA8-44D4-46B3-87CF-9FDE671DC3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8" descr="1">
            <a:extLst>
              <a:ext uri="{FF2B5EF4-FFF2-40B4-BE49-F238E27FC236}">
                <a16:creationId xmlns:a16="http://schemas.microsoft.com/office/drawing/2014/main" id="{9E96E107-9655-4748-A322-30E44B689A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8A4B175-0764-457A-A989-FA5820F91B57}"/>
              </a:ext>
            </a:extLst>
          </p:cNvPr>
          <p:cNvSpPr txBox="1"/>
          <p:nvPr/>
        </p:nvSpPr>
        <p:spPr>
          <a:xfrm>
            <a:off x="4906735" y="5341939"/>
            <a:ext cx="562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 dětského věku (nadledviny, sympatikus), maligní  </a:t>
            </a:r>
          </a:p>
        </p:txBody>
      </p:sp>
    </p:spTree>
    <p:extLst>
      <p:ext uri="{BB962C8B-B14F-4D97-AF65-F5344CB8AC3E}">
        <p14:creationId xmlns:p14="http://schemas.microsoft.com/office/powerpoint/2010/main" val="325181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C5954DAE-AFE6-4263-8065-5C1B87856B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Feochromocytom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76803" name="Picture 7" descr="2">
            <a:extLst>
              <a:ext uri="{FF2B5EF4-FFF2-40B4-BE49-F238E27FC236}">
                <a16:creationId xmlns:a16="http://schemas.microsoft.com/office/drawing/2014/main" id="{C48BE797-7779-4C71-8167-AE4C201F87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10" descr="2">
            <a:extLst>
              <a:ext uri="{FF2B5EF4-FFF2-40B4-BE49-F238E27FC236}">
                <a16:creationId xmlns:a16="http://schemas.microsoft.com/office/drawing/2014/main" id="{82A207ED-D284-4CCC-B32E-6E0BABED50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62427C-9D3C-4661-8F95-F1514263F332}"/>
              </a:ext>
            </a:extLst>
          </p:cNvPr>
          <p:cNvSpPr txBox="1"/>
          <p:nvPr/>
        </p:nvSpPr>
        <p:spPr>
          <a:xfrm>
            <a:off x="2966637" y="5347607"/>
            <a:ext cx="724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Lokalizace v nadledvinách, většinou benigní biologické 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Produkce katecholaminů – záchvatovitá hypertenze – krvácení do mozku</a:t>
            </a:r>
          </a:p>
        </p:txBody>
      </p:sp>
    </p:spTree>
    <p:extLst>
      <p:ext uri="{BB962C8B-B14F-4D97-AF65-F5344CB8AC3E}">
        <p14:creationId xmlns:p14="http://schemas.microsoft.com/office/powerpoint/2010/main" val="800829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3444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mening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986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Meningiom (Grade 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Meningoteliální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Fibrózní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Transicionální</a:t>
            </a:r>
            <a:r>
              <a:rPr lang="cs-CZ" altLang="cs-CZ" dirty="0"/>
              <a:t> (smíšený)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Psamomatózní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Angiomatózní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Mikrocystický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Sekreční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Atypický meningiom + </a:t>
            </a:r>
            <a:r>
              <a:rPr lang="cs-CZ" altLang="cs-CZ" b="1" dirty="0" err="1">
                <a:solidFill>
                  <a:schemeClr val="hlink"/>
                </a:solidFill>
              </a:rPr>
              <a:t>chordoidní</a:t>
            </a:r>
            <a:r>
              <a:rPr lang="cs-CZ" altLang="cs-CZ" b="1" dirty="0">
                <a:solidFill>
                  <a:schemeClr val="hlink"/>
                </a:solidFill>
              </a:rPr>
              <a:t> a </a:t>
            </a:r>
            <a:r>
              <a:rPr lang="cs-CZ" altLang="cs-CZ" b="1" dirty="0" err="1">
                <a:solidFill>
                  <a:schemeClr val="hlink"/>
                </a:solidFill>
              </a:rPr>
              <a:t>světlobuněčný</a:t>
            </a:r>
            <a:r>
              <a:rPr lang="cs-CZ" altLang="cs-CZ" b="1" dirty="0">
                <a:solidFill>
                  <a:schemeClr val="hlink"/>
                </a:solidFill>
              </a:rPr>
              <a:t> (Grade II)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Rabdoidní</a:t>
            </a:r>
            <a:r>
              <a:rPr lang="cs-CZ" altLang="cs-CZ" b="1" dirty="0">
                <a:solidFill>
                  <a:schemeClr val="hlink"/>
                </a:solidFill>
              </a:rPr>
              <a:t>, papilární, anaplastický (Grade III)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solitární fibrózní tumor mening, (</a:t>
            </a:r>
            <a:r>
              <a:rPr lang="cs-CZ" altLang="cs-CZ" dirty="0" err="1"/>
              <a:t>hemangiopericytom</a:t>
            </a:r>
            <a:r>
              <a:rPr lang="cs-CZ" altLang="cs-CZ" dirty="0"/>
              <a:t>), vzácně sarkomy,….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87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463547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3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06740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3099560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5643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>
            <a:extLst>
              <a:ext uri="{FF2B5EF4-FFF2-40B4-BE49-F238E27FC236}">
                <a16:creationId xmlns:a16="http://schemas.microsoft.com/office/drawing/2014/main" id="{23EA09D4-3066-4BD8-8106-FA034BE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7905" y="757141"/>
            <a:ext cx="10969882" cy="561764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jednoho histologického typu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Seminom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Klasický (95 %), anaplastický, trofoblastický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Radiosenzitivita</a:t>
            </a: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Non-</a:t>
            </a:r>
            <a:r>
              <a:rPr lang="cs-CZ" altLang="cs-CZ" sz="1600" b="1" dirty="0" err="1">
                <a:solidFill>
                  <a:schemeClr val="hlink"/>
                </a:solidFill>
              </a:rPr>
              <a:t>seminomové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germinální</a:t>
            </a:r>
            <a:r>
              <a:rPr lang="cs-CZ" altLang="cs-CZ" sz="1600" b="1" dirty="0">
                <a:solidFill>
                  <a:schemeClr val="hlink"/>
                </a:solidFill>
              </a:rPr>
              <a:t> nádory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Embryonální karcinom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Nádor ze žloutkového váčku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Chorionkarcinom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Teratomy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Nezralé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 maligní transformací somatických elementů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Smíšené 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více než jednoho histologického typu</a:t>
            </a:r>
          </a:p>
        </p:txBody>
      </p:sp>
    </p:spTree>
    <p:extLst>
      <p:ext uri="{BB962C8B-B14F-4D97-AF65-F5344CB8AC3E}">
        <p14:creationId xmlns:p14="http://schemas.microsoft.com/office/powerpoint/2010/main" val="243626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500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237206"/>
              </p:ext>
            </p:extLst>
          </p:nvPr>
        </p:nvGraphicFramePr>
        <p:xfrm>
          <a:off x="1355656" y="576854"/>
          <a:ext cx="9144000" cy="5730996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1500968835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172199903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1674717379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1817910522"/>
                    </a:ext>
                  </a:extLst>
                </a:gridCol>
              </a:tblGrid>
              <a:tr h="5806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127155"/>
                  </a:ext>
                </a:extLst>
              </a:tr>
              <a:tr h="7619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LDH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372292"/>
                  </a:ext>
                </a:extLst>
              </a:tr>
              <a:tr h="9143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</a:t>
                      </a:r>
                      <a:r>
                        <a:rPr kumimoji="0" lang="cs-CZ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bb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v pruzích, solidně, tubulárně i papilárně; nekrózy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LDH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536420"/>
                  </a:ext>
                </a:extLst>
              </a:tr>
              <a:tr h="1188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LDH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992862"/>
                  </a:ext>
                </a:extLst>
              </a:tr>
              <a:tr h="7619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Chorionkarcinom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LDH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441713"/>
                  </a:ext>
                </a:extLst>
              </a:tr>
              <a:tr h="7615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62702"/>
                  </a:ext>
                </a:extLst>
              </a:tr>
              <a:tr h="7619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918153"/>
                  </a:ext>
                </a:extLst>
              </a:tr>
            </a:tbl>
          </a:graphicData>
        </a:graphic>
      </p:graphicFrame>
      <p:sp>
        <p:nvSpPr>
          <p:cNvPr id="86060" name="Text Box 60"/>
          <p:cNvSpPr txBox="1">
            <a:spLocks noChangeArrowheads="1"/>
          </p:cNvSpPr>
          <p:nvPr/>
        </p:nvSpPr>
        <p:spPr bwMode="auto">
          <a:xfrm>
            <a:off x="1524001" y="6491289"/>
            <a:ext cx="6492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*Prebubertální a postpubertální typ (často součást smíšených nádorů)</a:t>
            </a:r>
          </a:p>
        </p:txBody>
      </p:sp>
      <p:sp>
        <p:nvSpPr>
          <p:cNvPr id="86061" name="Text Box 77"/>
          <p:cNvSpPr txBox="1">
            <a:spLocks noChangeArrowheads="1"/>
          </p:cNvSpPr>
          <p:nvPr/>
        </p:nvSpPr>
        <p:spPr bwMode="auto">
          <a:xfrm>
            <a:off x="1524001" y="131764"/>
            <a:ext cx="7032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varlete </a:t>
            </a:r>
          </a:p>
        </p:txBody>
      </p:sp>
      <p:sp>
        <p:nvSpPr>
          <p:cNvPr id="86062" name="TextovéPole 2"/>
          <p:cNvSpPr txBox="1">
            <a:spLocks noChangeArrowheads="1"/>
          </p:cNvSpPr>
          <p:nvPr/>
        </p:nvSpPr>
        <p:spPr bwMode="auto">
          <a:xfrm>
            <a:off x="8616951" y="6526214"/>
            <a:ext cx="1452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LDH nespecifická</a:t>
            </a:r>
          </a:p>
        </p:txBody>
      </p:sp>
    </p:spTree>
    <p:extLst>
      <p:ext uri="{BB962C8B-B14F-4D97-AF65-F5344CB8AC3E}">
        <p14:creationId xmlns:p14="http://schemas.microsoft.com/office/powerpoint/2010/main" val="3671216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9744" y="-186925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Klasifikace 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germinálních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nádorů varlete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9329" y="1808389"/>
            <a:ext cx="10339251" cy="452709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2400" b="1" dirty="0">
                <a:solidFill>
                  <a:schemeClr val="tx1"/>
                </a:solidFill>
              </a:rPr>
              <a:t> nádory vznikající na podkladě GCNIS </a:t>
            </a:r>
            <a:r>
              <a:rPr lang="cs-CZ" altLang="cs-CZ" sz="2100" dirty="0" smtClean="0">
                <a:solidFill>
                  <a:schemeClr val="tx1"/>
                </a:solidFill>
              </a:rPr>
              <a:t>(agresivní</a:t>
            </a:r>
            <a:r>
              <a:rPr lang="cs-CZ" altLang="cs-CZ" sz="2100" dirty="0">
                <a:solidFill>
                  <a:schemeClr val="tx1"/>
                </a:solidFill>
              </a:rPr>
              <a:t>, vyžadující </a:t>
            </a:r>
            <a:r>
              <a:rPr lang="cs-CZ" altLang="cs-CZ" sz="2100" dirty="0" smtClean="0">
                <a:solidFill>
                  <a:schemeClr val="tx1"/>
                </a:solidFill>
              </a:rPr>
              <a:t>onkologickou léčbu</a:t>
            </a:r>
            <a:r>
              <a:rPr lang="cs-CZ" altLang="cs-CZ" sz="2100" dirty="0">
                <a:solidFill>
                  <a:schemeClr val="tx1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 smtClean="0">
                <a:solidFill>
                  <a:schemeClr val="tx1"/>
                </a:solidFill>
              </a:rPr>
              <a:t>Nádory </a:t>
            </a:r>
            <a:r>
              <a:rPr lang="cs-CZ" altLang="cs-CZ" b="1" dirty="0">
                <a:solidFill>
                  <a:schemeClr val="tx1"/>
                </a:solidFill>
              </a:rPr>
              <a:t>jednoho histologického typu (čisté)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    </a:t>
            </a:r>
            <a:r>
              <a:rPr lang="cs-CZ" altLang="cs-CZ" dirty="0" err="1">
                <a:solidFill>
                  <a:schemeClr val="tx1"/>
                </a:solidFill>
              </a:rPr>
              <a:t>Seminom</a:t>
            </a:r>
            <a:endParaRPr lang="cs-CZ" altLang="cs-CZ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Nádory </a:t>
            </a:r>
            <a:r>
              <a:rPr lang="cs-CZ" altLang="cs-CZ" dirty="0" err="1">
                <a:solidFill>
                  <a:schemeClr val="tx1"/>
                </a:solidFill>
              </a:rPr>
              <a:t>neseminomové</a:t>
            </a:r>
            <a:endParaRPr lang="cs-CZ" altLang="cs-CZ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Embryonální karcinom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Nádor ze žloutkového váčku, postpubertální typ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dirty="0" err="1">
                <a:solidFill>
                  <a:schemeClr val="tx1"/>
                </a:solidFill>
              </a:rPr>
              <a:t>Choriokarcinom</a:t>
            </a:r>
            <a:endParaRPr lang="cs-CZ" altLang="cs-CZ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Teratom, postpubertální typ 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smíšené (více než 1 histologického typu</a:t>
            </a:r>
            <a:r>
              <a:rPr lang="cs-CZ" altLang="cs-CZ" b="1" dirty="0" smtClean="0">
                <a:solidFill>
                  <a:schemeClr val="tx1"/>
                </a:solidFill>
              </a:rPr>
              <a:t>)</a:t>
            </a:r>
            <a:endParaRPr lang="cs-CZ" altLang="cs-CZ" sz="24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b="1" dirty="0" err="1" smtClean="0">
                <a:solidFill>
                  <a:schemeClr val="tx1"/>
                </a:solidFill>
              </a:rPr>
              <a:t>Germinální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>
                <a:solidFill>
                  <a:schemeClr val="tx1"/>
                </a:solidFill>
              </a:rPr>
              <a:t>nádory vznikající bez asociace s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GCNIS </a:t>
            </a:r>
            <a:r>
              <a:rPr lang="cs-CZ" altLang="cs-CZ" sz="1900" dirty="0" smtClean="0">
                <a:solidFill>
                  <a:schemeClr val="tx1"/>
                </a:solidFill>
              </a:rPr>
              <a:t>(obvykle </a:t>
            </a:r>
            <a:r>
              <a:rPr lang="cs-CZ" altLang="cs-CZ" sz="1900" dirty="0">
                <a:solidFill>
                  <a:schemeClr val="tx1"/>
                </a:solidFill>
              </a:rPr>
              <a:t>biologicky příznivé</a:t>
            </a:r>
            <a:r>
              <a:rPr lang="cs-CZ" altLang="cs-CZ" sz="19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900" dirty="0">
                <a:solidFill>
                  <a:schemeClr val="tx1"/>
                </a:solidFill>
              </a:rPr>
              <a:t> </a:t>
            </a:r>
            <a:r>
              <a:rPr lang="cs-CZ" altLang="cs-CZ" sz="19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 smtClean="0">
                <a:solidFill>
                  <a:schemeClr val="tx1"/>
                </a:solidFill>
              </a:rPr>
              <a:t>  -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Spermatocytický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seminom</a:t>
            </a:r>
            <a:r>
              <a:rPr lang="cs-CZ" altLang="cs-CZ" sz="1400" dirty="0">
                <a:solidFill>
                  <a:schemeClr val="tx1"/>
                </a:solidFill>
              </a:rPr>
              <a:t> (starší muži, lokálně agresivní, nemetastazující, hlenovitého vzhledu, napodobuje časná stádia spermiogeneze)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   - Teratom – </a:t>
            </a:r>
            <a:r>
              <a:rPr lang="cs-CZ" altLang="cs-CZ" sz="1400" dirty="0" err="1">
                <a:solidFill>
                  <a:schemeClr val="tx1"/>
                </a:solidFill>
              </a:rPr>
              <a:t>prebubertální</a:t>
            </a:r>
            <a:r>
              <a:rPr lang="cs-CZ" altLang="cs-CZ" sz="1400" dirty="0">
                <a:solidFill>
                  <a:schemeClr val="tx1"/>
                </a:solidFill>
              </a:rPr>
              <a:t> typ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   - Nádor ze žloutkového váčku – prepubertální typ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   - Smíšený teratom a nádor ze žloutkového váčku – prepubertální </a:t>
            </a:r>
            <a:r>
              <a:rPr lang="cs-CZ" altLang="cs-CZ" sz="1400" dirty="0" smtClean="0">
                <a:solidFill>
                  <a:schemeClr val="tx1"/>
                </a:solidFill>
              </a:rPr>
              <a:t>typ</a:t>
            </a:r>
            <a:endParaRPr lang="cs-CZ" alt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0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2BD69E7C-B12F-40DE-8F42-59482F712B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Seminom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83971" name="Picture 3" descr="Varle - seminom">
            <a:extLst>
              <a:ext uri="{FF2B5EF4-FFF2-40B4-BE49-F238E27FC236}">
                <a16:creationId xmlns:a16="http://schemas.microsoft.com/office/drawing/2014/main" id="{AC40DE7B-7A95-45F8-B0E5-C2835C6646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Text Box 4">
            <a:extLst>
              <a:ext uri="{FF2B5EF4-FFF2-40B4-BE49-F238E27FC236}">
                <a16:creationId xmlns:a16="http://schemas.microsoft.com/office/drawing/2014/main" id="{E4F2A417-2BFE-47F8-88DB-E542A1F3F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37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83973" name="Picture 5" descr="Varle - seminom 400 x">
            <a:extLst>
              <a:ext uri="{FF2B5EF4-FFF2-40B4-BE49-F238E27FC236}">
                <a16:creationId xmlns:a16="http://schemas.microsoft.com/office/drawing/2014/main" id="{E6C434DC-8922-471B-9975-8456D0BF9D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48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>
            <a:extLst>
              <a:ext uri="{FF2B5EF4-FFF2-40B4-BE49-F238E27FC236}">
                <a16:creationId xmlns:a16="http://schemas.microsoft.com/office/drawing/2014/main" id="{88B94DC8-9EE4-43FE-8410-637086A68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 – nediferencované: embryonální karcinom</a:t>
            </a:r>
          </a:p>
        </p:txBody>
      </p:sp>
      <p:pic>
        <p:nvPicPr>
          <p:cNvPr id="84995" name="Picture 3" descr="Embryonal_carcinoma_intermed_mag">
            <a:extLst>
              <a:ext uri="{FF2B5EF4-FFF2-40B4-BE49-F238E27FC236}">
                <a16:creationId xmlns:a16="http://schemas.microsoft.com/office/drawing/2014/main" id="{B7E70CD2-7C63-41D1-B514-FA5DEA18EED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1603817-1607642-1612177-1704012">
            <a:extLst>
              <a:ext uri="{FF2B5EF4-FFF2-40B4-BE49-F238E27FC236}">
                <a16:creationId xmlns:a16="http://schemas.microsoft.com/office/drawing/2014/main" id="{D952266D-233D-42A1-8174-69400C7659D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7" name="Picture 5" descr="Testes_GCT_EC1">
            <a:extLst>
              <a:ext uri="{FF2B5EF4-FFF2-40B4-BE49-F238E27FC236}">
                <a16:creationId xmlns:a16="http://schemas.microsoft.com/office/drawing/2014/main" id="{31F5A64D-605A-4983-99C7-929E8B755D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96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Embryonální karcinom</a:t>
            </a:r>
          </a:p>
        </p:txBody>
      </p:sp>
      <p:pic>
        <p:nvPicPr>
          <p:cNvPr id="5632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592263"/>
            <a:ext cx="5486400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13922" r="23824" b="9804"/>
          <a:stretch>
            <a:fillRect/>
          </a:stretch>
        </p:blipFill>
        <p:spPr bwMode="auto">
          <a:xfrm>
            <a:off x="7053263" y="3034263"/>
            <a:ext cx="4188634" cy="3534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 bwMode="auto">
          <a:xfrm>
            <a:off x="3836988" y="5881689"/>
            <a:ext cx="977900" cy="484187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326" name="Přímá spojnice se šipkou 6"/>
          <p:cNvCxnSpPr>
            <a:cxnSpLocks noChangeShapeType="1"/>
            <a:stCxn id="56327" idx="0"/>
          </p:cNvCxnSpPr>
          <p:nvPr/>
        </p:nvCxnSpPr>
        <p:spPr bwMode="auto">
          <a:xfrm flipV="1">
            <a:off x="3201988" y="5594350"/>
            <a:ext cx="538162" cy="287338"/>
          </a:xfrm>
          <a:prstGeom prst="straightConnector1">
            <a:avLst/>
          </a:prstGeom>
          <a:noFill/>
          <a:ln w="762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7" name="TextovéPole 3"/>
          <p:cNvSpPr txBox="1">
            <a:spLocks noChangeArrowheads="1"/>
          </p:cNvSpPr>
          <p:nvPr/>
        </p:nvSpPr>
        <p:spPr bwMode="auto">
          <a:xfrm>
            <a:off x="1825626" y="5881688"/>
            <a:ext cx="2754313" cy="400050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r>
              <a:rPr lang="cs-CZ" altLang="cs-CZ" sz="2000" b="0" i="0">
                <a:solidFill>
                  <a:schemeClr val="tx1"/>
                </a:solidFill>
                <a:latin typeface="Calibri" panose="020F0502020204030204" pitchFamily="34" charset="0"/>
              </a:rPr>
              <a:t>semenotvorné kanálky</a:t>
            </a:r>
          </a:p>
        </p:txBody>
      </p:sp>
      <p:grpSp>
        <p:nvGrpSpPr>
          <p:cNvPr id="56328" name="Skupina 9"/>
          <p:cNvGrpSpPr>
            <a:grpSpLocks/>
          </p:cNvGrpSpPr>
          <p:nvPr/>
        </p:nvGrpSpPr>
        <p:grpSpPr bwMode="auto">
          <a:xfrm>
            <a:off x="7053263" y="305350"/>
            <a:ext cx="2767013" cy="2728913"/>
            <a:chOff x="6141094" y="1231753"/>
            <a:chExt cx="2766243" cy="2729388"/>
          </a:xfrm>
        </p:grpSpPr>
        <p:pic>
          <p:nvPicPr>
            <p:cNvPr id="56329" name="Obráze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0" t="15686" b="17982"/>
            <a:stretch>
              <a:fillRect/>
            </a:stretch>
          </p:blipFill>
          <p:spPr bwMode="auto">
            <a:xfrm>
              <a:off x="6141094" y="1231753"/>
              <a:ext cx="2766243" cy="2729388"/>
            </a:xfrm>
            <a:prstGeom prst="rect">
              <a:avLst/>
            </a:prstGeom>
            <a:noFill/>
            <a:ln w="9525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0" name="TextovéPole 8"/>
            <p:cNvSpPr txBox="1">
              <a:spLocks noChangeArrowheads="1"/>
            </p:cNvSpPr>
            <p:nvPr/>
          </p:nvSpPr>
          <p:spPr bwMode="auto">
            <a:xfrm>
              <a:off x="8111271" y="1231753"/>
              <a:ext cx="796066" cy="40011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cs-CZ" altLang="cs-CZ" sz="2000" b="0" i="0">
                  <a:solidFill>
                    <a:schemeClr val="tx1"/>
                  </a:solidFill>
                  <a:latin typeface="Calibri" panose="020F0502020204030204" pitchFamily="34" charset="0"/>
                </a:rPr>
                <a:t>CD30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9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0A806197-F716-48A4-8161-3AB0E84714EE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extraembryonální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pic>
        <p:nvPicPr>
          <p:cNvPr id="86019" name="Picture 3" descr="Testes_GCT_ChorioCA1">
            <a:extLst>
              <a:ext uri="{FF2B5EF4-FFF2-40B4-BE49-F238E27FC236}">
                <a16:creationId xmlns:a16="http://schemas.microsoft.com/office/drawing/2014/main" id="{5F7696E9-98B3-4B59-B447-B84D7C6CE2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Testes_GCT_YST5_SchillerDuvall">
            <a:extLst>
              <a:ext uri="{FF2B5EF4-FFF2-40B4-BE49-F238E27FC236}">
                <a16:creationId xmlns:a16="http://schemas.microsoft.com/office/drawing/2014/main" id="{DDB40107-57A1-455A-A212-4952FA2995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5" descr="m13370-95">
            <a:extLst>
              <a:ext uri="{FF2B5EF4-FFF2-40B4-BE49-F238E27FC236}">
                <a16:creationId xmlns:a16="http://schemas.microsoft.com/office/drawing/2014/main" id="{949FA438-A95F-4A5E-AA0B-F57BA08251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2" name="Picture 6" descr="Testes_GCT_ChorioCA5">
            <a:extLst>
              <a:ext uri="{FF2B5EF4-FFF2-40B4-BE49-F238E27FC236}">
                <a16:creationId xmlns:a16="http://schemas.microsoft.com/office/drawing/2014/main" id="{5636EDDC-1680-43C2-B6CD-759C7D3929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3" name="Text Box 7">
            <a:extLst>
              <a:ext uri="{FF2B5EF4-FFF2-40B4-BE49-F238E27FC236}">
                <a16:creationId xmlns:a16="http://schemas.microsoft.com/office/drawing/2014/main" id="{21F99F2D-273E-44EE-8F51-697C7E844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76926"/>
            <a:ext cx="177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Choriokarcinom</a:t>
            </a: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id="{E5D23DA3-F548-46B6-AD03-99981E5F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5876926"/>
            <a:ext cx="177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Yolk sack tumor</a:t>
            </a:r>
          </a:p>
        </p:txBody>
      </p:sp>
    </p:spTree>
    <p:extLst>
      <p:ext uri="{BB962C8B-B14F-4D97-AF65-F5344CB8AC3E}">
        <p14:creationId xmlns:p14="http://schemas.microsoft.com/office/powerpoint/2010/main" val="470855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8F91E288-7826-4EEB-9AD8-0DE535EB88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 err="1">
                <a:solidFill>
                  <a:schemeClr val="tx1"/>
                </a:solidFill>
              </a:rPr>
              <a:t>intraembryonální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EFFEB8F7-8927-417E-A866-38780F703EE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2488CF8A-910A-4FF0-A9FC-AB5F86906570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7D71AEBE-2BB6-4847-B395-9D2F3E6464B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87046" name="Picture 6" descr="Testes_GCT_ImmatureTeratoma2">
            <a:extLst>
              <a:ext uri="{FF2B5EF4-FFF2-40B4-BE49-F238E27FC236}">
                <a16:creationId xmlns:a16="http://schemas.microsoft.com/office/drawing/2014/main" id="{B04D347A-6189-4A5F-9632-778C40D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F%20fel%20ovary%20teratoma%20YB59468%2005wl">
            <a:extLst>
              <a:ext uri="{FF2B5EF4-FFF2-40B4-BE49-F238E27FC236}">
                <a16:creationId xmlns:a16="http://schemas.microsoft.com/office/drawing/2014/main" id="{45D111D4-3663-4F62-8470-4821F67C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8">
            <a:extLst>
              <a:ext uri="{FF2B5EF4-FFF2-40B4-BE49-F238E27FC236}">
                <a16:creationId xmlns:a16="http://schemas.microsoft.com/office/drawing/2014/main" id="{0F98010C-BB5A-48DD-AAB8-293698B8E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30066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Zralý teratom</a:t>
            </a:r>
          </a:p>
        </p:txBody>
      </p:sp>
      <p:sp>
        <p:nvSpPr>
          <p:cNvPr id="87049" name="Text Box 9">
            <a:extLst>
              <a:ext uri="{FF2B5EF4-FFF2-40B4-BE49-F238E27FC236}">
                <a16:creationId xmlns:a16="http://schemas.microsoft.com/office/drawing/2014/main" id="{5FA2A533-A986-408F-81D3-4F54E3C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619760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216031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4402269B-CF39-4ECC-93FB-BD5481C69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Extragonadální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4000" b="1" dirty="0">
                <a:solidFill>
                  <a:schemeClr val="tx1"/>
                </a:solidFill>
              </a:rPr>
              <a:t> tumory (EGT)</a:t>
            </a:r>
          </a:p>
        </p:txBody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54FAB245-B07F-40A7-A52F-621CCC19D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Nádory z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vznikající primárně v </a:t>
            </a:r>
            <a:r>
              <a:rPr lang="cs-CZ" altLang="cs-CZ" sz="2400" dirty="0" err="1"/>
              <a:t>mimogonadální</a:t>
            </a:r>
            <a:r>
              <a:rPr lang="cs-CZ" altLang="cs-CZ" sz="2400" dirty="0"/>
              <a:t> lokalizaci, zejména u mužů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 primordiální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buněk? Chybná migrace? Chybné uložení totipotentních buněk? </a:t>
            </a:r>
            <a:r>
              <a:rPr lang="cs-CZ" altLang="cs-CZ" sz="2400" dirty="0" err="1"/>
              <a:t>Germinání</a:t>
            </a:r>
            <a:r>
              <a:rPr lang="cs-CZ" altLang="cs-CZ" sz="2400" dirty="0"/>
              <a:t> buňky v ektopických lokalizacích u zdravých jedinců?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Ve </a:t>
            </a:r>
            <a:r>
              <a:rPr lang="cs-CZ" altLang="cs-CZ" sz="2400" dirty="0" err="1"/>
              <a:t>středočarových</a:t>
            </a:r>
            <a:r>
              <a:rPr lang="cs-CZ" altLang="cs-CZ" sz="2400" dirty="0"/>
              <a:t> strukturách (dráhy sestupu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do </a:t>
            </a:r>
            <a:r>
              <a:rPr lang="cs-CZ" altLang="cs-CZ" sz="2400" dirty="0" err="1"/>
              <a:t>gonadálního</a:t>
            </a:r>
            <a:r>
              <a:rPr lang="cs-CZ" altLang="cs-CZ" sz="2400" dirty="0"/>
              <a:t> blastému)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Oblast </a:t>
            </a:r>
            <a:r>
              <a:rPr lang="cs-CZ" altLang="cs-CZ" sz="2400" dirty="0" err="1"/>
              <a:t>diencefalopineální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sakrococcygeální</a:t>
            </a:r>
            <a:r>
              <a:rPr lang="cs-CZ" altLang="cs-CZ" sz="2400" dirty="0"/>
              <a:t>, v předním mediastinu, </a:t>
            </a:r>
            <a:r>
              <a:rPr lang="cs-CZ" altLang="cs-CZ" sz="2400" dirty="0" err="1"/>
              <a:t>retroperitoneu</a:t>
            </a:r>
            <a:r>
              <a:rPr lang="cs-CZ" altLang="cs-CZ" sz="2400" dirty="0"/>
              <a:t>,…, thymus, prostata, žaludek,……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 err="1"/>
              <a:t>Seminomové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neseminomové</a:t>
            </a:r>
            <a:r>
              <a:rPr lang="cs-CZ" altLang="cs-CZ" sz="2400" dirty="0"/>
              <a:t>, čisté i smíšené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Prognosticky obecně horší, </a:t>
            </a:r>
            <a:r>
              <a:rPr lang="cs-CZ" altLang="cs-CZ" sz="2400" dirty="0" err="1"/>
              <a:t>vyjímkou</a:t>
            </a:r>
            <a:r>
              <a:rPr lang="cs-CZ" altLang="cs-CZ" sz="2400" dirty="0"/>
              <a:t> jsou </a:t>
            </a:r>
            <a:r>
              <a:rPr lang="cs-CZ" altLang="cs-CZ" sz="2400" dirty="0" err="1"/>
              <a:t>seminomové</a:t>
            </a:r>
            <a:r>
              <a:rPr lang="cs-CZ" altLang="cs-CZ" sz="2400" dirty="0"/>
              <a:t> EGT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8266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92447"/>
              </p:ext>
            </p:extLst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48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26111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Měkkotkáňové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00619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4451" y="510703"/>
            <a:ext cx="10969558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Měkké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tkáně</a:t>
            </a:r>
            <a:r>
              <a:rPr lang="cs-CZ" b="1" dirty="0">
                <a:solidFill>
                  <a:schemeClr val="tx1"/>
                </a:solidFill>
              </a:rPr>
              <a:t>                Nádory měkkých tkání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74451" y="1871910"/>
            <a:ext cx="4918954" cy="4953000"/>
          </a:xfrm>
        </p:spPr>
        <p:txBody>
          <a:bodyPr/>
          <a:lstStyle/>
          <a:p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vše kromě: 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</a:rPr>
              <a:t>epitelu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chrupavky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kosti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mozku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hematopoetické a lymfatické tkáně</a:t>
            </a:r>
          </a:p>
          <a:p>
            <a:pPr marL="0" indent="0">
              <a:buNone/>
            </a:pPr>
            <a:endParaRPr lang="cs-CZ" sz="2800" dirty="0">
              <a:latin typeface="Calibri"/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DBD4D48-AD9B-4DA7-BEE6-E55B2E9C0290}"/>
              </a:ext>
            </a:extLst>
          </p:cNvPr>
          <p:cNvSpPr txBox="1"/>
          <p:nvPr/>
        </p:nvSpPr>
        <p:spPr>
          <a:xfrm>
            <a:off x="5836595" y="1871910"/>
            <a:ext cx="581627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cs typeface="Calibri"/>
              </a:rPr>
              <a:t>v jakémkoli věku, incidence roste s věkem</a:t>
            </a:r>
          </a:p>
          <a:p>
            <a:r>
              <a:rPr lang="cs-CZ" dirty="0">
                <a:cs typeface="Calibri"/>
              </a:rPr>
              <a:t>častěji u hereditárních syndromů (RB, </a:t>
            </a:r>
            <a:r>
              <a:rPr lang="cs-CZ" dirty="0" err="1">
                <a:cs typeface="Calibri"/>
              </a:rPr>
              <a:t>Li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Fraumeni</a:t>
            </a:r>
            <a:r>
              <a:rPr lang="cs-CZ" dirty="0">
                <a:cs typeface="Calibri"/>
              </a:rPr>
              <a:t> (p53), NF)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nomenklatura:</a:t>
            </a:r>
          </a:p>
          <a:p>
            <a:pPr lvl="1"/>
            <a:r>
              <a:rPr lang="cs-CZ" b="1" i="1" dirty="0">
                <a:solidFill>
                  <a:srgbClr val="0A85FF"/>
                </a:solidFill>
                <a:cs typeface="Calibri"/>
              </a:rPr>
              <a:t>-</a:t>
            </a:r>
            <a:r>
              <a:rPr lang="cs-CZ" b="1" i="1" dirty="0" err="1">
                <a:solidFill>
                  <a:srgbClr val="0A85FF"/>
                </a:solidFill>
                <a:cs typeface="Calibri"/>
              </a:rPr>
              <a:t>om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 </a:t>
            </a:r>
            <a:r>
              <a:rPr lang="cs-CZ" dirty="0">
                <a:cs typeface="Calibri"/>
              </a:rPr>
              <a:t>/ 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-sarkom </a:t>
            </a:r>
          </a:p>
          <a:p>
            <a:pPr lvl="1"/>
            <a:endParaRPr lang="cs-CZ" i="1" dirty="0">
              <a:solidFill>
                <a:srgbClr val="0A85FF"/>
              </a:solidFill>
              <a:cs typeface="Calibri"/>
            </a:endParaRPr>
          </a:p>
          <a:p>
            <a:endParaRPr lang="cs-CZ" sz="800" b="1" dirty="0">
              <a:cs typeface="Calibri"/>
            </a:endParaRPr>
          </a:p>
          <a:p>
            <a:r>
              <a:rPr lang="cs-CZ" sz="2800" b="1" dirty="0">
                <a:cs typeface="Calibri"/>
              </a:rPr>
              <a:t>biologické chování: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benigní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intermediální</a:t>
            </a:r>
          </a:p>
          <a:p>
            <a:pPr lvl="2"/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l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okálně agresivní</a:t>
            </a:r>
          </a:p>
          <a:p>
            <a:pPr lvl="2"/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lokálně agresivní / vzácně metastazující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Maligní</a:t>
            </a: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501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510702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Histogeneze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53057" y="2012004"/>
            <a:ext cx="7878763" cy="4953000"/>
          </a:xfrm>
        </p:spPr>
        <p:txBody>
          <a:bodyPr/>
          <a:lstStyle/>
          <a:p>
            <a:r>
              <a:rPr lang="cs-CZ" sz="2800" dirty="0"/>
              <a:t>vychází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 </a:t>
            </a: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multipotentní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kmenové b. </a:t>
            </a:r>
            <a:r>
              <a:rPr lang="cs-CZ" sz="2800" dirty="0"/>
              <a:t>(</a:t>
            </a:r>
            <a:r>
              <a:rPr lang="cs-CZ" sz="2800" b="1" dirty="0" err="1">
                <a:solidFill>
                  <a:srgbClr val="FF0000"/>
                </a:solidFill>
              </a:rPr>
              <a:t>NE</a:t>
            </a:r>
            <a:r>
              <a:rPr lang="cs-CZ" sz="2800" dirty="0" err="1"/>
              <a:t>vychází</a:t>
            </a:r>
            <a:r>
              <a:rPr lang="cs-CZ" sz="2800" dirty="0"/>
              <a:t> ze zralých </a:t>
            </a:r>
            <a:r>
              <a:rPr lang="cs-CZ" sz="2800" dirty="0" err="1"/>
              <a:t>bb</a:t>
            </a:r>
            <a:r>
              <a:rPr lang="cs-CZ" sz="2800" dirty="0"/>
              <a:t>. – ty se většinou nejsou schopny dělit)</a:t>
            </a:r>
          </a:p>
          <a:p>
            <a:endParaRPr lang="cs-CZ" sz="1000" dirty="0"/>
          </a:p>
          <a:p>
            <a:r>
              <a:rPr lang="cs-CZ" sz="2800" dirty="0"/>
              <a:t>u některých sarkomů není linie diferenciace známa, nebo není znám nenádorový analog</a:t>
            </a:r>
          </a:p>
          <a:p>
            <a:pPr lvl="1"/>
            <a:r>
              <a:rPr lang="cs-CZ" sz="2400" dirty="0"/>
              <a:t>synoviální sarkom</a:t>
            </a:r>
          </a:p>
          <a:p>
            <a:pPr lvl="1"/>
            <a:r>
              <a:rPr lang="cs-CZ" sz="2400" dirty="0" err="1"/>
              <a:t>Ewingův</a:t>
            </a:r>
            <a:r>
              <a:rPr lang="cs-CZ" sz="2400" dirty="0"/>
              <a:t> sarkom</a:t>
            </a:r>
          </a:p>
          <a:p>
            <a:pPr lvl="1"/>
            <a:r>
              <a:rPr lang="cs-CZ" sz="2400" dirty="0" err="1"/>
              <a:t>extraskeletální</a:t>
            </a:r>
            <a:r>
              <a:rPr lang="cs-CZ" sz="2400" dirty="0"/>
              <a:t> </a:t>
            </a:r>
            <a:r>
              <a:rPr lang="cs-CZ" sz="2400" dirty="0" err="1"/>
              <a:t>myxoidní</a:t>
            </a:r>
            <a:r>
              <a:rPr lang="cs-CZ" sz="2400" dirty="0"/>
              <a:t> </a:t>
            </a:r>
            <a:r>
              <a:rPr lang="cs-CZ" sz="2400" dirty="0" err="1"/>
              <a:t>chondrosarkom</a:t>
            </a:r>
            <a:endParaRPr lang="cs-CZ" sz="2400" dirty="0"/>
          </a:p>
          <a:p>
            <a:endParaRPr lang="cs-CZ" sz="1050" dirty="0"/>
          </a:p>
          <a:p>
            <a:pPr lvl="1"/>
            <a:endParaRPr lang="cs-CZ" sz="2400" dirty="0"/>
          </a:p>
          <a:p>
            <a:pPr lvl="1"/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4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35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4" descr="Aa_kapiláry2_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/>
          <a:stretch/>
        </p:blipFill>
        <p:spPr bwMode="auto">
          <a:xfrm>
            <a:off x="3793970" y="4290287"/>
            <a:ext cx="2529010" cy="2012047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029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LIPOSARKOM</a:t>
            </a:r>
          </a:p>
        </p:txBody>
      </p:sp>
      <p:pic>
        <p:nvPicPr>
          <p:cNvPr id="2" name="Picture 1" descr="ALT_200x_2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>
          <a:xfrm>
            <a:off x="8246114" y="1974715"/>
            <a:ext cx="2723444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9" name="Picture 8" descr="DDLPS_200x_2_to nebude přechod G1_G3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/>
          <a:stretch/>
        </p:blipFill>
        <p:spPr>
          <a:xfrm>
            <a:off x="5151458" y="1974715"/>
            <a:ext cx="2714977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/>
          <a:stretch>
            <a:fillRect/>
          </a:stretch>
        </p:blipFill>
        <p:spPr bwMode="auto">
          <a:xfrm>
            <a:off x="2241765" y="1974715"/>
            <a:ext cx="2719853" cy="2160000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4" descr="A_kulatMLPS, 1céva200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b="16341"/>
          <a:stretch/>
        </p:blipFill>
        <p:spPr bwMode="auto">
          <a:xfrm>
            <a:off x="7323305" y="4290287"/>
            <a:ext cx="2229257" cy="2010168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92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98972" y="1973094"/>
            <a:ext cx="7878763" cy="495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dirty="0">
                <a:latin typeface="Calibri" charset="0"/>
              </a:rPr>
              <a:t>rozsáhlá skupina tumorů</a:t>
            </a:r>
          </a:p>
          <a:p>
            <a:r>
              <a:rPr lang="cs-CZ" sz="2800" dirty="0">
                <a:latin typeface="Calibri" charset="0"/>
              </a:rPr>
              <a:t>nádorové </a:t>
            </a:r>
            <a:r>
              <a:rPr lang="cs-CZ" sz="2800" dirty="0" err="1">
                <a:latin typeface="Calibri" charset="0"/>
              </a:rPr>
              <a:t>bb</a:t>
            </a:r>
            <a:r>
              <a:rPr lang="cs-CZ" sz="2800" dirty="0">
                <a:latin typeface="Calibri" charset="0"/>
              </a:rPr>
              <a:t>. vykazují znaky fibroblastů a </a:t>
            </a:r>
            <a:r>
              <a:rPr lang="cs-CZ" sz="2800" dirty="0" err="1">
                <a:latin typeface="Calibri" charset="0"/>
              </a:rPr>
              <a:t>myofibroblastů</a:t>
            </a:r>
            <a:endParaRPr lang="cs-CZ" sz="2800" dirty="0">
              <a:latin typeface="Calibri" charset="0"/>
            </a:endParaRP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nodulární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fasciitis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fibromy, solitární fibrózní tu...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fibromatózy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dermatofibrosarcoma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protuberans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maligní: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fibrosarkom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myxofibrosarkom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5133" y="403698"/>
            <a:ext cx="8621683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Nádory</a:t>
            </a:r>
            <a:r>
              <a:rPr lang="en-US" b="1" dirty="0">
                <a:solidFill>
                  <a:schemeClr val="tx1"/>
                </a:solidFill>
              </a:rPr>
              <a:t> FIBROBLASTICKÉ/MYOFIBROBLASTICKÉ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8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62783" y="2517842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vychází z fibroblastů, připomínají makrofágy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benigní fibrózní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histiocytom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 lokalizovaný 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-difúzní</a:t>
            </a:r>
            <a:endParaRPr lang="cs-CZ" sz="2800" dirty="0">
              <a:latin typeface="Calibri" charset="0"/>
            </a:endParaRP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“FIBROHISTIOCYTÁRNÍ”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1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45495" y="1788268"/>
            <a:ext cx="8482556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benigní &lt;&lt; rabdomyosarkomy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rabdomyom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vzácný</a:t>
            </a:r>
          </a:p>
          <a:p>
            <a:pPr lvl="1"/>
            <a:r>
              <a:rPr lang="cs-CZ" sz="2400" dirty="0">
                <a:latin typeface="Calibri" charset="0"/>
              </a:rPr>
              <a:t>kardiální, velmi vzácně </a:t>
            </a:r>
            <a:r>
              <a:rPr lang="cs-CZ" sz="2400" dirty="0" err="1">
                <a:latin typeface="Calibri" charset="0"/>
              </a:rPr>
              <a:t>extrakardiální</a:t>
            </a:r>
            <a:r>
              <a:rPr lang="cs-CZ" sz="2400" dirty="0">
                <a:latin typeface="Calibri" charset="0"/>
              </a:rPr>
              <a:t> (hlava &amp;krk, vnitřní genitál)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rabdomyosarkom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embryonální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alveolární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</a:t>
            </a:r>
            <a:r>
              <a:rPr lang="cs-CZ" sz="2400" dirty="0">
                <a:latin typeface="Calibri" charset="0"/>
              </a:rPr>
              <a:t> – dospělí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</a:t>
            </a:r>
            <a:r>
              <a:rPr lang="cs-CZ" sz="4300" b="1" dirty="0">
                <a:solidFill>
                  <a:schemeClr val="tx1"/>
                </a:solidFill>
              </a:rPr>
              <a:t/>
            </a:r>
            <a:br>
              <a:rPr lang="cs-CZ" sz="4300" b="1" dirty="0">
                <a:solidFill>
                  <a:schemeClr val="tx1"/>
                </a:solidFill>
              </a:rPr>
            </a:br>
            <a:r>
              <a:rPr lang="en-US" sz="4300" b="1" dirty="0">
                <a:solidFill>
                  <a:schemeClr val="tx1"/>
                </a:solidFill>
              </a:rPr>
              <a:t>PŘÍČNĚ PRUHOVANÉHO SVALU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05400" y="4648200"/>
            <a:ext cx="5189624" cy="609600"/>
            <a:chOff x="3581400" y="4648200"/>
            <a:chExt cx="5189624" cy="609600"/>
          </a:xfrm>
        </p:grpSpPr>
        <p:sp>
          <p:nvSpPr>
            <p:cNvPr id="3" name="Right Brace 2"/>
            <p:cNvSpPr/>
            <p:nvPr/>
          </p:nvSpPr>
          <p:spPr bwMode="auto">
            <a:xfrm>
              <a:off x="3581400" y="4648200"/>
              <a:ext cx="228600" cy="609600"/>
            </a:xfrm>
            <a:prstGeom prst="rightBrace">
              <a:avLst>
                <a:gd name="adj1" fmla="val 30967"/>
                <a:gd name="adj2" fmla="val 48971"/>
              </a:avLst>
            </a:prstGeom>
            <a:solidFill>
              <a:schemeClr val="bg1"/>
            </a:solidFill>
            <a:ln w="38100" cap="flat" cmpd="sng" algn="ctr">
              <a:solidFill>
                <a:srgbClr val="609CC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400" y="4648200"/>
              <a:ext cx="4808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>
                  <a:latin typeface="Calibri"/>
                  <a:cs typeface="Calibri"/>
                </a:rPr>
                <a:t>d</a:t>
              </a:r>
              <a:r>
                <a:rPr lang="en-US" sz="2400" dirty="0" err="1">
                  <a:latin typeface="Calibri"/>
                  <a:cs typeface="Calibri"/>
                </a:rPr>
                <a:t>ěti</a:t>
              </a:r>
              <a:r>
                <a:rPr lang="cs-CZ" sz="2400" dirty="0">
                  <a:latin typeface="Calibri"/>
                  <a:cs typeface="Calibri"/>
                </a:rPr>
                <a:t>/puberta</a:t>
              </a:r>
              <a:r>
                <a:rPr lang="en-US" sz="2400" dirty="0">
                  <a:latin typeface="Calibri"/>
                  <a:cs typeface="Calibri"/>
                </a:rPr>
                <a:t>, </a:t>
              </a:r>
              <a:r>
                <a:rPr lang="en-US" sz="2400" dirty="0" err="1">
                  <a:latin typeface="Calibri"/>
                  <a:cs typeface="Calibri"/>
                </a:rPr>
                <a:t>hlava&amp;krk</a:t>
              </a:r>
              <a:r>
                <a:rPr lang="en-US" sz="2400" dirty="0">
                  <a:latin typeface="Calibri"/>
                  <a:cs typeface="Calibri"/>
                </a:rPr>
                <a:t> a </a:t>
              </a:r>
              <a:r>
                <a:rPr lang="en-US" sz="2400" dirty="0" err="1">
                  <a:latin typeface="Calibri"/>
                  <a:cs typeface="Calibri"/>
                </a:rPr>
                <a:t>urogenitál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7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8111" y="1871910"/>
            <a:ext cx="7422205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velmi agresivní, časné </a:t>
            </a:r>
            <a:r>
              <a:rPr lang="cs-CZ" sz="2800" dirty="0" err="1">
                <a:latin typeface="Calibri" charset="0"/>
              </a:rPr>
              <a:t>mts</a:t>
            </a:r>
            <a:r>
              <a:rPr lang="cs-CZ" sz="2800" dirty="0">
                <a:latin typeface="Calibri" charset="0"/>
              </a:rPr>
              <a:t> (plíce)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primitivní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rabdomyoblasty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někdy příčné žíhání cytoplazmy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„pavoukovité“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„lymfoidní“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pleomorfní</a:t>
            </a:r>
          </a:p>
          <a:p>
            <a:pPr marL="457200" lvl="1" indent="0">
              <a:buNone/>
            </a:pPr>
            <a:endParaRPr lang="cs-CZ" sz="1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alveolární RMS 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přestavba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PAX3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 nebo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PAX7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genu</a:t>
            </a:r>
            <a:endParaRPr lang="cs-CZ" sz="1000" dirty="0">
              <a:solidFill>
                <a:srgbClr val="0A85FF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111" y="3150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tx1"/>
                </a:solidFill>
              </a:rPr>
              <a:t>RABDOMYOSARKOM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8909164" y="315000"/>
            <a:ext cx="2867791" cy="6543000"/>
            <a:chOff x="6276210" y="315000"/>
            <a:chExt cx="2867791" cy="6543000"/>
          </a:xfrm>
        </p:grpSpPr>
        <p:pic>
          <p:nvPicPr>
            <p:cNvPr id="3" name="Picture 2" descr="pleomorphRMS_10669-2016_400x_rhabdomyoblasts,2.jp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r="9370"/>
            <a:stretch/>
          </p:blipFill>
          <p:spPr>
            <a:xfrm>
              <a:off x="6276211" y="4698000"/>
              <a:ext cx="2867790" cy="2160000"/>
            </a:xfrm>
            <a:prstGeom prst="rect">
              <a:avLst/>
            </a:prstGeom>
            <a:ln>
              <a:solidFill>
                <a:srgbClr val="609CC9"/>
              </a:solidFill>
            </a:ln>
          </p:spPr>
        </p:pic>
        <p:pic>
          <p:nvPicPr>
            <p:cNvPr id="9" name="Obrázek 5" descr="ARMS_200_1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2514600"/>
              <a:ext cx="2867790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6" descr="ERMS_200_1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315000"/>
              <a:ext cx="2867791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55B22EE6-F250-4375-A208-5694A29A1E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Adenomy – benigní nádory ze žlázového epitelu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BA13BE3E-2346-43E7-811C-3230AE987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800" dirty="0">
                <a:solidFill>
                  <a:schemeClr val="hlink"/>
                </a:solidFill>
              </a:rPr>
              <a:t>Adenomy tlustého střeva – adenomatózní polypy: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tubulární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vilózní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tubulovilózní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acinární</a:t>
            </a:r>
            <a:r>
              <a:rPr lang="cs-CZ" altLang="cs-CZ" sz="2800" dirty="0">
                <a:solidFill>
                  <a:schemeClr val="tx1"/>
                </a:solidFill>
              </a:rPr>
              <a:t> (slinné žlázy)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folikulární (štítná žláza)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solidní (játra, kůra nadledvin)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cystadenom</a:t>
            </a:r>
            <a:r>
              <a:rPr lang="cs-CZ" altLang="cs-CZ" sz="2800" dirty="0">
                <a:solidFill>
                  <a:schemeClr val="tx1"/>
                </a:solidFill>
              </a:rPr>
              <a:t> (ovarium): </a:t>
            </a:r>
            <a:r>
              <a:rPr lang="cs-CZ" altLang="cs-CZ" sz="2800" dirty="0" err="1">
                <a:solidFill>
                  <a:schemeClr val="tx1"/>
                </a:solidFill>
              </a:rPr>
              <a:t>uniloculare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multiloculare</a:t>
            </a:r>
            <a:r>
              <a:rPr lang="cs-CZ" altLang="cs-CZ" sz="2800" dirty="0">
                <a:solidFill>
                  <a:schemeClr val="tx1"/>
                </a:solidFill>
              </a:rPr>
              <a:t>; </a:t>
            </a:r>
            <a:r>
              <a:rPr lang="cs-CZ" altLang="cs-CZ" sz="2800" dirty="0" err="1">
                <a:solidFill>
                  <a:schemeClr val="tx1"/>
                </a:solidFill>
              </a:rPr>
              <a:t>papilliferum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evertens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onkocytární</a:t>
            </a:r>
            <a:r>
              <a:rPr lang="cs-CZ" altLang="cs-CZ" sz="2800" dirty="0">
                <a:solidFill>
                  <a:schemeClr val="tx1"/>
                </a:solidFill>
              </a:rPr>
              <a:t> adenom, </a:t>
            </a:r>
            <a:r>
              <a:rPr lang="cs-CZ" altLang="cs-CZ" sz="2800" dirty="0" err="1">
                <a:solidFill>
                  <a:schemeClr val="tx1"/>
                </a:solidFill>
              </a:rPr>
              <a:t>onkocytom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704670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28929" y="1871910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TU mimo kůži a dělohu (jiná klinika, jiná prognóza)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 měkkých tkáních velmi vzácný</a:t>
            </a:r>
          </a:p>
          <a:p>
            <a:pPr lvl="1"/>
            <a:r>
              <a:rPr lang="cs-CZ" sz="2400" dirty="0">
                <a:latin typeface="Calibri" charset="0"/>
              </a:rPr>
              <a:t>končetiny, </a:t>
            </a:r>
            <a:r>
              <a:rPr lang="cs-CZ" sz="2400" dirty="0" err="1">
                <a:latin typeface="Calibri" charset="0"/>
              </a:rPr>
              <a:t>retroperitoneum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leiomyosarkom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retroperitoneum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stěna velkých cév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hluboké tkáně končetin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HLADKÉ SVALOVINY</a:t>
            </a:r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8189" y="1371599"/>
            <a:ext cx="2904032" cy="2168949"/>
          </a:xfrm>
          <a:prstGeom prst="rect">
            <a:avLst/>
          </a:prstGeom>
          <a:noFill/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DEDD654-56F8-466B-89BC-E3B3768DE9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80"/>
          <a:stretch>
            <a:fillRect/>
          </a:stretch>
        </p:blipFill>
        <p:spPr bwMode="auto">
          <a:xfrm>
            <a:off x="8973683" y="3710590"/>
            <a:ext cx="2908538" cy="217396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2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21695" y="2223407"/>
            <a:ext cx="7878763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benigní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hemangiom (kapilární, kavernózní),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lymfangiom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intermediální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Kaposiho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 (HHV8)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maligní</a:t>
            </a:r>
          </a:p>
          <a:p>
            <a:pPr lvl="1"/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epiteloidní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hemangioendoteliom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angiosarkom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VASKULÁRNÍ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144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53936" y="1831089"/>
            <a:ext cx="44958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velmi běžné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patogeneze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malformace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reaktivní procesy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pravé nádory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modravé uzlíčky i neohraničeně rostoucí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HEMANGIOMY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4072" y="1551492"/>
            <a:ext cx="3543428" cy="4650200"/>
            <a:chOff x="5524372" y="988600"/>
            <a:chExt cx="3543428" cy="4650200"/>
          </a:xfrm>
        </p:grpSpPr>
        <p:pic>
          <p:nvPicPr>
            <p:cNvPr id="5" name="Picture 14" descr="kavernózní h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t="28732" b="-1"/>
            <a:stretch/>
          </p:blipFill>
          <p:spPr bwMode="auto">
            <a:xfrm>
              <a:off x="5525400" y="3352800"/>
              <a:ext cx="3542400" cy="2286000"/>
            </a:xfrm>
            <a:prstGeom prst="rect">
              <a:avLst/>
            </a:prstGeom>
            <a:noFill/>
            <a:ln>
              <a:solidFill>
                <a:srgbClr val="609CC9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372" y="988600"/>
              <a:ext cx="3543428" cy="2288000"/>
            </a:xfrm>
            <a:prstGeom prst="rect">
              <a:avLst/>
            </a:prstGeom>
            <a:noFill/>
            <a:ln w="222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2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771650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lokálně agresivní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typicky na kůži (skvrny, uzly), může postihnout i vnitřní orgány, často u HIV+ (HHV8+)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vřetenité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+ fibróza + „kapiláry“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KAPOSIHO SARKOM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4114800"/>
            <a:ext cx="7620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5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21378" y="1828800"/>
            <a:ext cx="7772400" cy="49530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má metastatický potenciál, není tak maligní jako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angiosarkom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(mortalita „jen“ 20%)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připomíná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hlenotvorného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karcinomu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vakuolizované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v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hyalinizovaném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stromatu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1378" y="432707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EPITELOIDNÍ HEMANGIOENDOTELIOM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6380665" y="3857978"/>
            <a:ext cx="4272465" cy="3000022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93" y="3871586"/>
            <a:ext cx="3462528" cy="2359152"/>
          </a:xfrm>
          <a:prstGeom prst="rect">
            <a:avLst/>
          </a:prstGeom>
          <a:ln w="9525"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96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52008" y="2158093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primárně vzácný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sekundárně v terénu: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předchozího ozáření (za 10 i více let)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chronického lymfedému (Stewartův-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Trevesův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sy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většinou kožní, v měkkých tkáních &lt;1/4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neohraničeně rostoucí, velmi </a:t>
            </a:r>
            <a:r>
              <a:rPr lang="cs-CZ" sz="2800" dirty="0" err="1">
                <a:solidFill>
                  <a:srgbClr val="000000"/>
                </a:solidFill>
                <a:latin typeface="Calibri"/>
                <a:cs typeface="Calibri"/>
              </a:rPr>
              <a:t>prokrvácené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 TU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18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82486" y="2019300"/>
            <a:ext cx="48006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extrémně agresivní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rozsáhlé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do plic, kostí, měkkých tkání, LU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různá podobnost s krevními cévami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dg. mnohdy obtížná (nutný panel IHC!)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24444" r="7777" b="14445"/>
          <a:stretch/>
        </p:blipFill>
        <p:spPr>
          <a:xfrm rot="5400000">
            <a:off x="7347518" y="2782235"/>
            <a:ext cx="2662774" cy="3755129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0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8722" y="2076450"/>
            <a:ext cx="7848599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nelze určit linii diferenciace nebo nemají nenádorový analog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např.: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atypický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fibroxantom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myxoidní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chodrosarkom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 sarkom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latin typeface="Calibri" charset="0"/>
              </a:rPr>
              <a:t>synoviální sarkom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Ewingův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5679" y="416378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NEJISTÉ DIFERENCIACE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3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729" y="2002971"/>
            <a:ext cx="4800600" cy="495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cca 10% STS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agresivní, mladí dospělí</a:t>
            </a:r>
          </a:p>
          <a:p>
            <a:r>
              <a:rPr lang="cs-CZ" dirty="0">
                <a:solidFill>
                  <a:srgbClr val="FF0000"/>
                </a:solidFill>
                <a:latin typeface="Calibri"/>
                <a:cs typeface="Calibri"/>
              </a:rPr>
              <a:t>NESOUVISÍ</a:t>
            </a:r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 se synoviální </a:t>
            </a:r>
            <a:r>
              <a:rPr lang="cs-CZ" dirty="0" err="1">
                <a:solidFill>
                  <a:srgbClr val="000000"/>
                </a:solidFill>
                <a:latin typeface="Calibri"/>
                <a:cs typeface="Calibri"/>
              </a:rPr>
              <a:t>memránou</a:t>
            </a:r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kdekoli v měkkých tkáních, nejčastěji kolem kolene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bifázický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(vřeten.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 + žlázky)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monofázický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vřetenobun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(nízce diferencovaný)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přestavba genu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SS18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1036" y="383721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SYNOVIÁLNÍ SARKOM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17" y="1771089"/>
            <a:ext cx="3567211" cy="2418711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4607_15_HE_200x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0" y="4232910"/>
            <a:ext cx="3442500" cy="2592000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6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11187" y="2002971"/>
            <a:ext cx="7848599" cy="4953000"/>
          </a:xfrm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velmi agresivní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latin typeface="Calibri" charset="0"/>
              </a:rPr>
              <a:t>mts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 do plic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dostupnými technikami nelze prokázat linii diferenciace – </a:t>
            </a:r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dg. per </a:t>
            </a:r>
            <a:r>
              <a:rPr lang="cs-CZ" sz="2800" b="1" dirty="0" err="1">
                <a:solidFill>
                  <a:srgbClr val="000000"/>
                </a:solidFill>
                <a:latin typeface="Calibri" charset="0"/>
              </a:rPr>
              <a:t>exclusionem</a:t>
            </a:r>
            <a:endParaRPr lang="cs-CZ" sz="2800" b="1" dirty="0">
              <a:solidFill>
                <a:srgbClr val="000000"/>
              </a:solidFill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klasifikovány dle mikroskopické morfologie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kulatobuněčné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vřetenobuněčné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 </a:t>
            </a:r>
            <a:r>
              <a:rPr lang="cs-CZ" sz="2400" dirty="0">
                <a:latin typeface="Calibri" charset="0"/>
              </a:rPr>
              <a:t>(</a:t>
            </a:r>
            <a:r>
              <a:rPr lang="cs-CZ" sz="2400" dirty="0" err="1">
                <a:latin typeface="Calibri" charset="0"/>
              </a:rPr>
              <a:t>obsolentní</a:t>
            </a:r>
            <a:r>
              <a:rPr lang="cs-CZ" sz="2400" dirty="0">
                <a:latin typeface="Calibri" charset="0"/>
              </a:rPr>
              <a:t> pojmenování: maligní fibrózní </a:t>
            </a:r>
            <a:r>
              <a:rPr lang="cs-CZ" sz="2400" dirty="0" err="1">
                <a:latin typeface="Calibri" charset="0"/>
              </a:rPr>
              <a:t>histiocytom</a:t>
            </a:r>
            <a:r>
              <a:rPr lang="cs-CZ" sz="2400" dirty="0">
                <a:latin typeface="Calibri" charset="0"/>
              </a:rPr>
              <a:t>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7386" y="498021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1794864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latin typeface="Calibri"/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725739" y="1500188"/>
            <a:ext cx="6740525" cy="5029200"/>
            <a:chOff x="1201738" y="1500188"/>
            <a:chExt cx="6740525" cy="5029200"/>
          </a:xfrm>
        </p:grpSpPr>
        <p:grpSp>
          <p:nvGrpSpPr>
            <p:cNvPr id="8" name="Skupina 13"/>
            <p:cNvGrpSpPr>
              <a:grpSpLocks/>
            </p:cNvGrpSpPr>
            <p:nvPr/>
          </p:nvGrpSpPr>
          <p:grpSpPr bwMode="auto">
            <a:xfrm>
              <a:off x="4630605" y="1500202"/>
              <a:ext cx="3311658" cy="5028223"/>
              <a:chOff x="3428992" y="1500174"/>
              <a:chExt cx="3312000" cy="5065598"/>
            </a:xfrm>
          </p:grpSpPr>
          <p:pic>
            <p:nvPicPr>
              <p:cNvPr id="11" name="Picture 6" descr="C:\Documents and Settings\Iva - Zambo\Plocha\FOTOpro WHO STT a BT\upravená fota\pleomorfní USTS\USTSpleom_2_200x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992" y="4071942"/>
                <a:ext cx="3312000" cy="249383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D:\SENEC\stažené fotky\USTS spindle cell.jpg"/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37" r="7803" b="50000"/>
              <a:stretch>
                <a:fillRect/>
              </a:stretch>
            </p:blipFill>
            <p:spPr bwMode="auto">
              <a:xfrm>
                <a:off x="3428992" y="1500174"/>
                <a:ext cx="3312000" cy="249480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 descr="D:\SENEC\stažené fotky\USTS epithelioidcell.jp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967" y="4052995"/>
              <a:ext cx="3311658" cy="24763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E:\mikroFOTO ORTHO\EwSa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738" y="1500188"/>
              <a:ext cx="3311887" cy="24767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83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83D0C-2BF8-463B-8B17-2546645D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kostí a chrupavky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8EE41B-2344-4FAF-B337-964AED7C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39" y="1845734"/>
            <a:ext cx="10058400" cy="4023360"/>
          </a:xfrm>
        </p:spPr>
        <p:txBody>
          <a:bodyPr/>
          <a:lstStyle/>
          <a:p>
            <a:r>
              <a:rPr lang="cs-CZ" dirty="0"/>
              <a:t>Viz systémová patologie</a:t>
            </a:r>
          </a:p>
        </p:txBody>
      </p:sp>
    </p:spTree>
    <p:extLst>
      <p:ext uri="{BB962C8B-B14F-4D97-AF65-F5344CB8AC3E}">
        <p14:creationId xmlns:p14="http://schemas.microsoft.com/office/powerpoint/2010/main" val="992547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155186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7BCA0-4E13-4E8B-B8D8-8576323C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Leukémie a lymfomy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3DA81-D85F-4FC9-AD9F-9EEF67E55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70277"/>
            <a:ext cx="10058400" cy="4023360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/>
              <a:t>Akutní </a:t>
            </a:r>
            <a:r>
              <a:rPr lang="cs-CZ" sz="2800" b="1" dirty="0" err="1"/>
              <a:t>lymfoblastické</a:t>
            </a:r>
            <a:r>
              <a:rPr lang="cs-CZ" sz="2800" b="1" dirty="0"/>
              <a:t> leukémie/lymfomy </a:t>
            </a:r>
            <a:r>
              <a:rPr lang="cs-CZ" sz="2800" dirty="0"/>
              <a:t>(z </a:t>
            </a:r>
            <a:r>
              <a:rPr lang="cs-CZ" sz="2800" dirty="0" err="1"/>
              <a:t>prekurzorových</a:t>
            </a:r>
            <a:r>
              <a:rPr lang="cs-CZ" sz="2800" dirty="0"/>
              <a:t> B a T buněk)</a:t>
            </a:r>
          </a:p>
          <a:p>
            <a:r>
              <a:rPr lang="cs-CZ" dirty="0"/>
              <a:t>   85 % B-ALL (většinou leukemické formy) </a:t>
            </a:r>
          </a:p>
          <a:p>
            <a:r>
              <a:rPr lang="cs-CZ" dirty="0"/>
              <a:t>   15 % T-ALL (spíše lymfomy)</a:t>
            </a:r>
          </a:p>
          <a:p>
            <a:endParaRPr lang="cs-CZ" dirty="0"/>
          </a:p>
          <a:p>
            <a:r>
              <a:rPr lang="cs-CZ" sz="2400" b="1" dirty="0"/>
              <a:t>Lymfomy </a:t>
            </a:r>
            <a:r>
              <a:rPr lang="cs-CZ" sz="2400" dirty="0"/>
              <a:t>(z periferních B a T buněk) </a:t>
            </a:r>
          </a:p>
          <a:p>
            <a:r>
              <a:rPr lang="cs-CZ" dirty="0"/>
              <a:t>   </a:t>
            </a:r>
            <a:r>
              <a:rPr lang="cs-CZ" dirty="0" err="1"/>
              <a:t>Burkittův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Anaplastický </a:t>
            </a:r>
            <a:r>
              <a:rPr lang="cs-CZ" dirty="0" err="1"/>
              <a:t>velkobuněčný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T lymfom)</a:t>
            </a:r>
          </a:p>
          <a:p>
            <a:r>
              <a:rPr lang="cs-CZ" dirty="0"/>
              <a:t>   Difúzní </a:t>
            </a:r>
            <a:r>
              <a:rPr lang="cs-CZ" dirty="0" err="1"/>
              <a:t>velkobuněčný</a:t>
            </a:r>
            <a:r>
              <a:rPr lang="cs-CZ" dirty="0"/>
              <a:t> B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</a:t>
            </a:r>
            <a:r>
              <a:rPr lang="cs-CZ" dirty="0" err="1"/>
              <a:t>Hodgkinův</a:t>
            </a:r>
            <a:r>
              <a:rPr lang="cs-CZ" dirty="0"/>
              <a:t> lymfom (</a:t>
            </a:r>
            <a:r>
              <a:rPr lang="cs-CZ" dirty="0" err="1"/>
              <a:t>nodulární</a:t>
            </a:r>
            <a:r>
              <a:rPr lang="cs-CZ" dirty="0"/>
              <a:t> skleróza, smíšená </a:t>
            </a:r>
            <a:r>
              <a:rPr lang="cs-CZ" dirty="0" err="1"/>
              <a:t>buněčnost</a:t>
            </a:r>
            <a:r>
              <a:rPr lang="cs-CZ" dirty="0"/>
              <a:t>)  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18928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803-60FD-415E-AA44-09CED312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nádory CNS a PNS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6493B2-D5AC-42E6-A2B5-4F461344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b="1" dirty="0"/>
              <a:t>CNS</a:t>
            </a:r>
          </a:p>
          <a:p>
            <a:r>
              <a:rPr lang="cs-CZ" dirty="0"/>
              <a:t>2/3 v zadní jámě lební</a:t>
            </a:r>
          </a:p>
          <a:p>
            <a:r>
              <a:rPr lang="cs-CZ" b="1" dirty="0"/>
              <a:t>Meduloblastom</a:t>
            </a:r>
            <a:r>
              <a:rPr lang="cs-CZ" dirty="0"/>
              <a:t> </a:t>
            </a:r>
          </a:p>
          <a:p>
            <a:r>
              <a:rPr lang="cs-CZ" sz="1800" dirty="0"/>
              <a:t>(embryonální vysoce maligní nádor, kolem 4. komory, </a:t>
            </a:r>
            <a:r>
              <a:rPr lang="cs-CZ" sz="1800" dirty="0" err="1"/>
              <a:t>vermis</a:t>
            </a:r>
            <a:r>
              <a:rPr lang="cs-CZ" sz="1800" dirty="0"/>
              <a:t> mozečku, generalizace </a:t>
            </a:r>
            <a:r>
              <a:rPr lang="cs-CZ" sz="1800" dirty="0" err="1"/>
              <a:t>likvorem</a:t>
            </a:r>
            <a:r>
              <a:rPr lang="cs-CZ" sz="1800" dirty="0"/>
              <a:t>) </a:t>
            </a:r>
          </a:p>
          <a:p>
            <a:r>
              <a:rPr lang="cs-CZ" dirty="0" err="1"/>
              <a:t>Pilocytární</a:t>
            </a:r>
            <a:r>
              <a:rPr lang="cs-CZ" dirty="0"/>
              <a:t> astrocytom, </a:t>
            </a:r>
            <a:r>
              <a:rPr lang="cs-CZ" dirty="0" err="1"/>
              <a:t>ependymom</a:t>
            </a:r>
            <a:r>
              <a:rPr lang="cs-CZ" dirty="0"/>
              <a:t>, </a:t>
            </a:r>
            <a:r>
              <a:rPr lang="cs-CZ" dirty="0" err="1"/>
              <a:t>kraniofaryngeom</a:t>
            </a:r>
            <a:r>
              <a:rPr lang="cs-CZ" dirty="0"/>
              <a:t>,…..</a:t>
            </a:r>
          </a:p>
          <a:p>
            <a:endParaRPr lang="cs-CZ" dirty="0"/>
          </a:p>
          <a:p>
            <a:r>
              <a:rPr lang="cs-CZ" sz="2800" b="1" dirty="0"/>
              <a:t>PNS</a:t>
            </a:r>
          </a:p>
          <a:p>
            <a:r>
              <a:rPr lang="cs-CZ" b="1" dirty="0"/>
              <a:t>Neuroblastom </a:t>
            </a:r>
          </a:p>
          <a:p>
            <a:r>
              <a:rPr lang="cs-CZ" dirty="0"/>
              <a:t>- nádor sympatiku (dřeň nadledvin, </a:t>
            </a:r>
            <a:r>
              <a:rPr lang="cs-CZ" dirty="0" err="1"/>
              <a:t>retroperitoneum</a:t>
            </a:r>
            <a:r>
              <a:rPr lang="cs-CZ" dirty="0"/>
              <a:t>); maligní </a:t>
            </a:r>
          </a:p>
          <a:p>
            <a:r>
              <a:rPr lang="cs-CZ" dirty="0"/>
              <a:t>- zralejší formy: </a:t>
            </a:r>
            <a:r>
              <a:rPr lang="cs-CZ" dirty="0" err="1"/>
              <a:t>ganglioneuroblastom</a:t>
            </a:r>
            <a:r>
              <a:rPr lang="cs-CZ" dirty="0"/>
              <a:t>/</a:t>
            </a:r>
            <a:r>
              <a:rPr lang="cs-CZ" dirty="0" err="1"/>
              <a:t>ganglioneurom</a:t>
            </a:r>
            <a:r>
              <a:rPr lang="cs-CZ" dirty="0"/>
              <a:t> (benigní, u dospělých)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697818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49AC-EE0C-41A7-B1B8-520E1361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1173-A90E-4212-907F-68D4D6088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2900" b="1" dirty="0" err="1"/>
              <a:t>Nefroblastom</a:t>
            </a:r>
            <a:endParaRPr lang="cs-CZ" sz="2900" b="1" dirty="0"/>
          </a:p>
          <a:p>
            <a:r>
              <a:rPr lang="cs-CZ" dirty="0"/>
              <a:t>- Maligní nádor ledvin, s dobrou prognózou – léčitelný</a:t>
            </a:r>
          </a:p>
          <a:p>
            <a:endParaRPr lang="cs-CZ" dirty="0"/>
          </a:p>
          <a:p>
            <a:r>
              <a:rPr lang="cs-CZ" sz="2900" b="1" dirty="0"/>
              <a:t>Rabdomyosarkom</a:t>
            </a:r>
          </a:p>
          <a:p>
            <a:r>
              <a:rPr lang="cs-CZ" dirty="0"/>
              <a:t>- Embryonální (mladší školní věk, často pod sliznicemi, v oblasti pánevního dna)</a:t>
            </a:r>
          </a:p>
          <a:p>
            <a:r>
              <a:rPr lang="cs-CZ" dirty="0"/>
              <a:t>- Alveolární (starší školní věk, končetiny, </a:t>
            </a:r>
            <a:r>
              <a:rPr lang="cs-CZ" dirty="0" err="1"/>
              <a:t>retroperitoneum</a:t>
            </a:r>
            <a:r>
              <a:rPr lang="cs-CZ" dirty="0"/>
              <a:t>, hlava, krk)</a:t>
            </a:r>
          </a:p>
          <a:p>
            <a:endParaRPr lang="cs-CZ" dirty="0"/>
          </a:p>
          <a:p>
            <a:r>
              <a:rPr lang="cs-CZ" sz="2900" b="1" dirty="0"/>
              <a:t>Osteosarkom</a:t>
            </a:r>
          </a:p>
          <a:p>
            <a:r>
              <a:rPr lang="cs-CZ" dirty="0"/>
              <a:t>- Adolescenti, velké kosti, agresivní</a:t>
            </a:r>
          </a:p>
          <a:p>
            <a:endParaRPr lang="cs-CZ" dirty="0"/>
          </a:p>
          <a:p>
            <a:r>
              <a:rPr lang="cs-CZ" sz="2900" b="1" dirty="0" err="1"/>
              <a:t>Ewingův</a:t>
            </a:r>
            <a:r>
              <a:rPr lang="cs-CZ" sz="2900" b="1" dirty="0"/>
              <a:t> sarkom/PNET </a:t>
            </a:r>
            <a:r>
              <a:rPr lang="cs-CZ" dirty="0"/>
              <a:t>(primitivní </a:t>
            </a:r>
            <a:r>
              <a:rPr lang="cs-CZ" dirty="0" err="1"/>
              <a:t>neuroektodermální</a:t>
            </a:r>
            <a:r>
              <a:rPr lang="cs-CZ" dirty="0"/>
              <a:t> tumor)</a:t>
            </a:r>
          </a:p>
          <a:p>
            <a:r>
              <a:rPr lang="cs-CZ" dirty="0"/>
              <a:t>- Adolescenti, mladí, agresivní nádor, kostní dřeně + dalších </a:t>
            </a:r>
            <a:r>
              <a:rPr lang="cs-CZ" dirty="0" smtClean="0"/>
              <a:t>lokalizace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604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18D5F-3D5A-4FC5-B001-49844151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2110"/>
            <a:ext cx="10058400" cy="1450757"/>
          </a:xfrm>
        </p:spPr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4954E-DFBB-4360-BD4E-67D89B1A2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Retinoblastom</a:t>
            </a:r>
          </a:p>
          <a:p>
            <a:r>
              <a:rPr lang="cs-CZ" dirty="0"/>
              <a:t>- nádor sítnice; sporadický i familiární</a:t>
            </a:r>
          </a:p>
          <a:p>
            <a:endParaRPr lang="cs-CZ" dirty="0"/>
          </a:p>
          <a:p>
            <a:r>
              <a:rPr lang="cs-CZ" sz="2400" b="1" dirty="0" err="1"/>
              <a:t>Hepatoblastom</a:t>
            </a:r>
            <a:endParaRPr lang="cs-CZ" sz="2400" b="1" dirty="0"/>
          </a:p>
          <a:p>
            <a:r>
              <a:rPr lang="cs-CZ" dirty="0"/>
              <a:t>- embryonální nádor jater</a:t>
            </a:r>
          </a:p>
          <a:p>
            <a:endParaRPr lang="cs-CZ" dirty="0"/>
          </a:p>
          <a:p>
            <a:r>
              <a:rPr lang="cs-CZ" sz="2400" b="1" dirty="0" err="1"/>
              <a:t>Germinální</a:t>
            </a:r>
            <a:r>
              <a:rPr lang="cs-CZ" sz="2400" b="1" dirty="0"/>
              <a:t> nádory</a:t>
            </a:r>
          </a:p>
          <a:p>
            <a:r>
              <a:rPr lang="cs-CZ" dirty="0"/>
              <a:t>- zralé i nezralé teratomy, nejčastěji </a:t>
            </a:r>
            <a:r>
              <a:rPr lang="cs-CZ" dirty="0" err="1"/>
              <a:t>gonadálně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9759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>
            <a:extLst>
              <a:ext uri="{FF2B5EF4-FFF2-40B4-BE49-F238E27FC236}">
                <a16:creationId xmlns:a16="http://schemas.microsoft.com/office/drawing/2014/main" id="{4106E431-677A-4CAD-81C6-7FE7E39A9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Folikulární adenom štítné žlázy</a:t>
            </a:r>
          </a:p>
        </p:txBody>
      </p:sp>
      <p:pic>
        <p:nvPicPr>
          <p:cNvPr id="34819" name="Picture 7" descr="9">
            <a:extLst>
              <a:ext uri="{FF2B5EF4-FFF2-40B4-BE49-F238E27FC236}">
                <a16:creationId xmlns:a16="http://schemas.microsoft.com/office/drawing/2014/main" id="{98A60927-F858-41EB-9F6B-6D164B09F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8" descr="adenom stitnice2">
            <a:extLst>
              <a:ext uri="{FF2B5EF4-FFF2-40B4-BE49-F238E27FC236}">
                <a16:creationId xmlns:a16="http://schemas.microsoft.com/office/drawing/2014/main" id="{ACE4DD04-0CBD-42C6-B7A2-F348E886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2420939"/>
            <a:ext cx="3959225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>
            <a:extLst>
              <a:ext uri="{FF2B5EF4-FFF2-40B4-BE49-F238E27FC236}">
                <a16:creationId xmlns:a16="http://schemas.microsoft.com/office/drawing/2014/main" id="{A28EDE6D-6300-4BC2-95BE-ACD0EE4DAC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Mucinózní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serózní </a:t>
            </a:r>
            <a:r>
              <a:rPr lang="cs-CZ" altLang="cs-CZ" sz="40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4000" b="1" dirty="0">
                <a:solidFill>
                  <a:schemeClr val="tx1"/>
                </a:solidFill>
              </a:rPr>
              <a:t> ovaria</a:t>
            </a:r>
          </a:p>
        </p:txBody>
      </p:sp>
      <p:pic>
        <p:nvPicPr>
          <p:cNvPr id="35843" name="Picture 7" descr="WHO-OvarianTumours_017">
            <a:extLst>
              <a:ext uri="{FF2B5EF4-FFF2-40B4-BE49-F238E27FC236}">
                <a16:creationId xmlns:a16="http://schemas.microsoft.com/office/drawing/2014/main" id="{5F4667D9-7049-4E43-BAC9-494EAD0D53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6475"/>
            <a:ext cx="40386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06">
            <a:extLst>
              <a:ext uri="{FF2B5EF4-FFF2-40B4-BE49-F238E27FC236}">
                <a16:creationId xmlns:a16="http://schemas.microsoft.com/office/drawing/2014/main" id="{7D587CB8-1E7A-46BC-AB43-77080E9A5D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73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388</TotalTime>
  <Words>2834</Words>
  <Application>Microsoft Office PowerPoint</Application>
  <PresentationFormat>Širokoúhlá obrazovka</PresentationFormat>
  <Paragraphs>644</Paragraphs>
  <Slides>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4" baseType="lpstr">
      <vt:lpstr>ＭＳ Ｐゴシック</vt:lpstr>
      <vt:lpstr>Calibri</vt:lpstr>
      <vt:lpstr>Calibri Light</vt:lpstr>
      <vt:lpstr>Garamond</vt:lpstr>
      <vt:lpstr>Times New Roman</vt:lpstr>
      <vt:lpstr>Wingdings</vt:lpstr>
      <vt:lpstr>Retrospektiva</vt:lpstr>
      <vt:lpstr>Histogenetická klasifikace nádorů </vt:lpstr>
      <vt:lpstr>Klasifikace a systematika nádorů</vt:lpstr>
      <vt:lpstr>Prezentace aplikace PowerPoint</vt:lpstr>
      <vt:lpstr>Epitelové nádory</vt:lpstr>
      <vt:lpstr>Nomenklatura epitelových nádorů</vt:lpstr>
      <vt:lpstr>Adenomy – benigní nádory ze žlázového epitelu</vt:lpstr>
      <vt:lpstr>Adenomatózní polyp tlustého střeva -tubulární adenom</vt:lpstr>
      <vt:lpstr>Folikulární adenom štítné žlázy</vt:lpstr>
      <vt:lpstr>Mucinózní vs serózní cystadenom ovaria</vt:lpstr>
      <vt:lpstr>Onkocytom</vt:lpstr>
      <vt:lpstr>Dlaždicobuněčný karcinom (kůže, DÚ, hrtan,…; plíce (v terénu dlaždicové metaplazie)  </vt:lpstr>
      <vt:lpstr>Papilokarcinom močového měchýře</vt:lpstr>
      <vt:lpstr>Nízce diferencovaný karcinom</vt:lpstr>
      <vt:lpstr>Adenokarcinomy  (maligní, ze žlázového epitelu)</vt:lpstr>
      <vt:lpstr>Prezentace aplikace PowerPoint</vt:lpstr>
      <vt:lpstr>Prezentace aplikace PowerPoint</vt:lpstr>
      <vt:lpstr>Neuroendokrinní neoplazie (NEN)</vt:lpstr>
      <vt:lpstr>Neuroendokrinní neoplazie (karcinoidní tumory)</vt:lpstr>
      <vt:lpstr>Neuroendokrinní tumory (NET) Neuroendokrinní karcinomy (NEC)</vt:lpstr>
      <vt:lpstr>Dobře diferencovaná neuroendokrinní neoplazie – NET (dříve karcinoid) </vt:lpstr>
      <vt:lpstr>NEC – malobuněčný typ  (malobuněčný karcinom)</vt:lpstr>
      <vt:lpstr>Mezoteliom</vt:lpstr>
      <vt:lpstr>Neuroektodermální nádory</vt:lpstr>
      <vt:lpstr>Prezentace aplikace PowerPoint</vt:lpstr>
      <vt:lpstr>Glioblastoma</vt:lpstr>
      <vt:lpstr>Glioblastom</vt:lpstr>
      <vt:lpstr>Oligodendrogliom</vt:lpstr>
      <vt:lpstr>Ependymom</vt:lpstr>
      <vt:lpstr>Subependymální obrovskobuněčný astrocytom</vt:lpstr>
      <vt:lpstr>Mechanizmy epileptogeneze u LEATs  („long-term epilepy-associated tumors“)?</vt:lpstr>
      <vt:lpstr>Nádory PNS</vt:lpstr>
      <vt:lpstr>Neurinom (Schwannom, neurilemmom) </vt:lpstr>
      <vt:lpstr>Nádory autonomního nervového systému </vt:lpstr>
      <vt:lpstr>Neuroblastom</vt:lpstr>
      <vt:lpstr>Feochromocytom</vt:lpstr>
      <vt:lpstr>Nádory mening</vt:lpstr>
      <vt:lpstr>Melanocytické léze</vt:lpstr>
      <vt:lpstr>Maligní melanom</vt:lpstr>
      <vt:lpstr>Nádory germinální a teratomy</vt:lpstr>
      <vt:lpstr>Prezentace aplikace PowerPoint</vt:lpstr>
      <vt:lpstr>Prezentace aplikace PowerPoint</vt:lpstr>
      <vt:lpstr>Prezentace aplikace PowerPoint</vt:lpstr>
      <vt:lpstr>Klasifikace germinálních nádorů varlete</vt:lpstr>
      <vt:lpstr>Seminom</vt:lpstr>
      <vt:lpstr>Germinální tumory – nediferencované: embryonální karcinom</vt:lpstr>
      <vt:lpstr>Embryonální karcinom</vt:lpstr>
      <vt:lpstr>Germinální tumory:  extraembryonální diferenciace</vt:lpstr>
      <vt:lpstr>Germinální tumory:  intraembryonální diferenciace</vt:lpstr>
      <vt:lpstr>Extragonadální germinální tumory (EGT)</vt:lpstr>
      <vt:lpstr>Mesenchym</vt:lpstr>
      <vt:lpstr>Nádory mesenchymové</vt:lpstr>
      <vt:lpstr>Měkké tkáně                Nádory měkkých tkání</vt:lpstr>
      <vt:lpstr>Histogeneze</vt:lpstr>
      <vt:lpstr>LIPOM</vt:lpstr>
      <vt:lpstr>LIPOSARKOM</vt:lpstr>
      <vt:lpstr>Nádory FIBROBLASTICKÉ/MYOFIBROBLASTICKÉ</vt:lpstr>
      <vt:lpstr>Nádory “FIBROHISTIOCYTÁRNÍ”</vt:lpstr>
      <vt:lpstr>Nádory  PŘÍČNĚ PRUHOVANÉHO SVALU</vt:lpstr>
      <vt:lpstr>RABDOMYOSARKOM</vt:lpstr>
      <vt:lpstr>Nádory HLADKÉ SVALOVINY</vt:lpstr>
      <vt:lpstr>Nádory VASKULÁRNÍ</vt:lpstr>
      <vt:lpstr>HEMANGIOMY</vt:lpstr>
      <vt:lpstr>KAPOSIHO SARKOM</vt:lpstr>
      <vt:lpstr>EPITELOIDNÍ HEMANGIOENDOTELIOM</vt:lpstr>
      <vt:lpstr>ANGIOSARKOM</vt:lpstr>
      <vt:lpstr>ANGIOSARKOM</vt:lpstr>
      <vt:lpstr>Nádory NEJISTÉ DIFERENCIACE</vt:lpstr>
      <vt:lpstr>SYNOVIÁLNÍ SARKOM</vt:lpstr>
      <vt:lpstr>NEDIFERENCOVANÉ sarkomy</vt:lpstr>
      <vt:lpstr>NEDIFERENCOVANÉ sarkomy</vt:lpstr>
      <vt:lpstr>Nádory kostí a chrupavky</vt:lpstr>
      <vt:lpstr>Nádory dětského věku</vt:lpstr>
      <vt:lpstr>Nádory dětského věku: Leukémie a lymfomy </vt:lpstr>
      <vt:lpstr>Nádory dětského věku: nádory CNS a PNS</vt:lpstr>
      <vt:lpstr>Nádory dětského věku: ostatní</vt:lpstr>
      <vt:lpstr>Nádory dětského věku: ostatní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81</cp:revision>
  <dcterms:created xsi:type="dcterms:W3CDTF">2017-08-15T07:48:05Z</dcterms:created>
  <dcterms:modified xsi:type="dcterms:W3CDTF">2023-02-21T15:05:47Z</dcterms:modified>
</cp:coreProperties>
</file>