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74" r:id="rId2"/>
    <p:sldId id="269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E8BA2-EEC5-5FAF-9B64-F8C3B2253390}" v="490" dt="2021-09-24T10:53:03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57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d.muni.cz/clanek-509-psychiatricka-propedeutik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Psychiatrické vyšetření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>
                <a:cs typeface="Arial"/>
              </a:rPr>
              <a:t>Zuzana Timková</a:t>
            </a: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 err="1">
                <a:ea typeface="+mj-lt"/>
                <a:cs typeface="+mj-lt"/>
              </a:rPr>
              <a:t>Psychiatrie</a:t>
            </a:r>
            <a:r>
              <a:rPr lang="pt-BR" dirty="0">
                <a:ea typeface="+mj-lt"/>
                <a:cs typeface="+mj-lt"/>
              </a:rPr>
              <a:t> - </a:t>
            </a:r>
            <a:r>
              <a:rPr lang="pt-BR" dirty="0" err="1">
                <a:ea typeface="+mj-lt"/>
                <a:cs typeface="+mj-lt"/>
              </a:rPr>
              <a:t>přednáška</a:t>
            </a:r>
            <a:r>
              <a:rPr lang="pt-BR" dirty="0">
                <a:ea typeface="+mj-lt"/>
                <a:cs typeface="+mj-lt"/>
              </a:rPr>
              <a:t> (VLPY9X1p)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F42E12-D080-4F47-B9C3-B5598A03EF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EFAB68B-7B85-4339-A4D0-E13CDB68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Paraklinická</a:t>
            </a:r>
            <a:r>
              <a:rPr lang="cs-CZ" dirty="0">
                <a:cs typeface="Arial"/>
              </a:rPr>
              <a:t> vyšetření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AC703B-A092-4064-838F-9F2E03463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ea typeface="+mn-lt"/>
                <a:cs typeface="+mn-lt"/>
              </a:rPr>
              <a:t>Krevní odběry</a:t>
            </a:r>
            <a:r>
              <a:rPr lang="cs-CZ" dirty="0">
                <a:ea typeface="+mn-lt"/>
                <a:cs typeface="+mn-lt"/>
              </a:rPr>
              <a:t> – </a:t>
            </a:r>
            <a:r>
              <a:rPr lang="cs-CZ" dirty="0" err="1">
                <a:ea typeface="+mn-lt"/>
                <a:cs typeface="+mn-lt"/>
              </a:rPr>
              <a:t>KO+diff</a:t>
            </a:r>
            <a:r>
              <a:rPr lang="cs-CZ" dirty="0">
                <a:ea typeface="+mn-lt"/>
                <a:cs typeface="+mn-lt"/>
              </a:rPr>
              <a:t>, biochemické vyš. včetně hormonů štítné žlázy, u demence vit. B12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Toxikologie moči</a:t>
            </a:r>
            <a:endParaRPr lang="cs-CZ" b="1" dirty="0">
              <a:cs typeface="Arial"/>
            </a:endParaRPr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EKG</a:t>
            </a:r>
            <a:endParaRPr lang="cs-CZ" b="1" dirty="0">
              <a:cs typeface="Arial"/>
            </a:endParaRPr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EEG</a:t>
            </a:r>
            <a:endParaRPr lang="cs-CZ" b="1" dirty="0">
              <a:cs typeface="Arial"/>
            </a:endParaRPr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MR mozku</a:t>
            </a:r>
            <a:endParaRPr lang="cs-CZ" b="1" dirty="0">
              <a:cs typeface="Arial"/>
            </a:endParaRPr>
          </a:p>
          <a:p>
            <a:pPr marL="251460" indent="-179705"/>
            <a:r>
              <a:rPr lang="cs-CZ" b="1" dirty="0" err="1">
                <a:ea typeface="+mn-lt"/>
                <a:cs typeface="+mn-lt"/>
              </a:rPr>
              <a:t>Serologie</a:t>
            </a:r>
            <a:r>
              <a:rPr lang="cs-CZ" b="1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– HIV, syfilis, </a:t>
            </a:r>
            <a:r>
              <a:rPr lang="cs-CZ" dirty="0" err="1">
                <a:ea typeface="+mn-lt"/>
                <a:cs typeface="+mn-lt"/>
              </a:rPr>
              <a:t>borelie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neuroviry</a:t>
            </a:r>
            <a:endParaRPr lang="cs-CZ" dirty="0" err="1"/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Psychologické vyšetření</a:t>
            </a:r>
            <a:endParaRPr lang="cs-CZ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12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BDD75F-AD87-4C08-B422-6DC94C371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B4E7D42-B714-40BB-8366-5040447C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Zdroje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2755A1-7504-4104-9426-5EF9E3AD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Psychiatrická propedeutika, prof. Kašpárek (online): </a:t>
            </a:r>
            <a:r>
              <a:rPr lang="cs-CZ" dirty="0">
                <a:cs typeface="Arial"/>
                <a:hlinkClick r:id="rId2"/>
              </a:rPr>
              <a:t>http://portal.med.muni.cz/clanek-509-psychiatricka-propedeutika.html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cs typeface="Arial"/>
              </a:rPr>
              <a:t>Diagnostika a terapie duševních poruch, Dušek et al., 2010 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cs typeface="Arial"/>
              </a:rPr>
              <a:t>Psychiatrie, </a:t>
            </a:r>
            <a:r>
              <a:rPr lang="cs-CZ" dirty="0" err="1">
                <a:cs typeface="Arial"/>
              </a:rPr>
              <a:t>Höschl</a:t>
            </a:r>
            <a:r>
              <a:rPr lang="cs-CZ" dirty="0">
                <a:cs typeface="Arial"/>
              </a:rPr>
              <a:t> et al., 2004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344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Hlavními zdroji psychiatrického vyšetření jsou rozhovor, observace pacientova chování a informace od třetích osob (např. primárních pečovatelů).</a:t>
            </a:r>
          </a:p>
          <a:p>
            <a:pPr marL="251460" indent="-179705"/>
            <a:r>
              <a:rPr lang="cs-CZ" dirty="0" err="1">
                <a:cs typeface="Arial"/>
              </a:rPr>
              <a:t>Paraklinická</a:t>
            </a:r>
            <a:r>
              <a:rPr lang="cs-CZ" dirty="0">
                <a:cs typeface="Arial"/>
              </a:rPr>
              <a:t> vyšetření v psychiatrii jsou důležitá zejména pro vyloučení jiné somatické příčiny příznaků.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Student se naučí popsat strukturu psychiatrického vyšetření. </a:t>
            </a:r>
            <a:endParaRPr lang="cs-CZ"/>
          </a:p>
          <a:p>
            <a:pPr marL="251460" indent="-179705"/>
            <a:r>
              <a:rPr lang="cs-CZ" dirty="0">
                <a:ea typeface="+mn-lt"/>
                <a:cs typeface="+mn-lt"/>
              </a:rPr>
              <a:t>Student se naučí reprodukovat postup při psychiatrickém vyšetření. </a:t>
            </a:r>
            <a:endParaRPr lang="cs-CZ"/>
          </a:p>
          <a:p>
            <a:pPr marL="251460" indent="-179705"/>
            <a:r>
              <a:rPr lang="cs-CZ" dirty="0">
                <a:ea typeface="+mn-lt"/>
                <a:cs typeface="+mn-lt"/>
              </a:rPr>
              <a:t>Student se naučí vyjmenovat </a:t>
            </a:r>
            <a:r>
              <a:rPr lang="cs-CZ" dirty="0" err="1">
                <a:ea typeface="+mn-lt"/>
                <a:cs typeface="+mn-lt"/>
              </a:rPr>
              <a:t>paraklinická</a:t>
            </a:r>
            <a:r>
              <a:rPr lang="cs-CZ" dirty="0">
                <a:ea typeface="+mn-lt"/>
                <a:cs typeface="+mn-lt"/>
              </a:rPr>
              <a:t> vyšetření v psychiatrii. </a:t>
            </a:r>
            <a:endParaRPr lang="cs-CZ"/>
          </a:p>
          <a:p>
            <a:pPr marL="251460" indent="-179705"/>
            <a:r>
              <a:rPr lang="cs-CZ" dirty="0">
                <a:ea typeface="+mn-lt"/>
                <a:cs typeface="+mn-lt"/>
              </a:rPr>
              <a:t>Student se naučí vysvětlit význam </a:t>
            </a:r>
            <a:r>
              <a:rPr lang="cs-CZ" dirty="0" err="1">
                <a:ea typeface="+mn-lt"/>
                <a:cs typeface="+mn-lt"/>
              </a:rPr>
              <a:t>paraklinických</a:t>
            </a:r>
            <a:r>
              <a:rPr lang="cs-CZ" dirty="0">
                <a:ea typeface="+mn-lt"/>
                <a:cs typeface="+mn-lt"/>
              </a:rPr>
              <a:t> vyšetření v psychiatrii. </a:t>
            </a: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C810E7-A172-407F-8390-98BEE5FD8F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182F94F-68C0-4AC3-AEFA-2D84583A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Psychiatrické vyšetření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0401BF-4BAB-46D8-8945-D8B5B2010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Hl. zdroj informací: ROZHOVOR</a:t>
            </a:r>
          </a:p>
          <a:p>
            <a:pPr marL="251460" indent="-179705"/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3 oblasti / zdroje informací:</a:t>
            </a:r>
            <a:endParaRPr lang="cs-CZ" dirty="0"/>
          </a:p>
          <a:p>
            <a:pPr marL="503555" lvl="1" indent="-179705"/>
            <a:r>
              <a:rPr lang="cs-CZ" sz="2400" b="1" dirty="0">
                <a:ea typeface="+mn-lt"/>
                <a:cs typeface="+mn-lt"/>
              </a:rPr>
              <a:t>Subjektivní prožívání</a:t>
            </a:r>
            <a:r>
              <a:rPr lang="cs-CZ" sz="2400" dirty="0">
                <a:ea typeface="+mn-lt"/>
                <a:cs typeface="+mn-lt"/>
              </a:rPr>
              <a:t> – co cítí, co si myslí, co vnímá….</a:t>
            </a:r>
            <a:endParaRPr lang="cs-CZ" sz="2400">
              <a:cs typeface="Arial"/>
            </a:endParaRPr>
          </a:p>
          <a:p>
            <a:pPr marL="503555" lvl="1" indent="-179705"/>
            <a:r>
              <a:rPr lang="cs-CZ" sz="2400" b="1" dirty="0">
                <a:ea typeface="+mn-lt"/>
                <a:cs typeface="+mn-lt"/>
              </a:rPr>
              <a:t>Chování a neverbální komunikace, vizáž</a:t>
            </a:r>
            <a:r>
              <a:rPr lang="cs-CZ" sz="2400" dirty="0">
                <a:ea typeface="+mn-lt"/>
                <a:cs typeface="+mn-lt"/>
              </a:rPr>
              <a:t> – jak se projevuje, jak mluví, jak gestikuluje, jak se pohybuje….</a:t>
            </a:r>
            <a:endParaRPr lang="cs-CZ" sz="2400">
              <a:cs typeface="Arial"/>
            </a:endParaRPr>
          </a:p>
          <a:p>
            <a:pPr marL="503555" lvl="1" indent="-179705"/>
            <a:r>
              <a:rPr lang="cs-CZ" sz="2400" b="1" dirty="0">
                <a:ea typeface="+mn-lt"/>
                <a:cs typeface="+mn-lt"/>
              </a:rPr>
              <a:t>Objektivní informace</a:t>
            </a:r>
            <a:r>
              <a:rPr lang="cs-CZ" sz="2400" dirty="0">
                <a:ea typeface="+mn-lt"/>
                <a:cs typeface="+mn-lt"/>
              </a:rPr>
              <a:t> – od rodiny, kamarádů…..</a:t>
            </a:r>
            <a:endParaRPr lang="cs-CZ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09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2FE96F-484E-417E-8996-FCF46F86AF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1629BE-7FF5-430A-9CAE-D5C2C68D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Zásady vedení pohovoru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17D8FF-4AA9-4CAF-9306-A83FA6B42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Délka – cca hodinu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Podáme ruku, představíme se, seznámíme s pacienta s průběhem vyšetření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Soukromí (x agresivní pacient)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Naslouchat, projevit zájem, vyjádřit pochopení a porozumění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Nemoralizujeme, nesoudíme, neradíme…..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Co nejpřirozenější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Pocit důvěry</a:t>
            </a:r>
          </a:p>
        </p:txBody>
      </p:sp>
    </p:spTree>
    <p:extLst>
      <p:ext uri="{BB962C8B-B14F-4D97-AF65-F5344CB8AC3E}">
        <p14:creationId xmlns:p14="http://schemas.microsoft.com/office/powerpoint/2010/main" val="267036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D19613-006E-4AA5-A811-734D19FF95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4A697F4-434C-44F0-B6C0-131B1B36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Zásady vedení pohovoru II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80B039-C10F-4ED6-94E4-C5986B831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Většinou otázky  s otevřeným koncem (ne sugestivní, navádějící)…..někdy nutné i cílené otázky</a:t>
            </a:r>
            <a:endParaRPr lang="cs-CZ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Povzbuzujeme, shrnujeme již řečené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Nejdřív prostor pacientovi - necháme volně hovořit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Následně cílené otázky na psychopatologii – nálada, spánek, chuť k jídlu, úzkosti, poruchy myšlení a vnímání, sebevražedné myšlenky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49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29B0C8-0E90-42E1-A037-FB2F2F4D8C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4379D9D-DD83-4620-8E51-A9396964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Specifické situace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033141-1873-4B63-BC98-0343AC3FC7FE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000" b="1" dirty="0" err="1">
                <a:ea typeface="+mn-lt"/>
                <a:cs typeface="+mn-lt"/>
              </a:rPr>
              <a:t>Bradypsychický</a:t>
            </a:r>
            <a:r>
              <a:rPr lang="cs-CZ" sz="2000" b="1" dirty="0">
                <a:ea typeface="+mn-lt"/>
                <a:cs typeface="+mn-lt"/>
              </a:rPr>
              <a:t>, </a:t>
            </a:r>
            <a:r>
              <a:rPr lang="cs-CZ" sz="2000" b="1" dirty="0" err="1">
                <a:ea typeface="+mn-lt"/>
                <a:cs typeface="+mn-lt"/>
              </a:rPr>
              <a:t>aspontánní</a:t>
            </a:r>
            <a:r>
              <a:rPr lang="cs-CZ" sz="2000" b="1" dirty="0">
                <a:ea typeface="+mn-lt"/>
                <a:cs typeface="+mn-lt"/>
              </a:rPr>
              <a:t>, uzavřený pacient</a:t>
            </a:r>
          </a:p>
          <a:p>
            <a:pPr marL="251460" indent="-179705"/>
            <a:r>
              <a:rPr lang="cs-CZ" sz="2000" b="1" dirty="0">
                <a:ea typeface="+mn-lt"/>
                <a:cs typeface="+mn-lt"/>
              </a:rPr>
              <a:t>Manický, </a:t>
            </a:r>
            <a:r>
              <a:rPr lang="cs-CZ" sz="2000" b="1" dirty="0" err="1">
                <a:ea typeface="+mn-lt"/>
                <a:cs typeface="+mn-lt"/>
              </a:rPr>
              <a:t>zabíhavý</a:t>
            </a:r>
            <a:r>
              <a:rPr lang="cs-CZ" sz="2000" b="1" dirty="0">
                <a:ea typeface="+mn-lt"/>
                <a:cs typeface="+mn-lt"/>
              </a:rPr>
              <a:t>, velmi nesoustředěný</a:t>
            </a:r>
            <a:endParaRPr lang="cs-CZ" sz="2000" b="1" dirty="0">
              <a:cs typeface="Arial"/>
            </a:endParaRPr>
          </a:p>
          <a:p>
            <a:pPr marL="251460" indent="-179705"/>
            <a:r>
              <a:rPr lang="cs-CZ" sz="2000" b="1" dirty="0">
                <a:ea typeface="+mn-lt"/>
                <a:cs typeface="+mn-lt"/>
              </a:rPr>
              <a:t>Psychotický pacient</a:t>
            </a:r>
          </a:p>
          <a:p>
            <a:pPr marL="251460" indent="-179705"/>
            <a:endParaRPr lang="cs-CZ" sz="2000" b="1" dirty="0">
              <a:ea typeface="+mn-lt"/>
              <a:cs typeface="+mn-lt"/>
            </a:endParaRPr>
          </a:p>
          <a:p>
            <a:pPr marL="251460" indent="-179705"/>
            <a:r>
              <a:rPr lang="cs-CZ" sz="2000" b="1" dirty="0">
                <a:ea typeface="+mn-lt"/>
                <a:cs typeface="+mn-lt"/>
              </a:rPr>
              <a:t>Agresivní pacient</a:t>
            </a:r>
            <a:endParaRPr lang="cs-CZ" sz="200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8C1C60-6E89-4604-BFEA-96565FADBC28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000" dirty="0">
                <a:ea typeface="+mn-lt"/>
                <a:cs typeface="+mn-lt"/>
              </a:rPr>
              <a:t>Strukturovaný rozhovor, jednodušší otázky, větší aktivita vyšetřujícího</a:t>
            </a:r>
          </a:p>
          <a:p>
            <a:pPr marL="251460" indent="-179705"/>
            <a:r>
              <a:rPr lang="cs-CZ" sz="2000" dirty="0">
                <a:ea typeface="+mn-lt"/>
                <a:cs typeface="+mn-lt"/>
              </a:rPr>
              <a:t>Větší korekce, usměrňujeme, direktivnější</a:t>
            </a:r>
          </a:p>
          <a:p>
            <a:pPr marL="251460" indent="-179705"/>
            <a:r>
              <a:rPr lang="cs-CZ" sz="2000" dirty="0">
                <a:ea typeface="+mn-lt"/>
                <a:cs typeface="+mn-lt"/>
              </a:rPr>
              <a:t>Bludy – nevyvracet ani nepotvrzovat, vyjádřit pochopeni pro aktuální prožívání</a:t>
            </a:r>
          </a:p>
          <a:p>
            <a:pPr marL="251460" indent="-179705"/>
            <a:r>
              <a:rPr lang="cs-CZ" sz="2000" dirty="0">
                <a:ea typeface="+mn-lt"/>
                <a:cs typeface="+mn-lt"/>
              </a:rPr>
              <a:t>Nebýt sám v uzavřené místnosti, sedět blízko dveří, možnost úniku, příp. ukončit rozhovor</a:t>
            </a:r>
            <a:endParaRPr lang="cs-CZ" sz="20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261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5393C6-BB96-48D4-B6F5-6E3F7D63BC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1016758-A462-490B-B100-B1247B30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Anamnéza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DA632A-E528-4344-8412-239456563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ea typeface="+mn-lt"/>
                <a:cs typeface="+mn-lt"/>
              </a:rPr>
              <a:t>Rodinná anamnéza</a:t>
            </a:r>
            <a:r>
              <a:rPr lang="cs-CZ" dirty="0">
                <a:ea typeface="+mn-lt"/>
                <a:cs typeface="+mn-lt"/>
              </a:rPr>
              <a:t> – psychiatrická heredita, </a:t>
            </a:r>
            <a:r>
              <a:rPr lang="cs-CZ" dirty="0" err="1">
                <a:ea typeface="+mn-lt"/>
                <a:cs typeface="+mn-lt"/>
              </a:rPr>
              <a:t>suicidia</a:t>
            </a:r>
            <a:r>
              <a:rPr lang="cs-CZ" dirty="0">
                <a:ea typeface="+mn-lt"/>
                <a:cs typeface="+mn-lt"/>
              </a:rPr>
              <a:t>, závislosti, hospitalizace, „podivíni“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Osobní anamnéza</a:t>
            </a:r>
            <a:r>
              <a:rPr lang="cs-CZ" dirty="0">
                <a:ea typeface="+mn-lt"/>
                <a:cs typeface="+mn-lt"/>
              </a:rPr>
              <a:t> – důležitá období v životě, rizikové vlivy pro vznik určitých onemocnění</a:t>
            </a:r>
            <a:endParaRPr lang="cs-CZ" dirty="0"/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Somatická anamnéza </a:t>
            </a:r>
            <a:r>
              <a:rPr lang="cs-CZ" dirty="0">
                <a:ea typeface="+mn-lt"/>
                <a:cs typeface="+mn-lt"/>
              </a:rPr>
              <a:t>– úraz hlavy, bezvědomí, operace, epilepsie, štítná žláza, </a:t>
            </a:r>
            <a:r>
              <a:rPr lang="cs-CZ" dirty="0" err="1">
                <a:ea typeface="+mn-lt"/>
                <a:cs typeface="+mn-lt"/>
              </a:rPr>
              <a:t>neuroviry</a:t>
            </a:r>
            <a:r>
              <a:rPr lang="cs-CZ" dirty="0">
                <a:ea typeface="+mn-lt"/>
                <a:cs typeface="+mn-lt"/>
              </a:rPr>
              <a:t>, alergie, užívané léky</a:t>
            </a:r>
            <a:endParaRPr lang="cs-CZ" dirty="0"/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Psychiatrická anamnéza</a:t>
            </a:r>
            <a:r>
              <a:rPr lang="cs-CZ" dirty="0">
                <a:ea typeface="+mn-lt"/>
                <a:cs typeface="+mn-lt"/>
              </a:rPr>
              <a:t> – dosavadní průběh onemocnění, počet hospitalizací, epizod, efekt terapeutických postupů v minulosti, NÚ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21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1C899A-2D51-40E2-96E5-77F8103660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2556CFA-CBEA-4699-81B0-FDAFBE91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Osobní anamnéza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4C8DA1-D7C9-4B6E-B46F-A8E9C345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Porod, psychomotorický vývoj </a:t>
            </a:r>
            <a:endParaRPr lang="cs-CZ" sz="2600" b="1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Dětství </a:t>
            </a:r>
            <a:r>
              <a:rPr lang="cs-CZ" sz="2600" dirty="0">
                <a:ea typeface="+mn-lt"/>
                <a:cs typeface="+mn-lt"/>
              </a:rPr>
              <a:t>– </a:t>
            </a:r>
            <a:r>
              <a:rPr lang="cs-CZ" sz="2600" dirty="0" err="1">
                <a:ea typeface="+mn-lt"/>
                <a:cs typeface="+mn-lt"/>
              </a:rPr>
              <a:t>psychotraumata</a:t>
            </a:r>
            <a:r>
              <a:rPr lang="cs-CZ" sz="2600" dirty="0">
                <a:ea typeface="+mn-lt"/>
                <a:cs typeface="+mn-lt"/>
              </a:rPr>
              <a:t>, vztahy v rodině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Vzdělání </a:t>
            </a:r>
            <a:r>
              <a:rPr lang="cs-CZ" sz="2600" dirty="0">
                <a:ea typeface="+mn-lt"/>
                <a:cs typeface="+mn-lt"/>
              </a:rPr>
              <a:t>– prospěch, šikana, vztah k autoritám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Zaměstnání </a:t>
            </a:r>
            <a:r>
              <a:rPr lang="cs-CZ" sz="2600" dirty="0">
                <a:ea typeface="+mn-lt"/>
                <a:cs typeface="+mn-lt"/>
              </a:rPr>
              <a:t>– odpovídá úrovni vzdělání?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Vztahy </a:t>
            </a:r>
            <a:r>
              <a:rPr lang="cs-CZ" sz="2600" dirty="0">
                <a:ea typeface="+mn-lt"/>
                <a:cs typeface="+mn-lt"/>
              </a:rPr>
              <a:t>– spokojenost, opora, zájem mít vztah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Povaha </a:t>
            </a:r>
            <a:r>
              <a:rPr lang="cs-CZ" sz="2600" dirty="0">
                <a:ea typeface="+mn-lt"/>
                <a:cs typeface="+mn-lt"/>
              </a:rPr>
              <a:t>– dlouhodobé rysy, deprese vs. mánie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Záliby </a:t>
            </a:r>
            <a:endParaRPr lang="cs-CZ" sz="2600" b="1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>
                <a:ea typeface="+mn-lt"/>
                <a:cs typeface="+mn-lt"/>
              </a:rPr>
              <a:t>Sociální anamnéza</a:t>
            </a:r>
            <a:r>
              <a:rPr lang="cs-CZ" sz="2600" dirty="0">
                <a:ea typeface="+mn-lt"/>
                <a:cs typeface="+mn-lt"/>
              </a:rPr>
              <a:t> – s kým žije, dluhy, ID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 err="1">
                <a:ea typeface="+mn-lt"/>
                <a:cs typeface="+mn-lt"/>
              </a:rPr>
              <a:t>Abuzus</a:t>
            </a:r>
            <a:r>
              <a:rPr lang="cs-CZ" sz="2600" b="1" dirty="0">
                <a:ea typeface="+mn-lt"/>
                <a:cs typeface="+mn-lt"/>
              </a:rPr>
              <a:t> </a:t>
            </a:r>
            <a:r>
              <a:rPr lang="cs-CZ" sz="2600" dirty="0">
                <a:ea typeface="+mn-lt"/>
                <a:cs typeface="+mn-lt"/>
              </a:rPr>
              <a:t>– co, kolik, jak často, příznaky závislosti</a:t>
            </a:r>
            <a:endParaRPr lang="cs-CZ" sz="260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sz="2600" b="1" dirty="0" err="1">
                <a:ea typeface="+mn-lt"/>
                <a:cs typeface="+mn-lt"/>
              </a:rPr>
              <a:t>Crimina</a:t>
            </a:r>
            <a:r>
              <a:rPr lang="cs-CZ" sz="2600" b="1" dirty="0">
                <a:ea typeface="+mn-lt"/>
                <a:cs typeface="+mn-lt"/>
              </a:rPr>
              <a:t>, ŘP, Zbrojní pas</a:t>
            </a:r>
            <a:endParaRPr lang="cs-CZ" sz="26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603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3F7FB7-8C98-4667-87AC-0E896DE5D5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F64B1D-61DB-47A8-8499-8D08F7EB4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Nynější onemocnění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B778B5-62B7-445F-94A3-D4DC7D7AA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Co pacienta přivádí – přichází sám, s rodinou, odeslán lékařem, dovezen RZP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Vyšetření psychických funkcí - nejdřív necháme volně mluvit, pak se zaměříme na psychopatologický rozbor</a:t>
            </a:r>
            <a:endParaRPr lang="cs-CZ" dirty="0"/>
          </a:p>
          <a:p>
            <a:pPr marL="251460" indent="-179705"/>
            <a:r>
              <a:rPr lang="cs-CZ" dirty="0" err="1">
                <a:ea typeface="+mn-lt"/>
                <a:cs typeface="+mn-lt"/>
              </a:rPr>
              <a:t>Explorujeme</a:t>
            </a:r>
            <a:r>
              <a:rPr lang="cs-CZ" dirty="0">
                <a:ea typeface="+mn-lt"/>
                <a:cs typeface="+mn-lt"/>
              </a:rPr>
              <a:t> vědomí a orientaci, emotivitu,  vnímání, myšlení, pozornost, paměť, intelekt, osobnost, náhled……celkové vzezření, postoj k vyšetření, psychomotorika, řeč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8118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58</TotalTime>
  <Words>662</Words>
  <Application>Microsoft Office PowerPoint</Application>
  <PresentationFormat>Širokoúhlá obrazovka</PresentationFormat>
  <Paragraphs>84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Psychiatrické vyšetření</vt:lpstr>
      <vt:lpstr>Výstupy z učení</vt:lpstr>
      <vt:lpstr>Psychiatrické vyšetření</vt:lpstr>
      <vt:lpstr>Zásady vedení pohovoru</vt:lpstr>
      <vt:lpstr>Zásady vedení pohovoru II</vt:lpstr>
      <vt:lpstr>Specifické situace</vt:lpstr>
      <vt:lpstr>Anamnéza</vt:lpstr>
      <vt:lpstr>Osobní anamnéza</vt:lpstr>
      <vt:lpstr>Nynější onemocnění</vt:lpstr>
      <vt:lpstr>Paraklinická vyšetření</vt:lpstr>
      <vt:lpstr>Zdroje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Pazderová Jana</cp:lastModifiedBy>
  <cp:revision>90</cp:revision>
  <cp:lastPrinted>1601-01-01T00:00:00Z</cp:lastPrinted>
  <dcterms:created xsi:type="dcterms:W3CDTF">2020-08-24T06:00:57Z</dcterms:created>
  <dcterms:modified xsi:type="dcterms:W3CDTF">2022-09-14T09:18:02Z</dcterms:modified>
</cp:coreProperties>
</file>