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72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115" d="100"/>
          <a:sy n="115" d="100"/>
        </p:scale>
        <p:origin x="570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Léčebné metody </a:t>
            </a:r>
            <a:r>
              <a:rPr lang="cs-CZ" smtClean="0"/>
              <a:t>- farmakoterapie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Libor Ustohal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Psychiatrie – přednáška (</a:t>
            </a:r>
            <a:r>
              <a:rPr lang="cs-CZ" dirty="0" smtClean="0"/>
              <a:t>VLPY9X1p)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Antipsychotika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(</a:t>
            </a:r>
            <a:r>
              <a:rPr lang="en-US" dirty="0" err="1" smtClean="0"/>
              <a:t>hyperprola</a:t>
            </a:r>
            <a:r>
              <a:rPr lang="cs-CZ" dirty="0" err="1" smtClean="0"/>
              <a:t>ktinémie</a:t>
            </a:r>
            <a:r>
              <a:rPr lang="en-US" dirty="0" smtClean="0"/>
              <a:t>) </a:t>
            </a:r>
            <a:r>
              <a:rPr lang="cs-CZ" dirty="0" smtClean="0"/>
              <a:t>oblasti mozku</a:t>
            </a:r>
            <a:r>
              <a:rPr lang="en-US" dirty="0" smtClean="0"/>
              <a:t>, </a:t>
            </a:r>
            <a:r>
              <a:rPr lang="cs-CZ" dirty="0" smtClean="0"/>
              <a:t>společně s blokádou</a:t>
            </a:r>
            <a:r>
              <a:rPr lang="en-US" dirty="0" smtClean="0"/>
              <a:t> presynaptic</a:t>
            </a:r>
            <a:r>
              <a:rPr lang="cs-CZ" dirty="0" err="1" smtClean="0"/>
              <a:t>kých</a:t>
            </a:r>
            <a:r>
              <a:rPr lang="en-US" dirty="0" smtClean="0"/>
              <a:t> D2/D3</a:t>
            </a:r>
            <a:r>
              <a:rPr lang="cs-CZ" dirty="0" smtClean="0"/>
              <a:t> zakončení</a:t>
            </a:r>
          </a:p>
          <a:p>
            <a:pPr marL="72000" indent="0">
              <a:buNone/>
            </a:pPr>
            <a:endParaRPr lang="en-US" dirty="0"/>
          </a:p>
          <a:p>
            <a:r>
              <a:rPr lang="cs-CZ" dirty="0" smtClean="0"/>
              <a:t>AP jsou obvykle dělena na AP I. generace (</a:t>
            </a:r>
            <a:r>
              <a:rPr lang="cs-CZ" dirty="0"/>
              <a:t>AP1G; </a:t>
            </a:r>
            <a:r>
              <a:rPr lang="cs-CZ" dirty="0" smtClean="0"/>
              <a:t>typická AP) a AP II. generace </a:t>
            </a:r>
            <a:r>
              <a:rPr lang="cs-CZ" dirty="0"/>
              <a:t>(AP2G; </a:t>
            </a:r>
            <a:r>
              <a:rPr lang="cs-CZ" dirty="0" smtClean="0"/>
              <a:t>atypická AP)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58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355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AP – blokáda jednotlivých receptorů a jejich klinická manifestace I</a:t>
            </a:r>
          </a:p>
        </p:txBody>
      </p:sp>
      <p:pic>
        <p:nvPicPr>
          <p:cNvPr id="2355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2594" y="1306513"/>
            <a:ext cx="8118475" cy="4837112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71610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457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AP – blokáda jednotlivých receptorů a jejich klinická manifestace </a:t>
            </a:r>
            <a:r>
              <a:rPr lang="cs-CZ" sz="2400" dirty="0" smtClean="0"/>
              <a:t>II</a:t>
            </a:r>
          </a:p>
        </p:txBody>
      </p:sp>
      <p:pic>
        <p:nvPicPr>
          <p:cNvPr id="2457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934" y="1544638"/>
            <a:ext cx="8996362" cy="425132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08228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560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AP – blokáda jednotlivých receptorů a jejich klinická manifestace </a:t>
            </a:r>
            <a:r>
              <a:rPr lang="cs-CZ" sz="2400" dirty="0" smtClean="0"/>
              <a:t>III</a:t>
            </a:r>
          </a:p>
        </p:txBody>
      </p:sp>
      <p:pic>
        <p:nvPicPr>
          <p:cNvPr id="2560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35" y="1404938"/>
            <a:ext cx="9469438" cy="442118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87840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662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První generace (typická) AP – přehled</a:t>
            </a:r>
          </a:p>
        </p:txBody>
      </p:sp>
      <p:pic>
        <p:nvPicPr>
          <p:cNvPr id="2662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372" y="1387475"/>
            <a:ext cx="9515475" cy="4487863"/>
          </a:xfrm>
        </p:spPr>
      </p:pic>
      <p:sp>
        <p:nvSpPr>
          <p:cNvPr id="5" name="TextovéPole 4"/>
          <p:cNvSpPr txBox="1"/>
          <p:nvPr/>
        </p:nvSpPr>
        <p:spPr>
          <a:xfrm>
            <a:off x="9955939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25928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765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První generace AP užívaná v ČR</a:t>
            </a:r>
          </a:p>
        </p:txBody>
      </p:sp>
      <p:pic>
        <p:nvPicPr>
          <p:cNvPr id="2765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293813"/>
            <a:ext cx="6227763" cy="480218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64166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867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Dělení AP II. generace dle jejich mechanismu působení</a:t>
            </a:r>
          </a:p>
        </p:txBody>
      </p:sp>
      <p:pic>
        <p:nvPicPr>
          <p:cNvPr id="2867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25688" y="1319213"/>
            <a:ext cx="6659562" cy="478313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89052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969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AP II. generace I</a:t>
            </a:r>
          </a:p>
        </p:txBody>
      </p:sp>
      <p:pic>
        <p:nvPicPr>
          <p:cNvPr id="2969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5209" y="1306513"/>
            <a:ext cx="7661275" cy="480218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08953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07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AP II. generace </a:t>
            </a:r>
            <a:r>
              <a:rPr lang="cs-CZ" dirty="0" smtClean="0"/>
              <a:t>II</a:t>
            </a:r>
          </a:p>
        </p:txBody>
      </p:sp>
      <p:pic>
        <p:nvPicPr>
          <p:cNvPr id="3072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6851" y="1306513"/>
            <a:ext cx="8256587" cy="4824412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17022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174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NÚ AP II. </a:t>
            </a:r>
            <a:r>
              <a:rPr lang="cs-CZ" sz="3200" dirty="0"/>
              <a:t>g</a:t>
            </a:r>
            <a:r>
              <a:rPr lang="cs-CZ" sz="3200" dirty="0" smtClean="0"/>
              <a:t>enerace a </a:t>
            </a:r>
            <a:r>
              <a:rPr lang="cs-CZ" sz="3200" dirty="0" err="1" smtClean="0"/>
              <a:t>haloperidolu</a:t>
            </a:r>
            <a:endParaRPr lang="cs-CZ" sz="3200" dirty="0" smtClean="0"/>
          </a:p>
        </p:txBody>
      </p:sp>
      <p:pic>
        <p:nvPicPr>
          <p:cNvPr id="3174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024" y="1370013"/>
            <a:ext cx="8562975" cy="4665662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63472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1638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z učení</a:t>
            </a:r>
          </a:p>
        </p:txBody>
      </p:sp>
      <p:sp>
        <p:nvSpPr>
          <p:cNvPr id="16387" name="Zástupný obsah 4"/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250825" indent="-179388">
              <a:buFont typeface="Arial" charset="0"/>
              <a:buChar char="̶"/>
            </a:pPr>
            <a:r>
              <a:rPr lang="cs-CZ" dirty="0" smtClean="0"/>
              <a:t>Student bude znát nejdůležitější skupiny psychofarmak, jejich mechanismus účinku, indikace a nežádoucí účinky</a:t>
            </a:r>
          </a:p>
          <a:p>
            <a:pPr marL="250825" indent="-179388">
              <a:buFont typeface="Arial" charset="0"/>
              <a:buChar char="̶"/>
            </a:pPr>
            <a:endParaRPr lang="cs-CZ" dirty="0" smtClean="0"/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Student bude znát základní údaje o antidepresivech, antipsychoticích, anxiolyticích, hypnoticích, </a:t>
            </a:r>
            <a:r>
              <a:rPr lang="cs-CZ" dirty="0" err="1" smtClean="0"/>
              <a:t>thymostabilizérech</a:t>
            </a:r>
            <a:r>
              <a:rPr lang="cs-CZ" dirty="0" smtClean="0"/>
              <a:t>, </a:t>
            </a:r>
            <a:r>
              <a:rPr lang="cs-CZ" dirty="0" err="1" smtClean="0"/>
              <a:t>kognitivech</a:t>
            </a:r>
            <a:r>
              <a:rPr lang="cs-CZ" dirty="0" smtClean="0"/>
              <a:t> a </a:t>
            </a:r>
            <a:r>
              <a:rPr lang="cs-CZ" dirty="0" err="1" smtClean="0"/>
              <a:t>psychostimulanciích</a:t>
            </a:r>
            <a:endParaRPr lang="cs-CZ" dirty="0" smtClean="0"/>
          </a:p>
          <a:p>
            <a:pPr marL="250825" indent="-179388">
              <a:buFont typeface="Arial" charset="0"/>
              <a:buChar char="̶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9171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Anxiolytika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Potlačují</a:t>
            </a:r>
            <a:r>
              <a:rPr lang="en-US" dirty="0" smtClean="0"/>
              <a:t> </a:t>
            </a:r>
            <a:r>
              <a:rPr lang="en-US" dirty="0" err="1" smtClean="0"/>
              <a:t>anxiet</a:t>
            </a:r>
            <a:r>
              <a:rPr lang="cs-CZ" dirty="0" smtClean="0"/>
              <a:t>u</a:t>
            </a:r>
            <a:r>
              <a:rPr lang="en-US" dirty="0" smtClean="0"/>
              <a:t> a</a:t>
            </a:r>
            <a:r>
              <a:rPr lang="cs-CZ" dirty="0" smtClean="0"/>
              <a:t> působí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cs-CZ" dirty="0" err="1" smtClean="0"/>
              <a:t>ci</a:t>
            </a:r>
            <a:r>
              <a:rPr lang="cs-CZ" dirty="0" smtClean="0"/>
              <a:t>, útlum</a:t>
            </a:r>
            <a:r>
              <a:rPr lang="en-US" dirty="0" smtClean="0"/>
              <a:t> </a:t>
            </a:r>
            <a:r>
              <a:rPr lang="cs-CZ" dirty="0" smtClean="0"/>
              <a:t>CNS</a:t>
            </a:r>
          </a:p>
          <a:p>
            <a:r>
              <a:rPr lang="cs-CZ" dirty="0" smtClean="0"/>
              <a:t>Kromě anxiolytického účinku mohou mít účinky </a:t>
            </a:r>
            <a:r>
              <a:rPr lang="en-US" dirty="0" smtClean="0"/>
              <a:t>hypnotic</a:t>
            </a:r>
            <a:r>
              <a:rPr lang="cs-CZ" dirty="0" err="1" smtClean="0"/>
              <a:t>ké</a:t>
            </a:r>
            <a:r>
              <a:rPr lang="en-US" dirty="0" smtClean="0"/>
              <a:t>, anti</a:t>
            </a:r>
            <a:r>
              <a:rPr lang="cs-CZ" dirty="0" smtClean="0"/>
              <a:t>k</a:t>
            </a:r>
            <a:r>
              <a:rPr lang="en-US" dirty="0" err="1" smtClean="0"/>
              <a:t>onvul</a:t>
            </a:r>
            <a:r>
              <a:rPr lang="cs-CZ" dirty="0" err="1" smtClean="0"/>
              <a:t>zivní</a:t>
            </a:r>
            <a:r>
              <a:rPr lang="en-US" dirty="0" smtClean="0"/>
              <a:t> a </a:t>
            </a:r>
            <a:r>
              <a:rPr lang="en-US" dirty="0" err="1" smtClean="0"/>
              <a:t>myorelaxa</a:t>
            </a:r>
            <a:r>
              <a:rPr lang="cs-CZ" dirty="0" smtClean="0"/>
              <a:t>ční</a:t>
            </a:r>
          </a:p>
          <a:p>
            <a:r>
              <a:rPr lang="cs-CZ" dirty="0" smtClean="0"/>
              <a:t>Platí, že několik </a:t>
            </a:r>
            <a:r>
              <a:rPr lang="en-US" dirty="0" err="1" smtClean="0"/>
              <a:t>neurotransmiter</a:t>
            </a:r>
            <a:r>
              <a:rPr lang="cs-CZ" dirty="0" err="1" smtClean="0"/>
              <a:t>ových</a:t>
            </a:r>
            <a:r>
              <a:rPr lang="en-US" dirty="0" smtClean="0"/>
              <a:t> system</a:t>
            </a:r>
            <a:r>
              <a:rPr lang="cs-CZ" dirty="0" smtClean="0"/>
              <a:t>ů</a:t>
            </a:r>
            <a:r>
              <a:rPr lang="en-US" dirty="0" smtClean="0"/>
              <a:t> </a:t>
            </a:r>
            <a:r>
              <a:rPr lang="en-US" dirty="0" err="1" smtClean="0"/>
              <a:t>particip</a:t>
            </a:r>
            <a:r>
              <a:rPr lang="cs-CZ" dirty="0" err="1" smtClean="0"/>
              <a:t>uje</a:t>
            </a:r>
            <a:r>
              <a:rPr lang="cs-CZ" dirty="0" smtClean="0"/>
              <a:t> na rozvoji úzkosti</a:t>
            </a:r>
          </a:p>
          <a:p>
            <a:r>
              <a:rPr lang="en-US" dirty="0" err="1" smtClean="0"/>
              <a:t>GABAerg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/>
              <a:t>deficit </a:t>
            </a:r>
            <a:r>
              <a:rPr lang="en-US" dirty="0" smtClean="0"/>
              <a:t>(</a:t>
            </a:r>
            <a:r>
              <a:rPr lang="cs-CZ" dirty="0" smtClean="0"/>
              <a:t>zvláště v </a:t>
            </a:r>
            <a:r>
              <a:rPr lang="en-US" dirty="0" smtClean="0"/>
              <a:t>limbic</a:t>
            </a:r>
            <a:r>
              <a:rPr lang="cs-CZ" dirty="0" err="1" smtClean="0"/>
              <a:t>ké</a:t>
            </a:r>
            <a:r>
              <a:rPr lang="en-US" dirty="0" smtClean="0"/>
              <a:t> </a:t>
            </a:r>
            <a:r>
              <a:rPr lang="cs-CZ" dirty="0" smtClean="0"/>
              <a:t>oblasti mozku</a:t>
            </a:r>
            <a:r>
              <a:rPr lang="en-US" dirty="0" smtClean="0"/>
              <a:t>) </a:t>
            </a:r>
            <a:r>
              <a:rPr lang="cs-CZ" dirty="0" smtClean="0"/>
              <a:t>může být zmírněn</a:t>
            </a:r>
            <a:r>
              <a:rPr lang="en-US" dirty="0" smtClean="0"/>
              <a:t> </a:t>
            </a:r>
            <a:r>
              <a:rPr lang="cs-CZ" dirty="0" smtClean="0"/>
              <a:t>benzodiazepiny</a:t>
            </a:r>
          </a:p>
          <a:p>
            <a:r>
              <a:rPr lang="cs-CZ" dirty="0" smtClean="0"/>
              <a:t>D</a:t>
            </a:r>
            <a:r>
              <a:rPr lang="en-US" dirty="0" err="1" smtClean="0"/>
              <a:t>eficit</a:t>
            </a:r>
            <a:r>
              <a:rPr lang="cs-CZ" dirty="0" smtClean="0"/>
              <a:t> v</a:t>
            </a:r>
            <a:r>
              <a:rPr lang="en-US" dirty="0" smtClean="0"/>
              <a:t> </a:t>
            </a:r>
            <a:r>
              <a:rPr lang="en-US" dirty="0" err="1" smtClean="0"/>
              <a:t>serotonerg</a:t>
            </a:r>
            <a:r>
              <a:rPr lang="cs-CZ" dirty="0" smtClean="0"/>
              <a:t>ním</a:t>
            </a:r>
            <a:r>
              <a:rPr lang="en-US" dirty="0" smtClean="0"/>
              <a:t> </a:t>
            </a:r>
            <a:r>
              <a:rPr lang="cs-CZ" dirty="0" smtClean="0"/>
              <a:t>působení</a:t>
            </a:r>
            <a:r>
              <a:rPr lang="en-US" dirty="0" smtClean="0"/>
              <a:t> </a:t>
            </a:r>
            <a:r>
              <a:rPr lang="cs-CZ" dirty="0" smtClean="0"/>
              <a:t>je</a:t>
            </a:r>
            <a:r>
              <a:rPr lang="en-US" dirty="0" smtClean="0"/>
              <a:t> </a:t>
            </a:r>
            <a:r>
              <a:rPr lang="en-US" dirty="0" err="1" smtClean="0"/>
              <a:t>redu</a:t>
            </a:r>
            <a:r>
              <a:rPr lang="cs-CZ" dirty="0" smtClean="0"/>
              <a:t>kován některými</a:t>
            </a:r>
            <a:r>
              <a:rPr lang="en-US" dirty="0" smtClean="0"/>
              <a:t> </a:t>
            </a:r>
            <a:r>
              <a:rPr lang="en-US" dirty="0" err="1" smtClean="0"/>
              <a:t>serotonerg</a:t>
            </a:r>
            <a:r>
              <a:rPr lang="cs-CZ" dirty="0" err="1" smtClean="0"/>
              <a:t>ními</a:t>
            </a:r>
            <a:r>
              <a:rPr lang="en-US" dirty="0" smtClean="0"/>
              <a:t> agonist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buspiron</a:t>
            </a:r>
            <a:r>
              <a:rPr lang="en-US" dirty="0" smtClean="0"/>
              <a:t>, </a:t>
            </a:r>
            <a:r>
              <a:rPr lang="en-US" dirty="0"/>
              <a:t>SSRI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SNRI </a:t>
            </a:r>
            <a:r>
              <a:rPr lang="cs-CZ" dirty="0" smtClean="0"/>
              <a:t>AD)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37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277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Anxiolytika – rozdělení</a:t>
            </a:r>
          </a:p>
        </p:txBody>
      </p:sp>
      <p:pic>
        <p:nvPicPr>
          <p:cNvPr id="3277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809" y="1501775"/>
            <a:ext cx="8447088" cy="383540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81604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379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Benzodiazepinová anxiolytika</a:t>
            </a:r>
          </a:p>
        </p:txBody>
      </p:sp>
      <p:pic>
        <p:nvPicPr>
          <p:cNvPr id="3379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3337" y="1827213"/>
            <a:ext cx="9791700" cy="350043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413666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5989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Hypnoti</a:t>
            </a:r>
            <a:r>
              <a:rPr lang="cs-CZ" dirty="0" err="1" smtClean="0"/>
              <a:t>ka</a:t>
            </a:r>
            <a:r>
              <a:rPr lang="en-US" dirty="0" smtClean="0"/>
              <a:t> </a:t>
            </a:r>
            <a:r>
              <a:rPr lang="cs-CZ" dirty="0" smtClean="0"/>
              <a:t>jsou</a:t>
            </a:r>
            <a:r>
              <a:rPr lang="en-US" dirty="0" smtClean="0"/>
              <a:t> psycho</a:t>
            </a:r>
            <a:r>
              <a:rPr lang="cs-CZ" dirty="0" smtClean="0"/>
              <a:t>farmaka</a:t>
            </a:r>
            <a:r>
              <a:rPr lang="en-US" dirty="0" smtClean="0"/>
              <a:t> </a:t>
            </a:r>
            <a:r>
              <a:rPr lang="cs-CZ" dirty="0" smtClean="0"/>
              <a:t>navozující spánek</a:t>
            </a:r>
            <a:r>
              <a:rPr lang="en-US" dirty="0" smtClean="0"/>
              <a:t>, </a:t>
            </a:r>
            <a:r>
              <a:rPr lang="cs-CZ" dirty="0" smtClean="0"/>
              <a:t>v nižších dávkách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cs-CZ" dirty="0" err="1" smtClean="0"/>
              <a:t>ci</a:t>
            </a:r>
            <a:endParaRPr lang="cs-CZ" dirty="0" smtClean="0"/>
          </a:p>
          <a:p>
            <a:r>
              <a:rPr lang="en-US" dirty="0" err="1" smtClean="0"/>
              <a:t>Hypnoti</a:t>
            </a:r>
            <a:r>
              <a:rPr lang="cs-CZ" dirty="0" err="1" smtClean="0"/>
              <a:t>ka</a:t>
            </a:r>
            <a:r>
              <a:rPr lang="en-US" dirty="0" smtClean="0"/>
              <a:t> </a:t>
            </a:r>
            <a:r>
              <a:rPr lang="cs-CZ" dirty="0" smtClean="0"/>
              <a:t>se obvykle dělí do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smtClean="0"/>
              <a:t>genera</a:t>
            </a:r>
            <a:r>
              <a:rPr lang="cs-CZ" dirty="0" err="1" smtClean="0"/>
              <a:t>cí</a:t>
            </a:r>
            <a:r>
              <a:rPr lang="en-US" dirty="0" smtClean="0"/>
              <a:t>”</a:t>
            </a:r>
            <a:endParaRPr lang="cs-CZ" dirty="0" smtClean="0"/>
          </a:p>
          <a:p>
            <a:r>
              <a:rPr lang="cs-CZ" dirty="0" smtClean="0"/>
              <a:t>Hypnotika I. generace jsou s výjimkou </a:t>
            </a:r>
            <a:r>
              <a:rPr lang="cs-CZ" dirty="0" err="1" smtClean="0"/>
              <a:t>klomethiazolu</a:t>
            </a:r>
            <a:r>
              <a:rPr lang="cs-CZ" dirty="0" smtClean="0"/>
              <a:t> </a:t>
            </a:r>
            <a:r>
              <a:rPr lang="cs-CZ" dirty="0" err="1" smtClean="0"/>
              <a:t>obsolentní</a:t>
            </a:r>
            <a:r>
              <a:rPr lang="cs-CZ" dirty="0" smtClean="0"/>
              <a:t> a neužívají se</a:t>
            </a:r>
          </a:p>
          <a:p>
            <a:r>
              <a:rPr lang="cs-CZ" dirty="0" smtClean="0"/>
              <a:t>Na základě mechanismu účinku dělíme hypnotika na </a:t>
            </a:r>
            <a:r>
              <a:rPr lang="en-US" dirty="0" err="1" smtClean="0"/>
              <a:t>GABAerg</a:t>
            </a:r>
            <a:r>
              <a:rPr lang="cs-CZ" dirty="0" smtClean="0"/>
              <a:t>ní</a:t>
            </a:r>
            <a:r>
              <a:rPr lang="en-US" dirty="0" smtClean="0"/>
              <a:t>, melatonin</a:t>
            </a:r>
            <a:r>
              <a:rPr lang="cs-CZ" dirty="0" err="1" smtClean="0"/>
              <a:t>ová</a:t>
            </a:r>
            <a:r>
              <a:rPr lang="en-US" dirty="0" smtClean="0"/>
              <a:t>, </a:t>
            </a:r>
            <a:r>
              <a:rPr lang="en-US" dirty="0" err="1" smtClean="0"/>
              <a:t>histamin</a:t>
            </a:r>
            <a:r>
              <a:rPr lang="cs-CZ" dirty="0" err="1" smtClean="0"/>
              <a:t>ová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smtClean="0"/>
              <a:t>serotonin</a:t>
            </a:r>
            <a:r>
              <a:rPr lang="cs-CZ" dirty="0" err="1" smtClean="0"/>
              <a:t>ová</a:t>
            </a:r>
            <a:r>
              <a:rPr lang="cs-CZ" dirty="0" smtClean="0"/>
              <a:t>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/>
              <a:t> </a:t>
            </a:r>
            <a:r>
              <a:rPr lang="cs-CZ" sz="2000" dirty="0" smtClean="0"/>
              <a:t>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2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481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 – rozdělení na generace</a:t>
            </a:r>
          </a:p>
        </p:txBody>
      </p:sp>
      <p:pic>
        <p:nvPicPr>
          <p:cNvPr id="3481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4588" y="1492250"/>
            <a:ext cx="6911975" cy="434181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61484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584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 – mechanismus účinku</a:t>
            </a:r>
          </a:p>
        </p:txBody>
      </p:sp>
      <p:pic>
        <p:nvPicPr>
          <p:cNvPr id="3584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781" y="1619250"/>
            <a:ext cx="9244012" cy="424656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173571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686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Benzodiazepinová hypnotika</a:t>
            </a:r>
          </a:p>
        </p:txBody>
      </p:sp>
      <p:pic>
        <p:nvPicPr>
          <p:cNvPr id="3686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1525" y="1730375"/>
            <a:ext cx="10183813" cy="326866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83691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789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 III. </a:t>
            </a:r>
            <a:r>
              <a:rPr lang="cs-CZ" dirty="0"/>
              <a:t>g</a:t>
            </a:r>
            <a:r>
              <a:rPr lang="cs-CZ" dirty="0" smtClean="0"/>
              <a:t>enerace</a:t>
            </a:r>
          </a:p>
        </p:txBody>
      </p:sp>
      <p:pic>
        <p:nvPicPr>
          <p:cNvPr id="3789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610" y="1436688"/>
            <a:ext cx="9604375" cy="4408487"/>
          </a:xfrm>
        </p:spPr>
      </p:pic>
      <p:sp>
        <p:nvSpPr>
          <p:cNvPr id="5" name="TextovéPole 4"/>
          <p:cNvSpPr txBox="1"/>
          <p:nvPr/>
        </p:nvSpPr>
        <p:spPr>
          <a:xfrm>
            <a:off x="9893594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97254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891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Ostatní psychofarmaka užívaná jako hypnotika</a:t>
            </a:r>
          </a:p>
        </p:txBody>
      </p:sp>
      <p:pic>
        <p:nvPicPr>
          <p:cNvPr id="3891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12" y="1374775"/>
            <a:ext cx="9807575" cy="4692650"/>
          </a:xfrm>
        </p:spPr>
      </p:pic>
      <p:sp>
        <p:nvSpPr>
          <p:cNvPr id="5" name="TextovéPole 4"/>
          <p:cNvSpPr txBox="1"/>
          <p:nvPr/>
        </p:nvSpPr>
        <p:spPr>
          <a:xfrm>
            <a:off x="10163756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910213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Thymostabilizéry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Thymostabilizéry</a:t>
            </a:r>
            <a:r>
              <a:rPr lang="en-US" dirty="0" smtClean="0"/>
              <a:t> </a:t>
            </a:r>
            <a:r>
              <a:rPr lang="cs-CZ" dirty="0" smtClean="0"/>
              <a:t>(stabilizátory nálady) jsou</a:t>
            </a:r>
            <a:r>
              <a:rPr lang="en-US" dirty="0" smtClean="0"/>
              <a:t> psycho</a:t>
            </a:r>
            <a:r>
              <a:rPr lang="cs-CZ" dirty="0" smtClean="0"/>
              <a:t>farmaka, která snižují nebo eliminují frekvenci a intenzitu manických, depresivních a smíšených epizod během dlouhodobé profylaktické léčby a</a:t>
            </a:r>
            <a:r>
              <a:rPr lang="en-US" dirty="0" smtClean="0"/>
              <a:t> </a:t>
            </a:r>
            <a:r>
              <a:rPr lang="cs-CZ" dirty="0" smtClean="0"/>
              <a:t>účinkují </a:t>
            </a:r>
            <a:r>
              <a:rPr lang="cs-CZ" dirty="0" err="1" smtClean="0"/>
              <a:t>antimanicky</a:t>
            </a:r>
            <a:r>
              <a:rPr lang="cs-CZ" dirty="0" smtClean="0"/>
              <a:t> a antidepresivně během akutních epizod</a:t>
            </a:r>
            <a:r>
              <a:rPr lang="en-US" dirty="0" smtClean="0"/>
              <a:t>, </a:t>
            </a:r>
            <a:r>
              <a:rPr lang="cs-CZ" dirty="0" smtClean="0"/>
              <a:t>avšak nepůsobí přesmyk do opačné polarity</a:t>
            </a:r>
          </a:p>
          <a:p>
            <a:r>
              <a:rPr lang="cs-CZ" dirty="0" smtClean="0"/>
              <a:t>Zejména </a:t>
            </a:r>
            <a:r>
              <a:rPr lang="en-US" dirty="0" smtClean="0"/>
              <a:t>lithium </a:t>
            </a:r>
            <a:r>
              <a:rPr lang="cs-CZ" dirty="0" smtClean="0"/>
              <a:t>se blíží tomuto ideálu</a:t>
            </a:r>
            <a:r>
              <a:rPr lang="en-US" dirty="0" smtClean="0"/>
              <a:t>. </a:t>
            </a:r>
            <a:r>
              <a:rPr lang="cs-CZ" dirty="0" smtClean="0"/>
              <a:t>Avšak jeho účinnost v akutní léčbě bipolární deprese je nižší a jeho nástup účinku bývá pomalý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95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Antidepresiva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Antidepresiva </a:t>
            </a:r>
            <a:r>
              <a:rPr lang="cs-CZ" dirty="0"/>
              <a:t>(</a:t>
            </a:r>
            <a:r>
              <a:rPr lang="cs-CZ" dirty="0" smtClean="0"/>
              <a:t>AD) zlepšují </a:t>
            </a:r>
            <a:r>
              <a:rPr lang="cs-CZ" dirty="0" err="1" smtClean="0"/>
              <a:t>monoaminovou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serotoninovou, noradrenalinovou, dopaminovou) </a:t>
            </a:r>
            <a:r>
              <a:rPr lang="cs-CZ" dirty="0" err="1" smtClean="0"/>
              <a:t>neurotransmisi</a:t>
            </a:r>
            <a:r>
              <a:rPr lang="cs-CZ" dirty="0" smtClean="0"/>
              <a:t> v mozku, která je u depresivní poruchy narušená</a:t>
            </a:r>
          </a:p>
          <a:p>
            <a:r>
              <a:rPr lang="en-US" dirty="0" smtClean="0"/>
              <a:t>Indi</a:t>
            </a:r>
            <a:r>
              <a:rPr lang="cs-CZ" dirty="0" err="1" smtClean="0"/>
              <a:t>kace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kromě depresivní poruchy jsou to</a:t>
            </a:r>
            <a:r>
              <a:rPr lang="en-US" dirty="0" smtClean="0"/>
              <a:t> </a:t>
            </a:r>
            <a:r>
              <a:rPr lang="cs-CZ" dirty="0" smtClean="0"/>
              <a:t>úzkostné poruchy</a:t>
            </a:r>
            <a:r>
              <a:rPr lang="en-US" dirty="0" smtClean="0"/>
              <a:t> (</a:t>
            </a:r>
            <a:r>
              <a:rPr lang="cs-CZ" dirty="0" smtClean="0"/>
              <a:t>pro dlouhodobou léčbu</a:t>
            </a:r>
            <a:r>
              <a:rPr lang="en-US" dirty="0" smtClean="0"/>
              <a:t>), </a:t>
            </a:r>
            <a:r>
              <a:rPr lang="cs-CZ" dirty="0" smtClean="0"/>
              <a:t>poruchy příjmu potravy</a:t>
            </a:r>
            <a:r>
              <a:rPr lang="en-US" dirty="0" smtClean="0"/>
              <a:t>, </a:t>
            </a:r>
            <a:r>
              <a:rPr lang="en-US" dirty="0" err="1" smtClean="0"/>
              <a:t>insomni</a:t>
            </a:r>
            <a:r>
              <a:rPr lang="cs-CZ" dirty="0" smtClean="0"/>
              <a:t>e,</a:t>
            </a:r>
            <a:r>
              <a:rPr lang="en-US" dirty="0" smtClean="0"/>
              <a:t> chronic</a:t>
            </a:r>
            <a:r>
              <a:rPr lang="cs-CZ" dirty="0" err="1" smtClean="0"/>
              <a:t>ká</a:t>
            </a:r>
            <a:r>
              <a:rPr lang="en-US" dirty="0" smtClean="0"/>
              <a:t> </a:t>
            </a:r>
            <a:r>
              <a:rPr lang="cs-CZ" dirty="0" smtClean="0"/>
              <a:t>bolest a některé další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/>
              <a:t> </a:t>
            </a:r>
            <a:r>
              <a:rPr lang="cs-CZ" sz="2000" dirty="0" smtClean="0"/>
              <a:t>et al., 2016)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Psychiatrie </a:t>
            </a:r>
            <a:r>
              <a:rPr lang="cs-CZ" dirty="0"/>
              <a:t>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018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Thymostabilizéry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Dobrý </a:t>
            </a:r>
            <a:r>
              <a:rPr lang="cs-CZ" dirty="0" err="1" smtClean="0"/>
              <a:t>thymostabilizér</a:t>
            </a:r>
            <a:r>
              <a:rPr lang="cs-CZ" dirty="0" smtClean="0"/>
              <a:t> by měl být dobře tolerovaný pacienty v akutní i dlouhodobé léčbě</a:t>
            </a:r>
            <a:r>
              <a:rPr lang="en-US" dirty="0" smtClean="0"/>
              <a:t>, </a:t>
            </a:r>
            <a:r>
              <a:rPr lang="cs-CZ" dirty="0" smtClean="0"/>
              <a:t>účinný v </a:t>
            </a:r>
            <a:r>
              <a:rPr lang="cs-CZ" dirty="0" err="1" smtClean="0"/>
              <a:t>monoterapii</a:t>
            </a:r>
            <a:r>
              <a:rPr lang="en-US" dirty="0" smtClean="0"/>
              <a:t>, </a:t>
            </a:r>
            <a:r>
              <a:rPr lang="cs-CZ" dirty="0" smtClean="0"/>
              <a:t>mít široké spektrum účinnosti</a:t>
            </a:r>
            <a:r>
              <a:rPr lang="en-US" dirty="0" smtClean="0"/>
              <a:t> (</a:t>
            </a:r>
            <a:r>
              <a:rPr lang="cs-CZ" dirty="0" smtClean="0"/>
              <a:t>na </a:t>
            </a:r>
            <a:r>
              <a:rPr lang="en-US" dirty="0" err="1" smtClean="0"/>
              <a:t>afe</a:t>
            </a:r>
            <a:r>
              <a:rPr lang="cs-CZ" dirty="0" smtClean="0"/>
              <a:t>k</a:t>
            </a:r>
            <a:r>
              <a:rPr lang="en-US" dirty="0" err="1" smtClean="0"/>
              <a:t>tiv</a:t>
            </a:r>
            <a:r>
              <a:rPr lang="cs-CZ" dirty="0" smtClean="0"/>
              <a:t>ní</a:t>
            </a:r>
            <a:r>
              <a:rPr lang="en-US" dirty="0" smtClean="0"/>
              <a:t>,</a:t>
            </a:r>
            <a:r>
              <a:rPr lang="cs-CZ" dirty="0" smtClean="0"/>
              <a:t> k</a:t>
            </a:r>
            <a:r>
              <a:rPr lang="en-US" dirty="0" err="1" smtClean="0"/>
              <a:t>ognitiv</a:t>
            </a:r>
            <a:r>
              <a:rPr lang="cs-CZ" dirty="0" smtClean="0"/>
              <a:t>ní</a:t>
            </a:r>
            <a:r>
              <a:rPr lang="en-US" dirty="0" smtClean="0"/>
              <a:t>, behavior</a:t>
            </a:r>
            <a:r>
              <a:rPr lang="cs-CZ" dirty="0" err="1" smtClean="0"/>
              <a:t>ální</a:t>
            </a:r>
            <a:r>
              <a:rPr lang="cs-CZ" dirty="0" smtClean="0"/>
              <a:t> příznaky</a:t>
            </a:r>
            <a:r>
              <a:rPr lang="en-US" dirty="0" smtClean="0"/>
              <a:t>) a</a:t>
            </a:r>
            <a:r>
              <a:rPr lang="cs-CZ" dirty="0" smtClean="0"/>
              <a:t> být ověřený</a:t>
            </a:r>
          </a:p>
          <a:p>
            <a:r>
              <a:rPr lang="cs-CZ" dirty="0" smtClean="0"/>
              <a:t>K tzv.</a:t>
            </a:r>
            <a:r>
              <a:rPr lang="en-US" dirty="0" smtClean="0"/>
              <a:t> “</a:t>
            </a:r>
            <a:r>
              <a:rPr lang="cs-CZ" dirty="0" smtClean="0"/>
              <a:t>k</a:t>
            </a:r>
            <a:r>
              <a:rPr lang="en-US" dirty="0" err="1" smtClean="0"/>
              <a:t>lasic</a:t>
            </a:r>
            <a:r>
              <a:rPr lang="cs-CZ" dirty="0" smtClean="0"/>
              <a:t>kým</a:t>
            </a:r>
            <a:r>
              <a:rPr lang="en-US" dirty="0" smtClean="0"/>
              <a:t>” </a:t>
            </a:r>
            <a:r>
              <a:rPr lang="cs-CZ" dirty="0" err="1" smtClean="0"/>
              <a:t>thymostabilizérům</a:t>
            </a:r>
            <a:r>
              <a:rPr lang="cs-CZ" dirty="0" smtClean="0"/>
              <a:t> (jako je lithium, </a:t>
            </a:r>
            <a:r>
              <a:rPr lang="cs-CZ" dirty="0" err="1" smtClean="0"/>
              <a:t>valproát</a:t>
            </a:r>
            <a:r>
              <a:rPr lang="cs-CZ" dirty="0" smtClean="0"/>
              <a:t>, </a:t>
            </a:r>
            <a:r>
              <a:rPr lang="cs-CZ" dirty="0" err="1" smtClean="0"/>
              <a:t>karbamazepin</a:t>
            </a:r>
            <a:r>
              <a:rPr lang="cs-CZ" dirty="0" smtClean="0"/>
              <a:t>, popř. </a:t>
            </a:r>
            <a:r>
              <a:rPr lang="cs-CZ" dirty="0" err="1" smtClean="0"/>
              <a:t>lamotrigin</a:t>
            </a:r>
            <a:r>
              <a:rPr lang="cs-CZ" dirty="0" smtClean="0"/>
              <a:t>) jsou čím dál častěji přiřazována AP II. generace a to na základě důkazů o jejich účinnosti v různých fázích BAP</a:t>
            </a:r>
            <a:r>
              <a:rPr lang="en-US" dirty="0" smtClean="0"/>
              <a:t> </a:t>
            </a:r>
            <a:r>
              <a:rPr lang="cs-CZ" sz="2000" dirty="0" smtClean="0"/>
              <a:t>(</a:t>
            </a:r>
            <a:r>
              <a:rPr lang="cs-CZ" sz="2000" dirty="0"/>
              <a:t>Masopust In </a:t>
            </a:r>
            <a:r>
              <a:rPr lang="cs-CZ" sz="2000" dirty="0" err="1"/>
              <a:t>Hosák</a:t>
            </a:r>
            <a:r>
              <a:rPr lang="cs-CZ" sz="2000" dirty="0"/>
              <a:t> et al., 2016)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835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993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Thymostabilizéry</a:t>
            </a:r>
            <a:r>
              <a:rPr lang="cs-CZ" sz="3600" dirty="0" smtClean="0"/>
              <a:t> a jejich indikace v rámci BAP</a:t>
            </a:r>
          </a:p>
        </p:txBody>
      </p:sp>
      <p:pic>
        <p:nvPicPr>
          <p:cNvPr id="3993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9134" y="1435100"/>
            <a:ext cx="8256588" cy="466090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174861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r>
              <a:rPr lang="cs-CZ" dirty="0" smtClean="0"/>
              <a:t> ze skupiny inhibitorů</a:t>
            </a:r>
            <a:r>
              <a:rPr lang="en-US" dirty="0" smtClean="0"/>
              <a:t> </a:t>
            </a:r>
            <a:r>
              <a:rPr lang="cs-CZ" dirty="0" smtClean="0"/>
              <a:t>a</a:t>
            </a:r>
            <a:r>
              <a:rPr lang="en-US" dirty="0" err="1" smtClean="0"/>
              <a:t>cetylcholinester</a:t>
            </a:r>
            <a:r>
              <a:rPr lang="cs-CZ" dirty="0" err="1" smtClean="0"/>
              <a:t>ázy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AChE</a:t>
            </a:r>
            <a:r>
              <a:rPr lang="en-US" dirty="0"/>
              <a:t>) </a:t>
            </a:r>
            <a:r>
              <a:rPr lang="cs-CZ" dirty="0" smtClean="0"/>
              <a:t>zvyšují hladiny </a:t>
            </a:r>
            <a:r>
              <a:rPr lang="en-US" dirty="0" err="1" smtClean="0"/>
              <a:t>acetylcholin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cs-CZ" dirty="0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cholinerg</a:t>
            </a:r>
            <a:r>
              <a:rPr lang="cs-CZ" dirty="0" err="1" smtClean="0"/>
              <a:t>ních</a:t>
            </a:r>
            <a:r>
              <a:rPr lang="en-US" dirty="0" smtClean="0"/>
              <a:t> </a:t>
            </a:r>
            <a:r>
              <a:rPr lang="en-US" dirty="0" err="1" smtClean="0"/>
              <a:t>synaps</a:t>
            </a:r>
            <a:r>
              <a:rPr lang="cs-CZ" dirty="0" err="1" smtClean="0"/>
              <a:t>ích</a:t>
            </a:r>
            <a:endParaRPr lang="cs-CZ" dirty="0" smtClean="0"/>
          </a:p>
          <a:p>
            <a:r>
              <a:rPr lang="cs-CZ" dirty="0" smtClean="0"/>
              <a:t>V léčbě kognitivních poruch se užívají i preparáty inhibující </a:t>
            </a:r>
            <a:r>
              <a:rPr lang="en-US" dirty="0" smtClean="0"/>
              <a:t>NMDA receptor</a:t>
            </a:r>
            <a:r>
              <a:rPr lang="cs-CZ" dirty="0" smtClean="0"/>
              <a:t>y, čímž</a:t>
            </a:r>
            <a:r>
              <a:rPr lang="en-US" dirty="0" smtClean="0"/>
              <a:t> </a:t>
            </a:r>
            <a:r>
              <a:rPr lang="en-US" dirty="0" err="1" smtClean="0"/>
              <a:t>redu</a:t>
            </a:r>
            <a:r>
              <a:rPr lang="cs-CZ" dirty="0" smtClean="0"/>
              <a:t>kují</a:t>
            </a:r>
            <a:r>
              <a:rPr lang="en-US" dirty="0" smtClean="0"/>
              <a:t> </a:t>
            </a:r>
            <a:r>
              <a:rPr lang="en-US" dirty="0" err="1" smtClean="0"/>
              <a:t>glutam</a:t>
            </a:r>
            <a:r>
              <a:rPr lang="cs-CZ" dirty="0" smtClean="0"/>
              <a:t>á</a:t>
            </a:r>
            <a:r>
              <a:rPr lang="en-US" dirty="0" smtClean="0"/>
              <a:t>t</a:t>
            </a:r>
            <a:r>
              <a:rPr lang="cs-CZ" dirty="0" err="1" smtClean="0"/>
              <a:t>ovou</a:t>
            </a:r>
            <a:r>
              <a:rPr lang="en-US" dirty="0" smtClean="0"/>
              <a:t> </a:t>
            </a:r>
            <a:r>
              <a:rPr lang="en-US" dirty="0" err="1" smtClean="0"/>
              <a:t>neurotoxicit</a:t>
            </a:r>
            <a:r>
              <a:rPr lang="cs-CZ" dirty="0" smtClean="0"/>
              <a:t>u,</a:t>
            </a:r>
            <a:r>
              <a:rPr lang="en-US" dirty="0" smtClean="0"/>
              <a:t> </a:t>
            </a:r>
            <a:r>
              <a:rPr lang="cs-CZ" dirty="0" smtClean="0"/>
              <a:t>zvláště </a:t>
            </a:r>
            <a:r>
              <a:rPr lang="cs-CZ" dirty="0" err="1" smtClean="0"/>
              <a:t>memantin</a:t>
            </a:r>
            <a:r>
              <a:rPr lang="cs-CZ" dirty="0" smtClean="0"/>
              <a:t>, který je nekompetitivní antagonista NMDA receptorů </a:t>
            </a:r>
            <a:r>
              <a:rPr lang="cs-CZ" sz="2000" dirty="0" smtClean="0"/>
              <a:t>(Masopust et Vališ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645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4096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endParaRPr lang="cs-CZ" dirty="0" smtClean="0"/>
          </a:p>
        </p:txBody>
      </p:sp>
      <p:pic>
        <p:nvPicPr>
          <p:cNvPr id="4096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05" y="1387475"/>
            <a:ext cx="9694862" cy="454501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 et Vališ,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604839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4198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r>
              <a:rPr lang="cs-CZ" dirty="0" smtClean="0"/>
              <a:t> – jejich indikace</a:t>
            </a:r>
          </a:p>
        </p:txBody>
      </p:sp>
      <p:pic>
        <p:nvPicPr>
          <p:cNvPr id="4198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027" y="1619250"/>
            <a:ext cx="9648825" cy="406241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372102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 et Vališ,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491369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Psychostimulancia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Psychostimulan</a:t>
            </a:r>
            <a:r>
              <a:rPr lang="cs-CZ" dirty="0" err="1" smtClean="0"/>
              <a:t>cia</a:t>
            </a:r>
            <a:r>
              <a:rPr lang="cs-CZ" dirty="0" smtClean="0"/>
              <a:t> zvyšují či modifikují </a:t>
            </a:r>
            <a:r>
              <a:rPr lang="cs-CZ" dirty="0" err="1" smtClean="0"/>
              <a:t>vi</a:t>
            </a:r>
            <a:r>
              <a:rPr lang="en-US" dirty="0" err="1" smtClean="0"/>
              <a:t>gil</a:t>
            </a:r>
            <a:r>
              <a:rPr lang="cs-CZ" dirty="0" err="1" smtClean="0"/>
              <a:t>itu</a:t>
            </a:r>
            <a:r>
              <a:rPr lang="en-US" dirty="0" smtClean="0"/>
              <a:t> </a:t>
            </a:r>
            <a:r>
              <a:rPr lang="cs-CZ" dirty="0" smtClean="0"/>
              <a:t>vědomí</a:t>
            </a:r>
          </a:p>
          <a:p>
            <a:r>
              <a:rPr lang="cs-CZ" dirty="0" smtClean="0"/>
              <a:t>Koncentrace dopaminu a noradrenalinu v synaptické štěrbině může být zvýšena různými mechanismy</a:t>
            </a:r>
          </a:p>
          <a:p>
            <a:r>
              <a:rPr lang="cs-CZ" dirty="0" smtClean="0"/>
              <a:t>Rezultuje ve zvýšení motorické aktivity, zrychluje myšlení, zvyšuje </a:t>
            </a:r>
            <a:r>
              <a:rPr lang="cs-CZ" dirty="0" err="1" smtClean="0"/>
              <a:t>recall</a:t>
            </a:r>
            <a:r>
              <a:rPr lang="cs-CZ" dirty="0" smtClean="0"/>
              <a:t> nápadů, ale i úzkost, tenzi, nespavost, odstraňuje únavu</a:t>
            </a:r>
          </a:p>
          <a:p>
            <a:r>
              <a:rPr lang="cs-CZ" dirty="0" smtClean="0"/>
              <a:t>Zvýšení koncentrace </a:t>
            </a:r>
            <a:r>
              <a:rPr lang="en-US" dirty="0" smtClean="0"/>
              <a:t>nor</a:t>
            </a:r>
            <a:r>
              <a:rPr lang="cs-CZ" dirty="0" smtClean="0"/>
              <a:t>adrenalinu</a:t>
            </a:r>
            <a:r>
              <a:rPr lang="en-US" dirty="0" smtClean="0"/>
              <a:t> </a:t>
            </a:r>
            <a:r>
              <a:rPr lang="en-US" dirty="0" err="1" smtClean="0"/>
              <a:t>indu</a:t>
            </a:r>
            <a:r>
              <a:rPr lang="cs-CZ" dirty="0" smtClean="0"/>
              <a:t>kuje</a:t>
            </a:r>
            <a:r>
              <a:rPr lang="en-US" dirty="0" smtClean="0"/>
              <a:t> </a:t>
            </a:r>
            <a:r>
              <a:rPr lang="en-US" dirty="0" err="1" smtClean="0"/>
              <a:t>tachy</a:t>
            </a:r>
            <a:r>
              <a:rPr lang="cs-CZ" dirty="0" smtClean="0"/>
              <a:t>k</a:t>
            </a:r>
            <a:r>
              <a:rPr lang="en-US" dirty="0" err="1" smtClean="0"/>
              <a:t>ardi</a:t>
            </a:r>
            <a:r>
              <a:rPr lang="cs-CZ" dirty="0" smtClean="0"/>
              <a:t>i</a:t>
            </a:r>
            <a:r>
              <a:rPr lang="en-US" dirty="0" smtClean="0"/>
              <a:t>, </a:t>
            </a:r>
            <a:r>
              <a:rPr lang="cs-CZ" dirty="0" smtClean="0"/>
              <a:t>TK a může způsobit srdeční arytmie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739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4301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Psychostimulancia</a:t>
            </a:r>
            <a:r>
              <a:rPr lang="cs-CZ" dirty="0" smtClean="0"/>
              <a:t> a jejich indikace</a:t>
            </a:r>
          </a:p>
        </p:txBody>
      </p:sp>
      <p:pic>
        <p:nvPicPr>
          <p:cNvPr id="4301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6163" y="1685925"/>
            <a:ext cx="9899650" cy="341312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164282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250007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Take home message I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44034" name="Zástupný symbol pro obsah 3"/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250825" indent="-179388">
              <a:buFont typeface="Arial" charset="0"/>
              <a:buChar char="̶"/>
            </a:pPr>
            <a:r>
              <a:rPr lang="cs-CZ" dirty="0" smtClean="0"/>
              <a:t>Mechanismus účinku AD je v inhibici zpětného vychytávání monoaminů, přímém ovlivnění receptorů a inhibici biodegradace</a:t>
            </a:r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Rozlišujeme několik podskupin AD, která se liší účinností a </a:t>
            </a:r>
            <a:r>
              <a:rPr lang="cs-CZ" dirty="0" err="1" smtClean="0"/>
              <a:t>tolerabilitou</a:t>
            </a:r>
            <a:endParaRPr lang="cs-CZ" dirty="0" smtClean="0"/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Mechanismem účinku AP je blokáda některých receptorů, zvláště D2 receptoru</a:t>
            </a:r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Rozlišujeme dvě generace AP a několik podskupin mezi nimi; liší se v účinnosti a zejména v nežádoucích účincích</a:t>
            </a:r>
          </a:p>
        </p:txBody>
      </p:sp>
      <p:sp>
        <p:nvSpPr>
          <p:cNvPr id="5" name="Zástupný symbol pro zápatí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cs typeface="Arial" charset="0"/>
              </a:rPr>
              <a:t>Psychiatrie – přednáška (aVLPY9X1p)</a:t>
            </a:r>
          </a:p>
        </p:txBody>
      </p:sp>
    </p:spTree>
    <p:extLst>
      <p:ext uri="{BB962C8B-B14F-4D97-AF65-F5344CB8AC3E}">
        <p14:creationId xmlns:p14="http://schemas.microsoft.com/office/powerpoint/2010/main" val="248604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Take home message II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58371" name="Zástupný symbol pro obsah 3"/>
          <p:cNvSpPr>
            <a:spLocks noGrp="1"/>
          </p:cNvSpPr>
          <p:nvPr>
            <p:ph idx="4294967295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250825" indent="-179388">
              <a:lnSpc>
                <a:spcPts val="3600"/>
              </a:lnSpc>
              <a:buFont typeface="Arial" charset="0"/>
              <a:buChar char="̶"/>
            </a:pPr>
            <a:r>
              <a:rPr lang="cs-CZ" dirty="0" smtClean="0"/>
              <a:t>Rozlišujeme tři skupiny anxiolytik, nebenzodiazepinová, benzodiazepinová a další psychofarmaka s anxiolytickým potenciálem</a:t>
            </a:r>
          </a:p>
          <a:p>
            <a:pPr marL="250825" indent="-179388">
              <a:lnSpc>
                <a:spcPts val="3600"/>
              </a:lnSpc>
              <a:buFont typeface="Arial" charset="0"/>
              <a:buChar char="̶"/>
            </a:pPr>
            <a:r>
              <a:rPr lang="cs-CZ" dirty="0" err="1" smtClean="0"/>
              <a:t>Thymostabilizéry</a:t>
            </a:r>
            <a:r>
              <a:rPr lang="cs-CZ" dirty="0" smtClean="0"/>
              <a:t> (zvláště lithium, </a:t>
            </a:r>
            <a:r>
              <a:rPr lang="cs-CZ" dirty="0" err="1" smtClean="0"/>
              <a:t>valproát</a:t>
            </a:r>
            <a:r>
              <a:rPr lang="cs-CZ" dirty="0" smtClean="0"/>
              <a:t> a některá AP) se užívají k léčbě bipolární afektivní poruchy</a:t>
            </a:r>
          </a:p>
          <a:p>
            <a:pPr marL="250825" indent="-179388">
              <a:lnSpc>
                <a:spcPts val="3600"/>
              </a:lnSpc>
              <a:buFont typeface="Arial" charset="0"/>
              <a:buChar char="̶"/>
            </a:pPr>
            <a:r>
              <a:rPr lang="cs-CZ" dirty="0" smtClean="0"/>
              <a:t>Další skupiny psychofarmak zahrnují hypnotika, </a:t>
            </a:r>
            <a:r>
              <a:rPr lang="cs-CZ" dirty="0" err="1" smtClean="0"/>
              <a:t>kognitiva</a:t>
            </a:r>
            <a:r>
              <a:rPr lang="cs-CZ" dirty="0" smtClean="0"/>
              <a:t> a </a:t>
            </a:r>
            <a:r>
              <a:rPr lang="cs-CZ" dirty="0" err="1" smtClean="0"/>
              <a:t>psychostimulancia</a:t>
            </a:r>
            <a:endParaRPr lang="cs-CZ" dirty="0" smtClean="0"/>
          </a:p>
        </p:txBody>
      </p:sp>
      <p:sp>
        <p:nvSpPr>
          <p:cNvPr id="5" name="Zástupný symbol pro zápatí 4">
            <a:extLst/>
          </p:cNvPr>
          <p:cNvSpPr txBox="1">
            <a:spLocks noGrp="1"/>
          </p:cNvSpPr>
          <p:nvPr/>
        </p:nvSpPr>
        <p:spPr bwMode="auto">
          <a:xfrm>
            <a:off x="720725" y="6227763"/>
            <a:ext cx="7920038" cy="252412"/>
          </a:xfrm>
          <a:prstGeom prst="rect">
            <a:avLst/>
          </a:prstGeom>
          <a:noFill/>
          <a:extLst/>
        </p:spPr>
        <p:txBody>
          <a:bodyPr lIns="0" tIns="0" rIns="0" bIns="0" anchor="ctr"/>
          <a:lstStyle/>
          <a:p>
            <a:r>
              <a:rPr lang="cs-CZ" altLang="cs-CZ" sz="1200" dirty="0">
                <a:solidFill>
                  <a:schemeClr val="tx2"/>
                </a:solidFill>
                <a:latin typeface="Arial" charset="0"/>
              </a:rPr>
              <a:t>Psychiatrie – přednáška </a:t>
            </a:r>
            <a:r>
              <a:rPr lang="cs-CZ" altLang="cs-CZ" sz="1200" dirty="0" smtClean="0">
                <a:solidFill>
                  <a:schemeClr val="tx2"/>
                </a:solidFill>
                <a:latin typeface="Arial" charset="0"/>
              </a:rPr>
              <a:t>(VLPY9X1p</a:t>
            </a:r>
            <a:r>
              <a:rPr lang="cs-CZ" altLang="cs-CZ" sz="1200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0735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1843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Rozdělení AD dle jejich mechanismu účinku</a:t>
            </a:r>
          </a:p>
        </p:txBody>
      </p:sp>
      <p:pic>
        <p:nvPicPr>
          <p:cNvPr id="1843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9175" y="1409700"/>
            <a:ext cx="6919913" cy="4602163"/>
          </a:xfrm>
        </p:spPr>
      </p:pic>
      <p:sp>
        <p:nvSpPr>
          <p:cNvPr id="3" name="TextovéPole 2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90447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1945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AD I</a:t>
            </a:r>
          </a:p>
        </p:txBody>
      </p:sp>
      <p:pic>
        <p:nvPicPr>
          <p:cNvPr id="19459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5638" y="1382713"/>
            <a:ext cx="7600950" cy="473710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43264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048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AD II</a:t>
            </a:r>
          </a:p>
        </p:txBody>
      </p:sp>
      <p:pic>
        <p:nvPicPr>
          <p:cNvPr id="2048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5725" y="1422400"/>
            <a:ext cx="6426200" cy="472757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8334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150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účinnosti a </a:t>
            </a:r>
            <a:r>
              <a:rPr lang="cs-CZ" dirty="0" err="1" smtClean="0"/>
              <a:t>tolerability</a:t>
            </a:r>
            <a:r>
              <a:rPr lang="cs-CZ" dirty="0" smtClean="0"/>
              <a:t> AD</a:t>
            </a:r>
          </a:p>
        </p:txBody>
      </p:sp>
      <p:pic>
        <p:nvPicPr>
          <p:cNvPr id="2150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2425" y="1319213"/>
            <a:ext cx="5657850" cy="484187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31606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253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Hlavní NÚ jednotlivých skupin AD</a:t>
            </a:r>
          </a:p>
        </p:txBody>
      </p:sp>
      <p:pic>
        <p:nvPicPr>
          <p:cNvPr id="2253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6097" y="1344613"/>
            <a:ext cx="8772525" cy="484505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74945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Antipsychotika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Antipsychoti</a:t>
            </a:r>
            <a:r>
              <a:rPr lang="cs-CZ" dirty="0" err="1" smtClean="0"/>
              <a:t>ka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AP) </a:t>
            </a:r>
            <a:r>
              <a:rPr lang="cs-CZ" dirty="0" smtClean="0"/>
              <a:t>jsou základem léčby psychóz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Mezi další indikace AP patří b</a:t>
            </a:r>
            <a:r>
              <a:rPr lang="en-US" dirty="0" err="1" smtClean="0"/>
              <a:t>ipol</a:t>
            </a:r>
            <a:r>
              <a:rPr lang="cs-CZ" dirty="0" smtClean="0"/>
              <a:t>á</a:t>
            </a:r>
            <a:r>
              <a:rPr lang="en-US" dirty="0" smtClean="0"/>
              <a:t>r</a:t>
            </a:r>
            <a:r>
              <a:rPr lang="cs-CZ" dirty="0" smtClean="0"/>
              <a:t>ní afektivní porucha, depresivní porucha a také úzkostné poruchy</a:t>
            </a:r>
            <a:r>
              <a:rPr lang="en-US" dirty="0" smtClean="0"/>
              <a:t> (</a:t>
            </a:r>
            <a:r>
              <a:rPr lang="cs-CZ" dirty="0" smtClean="0"/>
              <a:t>AP</a:t>
            </a:r>
            <a:r>
              <a:rPr lang="en-US" dirty="0" smtClean="0"/>
              <a:t> </a:t>
            </a:r>
            <a:r>
              <a:rPr lang="cs-CZ" dirty="0" smtClean="0"/>
              <a:t>bývají přídatnou medikací</a:t>
            </a:r>
            <a:r>
              <a:rPr lang="en-US" dirty="0" smtClean="0"/>
              <a:t>) a</a:t>
            </a:r>
            <a:r>
              <a:rPr lang="cs-CZ" dirty="0" smtClean="0"/>
              <a:t> rovněž </a:t>
            </a:r>
            <a:r>
              <a:rPr lang="en-US" dirty="0" err="1" smtClean="0"/>
              <a:t>agit</a:t>
            </a:r>
            <a:r>
              <a:rPr lang="cs-CZ" dirty="0" err="1" smtClean="0"/>
              <a:t>ovanost</a:t>
            </a:r>
            <a:r>
              <a:rPr lang="cs-CZ" dirty="0" smtClean="0"/>
              <a:t>, popř. některé další</a:t>
            </a:r>
          </a:p>
          <a:p>
            <a:r>
              <a:rPr lang="cs-CZ" dirty="0" smtClean="0"/>
              <a:t>Základem účinku AP je blokáda postsynaptických dopaminových </a:t>
            </a:r>
            <a:r>
              <a:rPr lang="cs-CZ" dirty="0"/>
              <a:t>D2/D3 </a:t>
            </a:r>
            <a:r>
              <a:rPr lang="cs-CZ" dirty="0" smtClean="0"/>
              <a:t>receptorů v </a:t>
            </a:r>
            <a:r>
              <a:rPr lang="cs-CZ" dirty="0" err="1" smtClean="0"/>
              <a:t>mezolimbické</a:t>
            </a:r>
            <a:r>
              <a:rPr lang="cs-CZ" dirty="0" smtClean="0"/>
              <a:t> (dochází k redukci psychotických příznaků), </a:t>
            </a:r>
            <a:r>
              <a:rPr lang="cs-CZ" dirty="0" err="1" smtClean="0"/>
              <a:t>mezokortikální</a:t>
            </a:r>
            <a:r>
              <a:rPr lang="cs-CZ" dirty="0" smtClean="0"/>
              <a:t> (může zhoršovat negativní a kognitivní příznaky), </a:t>
            </a:r>
            <a:r>
              <a:rPr lang="cs-CZ" dirty="0" err="1" smtClean="0"/>
              <a:t>nigrostriatální</a:t>
            </a:r>
            <a:r>
              <a:rPr lang="cs-CZ" dirty="0" smtClean="0"/>
              <a:t> (</a:t>
            </a:r>
            <a:r>
              <a:rPr lang="cs-CZ" dirty="0" err="1" smtClean="0"/>
              <a:t>extrapyramidové</a:t>
            </a:r>
            <a:r>
              <a:rPr lang="cs-CZ" dirty="0" smtClean="0"/>
              <a:t> symptomy) a </a:t>
            </a:r>
            <a:r>
              <a:rPr lang="cs-CZ" dirty="0" err="1" smtClean="0"/>
              <a:t>tuberoinfundibulární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60187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255</TotalTime>
  <Words>1358</Words>
  <Application>Microsoft Office PowerPoint</Application>
  <PresentationFormat>Širokoúhlá obrazovka</PresentationFormat>
  <Paragraphs>144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Tahoma</vt:lpstr>
      <vt:lpstr>Wingdings</vt:lpstr>
      <vt:lpstr>Prezentace_MU_CZ</vt:lpstr>
      <vt:lpstr>Léčebné metody - farmakoterapie</vt:lpstr>
      <vt:lpstr>Výstupy z učení</vt:lpstr>
      <vt:lpstr>Antidepresiva</vt:lpstr>
      <vt:lpstr>Rozdělení AD dle jejich mechanismu účinku</vt:lpstr>
      <vt:lpstr>Přehled AD I</vt:lpstr>
      <vt:lpstr>Přehled AD II</vt:lpstr>
      <vt:lpstr>Srovnání účinnosti a tolerability AD</vt:lpstr>
      <vt:lpstr>Hlavní NÚ jednotlivých skupin AD</vt:lpstr>
      <vt:lpstr>Antipsychotika</vt:lpstr>
      <vt:lpstr>Antipsychotika</vt:lpstr>
      <vt:lpstr>AP – blokáda jednotlivých receptorů a jejich klinická manifestace I</vt:lpstr>
      <vt:lpstr>AP – blokáda jednotlivých receptorů a jejich klinická manifestace II</vt:lpstr>
      <vt:lpstr>AP – blokáda jednotlivých receptorů a jejich klinická manifestace III</vt:lpstr>
      <vt:lpstr>První generace (typická) AP – přehled</vt:lpstr>
      <vt:lpstr>První generace AP užívaná v ČR</vt:lpstr>
      <vt:lpstr>Dělení AP II. generace dle jejich mechanismu působení</vt:lpstr>
      <vt:lpstr>Charakteristika AP II. generace I</vt:lpstr>
      <vt:lpstr>Charakteristika AP II. generace II</vt:lpstr>
      <vt:lpstr>NÚ AP II. generace a haloperidolu</vt:lpstr>
      <vt:lpstr>Anxiolytika</vt:lpstr>
      <vt:lpstr>Anxiolytika – rozdělení</vt:lpstr>
      <vt:lpstr>Benzodiazepinová anxiolytika</vt:lpstr>
      <vt:lpstr>Hypnotika</vt:lpstr>
      <vt:lpstr>Hypnotika – rozdělení na generace</vt:lpstr>
      <vt:lpstr>Hypnotika – mechanismus účinku</vt:lpstr>
      <vt:lpstr>Benzodiazepinová hypnotika</vt:lpstr>
      <vt:lpstr>Hypnotika III. generace</vt:lpstr>
      <vt:lpstr>Ostatní psychofarmaka užívaná jako hypnotika</vt:lpstr>
      <vt:lpstr>Thymostabilizéry</vt:lpstr>
      <vt:lpstr>Thymostabilizéry</vt:lpstr>
      <vt:lpstr>Thymostabilizéry a jejich indikace v rámci BAP</vt:lpstr>
      <vt:lpstr>Kognitiva</vt:lpstr>
      <vt:lpstr>Kognitiva</vt:lpstr>
      <vt:lpstr>Kognitiva – jejich indikace</vt:lpstr>
      <vt:lpstr>Psychostimulancia</vt:lpstr>
      <vt:lpstr>Psychostimulancia a jejich indikace</vt:lpstr>
      <vt:lpstr>Take home message I  </vt:lpstr>
      <vt:lpstr>Take home message II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Pazderová Jana</cp:lastModifiedBy>
  <cp:revision>21</cp:revision>
  <cp:lastPrinted>1601-01-01T00:00:00Z</cp:lastPrinted>
  <dcterms:created xsi:type="dcterms:W3CDTF">2020-08-24T06:00:57Z</dcterms:created>
  <dcterms:modified xsi:type="dcterms:W3CDTF">2022-09-14T09:22:41Z</dcterms:modified>
</cp:coreProperties>
</file>