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74" r:id="rId2"/>
    <p:sldId id="269" r:id="rId3"/>
    <p:sldId id="257" r:id="rId4"/>
    <p:sldId id="263" r:id="rId5"/>
    <p:sldId id="266" r:id="rId6"/>
    <p:sldId id="268" r:id="rId7"/>
    <p:sldId id="275" r:id="rId8"/>
    <p:sldId id="271" r:id="rId9"/>
    <p:sldId id="276" r:id="rId10"/>
    <p:sldId id="278" r:id="rId11"/>
    <p:sldId id="277" r:id="rId12"/>
    <p:sldId id="273" r:id="rId13"/>
    <p:sldId id="272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6327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Paměť a její poruchy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Kašpárek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56F2E67-556E-4B43-BDFF-07C477B17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Klinicky významné kvalitativní poruchy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A078258-6BEE-4E9B-AE47-E7C47B2E8E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/>
              <a:t>konfabulace</a:t>
            </a:r>
            <a:r>
              <a:rPr lang="cs-CZ" altLang="cs-CZ" b="1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„Vyplnění anterográdní amnézie“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Vždy nový obsah pro poruchy vštípivosti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Nevědomý děj a momentální přesvědčení o pravdivosti obsahu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Odliš od lži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Typické pro </a:t>
            </a:r>
            <a:r>
              <a:rPr lang="cs-CZ" altLang="cs-CZ" dirty="0" err="1"/>
              <a:t>Korsakovský</a:t>
            </a:r>
            <a:r>
              <a:rPr lang="cs-CZ" altLang="cs-CZ" dirty="0"/>
              <a:t> amnestický syndrom</a:t>
            </a:r>
          </a:p>
          <a:p>
            <a:pPr lvl="1"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pseudologia</a:t>
            </a:r>
            <a:r>
              <a:rPr lang="cs-CZ" altLang="cs-CZ" b="1" dirty="0"/>
              <a:t> </a:t>
            </a:r>
            <a:r>
              <a:rPr lang="cs-CZ" altLang="cs-CZ" b="1" dirty="0" err="1"/>
              <a:t>phantastica</a:t>
            </a:r>
            <a:endParaRPr lang="cs-CZ" altLang="cs-CZ" b="1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Záměna „fantazie za skutečnost“ – ztráta schopnosti rozlišit vzpomínky na reálné události od „vysněných“ zážitků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„sekundární zisky“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A781855-FAF0-4BEC-A443-AB1B13D0E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Kvalitativní poruchy – „chyby“ paměti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D145FA7-0B3E-4645-998F-8909A2642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72000" indent="0">
              <a:lnSpc>
                <a:spcPct val="120000"/>
              </a:lnSpc>
              <a:buNone/>
            </a:pPr>
            <a:r>
              <a:rPr lang="cs-CZ" altLang="cs-CZ" b="1" dirty="0"/>
              <a:t>Nejsou známkou duševní poruchy</a:t>
            </a:r>
          </a:p>
          <a:p>
            <a:pPr>
              <a:lnSpc>
                <a:spcPct val="120000"/>
              </a:lnSpc>
            </a:pPr>
            <a:r>
              <a:rPr lang="cs-CZ" altLang="cs-CZ" b="1" dirty="0" err="1"/>
              <a:t>kryptomnézie</a:t>
            </a:r>
            <a:r>
              <a:rPr lang="cs-CZ" altLang="cs-CZ" dirty="0"/>
              <a:t> – chybění pocitu výbavy vzpomínky (vzpomínka je považovaná za aktuální originální nápad)</a:t>
            </a:r>
          </a:p>
          <a:p>
            <a:pPr>
              <a:lnSpc>
                <a:spcPct val="120000"/>
              </a:lnSpc>
            </a:pPr>
            <a:r>
              <a:rPr lang="cs-CZ" altLang="cs-CZ" b="1" dirty="0" err="1"/>
              <a:t>ekmnézie</a:t>
            </a:r>
            <a:r>
              <a:rPr lang="cs-CZ" altLang="cs-CZ" dirty="0"/>
              <a:t> – špatná časová lokalizace</a:t>
            </a:r>
          </a:p>
          <a:p>
            <a:pPr>
              <a:lnSpc>
                <a:spcPct val="120000"/>
              </a:lnSpc>
            </a:pPr>
            <a:r>
              <a:rPr lang="cs-CZ" altLang="cs-CZ" b="1" dirty="0"/>
              <a:t>paramnézie</a:t>
            </a:r>
            <a:r>
              <a:rPr lang="cs-CZ" altLang="cs-CZ" dirty="0"/>
              <a:t> – porucha přesnosti, jistoty („jednotící, </a:t>
            </a:r>
            <a:r>
              <a:rPr lang="cs-CZ" altLang="cs-CZ" dirty="0" err="1"/>
              <a:t>reduplikující</a:t>
            </a:r>
            <a:r>
              <a:rPr lang="cs-CZ" altLang="cs-CZ" dirty="0"/>
              <a:t>“)</a:t>
            </a:r>
          </a:p>
          <a:p>
            <a:pPr>
              <a:lnSpc>
                <a:spcPct val="120000"/>
              </a:lnSpc>
            </a:pPr>
            <a:r>
              <a:rPr lang="cs-CZ" altLang="cs-CZ" b="1" dirty="0"/>
              <a:t>vzpomínkový klam</a:t>
            </a:r>
            <a:r>
              <a:rPr lang="cs-CZ" altLang="cs-CZ" dirty="0"/>
              <a:t> – situační lokalizace („četba za zážitek“)</a:t>
            </a:r>
          </a:p>
          <a:p>
            <a:pPr>
              <a:lnSpc>
                <a:spcPct val="120000"/>
              </a:lnSpc>
            </a:pPr>
            <a:r>
              <a:rPr lang="cs-CZ" altLang="cs-CZ" b="1" dirty="0"/>
              <a:t>halucinace paměti</a:t>
            </a:r>
            <a:r>
              <a:rPr lang="cs-CZ" altLang="cs-CZ" dirty="0"/>
              <a:t> – situační lokalizace (pamatuji si svou představu, mám ji ale za skutečnou, tj. že jsem ji prožil)</a:t>
            </a:r>
          </a:p>
          <a:p>
            <a:pPr>
              <a:lnSpc>
                <a:spcPct val="120000"/>
              </a:lnSpc>
            </a:pPr>
            <a:r>
              <a:rPr lang="cs-CZ" altLang="cs-CZ" b="1" dirty="0"/>
              <a:t>iluze paměti</a:t>
            </a:r>
            <a:r>
              <a:rPr lang="cs-CZ" altLang="cs-CZ" dirty="0"/>
              <a:t> – </a:t>
            </a:r>
            <a:r>
              <a:rPr lang="cs-CZ" altLang="cs-CZ" dirty="0" err="1"/>
              <a:t>illusion</a:t>
            </a:r>
            <a:r>
              <a:rPr lang="cs-CZ" altLang="cs-CZ" dirty="0"/>
              <a:t> </a:t>
            </a:r>
            <a:r>
              <a:rPr lang="cs-CZ" altLang="cs-CZ" dirty="0" err="1"/>
              <a:t>du</a:t>
            </a:r>
            <a:r>
              <a:rPr lang="cs-CZ" altLang="cs-CZ" dirty="0"/>
              <a:t> </a:t>
            </a:r>
            <a:r>
              <a:rPr lang="cs-CZ" altLang="cs-CZ" dirty="0" err="1"/>
              <a:t>deja</a:t>
            </a:r>
            <a:r>
              <a:rPr lang="cs-CZ" altLang="cs-CZ" dirty="0"/>
              <a:t> </a:t>
            </a:r>
            <a:r>
              <a:rPr lang="cs-CZ" altLang="cs-CZ" dirty="0" err="1"/>
              <a:t>vu</a:t>
            </a:r>
            <a:endParaRPr lang="cs-CZ" altLang="cs-CZ" dirty="0"/>
          </a:p>
          <a:p>
            <a:pPr>
              <a:lnSpc>
                <a:spcPct val="120000"/>
              </a:lnSpc>
            </a:pPr>
            <a:r>
              <a:rPr lang="cs-CZ" altLang="cs-CZ" b="1" dirty="0" err="1"/>
              <a:t>pseudoreminiscence</a:t>
            </a:r>
            <a:r>
              <a:rPr lang="cs-CZ" altLang="cs-CZ" dirty="0"/>
              <a:t> – (běžné „doplnění vzpomínky“)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Epizodická paměť a její poruchy jsou klinicky významné. Její vyšetření je součást základního psychiatrického vyšetření.</a:t>
            </a:r>
          </a:p>
          <a:p>
            <a:r>
              <a:rPr lang="cs-CZ" dirty="0"/>
              <a:t>Existují biologické i psychologické příčiny narušení jednotlivých složek paměti.</a:t>
            </a:r>
          </a:p>
          <a:p>
            <a:r>
              <a:rPr lang="cs-CZ" dirty="0"/>
              <a:t>Klinicky nejvýznamnější kvantitativní poruchy jsou amnézie (vč. psychogenní amnézie), </a:t>
            </a:r>
            <a:r>
              <a:rPr lang="cs-CZ" dirty="0" err="1"/>
              <a:t>hypomnézie</a:t>
            </a:r>
            <a:r>
              <a:rPr lang="cs-CZ" dirty="0"/>
              <a:t> a hypermnézie.</a:t>
            </a:r>
          </a:p>
          <a:p>
            <a:r>
              <a:rPr lang="cs-CZ" dirty="0"/>
              <a:t>Klinicky nejvýznamnější kvalitativní poruchy jsou </a:t>
            </a:r>
            <a:r>
              <a:rPr lang="cs-CZ" dirty="0" err="1"/>
              <a:t>konfabulace</a:t>
            </a:r>
            <a:r>
              <a:rPr lang="cs-CZ" dirty="0"/>
              <a:t>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2EBE7F1C-0A48-4776-83D1-76AAFF765B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získá schopnost vysvětlit, jakým způsobem psychické i farmakologické faktory ovlivňující vznik a vybavení vzpomínky</a:t>
            </a:r>
          </a:p>
          <a:p>
            <a:endParaRPr lang="cs-CZ" dirty="0"/>
          </a:p>
          <a:p>
            <a:r>
              <a:rPr lang="cs-CZ" dirty="0"/>
              <a:t>Student se naučí klinicky vyšetřit paměť</a:t>
            </a:r>
          </a:p>
          <a:p>
            <a:endParaRPr lang="cs-CZ" dirty="0"/>
          </a:p>
          <a:p>
            <a:r>
              <a:rPr lang="cs-CZ" dirty="0"/>
              <a:t>Student se naučí popsat základní klinicky významné poruchy paměti.</a:t>
            </a:r>
          </a:p>
          <a:p>
            <a:endParaRPr lang="cs-CZ" dirty="0"/>
          </a:p>
          <a:p>
            <a:r>
              <a:rPr lang="cs-CZ" dirty="0"/>
              <a:t>Student se naučí vysvětlit koncept psychogenní poruchy paměti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Epizodická paměť z klinického pohledu</a:t>
            </a:r>
          </a:p>
          <a:p>
            <a:pPr lvl="1"/>
            <a:r>
              <a:rPr lang="cs-CZ" dirty="0"/>
              <a:t>Faktory ovlivňující vznik a výbavnost vzpomínky – důsledky pro psychopatologii</a:t>
            </a:r>
          </a:p>
          <a:p>
            <a:pPr lvl="1"/>
            <a:r>
              <a:rPr lang="cs-CZ" dirty="0"/>
              <a:t>Vyšetření paměti</a:t>
            </a:r>
          </a:p>
          <a:p>
            <a:pPr lvl="1"/>
            <a:endParaRPr lang="cs-CZ" dirty="0"/>
          </a:p>
          <a:p>
            <a:r>
              <a:rPr lang="cs-CZ" dirty="0"/>
              <a:t>Klinicky významné poruchy paměti</a:t>
            </a:r>
          </a:p>
          <a:p>
            <a:pPr lvl="1"/>
            <a:r>
              <a:rPr lang="cs-CZ" dirty="0"/>
              <a:t>Kvantitativní: organická a psychogenní amnézie, hypermnézie</a:t>
            </a:r>
          </a:p>
          <a:p>
            <a:pPr lvl="1"/>
            <a:r>
              <a:rPr lang="cs-CZ" dirty="0"/>
              <a:t>Kvalitativní: </a:t>
            </a:r>
            <a:r>
              <a:rPr lang="cs-CZ" dirty="0" err="1"/>
              <a:t>konfabulace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Chyby paměti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B74942F7-D034-4079-8325-EB49DC73B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320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27845D7-47DF-4594-A953-F65E9DD72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Explicitní (deklarativní) paměť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B53C49F-402E-447E-94A5-8CCECA22AD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klinicky relevantní</a:t>
            </a:r>
          </a:p>
          <a:p>
            <a:r>
              <a:rPr lang="cs-CZ" altLang="cs-CZ" b="1" dirty="0">
                <a:cs typeface="Arial" panose="020B0604020202020204" pitchFamily="34" charset="0"/>
              </a:rPr>
              <a:t>Epizodická</a:t>
            </a:r>
            <a:r>
              <a:rPr lang="cs-CZ" altLang="cs-CZ" dirty="0">
                <a:cs typeface="Arial" panose="020B0604020202020204" pitchFamily="34" charset="0"/>
              </a:rPr>
              <a:t>: čas, místo, obsah události</a:t>
            </a:r>
            <a:r>
              <a:rPr lang="cs-CZ" altLang="cs-CZ" dirty="0"/>
              <a:t> </a:t>
            </a:r>
          </a:p>
          <a:p>
            <a:r>
              <a:rPr lang="cs-CZ" altLang="cs-CZ" b="1" dirty="0">
                <a:cs typeface="Arial" panose="020B0604020202020204" pitchFamily="34" charset="0"/>
              </a:rPr>
              <a:t>Sémantická</a:t>
            </a:r>
            <a:r>
              <a:rPr lang="cs-CZ" altLang="cs-CZ" dirty="0">
                <a:cs typeface="Arial" panose="020B0604020202020204" pitchFamily="34" charset="0"/>
              </a:rPr>
              <a:t>: fakta</a:t>
            </a:r>
          </a:p>
          <a:p>
            <a:endParaRPr lang="cs-CZ" altLang="cs-CZ" dirty="0">
              <a:cs typeface="Arial" panose="020B0604020202020204" pitchFamily="34" charset="0"/>
            </a:endParaRPr>
          </a:p>
          <a:p>
            <a:r>
              <a:rPr lang="cs-CZ" altLang="cs-CZ" dirty="0">
                <a:cs typeface="Arial" panose="020B0604020202020204" pitchFamily="34" charset="0"/>
              </a:rPr>
              <a:t>Dělení dle časového hlediska a související proces</a:t>
            </a:r>
          </a:p>
          <a:p>
            <a:pPr lvl="1"/>
            <a:r>
              <a:rPr lang="cs-CZ" altLang="cs-CZ" b="1" dirty="0">
                <a:cs typeface="Arial" panose="020B0604020202020204" pitchFamily="34" charset="0"/>
              </a:rPr>
              <a:t>bezprostřední</a:t>
            </a:r>
            <a:r>
              <a:rPr lang="cs-CZ" altLang="cs-CZ" b="1" dirty="0"/>
              <a:t> </a:t>
            </a:r>
            <a:r>
              <a:rPr lang="cs-CZ" altLang="cs-CZ" dirty="0"/>
              <a:t>(sekundy)</a:t>
            </a:r>
          </a:p>
          <a:p>
            <a:pPr lvl="1"/>
            <a:r>
              <a:rPr lang="cs-CZ" altLang="cs-CZ" b="1" dirty="0">
                <a:cs typeface="Arial" panose="020B0604020202020204" pitchFamily="34" charset="0"/>
              </a:rPr>
              <a:t>krátkodobá</a:t>
            </a:r>
            <a:r>
              <a:rPr lang="cs-CZ" altLang="cs-CZ" b="1" dirty="0"/>
              <a:t> </a:t>
            </a:r>
            <a:r>
              <a:rPr lang="cs-CZ" altLang="cs-CZ" dirty="0"/>
              <a:t>(minuty, dny) - vštípivost</a:t>
            </a:r>
          </a:p>
          <a:p>
            <a:pPr lvl="1"/>
            <a:r>
              <a:rPr lang="cs-CZ" altLang="cs-CZ" b="1" dirty="0">
                <a:cs typeface="Arial" panose="020B0604020202020204" pitchFamily="34" charset="0"/>
              </a:rPr>
              <a:t>dlouhodobá</a:t>
            </a:r>
            <a:r>
              <a:rPr lang="cs-CZ" altLang="cs-CZ" dirty="0"/>
              <a:t> (???) – úchovnost, výbavnost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81A6121-1546-4554-904F-FCC392DEA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Recepce (vštípivost)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51C5F46-53BD-4835-8EF7-5AE6D47025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3200" dirty="0"/>
              <a:t>Vznik a konsolidace paměťové stopy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err="1"/>
              <a:t>Neuroplasticita</a:t>
            </a:r>
            <a:r>
              <a:rPr lang="cs-CZ" altLang="cs-CZ" sz="2400" dirty="0"/>
              <a:t> – funkční změny účinnosti synapsí (LTP, LDP…) a následná tvorba nových spojů (morfologický korelát paměti)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Farmakologie: CAVE anti-NMDA, anti-GABA, anti-AC…</a:t>
            </a:r>
          </a:p>
          <a:p>
            <a:pPr>
              <a:lnSpc>
                <a:spcPct val="90000"/>
              </a:lnSpc>
            </a:pPr>
            <a:endParaRPr lang="cs-CZ" altLang="cs-CZ" sz="3200" dirty="0"/>
          </a:p>
          <a:p>
            <a:pPr>
              <a:lnSpc>
                <a:spcPct val="90000"/>
              </a:lnSpc>
            </a:pPr>
            <a:r>
              <a:rPr lang="cs-CZ" altLang="cs-CZ" sz="3200" dirty="0"/>
              <a:t>Psychologické faktory vzniku vzpomínky: její přesnost </a:t>
            </a:r>
            <a:r>
              <a:rPr lang="cs-CZ" altLang="cs-CZ" sz="3200" dirty="0">
                <a:cs typeface="Arial" panose="020B0604020202020204" pitchFamily="34" charset="0"/>
              </a:rPr>
              <a:t>souvisí s „jasností vjemu“</a:t>
            </a:r>
            <a:endParaRPr lang="cs-CZ" altLang="cs-CZ" sz="3200" dirty="0"/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cs typeface="Arial" panose="020B0604020202020204" pitchFamily="34" charset="0"/>
              </a:rPr>
              <a:t>vigilita, lucidita vědomí</a:t>
            </a:r>
            <a:endParaRPr lang="cs-CZ" altLang="cs-CZ" sz="2400" dirty="0"/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cs typeface="Arial" panose="020B0604020202020204" pitchFamily="34" charset="0"/>
              </a:rPr>
              <a:t>pozornost – čím větší pozornost věnovaná vjemu, tím přesnější zapamatování</a:t>
            </a:r>
            <a:r>
              <a:rPr lang="cs-CZ" altLang="cs-CZ" sz="2400" i="1" dirty="0"/>
              <a:t>	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a</a:t>
            </a:r>
            <a:r>
              <a:rPr lang="cs-CZ" altLang="cs-CZ" sz="2400" dirty="0">
                <a:cs typeface="Arial" panose="020B0604020202020204" pitchFamily="34" charset="0"/>
              </a:rPr>
              <a:t>fekt – zvýší zájem o vjem, avšak zkreslí ho; vjem je snadněji zapamatován, vzpomínka je však nepřesná</a:t>
            </a:r>
            <a:endParaRPr lang="cs-CZ" altLang="cs-CZ" sz="2400" dirty="0"/>
          </a:p>
          <a:p>
            <a:pPr lvl="1">
              <a:lnSpc>
                <a:spcPct val="90000"/>
              </a:lnSpc>
            </a:pPr>
            <a:r>
              <a:rPr lang="cs-CZ" altLang="cs-CZ" sz="2400" i="1" dirty="0">
                <a:cs typeface="Arial" panose="020B0604020202020204" pitchFamily="34" charset="0"/>
              </a:rPr>
              <a:t>opakování – zvýší šanci něco si vštípit; efektivnější, pokud opakování v delších časových intervalech</a:t>
            </a:r>
            <a:endParaRPr lang="cs-CZ" altLang="cs-CZ" sz="2400" dirty="0">
              <a:cs typeface="Arial" panose="020B0604020202020204" pitchFamily="34" charset="0"/>
            </a:endParaRP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811016-762D-4718-829E-BF7DB95E8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Reprodukce (výbavnost)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94A5F5B-D2A3-43DF-8E39-A1B23C2B54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200" b="1" dirty="0">
                <a:cs typeface="Arial" panose="020B0604020202020204" pitchFamily="34" charset="0"/>
              </a:rPr>
              <a:t>Vlastnosti vybavené vzpomínky: prostor pro chyby</a:t>
            </a:r>
            <a:r>
              <a:rPr lang="cs-CZ" altLang="cs-CZ" sz="32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cs typeface="Arial" panose="020B0604020202020204" pitchFamily="34" charset="0"/>
              </a:rPr>
              <a:t>pocit </a:t>
            </a:r>
            <a:r>
              <a:rPr lang="cs-CZ" altLang="cs-CZ" sz="2400" b="1" dirty="0">
                <a:cs typeface="Arial" panose="020B0604020202020204" pitchFamily="34" charset="0"/>
              </a:rPr>
              <a:t>výbavy </a:t>
            </a:r>
            <a:r>
              <a:rPr lang="cs-CZ" altLang="cs-CZ" sz="2400" dirty="0">
                <a:cs typeface="Arial" panose="020B0604020202020204" pitchFamily="34" charset="0"/>
              </a:rPr>
              <a:t>(rozpomenutí - jde o vzpomínku, ne o aktivní produkt myšlení)</a:t>
            </a:r>
            <a:endParaRPr lang="cs-CZ" altLang="cs-CZ" sz="2400" dirty="0"/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cs typeface="Arial" panose="020B0604020202020204" pitchFamily="34" charset="0"/>
              </a:rPr>
              <a:t>pocit </a:t>
            </a:r>
            <a:r>
              <a:rPr lang="cs-CZ" altLang="cs-CZ" sz="2400" b="1" dirty="0">
                <a:cs typeface="Arial" panose="020B0604020202020204" pitchFamily="34" charset="0"/>
              </a:rPr>
              <a:t>jistoty </a:t>
            </a:r>
            <a:r>
              <a:rPr lang="cs-CZ" altLang="cs-CZ" sz="2400" dirty="0">
                <a:cs typeface="Arial" panose="020B0604020202020204" pitchFamily="34" charset="0"/>
              </a:rPr>
              <a:t>(„jsem si jistý, že to tak bylo“ – přesnost </a:t>
            </a:r>
            <a:r>
              <a:rPr lang="cs-CZ" altLang="cs-CZ" sz="2400" dirty="0"/>
              <a:t>obsahu vzpomínky; </a:t>
            </a:r>
            <a:r>
              <a:rPr lang="cs-CZ" altLang="cs-CZ" sz="2400" dirty="0">
                <a:cs typeface="Arial" panose="020B0604020202020204" pitchFamily="34" charset="0"/>
              </a:rPr>
              <a:t>výrazné osobnostní vlivy)</a:t>
            </a:r>
            <a:endParaRPr lang="cs-CZ" altLang="cs-CZ" sz="2400" dirty="0"/>
          </a:p>
          <a:p>
            <a:pPr lvl="1">
              <a:lnSpc>
                <a:spcPct val="90000"/>
              </a:lnSpc>
            </a:pPr>
            <a:r>
              <a:rPr lang="cs-CZ" altLang="cs-CZ" sz="2400" b="1" dirty="0">
                <a:cs typeface="Arial" panose="020B0604020202020204" pitchFamily="34" charset="0"/>
              </a:rPr>
              <a:t>časová a situační lokalizace </a:t>
            </a:r>
            <a:r>
              <a:rPr lang="cs-CZ" altLang="cs-CZ" sz="2400" dirty="0">
                <a:cs typeface="Arial" panose="020B0604020202020204" pitchFamily="34" charset="0"/>
              </a:rPr>
              <a:t>(</a:t>
            </a:r>
            <a:r>
              <a:rPr lang="cs-CZ" altLang="cs-CZ" sz="2400" dirty="0" err="1">
                <a:cs typeface="Arial" panose="020B0604020202020204" pitchFamily="34" charset="0"/>
              </a:rPr>
              <a:t>pořadovost</a:t>
            </a:r>
            <a:r>
              <a:rPr lang="cs-CZ" altLang="cs-CZ" sz="2400" dirty="0">
                <a:cs typeface="Arial" panose="020B0604020202020204" pitchFamily="34" charset="0"/>
              </a:rPr>
              <a:t> - kdy a za jakých okolností vznikla)</a:t>
            </a:r>
            <a:r>
              <a:rPr lang="cs-CZ" altLang="cs-CZ" sz="24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96F218D-9DCA-49C2-BC46-DEFBFA124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Vyšetření paměti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9BA3585-013C-4129-BA2B-D507AA9C0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>
                <a:cs typeface="Arial" panose="020B0604020202020204" pitchFamily="34" charset="0"/>
              </a:rPr>
              <a:t>klinické</a:t>
            </a:r>
            <a:endParaRPr lang="cs-CZ" altLang="cs-CZ"/>
          </a:p>
          <a:p>
            <a:pPr lvl="1">
              <a:lnSpc>
                <a:spcPct val="90000"/>
              </a:lnSpc>
            </a:pPr>
            <a:r>
              <a:rPr lang="cs-CZ" altLang="cs-CZ" sz="2400"/>
              <a:t>bezprostřední (vštípivost): okamžité opakování řady čísel (norma 6 dopředu, 3 zpět)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cs typeface="Arial" panose="020B0604020202020204" pitchFamily="34" charset="0"/>
              </a:rPr>
              <a:t>krátkodobá</a:t>
            </a:r>
            <a:r>
              <a:rPr lang="cs-CZ" altLang="cs-CZ" sz="2400"/>
              <a:t> (vštípivost, výbavnost): </a:t>
            </a:r>
            <a:r>
              <a:rPr lang="cs-CZ" altLang="cs-CZ" sz="2400">
                <a:cs typeface="Arial" panose="020B0604020202020204" pitchFamily="34" charset="0"/>
              </a:rPr>
              <a:t> </a:t>
            </a:r>
            <a:r>
              <a:rPr lang="cs-CZ" altLang="cs-CZ" sz="2400"/>
              <a:t>oddálené </a:t>
            </a:r>
            <a:r>
              <a:rPr lang="cs-CZ" altLang="cs-CZ" sz="2400">
                <a:cs typeface="Arial" panose="020B0604020202020204" pitchFamily="34" charset="0"/>
              </a:rPr>
              <a:t>opakování řady slov, události z bezprostřední minulosti</a:t>
            </a:r>
            <a:endParaRPr lang="cs-CZ" altLang="cs-CZ" sz="2400"/>
          </a:p>
          <a:p>
            <a:pPr lvl="1">
              <a:lnSpc>
                <a:spcPct val="90000"/>
              </a:lnSpc>
            </a:pPr>
            <a:r>
              <a:rPr lang="cs-CZ" altLang="cs-CZ" sz="2400">
                <a:cs typeface="Arial" panose="020B0604020202020204" pitchFamily="34" charset="0"/>
              </a:rPr>
              <a:t>dlouhodobá</a:t>
            </a:r>
            <a:r>
              <a:rPr lang="cs-CZ" altLang="cs-CZ" sz="2400"/>
              <a:t> (výbavnost, retence)</a:t>
            </a:r>
            <a:r>
              <a:rPr lang="cs-CZ" altLang="cs-CZ" sz="2400">
                <a:cs typeface="Arial" panose="020B0604020202020204" pitchFamily="34" charset="0"/>
              </a:rPr>
              <a:t>: </a:t>
            </a:r>
            <a:r>
              <a:rPr lang="cs-CZ" altLang="cs-CZ" sz="2400"/>
              <a:t>informace z minulosti (anamnestická data), všeobecně známá data (prezident…)</a:t>
            </a:r>
          </a:p>
          <a:p>
            <a:pPr>
              <a:lnSpc>
                <a:spcPct val="90000"/>
              </a:lnSpc>
            </a:pPr>
            <a:r>
              <a:rPr lang="cs-CZ" altLang="cs-CZ">
                <a:cs typeface="Arial" panose="020B0604020202020204" pitchFamily="34" charset="0"/>
              </a:rPr>
              <a:t>psychologické testy</a:t>
            </a:r>
            <a:endParaRPr lang="cs-CZ" altLang="cs-CZ"/>
          </a:p>
          <a:p>
            <a:pPr lvl="1">
              <a:lnSpc>
                <a:spcPct val="90000"/>
              </a:lnSpc>
            </a:pPr>
            <a:r>
              <a:rPr lang="cs-CZ" altLang="cs-CZ" sz="2400" b="1">
                <a:cs typeface="Arial" panose="020B0604020202020204" pitchFamily="34" charset="0"/>
              </a:rPr>
              <a:t>MMSE, Wechsler Memory Scale</a:t>
            </a:r>
            <a:r>
              <a:rPr lang="cs-CZ" altLang="cs-CZ" sz="2400">
                <a:cs typeface="Arial" panose="020B0604020202020204" pitchFamily="34" charset="0"/>
              </a:rPr>
              <a:t> </a:t>
            </a:r>
            <a:endParaRPr lang="cs-CZ" altLang="cs-CZ" sz="2400"/>
          </a:p>
          <a:p>
            <a:pPr lvl="1">
              <a:lnSpc>
                <a:spcPct val="90000"/>
              </a:lnSpc>
            </a:pPr>
            <a:r>
              <a:rPr lang="cs-CZ" altLang="cs-CZ" sz="2400">
                <a:cs typeface="Arial" panose="020B0604020202020204" pitchFamily="34" charset="0"/>
              </a:rPr>
              <a:t>specifické testy na pracovní paměť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7AC8806-2BBD-45E5-BDC9-59D58E087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Amnéze</a:t>
            </a:r>
            <a:endParaRPr lang="cs-CZ" altLang="cs-CZ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75A7115-2B04-4856-BB0C-A9FAC75D9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Dle etiologie: organická, psychogenní</a:t>
            </a:r>
          </a:p>
          <a:p>
            <a:r>
              <a:rPr lang="cs-CZ" altLang="cs-CZ" dirty="0"/>
              <a:t>Organická </a:t>
            </a:r>
          </a:p>
          <a:p>
            <a:pPr lvl="1"/>
            <a:r>
              <a:rPr lang="cs-CZ" altLang="cs-CZ" dirty="0"/>
              <a:t>poruchy vědomí, </a:t>
            </a:r>
            <a:r>
              <a:rPr lang="cs-CZ" altLang="cs-CZ" dirty="0" err="1"/>
              <a:t>farmakogenní</a:t>
            </a:r>
            <a:r>
              <a:rPr lang="cs-CZ" altLang="cs-CZ" dirty="0"/>
              <a:t>, funkční, či strukturální poruchy klíčových oblastí CNS</a:t>
            </a:r>
          </a:p>
          <a:p>
            <a:pPr lvl="1"/>
            <a:r>
              <a:rPr lang="cs-CZ" altLang="cs-CZ" dirty="0"/>
              <a:t>Palimpsest - intoxikace</a:t>
            </a:r>
          </a:p>
          <a:p>
            <a:pPr lvl="1"/>
            <a:r>
              <a:rPr lang="cs-CZ" altLang="cs-CZ" dirty="0" err="1"/>
              <a:t>Korsakovský</a:t>
            </a:r>
            <a:r>
              <a:rPr lang="cs-CZ" altLang="cs-CZ" dirty="0"/>
              <a:t> (diencefalický) syndrom – amnézie s </a:t>
            </a:r>
            <a:r>
              <a:rPr lang="cs-CZ" altLang="cs-CZ" dirty="0" err="1"/>
              <a:t>konfabulacemi</a:t>
            </a:r>
            <a:endParaRPr lang="cs-CZ" altLang="cs-CZ" dirty="0"/>
          </a:p>
          <a:p>
            <a:r>
              <a:rPr lang="cs-CZ" altLang="cs-CZ" dirty="0"/>
              <a:t>Psychogenní </a:t>
            </a:r>
          </a:p>
          <a:p>
            <a:pPr lvl="1">
              <a:buClr>
                <a:schemeClr val="tx1"/>
              </a:buClr>
              <a:buFontTx/>
              <a:buChar char="–"/>
            </a:pPr>
            <a:r>
              <a:rPr lang="cs-CZ" altLang="cs-CZ" dirty="0"/>
              <a:t>Trauma, vysoké emoční vypětí, stres</a:t>
            </a:r>
          </a:p>
          <a:p>
            <a:pPr lvl="1">
              <a:buClr>
                <a:schemeClr val="tx1"/>
              </a:buClr>
              <a:buFontTx/>
              <a:buChar char="–"/>
            </a:pPr>
            <a:r>
              <a:rPr lang="cs-CZ" altLang="cs-CZ" dirty="0"/>
              <a:t>Ostrůvkovitá, selektivní</a:t>
            </a:r>
          </a:p>
          <a:p>
            <a:pPr lvl="1">
              <a:buClr>
                <a:schemeClr val="tx1"/>
              </a:buClr>
              <a:buFontTx/>
              <a:buChar char="–"/>
            </a:pPr>
            <a:r>
              <a:rPr lang="cs-CZ" altLang="cs-CZ" dirty="0"/>
              <a:t>Disociace vědomého přístupu k obsahu (není v dosahu) a emoční reakce (prožívání emoce a reakcí na ni – regulační mechanismy emocí; nesrozumitelné)</a:t>
            </a:r>
          </a:p>
          <a:p>
            <a:pPr lvl="1">
              <a:buClr>
                <a:schemeClr val="tx1"/>
              </a:buClr>
              <a:buFontTx/>
              <a:buChar char="–"/>
            </a:pPr>
            <a:r>
              <a:rPr lang="cs-CZ" altLang="cs-CZ" dirty="0"/>
              <a:t>Obtíže pro integraci (vyrovnání se) traumatických zážitků (v PT)</a:t>
            </a:r>
          </a:p>
          <a:p>
            <a:pPr>
              <a:buClr>
                <a:schemeClr val="tx1"/>
              </a:buClr>
              <a:buFontTx/>
              <a:buChar char="–"/>
            </a:pPr>
            <a:r>
              <a:rPr lang="cs-CZ" altLang="cs-CZ" dirty="0" err="1"/>
              <a:t>Hypomnézie</a:t>
            </a:r>
            <a:r>
              <a:rPr lang="cs-CZ" altLang="cs-CZ" dirty="0"/>
              <a:t> – klinicky významné narušení vštípivosti a výbavnosti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0F291D8-40EF-456B-BE92-BA19DAACD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Hypermnézie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CE2D8D8-346D-427C-B3F3-688530304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err="1">
                <a:cs typeface="Arial" panose="020B0604020202020204" pitchFamily="34" charset="0"/>
              </a:rPr>
              <a:t>patol</a:t>
            </a:r>
            <a:r>
              <a:rPr lang="cs-CZ" altLang="cs-CZ" dirty="0">
                <a:cs typeface="Arial" panose="020B0604020202020204" pitchFamily="34" charset="0"/>
              </a:rPr>
              <a:t>. zvýšení určité složky paměti na úkor složek jiných</a:t>
            </a: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Zvýšení výbavnosti, jasnosti, pocitu jistoty na úkor přesnosti: </a:t>
            </a:r>
            <a:r>
              <a:rPr lang="cs-CZ" altLang="cs-CZ" b="1" dirty="0"/>
              <a:t>mánie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Neprobíhá „vyhasínání paměťové stopy“ – emoční složky: </a:t>
            </a:r>
            <a:r>
              <a:rPr lang="cs-CZ" altLang="cs-CZ" b="1" dirty="0"/>
              <a:t>posttraumatická stresová porucha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tiologie.pptx" id="{470F52A9-5E1E-467B-BE34-9BE8BEEB5A71}" vid="{13137F5E-8F04-46C9-BACA-4F14F6B1CA3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Psychiatrie_prednaska</Template>
  <TotalTime>122</TotalTime>
  <Words>715</Words>
  <Application>Microsoft Office PowerPoint</Application>
  <PresentationFormat>Širokoúhlá obrazovka</PresentationFormat>
  <Paragraphs>99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RobotoCondensed</vt:lpstr>
      <vt:lpstr>Tahoma</vt:lpstr>
      <vt:lpstr>Wingdings</vt:lpstr>
      <vt:lpstr>Prezentace_MU_CZ</vt:lpstr>
      <vt:lpstr>Paměť a její poruchy</vt:lpstr>
      <vt:lpstr>Výstupy z učení</vt:lpstr>
      <vt:lpstr>Obsah přednášky</vt:lpstr>
      <vt:lpstr>Explicitní (deklarativní) paměť</vt:lpstr>
      <vt:lpstr>Recepce (vštípivost)</vt:lpstr>
      <vt:lpstr>Reprodukce (výbavnost)</vt:lpstr>
      <vt:lpstr>Vyšetření paměti</vt:lpstr>
      <vt:lpstr>Amnéze</vt:lpstr>
      <vt:lpstr>Hypermnézie</vt:lpstr>
      <vt:lpstr>Klinicky významné kvalitativní poruchy</vt:lpstr>
      <vt:lpstr>Kvalitativní poruchy – „chyby“ paměti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Paměť a její poruchy</dc:title>
  <dc:creator>Tomáš Kašpárek</dc:creator>
  <cp:lastModifiedBy>Pazderová Jana</cp:lastModifiedBy>
  <cp:revision>16</cp:revision>
  <cp:lastPrinted>1601-01-01T00:00:00Z</cp:lastPrinted>
  <dcterms:created xsi:type="dcterms:W3CDTF">2021-08-23T12:21:28Z</dcterms:created>
  <dcterms:modified xsi:type="dcterms:W3CDTF">2022-09-14T09:38:45Z</dcterms:modified>
</cp:coreProperties>
</file>