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74" r:id="rId2"/>
    <p:sldId id="269" r:id="rId3"/>
    <p:sldId id="275" r:id="rId4"/>
    <p:sldId id="276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73" r:id="rId21"/>
    <p:sldId id="293" r:id="rId22"/>
    <p:sldId id="272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39" autoAdjust="0"/>
    <p:restoredTop sz="96327" autoAdjust="0"/>
  </p:normalViewPr>
  <p:slideViewPr>
    <p:cSldViewPr snapToGrid="0">
      <p:cViewPr varScale="1">
        <p:scale>
          <a:sx n="91" d="100"/>
          <a:sy n="91" d="100"/>
        </p:scale>
        <p:origin x="274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65A7D6-4EB3-4E67-B358-56DDA6BFDE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deo – závěrečný snímek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16521B6-6164-7649-9BB9-98A3FC15AE46}"/>
              </a:ext>
            </a:extLst>
          </p:cNvPr>
          <p:cNvSpPr txBox="1"/>
          <p:nvPr userDrawn="1"/>
        </p:nvSpPr>
        <p:spPr>
          <a:xfrm>
            <a:off x="307497" y="5837678"/>
            <a:ext cx="606902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Lékařská fakulta Masarykovy univerzity</a:t>
            </a:r>
          </a:p>
          <a:p>
            <a:pPr lvl="0"/>
            <a:r>
              <a:rPr lang="cs-CZ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CBF481B-8B94-4C57-A2B8-0B7D7AFAE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3224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20552E7-48CC-40F3-B391-087BD87902C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D656F7E9-5E47-41D0-9CA9-DE4A31EE09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E805697-F6B9-4F6A-9C5B-5AAFE54A07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5354773-248E-4956-8633-6A496534A5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9BA260D-C952-48F5-9BCF-8EDB00FA2E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E2D3A7-3660-4B54-93F1-E2F006CF22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2A1E796-F773-4049-A027-E6B6CD7530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3771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Vložte název přednášky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 dirty="0"/>
              <a:t>Jméno Příjmení (bez titulů)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FC17CBE-6747-4FB3-910C-F34D0CC6F3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Diagnostické zobrazovací metody (VLDI7X1c)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75" r:id="rId6"/>
    <p:sldLayoutId id="2147483695" r:id="rId7"/>
    <p:sldLayoutId id="2147483686" r:id="rId8"/>
    <p:sldLayoutId id="2147483690" r:id="rId9"/>
    <p:sldLayoutId id="2147483692" r:id="rId10"/>
    <p:sldLayoutId id="2147483700" r:id="rId11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3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ebfyzika.fsv.cvut.cz/1tab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DE5DD285-E00D-4C54-A6D0-EEAA922CE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Základy fyziky v nukleární medicíně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CFB37652-23F2-4193-BD4D-BBC6A754C3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Ondřej Stanický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A9858B-2B4A-46CB-84A6-A14EFB53B1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t-BR" dirty="0"/>
              <a:t>Diagnostické zobrazovací metody (VLDI7X1c)</a:t>
            </a:r>
          </a:p>
        </p:txBody>
      </p:sp>
    </p:spTree>
    <p:extLst>
      <p:ext uri="{BB962C8B-B14F-4D97-AF65-F5344CB8AC3E}">
        <p14:creationId xmlns:p14="http://schemas.microsoft.com/office/powerpoint/2010/main" val="6675161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Druhy radioaktivních přeměn – přeměna </a:t>
            </a:r>
            <a:r>
              <a:rPr lang="el-G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β</a:t>
            </a:r>
            <a:r>
              <a:rPr lang="el-GR" baseline="30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–</a:t>
            </a:r>
            <a:endParaRPr lang="cs-CZ" baseline="300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19999" y="1520741"/>
            <a:ext cx="9930072" cy="3668379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altLang="cs-CZ" sz="1800" dirty="0"/>
              <a:t>elektron + antineutrino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při přeměně β</a:t>
            </a:r>
            <a:r>
              <a:rPr lang="cs-CZ" altLang="cs-CZ" sz="1800" baseline="30000" dirty="0"/>
              <a:t>–</a:t>
            </a:r>
            <a:r>
              <a:rPr lang="cs-CZ" altLang="cs-CZ" sz="1800" dirty="0"/>
              <a:t> se hmotnostní číslo prvku nemění, protonové číslo se zvětší o 1, prvek se posune o jedno místo vpravo v periodické tabulce prvků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má spojité energetické spektrum → obsahuje částice s energiemi od nuly až po určitou maximální energii, která je pro daný radionuklid charakteristická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interakce s prostředím: ionizace, excitace atomů, tvorba brzdného záření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e</a:t>
            </a:r>
            <a:r>
              <a:rPr lang="cs-CZ" altLang="cs-CZ" sz="1800" baseline="30000" dirty="0"/>
              <a:t>-</a:t>
            </a:r>
            <a:r>
              <a:rPr lang="cs-CZ" altLang="cs-CZ" sz="1800" dirty="0"/>
              <a:t> jsou lehké částice, které jsou při průchodu látkou rozptylovány a jejich dráha může být značně klikatá → dosah e- v látce má velký rozptyl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menší ionizační účinky než záření </a:t>
            </a:r>
            <a:r>
              <a:rPr lang="el-GR" sz="1800" dirty="0"/>
              <a:t>α</a:t>
            </a:r>
            <a:endParaRPr lang="cs-CZ" altLang="cs-CZ" sz="1800" dirty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223463" y="5189119"/>
            <a:ext cx="59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Př.: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223463" y="5536108"/>
                <a:ext cx="2666820" cy="3449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2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→</m:t>
                          </m:r>
                        </m:e>
                      </m:sPre>
                      <m:sPre>
                        <m:sPrePr>
                          <m:ctrlPr>
                            <a:rPr lang="cs-CZ" sz="2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𝐻𝑒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+ </m:t>
                          </m:r>
                          <m:sSup>
                            <m:sSupPr>
                              <m:ctrlP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sSup>
                            <m:sSupPr>
                              <m:ctrlP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e>
                            <m:sup>
                              <m:r>
                                <a:rPr lang="en-GB" sz="22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</m:sup>
                          </m:sSup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sPre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463" y="5536108"/>
                <a:ext cx="2666820" cy="344903"/>
              </a:xfrm>
              <a:prstGeom prst="rect">
                <a:avLst/>
              </a:prstGeom>
              <a:blipFill>
                <a:blip r:embed="rId2"/>
                <a:stretch>
                  <a:fillRect l="-686" b="-192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3890283" y="5497473"/>
            <a:ext cx="41722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altLang="cs-CZ" sz="2200" dirty="0">
                <a:latin typeface="+mn-lt"/>
              </a:rPr>
              <a:t>,</a:t>
            </a:r>
            <a:r>
              <a:rPr lang="cs-CZ" altLang="cs-CZ" sz="1800" baseline="30000" dirty="0">
                <a:latin typeface="+mn-lt"/>
              </a:rPr>
              <a:t>131</a:t>
            </a:r>
            <a:r>
              <a:rPr lang="cs-CZ" altLang="cs-CZ" sz="1800" dirty="0">
                <a:latin typeface="+mn-lt"/>
              </a:rPr>
              <a:t>I – dosah 2,4mm, </a:t>
            </a:r>
            <a:r>
              <a:rPr lang="cs-CZ" altLang="cs-CZ" sz="1800" baseline="30000" dirty="0">
                <a:latin typeface="+mn-lt"/>
              </a:rPr>
              <a:t>99</a:t>
            </a:r>
            <a:r>
              <a:rPr lang="cs-CZ" altLang="cs-CZ" sz="1800" dirty="0">
                <a:latin typeface="+mn-lt"/>
              </a:rPr>
              <a:t>Mo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délník 10"/>
              <p:cNvSpPr/>
              <p:nvPr/>
            </p:nvSpPr>
            <p:spPr>
              <a:xfrm>
                <a:off x="7397634" y="6025846"/>
                <a:ext cx="515718" cy="374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Obdélní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7634" y="6025846"/>
                <a:ext cx="515718" cy="374718"/>
              </a:xfrm>
              <a:prstGeom prst="rect">
                <a:avLst/>
              </a:prstGeom>
              <a:blipFill>
                <a:blip r:embed="rId3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Obrázek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6560" y="4033021"/>
            <a:ext cx="3883511" cy="20744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9532703" y="6039089"/>
                <a:ext cx="719749" cy="3761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2703" y="6039089"/>
                <a:ext cx="719749" cy="376129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ovéPole 13"/>
          <p:cNvSpPr txBox="1"/>
          <p:nvPr/>
        </p:nvSpPr>
        <p:spPr>
          <a:xfrm>
            <a:off x="10656257" y="5551408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[1]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067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Druhy radioaktivních přeměn – přeměna </a:t>
            </a:r>
            <a:r>
              <a:rPr lang="el-G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β</a:t>
            </a:r>
            <a:r>
              <a:rPr lang="cs-CZ" baseline="30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+</a:t>
            </a:r>
            <a:br>
              <a:rPr lang="cs-CZ" baseline="30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413814"/>
            <a:ext cx="10753200" cy="4139998"/>
          </a:xfrm>
        </p:spPr>
        <p:txBody>
          <a:bodyPr/>
          <a:lstStyle/>
          <a:p>
            <a:pPr>
              <a:buNone/>
            </a:pPr>
            <a:r>
              <a:rPr lang="cs-CZ" altLang="cs-CZ" dirty="0">
                <a:solidFill>
                  <a:schemeClr val="accent1"/>
                </a:solidFill>
              </a:rPr>
              <a:t>Přeměna </a:t>
            </a:r>
            <a:r>
              <a:rPr lang="el-GR" dirty="0">
                <a:solidFill>
                  <a:schemeClr val="accent1"/>
                </a:solidFill>
              </a:rPr>
              <a:t>β</a:t>
            </a:r>
            <a:r>
              <a:rPr lang="cs-CZ" baseline="30000" dirty="0">
                <a:solidFill>
                  <a:schemeClr val="accent1"/>
                </a:solidFill>
              </a:rPr>
              <a:t>+</a:t>
            </a:r>
            <a:endParaRPr lang="cs-CZ" altLang="cs-CZ" dirty="0">
              <a:solidFill>
                <a:schemeClr val="accent1"/>
              </a:solidFill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900" dirty="0"/>
              <a:t>pozitron + neutrino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900" dirty="0"/>
              <a:t>při přeměně </a:t>
            </a:r>
            <a:r>
              <a:rPr lang="el-GR" altLang="cs-CZ" sz="1900" dirty="0"/>
              <a:t>β+ </a:t>
            </a:r>
            <a:r>
              <a:rPr lang="cs-CZ" altLang="cs-CZ" sz="1900" dirty="0"/>
              <a:t>se hmotnostní číslo prvku nezmění, protonové číslo se zmenší o 1, prvek se posune o jedno místo vlevo v periodické soustavě prvků.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900" dirty="0"/>
              <a:t>má spojité energetické spektrum → obsahuje částice s energiemi od nuly až po určitou maximální energii, která je pro daný radionuklid charakteristická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900" dirty="0"/>
              <a:t>interakce s prostředím: ionizace, excitace atomů, po zabrzdění anihilační záření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900" dirty="0"/>
              <a:t>e+ jsou lehké částice, které jsou při průchodu látkou rozptylovány a jejich dráha může být značně klikatá → dosah e+ v látce má velký rozptyl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900" dirty="0"/>
              <a:t>menší ionizační účinky než záření </a:t>
            </a:r>
            <a:r>
              <a:rPr lang="el-GR" sz="1900" dirty="0"/>
              <a:t>α</a:t>
            </a:r>
            <a:endParaRPr lang="cs-CZ" altLang="cs-CZ" sz="1900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1162503" y="5636549"/>
                <a:ext cx="2537554" cy="3477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2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b>
                        <m: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  <m:e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→</m:t>
                          </m:r>
                        </m:e>
                      </m:sPre>
                      <m:sPre>
                        <m:sPrePr>
                          <m:ctrlPr>
                            <a:rPr lang="cs-CZ" sz="2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b>
                        <m: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  <m:e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</m:sPre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503" y="5636549"/>
                <a:ext cx="2537554" cy="347788"/>
              </a:xfrm>
              <a:prstGeom prst="rect">
                <a:avLst/>
              </a:prstGeom>
              <a:blipFill>
                <a:blip r:embed="rId2"/>
                <a:stretch>
                  <a:fillRect l="-721" r="-481" b="-175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/>
          <p:cNvSpPr txBox="1"/>
          <p:nvPr/>
        </p:nvSpPr>
        <p:spPr>
          <a:xfrm>
            <a:off x="1162503" y="5359550"/>
            <a:ext cx="59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Př.: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8736" y="4226928"/>
            <a:ext cx="3829722" cy="22119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délník 7"/>
              <p:cNvSpPr/>
              <p:nvPr/>
            </p:nvSpPr>
            <p:spPr>
              <a:xfrm>
                <a:off x="7271000" y="6348945"/>
                <a:ext cx="515718" cy="374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Obdélní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1000" y="6348945"/>
                <a:ext cx="515718" cy="374718"/>
              </a:xfrm>
              <a:prstGeom prst="rect">
                <a:avLst/>
              </a:prstGeom>
              <a:blipFill>
                <a:blip r:embed="rId4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délník 8"/>
              <p:cNvSpPr/>
              <p:nvPr/>
            </p:nvSpPr>
            <p:spPr>
              <a:xfrm>
                <a:off x="9197167" y="6348945"/>
                <a:ext cx="719749" cy="3747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</m:sPre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Obdélní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7167" y="6348945"/>
                <a:ext cx="719749" cy="374718"/>
              </a:xfrm>
              <a:prstGeom prst="rect">
                <a:avLst/>
              </a:prstGeom>
              <a:blipFill>
                <a:blip r:embed="rId5"/>
                <a:stretch>
                  <a:fillRect b="-112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ovéPole 9"/>
          <p:cNvSpPr txBox="1"/>
          <p:nvPr/>
        </p:nvSpPr>
        <p:spPr>
          <a:xfrm>
            <a:off x="10452189" y="5564948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[1]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75672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Anihilační záření</a:t>
            </a:r>
            <a:br>
              <a:rPr lang="cs-CZ" dirty="0">
                <a:solidFill>
                  <a:schemeClr val="accent1"/>
                </a:solidFill>
              </a:rPr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dirty="0"/>
              <a:t>e+ se zpomaluje ve srážkách s elektrony atomových obalů, na konci své dráhy se spojí s elektronem, dochází k anihilaci a vznikají dva anihilační fotony s energií 511 </a:t>
            </a:r>
            <a:r>
              <a:rPr lang="cs-CZ" dirty="0" err="1"/>
              <a:t>keV</a:t>
            </a:r>
            <a:endParaRPr lang="cs-CZ" dirty="0"/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dirty="0"/>
              <a:t>dráha e</a:t>
            </a:r>
            <a:r>
              <a:rPr lang="cs-CZ" baseline="30000" dirty="0"/>
              <a:t>+</a:t>
            </a:r>
            <a:r>
              <a:rPr lang="cs-CZ" dirty="0"/>
              <a:t> ve tkáni je velmi klikatá, </a:t>
            </a:r>
            <a:r>
              <a:rPr lang="cs-CZ" b="1" dirty="0"/>
              <a:t>dosahem</a:t>
            </a:r>
            <a:r>
              <a:rPr lang="cs-CZ" dirty="0"/>
              <a:t> této částice, který je kratší než dráha, se rozumí vyznačená přímka</a:t>
            </a:r>
            <a:endParaRPr lang="cs-CZ" alt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0630" y="3098025"/>
            <a:ext cx="4095750" cy="2828925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7390620" y="5567026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[2]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8242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522000"/>
            <a:ext cx="10753200" cy="97200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Druhy radioaktivních přeměn – přeměna </a:t>
            </a:r>
            <a:r>
              <a:rPr lang="cs-CZ" altLang="cs-CZ" dirty="0">
                <a:solidFill>
                  <a:schemeClr val="accent1"/>
                </a:solidFill>
              </a:rPr>
              <a:t>elektronovým záchytem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692002"/>
            <a:ext cx="9940828" cy="4139998"/>
          </a:xfrm>
        </p:spPr>
        <p:txBody>
          <a:bodyPr/>
          <a:lstStyle/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sz="1800" dirty="0"/>
              <a:t>je alternativním procesem k rozpadu</a:t>
            </a:r>
            <a:r>
              <a:rPr lang="el-GR" sz="1800" dirty="0"/>
              <a:t> β</a:t>
            </a:r>
            <a:r>
              <a:rPr lang="cs-CZ" sz="1800" baseline="30000" dirty="0"/>
              <a:t>+</a:t>
            </a:r>
            <a:r>
              <a:rPr lang="cs-CZ" sz="1800" dirty="0"/>
              <a:t> u jader s přebytkem protonů</a:t>
            </a:r>
            <a:endParaRPr lang="cs-CZ" altLang="cs-CZ" sz="1800" dirty="0">
              <a:solidFill>
                <a:schemeClr val="accent1"/>
              </a:solidFill>
            </a:endParaRP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neutrino + foton charakteristického záření X, nebo emise </a:t>
            </a:r>
            <a:r>
              <a:rPr lang="cs-CZ" altLang="cs-CZ" sz="1800" dirty="0" err="1"/>
              <a:t>Auger</a:t>
            </a:r>
            <a:r>
              <a:rPr lang="cs-CZ" altLang="cs-CZ" sz="1800" dirty="0"/>
              <a:t> elektronů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hmotnostní číslo prvku nezměněno, protonové číslo se zmenší o 1, prvek se posune o jedno místo vlevo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jedná se o záchyt elektronu z elektronového obalu (nejčastěji elektronu ze sféry K) do jádra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uprázdněné místo v K-orbitu se doplní elektronem z vyššího orbitu a přebytek energie se vyzáří ve formě fotonu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1800" dirty="0"/>
              <a:t>má čárové spektrum → daný radionuklid emituje pouze fotony s určitými energiemi, které jsou pro jeho přeměnu charakteristické</a:t>
            </a:r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4693" y="4338105"/>
            <a:ext cx="3264568" cy="23464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152543" y="5539289"/>
                <a:ext cx="2799804" cy="3522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2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27</m:t>
                          </m:r>
                        </m:sub>
                        <m: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57</m:t>
                          </m:r>
                        </m:sup>
                        <m:e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𝐶𝑜</m:t>
                          </m:r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</m:s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→</m:t>
                          </m:r>
                        </m:e>
                      </m:sPre>
                      <m:sPre>
                        <m:sPrePr>
                          <m:ctrlPr>
                            <a:rPr lang="cs-CZ" sz="2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26</m:t>
                          </m:r>
                        </m:sub>
                        <m: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57</m:t>
                          </m:r>
                        </m:sup>
                        <m:e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𝐹𝑒</m:t>
                          </m:r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𝜈</m:t>
                          </m:r>
                        </m:e>
                      </m:sPre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543" y="5539289"/>
                <a:ext cx="2799804" cy="352212"/>
              </a:xfrm>
              <a:prstGeom prst="rect">
                <a:avLst/>
              </a:prstGeom>
              <a:blipFill>
                <a:blip r:embed="rId3"/>
                <a:stretch>
                  <a:fillRect l="-436" r="-654" b="-1754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1152543" y="5262290"/>
            <a:ext cx="59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Př.: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0477948" y="5570663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[1]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6996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Druhy radioaktivních přeměn – přeměna </a:t>
            </a:r>
            <a:r>
              <a:rPr lang="el-G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γ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498364"/>
            <a:ext cx="10177496" cy="1782718"/>
          </a:xfrm>
        </p:spPr>
        <p:txBody>
          <a:bodyPr/>
          <a:lstStyle/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po jaderné přeměně (</a:t>
            </a:r>
            <a:r>
              <a:rPr lang="el-GR" altLang="cs-CZ" dirty="0"/>
              <a:t>α</a:t>
            </a:r>
            <a:r>
              <a:rPr lang="cs-CZ" altLang="cs-CZ" dirty="0"/>
              <a:t>,</a:t>
            </a:r>
            <a:r>
              <a:rPr lang="el-GR" altLang="cs-CZ" dirty="0"/>
              <a:t>β</a:t>
            </a:r>
            <a:r>
              <a:rPr lang="cs-CZ" altLang="cs-CZ" dirty="0"/>
              <a:t>) zpravidla není dceřiné jádro ve svém základním stavu, ale nachází se ve stavu excitovaném (na vyšší energetické hladině) → vrácením do základního stavu se přebytek energie vyzáří ve formě fotonu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protonové ani hmotnostní číslo prvku se nemění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Čisté gama zářiče v přírodě neexistují – příprava 99mTc z 99Mo, čárové spektrum</a:t>
            </a: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3178" y="3281082"/>
            <a:ext cx="5766864" cy="2436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4000" lvl="1" indent="-180000">
              <a:spcBef>
                <a:spcPts val="200"/>
              </a:spcBef>
              <a:spcAft>
                <a:spcPts val="4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+mn-lt"/>
              </a:rPr>
              <a:t>má čárové spektrum → daný radionuklid emituje pouze fotony s určitými energiemi, které jsou pro jeho přeměnu charakteristické</a:t>
            </a:r>
          </a:p>
          <a:p>
            <a:pPr marL="504000" lvl="1" indent="-180000">
              <a:spcBef>
                <a:spcPts val="200"/>
              </a:spcBef>
              <a:spcAft>
                <a:spcPts val="40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</a:pPr>
            <a:r>
              <a:rPr lang="cs-CZ" altLang="cs-CZ" sz="2000" dirty="0">
                <a:latin typeface="+mn-lt"/>
              </a:rPr>
              <a:t>interakce s prostředím: fotoelektrický jev, </a:t>
            </a:r>
            <a:r>
              <a:rPr lang="cs-CZ" altLang="cs-CZ" sz="2000" dirty="0" err="1">
                <a:latin typeface="+mn-lt"/>
              </a:rPr>
              <a:t>Comptonův</a:t>
            </a:r>
            <a:r>
              <a:rPr lang="cs-CZ" altLang="cs-CZ" sz="2000" dirty="0">
                <a:latin typeface="+mn-lt"/>
              </a:rPr>
              <a:t> rozptyl, tvorba elektron-pozitronových párů.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6" name="Obrázek 3" descr="Radioaktivita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842" y="3281082"/>
            <a:ext cx="53340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1473200" y="5266657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[1]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965854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97200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Interakce záření s látkou – přímo ionizující záření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831851"/>
            <a:ext cx="10753200" cy="413999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elektricky nabité částice interagující prostřednictvím </a:t>
            </a:r>
            <a:r>
              <a:rPr lang="cs-CZ" dirty="0" err="1"/>
              <a:t>Coulombovských</a:t>
            </a:r>
            <a:r>
              <a:rPr lang="cs-CZ" dirty="0"/>
              <a:t> sil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dirty="0"/>
              <a:t> </a:t>
            </a:r>
            <a:r>
              <a:rPr lang="cs-CZ" b="1" dirty="0"/>
              <a:t>elektron, proton, pozitron, částice alfa . . 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alt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ionizací (vyražením elektronu z atomového obalu) a excitací (vybuzení e</a:t>
            </a:r>
            <a:r>
              <a:rPr lang="cs-CZ" altLang="cs-CZ" baseline="30000" dirty="0"/>
              <a:t>-</a:t>
            </a:r>
            <a:r>
              <a:rPr lang="cs-CZ" altLang="cs-CZ" dirty="0"/>
              <a:t> na vyšší energetickou hladinu) částic</a:t>
            </a:r>
          </a:p>
          <a:p>
            <a:pPr marL="201168" lvl="1" indent="0">
              <a:buNone/>
            </a:pPr>
            <a:endParaRPr lang="cs-CZ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Částice alfa – silná ionizace</a:t>
            </a:r>
          </a:p>
          <a:p>
            <a:pPr marL="201168" lvl="1" indent="0">
              <a:buNone/>
            </a:pPr>
            <a:endParaRPr lang="cs-CZ" alt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Částice beta </a:t>
            </a: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altLang="cs-CZ" dirty="0"/>
              <a:t>Vznik brzdného záření – zejména u beta- částic, závislost na protonovém čísle</a:t>
            </a:r>
          </a:p>
          <a:p>
            <a:pPr marL="201168" lvl="1" indent="0">
              <a:buNone/>
            </a:pPr>
            <a:endParaRPr lang="cs-CZ" alt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dirty="0"/>
              <a:t>Anihilace u beta+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776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97200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Interakce záření s látkou – nepřímo ionizující záření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885640"/>
            <a:ext cx="10753200" cy="4139998"/>
          </a:xfrm>
        </p:spPr>
        <p:txBody>
          <a:bodyPr/>
          <a:lstStyle/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2200" dirty="0"/>
              <a:t>nenabité částice způsobí emisi jiných částic, které teprve ionizují a excitují další částice – fotony gama a RTG záření, neutrony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2200" dirty="0"/>
              <a:t>interakce s prostředím: Fotoefekt, </a:t>
            </a:r>
            <a:r>
              <a:rPr lang="cs-CZ" altLang="cs-CZ" sz="2200" dirty="0" err="1"/>
              <a:t>Comptonův</a:t>
            </a:r>
            <a:r>
              <a:rPr lang="cs-CZ" altLang="cs-CZ" sz="2200" dirty="0"/>
              <a:t> rozptyl, tvorba elektron-</a:t>
            </a:r>
            <a:r>
              <a:rPr lang="cs-CZ" altLang="cs-CZ" sz="2200" dirty="0" err="1"/>
              <a:t>pozitr</a:t>
            </a:r>
            <a:r>
              <a:rPr lang="cs-CZ" altLang="cs-CZ" sz="2200" dirty="0"/>
              <a:t>. párů, jaderný fotoefekt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sz="2200" dirty="0"/>
              <a:t>rozmezí energií (70 – 511keV) používaných v nukleární medicíně přichází v úvahu především interakce fotoefektem a </a:t>
            </a:r>
            <a:r>
              <a:rPr lang="cs-CZ" altLang="cs-CZ" sz="2200" dirty="0" err="1"/>
              <a:t>Comptonovým</a:t>
            </a:r>
            <a:r>
              <a:rPr lang="cs-CZ" altLang="cs-CZ" sz="2200" dirty="0"/>
              <a:t> rozptylem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9811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97200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Interakce záření s látkou – nepřímo ionizující záření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853367"/>
            <a:ext cx="10753200" cy="4139998"/>
          </a:xfrm>
        </p:spPr>
        <p:txBody>
          <a:bodyPr/>
          <a:lstStyle/>
          <a:p>
            <a:pPr marL="201168" lvl="1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cs-CZ" altLang="cs-CZ" sz="2200" dirty="0"/>
              <a:t>Fotoefekt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foton X </a:t>
            </a:r>
            <a:r>
              <a:rPr lang="cs-CZ" dirty="0"/>
              <a:t>nebo </a:t>
            </a:r>
            <a:r>
              <a:rPr lang="el-GR" dirty="0"/>
              <a:t>γ</a:t>
            </a:r>
            <a:r>
              <a:rPr lang="cs-CZ" dirty="0"/>
              <a:t> interaguje s elektronem vázaným v atomovém obalu, na některé z vnitřních slupek atomu - nejčastěji K, L nebo M, předá mu veškerou svou energii a zaniká 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dirty="0"/>
              <a:t>na místo uprázdněné přeskočí elektron z vyšší slupky v atomovém obalu a energetický rozdíl se vyzáří ve formě charakteristického rentgenového záření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projevuje se hlavně u fotonů nižších energií a látek s vysokým atomovým číslem.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600" y="4290248"/>
            <a:ext cx="4210801" cy="2393024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784888" y="6089500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[2]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235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97200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Interakce záření s látkou – nepřímo ionizující záření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950186"/>
            <a:ext cx="11242504" cy="4139998"/>
          </a:xfrm>
        </p:spPr>
        <p:txBody>
          <a:bodyPr/>
          <a:lstStyle/>
          <a:p>
            <a:pPr marL="201168" lvl="1" indent="0">
              <a:spcBef>
                <a:spcPts val="200"/>
              </a:spcBef>
              <a:spcAft>
                <a:spcPts val="400"/>
              </a:spcAft>
              <a:buNone/>
            </a:pPr>
            <a:r>
              <a:rPr lang="cs-CZ" altLang="cs-CZ" sz="2200" dirty="0" err="1"/>
              <a:t>Comptonův</a:t>
            </a:r>
            <a:r>
              <a:rPr lang="cs-CZ" altLang="cs-CZ" sz="2200" dirty="0"/>
              <a:t> rozptyl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vzniká pokud se foton X </a:t>
            </a:r>
            <a:r>
              <a:rPr lang="cs-CZ" dirty="0"/>
              <a:t>nebo </a:t>
            </a:r>
            <a:r>
              <a:rPr lang="el-GR" dirty="0"/>
              <a:t>γ</a:t>
            </a:r>
            <a:r>
              <a:rPr lang="cs-CZ" dirty="0"/>
              <a:t> srazí s volným nebo slabě vázaným elektronem, kterému předá část své energie a bude pokračovat ve svém pohybu ve změněném směru s nižší energií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může se několikrát opakovat, až foton opustí látku, nebo ztratí tolik energie že zaniká fotoefektem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odražený elektron se dále pohybuje prostředím → ionizace a excitace</a:t>
            </a:r>
          </a:p>
          <a:p>
            <a:pPr lvl="1">
              <a:spcBef>
                <a:spcPts val="20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cs-CZ" altLang="cs-CZ" dirty="0"/>
              <a:t>převládajícím typem interakce gama záření středních energií s látkami s nízkým atomovým číslem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8042" y="4399398"/>
            <a:ext cx="2686551" cy="245860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9171713" y="6348368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[2]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7605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972002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Interakce záření s látkou – nepřímo ionizující záření</a:t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874882"/>
            <a:ext cx="10753200" cy="413999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dirty="0" err="1"/>
              <a:t>Comptonův</a:t>
            </a:r>
            <a:r>
              <a:rPr lang="cs-CZ" altLang="cs-CZ" sz="2200" dirty="0"/>
              <a:t> rozptyl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800" dirty="0"/>
              <a:t>je v radiodiagnostice a nukleární medicíně nežádoucím jevem </a:t>
            </a:r>
            <a:r>
              <a:rPr lang="cs-CZ" altLang="cs-CZ" sz="1800" dirty="0"/>
              <a:t>→ způsobuje degradaci obrazu    rozmazáním a snížením kontrastu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Fotoelektrický jev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800" dirty="0"/>
              <a:t>je nežádoucí v nukleární medicíně dochází ke ztrátu obrazové informace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cs-CZ" sz="1800" dirty="0"/>
              <a:t>v radiodiagnostice nám umožňuje zobrazení rozdílného zeslabení fotonů tkáněmi s rozdílnou hustotou, čímž je vytvořen obraz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478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A7F6BB-CC1D-458C-8371-311D59E97D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B6984E3-726E-4C47-8739-CFFC986F9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Výstupy z učení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2E706C-BBA7-9247-8105-68B5DD4C93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Student se seznámí se základními fyzikálními principy.</a:t>
            </a:r>
          </a:p>
          <a:p>
            <a:endParaRPr lang="cs-CZ" dirty="0"/>
          </a:p>
          <a:p>
            <a:r>
              <a:rPr lang="cs-CZ" dirty="0"/>
              <a:t>Student se seznámí s druhy radioaktivity.</a:t>
            </a:r>
          </a:p>
          <a:p>
            <a:endParaRPr lang="cs-CZ" dirty="0"/>
          </a:p>
          <a:p>
            <a:r>
              <a:rPr lang="cs-CZ" dirty="0"/>
              <a:t>Student se seznámí s druhy interakcí záření s látkou.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07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6B334AF7-3A89-46AF-ACB9-0FB959BB8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message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255489-41DF-4A97-A677-D36437EEF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Poločas přeměny je doba ze kterou přemění polovina atomových jader ve vzorku.</a:t>
            </a:r>
          </a:p>
          <a:p>
            <a:r>
              <a:rPr lang="cs-CZ" dirty="0"/>
              <a:t>Pokles aktivity se řídí exponenciálním zákonem radioaktivního rozpadu.</a:t>
            </a:r>
          </a:p>
          <a:p>
            <a:r>
              <a:rPr lang="cs-CZ" dirty="0"/>
              <a:t>Alfa, beta, gama jsou základní druhy radioaktivních přeměn.</a:t>
            </a:r>
          </a:p>
          <a:p>
            <a:r>
              <a:rPr lang="cs-CZ" dirty="0"/>
              <a:t>Nepřímo ionizující záření interaguje s látkou fotoelektrickým jevem, nebo </a:t>
            </a:r>
            <a:r>
              <a:rPr lang="cs-CZ" dirty="0" err="1"/>
              <a:t>Comptonovým</a:t>
            </a:r>
            <a:r>
              <a:rPr lang="cs-CZ" dirty="0"/>
              <a:t> rozptylem.</a:t>
            </a: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AD163C5-9CCF-417B-AC79-253F381F1E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</p:spTree>
    <p:extLst>
      <p:ext uri="{BB962C8B-B14F-4D97-AF65-F5344CB8AC3E}">
        <p14:creationId xmlns:p14="http://schemas.microsoft.com/office/powerpoint/2010/main" val="15251557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citací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cs-CZ" dirty="0"/>
              <a:t>Ullmann V. http://www.astronuklfyzika.cz/</a:t>
            </a:r>
            <a:endParaRPr lang="en-GB" dirty="0"/>
          </a:p>
          <a:p>
            <a:r>
              <a:rPr lang="en-GB" dirty="0"/>
              <a:t>[2] </a:t>
            </a:r>
            <a:r>
              <a:rPr lang="cs-CZ" dirty="0"/>
              <a:t>PTÁČEK, Jaroslav a kol. </a:t>
            </a:r>
            <a:r>
              <a:rPr lang="cs-CZ" i="1" dirty="0"/>
              <a:t>old.lf.upol.cz/</a:t>
            </a:r>
            <a:r>
              <a:rPr lang="cs-CZ" dirty="0"/>
              <a:t> [online]. [cit. 21.10.2021]. Dostupný na WWW: http://old.lf.upol.cz/</a:t>
            </a:r>
            <a:endParaRPr lang="en-GB" dirty="0"/>
          </a:p>
          <a:p>
            <a:r>
              <a:rPr lang="en-GB" dirty="0"/>
              <a:t>[3] </a:t>
            </a:r>
            <a:r>
              <a:rPr lang="cs-CZ" dirty="0"/>
              <a:t>Autor neznámý: http://webfyzika.fsv.cvut.cz  [cit. 21.10.2021]. Dostupný na WWW: </a:t>
            </a:r>
            <a:r>
              <a:rPr lang="cs-CZ" dirty="0">
                <a:hlinkClick r:id="rId2"/>
              </a:rPr>
              <a:t>http://webfyzika.fsv.cvut.cz/1tab.htm</a:t>
            </a:r>
            <a:endParaRPr lang="cs-CZ" dirty="0"/>
          </a:p>
          <a:p>
            <a:r>
              <a:rPr lang="en-GB" dirty="0"/>
              <a:t>[4] </a:t>
            </a:r>
            <a:r>
              <a:rPr lang="cs-CZ" dirty="0"/>
              <a:t>REICHL, Jaroslav; VŠETIČKA, Martin. </a:t>
            </a:r>
            <a:r>
              <a:rPr lang="cs-CZ" i="1" dirty="0"/>
              <a:t>http://fyzika.jreichl.com/</a:t>
            </a:r>
            <a:r>
              <a:rPr lang="cs-CZ" dirty="0"/>
              <a:t> [online]. [cit. 21.10.2021]. Dostupný na WWW: http://fyzika.jreichl.com/main.article/view/807-aktivita-zarice-a-rozpadovy-zakon</a:t>
            </a:r>
          </a:p>
        </p:txBody>
      </p:sp>
    </p:spTree>
    <p:extLst>
      <p:ext uri="{BB962C8B-B14F-4D97-AF65-F5344CB8AC3E}">
        <p14:creationId xmlns:p14="http://schemas.microsoft.com/office/powerpoint/2010/main" val="33809330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44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Stavba atomů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720000" y="1524119"/>
            <a:ext cx="5466347" cy="4351338"/>
          </a:xfrm>
          <a:prstGeom prst="rect">
            <a:avLst/>
          </a:prstGeom>
        </p:spPr>
        <p:txBody>
          <a:bodyPr vert="horz" lIns="0" tIns="0" rIns="0" bIns="0" rtlCol="0">
            <a:normAutofit fontScale="62500" lnSpcReduction="20000"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altLang="cs-CZ" kern="0" dirty="0"/>
              <a:t>Jádro, obal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kern="0" dirty="0"/>
              <a:t>Protony, neutrony, elektrony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altLang="cs-CZ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kern="0" dirty="0"/>
              <a:t>Protonové číslo – Z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kern="0" dirty="0"/>
              <a:t>Nukleonové číslo – A</a:t>
            </a:r>
          </a:p>
          <a:p>
            <a:pPr>
              <a:buFont typeface="Arial" panose="020B0604020202020204" pitchFamily="34" charset="0"/>
              <a:buChar char="•"/>
            </a:pPr>
            <a:endParaRPr lang="cs-CZ" altLang="cs-CZ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altLang="cs-CZ" kern="0" dirty="0"/>
              <a:t>Nuklid (Z,A), Izotopy (Z), izobary (A), izomery (E)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791190" y="3036567"/>
            <a:ext cx="614412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6350">
              <a:defRPr/>
            </a:pPr>
            <a:endParaRPr lang="cs-CZ" sz="2600" dirty="0"/>
          </a:p>
          <a:p>
            <a:pPr marL="88900" indent="-6350">
              <a:defRPr/>
            </a:pPr>
            <a:r>
              <a:rPr lang="cs-CZ" sz="2000" dirty="0"/>
              <a:t>protonové (atomové) číslo Z </a:t>
            </a:r>
            <a:r>
              <a:rPr lang="cs-CZ" sz="2000" dirty="0">
                <a:latin typeface="Century Gothic" pitchFamily="34" charset="0"/>
              </a:rPr>
              <a:t>→</a:t>
            </a:r>
            <a:r>
              <a:rPr lang="cs-CZ" sz="2000" dirty="0"/>
              <a:t> počet protonů</a:t>
            </a:r>
          </a:p>
          <a:p>
            <a:pPr marL="88900" indent="-6350">
              <a:defRPr/>
            </a:pPr>
            <a:endParaRPr lang="cs-CZ" sz="2000" dirty="0"/>
          </a:p>
          <a:p>
            <a:pPr marL="88900" indent="-6350">
              <a:defRPr/>
            </a:pPr>
            <a:endParaRPr lang="cs-CZ" sz="2000" dirty="0"/>
          </a:p>
          <a:p>
            <a:pPr marL="88900" indent="-6350">
              <a:defRPr/>
            </a:pPr>
            <a:r>
              <a:rPr lang="cs-CZ" sz="2000" dirty="0"/>
              <a:t>nukleonové (hmotnostní) číslo A </a:t>
            </a:r>
            <a:r>
              <a:rPr lang="cs-CZ" sz="2000" dirty="0">
                <a:latin typeface="Century Gothic" pitchFamily="34" charset="0"/>
              </a:rPr>
              <a:t>→ </a:t>
            </a:r>
            <a:r>
              <a:rPr lang="cs-CZ" sz="2000" dirty="0"/>
              <a:t>protony + neutrony</a:t>
            </a:r>
          </a:p>
          <a:p>
            <a:pPr marL="88900" indent="-6350">
              <a:defRPr/>
            </a:pPr>
            <a:endParaRPr lang="cs-CZ" sz="2600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878042" y="5307160"/>
                <a:ext cx="3970421" cy="5682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Pre>
                      <m:sPrePr>
                        <m:ctrlPr>
                          <a:rPr lang="cs-CZ" sz="3600" b="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36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sub>
                      <m:sup>
                        <m:r>
                          <a:rPr lang="cs-CZ" sz="3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p>
                      <m:e>
                        <m:r>
                          <a:rPr lang="cs-CZ" sz="3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</m:sPre>
                    <m:r>
                      <a:rPr lang="cs-CZ" sz="3600" b="0" i="1" smtClean="0">
                        <a:latin typeface="Cambria Math" panose="02040503050406030204" pitchFamily="18" charset="0"/>
                      </a:rPr>
                      <m:t> ⇒</m:t>
                    </m:r>
                  </m:oMath>
                </a14:m>
                <a:r>
                  <a:rPr lang="cs-CZ" sz="3600" dirty="0"/>
                  <a:t> </a:t>
                </a:r>
                <a14:m>
                  <m:oMath xmlns:m="http://schemas.openxmlformats.org/officeDocument/2006/math">
                    <m:sPre>
                      <m:sPrePr>
                        <m:ctrlPr>
                          <a:rPr lang="cs-CZ" sz="3600" i="1" dirty="0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36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cs-CZ" sz="3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  <m:r>
                          <a:rPr lang="cs-CZ" sz="3600" b="0" i="1" smtClean="0">
                            <a:latin typeface="Cambria Math" panose="02040503050406030204" pitchFamily="18" charset="0"/>
                          </a:rPr>
                          <m:t>, </m:t>
                        </m:r>
                      </m:e>
                    </m:sPre>
                    <m:sPre>
                      <m:sPrePr>
                        <m:ctrlPr>
                          <a:rPr lang="cs-CZ" sz="3600" i="1" smtClean="0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cs-CZ" sz="3600" b="0" i="1" smtClean="0">
                            <a:latin typeface="Cambria Math" panose="02040503050406030204" pitchFamily="18" charset="0"/>
                          </a:rPr>
                          <m:t>92</m:t>
                        </m:r>
                      </m:sub>
                      <m:sup>
                        <m:r>
                          <a:rPr lang="cs-CZ" sz="3600" b="0" i="1" smtClean="0">
                            <a:latin typeface="Cambria Math" panose="02040503050406030204" pitchFamily="18" charset="0"/>
                          </a:rPr>
                          <m:t>238</m:t>
                        </m:r>
                      </m:sup>
                      <m:e>
                        <m:r>
                          <a:rPr lang="cs-CZ" sz="36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</m:sPre>
                  </m:oMath>
                </a14:m>
                <a:endParaRPr lang="cs-CZ" sz="36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8042" y="5307160"/>
                <a:ext cx="3970421" cy="568297"/>
              </a:xfrm>
              <a:prstGeom prst="rect">
                <a:avLst/>
              </a:prstGeom>
              <a:blipFill>
                <a:blip r:embed="rId3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2032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Radioaktivita a radionuklidy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437524"/>
          </a:xfrm>
        </p:spPr>
        <p:txBody>
          <a:bodyPr/>
          <a:lstStyle/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Radioaktivita je jev, kdy se jádra atomů určitého prvku samovolně přeměňují na jádra jiného prvku, přičemž je emitováno vysokoenergetické záření.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Jádra vykazující tuto vlastnost se nazývají radionuklidy.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400" dirty="0"/>
              <a:t>Látky a předměty obsahující radionuklidy se nazývají radioaktivní zářiče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endParaRPr lang="cs-CZ" altLang="cs-CZ" sz="2400" dirty="0"/>
          </a:p>
          <a:p>
            <a:pPr marL="0" indent="0">
              <a:spcBef>
                <a:spcPts val="1800"/>
              </a:spcBef>
              <a:buNone/>
              <a:defRPr/>
            </a:pPr>
            <a:r>
              <a:rPr lang="cs-CZ" sz="2400" dirty="0"/>
              <a:t>přeměna nestabilních jader je provázena: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emisí částice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emisí kvanta elektromagnetického záření</a:t>
            </a:r>
          </a:p>
          <a:p>
            <a:pPr marL="342900" lvl="1" indent="-342900"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sz="2400" dirty="0"/>
              <a:t>zachycením elektronu z elektronového obalu</a:t>
            </a:r>
            <a:r>
              <a:rPr lang="cs-CZ" sz="2400" dirty="0">
                <a:solidFill>
                  <a:srgbClr val="FFFF00"/>
                </a:solidFill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347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2200" dirty="0"/>
              <a:t>nejtěžším stabilním izotopem je Bismut </a:t>
            </a:r>
          </a:p>
          <a:p>
            <a:pPr lvl="1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cs-CZ" altLang="cs-CZ" sz="2200" dirty="0"/>
              <a:t>všechna těžší jádra jsou nestabilní a samovolně se rozpadají na jádra lehčí, která jsou stabilní nebo ke stabilní konfiguraci vedou </a:t>
            </a:r>
            <a:r>
              <a:rPr lang="cs-CZ" altLang="cs-CZ" sz="2200" dirty="0">
                <a:latin typeface="Arial" panose="020B0604020202020204" pitchFamily="34" charset="0"/>
                <a:cs typeface="Arial" panose="020B0604020202020204" pitchFamily="34" charset="0"/>
              </a:rPr>
              <a:t>→ </a:t>
            </a:r>
            <a:r>
              <a:rPr lang="cs-CZ" altLang="cs-CZ" sz="2200" b="1" dirty="0"/>
              <a:t>přirozená radioaktivita</a:t>
            </a:r>
            <a:r>
              <a:rPr lang="cs-CZ" altLang="cs-CZ" sz="2200" dirty="0"/>
              <a:t>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3350" y="2333935"/>
            <a:ext cx="6286500" cy="273367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289114" y="4790611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[3]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92176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/>
                </a:solidFill>
              </a:rPr>
              <a:t>Radioaktivní přeměna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mění chemickou podstatu látky, přeměnou se mění složení atomového jádra</a:t>
            </a:r>
          </a:p>
          <a:p>
            <a:pPr marL="342900" lvl="1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je nezávislá na vnějších podmínkách → rychlost radioaktivní přeměny daného radionuklidu nelze nijak ovlivnit, zpomalit nebo zastavit</a:t>
            </a:r>
          </a:p>
          <a:p>
            <a:pPr marL="342900" lvl="1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je doprovázena emisí až čtyř druhů záření	α (jádra helia)										β (elektrony, pozitrony)									γ (fotony)</a:t>
            </a:r>
          </a:p>
          <a:p>
            <a:pPr marL="342900" lvl="1" indent="-342900">
              <a:lnSpc>
                <a:spcPct val="8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2200" dirty="0"/>
              <a:t>pro charakteristiku rychlosti radioaktivní přeměny jádra se používá pojem	</a:t>
            </a:r>
            <a:r>
              <a:rPr lang="cs-CZ" altLang="cs-CZ" sz="2200" b="1" dirty="0"/>
              <a:t> poločas přeměny → T</a:t>
            </a:r>
            <a:r>
              <a:rPr lang="cs-CZ" altLang="cs-CZ" sz="2200" b="1" baseline="-25000" dirty="0"/>
              <a:t>1/2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936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solidFill>
                  <a:schemeClr val="accent1"/>
                </a:solidFill>
              </a:rPr>
              <a:t>Poločas přeměny → T</a:t>
            </a:r>
            <a:r>
              <a:rPr lang="cs-CZ" altLang="cs-CZ" baseline="-25000" dirty="0">
                <a:solidFill>
                  <a:schemeClr val="accent1"/>
                </a:solidFill>
              </a:rPr>
              <a:t>1/2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je doba, za kterou se přemění polovina z celkového počtu atomových jader ve vzorku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je charakteristický a konstantní pro konkrétní radionuklid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čím je poločas přeměny T</a:t>
            </a:r>
            <a:r>
              <a:rPr lang="cs-CZ" sz="2200" baseline="-25000" dirty="0"/>
              <a:t>1/2</a:t>
            </a:r>
            <a:r>
              <a:rPr lang="cs-CZ" sz="2200" dirty="0"/>
              <a:t> kratší, tím rychleji se radionuklid přeměňuje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pl-PL" sz="2200" dirty="0"/>
              <a:t>nabývá hodnot od zlomku sekundy až po milióny let</a:t>
            </a:r>
            <a:endParaRPr lang="cs-CZ" sz="2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8690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2"/>
              </p:nvPr>
            </p:nvSpPr>
            <p:spPr/>
            <p:txBody>
              <a:bodyPr/>
              <a:lstStyle/>
              <a:p>
                <a:pPr marL="0"/>
                <a:r>
                  <a:rPr lang="cs-CZ" altLang="cs-CZ" sz="2200" dirty="0">
                    <a:solidFill>
                      <a:schemeClr val="accent1"/>
                    </a:solidFill>
                  </a:rPr>
                  <a:t>Aktivita jako veličina </a:t>
                </a:r>
                <a:r>
                  <a:rPr lang="cs-CZ" altLang="cs-CZ" sz="2200" dirty="0"/>
                  <a:t>– počet radioaktivních přeměn v daném množství  radioaktivní látky za jednotku času</a:t>
                </a:r>
              </a:p>
              <a:p>
                <a:pPr marL="0"/>
                <a:endParaRPr lang="cs-CZ" altLang="cs-CZ" sz="2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cs-CZ" altLang="cs-CZ" sz="2200" dirty="0"/>
                  <a:t>Jednotka becquerel   	</a:t>
                </a:r>
                <a:r>
                  <a:rPr lang="en-GB" altLang="cs-CZ" sz="2200" dirty="0"/>
                  <a:t>[ </a:t>
                </a:r>
                <a:r>
                  <a:rPr lang="cs-CZ" altLang="cs-CZ" sz="2200" dirty="0" err="1"/>
                  <a:t>Bq</a:t>
                </a:r>
                <a:r>
                  <a:rPr lang="en-GB" altLang="cs-CZ" sz="2200" dirty="0"/>
                  <a:t> ]</a:t>
                </a:r>
                <a:r>
                  <a:rPr lang="cs-CZ" altLang="cs-CZ" sz="2200" dirty="0"/>
                  <a:t>, 	</a:t>
                </a:r>
                <a:r>
                  <a:rPr lang="cs-CZ" altLang="cs-CZ" sz="1200" dirty="0"/>
                  <a:t>Pozn.: dříve se používala jednotka </a:t>
                </a:r>
                <a:r>
                  <a:rPr lang="cs-CZ" sz="1200" dirty="0"/>
                  <a:t>1 curie = 1 </a:t>
                </a:r>
                <a:r>
                  <a:rPr lang="cs-CZ" sz="1200" dirty="0" err="1"/>
                  <a:t>Ci</a:t>
                </a:r>
                <a:r>
                  <a:rPr lang="cs-CZ" sz="1200" dirty="0"/>
                  <a:t> = 3,7 . 10</a:t>
                </a:r>
                <a:r>
                  <a:rPr lang="cs-CZ" sz="1200" baseline="30000" dirty="0"/>
                  <a:t>10</a:t>
                </a:r>
                <a:r>
                  <a:rPr lang="cs-CZ" sz="1200" dirty="0"/>
                  <a:t> </a:t>
                </a:r>
                <a:r>
                  <a:rPr lang="cs-CZ" sz="1200" dirty="0" err="1"/>
                  <a:t>Bq</a:t>
                </a:r>
                <a:r>
                  <a:rPr lang="cs-CZ" sz="1200" dirty="0"/>
                  <a:t> (37 </a:t>
                </a:r>
                <a:r>
                  <a:rPr lang="cs-CZ" sz="1200" dirty="0" err="1"/>
                  <a:t>GBq</a:t>
                </a:r>
                <a:r>
                  <a:rPr lang="cs-CZ" sz="1200" dirty="0"/>
                  <a:t>)</a:t>
                </a:r>
                <a:endParaRPr lang="cs-CZ" altLang="cs-CZ" sz="1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cs-CZ" altLang="cs-CZ" sz="2200" dirty="0"/>
                  <a:t>Hmotnostní </a:t>
                </a:r>
                <a:r>
                  <a:rPr lang="en-GB" altLang="cs-CZ" sz="2200" dirty="0"/>
                  <a:t>(m</a:t>
                </a:r>
                <a:r>
                  <a:rPr lang="cs-CZ" altLang="cs-CZ" sz="2200" dirty="0" err="1"/>
                  <a:t>ěrná</a:t>
                </a:r>
                <a:r>
                  <a:rPr lang="cs-CZ" altLang="cs-CZ" sz="2200" dirty="0"/>
                  <a:t>) aktivita 	 </a:t>
                </a:r>
                <a:r>
                  <a:rPr lang="cs-CZ" altLang="cs-CZ" sz="2200" dirty="0" err="1"/>
                  <a:t>a</a:t>
                </a:r>
                <a:r>
                  <a:rPr lang="cs-CZ" altLang="cs-CZ" sz="2200" baseline="-25000" dirty="0" err="1"/>
                  <a:t>m</a:t>
                </a:r>
                <a:r>
                  <a:rPr lang="cs-CZ" altLang="cs-CZ" sz="2200" baseline="-25000" dirty="0"/>
                  <a:t>   </a:t>
                </a:r>
                <a:r>
                  <a:rPr lang="en-GB" altLang="cs-CZ" sz="2200" dirty="0"/>
                  <a:t>[</a:t>
                </a:r>
                <a:r>
                  <a:rPr lang="cs-CZ" altLang="cs-CZ" sz="2200" dirty="0" err="1"/>
                  <a:t>Bq</a:t>
                </a:r>
                <a:r>
                  <a:rPr lang="en-GB" altLang="cs-CZ" sz="2200" dirty="0"/>
                  <a:t>.</a:t>
                </a:r>
                <a:r>
                  <a:rPr lang="cs-CZ" altLang="cs-CZ" sz="2200" dirty="0"/>
                  <a:t>kg</a:t>
                </a:r>
                <a:r>
                  <a:rPr lang="cs-CZ" altLang="cs-CZ" sz="2200" baseline="30000" dirty="0"/>
                  <a:t>-1</a:t>
                </a:r>
                <a:r>
                  <a:rPr lang="en-GB" altLang="cs-CZ" sz="2200" dirty="0"/>
                  <a:t>] </a:t>
                </a:r>
                <a:r>
                  <a:rPr lang="cs-CZ" altLang="cs-CZ" sz="1200" dirty="0"/>
                  <a:t>Pozn.: podíl aktivity a celkové hmotnosti </a:t>
                </a:r>
                <a:r>
                  <a:rPr lang="cs-CZ" altLang="cs-CZ" sz="1200" dirty="0" err="1"/>
                  <a:t>ra</a:t>
                </a:r>
                <a:r>
                  <a:rPr lang="cs-CZ" altLang="cs-CZ" sz="1200" dirty="0"/>
                  <a:t> látky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cs-CZ" altLang="cs-CZ" sz="2200" dirty="0"/>
                  <a:t>Objemová aktivita			 </a:t>
                </a:r>
                <a:r>
                  <a:rPr lang="cs-CZ" altLang="cs-CZ" sz="2200" dirty="0" err="1"/>
                  <a:t>a</a:t>
                </a:r>
                <a:r>
                  <a:rPr lang="cs-CZ" altLang="cs-CZ" sz="2200" baseline="-25000" dirty="0" err="1"/>
                  <a:t>v</a:t>
                </a:r>
                <a:r>
                  <a:rPr lang="cs-CZ" altLang="cs-CZ" sz="2200" baseline="-25000" dirty="0"/>
                  <a:t>    </a:t>
                </a:r>
                <a:r>
                  <a:rPr lang="en-GB" altLang="cs-CZ" sz="2200" dirty="0"/>
                  <a:t>[</a:t>
                </a:r>
                <a:r>
                  <a:rPr lang="cs-CZ" altLang="cs-CZ" sz="2200" dirty="0" err="1"/>
                  <a:t>Bq</a:t>
                </a:r>
                <a:r>
                  <a:rPr lang="en-GB" altLang="cs-CZ" sz="2200" dirty="0"/>
                  <a:t>.</a:t>
                </a:r>
                <a:r>
                  <a:rPr lang="cs-CZ" altLang="cs-CZ" sz="2200" dirty="0"/>
                  <a:t>m</a:t>
                </a:r>
                <a:r>
                  <a:rPr lang="cs-CZ" altLang="cs-CZ" sz="2200" baseline="30000" dirty="0"/>
                  <a:t>-3</a:t>
                </a:r>
                <a:r>
                  <a:rPr lang="en-GB" altLang="cs-CZ" sz="2200" dirty="0"/>
                  <a:t>]</a:t>
                </a:r>
                <a:endParaRPr lang="cs-CZ" altLang="cs-CZ" sz="22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cs-CZ" altLang="cs-CZ" sz="2200" dirty="0"/>
                  <a:t>plošná aktivita  			 a</a:t>
                </a:r>
                <a:r>
                  <a:rPr lang="cs-CZ" altLang="cs-CZ" sz="2200" baseline="-25000" dirty="0"/>
                  <a:t>s    </a:t>
                </a:r>
                <a:r>
                  <a:rPr lang="en-GB" altLang="cs-CZ" sz="2200" dirty="0"/>
                  <a:t>[</a:t>
                </a:r>
                <a:r>
                  <a:rPr lang="cs-CZ" altLang="cs-CZ" sz="2200" dirty="0" err="1"/>
                  <a:t>Bq</a:t>
                </a:r>
                <a:r>
                  <a:rPr lang="en-GB" altLang="cs-CZ" sz="2200" dirty="0"/>
                  <a:t>.</a:t>
                </a:r>
                <a:r>
                  <a:rPr lang="cs-CZ" altLang="cs-CZ" sz="2200" dirty="0"/>
                  <a:t>m</a:t>
                </a:r>
                <a:r>
                  <a:rPr lang="cs-CZ" altLang="cs-CZ" sz="2200" baseline="30000" dirty="0"/>
                  <a:t>-2</a:t>
                </a:r>
                <a:r>
                  <a:rPr lang="en-GB" altLang="cs-CZ" sz="2200" dirty="0"/>
                  <a:t>]</a:t>
                </a:r>
                <a:endParaRPr lang="cs-CZ" altLang="cs-CZ" sz="2200" dirty="0"/>
              </a:p>
              <a:p>
                <a:pPr marL="201168" lvl="1" indent="0">
                  <a:buNone/>
                </a:pPr>
                <a:endParaRPr lang="cs-CZ" altLang="cs-CZ" sz="2200" dirty="0"/>
              </a:p>
              <a:p>
                <a:pPr marL="201168" lvl="1" indent="0">
                  <a:buNone/>
                </a:pPr>
                <a:r>
                  <a:rPr lang="cs-CZ" altLang="cs-CZ" sz="2200" dirty="0">
                    <a:solidFill>
                      <a:schemeClr val="accent1"/>
                    </a:solidFill>
                  </a:rPr>
                  <a:t>Exponenciální zákon radioaktivního rozpadu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cs-CZ" altLang="cs-CZ" sz="2200" dirty="0"/>
                  <a:t>aktivita radionuklidu klesá s časem podle vztahu: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cs-CZ" altLang="cs-CZ" sz="2200" dirty="0"/>
              </a:p>
              <a:p>
                <a:pPr marL="0"/>
                <a:r>
                  <a:rPr lang="cs-CZ" altLang="cs-CZ" sz="2200" b="1" dirty="0"/>
                  <a:t>A</a:t>
                </a:r>
                <a:r>
                  <a:rPr lang="pt-BR" altLang="cs-CZ" sz="2200" b="1" dirty="0"/>
                  <a:t>(t) = </a:t>
                </a:r>
                <a:r>
                  <a:rPr lang="cs-CZ" altLang="cs-CZ" sz="2200" b="1" dirty="0"/>
                  <a:t>A</a:t>
                </a:r>
                <a:r>
                  <a:rPr lang="pt-BR" altLang="cs-CZ" sz="2200" b="1" baseline="-25000" dirty="0"/>
                  <a:t>o</a:t>
                </a:r>
                <a:r>
                  <a:rPr lang="pt-BR" altLang="cs-CZ" sz="2200" b="1" dirty="0"/>
                  <a:t>e</a:t>
                </a:r>
                <a:r>
                  <a:rPr lang="pt-BR" altLang="cs-CZ" sz="2200" b="1" baseline="30000" dirty="0"/>
                  <a:t>-</a:t>
                </a:r>
                <a:r>
                  <a:rPr lang="el-GR" altLang="cs-CZ" sz="2200" b="1" baseline="30000" dirty="0"/>
                  <a:t>λ</a:t>
                </a:r>
                <a:r>
                  <a:rPr lang="cs-CZ" altLang="cs-CZ" sz="2200" b="1" baseline="30000" dirty="0"/>
                  <a:t>t</a:t>
                </a:r>
                <a:r>
                  <a:rPr lang="cs-CZ" altLang="cs-CZ" sz="2200" b="1" dirty="0"/>
                  <a:t> = A</a:t>
                </a:r>
                <a:r>
                  <a:rPr lang="cs-CZ" altLang="cs-CZ" sz="2200" b="1" baseline="-25000" dirty="0"/>
                  <a:t>o</a:t>
                </a:r>
                <a:r>
                  <a:rPr lang="cs-CZ" altLang="cs-CZ" sz="2200" b="1" dirty="0"/>
                  <a:t>2,7183 </a:t>
                </a:r>
                <a:r>
                  <a:rPr lang="cs-CZ" altLang="cs-CZ" sz="2200" b="1" baseline="30000" dirty="0"/>
                  <a:t>-(0,693/T</a:t>
                </a:r>
                <a:r>
                  <a:rPr lang="cs-CZ" altLang="cs-CZ" sz="2200" b="1" baseline="-25000" dirty="0"/>
                  <a:t>½</a:t>
                </a:r>
                <a:r>
                  <a:rPr lang="cs-CZ" altLang="cs-CZ" sz="2200" b="1" baseline="30000" dirty="0"/>
                  <a:t>)</a:t>
                </a:r>
                <a:r>
                  <a:rPr lang="cs-CZ" altLang="cs-CZ" sz="2200" b="1" dirty="0"/>
                  <a:t> </a:t>
                </a:r>
                <a:r>
                  <a:rPr lang="cs-CZ" altLang="cs-CZ" sz="2200" b="1" baseline="30000" dirty="0"/>
                  <a:t>t </a:t>
                </a:r>
                <a:r>
                  <a:rPr lang="pt-BR" altLang="cs-CZ" sz="2200" b="1" dirty="0"/>
                  <a:t> </a:t>
                </a:r>
                <a:r>
                  <a:rPr lang="cs-CZ" altLang="cs-CZ" sz="2200" b="1" dirty="0"/>
                  <a:t>		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altLang="cs-CZ" sz="2200" dirty="0"/>
                      <m:t>λ</m:t>
                    </m:r>
                  </m:oMath>
                </a14:m>
                <a:r>
                  <a:rPr lang="cs-CZ" altLang="cs-CZ" sz="2200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altLang="cs-CZ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200" i="1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cs-CZ" altLang="cs-CZ" sz="2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b>
                          <m:sSubPr>
                            <m:ctrlPr>
                              <a:rPr lang="cs-CZ" alt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22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cs-CZ" altLang="cs-CZ" sz="2200" i="1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b>
                        </m:sSub>
                      </m:den>
                    </m:f>
                  </m:oMath>
                </a14:m>
                <a:endParaRPr lang="cs-CZ" altLang="cs-CZ" sz="22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2"/>
              </p:nvPr>
            </p:nvSpPr>
            <p:spPr>
              <a:blipFill>
                <a:blip r:embed="rId2"/>
                <a:stretch>
                  <a:fillRect l="-1587" t="-3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0000" y="3521469"/>
            <a:ext cx="2438095" cy="1952381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0895215" y="5375925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[4]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242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Diagnostické zobrazovací metody (VLDI7X1c)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Druhy radioaktivních přeměn – přeměna </a:t>
            </a:r>
            <a:r>
              <a:rPr lang="el-GR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α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720000" y="1520741"/>
            <a:ext cx="7724754" cy="3148939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dirty="0"/>
              <a:t>radioaktivita </a:t>
            </a:r>
            <a:r>
              <a:rPr lang="el-GR" sz="2200" dirty="0"/>
              <a:t>α</a:t>
            </a:r>
            <a:r>
              <a:rPr lang="cs-CZ" altLang="cs-CZ" sz="2200" dirty="0"/>
              <a:t> se vyskytuje pouze u nejtěžších jader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dirty="0"/>
              <a:t>mateřské jádro emituje částici alfa (jádro hélia)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dirty="0"/>
              <a:t>po přeměně </a:t>
            </a:r>
            <a:r>
              <a:rPr lang="el-GR" altLang="cs-CZ" sz="2200" dirty="0"/>
              <a:t>α </a:t>
            </a:r>
            <a:r>
              <a:rPr lang="cs-CZ" altLang="cs-CZ" sz="2200" dirty="0"/>
              <a:t>vzniká dceřiné jádro, které se v periodické tabulce prvků nachází o dvě místa vlevo od původního mateřského jádra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dirty="0"/>
              <a:t>dvojnásobný kladný náboj → silný ionizační účinek na látku → dosah částic </a:t>
            </a:r>
            <a:r>
              <a:rPr lang="el-GR" altLang="cs-CZ" sz="2200" dirty="0"/>
              <a:t>α </a:t>
            </a:r>
            <a:r>
              <a:rPr lang="cs-CZ" altLang="cs-CZ" sz="2200" dirty="0"/>
              <a:t>je velmi krátký (cca 0,03 mm)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dirty="0"/>
              <a:t>interakce s prostředím: ionizace, excitace atomů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dirty="0"/>
              <a:t>Využití jen pro terapii → </a:t>
            </a:r>
            <a:r>
              <a:rPr lang="cs-CZ" altLang="cs-CZ" sz="2200" baseline="30000" dirty="0"/>
              <a:t>226</a:t>
            </a:r>
            <a:r>
              <a:rPr lang="cs-CZ" altLang="cs-CZ" sz="2200" dirty="0"/>
              <a:t>Ra</a:t>
            </a:r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8444754" y="2385991"/>
                <a:ext cx="2577263" cy="3452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2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b>
                        <m: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p>
                        <m:e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</m:sPre>
                      <m:r>
                        <a:rPr lang="cs-CZ" sz="2200" b="0" i="1" smtClean="0">
                          <a:latin typeface="Cambria Math" panose="02040503050406030204" pitchFamily="18" charset="0"/>
                        </a:rPr>
                        <m:t> → </m:t>
                      </m:r>
                      <m:sPre>
                        <m:sPrePr>
                          <m:ctrlPr>
                            <a:rPr lang="cs-CZ" sz="22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𝐻𝑒</m:t>
                          </m:r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+ </m:t>
                          </m:r>
                          <m:sPre>
                            <m:sPrePr>
                              <m:ctrlP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sub>
                            <m:sup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  <m:e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𝑌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4754" y="2385991"/>
                <a:ext cx="2577263" cy="345287"/>
              </a:xfrm>
              <a:prstGeom prst="rect">
                <a:avLst/>
              </a:prstGeom>
              <a:blipFill>
                <a:blip r:embed="rId2"/>
                <a:stretch>
                  <a:fillRect b="-192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223463" y="5189120"/>
                <a:ext cx="2760564" cy="34759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cs-CZ" sz="2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88</m:t>
                          </m:r>
                        </m:sub>
                        <m:sup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226</m:t>
                          </m:r>
                        </m:sup>
                        <m:e>
                          <m:r>
                            <a:rPr lang="cs-CZ" sz="2200" b="0" i="1" smtClean="0">
                              <a:latin typeface="Cambria Math" panose="02040503050406030204" pitchFamily="18" charset="0"/>
                            </a:rPr>
                            <m:t>𝑅𝑎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→</m:t>
                          </m:r>
                        </m:e>
                      </m:sPre>
                      <m:sPre>
                        <m:sPre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𝐻𝑒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+ </m:t>
                          </m:r>
                          <m:sPre>
                            <m:sPre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86</m:t>
                              </m:r>
                            </m:sub>
                            <m:sup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222</m:t>
                              </m:r>
                            </m:sup>
                            <m:e>
                              <m:r>
                                <a:rPr lang="cs-CZ" sz="2200" b="0" i="1" smtClean="0">
                                  <a:latin typeface="Cambria Math" panose="02040503050406030204" pitchFamily="18" charset="0"/>
                                </a:rPr>
                                <m:t>𝑅𝑛</m:t>
                              </m:r>
                            </m:e>
                          </m:sPre>
                        </m:e>
                      </m:sPre>
                    </m:oMath>
                  </m:oMathPara>
                </a14:m>
                <a:endParaRPr lang="cs-CZ" sz="22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3463" y="5189120"/>
                <a:ext cx="2760564" cy="347596"/>
              </a:xfrm>
              <a:prstGeom prst="rect">
                <a:avLst/>
              </a:prstGeom>
              <a:blipFill>
                <a:blip r:embed="rId3"/>
                <a:stretch>
                  <a:fillRect l="-662" r="-1545" b="-192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1223463" y="4912121"/>
            <a:ext cx="5973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Př.:</a:t>
            </a:r>
          </a:p>
        </p:txBody>
      </p:sp>
      <p:pic>
        <p:nvPicPr>
          <p:cNvPr id="8" name="Zástupný symbol pro obsah 3" descr="radioaktivitaAlfa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123" y="4250541"/>
            <a:ext cx="4938712" cy="1877157"/>
          </a:xfrm>
          <a:prstGeom prst="rect">
            <a:avLst/>
          </a:prstGeom>
        </p:spPr>
      </p:pic>
      <p:sp>
        <p:nvSpPr>
          <p:cNvPr id="9" name="TextovéPole 8"/>
          <p:cNvSpPr txBox="1"/>
          <p:nvPr/>
        </p:nvSpPr>
        <p:spPr>
          <a:xfrm>
            <a:off x="10656257" y="5551408"/>
            <a:ext cx="3657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1200" dirty="0">
                <a:latin typeface="+mn-lt"/>
              </a:rPr>
              <a:t>[1]</a:t>
            </a:r>
            <a:endParaRPr lang="cs-CZ" sz="1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5043323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ablona-video-simu-cz" id="{70E413AE-DF36-2240-8C7F-4EE22D6865F2}" vid="{D59A1AE0-0475-294C-904D-2C6C3702E6D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388</TotalTime>
  <Words>1733</Words>
  <Application>Microsoft Office PowerPoint</Application>
  <PresentationFormat>Širokoúhlá obrazovka</PresentationFormat>
  <Paragraphs>184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Cambria Math</vt:lpstr>
      <vt:lpstr>Century Gothic</vt:lpstr>
      <vt:lpstr>Tahoma</vt:lpstr>
      <vt:lpstr>Wingdings</vt:lpstr>
      <vt:lpstr>Prezentace_MU_CZ</vt:lpstr>
      <vt:lpstr>Základy fyziky v nukleární medicíně</vt:lpstr>
      <vt:lpstr>Výstupy z učení</vt:lpstr>
      <vt:lpstr>Stavba atomů</vt:lpstr>
      <vt:lpstr>Radioaktivita a radionuklidy</vt:lpstr>
      <vt:lpstr>Prezentace aplikace PowerPoint</vt:lpstr>
      <vt:lpstr>Radioaktivní přeměna</vt:lpstr>
      <vt:lpstr>Poločas přeměny → T1/2</vt:lpstr>
      <vt:lpstr>Prezentace aplikace PowerPoint</vt:lpstr>
      <vt:lpstr>Druhy radioaktivních přeměn – přeměna α</vt:lpstr>
      <vt:lpstr>Druhy radioaktivních přeměn – přeměna β–</vt:lpstr>
      <vt:lpstr>Druhy radioaktivních přeměn – přeměna β+ </vt:lpstr>
      <vt:lpstr>Anihilační záření </vt:lpstr>
      <vt:lpstr>Druhy radioaktivních přeměn – přeměna elektronovým záchytem</vt:lpstr>
      <vt:lpstr>Druhy radioaktivních přeměn – přeměna γ</vt:lpstr>
      <vt:lpstr>Interakce záření s látkou – přímo ionizující záření</vt:lpstr>
      <vt:lpstr>Interakce záření s látkou – nepřímo ionizující záření </vt:lpstr>
      <vt:lpstr>Interakce záření s látkou – nepřímo ionizující záření </vt:lpstr>
      <vt:lpstr>Interakce záření s látkou – nepřímo ionizující záření </vt:lpstr>
      <vt:lpstr>Interakce záření s látkou – nepřímo ionizující záření </vt:lpstr>
      <vt:lpstr>Take home message  </vt:lpstr>
      <vt:lpstr>Seznam citací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Život ohrožující stavy u diabetiků </dc:title>
  <dc:creator>Vojtěch Bulhart</dc:creator>
  <cp:lastModifiedBy>Tomas Rohan</cp:lastModifiedBy>
  <cp:revision>46</cp:revision>
  <cp:lastPrinted>1601-01-01T00:00:00Z</cp:lastPrinted>
  <dcterms:created xsi:type="dcterms:W3CDTF">2020-08-24T06:00:57Z</dcterms:created>
  <dcterms:modified xsi:type="dcterms:W3CDTF">2021-10-21T16:09:00Z</dcterms:modified>
</cp:coreProperties>
</file>