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e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0"/>
  </p:notesMasterIdLst>
  <p:handoutMasterIdLst>
    <p:handoutMasterId r:id="rId71"/>
  </p:handoutMasterIdLst>
  <p:sldIdLst>
    <p:sldId id="256" r:id="rId5"/>
    <p:sldId id="257" r:id="rId6"/>
    <p:sldId id="258" r:id="rId7"/>
    <p:sldId id="260" r:id="rId8"/>
    <p:sldId id="261" r:id="rId9"/>
    <p:sldId id="262" r:id="rId10"/>
    <p:sldId id="263" r:id="rId11"/>
    <p:sldId id="264" r:id="rId12"/>
    <p:sldId id="265" r:id="rId13"/>
    <p:sldId id="266" r:id="rId14"/>
    <p:sldId id="267" r:id="rId15"/>
    <p:sldId id="268" r:id="rId16"/>
    <p:sldId id="269" r:id="rId17"/>
    <p:sldId id="270" r:id="rId18"/>
    <p:sldId id="315" r:id="rId19"/>
    <p:sldId id="316" r:id="rId20"/>
    <p:sldId id="322" r:id="rId21"/>
    <p:sldId id="272" r:id="rId22"/>
    <p:sldId id="275" r:id="rId23"/>
    <p:sldId id="276" r:id="rId24"/>
    <p:sldId id="274" r:id="rId25"/>
    <p:sldId id="277" r:id="rId26"/>
    <p:sldId id="319" r:id="rId27"/>
    <p:sldId id="278" r:id="rId28"/>
    <p:sldId id="280" r:id="rId29"/>
    <p:sldId id="279" r:id="rId30"/>
    <p:sldId id="281" r:id="rId31"/>
    <p:sldId id="317" r:id="rId32"/>
    <p:sldId id="283" r:id="rId33"/>
    <p:sldId id="321" r:id="rId34"/>
    <p:sldId id="282" r:id="rId35"/>
    <p:sldId id="284" r:id="rId36"/>
    <p:sldId id="285" r:id="rId37"/>
    <p:sldId id="286" r:id="rId38"/>
    <p:sldId id="287" r:id="rId39"/>
    <p:sldId id="288" r:id="rId40"/>
    <p:sldId id="273" r:id="rId41"/>
    <p:sldId id="304" r:id="rId42"/>
    <p:sldId id="306" r:id="rId43"/>
    <p:sldId id="307" r:id="rId44"/>
    <p:sldId id="305" r:id="rId45"/>
    <p:sldId id="323" r:id="rId46"/>
    <p:sldId id="292" r:id="rId47"/>
    <p:sldId id="291" r:id="rId48"/>
    <p:sldId id="324" r:id="rId49"/>
    <p:sldId id="290" r:id="rId50"/>
    <p:sldId id="293" r:id="rId51"/>
    <p:sldId id="320" r:id="rId52"/>
    <p:sldId id="325" r:id="rId53"/>
    <p:sldId id="289" r:id="rId54"/>
    <p:sldId id="294" r:id="rId55"/>
    <p:sldId id="295" r:id="rId56"/>
    <p:sldId id="296" r:id="rId57"/>
    <p:sldId id="297" r:id="rId58"/>
    <p:sldId id="318" r:id="rId59"/>
    <p:sldId id="299" r:id="rId60"/>
    <p:sldId id="300" r:id="rId61"/>
    <p:sldId id="301" r:id="rId62"/>
    <p:sldId id="303" r:id="rId63"/>
    <p:sldId id="310" r:id="rId64"/>
    <p:sldId id="308" r:id="rId65"/>
    <p:sldId id="309" r:id="rId66"/>
    <p:sldId id="311" r:id="rId67"/>
    <p:sldId id="312" r:id="rId68"/>
    <p:sldId id="314" r:id="rId69"/>
  </p:sldIdLst>
  <p:sldSz cx="10080625" cy="7559675"/>
  <p:notesSz cx="7559675" cy="106918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566A9A68-2235-4E56-9666-494B9C30D64A}">
          <p14:sldIdLst>
            <p14:sldId id="256"/>
            <p14:sldId id="257"/>
            <p14:sldId id="258"/>
            <p14:sldId id="260"/>
            <p14:sldId id="261"/>
            <p14:sldId id="262"/>
            <p14:sldId id="263"/>
            <p14:sldId id="264"/>
            <p14:sldId id="265"/>
            <p14:sldId id="266"/>
            <p14:sldId id="267"/>
            <p14:sldId id="268"/>
            <p14:sldId id="269"/>
            <p14:sldId id="270"/>
            <p14:sldId id="315"/>
            <p14:sldId id="316"/>
            <p14:sldId id="322"/>
            <p14:sldId id="272"/>
            <p14:sldId id="275"/>
            <p14:sldId id="276"/>
            <p14:sldId id="274"/>
          </p14:sldIdLst>
        </p14:section>
        <p14:section name="Exam" id="{32504284-254D-489B-8537-B1D45F037A06}">
          <p14:sldIdLst>
            <p14:sldId id="277"/>
            <p14:sldId id="319"/>
            <p14:sldId id="278"/>
            <p14:sldId id="280"/>
            <p14:sldId id="279"/>
            <p14:sldId id="281"/>
            <p14:sldId id="317"/>
            <p14:sldId id="283"/>
            <p14:sldId id="321"/>
            <p14:sldId id="282"/>
            <p14:sldId id="284"/>
            <p14:sldId id="285"/>
            <p14:sldId id="286"/>
            <p14:sldId id="287"/>
            <p14:sldId id="288"/>
            <p14:sldId id="273"/>
            <p14:sldId id="304"/>
            <p14:sldId id="306"/>
            <p14:sldId id="307"/>
            <p14:sldId id="305"/>
            <p14:sldId id="323"/>
            <p14:sldId id="292"/>
            <p14:sldId id="291"/>
            <p14:sldId id="324"/>
            <p14:sldId id="290"/>
            <p14:sldId id="293"/>
            <p14:sldId id="320"/>
            <p14:sldId id="325"/>
            <p14:sldId id="289"/>
            <p14:sldId id="294"/>
            <p14:sldId id="295"/>
            <p14:sldId id="296"/>
            <p14:sldId id="297"/>
            <p14:sldId id="318"/>
            <p14:sldId id="299"/>
            <p14:sldId id="300"/>
            <p14:sldId id="301"/>
            <p14:sldId id="303"/>
            <p14:sldId id="310"/>
            <p14:sldId id="308"/>
            <p14:sldId id="309"/>
            <p14:sldId id="311"/>
            <p14:sldId id="312"/>
            <p14:sldId id="31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7EBC7B-852F-4BBF-924E-D18960F1604C}" v="11" dt="2020-10-13T12:33:32.856"/>
    <p1510:client id="{F45D1E69-07C5-4852-B9DD-ADC84A768047}" v="377" dt="2020-10-15T10:44:42.6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4" d="100"/>
          <a:sy n="124" d="100"/>
        </p:scale>
        <p:origin x="858" y="-522"/>
      </p:cViewPr>
      <p:guideLst/>
    </p:cSldViewPr>
  </p:slideViewPr>
  <p:notesTextViewPr>
    <p:cViewPr>
      <p:scale>
        <a:sx n="1" d="1"/>
        <a:sy n="1" d="1"/>
      </p:scale>
      <p:origin x="0" y="0"/>
    </p:cViewPr>
  </p:notesTextViewPr>
  <p:sorterViewPr>
    <p:cViewPr>
      <p:scale>
        <a:sx n="100" d="100"/>
        <a:sy n="100" d="100"/>
      </p:scale>
      <p:origin x="0" y="-883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6/11/relationships/changesInfo" Target="changesInfos/changesInfo1.xml"/><Relationship Id="rId7" Type="http://schemas.openxmlformats.org/officeDocument/2006/relationships/slide" Target="slides/slide3.xml"/><Relationship Id="rId71" Type="http://schemas.openxmlformats.org/officeDocument/2006/relationships/handoutMaster" Target="handoutMasters/handoutMaster1.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káš Dadák" userId="S::15740@muni.cz::ba1843e1-4046-4485-a300-4e58c860a098" providerId="AD" clId="Web-{217EBC7B-852F-4BBF-924E-D18960F1604C}"/>
    <pc:docChg chg="addSld sldOrd modSection">
      <pc:chgData name="Lukáš Dadák" userId="S::15740@muni.cz::ba1843e1-4046-4485-a300-4e58c860a098" providerId="AD" clId="Web-{217EBC7B-852F-4BBF-924E-D18960F1604C}" dt="2020-10-13T12:33:32.856" v="10"/>
      <pc:docMkLst>
        <pc:docMk/>
      </pc:docMkLst>
      <pc:sldChg chg="ord">
        <pc:chgData name="Lukáš Dadák" userId="S::15740@muni.cz::ba1843e1-4046-4485-a300-4e58c860a098" providerId="AD" clId="Web-{217EBC7B-852F-4BBF-924E-D18960F1604C}" dt="2020-10-13T12:33:12.012" v="9"/>
        <pc:sldMkLst>
          <pc:docMk/>
          <pc:sldMk cId="0" sldId="273"/>
        </pc:sldMkLst>
      </pc:sldChg>
      <pc:sldChg chg="ord">
        <pc:chgData name="Lukáš Dadák" userId="S::15740@muni.cz::ba1843e1-4046-4485-a300-4e58c860a098" providerId="AD" clId="Web-{217EBC7B-852F-4BBF-924E-D18960F1604C}" dt="2020-10-13T12:33:12.012" v="8"/>
        <pc:sldMkLst>
          <pc:docMk/>
          <pc:sldMk cId="3121620252" sldId="304"/>
        </pc:sldMkLst>
      </pc:sldChg>
      <pc:sldChg chg="ord">
        <pc:chgData name="Lukáš Dadák" userId="S::15740@muni.cz::ba1843e1-4046-4485-a300-4e58c860a098" providerId="AD" clId="Web-{217EBC7B-852F-4BBF-924E-D18960F1604C}" dt="2020-10-13T12:33:12.012" v="5"/>
        <pc:sldMkLst>
          <pc:docMk/>
          <pc:sldMk cId="1495735470" sldId="305"/>
        </pc:sldMkLst>
      </pc:sldChg>
      <pc:sldChg chg="ord">
        <pc:chgData name="Lukáš Dadák" userId="S::15740@muni.cz::ba1843e1-4046-4485-a300-4e58c860a098" providerId="AD" clId="Web-{217EBC7B-852F-4BBF-924E-D18960F1604C}" dt="2020-10-13T12:33:12.012" v="7"/>
        <pc:sldMkLst>
          <pc:docMk/>
          <pc:sldMk cId="3155231006" sldId="306"/>
        </pc:sldMkLst>
      </pc:sldChg>
      <pc:sldChg chg="ord">
        <pc:chgData name="Lukáš Dadák" userId="S::15740@muni.cz::ba1843e1-4046-4485-a300-4e58c860a098" providerId="AD" clId="Web-{217EBC7B-852F-4BBF-924E-D18960F1604C}" dt="2020-10-13T12:33:12.012" v="6"/>
        <pc:sldMkLst>
          <pc:docMk/>
          <pc:sldMk cId="2914120550" sldId="307"/>
        </pc:sldMkLst>
      </pc:sldChg>
      <pc:sldChg chg="new">
        <pc:chgData name="Lukáš Dadák" userId="S::15740@muni.cz::ba1843e1-4046-4485-a300-4e58c860a098" providerId="AD" clId="Web-{217EBC7B-852F-4BBF-924E-D18960F1604C}" dt="2020-10-13T12:33:32.856" v="10"/>
        <pc:sldMkLst>
          <pc:docMk/>
          <pc:sldMk cId="3308751162" sldId="323"/>
        </pc:sldMkLst>
      </pc:sldChg>
    </pc:docChg>
  </pc:docChgLst>
  <pc:docChgLst>
    <pc:chgData name="Lukáš Dadák" userId="S::15740@muni.cz::ba1843e1-4046-4485-a300-4e58c860a098" providerId="AD" clId="Web-{F45D1E69-07C5-4852-B9DD-ADC84A768047}"/>
    <pc:docChg chg="addSld modSld sldOrd modSection">
      <pc:chgData name="Lukáš Dadák" userId="S::15740@muni.cz::ba1843e1-4046-4485-a300-4e58c860a098" providerId="AD" clId="Web-{F45D1E69-07C5-4852-B9DD-ADC84A768047}" dt="2020-10-15T10:44:42.678" v="375" actId="20577"/>
      <pc:docMkLst>
        <pc:docMk/>
      </pc:docMkLst>
      <pc:sldChg chg="addSp modSp">
        <pc:chgData name="Lukáš Dadák" userId="S::15740@muni.cz::ba1843e1-4046-4485-a300-4e58c860a098" providerId="AD" clId="Web-{F45D1E69-07C5-4852-B9DD-ADC84A768047}" dt="2020-10-15T10:21:20.320" v="10" actId="20577"/>
        <pc:sldMkLst>
          <pc:docMk/>
          <pc:sldMk cId="0" sldId="258"/>
        </pc:sldMkLst>
        <pc:spChg chg="mod">
          <ac:chgData name="Lukáš Dadák" userId="S::15740@muni.cz::ba1843e1-4046-4485-a300-4e58c860a098" providerId="AD" clId="Web-{F45D1E69-07C5-4852-B9DD-ADC84A768047}" dt="2020-10-15T10:21:20.320" v="10" actId="20577"/>
          <ac:spMkLst>
            <pc:docMk/>
            <pc:sldMk cId="0" sldId="258"/>
            <ac:spMk id="3" creationId="{BD89539C-BF56-4989-8116-196CAC071439}"/>
          </ac:spMkLst>
        </pc:spChg>
        <pc:picChg chg="add mod">
          <ac:chgData name="Lukáš Dadák" userId="S::15740@muni.cz::ba1843e1-4046-4485-a300-4e58c860a098" providerId="AD" clId="Web-{F45D1E69-07C5-4852-B9DD-ADC84A768047}" dt="2020-10-15T10:20:28.960" v="7" actId="1076"/>
          <ac:picMkLst>
            <pc:docMk/>
            <pc:sldMk cId="0" sldId="258"/>
            <ac:picMk id="4" creationId="{F74CC2D1-B816-479C-9EC1-5C66710B5C32}"/>
          </ac:picMkLst>
        </pc:picChg>
        <pc:picChg chg="add mod">
          <ac:chgData name="Lukáš Dadák" userId="S::15740@muni.cz::ba1843e1-4046-4485-a300-4e58c860a098" providerId="AD" clId="Web-{F45D1E69-07C5-4852-B9DD-ADC84A768047}" dt="2020-10-15T10:21:07.195" v="9" actId="1076"/>
          <ac:picMkLst>
            <pc:docMk/>
            <pc:sldMk cId="0" sldId="258"/>
            <ac:picMk id="5" creationId="{88998E69-CC88-48E6-AD76-FEA674795D4E}"/>
          </ac:picMkLst>
        </pc:picChg>
      </pc:sldChg>
      <pc:sldChg chg="modSp">
        <pc:chgData name="Lukáš Dadák" userId="S::15740@muni.cz::ba1843e1-4046-4485-a300-4e58c860a098" providerId="AD" clId="Web-{F45D1E69-07C5-4852-B9DD-ADC84A768047}" dt="2020-10-15T10:23:06.135" v="21" actId="20577"/>
        <pc:sldMkLst>
          <pc:docMk/>
          <pc:sldMk cId="0" sldId="263"/>
        </pc:sldMkLst>
        <pc:spChg chg="mod">
          <ac:chgData name="Lukáš Dadák" userId="S::15740@muni.cz::ba1843e1-4046-4485-a300-4e58c860a098" providerId="AD" clId="Web-{F45D1E69-07C5-4852-B9DD-ADC84A768047}" dt="2020-10-15T10:23:06.135" v="21" actId="20577"/>
          <ac:spMkLst>
            <pc:docMk/>
            <pc:sldMk cId="0" sldId="263"/>
            <ac:spMk id="3" creationId="{9546DFF7-219E-4CA8-8794-14200C2AE689}"/>
          </ac:spMkLst>
        </pc:spChg>
      </pc:sldChg>
      <pc:sldChg chg="modSp">
        <pc:chgData name="Lukáš Dadák" userId="S::15740@muni.cz::ba1843e1-4046-4485-a300-4e58c860a098" providerId="AD" clId="Web-{F45D1E69-07C5-4852-B9DD-ADC84A768047}" dt="2020-10-15T10:24:14.261" v="35" actId="20577"/>
        <pc:sldMkLst>
          <pc:docMk/>
          <pc:sldMk cId="0" sldId="264"/>
        </pc:sldMkLst>
        <pc:spChg chg="mod">
          <ac:chgData name="Lukáš Dadák" userId="S::15740@muni.cz::ba1843e1-4046-4485-a300-4e58c860a098" providerId="AD" clId="Web-{F45D1E69-07C5-4852-B9DD-ADC84A768047}" dt="2020-10-15T10:24:14.261" v="35" actId="20577"/>
          <ac:spMkLst>
            <pc:docMk/>
            <pc:sldMk cId="0" sldId="264"/>
            <ac:spMk id="3" creationId="{CC1F82CD-4472-443B-9FA5-514638EC9398}"/>
          </ac:spMkLst>
        </pc:spChg>
      </pc:sldChg>
      <pc:sldChg chg="modSp">
        <pc:chgData name="Lukáš Dadák" userId="S::15740@muni.cz::ba1843e1-4046-4485-a300-4e58c860a098" providerId="AD" clId="Web-{F45D1E69-07C5-4852-B9DD-ADC84A768047}" dt="2020-10-15T10:26:12.826" v="64" actId="20577"/>
        <pc:sldMkLst>
          <pc:docMk/>
          <pc:sldMk cId="0" sldId="267"/>
        </pc:sldMkLst>
        <pc:spChg chg="mod">
          <ac:chgData name="Lukáš Dadák" userId="S::15740@muni.cz::ba1843e1-4046-4485-a300-4e58c860a098" providerId="AD" clId="Web-{F45D1E69-07C5-4852-B9DD-ADC84A768047}" dt="2020-10-15T10:26:12.826" v="64" actId="20577"/>
          <ac:spMkLst>
            <pc:docMk/>
            <pc:sldMk cId="0" sldId="267"/>
            <ac:spMk id="3" creationId="{6671BB5E-3C6F-40E0-B962-04EBC0FF3690}"/>
          </ac:spMkLst>
        </pc:spChg>
      </pc:sldChg>
      <pc:sldChg chg="modSp">
        <pc:chgData name="Lukáš Dadák" userId="S::15740@muni.cz::ba1843e1-4046-4485-a300-4e58c860a098" providerId="AD" clId="Web-{F45D1E69-07C5-4852-B9DD-ADC84A768047}" dt="2020-10-15T10:27:35.375" v="78" actId="20577"/>
        <pc:sldMkLst>
          <pc:docMk/>
          <pc:sldMk cId="0" sldId="268"/>
        </pc:sldMkLst>
        <pc:spChg chg="mod">
          <ac:chgData name="Lukáš Dadák" userId="S::15740@muni.cz::ba1843e1-4046-4485-a300-4e58c860a098" providerId="AD" clId="Web-{F45D1E69-07C5-4852-B9DD-ADC84A768047}" dt="2020-10-15T10:27:35.375" v="78" actId="20577"/>
          <ac:spMkLst>
            <pc:docMk/>
            <pc:sldMk cId="0" sldId="268"/>
            <ac:spMk id="3" creationId="{EA98D469-9F0A-4138-BE72-BC1330A78B7E}"/>
          </ac:spMkLst>
        </pc:spChg>
      </pc:sldChg>
      <pc:sldChg chg="modSp">
        <pc:chgData name="Lukáš Dadák" userId="S::15740@muni.cz::ba1843e1-4046-4485-a300-4e58c860a098" providerId="AD" clId="Web-{F45D1E69-07C5-4852-B9DD-ADC84A768047}" dt="2020-10-15T10:27:56.703" v="92" actId="20577"/>
        <pc:sldMkLst>
          <pc:docMk/>
          <pc:sldMk cId="0" sldId="269"/>
        </pc:sldMkLst>
        <pc:spChg chg="mod">
          <ac:chgData name="Lukáš Dadák" userId="S::15740@muni.cz::ba1843e1-4046-4485-a300-4e58c860a098" providerId="AD" clId="Web-{F45D1E69-07C5-4852-B9DD-ADC84A768047}" dt="2020-10-15T10:27:56.703" v="92" actId="20577"/>
          <ac:spMkLst>
            <pc:docMk/>
            <pc:sldMk cId="0" sldId="269"/>
            <ac:spMk id="3" creationId="{100FD63A-9F4F-4B69-8C42-26D898A544F3}"/>
          </ac:spMkLst>
        </pc:spChg>
      </pc:sldChg>
      <pc:sldChg chg="modSp">
        <pc:chgData name="Lukáš Dadák" userId="S::15740@muni.cz::ba1843e1-4046-4485-a300-4e58c860a098" providerId="AD" clId="Web-{F45D1E69-07C5-4852-B9DD-ADC84A768047}" dt="2020-10-15T10:30:30.722" v="107" actId="20577"/>
        <pc:sldMkLst>
          <pc:docMk/>
          <pc:sldMk cId="0" sldId="277"/>
        </pc:sldMkLst>
        <pc:spChg chg="mod">
          <ac:chgData name="Lukáš Dadák" userId="S::15740@muni.cz::ba1843e1-4046-4485-a300-4e58c860a098" providerId="AD" clId="Web-{F45D1E69-07C5-4852-B9DD-ADC84A768047}" dt="2020-10-15T10:30:30.722" v="107" actId="20577"/>
          <ac:spMkLst>
            <pc:docMk/>
            <pc:sldMk cId="0" sldId="277"/>
            <ac:spMk id="3" creationId="{5F57805A-C360-4F52-A025-3F80CC33EA66}"/>
          </ac:spMkLst>
        </pc:spChg>
      </pc:sldChg>
      <pc:sldChg chg="modSp">
        <pc:chgData name="Lukáš Dadák" userId="S::15740@muni.cz::ba1843e1-4046-4485-a300-4e58c860a098" providerId="AD" clId="Web-{F45D1E69-07C5-4852-B9DD-ADC84A768047}" dt="2020-10-15T10:33:37.508" v="179" actId="20577"/>
        <pc:sldMkLst>
          <pc:docMk/>
          <pc:sldMk cId="0" sldId="279"/>
        </pc:sldMkLst>
        <pc:spChg chg="mod">
          <ac:chgData name="Lukáš Dadák" userId="S::15740@muni.cz::ba1843e1-4046-4485-a300-4e58c860a098" providerId="AD" clId="Web-{F45D1E69-07C5-4852-B9DD-ADC84A768047}" dt="2020-10-15T10:33:37.508" v="179" actId="20577"/>
          <ac:spMkLst>
            <pc:docMk/>
            <pc:sldMk cId="0" sldId="279"/>
            <ac:spMk id="3" creationId="{7714148D-01EC-4525-8564-97AFFC19ED07}"/>
          </ac:spMkLst>
        </pc:spChg>
      </pc:sldChg>
      <pc:sldChg chg="ord">
        <pc:chgData name="Lukáš Dadák" userId="S::15740@muni.cz::ba1843e1-4046-4485-a300-4e58c860a098" providerId="AD" clId="Web-{F45D1E69-07C5-4852-B9DD-ADC84A768047}" dt="2020-10-15T10:33:48.945" v="181"/>
        <pc:sldMkLst>
          <pc:docMk/>
          <pc:sldMk cId="0" sldId="280"/>
        </pc:sldMkLst>
      </pc:sldChg>
      <pc:sldChg chg="modSp">
        <pc:chgData name="Lukáš Dadák" userId="S::15740@muni.cz::ba1843e1-4046-4485-a300-4e58c860a098" providerId="AD" clId="Web-{F45D1E69-07C5-4852-B9DD-ADC84A768047}" dt="2020-10-15T10:35:54.620" v="186" actId="20577"/>
        <pc:sldMkLst>
          <pc:docMk/>
          <pc:sldMk cId="2914120550" sldId="307"/>
        </pc:sldMkLst>
        <pc:spChg chg="mod">
          <ac:chgData name="Lukáš Dadák" userId="S::15740@muni.cz::ba1843e1-4046-4485-a300-4e58c860a098" providerId="AD" clId="Web-{F45D1E69-07C5-4852-B9DD-ADC84A768047}" dt="2020-10-15T10:35:54.620" v="186" actId="20577"/>
          <ac:spMkLst>
            <pc:docMk/>
            <pc:sldMk cId="2914120550" sldId="307"/>
            <ac:spMk id="3" creationId="{7BF3FC3D-959B-409D-A863-3EB47283C56A}"/>
          </ac:spMkLst>
        </pc:spChg>
      </pc:sldChg>
      <pc:sldChg chg="modSp">
        <pc:chgData name="Lukáš Dadák" userId="S::15740@muni.cz::ba1843e1-4046-4485-a300-4e58c860a098" providerId="AD" clId="Web-{F45D1E69-07C5-4852-B9DD-ADC84A768047}" dt="2020-10-15T10:44:23.334" v="373" actId="20577"/>
        <pc:sldMkLst>
          <pc:docMk/>
          <pc:sldMk cId="0" sldId="312"/>
        </pc:sldMkLst>
        <pc:spChg chg="mod">
          <ac:chgData name="Lukáš Dadák" userId="S::15740@muni.cz::ba1843e1-4046-4485-a300-4e58c860a098" providerId="AD" clId="Web-{F45D1E69-07C5-4852-B9DD-ADC84A768047}" dt="2020-10-15T10:44:23.334" v="373" actId="20577"/>
          <ac:spMkLst>
            <pc:docMk/>
            <pc:sldMk cId="0" sldId="312"/>
            <ac:spMk id="3" creationId="{66348ED4-FAE6-40BE-9837-5A7E92C0854D}"/>
          </ac:spMkLst>
        </pc:spChg>
      </pc:sldChg>
      <pc:sldChg chg="modSp">
        <pc:chgData name="Lukáš Dadák" userId="S::15740@muni.cz::ba1843e1-4046-4485-a300-4e58c860a098" providerId="AD" clId="Web-{F45D1E69-07C5-4852-B9DD-ADC84A768047}" dt="2020-10-15T10:32:58.335" v="173" actId="20577"/>
        <pc:sldMkLst>
          <pc:docMk/>
          <pc:sldMk cId="1529720338" sldId="319"/>
        </pc:sldMkLst>
        <pc:spChg chg="mod">
          <ac:chgData name="Lukáš Dadák" userId="S::15740@muni.cz::ba1843e1-4046-4485-a300-4e58c860a098" providerId="AD" clId="Web-{F45D1E69-07C5-4852-B9DD-ADC84A768047}" dt="2020-10-15T10:32:58.335" v="173" actId="20577"/>
          <ac:spMkLst>
            <pc:docMk/>
            <pc:sldMk cId="1529720338" sldId="319"/>
            <ac:spMk id="3" creationId="{5F57805A-C360-4F52-A025-3F80CC33EA66}"/>
          </ac:spMkLst>
        </pc:spChg>
      </pc:sldChg>
      <pc:sldChg chg="modSp add replId">
        <pc:chgData name="Lukáš Dadák" userId="S::15740@muni.cz::ba1843e1-4046-4485-a300-4e58c860a098" providerId="AD" clId="Web-{F45D1E69-07C5-4852-B9DD-ADC84A768047}" dt="2020-10-15T10:40:23.016" v="340" actId="20577"/>
        <pc:sldMkLst>
          <pc:docMk/>
          <pc:sldMk cId="1987734197" sldId="324"/>
        </pc:sldMkLst>
        <pc:spChg chg="mod">
          <ac:chgData name="Lukáš Dadák" userId="S::15740@muni.cz::ba1843e1-4046-4485-a300-4e58c860a098" providerId="AD" clId="Web-{F45D1E69-07C5-4852-B9DD-ADC84A768047}" dt="2020-10-15T10:39:19.546" v="268" actId="20577"/>
          <ac:spMkLst>
            <pc:docMk/>
            <pc:sldMk cId="1987734197" sldId="324"/>
            <ac:spMk id="2" creationId="{6686C955-2628-4C49-B152-112B4F69633E}"/>
          </ac:spMkLst>
        </pc:spChg>
        <pc:spChg chg="mod">
          <ac:chgData name="Lukáš Dadák" userId="S::15740@muni.cz::ba1843e1-4046-4485-a300-4e58c860a098" providerId="AD" clId="Web-{F45D1E69-07C5-4852-B9DD-ADC84A768047}" dt="2020-10-15T10:40:23.016" v="340" actId="20577"/>
          <ac:spMkLst>
            <pc:docMk/>
            <pc:sldMk cId="1987734197" sldId="324"/>
            <ac:spMk id="3" creationId="{6DC5DA5D-3E57-486B-85A1-83394BC9989D}"/>
          </ac:spMkLst>
        </pc:spChg>
      </pc:sldChg>
      <pc:sldChg chg="add replId">
        <pc:chgData name="Lukáš Dadák" userId="S::15740@muni.cz::ba1843e1-4046-4485-a300-4e58c860a098" providerId="AD" clId="Web-{F45D1E69-07C5-4852-B9DD-ADC84A768047}" dt="2020-10-15T10:42:08.659" v="343"/>
        <pc:sldMkLst>
          <pc:docMk/>
          <pc:sldMk cId="2213113178" sldId="32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ECBA2818-0404-4E34-AAD8-84B9A955B43F}"/>
              </a:ext>
            </a:extLst>
          </p:cNvPr>
          <p:cNvSpPr txBox="1">
            <a:spLocks noGrp="1"/>
          </p:cNvSpPr>
          <p:nvPr>
            <p:ph type="hdr" sz="quarter"/>
          </p:nvPr>
        </p:nvSpPr>
        <p:spPr>
          <a:xfrm>
            <a:off x="0" y="0"/>
            <a:ext cx="3280680" cy="534240"/>
          </a:xfrm>
          <a:prstGeom prst="rect">
            <a:avLst/>
          </a:prstGeom>
          <a:noFill/>
          <a:ln>
            <a:noFill/>
          </a:ln>
        </p:spPr>
        <p:txBody>
          <a:bodyPr wrap="none" lIns="90000" tIns="45000" rIns="90000" bIns="45000"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400"/>
            </a:pPr>
            <a:endParaRPr lang="cs-CZ" sz="1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Zástupný symbol pro datum 2">
            <a:extLst>
              <a:ext uri="{FF2B5EF4-FFF2-40B4-BE49-F238E27FC236}">
                <a16:creationId xmlns:a16="http://schemas.microsoft.com/office/drawing/2014/main" id="{9399DD6A-E703-4CCB-9BD5-D49429692F7E}"/>
              </a:ext>
            </a:extLst>
          </p:cNvPr>
          <p:cNvSpPr txBox="1">
            <a:spLocks noGrp="1"/>
          </p:cNvSpPr>
          <p:nvPr>
            <p:ph type="dt" sz="quarter" idx="1"/>
          </p:nvPr>
        </p:nvSpPr>
        <p:spPr>
          <a:xfrm>
            <a:off x="4278960" y="0"/>
            <a:ext cx="3280680" cy="534240"/>
          </a:xfrm>
          <a:prstGeom prst="rect">
            <a:avLst/>
          </a:prstGeom>
          <a:noFill/>
          <a:ln>
            <a:noFill/>
          </a:ln>
        </p:spPr>
        <p:txBody>
          <a:bodyPr wrap="none" lIns="90000" tIns="45000" rIns="90000" bIns="45000" anchorCtr="0" compatLnSpc="1">
            <a:noAutofit/>
          </a:bodyPr>
          <a:lstStyle/>
          <a:p>
            <a:pPr marL="0" marR="0" lvl="0" indent="0" algn="r"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400"/>
            </a:pPr>
            <a:endParaRPr lang="cs-CZ" sz="1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4" name="Zástupný symbol pro zápatí 3">
            <a:extLst>
              <a:ext uri="{FF2B5EF4-FFF2-40B4-BE49-F238E27FC236}">
                <a16:creationId xmlns:a16="http://schemas.microsoft.com/office/drawing/2014/main" id="{F6CB071C-ED7A-4C55-97D8-C16E6323954F}"/>
              </a:ext>
            </a:extLst>
          </p:cNvPr>
          <p:cNvSpPr txBox="1">
            <a:spLocks noGrp="1"/>
          </p:cNvSpPr>
          <p:nvPr>
            <p:ph type="ftr" sz="quarter" idx="2"/>
          </p:nvPr>
        </p:nvSpPr>
        <p:spPr>
          <a:xfrm>
            <a:off x="0" y="10157400"/>
            <a:ext cx="3280680" cy="534240"/>
          </a:xfrm>
          <a:prstGeom prst="rect">
            <a:avLst/>
          </a:prstGeom>
          <a:noFill/>
          <a:ln>
            <a:noFill/>
          </a:ln>
        </p:spPr>
        <p:txBody>
          <a:bodyPr wrap="none" lIns="90000" tIns="45000" rIns="90000" bIns="45000" anchor="b"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400"/>
            </a:pPr>
            <a:endParaRPr lang="cs-CZ" sz="1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5" name="Zástupný symbol pro číslo snímku 4">
            <a:extLst>
              <a:ext uri="{FF2B5EF4-FFF2-40B4-BE49-F238E27FC236}">
                <a16:creationId xmlns:a16="http://schemas.microsoft.com/office/drawing/2014/main" id="{6E1B5A55-98D8-464B-AF39-744FFE65498D}"/>
              </a:ext>
            </a:extLst>
          </p:cNvPr>
          <p:cNvSpPr txBox="1">
            <a:spLocks noGrp="1"/>
          </p:cNvSpPr>
          <p:nvPr>
            <p:ph type="sldNum" sz="quarter" idx="3"/>
          </p:nvPr>
        </p:nvSpPr>
        <p:spPr>
          <a:xfrm>
            <a:off x="4278960" y="10157400"/>
            <a:ext cx="3280680" cy="534240"/>
          </a:xfrm>
          <a:prstGeom prst="rect">
            <a:avLst/>
          </a:prstGeom>
          <a:noFill/>
          <a:ln>
            <a:noFill/>
          </a:ln>
        </p:spPr>
        <p:txBody>
          <a:bodyPr wrap="none" lIns="90000" tIns="45000" rIns="90000" bIns="45000" anchor="b" anchorCtr="0" compatLnSpc="1">
            <a:noAutofit/>
          </a:bodyPr>
          <a:lstStyle/>
          <a:p>
            <a:pPr marL="0" marR="0" lvl="0" indent="0" algn="r"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400"/>
            </a:pPr>
            <a:fld id="{D329F8E1-11A7-43B8-8B5D-798DA6752D74}" type="slidenum">
              <a:t>‹#›</a:t>
            </a:fld>
            <a:endParaRPr lang="cs-CZ" sz="1400" b="0" i="0" u="none" strike="noStrike" cap="none" baseline="0">
              <a:ln>
                <a:noFill/>
              </a:ln>
              <a:solidFill>
                <a:srgbClr val="000000"/>
              </a:solidFill>
              <a:latin typeface="Times New Roman" pitchFamily="18"/>
              <a:ea typeface="Lucida Sans Unicode" pitchFamily="2"/>
              <a:cs typeface="Lucida Sans Unicode" pitchFamily="2"/>
            </a:endParaRPr>
          </a:p>
        </p:txBody>
      </p:sp>
    </p:spTree>
    <p:extLst>
      <p:ext uri="{BB962C8B-B14F-4D97-AF65-F5344CB8AC3E}">
        <p14:creationId xmlns:p14="http://schemas.microsoft.com/office/powerpoint/2010/main" val="4243149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4B976181-BB2B-4EE5-A861-DEF214D68F29}"/>
              </a:ext>
            </a:extLst>
          </p:cNvPr>
          <p:cNvSpPr>
            <a:spLocks noMove="1" noResize="1"/>
          </p:cNvSpPr>
          <p:nvPr/>
        </p:nvSpPr>
        <p:spPr>
          <a:xfrm>
            <a:off x="0" y="0"/>
            <a:ext cx="7560000" cy="10692000"/>
          </a:xfrm>
          <a:prstGeom prst="rect">
            <a:avLst/>
          </a:prstGeom>
          <a:solidFill>
            <a:srgbClr val="FFFFFF"/>
          </a:solidFill>
          <a:ln cap="sq">
            <a:noFill/>
            <a:prstDash val="solid"/>
          </a:ln>
        </p:spPr>
        <p:txBody>
          <a:bodyPr wrap="none" lIns="90000" tIns="45000" rIns="90000" bIns="45000" anchor="ctr" anchorCtr="1"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Volný tvar: obrazec 2">
            <a:extLst>
              <a:ext uri="{FF2B5EF4-FFF2-40B4-BE49-F238E27FC236}">
                <a16:creationId xmlns:a16="http://schemas.microsoft.com/office/drawing/2014/main" id="{5976869C-8E8E-4C55-920A-42044FF6DBD0}"/>
              </a:ext>
            </a:extLst>
          </p:cNvPr>
          <p:cNvSpPr/>
          <p:nvPr/>
        </p:nvSpPr>
        <p:spPr>
          <a:xfrm>
            <a:off x="0" y="0"/>
            <a:ext cx="7559640" cy="10691640"/>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4" name="Volný tvar: obrazec 3">
            <a:extLst>
              <a:ext uri="{FF2B5EF4-FFF2-40B4-BE49-F238E27FC236}">
                <a16:creationId xmlns:a16="http://schemas.microsoft.com/office/drawing/2014/main" id="{D648514C-7677-4DC7-9EAE-DCC3CCB8EA77}"/>
              </a:ext>
            </a:extLst>
          </p:cNvPr>
          <p:cNvSpPr/>
          <p:nvPr/>
        </p:nvSpPr>
        <p:spPr>
          <a:xfrm>
            <a:off x="0" y="0"/>
            <a:ext cx="7559640" cy="10691640"/>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5" name="Volný tvar: obrazec 4">
            <a:extLst>
              <a:ext uri="{FF2B5EF4-FFF2-40B4-BE49-F238E27FC236}">
                <a16:creationId xmlns:a16="http://schemas.microsoft.com/office/drawing/2014/main" id="{963AE8F7-6455-498F-B5C6-6714BB1C7C56}"/>
              </a:ext>
            </a:extLst>
          </p:cNvPr>
          <p:cNvSpPr/>
          <p:nvPr/>
        </p:nvSpPr>
        <p:spPr>
          <a:xfrm>
            <a:off x="0" y="0"/>
            <a:ext cx="7559640" cy="10691640"/>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6" name="Volný tvar: obrazec 5">
            <a:extLst>
              <a:ext uri="{FF2B5EF4-FFF2-40B4-BE49-F238E27FC236}">
                <a16:creationId xmlns:a16="http://schemas.microsoft.com/office/drawing/2014/main" id="{9F9E44A8-3520-42DF-BF6C-790326C1919C}"/>
              </a:ext>
            </a:extLst>
          </p:cNvPr>
          <p:cNvSpPr/>
          <p:nvPr/>
        </p:nvSpPr>
        <p:spPr>
          <a:xfrm>
            <a:off x="0" y="0"/>
            <a:ext cx="7559640" cy="10691640"/>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7" name="Volný tvar: obrazec 6">
            <a:extLst>
              <a:ext uri="{FF2B5EF4-FFF2-40B4-BE49-F238E27FC236}">
                <a16:creationId xmlns:a16="http://schemas.microsoft.com/office/drawing/2014/main" id="{835F907B-40E4-4554-BD67-A7951ECD5109}"/>
              </a:ext>
            </a:extLst>
          </p:cNvPr>
          <p:cNvSpPr/>
          <p:nvPr/>
        </p:nvSpPr>
        <p:spPr>
          <a:xfrm>
            <a:off x="0" y="0"/>
            <a:ext cx="7559640" cy="10691640"/>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8" name="Volný tvar: obrazec 7">
            <a:extLst>
              <a:ext uri="{FF2B5EF4-FFF2-40B4-BE49-F238E27FC236}">
                <a16:creationId xmlns:a16="http://schemas.microsoft.com/office/drawing/2014/main" id="{5832C4F2-9A69-4980-9979-038AE6A7453A}"/>
              </a:ext>
            </a:extLst>
          </p:cNvPr>
          <p:cNvSpPr/>
          <p:nvPr/>
        </p:nvSpPr>
        <p:spPr>
          <a:xfrm>
            <a:off x="0" y="0"/>
            <a:ext cx="7559640" cy="10691640"/>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9" name="Volný tvar: obrazec 8">
            <a:extLst>
              <a:ext uri="{FF2B5EF4-FFF2-40B4-BE49-F238E27FC236}">
                <a16:creationId xmlns:a16="http://schemas.microsoft.com/office/drawing/2014/main" id="{C72D0051-CD02-49F3-838A-F06D9215C265}"/>
              </a:ext>
            </a:extLst>
          </p:cNvPr>
          <p:cNvSpPr/>
          <p:nvPr/>
        </p:nvSpPr>
        <p:spPr>
          <a:xfrm>
            <a:off x="0" y="0"/>
            <a:ext cx="7559640" cy="10691640"/>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10" name="Volný tvar: obrazec 9">
            <a:extLst>
              <a:ext uri="{FF2B5EF4-FFF2-40B4-BE49-F238E27FC236}">
                <a16:creationId xmlns:a16="http://schemas.microsoft.com/office/drawing/2014/main" id="{CBC33905-91E8-4FF0-A04F-3E4086D0B154}"/>
              </a:ext>
            </a:extLst>
          </p:cNvPr>
          <p:cNvSpPr/>
          <p:nvPr/>
        </p:nvSpPr>
        <p:spPr>
          <a:xfrm>
            <a:off x="0" y="0"/>
            <a:ext cx="7559640" cy="10691640"/>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11" name="Volný tvar: obrazec 10">
            <a:extLst>
              <a:ext uri="{FF2B5EF4-FFF2-40B4-BE49-F238E27FC236}">
                <a16:creationId xmlns:a16="http://schemas.microsoft.com/office/drawing/2014/main" id="{D5E2BFD2-7C12-4E25-B79D-E915F8F70390}"/>
              </a:ext>
            </a:extLst>
          </p:cNvPr>
          <p:cNvSpPr/>
          <p:nvPr/>
        </p:nvSpPr>
        <p:spPr>
          <a:xfrm>
            <a:off x="0" y="0"/>
            <a:ext cx="7559640" cy="10691640"/>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12" name="Volný tvar: obrazec 11">
            <a:extLst>
              <a:ext uri="{FF2B5EF4-FFF2-40B4-BE49-F238E27FC236}">
                <a16:creationId xmlns:a16="http://schemas.microsoft.com/office/drawing/2014/main" id="{D71651E4-64DC-47BF-9B27-49953A61FF62}"/>
              </a:ext>
            </a:extLst>
          </p:cNvPr>
          <p:cNvSpPr/>
          <p:nvPr/>
        </p:nvSpPr>
        <p:spPr>
          <a:xfrm>
            <a:off x="0" y="0"/>
            <a:ext cx="7559640" cy="10691640"/>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13" name="Zástupný symbol pro obrázek snímku 12">
            <a:extLst>
              <a:ext uri="{FF2B5EF4-FFF2-40B4-BE49-F238E27FC236}">
                <a16:creationId xmlns:a16="http://schemas.microsoft.com/office/drawing/2014/main" id="{3C7A5D73-7603-4707-9C4D-C43C84ADEBDE}"/>
              </a:ext>
            </a:extLst>
          </p:cNvPr>
          <p:cNvSpPr>
            <a:spLocks noGrp="1" noRot="1" noChangeAspect="1"/>
          </p:cNvSpPr>
          <p:nvPr>
            <p:ph type="sldImg" idx="2"/>
          </p:nvPr>
        </p:nvSpPr>
        <p:spPr>
          <a:xfrm>
            <a:off x="1312560" y="1026719"/>
            <a:ext cx="4916520" cy="3683159"/>
          </a:xfrm>
          <a:prstGeom prst="rect">
            <a:avLst/>
          </a:prstGeom>
          <a:noFill/>
          <a:ln>
            <a:noFill/>
            <a:prstDash val="solid"/>
          </a:ln>
        </p:spPr>
      </p:sp>
      <p:sp>
        <p:nvSpPr>
          <p:cNvPr id="14" name="Zástupný symbol pro poznámky 13">
            <a:extLst>
              <a:ext uri="{FF2B5EF4-FFF2-40B4-BE49-F238E27FC236}">
                <a16:creationId xmlns:a16="http://schemas.microsoft.com/office/drawing/2014/main" id="{2629D1E2-C22A-4E5D-8FD1-5801420B998B}"/>
              </a:ext>
            </a:extLst>
          </p:cNvPr>
          <p:cNvSpPr txBox="1">
            <a:spLocks noGrp="1"/>
          </p:cNvSpPr>
          <p:nvPr>
            <p:ph type="body" sz="quarter" idx="3"/>
          </p:nvPr>
        </p:nvSpPr>
        <p:spPr>
          <a:xfrm>
            <a:off x="1170000" y="5086079"/>
            <a:ext cx="5208480" cy="4089240"/>
          </a:xfrm>
          <a:prstGeom prst="rect">
            <a:avLst/>
          </a:prstGeom>
          <a:noFill/>
          <a:ln>
            <a:noFill/>
          </a:ln>
        </p:spPr>
        <p:txBody>
          <a:bodyPr lIns="0" tIns="0" rIns="0" bIns="0" compatLnSpc="1"/>
          <a:lstStyle/>
          <a:p>
            <a:endParaRPr lang="cs-CZ"/>
          </a:p>
        </p:txBody>
      </p:sp>
    </p:spTree>
    <p:extLst>
      <p:ext uri="{BB962C8B-B14F-4D97-AF65-F5344CB8AC3E}">
        <p14:creationId xmlns:p14="http://schemas.microsoft.com/office/powerpoint/2010/main" val="1176684195"/>
      </p:ext>
    </p:extLst>
  </p:cSld>
  <p:clrMap bg1="lt1" tx1="dk1" bg2="lt2" tx2="dk2" accent1="accent1" accent2="accent2" accent3="accent3" accent4="accent4" accent5="accent5" accent6="accent6" hlink="hlink" folHlink="folHlink"/>
  <p:notesStyle>
    <a:lvl1pPr marL="0" marR="0" indent="0" algn="l" hangingPunct="0">
      <a:lnSpc>
        <a:spcPct val="100000"/>
      </a:lnSpc>
      <a:spcBef>
        <a:spcPts val="448"/>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cs-CZ" sz="1200" b="0" i="0" u="none" strike="noStrike" cap="none" baseline="0">
        <a:ln>
          <a:noFill/>
        </a:ln>
        <a:solidFill>
          <a:srgbClr val="000000"/>
        </a:solidFill>
        <a:latin typeface="Times New Roman" pitchFamily="18"/>
        <a:ea typeface="Microsoft YaHei"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eb.squ.edu.om/med-Lib/MED_CD/E_CDs/anesthesia/site/content/v03/030008r00.HTM"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CC04E6E8-538D-4394-A0CF-801ADF8DC0F3}"/>
              </a:ext>
            </a:extLst>
          </p:cNvPr>
          <p:cNvSpPr/>
          <p:nvPr/>
        </p:nvSpPr>
        <p:spPr>
          <a:xfrm>
            <a:off x="1312920" y="1027079"/>
            <a:ext cx="4933800" cy="3700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25067736-FED2-40C4-B1B3-A69AB812DD34}"/>
              </a:ext>
            </a:extLst>
          </p:cNvPr>
          <p:cNvSpPr txBox="1"/>
          <p:nvPr/>
        </p:nvSpPr>
        <p:spPr>
          <a:xfrm>
            <a:off x="1169640" y="5086440"/>
            <a:ext cx="5210280" cy="4091040"/>
          </a:xfrm>
          <a:prstGeom prst="rect">
            <a:avLst/>
          </a:prstGeom>
          <a:noFill/>
          <a:ln>
            <a:noFill/>
          </a:ln>
        </p:spPr>
        <p:txBody>
          <a:bodyPr wrap="none" lIns="90000" tIns="46800" rIns="90000" bIns="46800" anchor="ctr" anchorCtr="0" compatLnSpc="1">
            <a:noAutofit/>
          </a:bodyPr>
          <a:lstStyle/>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200" b="0" i="0" u="none" strike="noStrike" cap="none" baseline="0">
              <a:ln>
                <a:noFill/>
              </a:ln>
              <a:solidFill>
                <a:srgbClr val="000000"/>
              </a:solidFill>
              <a:latin typeface="Times New Roman" pitchFamily="18"/>
              <a:ea typeface="Microsoft YaHei" pitchFamily="2"/>
              <a:cs typeface="Mangal" pitchFamily="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53B47B16-58E0-47A2-BEEB-0C205C4424D4}"/>
              </a:ext>
            </a:extLst>
          </p:cNvPr>
          <p:cNvSpPr/>
          <p:nvPr/>
        </p:nvSpPr>
        <p:spPr>
          <a:xfrm>
            <a:off x="1312920" y="1027079"/>
            <a:ext cx="4933800" cy="3700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D6D7890F-4EF1-43AC-A0B9-FC43BC85F5C5}"/>
              </a:ext>
            </a:extLst>
          </p:cNvPr>
          <p:cNvSpPr txBox="1"/>
          <p:nvPr/>
        </p:nvSpPr>
        <p:spPr>
          <a:xfrm>
            <a:off x="1169640" y="5086440"/>
            <a:ext cx="5210280" cy="4091040"/>
          </a:xfrm>
          <a:prstGeom prst="rect">
            <a:avLst/>
          </a:prstGeom>
          <a:noFill/>
          <a:ln>
            <a:noFill/>
          </a:ln>
        </p:spPr>
        <p:txBody>
          <a:bodyPr wrap="none" lIns="90000" tIns="46800" rIns="90000" bIns="46800" anchor="ctr" anchorCtr="0" compatLnSpc="1">
            <a:noAutofit/>
          </a:bodyPr>
          <a:lstStyle/>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200" b="0" i="0" u="none" strike="noStrike" cap="none" baseline="0">
              <a:ln>
                <a:noFill/>
              </a:ln>
              <a:solidFill>
                <a:srgbClr val="000000"/>
              </a:solidFill>
              <a:latin typeface="Times New Roman" pitchFamily="18"/>
              <a:ea typeface="Microsoft YaHei" pitchFamily="2"/>
              <a:cs typeface="Mangal" pitchFamily="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756001E8-7C38-437E-A122-0E2B530BEFDC}"/>
              </a:ext>
            </a:extLst>
          </p:cNvPr>
          <p:cNvSpPr/>
          <p:nvPr/>
        </p:nvSpPr>
        <p:spPr>
          <a:xfrm>
            <a:off x="1312920" y="1027079"/>
            <a:ext cx="4933800" cy="3700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7B706B75-1B67-4C14-BED9-949B63860FDC}"/>
              </a:ext>
            </a:extLst>
          </p:cNvPr>
          <p:cNvSpPr txBox="1"/>
          <p:nvPr/>
        </p:nvSpPr>
        <p:spPr>
          <a:xfrm>
            <a:off x="1169640" y="5086440"/>
            <a:ext cx="5210280" cy="4091040"/>
          </a:xfrm>
          <a:prstGeom prst="rect">
            <a:avLst/>
          </a:prstGeom>
          <a:noFill/>
          <a:ln>
            <a:noFill/>
          </a:ln>
        </p:spPr>
        <p:txBody>
          <a:bodyPr wrap="none" lIns="90000" tIns="46800" rIns="90000" bIns="46800" anchor="ctr" anchorCtr="0" compatLnSpc="1">
            <a:noAutofit/>
          </a:bodyPr>
          <a:lstStyle/>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200" b="0" i="0" u="none" strike="noStrike" cap="none" baseline="0">
              <a:ln>
                <a:noFill/>
              </a:ln>
              <a:solidFill>
                <a:srgbClr val="000000"/>
              </a:solidFill>
              <a:latin typeface="Times New Roman" pitchFamily="18"/>
              <a:ea typeface="Microsoft YaHei" pitchFamily="2"/>
              <a:cs typeface="Mangal" pitchFamily="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8C8B88EA-A155-484F-84C6-06D6BAB85D74}"/>
              </a:ext>
            </a:extLst>
          </p:cNvPr>
          <p:cNvSpPr/>
          <p:nvPr/>
        </p:nvSpPr>
        <p:spPr>
          <a:xfrm>
            <a:off x="1312920" y="1027079"/>
            <a:ext cx="4927680" cy="3694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FF6D9D02-54A3-4DDC-9E3E-060FEE7AAE06}"/>
              </a:ext>
            </a:extLst>
          </p:cNvPr>
          <p:cNvSpPr txBox="1"/>
          <p:nvPr/>
        </p:nvSpPr>
        <p:spPr>
          <a:xfrm>
            <a:off x="1169640" y="5086440"/>
            <a:ext cx="5210280" cy="4091040"/>
          </a:xfrm>
          <a:prstGeom prst="rect">
            <a:avLst/>
          </a:prstGeom>
          <a:noFill/>
          <a:ln>
            <a:noFill/>
          </a:ln>
        </p:spPr>
        <p:txBody>
          <a:bodyPr wrap="none" lIns="90000" tIns="46800" rIns="90000" bIns="46800" anchor="ctr" anchorCtr="0" compatLnSpc="1">
            <a:noAutofit/>
          </a:bodyPr>
          <a:lstStyle/>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200" b="0" i="0" u="none" strike="noStrike" cap="none" baseline="0">
              <a:ln>
                <a:noFill/>
              </a:ln>
              <a:solidFill>
                <a:srgbClr val="000000"/>
              </a:solidFill>
              <a:latin typeface="Times New Roman" pitchFamily="18"/>
              <a:ea typeface="Microsoft YaHei" pitchFamily="2"/>
              <a:cs typeface="Mangal" pitchFamily="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3EC580D4-06DD-4DAC-A6D4-C44193FAA2C7}"/>
              </a:ext>
            </a:extLst>
          </p:cNvPr>
          <p:cNvSpPr/>
          <p:nvPr/>
        </p:nvSpPr>
        <p:spPr>
          <a:xfrm>
            <a:off x="1312920" y="1027079"/>
            <a:ext cx="4927680" cy="3694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5D0A23FF-1EDC-43D6-B5F9-6AB76B0CAFCB}"/>
              </a:ext>
            </a:extLst>
          </p:cNvPr>
          <p:cNvSpPr txBox="1"/>
          <p:nvPr/>
        </p:nvSpPr>
        <p:spPr>
          <a:xfrm>
            <a:off x="1169640" y="5086440"/>
            <a:ext cx="5210280" cy="4091040"/>
          </a:xfrm>
          <a:prstGeom prst="rect">
            <a:avLst/>
          </a:prstGeom>
          <a:noFill/>
          <a:ln>
            <a:noFill/>
          </a:ln>
        </p:spPr>
        <p:txBody>
          <a:bodyPr wrap="none" lIns="90000" tIns="46800" rIns="90000" bIns="46800" anchor="ctr" anchorCtr="0" compatLnSpc="1">
            <a:noAutofit/>
          </a:bodyPr>
          <a:lstStyle/>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200" b="0" i="0" u="none" strike="noStrike" cap="none" baseline="0">
              <a:ln>
                <a:noFill/>
              </a:ln>
              <a:solidFill>
                <a:srgbClr val="000000"/>
              </a:solidFill>
              <a:latin typeface="Times New Roman" pitchFamily="18"/>
              <a:ea typeface="Microsoft YaHei" pitchFamily="2"/>
              <a:cs typeface="Mangal" pitchFamily="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1C551E47-CE7F-4E0D-9DAC-7F6AF2159595}"/>
              </a:ext>
            </a:extLst>
          </p:cNvPr>
          <p:cNvSpPr/>
          <p:nvPr/>
        </p:nvSpPr>
        <p:spPr>
          <a:xfrm>
            <a:off x="1258920" y="801720"/>
            <a:ext cx="5040360" cy="40100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73D89F37-B1B7-41ED-A4F3-B1C3C6922B1C}"/>
              </a:ext>
            </a:extLst>
          </p:cNvPr>
          <p:cNvSpPr txBox="1"/>
          <p:nvPr/>
        </p:nvSpPr>
        <p:spPr>
          <a:xfrm>
            <a:off x="1169640" y="5086440"/>
            <a:ext cx="5210280" cy="4091040"/>
          </a:xfrm>
          <a:prstGeom prst="rect">
            <a:avLst/>
          </a:prstGeom>
          <a:noFill/>
          <a:ln>
            <a:noFill/>
          </a:ln>
        </p:spPr>
        <p:txBody>
          <a:bodyPr wrap="none" lIns="90000" tIns="46800" rIns="90000" bIns="46800" anchor="ctr" anchorCtr="0" compatLnSpc="1">
            <a:noAutofit/>
          </a:bodyPr>
          <a:lstStyle/>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200" b="0" i="0" u="none" strike="noStrike" cap="none" baseline="0">
              <a:ln>
                <a:noFill/>
              </a:ln>
              <a:solidFill>
                <a:srgbClr val="000000"/>
              </a:solidFill>
              <a:latin typeface="Times New Roman" pitchFamily="18"/>
              <a:ea typeface="Microsoft YaHei" pitchFamily="2"/>
              <a:cs typeface="Mangal" pitchFamily="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2FB1E3CF-2CBD-4B5B-892B-7F310FD70EB7}"/>
              </a:ext>
            </a:extLst>
          </p:cNvPr>
          <p:cNvSpPr/>
          <p:nvPr/>
        </p:nvSpPr>
        <p:spPr>
          <a:xfrm>
            <a:off x="1258920" y="801720"/>
            <a:ext cx="5040360" cy="40100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F5FA6680-F9B6-4DD3-9D99-BB9ED21AE398}"/>
              </a:ext>
            </a:extLst>
          </p:cNvPr>
          <p:cNvSpPr txBox="1"/>
          <p:nvPr/>
        </p:nvSpPr>
        <p:spPr>
          <a:xfrm>
            <a:off x="1007640" y="5078520"/>
            <a:ext cx="5543640" cy="4811760"/>
          </a:xfrm>
          <a:prstGeom prst="rect">
            <a:avLst/>
          </a:prstGeom>
          <a:noFill/>
          <a:ln>
            <a:noFill/>
          </a:ln>
        </p:spPr>
        <p:txBody>
          <a:bodyPr wrap="square" lIns="90000" tIns="46800" rIns="90000" bIns="46800" anchor="t" anchorCtr="0" compatLnSpc="1">
            <a:noAutofit/>
          </a:bodyPr>
          <a:lstStyle/>
          <a:p>
            <a:pPr marL="0" marR="0" lvl="0" indent="0" algn="l" hangingPunct="0">
              <a:lnSpc>
                <a:spcPct val="95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cs-CZ" sz="1400" b="0" i="0" u="none" strike="noStrike" cap="none" baseline="0">
                <a:ln>
                  <a:noFill/>
                </a:ln>
                <a:solidFill>
                  <a:srgbClr val="000000"/>
                </a:solidFill>
                <a:latin typeface="Times New Roman" pitchFamily="18"/>
                <a:ea typeface="Lucida Sans Unicode" pitchFamily="2"/>
                <a:cs typeface="Lucida Sans Unicode" pitchFamily="2"/>
              </a:rPr>
              <a:t>Anesteziologické systémy</a:t>
            </a:r>
            <a:br>
              <a:rPr lang="cs-CZ" sz="1400" b="0" i="0" u="none" strike="noStrike" cap="none" baseline="0">
                <a:ln>
                  <a:noFill/>
                </a:ln>
                <a:solidFill>
                  <a:srgbClr val="000000"/>
                </a:solidFill>
                <a:latin typeface="Times New Roman" pitchFamily="18"/>
                <a:ea typeface="Lucida Sans Unicode" pitchFamily="2"/>
                <a:cs typeface="Lucida Sans Unicode" pitchFamily="2"/>
              </a:rPr>
            </a:br>
            <a:endParaRPr lang="cs-CZ" sz="1400" b="0" i="0" u="none" strike="noStrike" cap="none" baseline="0">
              <a:ln>
                <a:noFill/>
              </a:ln>
              <a:solidFill>
                <a:srgbClr val="000000"/>
              </a:solidFill>
              <a:latin typeface="Times New Roman" pitchFamily="18"/>
              <a:ea typeface="Lucida Sans Unicode" pitchFamily="2"/>
              <a:cs typeface="Lucida Sans Unicode" pitchFamily="2"/>
            </a:endParaRPr>
          </a:p>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cs-CZ" sz="1400" b="0" i="0" u="none" strike="noStrike" cap="none" baseline="0">
                <a:ln>
                  <a:noFill/>
                </a:ln>
                <a:solidFill>
                  <a:srgbClr val="000000"/>
                </a:solidFill>
                <a:latin typeface="Times New Roman" pitchFamily="18"/>
                <a:ea typeface="Lucida Sans Unicode" pitchFamily="2"/>
                <a:cs typeface="Lucida Sans Unicode" pitchFamily="2"/>
              </a:rPr>
              <a:t>otevřené           např.Schimlbuschova maska</a:t>
            </a:r>
          </a:p>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cs-CZ" sz="1400" b="0" i="0" u="none" strike="noStrike" cap="none" baseline="0">
                <a:ln>
                  <a:noFill/>
                </a:ln>
                <a:solidFill>
                  <a:srgbClr val="000000"/>
                </a:solidFill>
                <a:latin typeface="Times New Roman" pitchFamily="18"/>
                <a:ea typeface="Lucida Sans Unicode" pitchFamily="2"/>
                <a:cs typeface="Lucida Sans Unicode" pitchFamily="2"/>
              </a:rPr>
              <a:t>polootevřené    Kuhn, Mapleson</a:t>
            </a:r>
          </a:p>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cs-CZ" sz="1400" b="0" i="0" u="none" strike="noStrike" cap="none" baseline="0">
                <a:ln>
                  <a:noFill/>
                </a:ln>
                <a:solidFill>
                  <a:srgbClr val="000000"/>
                </a:solidFill>
                <a:latin typeface="Times New Roman" pitchFamily="18"/>
                <a:ea typeface="Lucida Sans Unicode" pitchFamily="2"/>
                <a:cs typeface="Lucida Sans Unicode" pitchFamily="2"/>
              </a:rPr>
              <a:t>polouzavřené   okruh</a:t>
            </a:r>
          </a:p>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cs-CZ" sz="1400" b="0" i="0" u="none" strike="noStrike" cap="none" baseline="0">
                <a:ln>
                  <a:noFill/>
                </a:ln>
                <a:solidFill>
                  <a:srgbClr val="000000"/>
                </a:solidFill>
                <a:latin typeface="Times New Roman" pitchFamily="18"/>
                <a:ea typeface="Lucida Sans Unicode" pitchFamily="2"/>
                <a:cs typeface="Lucida Sans Unicode" pitchFamily="2"/>
              </a:rPr>
              <a:t>uzavřené</a:t>
            </a:r>
          </a:p>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400" b="0" i="0" u="none" strike="noStrike" cap="none" baseline="0">
              <a:ln>
                <a:noFill/>
              </a:ln>
              <a:solidFill>
                <a:srgbClr val="000000"/>
              </a:solidFill>
              <a:latin typeface="Times New Roman" pitchFamily="18"/>
              <a:ea typeface="Lucida Sans Unicode" pitchFamily="2"/>
              <a:cs typeface="Lucida Sans Unicode" pitchFamily="2"/>
            </a:endParaRPr>
          </a:p>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400" b="0" i="0" u="none" strike="noStrike" cap="none" baseline="0">
              <a:ln>
                <a:noFill/>
              </a:ln>
              <a:solidFill>
                <a:srgbClr val="000000"/>
              </a:solidFill>
              <a:latin typeface="Times New Roman" pitchFamily="18"/>
              <a:ea typeface="Lucida Sans Unicode" pitchFamily="2"/>
              <a:cs typeface="Lucida Sans Unicode" pitchFamily="2"/>
            </a:endParaRPr>
          </a:p>
        </p:txBody>
      </p:sp>
    </p:spTree>
    <p:extLst>
      <p:ext uri="{BB962C8B-B14F-4D97-AF65-F5344CB8AC3E}">
        <p14:creationId xmlns:p14="http://schemas.microsoft.com/office/powerpoint/2010/main" val="3278616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2FB1E3CF-2CBD-4B5B-892B-7F310FD70EB7}"/>
              </a:ext>
            </a:extLst>
          </p:cNvPr>
          <p:cNvSpPr/>
          <p:nvPr/>
        </p:nvSpPr>
        <p:spPr>
          <a:xfrm>
            <a:off x="1258920" y="801720"/>
            <a:ext cx="5040360" cy="40100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F5FA6680-F9B6-4DD3-9D99-BB9ED21AE398}"/>
              </a:ext>
            </a:extLst>
          </p:cNvPr>
          <p:cNvSpPr txBox="1"/>
          <p:nvPr/>
        </p:nvSpPr>
        <p:spPr>
          <a:xfrm>
            <a:off x="1007640" y="5078520"/>
            <a:ext cx="5543640" cy="4811760"/>
          </a:xfrm>
          <a:prstGeom prst="rect">
            <a:avLst/>
          </a:prstGeom>
          <a:noFill/>
          <a:ln>
            <a:noFill/>
          </a:ln>
        </p:spPr>
        <p:txBody>
          <a:bodyPr wrap="square" lIns="90000" tIns="46800" rIns="90000" bIns="46800" anchor="t" anchorCtr="0" compatLnSpc="1">
            <a:noAutofit/>
          </a:bodyPr>
          <a:lstStyle/>
          <a:p>
            <a:pPr marL="0" marR="0" lvl="0" indent="0" algn="l" hangingPunct="0">
              <a:lnSpc>
                <a:spcPct val="95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cs-CZ" sz="1400" b="0" i="0" u="none" strike="noStrike" cap="none" baseline="0">
                <a:ln>
                  <a:noFill/>
                </a:ln>
                <a:solidFill>
                  <a:srgbClr val="000000"/>
                </a:solidFill>
                <a:latin typeface="Times New Roman" pitchFamily="18"/>
                <a:ea typeface="Lucida Sans Unicode" pitchFamily="2"/>
                <a:cs typeface="Lucida Sans Unicode" pitchFamily="2"/>
              </a:rPr>
              <a:t>Anesteziologické systémy</a:t>
            </a:r>
            <a:br>
              <a:rPr lang="cs-CZ" sz="1400" b="0" i="0" u="none" strike="noStrike" cap="none" baseline="0">
                <a:ln>
                  <a:noFill/>
                </a:ln>
                <a:solidFill>
                  <a:srgbClr val="000000"/>
                </a:solidFill>
                <a:latin typeface="Times New Roman" pitchFamily="18"/>
                <a:ea typeface="Lucida Sans Unicode" pitchFamily="2"/>
                <a:cs typeface="Lucida Sans Unicode" pitchFamily="2"/>
              </a:rPr>
            </a:br>
            <a:endParaRPr lang="cs-CZ" sz="1400" b="0" i="0" u="none" strike="noStrike" cap="none" baseline="0">
              <a:ln>
                <a:noFill/>
              </a:ln>
              <a:solidFill>
                <a:srgbClr val="000000"/>
              </a:solidFill>
              <a:latin typeface="Times New Roman" pitchFamily="18"/>
              <a:ea typeface="Lucida Sans Unicode" pitchFamily="2"/>
              <a:cs typeface="Lucida Sans Unicode" pitchFamily="2"/>
            </a:endParaRPr>
          </a:p>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cs-CZ" sz="1400" b="0" i="0" u="none" strike="noStrike" cap="none" baseline="0">
                <a:ln>
                  <a:noFill/>
                </a:ln>
                <a:solidFill>
                  <a:srgbClr val="000000"/>
                </a:solidFill>
                <a:latin typeface="Times New Roman" pitchFamily="18"/>
                <a:ea typeface="Lucida Sans Unicode" pitchFamily="2"/>
                <a:cs typeface="Lucida Sans Unicode" pitchFamily="2"/>
              </a:rPr>
              <a:t>otevřené           např.Schimlbuschova maska</a:t>
            </a:r>
          </a:p>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cs-CZ" sz="1400" b="0" i="0" u="none" strike="noStrike" cap="none" baseline="0">
                <a:ln>
                  <a:noFill/>
                </a:ln>
                <a:solidFill>
                  <a:srgbClr val="000000"/>
                </a:solidFill>
                <a:latin typeface="Times New Roman" pitchFamily="18"/>
                <a:ea typeface="Lucida Sans Unicode" pitchFamily="2"/>
                <a:cs typeface="Lucida Sans Unicode" pitchFamily="2"/>
              </a:rPr>
              <a:t>polootevřené    Kuhn, Mapleson</a:t>
            </a:r>
          </a:p>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cs-CZ" sz="1400" b="0" i="0" u="none" strike="noStrike" cap="none" baseline="0">
                <a:ln>
                  <a:noFill/>
                </a:ln>
                <a:solidFill>
                  <a:srgbClr val="000000"/>
                </a:solidFill>
                <a:latin typeface="Times New Roman" pitchFamily="18"/>
                <a:ea typeface="Lucida Sans Unicode" pitchFamily="2"/>
                <a:cs typeface="Lucida Sans Unicode" pitchFamily="2"/>
              </a:rPr>
              <a:t>polouzavřené   okruh</a:t>
            </a:r>
          </a:p>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cs-CZ" sz="1400" b="0" i="0" u="none" strike="noStrike" cap="none" baseline="0">
                <a:ln>
                  <a:noFill/>
                </a:ln>
                <a:solidFill>
                  <a:srgbClr val="000000"/>
                </a:solidFill>
                <a:latin typeface="Times New Roman" pitchFamily="18"/>
                <a:ea typeface="Lucida Sans Unicode" pitchFamily="2"/>
                <a:cs typeface="Lucida Sans Unicode" pitchFamily="2"/>
              </a:rPr>
              <a:t>uzavřené</a:t>
            </a:r>
          </a:p>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400" b="0" i="0" u="none" strike="noStrike" cap="none" baseline="0">
              <a:ln>
                <a:noFill/>
              </a:ln>
              <a:solidFill>
                <a:srgbClr val="000000"/>
              </a:solidFill>
              <a:latin typeface="Times New Roman" pitchFamily="18"/>
              <a:ea typeface="Lucida Sans Unicode" pitchFamily="2"/>
              <a:cs typeface="Lucida Sans Unicode" pitchFamily="2"/>
            </a:endParaRPr>
          </a:p>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400" b="0" i="0" u="none" strike="noStrike" cap="none" baseline="0">
              <a:ln>
                <a:noFill/>
              </a:ln>
              <a:solidFill>
                <a:srgbClr val="000000"/>
              </a:solidFill>
              <a:latin typeface="Times New Roman" pitchFamily="18"/>
              <a:ea typeface="Lucida Sans Unicode" pitchFamily="2"/>
              <a:cs typeface="Lucida Sans Unicode" pitchFamily="2"/>
            </a:endParaRPr>
          </a:p>
        </p:txBody>
      </p:sp>
    </p:spTree>
    <p:extLst>
      <p:ext uri="{BB962C8B-B14F-4D97-AF65-F5344CB8AC3E}">
        <p14:creationId xmlns:p14="http://schemas.microsoft.com/office/powerpoint/2010/main" val="267107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2FB1E3CF-2CBD-4B5B-892B-7F310FD70EB7}"/>
              </a:ext>
            </a:extLst>
          </p:cNvPr>
          <p:cNvSpPr/>
          <p:nvPr/>
        </p:nvSpPr>
        <p:spPr>
          <a:xfrm>
            <a:off x="1258920" y="801720"/>
            <a:ext cx="5040360" cy="40100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F5FA6680-F9B6-4DD3-9D99-BB9ED21AE398}"/>
              </a:ext>
            </a:extLst>
          </p:cNvPr>
          <p:cNvSpPr txBox="1"/>
          <p:nvPr/>
        </p:nvSpPr>
        <p:spPr>
          <a:xfrm>
            <a:off x="1007640" y="5078520"/>
            <a:ext cx="5543640" cy="4811760"/>
          </a:xfrm>
          <a:prstGeom prst="rect">
            <a:avLst/>
          </a:prstGeom>
          <a:noFill/>
          <a:ln>
            <a:noFill/>
          </a:ln>
        </p:spPr>
        <p:txBody>
          <a:bodyPr wrap="square" lIns="90000" tIns="46800" rIns="90000" bIns="46800" anchor="t" anchorCtr="0" compatLnSpc="1">
            <a:noAutofit/>
          </a:bodyPr>
          <a:lstStyle/>
          <a:p>
            <a:pPr marL="0" marR="0" lvl="0" indent="0" algn="l" hangingPunct="0">
              <a:lnSpc>
                <a:spcPct val="95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cs-CZ" sz="1400" b="0" i="0" u="none" strike="noStrike" cap="none" baseline="0">
                <a:ln>
                  <a:noFill/>
                </a:ln>
                <a:solidFill>
                  <a:srgbClr val="000000"/>
                </a:solidFill>
                <a:latin typeface="Times New Roman" pitchFamily="18"/>
                <a:ea typeface="Lucida Sans Unicode" pitchFamily="2"/>
                <a:cs typeface="Lucida Sans Unicode" pitchFamily="2"/>
              </a:rPr>
              <a:t>Anesteziologické systémy</a:t>
            </a:r>
            <a:br>
              <a:rPr lang="cs-CZ" sz="1400" b="0" i="0" u="none" strike="noStrike" cap="none" baseline="0">
                <a:ln>
                  <a:noFill/>
                </a:ln>
                <a:solidFill>
                  <a:srgbClr val="000000"/>
                </a:solidFill>
                <a:latin typeface="Times New Roman" pitchFamily="18"/>
                <a:ea typeface="Lucida Sans Unicode" pitchFamily="2"/>
                <a:cs typeface="Lucida Sans Unicode" pitchFamily="2"/>
              </a:rPr>
            </a:br>
            <a:endParaRPr lang="cs-CZ" sz="1400" b="0" i="0" u="none" strike="noStrike" cap="none" baseline="0">
              <a:ln>
                <a:noFill/>
              </a:ln>
              <a:solidFill>
                <a:srgbClr val="000000"/>
              </a:solidFill>
              <a:latin typeface="Times New Roman" pitchFamily="18"/>
              <a:ea typeface="Lucida Sans Unicode" pitchFamily="2"/>
              <a:cs typeface="Lucida Sans Unicode" pitchFamily="2"/>
            </a:endParaRPr>
          </a:p>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cs-CZ" sz="1400" b="0" i="0" u="none" strike="noStrike" cap="none" baseline="0">
                <a:ln>
                  <a:noFill/>
                </a:ln>
                <a:solidFill>
                  <a:srgbClr val="000000"/>
                </a:solidFill>
                <a:latin typeface="Times New Roman" pitchFamily="18"/>
                <a:ea typeface="Lucida Sans Unicode" pitchFamily="2"/>
                <a:cs typeface="Lucida Sans Unicode" pitchFamily="2"/>
              </a:rPr>
              <a:t>otevřené           např.Schimlbuschova maska</a:t>
            </a:r>
          </a:p>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cs-CZ" sz="1400" b="0" i="0" u="none" strike="noStrike" cap="none" baseline="0">
                <a:ln>
                  <a:noFill/>
                </a:ln>
                <a:solidFill>
                  <a:srgbClr val="000000"/>
                </a:solidFill>
                <a:latin typeface="Times New Roman" pitchFamily="18"/>
                <a:ea typeface="Lucida Sans Unicode" pitchFamily="2"/>
                <a:cs typeface="Lucida Sans Unicode" pitchFamily="2"/>
              </a:rPr>
              <a:t>polootevřené    Kuhn, Mapleson</a:t>
            </a:r>
          </a:p>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cs-CZ" sz="1400" b="0" i="0" u="none" strike="noStrike" cap="none" baseline="0">
                <a:ln>
                  <a:noFill/>
                </a:ln>
                <a:solidFill>
                  <a:srgbClr val="000000"/>
                </a:solidFill>
                <a:latin typeface="Times New Roman" pitchFamily="18"/>
                <a:ea typeface="Lucida Sans Unicode" pitchFamily="2"/>
                <a:cs typeface="Lucida Sans Unicode" pitchFamily="2"/>
              </a:rPr>
              <a:t>polouzavřené   okruh</a:t>
            </a:r>
          </a:p>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cs-CZ" sz="1400" b="0" i="0" u="none" strike="noStrike" cap="none" baseline="0">
                <a:ln>
                  <a:noFill/>
                </a:ln>
                <a:solidFill>
                  <a:srgbClr val="000000"/>
                </a:solidFill>
                <a:latin typeface="Times New Roman" pitchFamily="18"/>
                <a:ea typeface="Lucida Sans Unicode" pitchFamily="2"/>
                <a:cs typeface="Lucida Sans Unicode" pitchFamily="2"/>
              </a:rPr>
              <a:t>uzavřené</a:t>
            </a:r>
          </a:p>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400" b="0" i="0" u="none" strike="noStrike" cap="none" baseline="0">
              <a:ln>
                <a:noFill/>
              </a:ln>
              <a:solidFill>
                <a:srgbClr val="000000"/>
              </a:solidFill>
              <a:latin typeface="Times New Roman" pitchFamily="18"/>
              <a:ea typeface="Lucida Sans Unicode" pitchFamily="2"/>
              <a:cs typeface="Lucida Sans Unicode" pitchFamily="2"/>
            </a:endParaRPr>
          </a:p>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400" b="0" i="0" u="none" strike="noStrike" cap="none" baseline="0">
              <a:ln>
                <a:noFill/>
              </a:ln>
              <a:solidFill>
                <a:srgbClr val="000000"/>
              </a:solidFill>
              <a:latin typeface="Times New Roman" pitchFamily="18"/>
              <a:ea typeface="Lucida Sans Unicode" pitchFamily="2"/>
              <a:cs typeface="Lucida Sans Unicode" pitchFamily="2"/>
            </a:endParaRPr>
          </a:p>
        </p:txBody>
      </p:sp>
    </p:spTree>
    <p:extLst>
      <p:ext uri="{BB962C8B-B14F-4D97-AF65-F5344CB8AC3E}">
        <p14:creationId xmlns:p14="http://schemas.microsoft.com/office/powerpoint/2010/main" val="2016892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D9A88A26-58EC-4D67-9C6B-2BE90799E2B0}"/>
              </a:ext>
            </a:extLst>
          </p:cNvPr>
          <p:cNvSpPr/>
          <p:nvPr/>
        </p:nvSpPr>
        <p:spPr>
          <a:xfrm>
            <a:off x="1258920" y="801720"/>
            <a:ext cx="5040360" cy="40100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9449BF7E-2877-42B1-81F1-4355057399FA}"/>
              </a:ext>
            </a:extLst>
          </p:cNvPr>
          <p:cNvSpPr txBox="1"/>
          <p:nvPr/>
        </p:nvSpPr>
        <p:spPr>
          <a:xfrm>
            <a:off x="1169640" y="5086440"/>
            <a:ext cx="5210280" cy="4091040"/>
          </a:xfrm>
          <a:prstGeom prst="rect">
            <a:avLst/>
          </a:prstGeom>
          <a:noFill/>
          <a:ln>
            <a:noFill/>
          </a:ln>
        </p:spPr>
        <p:txBody>
          <a:bodyPr wrap="none" lIns="90000" tIns="46800" rIns="90000" bIns="46800" anchor="ctr" anchorCtr="0" compatLnSpc="1">
            <a:noAutofit/>
          </a:bodyPr>
          <a:lstStyle/>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200" b="0" i="0" u="none" strike="noStrike" cap="none" baseline="0">
              <a:ln>
                <a:noFill/>
              </a:ln>
              <a:solidFill>
                <a:srgbClr val="000000"/>
              </a:solidFill>
              <a:latin typeface="Times New Roman" pitchFamily="18"/>
              <a:ea typeface="Microsoft YaHei" pitchFamily="2"/>
              <a:cs typeface="Mangal" pitchFamily="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DCB4388E-7654-4270-8E8D-4CA986DE4A50}"/>
              </a:ext>
            </a:extLst>
          </p:cNvPr>
          <p:cNvSpPr/>
          <p:nvPr/>
        </p:nvSpPr>
        <p:spPr>
          <a:xfrm>
            <a:off x="1258920" y="801720"/>
            <a:ext cx="5040360" cy="40100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DE32096F-5FA1-4206-A5FC-82048FBADC6B}"/>
              </a:ext>
            </a:extLst>
          </p:cNvPr>
          <p:cNvSpPr txBox="1"/>
          <p:nvPr/>
        </p:nvSpPr>
        <p:spPr>
          <a:xfrm>
            <a:off x="1169640" y="5086440"/>
            <a:ext cx="5210280" cy="4091040"/>
          </a:xfrm>
          <a:prstGeom prst="rect">
            <a:avLst/>
          </a:prstGeom>
          <a:noFill/>
          <a:ln>
            <a:noFill/>
          </a:ln>
        </p:spPr>
        <p:txBody>
          <a:bodyPr wrap="none" lIns="90000" tIns="46800" rIns="90000" bIns="46800" anchor="ctr" anchorCtr="0" compatLnSpc="1">
            <a:noAutofit/>
          </a:bodyPr>
          <a:lstStyle/>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200" b="0" i="0" u="none" strike="noStrike" cap="none" baseline="0">
              <a:ln>
                <a:noFill/>
              </a:ln>
              <a:solidFill>
                <a:srgbClr val="000000"/>
              </a:solidFill>
              <a:latin typeface="Times New Roman" pitchFamily="18"/>
              <a:ea typeface="Microsoft YaHei" pitchFamily="2"/>
              <a:cs typeface="Mangal"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C07AD5FA-86A0-4919-8DD5-785C00012465}"/>
              </a:ext>
            </a:extLst>
          </p:cNvPr>
          <p:cNvSpPr/>
          <p:nvPr/>
        </p:nvSpPr>
        <p:spPr>
          <a:xfrm>
            <a:off x="1312920" y="1027079"/>
            <a:ext cx="4933800" cy="3700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8D2B74B0-9A9D-4EFA-9A0A-E9025347EABA}"/>
              </a:ext>
            </a:extLst>
          </p:cNvPr>
          <p:cNvSpPr txBox="1"/>
          <p:nvPr/>
        </p:nvSpPr>
        <p:spPr>
          <a:xfrm>
            <a:off x="1169640" y="5086440"/>
            <a:ext cx="5210280" cy="4091040"/>
          </a:xfrm>
          <a:prstGeom prst="rect">
            <a:avLst/>
          </a:prstGeom>
          <a:noFill/>
          <a:ln>
            <a:noFill/>
          </a:ln>
        </p:spPr>
        <p:txBody>
          <a:bodyPr wrap="none" lIns="90000" tIns="46800" rIns="90000" bIns="46800" anchor="ctr" anchorCtr="0" compatLnSpc="1">
            <a:noAutofit/>
          </a:bodyPr>
          <a:lstStyle/>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200" b="0" i="0" u="none" strike="noStrike" cap="none" baseline="0">
              <a:ln>
                <a:noFill/>
              </a:ln>
              <a:solidFill>
                <a:srgbClr val="000000"/>
              </a:solidFill>
              <a:latin typeface="Times New Roman" pitchFamily="18"/>
              <a:ea typeface="Microsoft YaHei" pitchFamily="2"/>
              <a:cs typeface="Mangal" pitchFamily="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F90B080C-B0DB-4BF7-BA06-539F3B4DF3C8}"/>
              </a:ext>
            </a:extLst>
          </p:cNvPr>
          <p:cNvSpPr/>
          <p:nvPr/>
        </p:nvSpPr>
        <p:spPr>
          <a:xfrm>
            <a:off x="1312920" y="1027079"/>
            <a:ext cx="4933800" cy="3700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D7DF725E-4119-49B2-ADAE-ED4AE4980485}"/>
              </a:ext>
            </a:extLst>
          </p:cNvPr>
          <p:cNvSpPr txBox="1"/>
          <p:nvPr/>
        </p:nvSpPr>
        <p:spPr>
          <a:xfrm>
            <a:off x="1169640" y="5086440"/>
            <a:ext cx="5210280" cy="4091040"/>
          </a:xfrm>
          <a:prstGeom prst="rect">
            <a:avLst/>
          </a:prstGeom>
          <a:noFill/>
          <a:ln>
            <a:noFill/>
          </a:ln>
        </p:spPr>
        <p:txBody>
          <a:bodyPr wrap="none" lIns="90000" tIns="46800" rIns="90000" bIns="46800" anchor="ctr" anchorCtr="0" compatLnSpc="1">
            <a:noAutofit/>
          </a:bodyPr>
          <a:lstStyle/>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200" b="0" i="0" u="none" strike="noStrike" cap="none" baseline="0">
              <a:ln>
                <a:noFill/>
              </a:ln>
              <a:solidFill>
                <a:srgbClr val="000000"/>
              </a:solidFill>
              <a:latin typeface="Times New Roman" pitchFamily="18"/>
              <a:ea typeface="Microsoft YaHei" pitchFamily="2"/>
              <a:cs typeface="Mangal" pitchFamily="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2BCB1A9A-DA2C-4CC0-AF0D-F190AF1462A3}"/>
              </a:ext>
            </a:extLst>
          </p:cNvPr>
          <p:cNvSpPr/>
          <p:nvPr/>
        </p:nvSpPr>
        <p:spPr>
          <a:xfrm>
            <a:off x="1312920" y="1027079"/>
            <a:ext cx="4927680" cy="3694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28927A62-9722-4FE3-828C-D44CC9A89E4A}"/>
              </a:ext>
            </a:extLst>
          </p:cNvPr>
          <p:cNvSpPr txBox="1"/>
          <p:nvPr/>
        </p:nvSpPr>
        <p:spPr>
          <a:xfrm>
            <a:off x="1169640" y="5086440"/>
            <a:ext cx="5210280" cy="4091040"/>
          </a:xfrm>
          <a:prstGeom prst="rect">
            <a:avLst/>
          </a:prstGeom>
          <a:noFill/>
          <a:ln>
            <a:noFill/>
          </a:ln>
        </p:spPr>
        <p:txBody>
          <a:bodyPr wrap="none" lIns="90000" tIns="46800" rIns="90000" bIns="46800" anchor="ctr" anchorCtr="0" compatLnSpc="1">
            <a:noAutofit/>
          </a:bodyPr>
          <a:lstStyle/>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200" b="0" i="0" u="none" strike="noStrike" cap="none" baseline="0">
              <a:ln>
                <a:noFill/>
              </a:ln>
              <a:solidFill>
                <a:srgbClr val="000000"/>
              </a:solidFill>
              <a:latin typeface="Times New Roman" pitchFamily="18"/>
              <a:ea typeface="Microsoft YaHei" pitchFamily="2"/>
              <a:cs typeface="Mangal" pitchFamily="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5504E8C1-3948-4BCB-BC3F-4FAC329D6893}"/>
              </a:ext>
            </a:extLst>
          </p:cNvPr>
          <p:cNvSpPr/>
          <p:nvPr/>
        </p:nvSpPr>
        <p:spPr>
          <a:xfrm>
            <a:off x="1312920" y="1027079"/>
            <a:ext cx="4933800" cy="3700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1F8E93A0-673F-4552-A169-6187903D2A9A}"/>
              </a:ext>
            </a:extLst>
          </p:cNvPr>
          <p:cNvSpPr txBox="1"/>
          <p:nvPr/>
        </p:nvSpPr>
        <p:spPr>
          <a:xfrm>
            <a:off x="1169640" y="5086440"/>
            <a:ext cx="5210280" cy="4091040"/>
          </a:xfrm>
          <a:prstGeom prst="rect">
            <a:avLst/>
          </a:prstGeom>
          <a:noFill/>
          <a:ln>
            <a:noFill/>
          </a:ln>
        </p:spPr>
        <p:txBody>
          <a:bodyPr wrap="none" lIns="90000" tIns="46800" rIns="90000" bIns="46800" anchor="ctr" anchorCtr="0" compatLnSpc="1">
            <a:noAutofit/>
          </a:bodyPr>
          <a:lstStyle/>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200" b="0" i="0" u="none" strike="noStrike" cap="none" baseline="0">
              <a:ln>
                <a:noFill/>
              </a:ln>
              <a:solidFill>
                <a:srgbClr val="000000"/>
              </a:solidFill>
              <a:latin typeface="Times New Roman" pitchFamily="18"/>
              <a:ea typeface="Microsoft YaHei" pitchFamily="2"/>
              <a:cs typeface="Mangal" pitchFamily="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5504E8C1-3948-4BCB-BC3F-4FAC329D6893}"/>
              </a:ext>
            </a:extLst>
          </p:cNvPr>
          <p:cNvSpPr/>
          <p:nvPr/>
        </p:nvSpPr>
        <p:spPr>
          <a:xfrm>
            <a:off x="1312920" y="1027079"/>
            <a:ext cx="4933800" cy="3700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1F8E93A0-673F-4552-A169-6187903D2A9A}"/>
              </a:ext>
            </a:extLst>
          </p:cNvPr>
          <p:cNvSpPr txBox="1"/>
          <p:nvPr/>
        </p:nvSpPr>
        <p:spPr>
          <a:xfrm>
            <a:off x="1169640" y="5086440"/>
            <a:ext cx="5210280" cy="4091040"/>
          </a:xfrm>
          <a:prstGeom prst="rect">
            <a:avLst/>
          </a:prstGeom>
          <a:noFill/>
          <a:ln>
            <a:noFill/>
          </a:ln>
        </p:spPr>
        <p:txBody>
          <a:bodyPr wrap="none" lIns="90000" tIns="46800" rIns="90000" bIns="46800" anchor="ctr" anchorCtr="0" compatLnSpc="1">
            <a:noAutofit/>
          </a:bodyPr>
          <a:lstStyle/>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200" b="0" i="0" u="none" strike="noStrike" cap="none" baseline="0">
              <a:ln>
                <a:noFill/>
              </a:ln>
              <a:solidFill>
                <a:srgbClr val="000000"/>
              </a:solidFill>
              <a:latin typeface="Times New Roman" pitchFamily="18"/>
              <a:ea typeface="Microsoft YaHei" pitchFamily="2"/>
              <a:cs typeface="Mangal" pitchFamily="2"/>
            </a:endParaRPr>
          </a:p>
        </p:txBody>
      </p:sp>
    </p:spTree>
    <p:extLst>
      <p:ext uri="{BB962C8B-B14F-4D97-AF65-F5344CB8AC3E}">
        <p14:creationId xmlns:p14="http://schemas.microsoft.com/office/powerpoint/2010/main" val="16436312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6173CC48-64DF-4C2D-835C-4422881B57CB}"/>
              </a:ext>
            </a:extLst>
          </p:cNvPr>
          <p:cNvSpPr/>
          <p:nvPr/>
        </p:nvSpPr>
        <p:spPr>
          <a:xfrm>
            <a:off x="1312920" y="1027079"/>
            <a:ext cx="4922640" cy="3689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98F3697E-9270-4170-A021-49629B12C37B}"/>
              </a:ext>
            </a:extLst>
          </p:cNvPr>
          <p:cNvSpPr txBox="1"/>
          <p:nvPr/>
        </p:nvSpPr>
        <p:spPr>
          <a:xfrm>
            <a:off x="1169640" y="5086440"/>
            <a:ext cx="5210280" cy="4091040"/>
          </a:xfrm>
          <a:prstGeom prst="rect">
            <a:avLst/>
          </a:prstGeom>
          <a:noFill/>
          <a:ln>
            <a:noFill/>
          </a:ln>
        </p:spPr>
        <p:txBody>
          <a:bodyPr wrap="none" lIns="90000" tIns="46800" rIns="90000" bIns="46800" anchor="ctr" anchorCtr="0" compatLnSpc="1">
            <a:noAutofit/>
          </a:bodyPr>
          <a:lstStyle/>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200" b="0" i="0" u="none" strike="noStrike" cap="none" baseline="0">
              <a:ln>
                <a:noFill/>
              </a:ln>
              <a:solidFill>
                <a:srgbClr val="000000"/>
              </a:solidFill>
              <a:latin typeface="Times New Roman" pitchFamily="18"/>
              <a:ea typeface="Microsoft YaHei" pitchFamily="2"/>
              <a:cs typeface="Mangal" pitchFamily="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CAD273C7-AE38-4700-9F75-02925A0D1B4E}"/>
              </a:ext>
            </a:extLst>
          </p:cNvPr>
          <p:cNvSpPr/>
          <p:nvPr/>
        </p:nvSpPr>
        <p:spPr>
          <a:xfrm>
            <a:off x="1312920" y="1027079"/>
            <a:ext cx="4925880" cy="3692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6D85A727-5651-4295-B802-831577F69800}"/>
              </a:ext>
            </a:extLst>
          </p:cNvPr>
          <p:cNvSpPr txBox="1"/>
          <p:nvPr/>
        </p:nvSpPr>
        <p:spPr>
          <a:xfrm>
            <a:off x="1169640" y="5086440"/>
            <a:ext cx="5210280" cy="4091040"/>
          </a:xfrm>
          <a:prstGeom prst="rect">
            <a:avLst/>
          </a:prstGeom>
          <a:noFill/>
          <a:ln>
            <a:noFill/>
          </a:ln>
        </p:spPr>
        <p:txBody>
          <a:bodyPr wrap="none" lIns="90000" tIns="46800" rIns="90000" bIns="46800" anchor="ctr" anchorCtr="0" compatLnSpc="1">
            <a:noAutofit/>
          </a:bodyPr>
          <a:lstStyle/>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200" b="0" i="0" u="none" strike="noStrike" cap="none" baseline="0">
              <a:ln>
                <a:noFill/>
              </a:ln>
              <a:solidFill>
                <a:srgbClr val="000000"/>
              </a:solidFill>
              <a:latin typeface="Times New Roman" pitchFamily="18"/>
              <a:ea typeface="Microsoft YaHei" pitchFamily="2"/>
              <a:cs typeface="Mangal" pitchFamily="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79F1B6AD-BEBE-471A-BDE8-CD84C8787413}"/>
              </a:ext>
            </a:extLst>
          </p:cNvPr>
          <p:cNvSpPr/>
          <p:nvPr/>
        </p:nvSpPr>
        <p:spPr>
          <a:xfrm>
            <a:off x="1312920" y="1027079"/>
            <a:ext cx="4925880" cy="3692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E0F9F168-E468-4B61-B445-3F1B9DA1A316}"/>
              </a:ext>
            </a:extLst>
          </p:cNvPr>
          <p:cNvSpPr txBox="1"/>
          <p:nvPr/>
        </p:nvSpPr>
        <p:spPr>
          <a:xfrm>
            <a:off x="1169640" y="5086440"/>
            <a:ext cx="5210280" cy="4091040"/>
          </a:xfrm>
          <a:prstGeom prst="rect">
            <a:avLst/>
          </a:prstGeom>
          <a:noFill/>
          <a:ln>
            <a:noFill/>
          </a:ln>
        </p:spPr>
        <p:txBody>
          <a:bodyPr wrap="none" lIns="90000" tIns="46800" rIns="90000" bIns="46800" anchor="ctr" anchorCtr="0" compatLnSpc="1">
            <a:noAutofit/>
          </a:bodyPr>
          <a:lstStyle/>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200" b="0" i="0" u="none" strike="noStrike" cap="none" baseline="0">
              <a:ln>
                <a:noFill/>
              </a:ln>
              <a:solidFill>
                <a:srgbClr val="000000"/>
              </a:solidFill>
              <a:latin typeface="Times New Roman" pitchFamily="18"/>
              <a:ea typeface="Microsoft YaHei" pitchFamily="2"/>
              <a:cs typeface="Mangal" pitchFamily="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C2C37F95-B88B-4DB5-874C-CED9B35443DD}"/>
              </a:ext>
            </a:extLst>
          </p:cNvPr>
          <p:cNvSpPr/>
          <p:nvPr/>
        </p:nvSpPr>
        <p:spPr>
          <a:xfrm>
            <a:off x="1312920" y="1027079"/>
            <a:ext cx="4925880" cy="3692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E836555D-252D-421F-A07F-7AA2503B3DFF}"/>
              </a:ext>
            </a:extLst>
          </p:cNvPr>
          <p:cNvSpPr txBox="1"/>
          <p:nvPr/>
        </p:nvSpPr>
        <p:spPr>
          <a:xfrm>
            <a:off x="1169640" y="5086440"/>
            <a:ext cx="5210280" cy="4091040"/>
          </a:xfrm>
          <a:prstGeom prst="rect">
            <a:avLst/>
          </a:prstGeom>
          <a:noFill/>
          <a:ln>
            <a:noFill/>
          </a:ln>
        </p:spPr>
        <p:txBody>
          <a:bodyPr wrap="none" lIns="90000" tIns="46800" rIns="90000" bIns="46800" anchor="ctr" anchorCtr="0" compatLnSpc="1">
            <a:noAutofit/>
          </a:bodyPr>
          <a:lstStyle/>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200" b="0" i="0" u="none" strike="noStrike" cap="none" baseline="0">
              <a:ln>
                <a:noFill/>
              </a:ln>
              <a:solidFill>
                <a:srgbClr val="000000"/>
              </a:solidFill>
              <a:latin typeface="Times New Roman" pitchFamily="18"/>
              <a:ea typeface="Microsoft YaHei" pitchFamily="2"/>
              <a:cs typeface="Mangal" pitchFamily="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E4FB6DD5-4188-472A-A903-DCB3875EA1ED}"/>
              </a:ext>
            </a:extLst>
          </p:cNvPr>
          <p:cNvSpPr/>
          <p:nvPr/>
        </p:nvSpPr>
        <p:spPr>
          <a:xfrm>
            <a:off x="1312920" y="1027079"/>
            <a:ext cx="4933800" cy="3700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82DC8C87-A3A3-4FB8-8232-35F3776E43A0}"/>
              </a:ext>
            </a:extLst>
          </p:cNvPr>
          <p:cNvSpPr txBox="1"/>
          <p:nvPr/>
        </p:nvSpPr>
        <p:spPr>
          <a:xfrm>
            <a:off x="1169640" y="5086440"/>
            <a:ext cx="5210280" cy="4091040"/>
          </a:xfrm>
          <a:prstGeom prst="rect">
            <a:avLst/>
          </a:prstGeom>
          <a:noFill/>
          <a:ln>
            <a:noFill/>
          </a:ln>
        </p:spPr>
        <p:txBody>
          <a:bodyPr wrap="none" lIns="90000" tIns="46800" rIns="90000" bIns="46800" anchor="ctr" anchorCtr="0" compatLnSpc="1">
            <a:noAutofit/>
          </a:bodyPr>
          <a:lstStyle/>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200" b="0" i="0" u="none" strike="noStrike" cap="none" baseline="0">
              <a:ln>
                <a:noFill/>
              </a:ln>
              <a:solidFill>
                <a:srgbClr val="000000"/>
              </a:solidFill>
              <a:latin typeface="Times New Roman" pitchFamily="18"/>
              <a:ea typeface="Microsoft YaHei" pitchFamily="2"/>
              <a:cs typeface="Mangal" pitchFamily="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01207990-FBA0-4B52-94DA-47F3BDF6DC0B}"/>
              </a:ext>
            </a:extLst>
          </p:cNvPr>
          <p:cNvSpPr/>
          <p:nvPr/>
        </p:nvSpPr>
        <p:spPr>
          <a:xfrm>
            <a:off x="1312920" y="1027079"/>
            <a:ext cx="4925880" cy="3692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613EEBF6-1EA3-43BF-96D6-7A5BC57FED7A}"/>
              </a:ext>
            </a:extLst>
          </p:cNvPr>
          <p:cNvSpPr txBox="1"/>
          <p:nvPr/>
        </p:nvSpPr>
        <p:spPr>
          <a:xfrm>
            <a:off x="1169640" y="5086440"/>
            <a:ext cx="5210280" cy="4091040"/>
          </a:xfrm>
          <a:prstGeom prst="rect">
            <a:avLst/>
          </a:prstGeom>
          <a:noFill/>
          <a:ln>
            <a:noFill/>
          </a:ln>
        </p:spPr>
        <p:txBody>
          <a:bodyPr wrap="none" lIns="90000" tIns="46800" rIns="90000" bIns="46800" anchor="ctr" anchorCtr="0" compatLnSpc="1">
            <a:noAutofit/>
          </a:bodyPr>
          <a:lstStyle/>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200" b="0" i="0" u="none" strike="noStrike" cap="none" baseline="0">
              <a:ln>
                <a:noFill/>
              </a:ln>
              <a:solidFill>
                <a:srgbClr val="000000"/>
              </a:solidFill>
              <a:latin typeface="Times New Roman" pitchFamily="18"/>
              <a:ea typeface="Microsoft YaHei" pitchFamily="2"/>
              <a:cs typeface="Mangal"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DE50BE8E-9033-42E0-9A26-ADFAEAB396F1}"/>
              </a:ext>
            </a:extLst>
          </p:cNvPr>
          <p:cNvSpPr/>
          <p:nvPr/>
        </p:nvSpPr>
        <p:spPr>
          <a:xfrm>
            <a:off x="1312920" y="1027079"/>
            <a:ext cx="4933800" cy="3700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1B7C7922-52DF-407F-95F6-DF1B093A6F47}"/>
              </a:ext>
            </a:extLst>
          </p:cNvPr>
          <p:cNvSpPr txBox="1"/>
          <p:nvPr/>
        </p:nvSpPr>
        <p:spPr>
          <a:xfrm>
            <a:off x="1169640" y="5086440"/>
            <a:ext cx="5210280" cy="4091040"/>
          </a:xfrm>
          <a:prstGeom prst="rect">
            <a:avLst/>
          </a:prstGeom>
          <a:noFill/>
          <a:ln>
            <a:noFill/>
          </a:ln>
        </p:spPr>
        <p:txBody>
          <a:bodyPr wrap="none" lIns="90000" tIns="46800" rIns="90000" bIns="46800" anchor="ctr" anchorCtr="0" compatLnSpc="1">
            <a:noAutofit/>
          </a:bodyPr>
          <a:lstStyle/>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200" b="0" i="0" u="none" strike="noStrike" cap="none" baseline="0">
              <a:ln>
                <a:noFill/>
              </a:ln>
              <a:solidFill>
                <a:srgbClr val="000000"/>
              </a:solidFill>
              <a:latin typeface="Times New Roman" pitchFamily="18"/>
              <a:ea typeface="Microsoft YaHei" pitchFamily="2"/>
              <a:cs typeface="Mangal" pitchFamily="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ECC501C5-9178-428D-8902-D303ABFBDF64}"/>
              </a:ext>
            </a:extLst>
          </p:cNvPr>
          <p:cNvSpPr/>
          <p:nvPr/>
        </p:nvSpPr>
        <p:spPr>
          <a:xfrm>
            <a:off x="1312920" y="1027079"/>
            <a:ext cx="4925880" cy="3692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DE193335-164F-4AD9-B2BD-296A1FBCF3FB}"/>
              </a:ext>
            </a:extLst>
          </p:cNvPr>
          <p:cNvSpPr txBox="1"/>
          <p:nvPr/>
        </p:nvSpPr>
        <p:spPr>
          <a:xfrm>
            <a:off x="1169640" y="5086440"/>
            <a:ext cx="5210280" cy="4091040"/>
          </a:xfrm>
          <a:prstGeom prst="rect">
            <a:avLst/>
          </a:prstGeom>
          <a:noFill/>
          <a:ln>
            <a:noFill/>
          </a:ln>
        </p:spPr>
        <p:txBody>
          <a:bodyPr wrap="none" lIns="90000" tIns="46800" rIns="90000" bIns="46800" anchor="ctr" anchorCtr="0" compatLnSpc="1">
            <a:noAutofit/>
          </a:bodyPr>
          <a:lstStyle/>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200" b="0" i="0" u="none" strike="noStrike" cap="none" baseline="0">
              <a:ln>
                <a:noFill/>
              </a:ln>
              <a:solidFill>
                <a:srgbClr val="000000"/>
              </a:solidFill>
              <a:latin typeface="Times New Roman" pitchFamily="18"/>
              <a:ea typeface="Microsoft YaHei" pitchFamily="2"/>
              <a:cs typeface="Mangal" pitchFamily="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C92BF6FE-C4ED-4BB0-A6F7-CC74967F63CC}"/>
              </a:ext>
            </a:extLst>
          </p:cNvPr>
          <p:cNvSpPr/>
          <p:nvPr/>
        </p:nvSpPr>
        <p:spPr>
          <a:xfrm>
            <a:off x="1312920" y="1027079"/>
            <a:ext cx="4933800" cy="3700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8194A29F-CF41-4E24-B73B-BE830558A979}"/>
              </a:ext>
            </a:extLst>
          </p:cNvPr>
          <p:cNvSpPr txBox="1"/>
          <p:nvPr/>
        </p:nvSpPr>
        <p:spPr>
          <a:xfrm>
            <a:off x="1169640" y="5086440"/>
            <a:ext cx="5210280" cy="4091040"/>
          </a:xfrm>
          <a:prstGeom prst="rect">
            <a:avLst/>
          </a:prstGeom>
          <a:noFill/>
          <a:ln>
            <a:noFill/>
          </a:ln>
        </p:spPr>
        <p:txBody>
          <a:bodyPr wrap="none" lIns="90000" tIns="46800" rIns="90000" bIns="46800" anchor="ctr" anchorCtr="0" compatLnSpc="1">
            <a:noAutofit/>
          </a:bodyPr>
          <a:lstStyle/>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200" b="0" i="0" u="none" strike="noStrike" cap="none" baseline="0">
              <a:ln>
                <a:noFill/>
              </a:ln>
              <a:solidFill>
                <a:srgbClr val="000000"/>
              </a:solidFill>
              <a:latin typeface="Times New Roman" pitchFamily="18"/>
              <a:ea typeface="Microsoft YaHei" pitchFamily="2"/>
              <a:cs typeface="Mangal" pitchFamily="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EEFEEE6A-9F7F-41DF-80A1-64C94C7A303E}"/>
              </a:ext>
            </a:extLst>
          </p:cNvPr>
          <p:cNvSpPr/>
          <p:nvPr/>
        </p:nvSpPr>
        <p:spPr>
          <a:xfrm>
            <a:off x="1312920" y="1027079"/>
            <a:ext cx="4933800" cy="3700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7994EFC6-64C6-4766-8FF5-4E1D06997BD4}"/>
              </a:ext>
            </a:extLst>
          </p:cNvPr>
          <p:cNvSpPr txBox="1"/>
          <p:nvPr/>
        </p:nvSpPr>
        <p:spPr>
          <a:xfrm>
            <a:off x="1169640" y="5086440"/>
            <a:ext cx="5210280" cy="4091040"/>
          </a:xfrm>
          <a:prstGeom prst="rect">
            <a:avLst/>
          </a:prstGeom>
          <a:noFill/>
          <a:ln>
            <a:noFill/>
          </a:ln>
        </p:spPr>
        <p:txBody>
          <a:bodyPr wrap="none" lIns="90000" tIns="46800" rIns="90000" bIns="46800" anchor="ctr" anchorCtr="0" compatLnSpc="1">
            <a:noAutofit/>
          </a:bodyPr>
          <a:lstStyle/>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200" b="0" i="0" u="none" strike="noStrike" cap="none" baseline="0">
              <a:ln>
                <a:noFill/>
              </a:ln>
              <a:solidFill>
                <a:srgbClr val="000000"/>
              </a:solidFill>
              <a:latin typeface="Times New Roman" pitchFamily="18"/>
              <a:ea typeface="Microsoft YaHei" pitchFamily="2"/>
              <a:cs typeface="Mangal" pitchFamily="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7D417031-77D0-4F4D-B800-0978B2610AB1}"/>
              </a:ext>
            </a:extLst>
          </p:cNvPr>
          <p:cNvSpPr/>
          <p:nvPr/>
        </p:nvSpPr>
        <p:spPr>
          <a:xfrm>
            <a:off x="1312920" y="1027079"/>
            <a:ext cx="4933800" cy="3700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5FF0D40B-A395-4D19-9149-CD54ED1F30B0}"/>
              </a:ext>
            </a:extLst>
          </p:cNvPr>
          <p:cNvSpPr txBox="1"/>
          <p:nvPr/>
        </p:nvSpPr>
        <p:spPr>
          <a:xfrm>
            <a:off x="1169640" y="5086440"/>
            <a:ext cx="5210280" cy="4091040"/>
          </a:xfrm>
          <a:prstGeom prst="rect">
            <a:avLst/>
          </a:prstGeom>
          <a:noFill/>
          <a:ln>
            <a:noFill/>
          </a:ln>
        </p:spPr>
        <p:txBody>
          <a:bodyPr wrap="none" lIns="90000" tIns="46800" rIns="90000" bIns="46800" anchor="ctr" anchorCtr="0" compatLnSpc="1">
            <a:noAutofit/>
          </a:bodyPr>
          <a:lstStyle/>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200" b="0" i="0" u="none" strike="noStrike" cap="none" baseline="0">
              <a:ln>
                <a:noFill/>
              </a:ln>
              <a:solidFill>
                <a:srgbClr val="000000"/>
              </a:solidFill>
              <a:latin typeface="Times New Roman" pitchFamily="18"/>
              <a:ea typeface="Microsoft YaHei" pitchFamily="2"/>
              <a:cs typeface="Mangal" pitchFamily="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DECC1872-2E2F-49EC-86F6-36D7954AA5D8}"/>
              </a:ext>
            </a:extLst>
          </p:cNvPr>
          <p:cNvSpPr/>
          <p:nvPr/>
        </p:nvSpPr>
        <p:spPr>
          <a:xfrm>
            <a:off x="1312920" y="1027079"/>
            <a:ext cx="4933800" cy="3700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852F4580-DA26-4136-B0D7-AF240670B18B}"/>
              </a:ext>
            </a:extLst>
          </p:cNvPr>
          <p:cNvSpPr txBox="1"/>
          <p:nvPr/>
        </p:nvSpPr>
        <p:spPr>
          <a:xfrm>
            <a:off x="1169640" y="5086440"/>
            <a:ext cx="5210280" cy="4091040"/>
          </a:xfrm>
          <a:prstGeom prst="rect">
            <a:avLst/>
          </a:prstGeom>
          <a:noFill/>
          <a:ln>
            <a:noFill/>
          </a:ln>
        </p:spPr>
        <p:txBody>
          <a:bodyPr wrap="none" lIns="90000" tIns="46800" rIns="90000" bIns="46800" anchor="ctr" anchorCtr="0" compatLnSpc="1">
            <a:noAutofit/>
          </a:bodyPr>
          <a:lstStyle/>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200" b="0" i="0" u="none" strike="noStrike" cap="none" baseline="0">
              <a:ln>
                <a:noFill/>
              </a:ln>
              <a:solidFill>
                <a:srgbClr val="000000"/>
              </a:solidFill>
              <a:latin typeface="Times New Roman" pitchFamily="18"/>
              <a:ea typeface="Microsoft YaHei" pitchFamily="2"/>
              <a:cs typeface="Mangal" pitchFamily="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29214607-4D42-4C4F-99A8-26F02DCAD587}"/>
              </a:ext>
            </a:extLst>
          </p:cNvPr>
          <p:cNvSpPr/>
          <p:nvPr/>
        </p:nvSpPr>
        <p:spPr>
          <a:xfrm>
            <a:off x="1258920" y="801720"/>
            <a:ext cx="5040360" cy="40100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EA1F2863-C115-47CC-BC83-983EC1ED7C9F}"/>
              </a:ext>
            </a:extLst>
          </p:cNvPr>
          <p:cNvSpPr txBox="1"/>
          <p:nvPr/>
        </p:nvSpPr>
        <p:spPr>
          <a:xfrm>
            <a:off x="1169640" y="5086440"/>
            <a:ext cx="5210280" cy="4091040"/>
          </a:xfrm>
          <a:prstGeom prst="rect">
            <a:avLst/>
          </a:prstGeom>
          <a:noFill/>
          <a:ln>
            <a:noFill/>
          </a:ln>
        </p:spPr>
        <p:txBody>
          <a:bodyPr wrap="none" lIns="90000" tIns="46800" rIns="90000" bIns="46800" anchor="ctr" anchorCtr="0" compatLnSpc="1">
            <a:noAutofit/>
          </a:bodyPr>
          <a:lstStyle/>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200" b="0" i="0" u="none" strike="noStrike" cap="none" baseline="0">
              <a:ln>
                <a:noFill/>
              </a:ln>
              <a:solidFill>
                <a:srgbClr val="000000"/>
              </a:solidFill>
              <a:latin typeface="Times New Roman" pitchFamily="18"/>
              <a:ea typeface="Microsoft YaHei" pitchFamily="2"/>
              <a:cs typeface="Mangal" pitchFamily="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3126F244-6365-4479-BE46-981A0E3610DA}"/>
              </a:ext>
            </a:extLst>
          </p:cNvPr>
          <p:cNvSpPr/>
          <p:nvPr/>
        </p:nvSpPr>
        <p:spPr>
          <a:xfrm>
            <a:off x="1258920" y="801720"/>
            <a:ext cx="5040360" cy="40100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0AE3E481-5DEA-44E4-B070-81B0AED79CBE}"/>
              </a:ext>
            </a:extLst>
          </p:cNvPr>
          <p:cNvSpPr txBox="1"/>
          <p:nvPr/>
        </p:nvSpPr>
        <p:spPr>
          <a:xfrm>
            <a:off x="1169640" y="5086440"/>
            <a:ext cx="5210280" cy="4091040"/>
          </a:xfrm>
          <a:prstGeom prst="rect">
            <a:avLst/>
          </a:prstGeom>
          <a:noFill/>
          <a:ln>
            <a:noFill/>
          </a:ln>
        </p:spPr>
        <p:txBody>
          <a:bodyPr wrap="none" lIns="90000" tIns="46800" rIns="90000" bIns="46800" anchor="ctr" anchorCtr="0" compatLnSpc="1">
            <a:noAutofit/>
          </a:bodyPr>
          <a:lstStyle/>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200" b="0" i="0" u="none" strike="noStrike" cap="none" baseline="0">
              <a:ln>
                <a:noFill/>
              </a:ln>
              <a:solidFill>
                <a:srgbClr val="000000"/>
              </a:solidFill>
              <a:latin typeface="Times New Roman" pitchFamily="18"/>
              <a:ea typeface="Microsoft YaHei" pitchFamily="2"/>
              <a:cs typeface="Mangal" pitchFamily="2"/>
            </a:endParaRPr>
          </a:p>
        </p:txBody>
      </p:sp>
    </p:spTree>
    <p:extLst>
      <p:ext uri="{BB962C8B-B14F-4D97-AF65-F5344CB8AC3E}">
        <p14:creationId xmlns:p14="http://schemas.microsoft.com/office/powerpoint/2010/main" val="42100169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68D5C155-F9A5-4575-9511-022CBAD3E903}"/>
              </a:ext>
            </a:extLst>
          </p:cNvPr>
          <p:cNvSpPr/>
          <p:nvPr/>
        </p:nvSpPr>
        <p:spPr>
          <a:xfrm>
            <a:off x="1312920" y="1027079"/>
            <a:ext cx="4933800" cy="3700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83D2F8F7-3D6C-40A9-A5B8-1A22A88E75E7}"/>
              </a:ext>
            </a:extLst>
          </p:cNvPr>
          <p:cNvSpPr txBox="1"/>
          <p:nvPr/>
        </p:nvSpPr>
        <p:spPr>
          <a:xfrm>
            <a:off x="1169640" y="5086440"/>
            <a:ext cx="5210280" cy="4091040"/>
          </a:xfrm>
          <a:prstGeom prst="rect">
            <a:avLst/>
          </a:prstGeom>
          <a:noFill/>
          <a:ln>
            <a:noFill/>
          </a:ln>
        </p:spPr>
        <p:txBody>
          <a:bodyPr wrap="none" lIns="90000" tIns="46800" rIns="90000" bIns="46800" anchor="ctr" anchorCtr="0" compatLnSpc="1">
            <a:noAutofit/>
          </a:bodyPr>
          <a:lstStyle/>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200" b="0" i="0" u="none" strike="noStrike" cap="none" baseline="0">
              <a:ln>
                <a:noFill/>
              </a:ln>
              <a:solidFill>
                <a:srgbClr val="000000"/>
              </a:solidFill>
              <a:latin typeface="Times New Roman" pitchFamily="18"/>
              <a:ea typeface="Microsoft YaHei" pitchFamily="2"/>
              <a:cs typeface="Mangal" pitchFamily="2"/>
            </a:endParaRPr>
          </a:p>
        </p:txBody>
      </p:sp>
    </p:spTree>
    <p:extLst>
      <p:ext uri="{BB962C8B-B14F-4D97-AF65-F5344CB8AC3E}">
        <p14:creationId xmlns:p14="http://schemas.microsoft.com/office/powerpoint/2010/main" val="32494643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6A77AA73-2723-48EB-9F2C-53EA4ABE4327}"/>
              </a:ext>
            </a:extLst>
          </p:cNvPr>
          <p:cNvSpPr/>
          <p:nvPr/>
        </p:nvSpPr>
        <p:spPr>
          <a:xfrm>
            <a:off x="1312920" y="1027079"/>
            <a:ext cx="4933800" cy="3700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E11812DD-8650-4B10-B935-D3FDAC060F76}"/>
              </a:ext>
            </a:extLst>
          </p:cNvPr>
          <p:cNvSpPr txBox="1"/>
          <p:nvPr/>
        </p:nvSpPr>
        <p:spPr>
          <a:xfrm>
            <a:off x="1170000" y="5086079"/>
            <a:ext cx="5216400" cy="4097160"/>
          </a:xfrm>
          <a:prstGeom prst="rect">
            <a:avLst/>
          </a:prstGeom>
          <a:noFill/>
          <a:ln>
            <a:noFill/>
          </a:ln>
        </p:spPr>
        <p:txBody>
          <a:bodyPr wrap="square" lIns="0" tIns="0" rIns="0" bIns="0" anchor="t" anchorCtr="0" compatLnSpc="1">
            <a:noAutofit/>
          </a:bodyPr>
          <a:lstStyle/>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cs-CZ" sz="1200" b="0" i="0" u="none" strike="noStrike" cap="none" baseline="0">
                <a:ln>
                  <a:noFill/>
                </a:ln>
                <a:solidFill>
                  <a:srgbClr val="000000"/>
                </a:solidFill>
                <a:latin typeface="Times New Roman" pitchFamily="18"/>
                <a:ea typeface="MS Gothic" pitchFamily="2"/>
                <a:cs typeface="MS Gothic" pitchFamily="2"/>
              </a:rPr>
              <a:t>Importantly, 64 percent of the deaths were inevitable, a finding suggesting that only one-third were preventable.</a:t>
            </a:r>
          </a:p>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cs-CZ" sz="1200" b="0" i="0" u="none" strike="noStrike" cap="none" baseline="0">
                <a:ln>
                  <a:noFill/>
                </a:ln>
                <a:solidFill>
                  <a:srgbClr val="CCCCFF"/>
                </a:solidFill>
                <a:latin typeface="Times New Roman" pitchFamily="18"/>
                <a:ea typeface="MS Gothic" pitchFamily="2"/>
                <a:cs typeface="MS Gothic" pitchFamily="2"/>
                <a:hlinkClick r:id="rId3"/>
              </a:rPr>
              <a:t>http://web.squ.edu.om/med-Lib/MED_CD/E_CDs/anesthesia/site/content/v03/030008r00.HTM</a:t>
            </a:r>
          </a:p>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200" b="0" i="0" u="none" strike="noStrike" cap="none" baseline="0">
              <a:ln>
                <a:noFill/>
              </a:ln>
              <a:solidFill>
                <a:srgbClr val="000000"/>
              </a:solidFill>
              <a:latin typeface="Times New Roman" pitchFamily="18"/>
              <a:ea typeface="MS Gothic" pitchFamily="2"/>
              <a:cs typeface="MS Gothic" pitchFamily="2"/>
            </a:endParaRPr>
          </a:p>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200" b="0" i="0" u="none" strike="noStrike" cap="none" baseline="0">
              <a:ln>
                <a:noFill/>
              </a:ln>
              <a:solidFill>
                <a:srgbClr val="000000"/>
              </a:solidFill>
              <a:latin typeface="Times New Roman" pitchFamily="18"/>
              <a:ea typeface="MS Gothic" pitchFamily="2"/>
              <a:cs typeface="MS Gothic" pitchFamily="2"/>
            </a:endParaRPr>
          </a:p>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200" b="0" i="0" u="none" strike="noStrike" cap="none" baseline="0">
              <a:ln>
                <a:noFill/>
              </a:ln>
              <a:solidFill>
                <a:srgbClr val="000000"/>
              </a:solidFill>
              <a:latin typeface="Times New Roman" pitchFamily="18"/>
              <a:ea typeface="MS Gothic" pitchFamily="2"/>
              <a:cs typeface="MS Gothic" pitchFamily="2"/>
            </a:endParaRPr>
          </a:p>
        </p:txBody>
      </p:sp>
    </p:spTree>
    <p:extLst>
      <p:ext uri="{BB962C8B-B14F-4D97-AF65-F5344CB8AC3E}">
        <p14:creationId xmlns:p14="http://schemas.microsoft.com/office/powerpoint/2010/main" val="28435772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5A2F4C9D-687F-4214-8CDB-21B1C59D21B0}"/>
              </a:ext>
            </a:extLst>
          </p:cNvPr>
          <p:cNvSpPr/>
          <p:nvPr/>
        </p:nvSpPr>
        <p:spPr>
          <a:xfrm>
            <a:off x="1258920" y="801720"/>
            <a:ext cx="5040360" cy="40100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EB211291-2ED6-4B83-B73E-C4CD69C2DFCA}"/>
              </a:ext>
            </a:extLst>
          </p:cNvPr>
          <p:cNvSpPr txBox="1"/>
          <p:nvPr/>
        </p:nvSpPr>
        <p:spPr>
          <a:xfrm>
            <a:off x="1007640" y="5078520"/>
            <a:ext cx="5543640" cy="4811760"/>
          </a:xfrm>
          <a:prstGeom prst="rect">
            <a:avLst/>
          </a:prstGeom>
          <a:noFill/>
          <a:ln>
            <a:noFill/>
          </a:ln>
        </p:spPr>
        <p:txBody>
          <a:bodyPr wrap="square" lIns="90000" tIns="46800" rIns="90000" bIns="46800" anchor="t" anchorCtr="0" compatLnSpc="1">
            <a:noAutofit/>
          </a:bodyPr>
          <a:lstStyle/>
          <a:p>
            <a:pPr marL="0" marR="0" lvl="0" indent="0" algn="l" hangingPunct="0">
              <a:lnSpc>
                <a:spcPct val="95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cs-CZ" sz="1400" b="1" i="0" u="none" strike="noStrike" cap="none" baseline="0">
                <a:ln>
                  <a:noFill/>
                </a:ln>
                <a:solidFill>
                  <a:srgbClr val="000000"/>
                </a:solidFill>
                <a:latin typeface="Times New Roman" pitchFamily="18"/>
                <a:ea typeface="Lucida Sans Unicode" pitchFamily="2"/>
                <a:cs typeface="Lucida Sans Unicode" pitchFamily="2"/>
              </a:rPr>
              <a:t>Postoperative Nausea and Vomiting</a:t>
            </a:r>
          </a:p>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400" b="0" i="0" u="none" strike="noStrike" cap="none" baseline="0">
              <a:ln>
                <a:noFill/>
              </a:ln>
              <a:solidFill>
                <a:srgbClr val="000000"/>
              </a:solidFill>
              <a:latin typeface="Times New Roman" pitchFamily="18"/>
              <a:ea typeface="Lucida Sans Unicode" pitchFamily="2"/>
              <a:cs typeface="Lucida Sans Unicode" pitchFamily="2"/>
            </a:endParaRPr>
          </a:p>
        </p:txBody>
      </p:sp>
    </p:spTree>
    <p:extLst>
      <p:ext uri="{BB962C8B-B14F-4D97-AF65-F5344CB8AC3E}">
        <p14:creationId xmlns:p14="http://schemas.microsoft.com/office/powerpoint/2010/main" val="3398772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8B5F9EEE-1C6D-486D-A57E-A3CCBCF02A37}"/>
              </a:ext>
            </a:extLst>
          </p:cNvPr>
          <p:cNvSpPr/>
          <p:nvPr/>
        </p:nvSpPr>
        <p:spPr>
          <a:xfrm>
            <a:off x="1312920" y="1027079"/>
            <a:ext cx="4930560" cy="369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1D381AFC-48E3-4DB8-8253-686F3366068D}"/>
              </a:ext>
            </a:extLst>
          </p:cNvPr>
          <p:cNvSpPr txBox="1"/>
          <p:nvPr/>
        </p:nvSpPr>
        <p:spPr>
          <a:xfrm>
            <a:off x="1169640" y="5086440"/>
            <a:ext cx="5210280" cy="4091040"/>
          </a:xfrm>
          <a:prstGeom prst="rect">
            <a:avLst/>
          </a:prstGeom>
          <a:noFill/>
          <a:ln>
            <a:noFill/>
          </a:ln>
        </p:spPr>
        <p:txBody>
          <a:bodyPr wrap="none" lIns="90000" tIns="46800" rIns="90000" bIns="46800" anchor="ctr" anchorCtr="0" compatLnSpc="1">
            <a:noAutofit/>
          </a:bodyPr>
          <a:lstStyle/>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200" b="0" i="0" u="none" strike="noStrike" cap="none" baseline="0">
              <a:ln>
                <a:noFill/>
              </a:ln>
              <a:solidFill>
                <a:srgbClr val="000000"/>
              </a:solidFill>
              <a:latin typeface="Times New Roman" pitchFamily="18"/>
              <a:ea typeface="Microsoft YaHei" pitchFamily="2"/>
              <a:cs typeface="Mangal" pitchFamily="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2D782769-7CB2-48A1-945B-CC4D659A839B}"/>
              </a:ext>
            </a:extLst>
          </p:cNvPr>
          <p:cNvSpPr/>
          <p:nvPr/>
        </p:nvSpPr>
        <p:spPr>
          <a:xfrm>
            <a:off x="1312920" y="1027079"/>
            <a:ext cx="4933800" cy="3700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5886217C-DA6A-4DAD-A377-CAEBFCFB5FE0}"/>
              </a:ext>
            </a:extLst>
          </p:cNvPr>
          <p:cNvSpPr txBox="1"/>
          <p:nvPr/>
        </p:nvSpPr>
        <p:spPr>
          <a:xfrm>
            <a:off x="1169640" y="5086440"/>
            <a:ext cx="5210280" cy="4091040"/>
          </a:xfrm>
          <a:prstGeom prst="rect">
            <a:avLst/>
          </a:prstGeom>
          <a:noFill/>
          <a:ln>
            <a:noFill/>
          </a:ln>
        </p:spPr>
        <p:txBody>
          <a:bodyPr wrap="none" lIns="90000" tIns="46800" rIns="90000" bIns="46800" anchor="ctr" anchorCtr="0" compatLnSpc="1">
            <a:noAutofit/>
          </a:bodyPr>
          <a:lstStyle/>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200" b="0" i="0" u="none" strike="noStrike" cap="none" baseline="0">
              <a:ln>
                <a:noFill/>
              </a:ln>
              <a:solidFill>
                <a:srgbClr val="000000"/>
              </a:solidFill>
              <a:latin typeface="Times New Roman" pitchFamily="18"/>
              <a:ea typeface="Microsoft YaHei" pitchFamily="2"/>
              <a:cs typeface="Mangal" pitchFamily="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19451FC7-72C3-4D87-9C25-934794866D36}"/>
              </a:ext>
            </a:extLst>
          </p:cNvPr>
          <p:cNvSpPr/>
          <p:nvPr/>
        </p:nvSpPr>
        <p:spPr>
          <a:xfrm>
            <a:off x="1258920" y="801720"/>
            <a:ext cx="5040360" cy="40100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A20D3407-0D59-4A86-A1E4-5E9990596020}"/>
              </a:ext>
            </a:extLst>
          </p:cNvPr>
          <p:cNvSpPr txBox="1"/>
          <p:nvPr/>
        </p:nvSpPr>
        <p:spPr>
          <a:xfrm>
            <a:off x="1169640" y="5086440"/>
            <a:ext cx="5210280" cy="4091040"/>
          </a:xfrm>
          <a:prstGeom prst="rect">
            <a:avLst/>
          </a:prstGeom>
          <a:noFill/>
          <a:ln>
            <a:noFill/>
          </a:ln>
        </p:spPr>
        <p:txBody>
          <a:bodyPr wrap="none" lIns="90000" tIns="46800" rIns="90000" bIns="46800" anchor="ctr" anchorCtr="0" compatLnSpc="1">
            <a:noAutofit/>
          </a:bodyPr>
          <a:lstStyle/>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200" b="0" i="0" u="none" strike="noStrike" cap="none" baseline="0">
              <a:ln>
                <a:noFill/>
              </a:ln>
              <a:solidFill>
                <a:srgbClr val="000000"/>
              </a:solidFill>
              <a:latin typeface="Times New Roman" pitchFamily="18"/>
              <a:ea typeface="Microsoft YaHei" pitchFamily="2"/>
              <a:cs typeface="Mangal" pitchFamily="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19451FC7-72C3-4D87-9C25-934794866D36}"/>
              </a:ext>
            </a:extLst>
          </p:cNvPr>
          <p:cNvSpPr/>
          <p:nvPr/>
        </p:nvSpPr>
        <p:spPr>
          <a:xfrm>
            <a:off x="1258920" y="801720"/>
            <a:ext cx="5040360" cy="40100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A20D3407-0D59-4A86-A1E4-5E9990596020}"/>
              </a:ext>
            </a:extLst>
          </p:cNvPr>
          <p:cNvSpPr txBox="1"/>
          <p:nvPr/>
        </p:nvSpPr>
        <p:spPr>
          <a:xfrm>
            <a:off x="1169640" y="5086440"/>
            <a:ext cx="5210280" cy="4091040"/>
          </a:xfrm>
          <a:prstGeom prst="rect">
            <a:avLst/>
          </a:prstGeom>
          <a:noFill/>
          <a:ln>
            <a:noFill/>
          </a:ln>
        </p:spPr>
        <p:txBody>
          <a:bodyPr wrap="none" lIns="90000" tIns="46800" rIns="90000" bIns="46800" anchor="ctr" anchorCtr="0" compatLnSpc="1">
            <a:noAutofit/>
          </a:bodyPr>
          <a:lstStyle/>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200" b="0" i="0" u="none" strike="noStrike" cap="none" baseline="0">
              <a:ln>
                <a:noFill/>
              </a:ln>
              <a:solidFill>
                <a:srgbClr val="000000"/>
              </a:solidFill>
              <a:latin typeface="Times New Roman" pitchFamily="18"/>
              <a:ea typeface="Microsoft YaHei" pitchFamily="2"/>
              <a:cs typeface="Mangal" pitchFamily="2"/>
            </a:endParaRPr>
          </a:p>
        </p:txBody>
      </p:sp>
    </p:spTree>
    <p:extLst>
      <p:ext uri="{BB962C8B-B14F-4D97-AF65-F5344CB8AC3E}">
        <p14:creationId xmlns:p14="http://schemas.microsoft.com/office/powerpoint/2010/main" val="39741198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E86BAE9D-D21A-47C7-8ADA-416C97E19607}"/>
              </a:ext>
            </a:extLst>
          </p:cNvPr>
          <p:cNvSpPr/>
          <p:nvPr/>
        </p:nvSpPr>
        <p:spPr>
          <a:xfrm>
            <a:off x="1312920" y="1027079"/>
            <a:ext cx="4933800" cy="3700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3136F7FD-C420-42DA-BD86-44E7377861F7}"/>
              </a:ext>
            </a:extLst>
          </p:cNvPr>
          <p:cNvSpPr txBox="1"/>
          <p:nvPr/>
        </p:nvSpPr>
        <p:spPr>
          <a:xfrm>
            <a:off x="1169640" y="5086440"/>
            <a:ext cx="5210280" cy="4091040"/>
          </a:xfrm>
          <a:prstGeom prst="rect">
            <a:avLst/>
          </a:prstGeom>
          <a:noFill/>
          <a:ln>
            <a:noFill/>
          </a:ln>
        </p:spPr>
        <p:txBody>
          <a:bodyPr wrap="none" lIns="90000" tIns="46800" rIns="90000" bIns="46800" anchor="ctr" anchorCtr="0" compatLnSpc="1">
            <a:noAutofit/>
          </a:bodyPr>
          <a:lstStyle/>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200" b="0" i="0" u="none" strike="noStrike" cap="none" baseline="0">
              <a:ln>
                <a:noFill/>
              </a:ln>
              <a:solidFill>
                <a:srgbClr val="000000"/>
              </a:solidFill>
              <a:latin typeface="Times New Roman" pitchFamily="18"/>
              <a:ea typeface="Microsoft YaHei" pitchFamily="2"/>
              <a:cs typeface="Mangal" pitchFamily="2"/>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D964BF50-2200-45D3-B40E-F069BBAD20AE}"/>
              </a:ext>
            </a:extLst>
          </p:cNvPr>
          <p:cNvSpPr/>
          <p:nvPr/>
        </p:nvSpPr>
        <p:spPr>
          <a:xfrm>
            <a:off x="1312920" y="1027079"/>
            <a:ext cx="4925880" cy="3692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6239E3D8-6F7D-4B2D-BE7C-AA3D6B365F84}"/>
              </a:ext>
            </a:extLst>
          </p:cNvPr>
          <p:cNvSpPr txBox="1"/>
          <p:nvPr/>
        </p:nvSpPr>
        <p:spPr>
          <a:xfrm>
            <a:off x="1169640" y="5086440"/>
            <a:ext cx="5210280" cy="4091040"/>
          </a:xfrm>
          <a:prstGeom prst="rect">
            <a:avLst/>
          </a:prstGeom>
          <a:noFill/>
          <a:ln>
            <a:noFill/>
          </a:ln>
        </p:spPr>
        <p:txBody>
          <a:bodyPr wrap="none" lIns="90000" tIns="46800" rIns="90000" bIns="46800" anchor="ctr" anchorCtr="0" compatLnSpc="1">
            <a:noAutofit/>
          </a:bodyPr>
          <a:lstStyle/>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200" b="0" i="0" u="none" strike="noStrike" cap="none" baseline="0">
              <a:ln>
                <a:noFill/>
              </a:ln>
              <a:solidFill>
                <a:srgbClr val="000000"/>
              </a:solidFill>
              <a:latin typeface="Times New Roman" pitchFamily="18"/>
              <a:ea typeface="Microsoft YaHei" pitchFamily="2"/>
              <a:cs typeface="Mangal" pitchFamily="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84CCE8DA-CC20-4218-AEB2-87F1D12D01C2}"/>
              </a:ext>
            </a:extLst>
          </p:cNvPr>
          <p:cNvSpPr/>
          <p:nvPr/>
        </p:nvSpPr>
        <p:spPr>
          <a:xfrm>
            <a:off x="1312920" y="1027079"/>
            <a:ext cx="4933800" cy="3700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83271439-6609-4899-AAA5-DB417B485AC1}"/>
              </a:ext>
            </a:extLst>
          </p:cNvPr>
          <p:cNvSpPr txBox="1"/>
          <p:nvPr/>
        </p:nvSpPr>
        <p:spPr>
          <a:xfrm>
            <a:off x="1169640" y="5086440"/>
            <a:ext cx="5210280" cy="4091040"/>
          </a:xfrm>
          <a:prstGeom prst="rect">
            <a:avLst/>
          </a:prstGeom>
          <a:noFill/>
          <a:ln>
            <a:noFill/>
          </a:ln>
        </p:spPr>
        <p:txBody>
          <a:bodyPr wrap="none" lIns="90000" tIns="46800" rIns="90000" bIns="46800" anchor="ctr" anchorCtr="0" compatLnSpc="1">
            <a:noAutofit/>
          </a:bodyPr>
          <a:lstStyle/>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200" b="0" i="0" u="none" strike="noStrike" cap="none" baseline="0">
              <a:ln>
                <a:noFill/>
              </a:ln>
              <a:solidFill>
                <a:srgbClr val="000000"/>
              </a:solidFill>
              <a:latin typeface="Times New Roman" pitchFamily="18"/>
              <a:ea typeface="Microsoft YaHei" pitchFamily="2"/>
              <a:cs typeface="Mangal" pitchFamily="2"/>
            </a:endParaRPr>
          </a:p>
        </p:txBody>
      </p:sp>
    </p:spTree>
    <p:extLst>
      <p:ext uri="{BB962C8B-B14F-4D97-AF65-F5344CB8AC3E}">
        <p14:creationId xmlns:p14="http://schemas.microsoft.com/office/powerpoint/2010/main" val="14711065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479A034E-A843-473D-BA39-D3054128DD0A}"/>
              </a:ext>
            </a:extLst>
          </p:cNvPr>
          <p:cNvSpPr/>
          <p:nvPr/>
        </p:nvSpPr>
        <p:spPr>
          <a:xfrm>
            <a:off x="1258920" y="801720"/>
            <a:ext cx="5040360" cy="40100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792F44D4-BE65-4E16-AC73-6744B594083D}"/>
              </a:ext>
            </a:extLst>
          </p:cNvPr>
          <p:cNvSpPr txBox="1"/>
          <p:nvPr/>
        </p:nvSpPr>
        <p:spPr>
          <a:xfrm>
            <a:off x="1169640" y="5086440"/>
            <a:ext cx="5210280" cy="4091040"/>
          </a:xfrm>
          <a:prstGeom prst="rect">
            <a:avLst/>
          </a:prstGeom>
          <a:noFill/>
          <a:ln>
            <a:noFill/>
          </a:ln>
        </p:spPr>
        <p:txBody>
          <a:bodyPr wrap="none" lIns="90000" tIns="46800" rIns="90000" bIns="46800" anchor="ctr" anchorCtr="0" compatLnSpc="1">
            <a:noAutofit/>
          </a:bodyPr>
          <a:lstStyle/>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200" b="0" i="0" u="none" strike="noStrike" cap="none" baseline="0">
              <a:ln>
                <a:noFill/>
              </a:ln>
              <a:solidFill>
                <a:srgbClr val="000000"/>
              </a:solidFill>
              <a:latin typeface="Times New Roman" pitchFamily="18"/>
              <a:ea typeface="Microsoft YaHei" pitchFamily="2"/>
              <a:cs typeface="Mangal" pitchFamily="2"/>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9AAB2EEC-07A3-469E-8B76-1E77B6BF14CD}"/>
              </a:ext>
            </a:extLst>
          </p:cNvPr>
          <p:cNvSpPr/>
          <p:nvPr/>
        </p:nvSpPr>
        <p:spPr>
          <a:xfrm>
            <a:off x="1312920" y="1027079"/>
            <a:ext cx="4933800" cy="3700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C03212BA-2139-480D-9D83-31594FACFBE5}"/>
              </a:ext>
            </a:extLst>
          </p:cNvPr>
          <p:cNvSpPr txBox="1"/>
          <p:nvPr/>
        </p:nvSpPr>
        <p:spPr>
          <a:xfrm>
            <a:off x="1169640" y="5086440"/>
            <a:ext cx="5210280" cy="4091040"/>
          </a:xfrm>
          <a:prstGeom prst="rect">
            <a:avLst/>
          </a:prstGeom>
          <a:noFill/>
          <a:ln>
            <a:noFill/>
          </a:ln>
        </p:spPr>
        <p:txBody>
          <a:bodyPr wrap="none" lIns="90000" tIns="46800" rIns="90000" bIns="46800" anchor="ctr" anchorCtr="0" compatLnSpc="1">
            <a:noAutofit/>
          </a:bodyPr>
          <a:lstStyle/>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200" b="0" i="0" u="none" strike="noStrike" cap="none" baseline="0">
              <a:ln>
                <a:noFill/>
              </a:ln>
              <a:solidFill>
                <a:srgbClr val="000000"/>
              </a:solidFill>
              <a:latin typeface="Times New Roman" pitchFamily="18"/>
              <a:ea typeface="Microsoft YaHei" pitchFamily="2"/>
              <a:cs typeface="Mangal" pitchFamily="2"/>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0F89D1C9-773B-4EA5-AADA-A948B3385DBD}"/>
              </a:ext>
            </a:extLst>
          </p:cNvPr>
          <p:cNvSpPr/>
          <p:nvPr/>
        </p:nvSpPr>
        <p:spPr>
          <a:xfrm>
            <a:off x="1312920" y="1027079"/>
            <a:ext cx="4933800" cy="3700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F62A15A9-9AD3-4522-8C96-C1373B18489E}"/>
              </a:ext>
            </a:extLst>
          </p:cNvPr>
          <p:cNvSpPr txBox="1"/>
          <p:nvPr/>
        </p:nvSpPr>
        <p:spPr>
          <a:xfrm>
            <a:off x="1169640" y="5086440"/>
            <a:ext cx="5210280" cy="4091040"/>
          </a:xfrm>
          <a:prstGeom prst="rect">
            <a:avLst/>
          </a:prstGeom>
          <a:noFill/>
          <a:ln>
            <a:noFill/>
          </a:ln>
        </p:spPr>
        <p:txBody>
          <a:bodyPr wrap="none" lIns="90000" tIns="46800" rIns="90000" bIns="46800" anchor="ctr" anchorCtr="0" compatLnSpc="1">
            <a:noAutofit/>
          </a:bodyPr>
          <a:lstStyle/>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200" b="0" i="0" u="none" strike="noStrike" cap="none" baseline="0">
              <a:ln>
                <a:noFill/>
              </a:ln>
              <a:solidFill>
                <a:srgbClr val="000000"/>
              </a:solidFill>
              <a:latin typeface="Times New Roman" pitchFamily="18"/>
              <a:ea typeface="Microsoft YaHei" pitchFamily="2"/>
              <a:cs typeface="Mangal" pitchFamily="2"/>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700D0409-1724-4974-B3C4-C5AE6867FBCB}"/>
              </a:ext>
            </a:extLst>
          </p:cNvPr>
          <p:cNvSpPr/>
          <p:nvPr/>
        </p:nvSpPr>
        <p:spPr>
          <a:xfrm>
            <a:off x="1258920" y="801720"/>
            <a:ext cx="5040360" cy="40100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488B52D8-68F1-4563-BC78-2A453441A7C2}"/>
              </a:ext>
            </a:extLst>
          </p:cNvPr>
          <p:cNvSpPr txBox="1"/>
          <p:nvPr/>
        </p:nvSpPr>
        <p:spPr>
          <a:xfrm>
            <a:off x="1007640" y="5078520"/>
            <a:ext cx="5543640" cy="4811760"/>
          </a:xfrm>
          <a:prstGeom prst="rect">
            <a:avLst/>
          </a:prstGeom>
          <a:noFill/>
          <a:ln>
            <a:noFill/>
          </a:ln>
        </p:spPr>
        <p:txBody>
          <a:bodyPr wrap="square" lIns="90000" tIns="46800" rIns="90000" bIns="46800" anchor="t" anchorCtr="0" compatLnSpc="1">
            <a:noAutofit/>
          </a:bodyPr>
          <a:lstStyle/>
          <a:p>
            <a:pPr marL="0" marR="0" lvl="0" indent="0" algn="l" hangingPunct="0">
              <a:lnSpc>
                <a:spcPct val="95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cs-CZ" sz="1400" b="1" i="0" u="none" strike="noStrike" cap="none" baseline="0">
                <a:ln>
                  <a:noFill/>
                </a:ln>
                <a:solidFill>
                  <a:srgbClr val="000000"/>
                </a:solidFill>
                <a:latin typeface="Times New Roman" pitchFamily="18"/>
                <a:ea typeface="Lucida Sans Unicode" pitchFamily="2"/>
                <a:cs typeface="Lucida Sans Unicode" pitchFamily="2"/>
              </a:rPr>
              <a:t>INTUBATION</a:t>
            </a:r>
            <a:r>
              <a:rPr lang="cs-CZ" sz="1400" b="0" i="0" u="none" strike="noStrike" cap="none" baseline="0">
                <a:ln>
                  <a:noFill/>
                </a:ln>
                <a:solidFill>
                  <a:srgbClr val="000000"/>
                </a:solidFill>
                <a:latin typeface="Times New Roman" pitchFamily="18"/>
                <a:ea typeface="Lucida Sans Unicode" pitchFamily="2"/>
                <a:cs typeface="Lucida Sans Unicode" pitchFamily="2"/>
              </a:rPr>
              <a:t> - Always consider why you are exposing the patient to the risk, albeit small, of intubation-</a:t>
            </a:r>
          </a:p>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cs-CZ" sz="1400" b="0" i="0" u="none" strike="noStrike" cap="none" baseline="0">
                <a:ln>
                  <a:noFill/>
                </a:ln>
                <a:solidFill>
                  <a:srgbClr val="000000"/>
                </a:solidFill>
                <a:latin typeface="Times New Roman" pitchFamily="18"/>
                <a:ea typeface="Lucida Sans Unicode" pitchFamily="2"/>
                <a:cs typeface="Lucida Sans Unicode" pitchFamily="2"/>
              </a:rPr>
              <a:t>a.) protection from gastric aspiration and secretions</a:t>
            </a:r>
          </a:p>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cs-CZ" sz="1400" b="0" i="0" u="none" strike="noStrike" cap="none" baseline="0">
                <a:ln>
                  <a:noFill/>
                </a:ln>
                <a:solidFill>
                  <a:srgbClr val="000000"/>
                </a:solidFill>
                <a:latin typeface="Times New Roman" pitchFamily="18"/>
                <a:ea typeface="Lucida Sans Unicode" pitchFamily="2"/>
                <a:cs typeface="Lucida Sans Unicode" pitchFamily="2"/>
              </a:rPr>
              <a:t>b.)access and maintenance-in difficult airway and difficult surgical positions/procedures</a:t>
            </a:r>
          </a:p>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cs-CZ" sz="1400" b="0" i="0" u="none" strike="noStrike" cap="none" baseline="0">
                <a:ln>
                  <a:noFill/>
                </a:ln>
                <a:solidFill>
                  <a:srgbClr val="000000"/>
                </a:solidFill>
                <a:latin typeface="Times New Roman" pitchFamily="18"/>
                <a:ea typeface="Lucida Sans Unicode" pitchFamily="2"/>
                <a:cs typeface="Lucida Sans Unicode" pitchFamily="2"/>
              </a:rPr>
              <a:t>c.) provide positive pressure ventilation- can be done for shorter periods with a mask or LMA</a:t>
            </a:r>
          </a:p>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cs-CZ" sz="1400" b="0" i="0" u="none" strike="noStrike" cap="none" baseline="0">
                <a:ln>
                  <a:noFill/>
                </a:ln>
                <a:solidFill>
                  <a:srgbClr val="000000"/>
                </a:solidFill>
                <a:latin typeface="Times New Roman" pitchFamily="18"/>
                <a:ea typeface="Lucida Sans Unicode" pitchFamily="2"/>
                <a:cs typeface="Lucida Sans Unicode" pitchFamily="2"/>
              </a:rPr>
              <a:t>d.) oxygenation- to provide a controlled concentration of oxygen up to 100%, also provides for complete scavenging</a:t>
            </a:r>
          </a:p>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cs-CZ" sz="1400" b="0" i="0" u="none" strike="noStrike" cap="none" baseline="0">
                <a:ln>
                  <a:noFill/>
                </a:ln>
                <a:solidFill>
                  <a:srgbClr val="000000"/>
                </a:solidFill>
                <a:latin typeface="Times New Roman" pitchFamily="18"/>
                <a:ea typeface="Lucida Sans Unicode" pitchFamily="2"/>
                <a:cs typeface="Lucida Sans Unicode" pitchFamily="2"/>
              </a:rPr>
              <a:t>e.) secretions- facilitates removal of secretions via suctioning</a:t>
            </a:r>
          </a:p>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400" b="0" i="0" u="none" strike="noStrike" cap="none" baseline="0">
              <a:ln>
                <a:noFill/>
              </a:ln>
              <a:solidFill>
                <a:srgbClr val="000000"/>
              </a:solidFill>
              <a:latin typeface="Times New Roman" pitchFamily="18"/>
              <a:ea typeface="Lucida Sans Unicode" pitchFamily="2"/>
              <a:cs typeface="Lucida Sans Unicode" pitchFamily="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ED083346-ED31-4E1E-A848-1A4923BC5C37}"/>
              </a:ext>
            </a:extLst>
          </p:cNvPr>
          <p:cNvSpPr/>
          <p:nvPr/>
        </p:nvSpPr>
        <p:spPr>
          <a:xfrm>
            <a:off x="1312920" y="1027079"/>
            <a:ext cx="4930560" cy="369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991941C4-8D56-4B23-93D0-721098B7D315}"/>
              </a:ext>
            </a:extLst>
          </p:cNvPr>
          <p:cNvSpPr txBox="1"/>
          <p:nvPr/>
        </p:nvSpPr>
        <p:spPr>
          <a:xfrm>
            <a:off x="1169640" y="5086440"/>
            <a:ext cx="5210280" cy="4091040"/>
          </a:xfrm>
          <a:prstGeom prst="rect">
            <a:avLst/>
          </a:prstGeom>
          <a:noFill/>
          <a:ln>
            <a:noFill/>
          </a:ln>
        </p:spPr>
        <p:txBody>
          <a:bodyPr wrap="none" lIns="90000" tIns="46800" rIns="90000" bIns="46800" anchor="ctr" anchorCtr="0" compatLnSpc="1">
            <a:noAutofit/>
          </a:bodyPr>
          <a:lstStyle/>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200" b="0" i="0" u="none" strike="noStrike" cap="none" baseline="0">
              <a:ln>
                <a:noFill/>
              </a:ln>
              <a:solidFill>
                <a:srgbClr val="000000"/>
              </a:solidFill>
              <a:latin typeface="Times New Roman" pitchFamily="18"/>
              <a:ea typeface="Microsoft YaHei" pitchFamily="2"/>
              <a:cs typeface="Mangal" pitchFamily="2"/>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7135A531-21F9-4BBF-94A4-DD8537520E50}"/>
              </a:ext>
            </a:extLst>
          </p:cNvPr>
          <p:cNvSpPr/>
          <p:nvPr/>
        </p:nvSpPr>
        <p:spPr>
          <a:xfrm>
            <a:off x="1258920" y="801720"/>
            <a:ext cx="5040360" cy="40100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7D045F06-F56F-4C75-8AA6-EB30F2AAE2CA}"/>
              </a:ext>
            </a:extLst>
          </p:cNvPr>
          <p:cNvSpPr txBox="1"/>
          <p:nvPr/>
        </p:nvSpPr>
        <p:spPr>
          <a:xfrm>
            <a:off x="1169640" y="5086440"/>
            <a:ext cx="5210280" cy="4091040"/>
          </a:xfrm>
          <a:prstGeom prst="rect">
            <a:avLst/>
          </a:prstGeom>
          <a:noFill/>
          <a:ln>
            <a:noFill/>
          </a:ln>
        </p:spPr>
        <p:txBody>
          <a:bodyPr wrap="none" lIns="90000" tIns="46800" rIns="90000" bIns="46800" anchor="ctr" anchorCtr="0" compatLnSpc="1">
            <a:noAutofit/>
          </a:bodyPr>
          <a:lstStyle/>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200" b="0" i="0" u="none" strike="noStrike" cap="none" baseline="0">
              <a:ln>
                <a:noFill/>
              </a:ln>
              <a:solidFill>
                <a:srgbClr val="000000"/>
              </a:solidFill>
              <a:latin typeface="Times New Roman" pitchFamily="18"/>
              <a:ea typeface="Microsoft YaHei" pitchFamily="2"/>
              <a:cs typeface="Mangal" pitchFamily="2"/>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0C66B7EB-5480-464D-BAFB-D440D1FC2AEC}"/>
              </a:ext>
            </a:extLst>
          </p:cNvPr>
          <p:cNvSpPr/>
          <p:nvPr/>
        </p:nvSpPr>
        <p:spPr>
          <a:xfrm>
            <a:off x="1258920" y="801720"/>
            <a:ext cx="5040360" cy="40100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55AFAF45-EB45-40F9-BA51-7F74164636DB}"/>
              </a:ext>
            </a:extLst>
          </p:cNvPr>
          <p:cNvSpPr txBox="1"/>
          <p:nvPr/>
        </p:nvSpPr>
        <p:spPr>
          <a:xfrm>
            <a:off x="1169640" y="5086440"/>
            <a:ext cx="5210280" cy="4091040"/>
          </a:xfrm>
          <a:prstGeom prst="rect">
            <a:avLst/>
          </a:prstGeom>
          <a:noFill/>
          <a:ln>
            <a:noFill/>
          </a:ln>
        </p:spPr>
        <p:txBody>
          <a:bodyPr wrap="none" lIns="90000" tIns="46800" rIns="90000" bIns="46800" anchor="ctr" anchorCtr="0" compatLnSpc="1">
            <a:noAutofit/>
          </a:bodyPr>
          <a:lstStyle/>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200" b="0" i="0" u="none" strike="noStrike" cap="none" baseline="0">
              <a:ln>
                <a:noFill/>
              </a:ln>
              <a:solidFill>
                <a:srgbClr val="000000"/>
              </a:solidFill>
              <a:latin typeface="Times New Roman" pitchFamily="18"/>
              <a:ea typeface="Microsoft YaHei" pitchFamily="2"/>
              <a:cs typeface="Mangal" pitchFamily="2"/>
            </a:endParaRPr>
          </a:p>
        </p:txBody>
      </p:sp>
    </p:spTree>
    <p:extLst>
      <p:ext uri="{BB962C8B-B14F-4D97-AF65-F5344CB8AC3E}">
        <p14:creationId xmlns:p14="http://schemas.microsoft.com/office/powerpoint/2010/main" val="27189415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0C66B7EB-5480-464D-BAFB-D440D1FC2AEC}"/>
              </a:ext>
            </a:extLst>
          </p:cNvPr>
          <p:cNvSpPr/>
          <p:nvPr/>
        </p:nvSpPr>
        <p:spPr>
          <a:xfrm>
            <a:off x="1258920" y="801720"/>
            <a:ext cx="5040360" cy="40100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55AFAF45-EB45-40F9-BA51-7F74164636DB}"/>
              </a:ext>
            </a:extLst>
          </p:cNvPr>
          <p:cNvSpPr txBox="1"/>
          <p:nvPr/>
        </p:nvSpPr>
        <p:spPr>
          <a:xfrm>
            <a:off x="1169640" y="5086440"/>
            <a:ext cx="5210280" cy="4091040"/>
          </a:xfrm>
          <a:prstGeom prst="rect">
            <a:avLst/>
          </a:prstGeom>
          <a:noFill/>
          <a:ln>
            <a:noFill/>
          </a:ln>
        </p:spPr>
        <p:txBody>
          <a:bodyPr wrap="none" lIns="90000" tIns="46800" rIns="90000" bIns="46800" anchor="ctr" anchorCtr="0" compatLnSpc="1">
            <a:noAutofit/>
          </a:bodyPr>
          <a:lstStyle/>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200" b="0" i="0" u="none" strike="noStrike" cap="none" baseline="0">
              <a:ln>
                <a:noFill/>
              </a:ln>
              <a:solidFill>
                <a:srgbClr val="000000"/>
              </a:solidFill>
              <a:latin typeface="Times New Roman" pitchFamily="18"/>
              <a:ea typeface="Microsoft YaHei" pitchFamily="2"/>
              <a:cs typeface="Mangal" pitchFamily="2"/>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84CCE8DA-CC20-4218-AEB2-87F1D12D01C2}"/>
              </a:ext>
            </a:extLst>
          </p:cNvPr>
          <p:cNvSpPr/>
          <p:nvPr/>
        </p:nvSpPr>
        <p:spPr>
          <a:xfrm>
            <a:off x="1312920" y="1027079"/>
            <a:ext cx="4933800" cy="3700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83271439-6609-4899-AAA5-DB417B485AC1}"/>
              </a:ext>
            </a:extLst>
          </p:cNvPr>
          <p:cNvSpPr txBox="1"/>
          <p:nvPr/>
        </p:nvSpPr>
        <p:spPr>
          <a:xfrm>
            <a:off x="1169640" y="5086440"/>
            <a:ext cx="5210280" cy="4091040"/>
          </a:xfrm>
          <a:prstGeom prst="rect">
            <a:avLst/>
          </a:prstGeom>
          <a:noFill/>
          <a:ln>
            <a:noFill/>
          </a:ln>
        </p:spPr>
        <p:txBody>
          <a:bodyPr wrap="none" lIns="90000" tIns="46800" rIns="90000" bIns="46800" anchor="ctr" anchorCtr="0" compatLnSpc="1">
            <a:noAutofit/>
          </a:bodyPr>
          <a:lstStyle/>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200" b="0" i="0" u="none" strike="noStrike" cap="none" baseline="0">
              <a:ln>
                <a:noFill/>
              </a:ln>
              <a:solidFill>
                <a:srgbClr val="000000"/>
              </a:solidFill>
              <a:latin typeface="Times New Roman" pitchFamily="18"/>
              <a:ea typeface="Microsoft YaHei" pitchFamily="2"/>
              <a:cs typeface="Mangal" pitchFamily="2"/>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016C526F-9EBF-472C-B24F-493C4D1533A7}"/>
              </a:ext>
            </a:extLst>
          </p:cNvPr>
          <p:cNvSpPr/>
          <p:nvPr/>
        </p:nvSpPr>
        <p:spPr>
          <a:xfrm>
            <a:off x="1312920" y="1027079"/>
            <a:ext cx="4933800" cy="3700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2864EA85-607B-45A9-A7EF-27C7B9168EBD}"/>
              </a:ext>
            </a:extLst>
          </p:cNvPr>
          <p:cNvSpPr txBox="1"/>
          <p:nvPr/>
        </p:nvSpPr>
        <p:spPr>
          <a:xfrm>
            <a:off x="1169640" y="5086440"/>
            <a:ext cx="5210280" cy="4091040"/>
          </a:xfrm>
          <a:prstGeom prst="rect">
            <a:avLst/>
          </a:prstGeom>
          <a:noFill/>
          <a:ln>
            <a:noFill/>
          </a:ln>
        </p:spPr>
        <p:txBody>
          <a:bodyPr wrap="none" lIns="90000" tIns="46800" rIns="90000" bIns="46800" anchor="ctr" anchorCtr="0" compatLnSpc="1">
            <a:noAutofit/>
          </a:bodyPr>
          <a:lstStyle/>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200" b="0" i="0" u="none" strike="noStrike" cap="none" baseline="0">
              <a:ln>
                <a:noFill/>
              </a:ln>
              <a:solidFill>
                <a:srgbClr val="000000"/>
              </a:solidFill>
              <a:latin typeface="Times New Roman" pitchFamily="18"/>
              <a:ea typeface="Microsoft YaHei" pitchFamily="2"/>
              <a:cs typeface="Mangal" pitchFamily="2"/>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3E285968-1B2E-4C50-913A-B8F09E9D172B}"/>
              </a:ext>
            </a:extLst>
          </p:cNvPr>
          <p:cNvSpPr/>
          <p:nvPr/>
        </p:nvSpPr>
        <p:spPr>
          <a:xfrm>
            <a:off x="1258920" y="801720"/>
            <a:ext cx="5040360" cy="40100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C93C25F7-6586-4DF1-8D4F-B8D223D86F5F}"/>
              </a:ext>
            </a:extLst>
          </p:cNvPr>
          <p:cNvSpPr txBox="1"/>
          <p:nvPr/>
        </p:nvSpPr>
        <p:spPr>
          <a:xfrm>
            <a:off x="1007640" y="5078520"/>
            <a:ext cx="5543640" cy="4811760"/>
          </a:xfrm>
          <a:prstGeom prst="rect">
            <a:avLst/>
          </a:prstGeom>
          <a:noFill/>
          <a:ln>
            <a:noFill/>
          </a:ln>
        </p:spPr>
        <p:txBody>
          <a:bodyPr wrap="square" lIns="90000" tIns="46800" rIns="90000" bIns="46800" anchor="t" anchorCtr="0" compatLnSpc="1">
            <a:noAutofit/>
          </a:bodyPr>
          <a:lstStyle/>
          <a:p>
            <a:pPr marL="0" marR="0" lvl="0" indent="0" algn="l" hangingPunct="0">
              <a:lnSpc>
                <a:spcPct val="95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cs-CZ" sz="1400" b="0" i="0" u="none" strike="noStrike" cap="none" baseline="0" dirty="0" err="1">
                <a:ln>
                  <a:noFill/>
                </a:ln>
                <a:solidFill>
                  <a:srgbClr val="000000"/>
                </a:solidFill>
                <a:latin typeface="Times New Roman" pitchFamily="18"/>
                <a:ea typeface="Lucida Sans Unicode" pitchFamily="2"/>
                <a:cs typeface="Lucida Sans Unicode" pitchFamily="2"/>
              </a:rPr>
              <a:t>Figure</a:t>
            </a:r>
            <a:r>
              <a:rPr lang="cs-CZ" sz="1400" b="0" i="0" u="none" strike="noStrike" cap="none" baseline="0" dirty="0">
                <a:ln>
                  <a:noFill/>
                </a:ln>
                <a:solidFill>
                  <a:srgbClr val="000000"/>
                </a:solidFill>
                <a:latin typeface="Times New Roman" pitchFamily="18"/>
                <a:ea typeface="Lucida Sans Unicode" pitchFamily="2"/>
                <a:cs typeface="Lucida Sans Unicode" pitchFamily="2"/>
              </a:rPr>
              <a:t> 1. </a:t>
            </a:r>
            <a:r>
              <a:rPr lang="cs-CZ" sz="1400" b="0" i="0" u="none" strike="noStrike" cap="none" baseline="0" dirty="0" err="1">
                <a:ln>
                  <a:noFill/>
                </a:ln>
                <a:solidFill>
                  <a:srgbClr val="000000"/>
                </a:solidFill>
                <a:latin typeface="Times New Roman" pitchFamily="18"/>
                <a:ea typeface="Lucida Sans Unicode" pitchFamily="2"/>
                <a:cs typeface="Lucida Sans Unicode" pitchFamily="2"/>
              </a:rPr>
              <a:t>Operating</a:t>
            </a:r>
            <a:r>
              <a:rPr lang="cs-CZ" sz="1400" b="0" i="0" u="none" strike="noStrike" cap="none" baseline="0" dirty="0">
                <a:ln>
                  <a:noFill/>
                </a:ln>
                <a:solidFill>
                  <a:srgbClr val="000000"/>
                </a:solidFill>
                <a:latin typeface="Times New Roman" pitchFamily="18"/>
                <a:ea typeface="Lucida Sans Unicode" pitchFamily="2"/>
                <a:cs typeface="Lucida Sans Unicode" pitchFamily="2"/>
              </a:rPr>
              <a:t> </a:t>
            </a:r>
            <a:r>
              <a:rPr lang="cs-CZ" sz="1400" b="0" i="0" u="none" strike="noStrike" cap="none" baseline="0" dirty="0" err="1">
                <a:ln>
                  <a:noFill/>
                </a:ln>
                <a:solidFill>
                  <a:srgbClr val="000000"/>
                </a:solidFill>
                <a:latin typeface="Times New Roman" pitchFamily="18"/>
                <a:ea typeface="Lucida Sans Unicode" pitchFamily="2"/>
                <a:cs typeface="Lucida Sans Unicode" pitchFamily="2"/>
              </a:rPr>
              <a:t>room</a:t>
            </a:r>
            <a:r>
              <a:rPr lang="cs-CZ" sz="1400" b="0" i="0" u="none" strike="noStrike" cap="none" baseline="0" dirty="0">
                <a:ln>
                  <a:noFill/>
                </a:ln>
                <a:solidFill>
                  <a:srgbClr val="000000"/>
                </a:solidFill>
                <a:latin typeface="Times New Roman" pitchFamily="18"/>
                <a:ea typeface="Lucida Sans Unicode" pitchFamily="2"/>
                <a:cs typeface="Lucida Sans Unicode" pitchFamily="2"/>
              </a:rPr>
              <a:t> layout </a:t>
            </a:r>
            <a:r>
              <a:rPr lang="cs-CZ" sz="1400" b="0" i="0" u="none" strike="noStrike" cap="none" baseline="0" dirty="0" err="1">
                <a:ln>
                  <a:noFill/>
                </a:ln>
                <a:solidFill>
                  <a:srgbClr val="000000"/>
                </a:solidFill>
                <a:latin typeface="Times New Roman" pitchFamily="18"/>
                <a:ea typeface="Lucida Sans Unicode" pitchFamily="2"/>
                <a:cs typeface="Lucida Sans Unicode" pitchFamily="2"/>
              </a:rPr>
              <a:t>showing</a:t>
            </a:r>
            <a:r>
              <a:rPr lang="cs-CZ" sz="1400" b="0" i="0" u="none" strike="noStrike" cap="none" baseline="0" dirty="0">
                <a:ln>
                  <a:noFill/>
                </a:ln>
                <a:solidFill>
                  <a:srgbClr val="000000"/>
                </a:solidFill>
                <a:latin typeface="Times New Roman" pitchFamily="18"/>
                <a:ea typeface="Lucida Sans Unicode" pitchFamily="2"/>
                <a:cs typeface="Lucida Sans Unicode" pitchFamily="2"/>
              </a:rPr>
              <a:t> </a:t>
            </a:r>
            <a:r>
              <a:rPr lang="cs-CZ" sz="1400" b="0" i="0" u="none" strike="noStrike" cap="none" baseline="0" dirty="0" err="1">
                <a:ln>
                  <a:noFill/>
                </a:ln>
                <a:solidFill>
                  <a:srgbClr val="000000"/>
                </a:solidFill>
                <a:latin typeface="Times New Roman" pitchFamily="18"/>
                <a:ea typeface="Lucida Sans Unicode" pitchFamily="2"/>
                <a:cs typeface="Lucida Sans Unicode" pitchFamily="2"/>
              </a:rPr>
              <a:t>how</a:t>
            </a:r>
            <a:r>
              <a:rPr lang="cs-CZ" sz="1400" b="0" i="0" u="none" strike="noStrike" cap="none" baseline="0" dirty="0">
                <a:ln>
                  <a:noFill/>
                </a:ln>
                <a:solidFill>
                  <a:srgbClr val="000000"/>
                </a:solidFill>
                <a:latin typeface="Times New Roman" pitchFamily="18"/>
                <a:ea typeface="Lucida Sans Unicode" pitchFamily="2"/>
                <a:cs typeface="Lucida Sans Unicode" pitchFamily="2"/>
              </a:rPr>
              <a:t> </a:t>
            </a:r>
            <a:r>
              <a:rPr lang="cs-CZ" sz="1400" b="0" i="0" u="none" strike="noStrike" cap="none" baseline="0" dirty="0" err="1">
                <a:ln>
                  <a:noFill/>
                </a:ln>
                <a:solidFill>
                  <a:srgbClr val="000000"/>
                </a:solidFill>
                <a:latin typeface="Times New Roman" pitchFamily="18"/>
                <a:ea typeface="Lucida Sans Unicode" pitchFamily="2"/>
                <a:cs typeface="Lucida Sans Unicode" pitchFamily="2"/>
              </a:rPr>
              <a:t>space</a:t>
            </a:r>
            <a:r>
              <a:rPr lang="cs-CZ" sz="1400" b="0" i="0" u="none" strike="noStrike" cap="none" baseline="0" dirty="0">
                <a:ln>
                  <a:noFill/>
                </a:ln>
                <a:solidFill>
                  <a:srgbClr val="000000"/>
                </a:solidFill>
                <a:latin typeface="Times New Roman" pitchFamily="18"/>
                <a:ea typeface="Lucida Sans Unicode" pitchFamily="2"/>
                <a:cs typeface="Lucida Sans Unicode" pitchFamily="2"/>
              </a:rPr>
              <a:t> </a:t>
            </a:r>
            <a:r>
              <a:rPr lang="cs-CZ" sz="1400" b="0" i="0" u="none" strike="noStrike" cap="none" baseline="0" dirty="0" err="1">
                <a:ln>
                  <a:noFill/>
                </a:ln>
                <a:solidFill>
                  <a:srgbClr val="000000"/>
                </a:solidFill>
                <a:latin typeface="Times New Roman" pitchFamily="18"/>
                <a:ea typeface="Lucida Sans Unicode" pitchFamily="2"/>
                <a:cs typeface="Lucida Sans Unicode" pitchFamily="2"/>
              </a:rPr>
              <a:t>can</a:t>
            </a:r>
            <a:r>
              <a:rPr lang="cs-CZ" sz="1400" b="0" i="0" u="none" strike="noStrike" cap="none" baseline="0" dirty="0">
                <a:ln>
                  <a:noFill/>
                </a:ln>
                <a:solidFill>
                  <a:srgbClr val="000000"/>
                </a:solidFill>
                <a:latin typeface="Times New Roman" pitchFamily="18"/>
                <a:ea typeface="Lucida Sans Unicode" pitchFamily="2"/>
                <a:cs typeface="Lucida Sans Unicode" pitchFamily="2"/>
              </a:rPr>
              <a:t> </a:t>
            </a:r>
            <a:r>
              <a:rPr lang="cs-CZ" sz="1400" b="0" i="0" u="none" strike="noStrike" cap="none" baseline="0" dirty="0" err="1">
                <a:ln>
                  <a:noFill/>
                </a:ln>
                <a:solidFill>
                  <a:srgbClr val="000000"/>
                </a:solidFill>
                <a:latin typeface="Times New Roman" pitchFamily="18"/>
                <a:ea typeface="Lucida Sans Unicode" pitchFamily="2"/>
                <a:cs typeface="Lucida Sans Unicode" pitchFamily="2"/>
              </a:rPr>
              <a:t>be</a:t>
            </a:r>
            <a:r>
              <a:rPr lang="cs-CZ" sz="1400" b="0" i="0" u="none" strike="noStrike" cap="none" baseline="0" dirty="0">
                <a:ln>
                  <a:noFill/>
                </a:ln>
                <a:solidFill>
                  <a:srgbClr val="000000"/>
                </a:solidFill>
                <a:latin typeface="Times New Roman" pitchFamily="18"/>
                <a:ea typeface="Lucida Sans Unicode" pitchFamily="2"/>
                <a:cs typeface="Lucida Sans Unicode" pitchFamily="2"/>
              </a:rPr>
              <a:t> </a:t>
            </a:r>
            <a:r>
              <a:rPr lang="cs-CZ" sz="1400" b="0" i="0" u="none" strike="noStrike" cap="none" baseline="0" dirty="0" err="1">
                <a:ln>
                  <a:noFill/>
                </a:ln>
                <a:solidFill>
                  <a:srgbClr val="000000"/>
                </a:solidFill>
                <a:latin typeface="Times New Roman" pitchFamily="18"/>
                <a:ea typeface="Lucida Sans Unicode" pitchFamily="2"/>
                <a:cs typeface="Lucida Sans Unicode" pitchFamily="2"/>
              </a:rPr>
              <a:t>controlled</a:t>
            </a:r>
            <a:r>
              <a:rPr lang="cs-CZ" sz="1400" b="0" i="0" u="none" strike="noStrike" cap="none" baseline="0" dirty="0">
                <a:ln>
                  <a:noFill/>
                </a:ln>
                <a:solidFill>
                  <a:srgbClr val="000000"/>
                </a:solidFill>
                <a:latin typeface="Times New Roman" pitchFamily="18"/>
                <a:ea typeface="Lucida Sans Unicode" pitchFamily="2"/>
                <a:cs typeface="Lucida Sans Unicode" pitchFamily="2"/>
              </a:rPr>
              <a:t> by </a:t>
            </a:r>
            <a:r>
              <a:rPr lang="cs-CZ" sz="1400" b="0" i="0" u="none" strike="noStrike" cap="none" baseline="0" dirty="0" err="1">
                <a:ln>
                  <a:noFill/>
                </a:ln>
                <a:solidFill>
                  <a:srgbClr val="000000"/>
                </a:solidFill>
                <a:latin typeface="Times New Roman" pitchFamily="18"/>
                <a:ea typeface="Lucida Sans Unicode" pitchFamily="2"/>
                <a:cs typeface="Lucida Sans Unicode" pitchFamily="2"/>
              </a:rPr>
              <a:t>positioning</a:t>
            </a:r>
            <a:r>
              <a:rPr lang="cs-CZ" sz="1400" b="0" i="0" u="none" strike="noStrike" cap="none" baseline="0" dirty="0">
                <a:ln>
                  <a:noFill/>
                </a:ln>
                <a:solidFill>
                  <a:srgbClr val="000000"/>
                </a:solidFill>
                <a:latin typeface="Times New Roman" pitchFamily="18"/>
                <a:ea typeface="Lucida Sans Unicode" pitchFamily="2"/>
                <a:cs typeface="Lucida Sans Unicode" pitchFamily="2"/>
              </a:rPr>
              <a:t> </a:t>
            </a:r>
            <a:r>
              <a:rPr lang="cs-CZ" sz="1400" b="0" i="0" u="none" strike="noStrike" cap="none" baseline="0" dirty="0" err="1">
                <a:ln>
                  <a:noFill/>
                </a:ln>
                <a:solidFill>
                  <a:srgbClr val="000000"/>
                </a:solidFill>
                <a:latin typeface="Times New Roman" pitchFamily="18"/>
                <a:ea typeface="Lucida Sans Unicode" pitchFamily="2"/>
                <a:cs typeface="Lucida Sans Unicode" pitchFamily="2"/>
              </a:rPr>
              <a:t>the</a:t>
            </a:r>
            <a:r>
              <a:rPr lang="cs-CZ" sz="1400" b="0" i="0" u="none" strike="noStrike" cap="none" baseline="0" dirty="0">
                <a:ln>
                  <a:noFill/>
                </a:ln>
                <a:solidFill>
                  <a:srgbClr val="000000"/>
                </a:solidFill>
                <a:latin typeface="Times New Roman" pitchFamily="18"/>
                <a:ea typeface="Lucida Sans Unicode" pitchFamily="2"/>
                <a:cs typeface="Lucida Sans Unicode" pitchFamily="2"/>
              </a:rPr>
              <a:t> </a:t>
            </a:r>
            <a:r>
              <a:rPr lang="cs-CZ" sz="1400" b="0" i="0" u="none" strike="noStrike" cap="none" baseline="0" dirty="0" err="1">
                <a:ln>
                  <a:noFill/>
                </a:ln>
                <a:solidFill>
                  <a:srgbClr val="000000"/>
                </a:solidFill>
                <a:latin typeface="Times New Roman" pitchFamily="18"/>
                <a:ea typeface="Lucida Sans Unicode" pitchFamily="2"/>
                <a:cs typeface="Lucida Sans Unicode" pitchFamily="2"/>
              </a:rPr>
              <a:t>Anaesthesia</a:t>
            </a:r>
            <a:r>
              <a:rPr lang="cs-CZ" sz="1400" b="0" i="0" u="none" strike="noStrike" cap="none" baseline="0" dirty="0">
                <a:ln>
                  <a:noFill/>
                </a:ln>
                <a:solidFill>
                  <a:srgbClr val="000000"/>
                </a:solidFill>
                <a:latin typeface="Times New Roman" pitchFamily="18"/>
                <a:ea typeface="Lucida Sans Unicode" pitchFamily="2"/>
                <a:cs typeface="Lucida Sans Unicode" pitchFamily="2"/>
              </a:rPr>
              <a:t> </a:t>
            </a:r>
            <a:r>
              <a:rPr lang="cs-CZ" sz="1400" b="0" i="0" u="none" strike="noStrike" cap="none" baseline="0" dirty="0" err="1">
                <a:ln>
                  <a:noFill/>
                </a:ln>
                <a:solidFill>
                  <a:srgbClr val="000000"/>
                </a:solidFill>
                <a:latin typeface="Times New Roman" pitchFamily="18"/>
                <a:ea typeface="Lucida Sans Unicode" pitchFamily="2"/>
                <a:cs typeface="Lucida Sans Unicode" pitchFamily="2"/>
              </a:rPr>
              <a:t>personnel</a:t>
            </a:r>
            <a:r>
              <a:rPr lang="cs-CZ" sz="1400" b="0" i="0" u="none" strike="noStrike" cap="none" baseline="0" dirty="0">
                <a:ln>
                  <a:noFill/>
                </a:ln>
                <a:solidFill>
                  <a:srgbClr val="000000"/>
                </a:solidFill>
                <a:latin typeface="Times New Roman" pitchFamily="18"/>
                <a:ea typeface="Lucida Sans Unicode" pitchFamily="2"/>
                <a:cs typeface="Lucida Sans Unicode" pitchFamily="2"/>
              </a:rPr>
              <a:t> (A), </a:t>
            </a:r>
            <a:r>
              <a:rPr lang="cs-CZ" sz="1400" b="0" i="0" u="none" strike="noStrike" cap="none" baseline="0" dirty="0" err="1">
                <a:ln>
                  <a:noFill/>
                </a:ln>
                <a:solidFill>
                  <a:srgbClr val="000000"/>
                </a:solidFill>
                <a:latin typeface="Times New Roman" pitchFamily="18"/>
                <a:ea typeface="Lucida Sans Unicode" pitchFamily="2"/>
                <a:cs typeface="Lucida Sans Unicode" pitchFamily="2"/>
              </a:rPr>
              <a:t>machine</a:t>
            </a:r>
            <a:r>
              <a:rPr lang="cs-CZ" sz="1400" b="0" i="0" u="none" strike="noStrike" cap="none" baseline="0" dirty="0">
                <a:ln>
                  <a:noFill/>
                </a:ln>
                <a:solidFill>
                  <a:srgbClr val="000000"/>
                </a:solidFill>
                <a:latin typeface="Times New Roman" pitchFamily="18"/>
                <a:ea typeface="Lucida Sans Unicode" pitchFamily="2"/>
                <a:cs typeface="Lucida Sans Unicode" pitchFamily="2"/>
              </a:rPr>
              <a:t> (M), and </a:t>
            </a:r>
            <a:r>
              <a:rPr lang="cs-CZ" sz="1400" b="0" i="0" u="none" strike="noStrike" cap="none" baseline="0" dirty="0" err="1">
                <a:ln>
                  <a:noFill/>
                </a:ln>
                <a:solidFill>
                  <a:srgbClr val="000000"/>
                </a:solidFill>
                <a:latin typeface="Times New Roman" pitchFamily="18"/>
                <a:ea typeface="Lucida Sans Unicode" pitchFamily="2"/>
                <a:cs typeface="Lucida Sans Unicode" pitchFamily="2"/>
              </a:rPr>
              <a:t>drug</a:t>
            </a:r>
            <a:r>
              <a:rPr lang="cs-CZ" sz="1400" b="0" i="0" u="none" strike="noStrike" cap="none" baseline="0" dirty="0">
                <a:ln>
                  <a:noFill/>
                </a:ln>
                <a:solidFill>
                  <a:srgbClr val="000000"/>
                </a:solidFill>
                <a:latin typeface="Times New Roman" pitchFamily="18"/>
                <a:ea typeface="Lucida Sans Unicode" pitchFamily="2"/>
                <a:cs typeface="Lucida Sans Unicode" pitchFamily="2"/>
              </a:rPr>
              <a:t> </a:t>
            </a:r>
            <a:r>
              <a:rPr lang="cs-CZ" sz="1400" b="0" i="0" u="none" strike="noStrike" cap="none" baseline="0" dirty="0" err="1">
                <a:ln>
                  <a:noFill/>
                </a:ln>
                <a:solidFill>
                  <a:srgbClr val="000000"/>
                </a:solidFill>
                <a:latin typeface="Times New Roman" pitchFamily="18"/>
                <a:ea typeface="Lucida Sans Unicode" pitchFamily="2"/>
                <a:cs typeface="Lucida Sans Unicode" pitchFamily="2"/>
              </a:rPr>
              <a:t>cart</a:t>
            </a:r>
            <a:r>
              <a:rPr lang="cs-CZ" sz="1400" b="0" i="0" u="none" strike="noStrike" cap="none" baseline="0" dirty="0">
                <a:ln>
                  <a:noFill/>
                </a:ln>
                <a:solidFill>
                  <a:srgbClr val="000000"/>
                </a:solidFill>
                <a:latin typeface="Times New Roman" pitchFamily="18"/>
                <a:ea typeface="Lucida Sans Unicode" pitchFamily="2"/>
                <a:cs typeface="Lucida Sans Unicode" pitchFamily="2"/>
              </a:rPr>
              <a:t> (D). </a:t>
            </a:r>
            <a:r>
              <a:rPr lang="cs-CZ" sz="1400" b="0" i="0" u="none" strike="noStrike" cap="none" baseline="0" dirty="0" err="1">
                <a:ln>
                  <a:noFill/>
                </a:ln>
                <a:solidFill>
                  <a:srgbClr val="000000"/>
                </a:solidFill>
                <a:latin typeface="Times New Roman" pitchFamily="18"/>
                <a:ea typeface="Lucida Sans Unicode" pitchFamily="2"/>
                <a:cs typeface="Lucida Sans Unicode" pitchFamily="2"/>
              </a:rPr>
              <a:t>The</a:t>
            </a:r>
            <a:r>
              <a:rPr lang="cs-CZ" sz="1400" b="0" i="0" u="none" strike="noStrike" cap="none" baseline="0" dirty="0">
                <a:ln>
                  <a:noFill/>
                </a:ln>
                <a:solidFill>
                  <a:srgbClr val="000000"/>
                </a:solidFill>
                <a:latin typeface="Times New Roman" pitchFamily="18"/>
                <a:ea typeface="Lucida Sans Unicode" pitchFamily="2"/>
                <a:cs typeface="Lucida Sans Unicode" pitchFamily="2"/>
              </a:rPr>
              <a:t> </a:t>
            </a:r>
            <a:r>
              <a:rPr lang="cs-CZ" sz="1400" b="0" i="0" u="none" strike="noStrike" cap="none" baseline="0" dirty="0" err="1">
                <a:ln>
                  <a:noFill/>
                </a:ln>
                <a:solidFill>
                  <a:srgbClr val="000000"/>
                </a:solidFill>
                <a:latin typeface="Times New Roman" pitchFamily="18"/>
                <a:ea typeface="Lucida Sans Unicode" pitchFamily="2"/>
                <a:cs typeface="Lucida Sans Unicode" pitchFamily="2"/>
              </a:rPr>
              <a:t>infusion</a:t>
            </a:r>
            <a:r>
              <a:rPr lang="cs-CZ" sz="1400" b="0" i="0" u="none" strike="noStrike" cap="none" baseline="0" dirty="0">
                <a:ln>
                  <a:noFill/>
                </a:ln>
                <a:solidFill>
                  <a:srgbClr val="000000"/>
                </a:solidFill>
                <a:latin typeface="Times New Roman" pitchFamily="18"/>
                <a:ea typeface="Lucida Sans Unicode" pitchFamily="2"/>
                <a:cs typeface="Lucida Sans Unicode" pitchFamily="2"/>
              </a:rPr>
              <a:t> (I) </a:t>
            </a:r>
            <a:r>
              <a:rPr lang="cs-CZ" sz="1400" b="0" i="0" u="none" strike="noStrike" cap="none" baseline="0" dirty="0" err="1">
                <a:ln>
                  <a:noFill/>
                </a:ln>
                <a:solidFill>
                  <a:srgbClr val="000000"/>
                </a:solidFill>
                <a:latin typeface="Times New Roman" pitchFamily="18"/>
                <a:ea typeface="Lucida Sans Unicode" pitchFamily="2"/>
                <a:cs typeface="Lucida Sans Unicode" pitchFamily="2"/>
              </a:rPr>
              <a:t>is</a:t>
            </a:r>
            <a:r>
              <a:rPr lang="cs-CZ" sz="1400" b="0" i="0" u="none" strike="noStrike" cap="none" baseline="0" dirty="0">
                <a:ln>
                  <a:noFill/>
                </a:ln>
                <a:solidFill>
                  <a:srgbClr val="000000"/>
                </a:solidFill>
                <a:latin typeface="Times New Roman" pitchFamily="18"/>
                <a:ea typeface="Lucida Sans Unicode" pitchFamily="2"/>
                <a:cs typeface="Lucida Sans Unicode" pitchFamily="2"/>
              </a:rPr>
              <a:t> in </a:t>
            </a:r>
            <a:r>
              <a:rPr lang="cs-CZ" sz="1400" b="0" i="0" u="none" strike="noStrike" cap="none" baseline="0" dirty="0" err="1">
                <a:ln>
                  <a:noFill/>
                </a:ln>
                <a:solidFill>
                  <a:srgbClr val="000000"/>
                </a:solidFill>
                <a:latin typeface="Times New Roman" pitchFamily="18"/>
                <a:ea typeface="Lucida Sans Unicode" pitchFamily="2"/>
                <a:cs typeface="Lucida Sans Unicode" pitchFamily="2"/>
              </a:rPr>
              <a:t>view</a:t>
            </a:r>
            <a:r>
              <a:rPr lang="cs-CZ" sz="1400" b="0" i="0" u="none" strike="noStrike" cap="none" baseline="0" dirty="0">
                <a:ln>
                  <a:noFill/>
                </a:ln>
                <a:solidFill>
                  <a:srgbClr val="000000"/>
                </a:solidFill>
                <a:latin typeface="Times New Roman" pitchFamily="18"/>
                <a:ea typeface="Lucida Sans Unicode" pitchFamily="2"/>
                <a:cs typeface="Lucida Sans Unicode" pitchFamily="2"/>
              </a:rPr>
              <a:t> and a </a:t>
            </a:r>
            <a:r>
              <a:rPr lang="cs-CZ" sz="1400" b="0" i="0" u="none" strike="noStrike" cap="none" baseline="0" dirty="0" err="1">
                <a:ln>
                  <a:noFill/>
                </a:ln>
                <a:solidFill>
                  <a:srgbClr val="000000"/>
                </a:solidFill>
                <a:latin typeface="Times New Roman" pitchFamily="18"/>
                <a:ea typeface="Lucida Sans Unicode" pitchFamily="2"/>
                <a:cs typeface="Lucida Sans Unicode" pitchFamily="2"/>
              </a:rPr>
              <a:t>visitor</a:t>
            </a:r>
            <a:r>
              <a:rPr lang="cs-CZ" sz="1400" b="0" i="0" u="none" strike="noStrike" cap="none" baseline="0" dirty="0">
                <a:ln>
                  <a:noFill/>
                </a:ln>
                <a:solidFill>
                  <a:srgbClr val="000000"/>
                </a:solidFill>
                <a:latin typeface="Times New Roman" pitchFamily="18"/>
                <a:ea typeface="Lucida Sans Unicode" pitchFamily="2"/>
                <a:cs typeface="Lucida Sans Unicode" pitchFamily="2"/>
              </a:rPr>
              <a:t> (V) </a:t>
            </a:r>
            <a:r>
              <a:rPr lang="cs-CZ" sz="1400" b="0" i="0" u="none" strike="noStrike" cap="none" baseline="0" dirty="0" err="1">
                <a:ln>
                  <a:noFill/>
                </a:ln>
                <a:solidFill>
                  <a:srgbClr val="000000"/>
                </a:solidFill>
                <a:latin typeface="Times New Roman" pitchFamily="18"/>
                <a:ea typeface="Lucida Sans Unicode" pitchFamily="2"/>
                <a:cs typeface="Lucida Sans Unicode" pitchFamily="2"/>
              </a:rPr>
              <a:t>can</a:t>
            </a:r>
            <a:r>
              <a:rPr lang="cs-CZ" sz="1400" b="0" i="0" u="none" strike="noStrike" cap="none" baseline="0" dirty="0">
                <a:ln>
                  <a:noFill/>
                </a:ln>
                <a:solidFill>
                  <a:srgbClr val="000000"/>
                </a:solidFill>
                <a:latin typeface="Times New Roman" pitchFamily="18"/>
                <a:ea typeface="Lucida Sans Unicode" pitchFamily="2"/>
                <a:cs typeface="Lucida Sans Unicode" pitchFamily="2"/>
              </a:rPr>
              <a:t> </a:t>
            </a:r>
            <a:r>
              <a:rPr lang="cs-CZ" sz="1400" b="0" i="0" u="none" strike="noStrike" cap="none" baseline="0" dirty="0" err="1">
                <a:ln>
                  <a:noFill/>
                </a:ln>
                <a:solidFill>
                  <a:srgbClr val="000000"/>
                </a:solidFill>
                <a:latin typeface="Times New Roman" pitchFamily="18"/>
                <a:ea typeface="Lucida Sans Unicode" pitchFamily="2"/>
                <a:cs typeface="Lucida Sans Unicode" pitchFamily="2"/>
              </a:rPr>
              <a:t>be</a:t>
            </a:r>
            <a:r>
              <a:rPr lang="cs-CZ" sz="1400" b="0" i="0" u="none" strike="noStrike" cap="none" baseline="0" dirty="0">
                <a:ln>
                  <a:noFill/>
                </a:ln>
                <a:solidFill>
                  <a:srgbClr val="000000"/>
                </a:solidFill>
                <a:latin typeface="Times New Roman" pitchFamily="18"/>
                <a:ea typeface="Lucida Sans Unicode" pitchFamily="2"/>
                <a:cs typeface="Lucida Sans Unicode" pitchFamily="2"/>
              </a:rPr>
              <a:t> </a:t>
            </a:r>
            <a:r>
              <a:rPr lang="cs-CZ" sz="1400" b="0" i="0" u="none" strike="noStrike" cap="none" baseline="0" dirty="0" err="1">
                <a:ln>
                  <a:noFill/>
                </a:ln>
                <a:solidFill>
                  <a:srgbClr val="000000"/>
                </a:solidFill>
                <a:latin typeface="Times New Roman" pitchFamily="18"/>
                <a:ea typeface="Lucida Sans Unicode" pitchFamily="2"/>
                <a:cs typeface="Lucida Sans Unicode" pitchFamily="2"/>
              </a:rPr>
              <a:t>provided</a:t>
            </a:r>
            <a:r>
              <a:rPr lang="cs-CZ" sz="1400" b="0" i="0" u="none" strike="noStrike" cap="none" baseline="0" dirty="0">
                <a:ln>
                  <a:noFill/>
                </a:ln>
                <a:solidFill>
                  <a:srgbClr val="000000"/>
                </a:solidFill>
                <a:latin typeface="Times New Roman" pitchFamily="18"/>
                <a:ea typeface="Lucida Sans Unicode" pitchFamily="2"/>
                <a:cs typeface="Lucida Sans Unicode" pitchFamily="2"/>
              </a:rPr>
              <a:t> </a:t>
            </a:r>
            <a:r>
              <a:rPr lang="cs-CZ" sz="1400" b="0" i="0" u="none" strike="noStrike" cap="none" baseline="0" dirty="0" err="1">
                <a:ln>
                  <a:noFill/>
                </a:ln>
                <a:solidFill>
                  <a:srgbClr val="000000"/>
                </a:solidFill>
                <a:latin typeface="Times New Roman" pitchFamily="18"/>
                <a:ea typeface="Lucida Sans Unicode" pitchFamily="2"/>
                <a:cs typeface="Lucida Sans Unicode" pitchFamily="2"/>
              </a:rPr>
              <a:t>with</a:t>
            </a:r>
            <a:r>
              <a:rPr lang="cs-CZ" sz="1400" b="0" i="0" u="none" strike="noStrike" cap="none" baseline="0" dirty="0">
                <a:ln>
                  <a:noFill/>
                </a:ln>
                <a:solidFill>
                  <a:srgbClr val="000000"/>
                </a:solidFill>
                <a:latin typeface="Times New Roman" pitchFamily="18"/>
                <a:ea typeface="Lucida Sans Unicode" pitchFamily="2"/>
                <a:cs typeface="Lucida Sans Unicode" pitchFamily="2"/>
              </a:rPr>
              <a:t> a </a:t>
            </a:r>
            <a:r>
              <a:rPr lang="cs-CZ" sz="1400" b="0" i="0" u="none" strike="noStrike" cap="none" baseline="0" dirty="0" err="1">
                <a:ln>
                  <a:noFill/>
                </a:ln>
                <a:solidFill>
                  <a:srgbClr val="000000"/>
                </a:solidFill>
                <a:latin typeface="Times New Roman" pitchFamily="18"/>
                <a:ea typeface="Lucida Sans Unicode" pitchFamily="2"/>
                <a:cs typeface="Lucida Sans Unicode" pitchFamily="2"/>
              </a:rPr>
              <a:t>good</a:t>
            </a:r>
            <a:r>
              <a:rPr lang="cs-CZ" sz="1400" b="0" i="0" u="none" strike="noStrike" cap="none" baseline="0" dirty="0">
                <a:ln>
                  <a:noFill/>
                </a:ln>
                <a:solidFill>
                  <a:srgbClr val="000000"/>
                </a:solidFill>
                <a:latin typeface="Times New Roman" pitchFamily="18"/>
                <a:ea typeface="Lucida Sans Unicode" pitchFamily="2"/>
                <a:cs typeface="Lucida Sans Unicode" pitchFamily="2"/>
              </a:rPr>
              <a:t> </a:t>
            </a:r>
            <a:r>
              <a:rPr lang="cs-CZ" sz="1400" b="0" i="0" u="none" strike="noStrike" cap="none" baseline="0" dirty="0" err="1">
                <a:ln>
                  <a:noFill/>
                </a:ln>
                <a:solidFill>
                  <a:srgbClr val="000000"/>
                </a:solidFill>
                <a:latin typeface="Times New Roman" pitchFamily="18"/>
                <a:ea typeface="Lucida Sans Unicode" pitchFamily="2"/>
                <a:cs typeface="Lucida Sans Unicode" pitchFamily="2"/>
              </a:rPr>
              <a:t>view</a:t>
            </a:r>
            <a:r>
              <a:rPr lang="cs-CZ" sz="1400" b="0" i="0" u="none" strike="noStrike" cap="none" baseline="0" dirty="0">
                <a:ln>
                  <a:noFill/>
                </a:ln>
                <a:solidFill>
                  <a:srgbClr val="000000"/>
                </a:solidFill>
                <a:latin typeface="Times New Roman" pitchFamily="18"/>
                <a:ea typeface="Lucida Sans Unicode" pitchFamily="2"/>
                <a:cs typeface="Lucida Sans Unicode" pitchFamily="2"/>
              </a:rPr>
              <a:t> </a:t>
            </a:r>
            <a:r>
              <a:rPr lang="cs-CZ" sz="1400" b="0" i="0" u="none" strike="noStrike" cap="none" baseline="0" dirty="0" err="1">
                <a:ln>
                  <a:noFill/>
                </a:ln>
                <a:solidFill>
                  <a:srgbClr val="000000"/>
                </a:solidFill>
                <a:latin typeface="Times New Roman" pitchFamily="18"/>
                <a:ea typeface="Lucida Sans Unicode" pitchFamily="2"/>
                <a:cs typeface="Lucida Sans Unicode" pitchFamily="2"/>
              </a:rPr>
              <a:t>while</a:t>
            </a:r>
            <a:r>
              <a:rPr lang="cs-CZ" sz="1400" b="0" i="0" u="none" strike="noStrike" cap="none" baseline="0" dirty="0">
                <a:ln>
                  <a:noFill/>
                </a:ln>
                <a:solidFill>
                  <a:srgbClr val="000000"/>
                </a:solidFill>
                <a:latin typeface="Times New Roman" pitchFamily="18"/>
                <a:ea typeface="Lucida Sans Unicode" pitchFamily="2"/>
                <a:cs typeface="Lucida Sans Unicode" pitchFamily="2"/>
              </a:rPr>
              <a:t> </a:t>
            </a:r>
            <a:r>
              <a:rPr lang="cs-CZ" sz="1400" b="0" i="0" u="none" strike="noStrike" cap="none" baseline="0" dirty="0" err="1">
                <a:ln>
                  <a:noFill/>
                </a:ln>
                <a:solidFill>
                  <a:srgbClr val="000000"/>
                </a:solidFill>
                <a:latin typeface="Times New Roman" pitchFamily="18"/>
                <a:ea typeface="Lucida Sans Unicode" pitchFamily="2"/>
                <a:cs typeface="Lucida Sans Unicode" pitchFamily="2"/>
              </a:rPr>
              <a:t>remaining</a:t>
            </a:r>
            <a:r>
              <a:rPr lang="cs-CZ" sz="1400" b="0" i="0" u="none" strike="noStrike" cap="none" baseline="0" dirty="0">
                <a:ln>
                  <a:noFill/>
                </a:ln>
                <a:solidFill>
                  <a:srgbClr val="000000"/>
                </a:solidFill>
                <a:latin typeface="Times New Roman" pitchFamily="18"/>
                <a:ea typeface="Lucida Sans Unicode" pitchFamily="2"/>
                <a:cs typeface="Lucida Sans Unicode" pitchFamily="2"/>
              </a:rPr>
              <a:t> </a:t>
            </a:r>
            <a:r>
              <a:rPr lang="cs-CZ" sz="1400" b="0" i="0" u="none" strike="noStrike" cap="none" baseline="0" dirty="0" err="1">
                <a:ln>
                  <a:noFill/>
                </a:ln>
                <a:solidFill>
                  <a:srgbClr val="000000"/>
                </a:solidFill>
                <a:latin typeface="Times New Roman" pitchFamily="18"/>
                <a:ea typeface="Lucida Sans Unicode" pitchFamily="2"/>
                <a:cs typeface="Lucida Sans Unicode" pitchFamily="2"/>
              </a:rPr>
              <a:t>outside</a:t>
            </a:r>
            <a:r>
              <a:rPr lang="cs-CZ" sz="1400" b="0" i="0" u="none" strike="noStrike" cap="none" baseline="0" dirty="0">
                <a:ln>
                  <a:noFill/>
                </a:ln>
                <a:solidFill>
                  <a:srgbClr val="000000"/>
                </a:solidFill>
                <a:latin typeface="Times New Roman" pitchFamily="18"/>
                <a:ea typeface="Lucida Sans Unicode" pitchFamily="2"/>
                <a:cs typeface="Lucida Sans Unicode" pitchFamily="2"/>
              </a:rPr>
              <a:t> </a:t>
            </a:r>
            <a:r>
              <a:rPr lang="cs-CZ" sz="1400" b="0" i="0" u="none" strike="noStrike" cap="none" baseline="0" dirty="0" err="1">
                <a:ln>
                  <a:noFill/>
                </a:ln>
                <a:solidFill>
                  <a:srgbClr val="000000"/>
                </a:solidFill>
                <a:latin typeface="Times New Roman" pitchFamily="18"/>
                <a:ea typeface="Lucida Sans Unicode" pitchFamily="2"/>
                <a:cs typeface="Lucida Sans Unicode" pitchFamily="2"/>
              </a:rPr>
              <a:t>the</a:t>
            </a:r>
            <a:r>
              <a:rPr lang="cs-CZ" sz="1400" b="0" i="0" u="none" strike="noStrike" cap="none" baseline="0" dirty="0">
                <a:ln>
                  <a:noFill/>
                </a:ln>
                <a:solidFill>
                  <a:srgbClr val="000000"/>
                </a:solidFill>
                <a:latin typeface="Times New Roman" pitchFamily="18"/>
                <a:ea typeface="Lucida Sans Unicode" pitchFamily="2"/>
                <a:cs typeface="Lucida Sans Unicode" pitchFamily="2"/>
              </a:rPr>
              <a:t> "</a:t>
            </a:r>
            <a:r>
              <a:rPr lang="cs-CZ" sz="1400" b="0" i="0" u="none" strike="noStrike" cap="none" baseline="0" dirty="0" err="1">
                <a:ln>
                  <a:noFill/>
                </a:ln>
                <a:solidFill>
                  <a:srgbClr val="000000"/>
                </a:solidFill>
                <a:latin typeface="Times New Roman" pitchFamily="18"/>
                <a:ea typeface="Lucida Sans Unicode" pitchFamily="2"/>
                <a:cs typeface="Lucida Sans Unicode" pitchFamily="2"/>
              </a:rPr>
              <a:t>controlled</a:t>
            </a:r>
            <a:r>
              <a:rPr lang="cs-CZ" sz="1400" b="0" i="0" u="none" strike="noStrike" cap="none" baseline="0" dirty="0">
                <a:ln>
                  <a:noFill/>
                </a:ln>
                <a:solidFill>
                  <a:srgbClr val="000000"/>
                </a:solidFill>
                <a:latin typeface="Times New Roman" pitchFamily="18"/>
                <a:ea typeface="Lucida Sans Unicode" pitchFamily="2"/>
                <a:cs typeface="Lucida Sans Unicode" pitchFamily="2"/>
              </a:rPr>
              <a:t> </a:t>
            </a:r>
            <a:r>
              <a:rPr lang="cs-CZ" sz="1400" b="0" i="0" u="none" strike="noStrike" cap="none" baseline="0" dirty="0" err="1">
                <a:ln>
                  <a:noFill/>
                </a:ln>
                <a:solidFill>
                  <a:srgbClr val="000000"/>
                </a:solidFill>
                <a:latin typeface="Times New Roman" pitchFamily="18"/>
                <a:ea typeface="Lucida Sans Unicode" pitchFamily="2"/>
                <a:cs typeface="Lucida Sans Unicode" pitchFamily="2"/>
              </a:rPr>
              <a:t>space</a:t>
            </a:r>
            <a:r>
              <a:rPr lang="cs-CZ" sz="1400" b="0" i="0" u="none" strike="noStrike" cap="none" baseline="0" dirty="0">
                <a:ln>
                  <a:noFill/>
                </a:ln>
                <a:solidFill>
                  <a:srgbClr val="000000"/>
                </a:solidFill>
                <a:latin typeface="Times New Roman" pitchFamily="18"/>
                <a:ea typeface="Lucida Sans Unicode" pitchFamily="2"/>
                <a:cs typeface="Lucida Sans Unicode" pitchFamily="2"/>
              </a:rPr>
              <a:t>."</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B7162AB6-1F84-4BFE-8B3E-363B54CD8F9B}"/>
              </a:ext>
            </a:extLst>
          </p:cNvPr>
          <p:cNvSpPr/>
          <p:nvPr/>
        </p:nvSpPr>
        <p:spPr>
          <a:xfrm>
            <a:off x="1312920" y="1027079"/>
            <a:ext cx="4925880" cy="3692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A8D43A4D-79E2-4296-8EDE-4D10A4C5939B}"/>
              </a:ext>
            </a:extLst>
          </p:cNvPr>
          <p:cNvSpPr txBox="1"/>
          <p:nvPr/>
        </p:nvSpPr>
        <p:spPr>
          <a:xfrm>
            <a:off x="1169640" y="5086440"/>
            <a:ext cx="5210280" cy="4091040"/>
          </a:xfrm>
          <a:prstGeom prst="rect">
            <a:avLst/>
          </a:prstGeom>
          <a:noFill/>
          <a:ln>
            <a:noFill/>
          </a:ln>
        </p:spPr>
        <p:txBody>
          <a:bodyPr wrap="none" lIns="90000" tIns="46800" rIns="90000" bIns="46800" anchor="ctr" anchorCtr="0" compatLnSpc="1">
            <a:noAutofit/>
          </a:bodyPr>
          <a:lstStyle/>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200" b="0" i="0" u="none" strike="noStrike" cap="none" baseline="0">
              <a:ln>
                <a:noFill/>
              </a:ln>
              <a:solidFill>
                <a:srgbClr val="000000"/>
              </a:solidFill>
              <a:latin typeface="Times New Roman" pitchFamily="18"/>
              <a:ea typeface="Microsoft YaHei" pitchFamily="2"/>
              <a:cs typeface="Mangal" pitchFamily="2"/>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BA477697-AE27-4E0E-9492-D846BA89D86B}"/>
              </a:ext>
            </a:extLst>
          </p:cNvPr>
          <p:cNvSpPr/>
          <p:nvPr/>
        </p:nvSpPr>
        <p:spPr>
          <a:xfrm>
            <a:off x="1312920" y="1027079"/>
            <a:ext cx="4933800" cy="3700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8E723133-8EC4-4EEC-9265-1CEAE9C2E34D}"/>
              </a:ext>
            </a:extLst>
          </p:cNvPr>
          <p:cNvSpPr txBox="1"/>
          <p:nvPr/>
        </p:nvSpPr>
        <p:spPr>
          <a:xfrm>
            <a:off x="1169640" y="5086440"/>
            <a:ext cx="5210280" cy="4091040"/>
          </a:xfrm>
          <a:prstGeom prst="rect">
            <a:avLst/>
          </a:prstGeom>
          <a:noFill/>
          <a:ln>
            <a:noFill/>
          </a:ln>
        </p:spPr>
        <p:txBody>
          <a:bodyPr wrap="none" lIns="90000" tIns="46800" rIns="90000" bIns="46800" anchor="ctr" anchorCtr="0" compatLnSpc="1">
            <a:noAutofit/>
          </a:bodyPr>
          <a:lstStyle/>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200" b="0" i="0" u="none" strike="noStrike" cap="none" baseline="0">
              <a:ln>
                <a:noFill/>
              </a:ln>
              <a:solidFill>
                <a:srgbClr val="000000"/>
              </a:solidFill>
              <a:latin typeface="Times New Roman" pitchFamily="18"/>
              <a:ea typeface="Microsoft YaHei" pitchFamily="2"/>
              <a:cs typeface="Mangal" pitchFamily="2"/>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96DBDFD0-C246-46E8-AA5E-5E0D96985919}"/>
              </a:ext>
            </a:extLst>
          </p:cNvPr>
          <p:cNvSpPr/>
          <p:nvPr/>
        </p:nvSpPr>
        <p:spPr>
          <a:xfrm>
            <a:off x="1312920" y="1027079"/>
            <a:ext cx="4933800" cy="3700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07B0CA10-089C-46A6-8581-D9E70B9FB4B9}"/>
              </a:ext>
            </a:extLst>
          </p:cNvPr>
          <p:cNvSpPr txBox="1"/>
          <p:nvPr/>
        </p:nvSpPr>
        <p:spPr>
          <a:xfrm>
            <a:off x="1169640" y="5086440"/>
            <a:ext cx="5210280" cy="4091040"/>
          </a:xfrm>
          <a:prstGeom prst="rect">
            <a:avLst/>
          </a:prstGeom>
          <a:noFill/>
          <a:ln>
            <a:noFill/>
          </a:ln>
        </p:spPr>
        <p:txBody>
          <a:bodyPr wrap="none" lIns="90000" tIns="46800" rIns="90000" bIns="46800" anchor="ctr" anchorCtr="0" compatLnSpc="1">
            <a:noAutofit/>
          </a:bodyPr>
          <a:lstStyle/>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200" b="0" i="0" u="none" strike="noStrike" cap="none" baseline="0">
              <a:ln>
                <a:noFill/>
              </a:ln>
              <a:solidFill>
                <a:srgbClr val="000000"/>
              </a:solidFill>
              <a:latin typeface="Times New Roman" pitchFamily="18"/>
              <a:ea typeface="Microsoft YaHei" pitchFamily="2"/>
              <a:cs typeface="Mangal" pitchFamily="2"/>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13D9273F-8874-461F-9A47-C5715B3816B4}"/>
              </a:ext>
            </a:extLst>
          </p:cNvPr>
          <p:cNvSpPr/>
          <p:nvPr/>
        </p:nvSpPr>
        <p:spPr>
          <a:xfrm>
            <a:off x="1312920" y="1027079"/>
            <a:ext cx="4933800" cy="3700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C39FF1BF-A91F-478A-9937-712B152248AA}"/>
              </a:ext>
            </a:extLst>
          </p:cNvPr>
          <p:cNvSpPr txBox="1"/>
          <p:nvPr/>
        </p:nvSpPr>
        <p:spPr>
          <a:xfrm>
            <a:off x="1169640" y="5086440"/>
            <a:ext cx="5210280" cy="4091040"/>
          </a:xfrm>
          <a:prstGeom prst="rect">
            <a:avLst/>
          </a:prstGeom>
          <a:noFill/>
          <a:ln>
            <a:noFill/>
          </a:ln>
        </p:spPr>
        <p:txBody>
          <a:bodyPr wrap="none" lIns="90000" tIns="46800" rIns="90000" bIns="46800" anchor="ctr" anchorCtr="0" compatLnSpc="1">
            <a:noAutofit/>
          </a:bodyPr>
          <a:lstStyle/>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200" b="0" i="0" u="none" strike="noStrike" cap="none" baseline="0">
              <a:ln>
                <a:noFill/>
              </a:ln>
              <a:solidFill>
                <a:srgbClr val="000000"/>
              </a:solidFill>
              <a:latin typeface="Times New Roman" pitchFamily="18"/>
              <a:ea typeface="Microsoft YaHei" pitchFamily="2"/>
              <a:cs typeface="Mangal" pitchFamily="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5BF4C441-784F-4860-BDD1-F3678D8134D4}"/>
              </a:ext>
            </a:extLst>
          </p:cNvPr>
          <p:cNvSpPr/>
          <p:nvPr/>
        </p:nvSpPr>
        <p:spPr>
          <a:xfrm>
            <a:off x="1258920" y="801720"/>
            <a:ext cx="5040360" cy="40100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F800C7B5-DA53-4C27-83B0-DE930E8C1B93}"/>
              </a:ext>
            </a:extLst>
          </p:cNvPr>
          <p:cNvSpPr txBox="1"/>
          <p:nvPr/>
        </p:nvSpPr>
        <p:spPr>
          <a:xfrm>
            <a:off x="1169640" y="5086440"/>
            <a:ext cx="5210280" cy="4091040"/>
          </a:xfrm>
          <a:prstGeom prst="rect">
            <a:avLst/>
          </a:prstGeom>
          <a:noFill/>
          <a:ln>
            <a:noFill/>
          </a:ln>
        </p:spPr>
        <p:txBody>
          <a:bodyPr wrap="none" lIns="90000" tIns="46800" rIns="90000" bIns="46800" anchor="ctr" anchorCtr="0" compatLnSpc="1">
            <a:noAutofit/>
          </a:bodyPr>
          <a:lstStyle/>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200" b="0" i="0" u="none" strike="noStrike" cap="none" baseline="0">
              <a:ln>
                <a:noFill/>
              </a:ln>
              <a:solidFill>
                <a:srgbClr val="000000"/>
              </a:solidFill>
              <a:latin typeface="Times New Roman" pitchFamily="18"/>
              <a:ea typeface="Microsoft YaHei" pitchFamily="2"/>
              <a:cs typeface="Mangal" pitchFamily="2"/>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BBD677C6-D9C9-4242-A726-B6EBC8350E5B}"/>
              </a:ext>
            </a:extLst>
          </p:cNvPr>
          <p:cNvSpPr/>
          <p:nvPr/>
        </p:nvSpPr>
        <p:spPr>
          <a:xfrm>
            <a:off x="1312920" y="1027079"/>
            <a:ext cx="4933800" cy="3700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270ECBDA-3304-49CB-ADC8-14484FE02F9D}"/>
              </a:ext>
            </a:extLst>
          </p:cNvPr>
          <p:cNvSpPr txBox="1"/>
          <p:nvPr/>
        </p:nvSpPr>
        <p:spPr>
          <a:xfrm>
            <a:off x="1169640" y="5086440"/>
            <a:ext cx="5210280" cy="4091040"/>
          </a:xfrm>
          <a:prstGeom prst="rect">
            <a:avLst/>
          </a:prstGeom>
          <a:noFill/>
          <a:ln>
            <a:noFill/>
          </a:ln>
        </p:spPr>
        <p:txBody>
          <a:bodyPr wrap="none" lIns="90000" tIns="46800" rIns="90000" bIns="46800" anchor="ctr" anchorCtr="0" compatLnSpc="1">
            <a:noAutofit/>
          </a:bodyPr>
          <a:lstStyle/>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200" b="0" i="0" u="none" strike="noStrike" cap="none" baseline="0">
              <a:ln>
                <a:noFill/>
              </a:ln>
              <a:solidFill>
                <a:srgbClr val="000000"/>
              </a:solidFill>
              <a:latin typeface="Times New Roman" pitchFamily="18"/>
              <a:ea typeface="Microsoft YaHei" pitchFamily="2"/>
              <a:cs typeface="Mangal" pitchFamily="2"/>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D351DC43-80B6-4E3D-B9B7-7A1CFF622EB2}"/>
              </a:ext>
            </a:extLst>
          </p:cNvPr>
          <p:cNvSpPr/>
          <p:nvPr/>
        </p:nvSpPr>
        <p:spPr>
          <a:xfrm>
            <a:off x="1312920" y="1027079"/>
            <a:ext cx="4933800" cy="3700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2D684B77-0CA7-4BC1-A440-8B4EB68E3F77}"/>
              </a:ext>
            </a:extLst>
          </p:cNvPr>
          <p:cNvSpPr txBox="1"/>
          <p:nvPr/>
        </p:nvSpPr>
        <p:spPr>
          <a:xfrm>
            <a:off x="1169640" y="5086440"/>
            <a:ext cx="5210280" cy="4091040"/>
          </a:xfrm>
          <a:prstGeom prst="rect">
            <a:avLst/>
          </a:prstGeom>
          <a:noFill/>
          <a:ln>
            <a:noFill/>
          </a:ln>
        </p:spPr>
        <p:txBody>
          <a:bodyPr wrap="none" lIns="90000" tIns="46800" rIns="90000" bIns="46800" anchor="ctr" anchorCtr="0" compatLnSpc="1">
            <a:noAutofit/>
          </a:bodyPr>
          <a:lstStyle/>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200" b="0" i="0" u="none" strike="noStrike" cap="none" baseline="0">
              <a:ln>
                <a:noFill/>
              </a:ln>
              <a:solidFill>
                <a:srgbClr val="000000"/>
              </a:solidFill>
              <a:latin typeface="Times New Roman" pitchFamily="18"/>
              <a:ea typeface="Microsoft YaHei" pitchFamily="2"/>
              <a:cs typeface="Mangal" pitchFamily="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2AD7B499-CA6A-40FC-AA8A-3E6546AEC894}"/>
              </a:ext>
            </a:extLst>
          </p:cNvPr>
          <p:cNvSpPr/>
          <p:nvPr/>
        </p:nvSpPr>
        <p:spPr>
          <a:xfrm>
            <a:off x="1312920" y="1027079"/>
            <a:ext cx="4924440" cy="3691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1A74A386-E5C2-43A4-8380-29E33A3847B8}"/>
              </a:ext>
            </a:extLst>
          </p:cNvPr>
          <p:cNvSpPr txBox="1"/>
          <p:nvPr/>
        </p:nvSpPr>
        <p:spPr>
          <a:xfrm>
            <a:off x="1169640" y="5086440"/>
            <a:ext cx="5210280" cy="4091040"/>
          </a:xfrm>
          <a:prstGeom prst="rect">
            <a:avLst/>
          </a:prstGeom>
          <a:noFill/>
          <a:ln>
            <a:noFill/>
          </a:ln>
        </p:spPr>
        <p:txBody>
          <a:bodyPr wrap="none" lIns="90000" tIns="46800" rIns="90000" bIns="46800" anchor="ctr" anchorCtr="0" compatLnSpc="1">
            <a:noAutofit/>
          </a:bodyPr>
          <a:lstStyle/>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200" b="0" i="0" u="none" strike="noStrike" cap="none" baseline="0">
              <a:ln>
                <a:noFill/>
              </a:ln>
              <a:solidFill>
                <a:srgbClr val="000000"/>
              </a:solidFill>
              <a:latin typeface="Times New Roman" pitchFamily="18"/>
              <a:ea typeface="Microsoft YaHei" pitchFamily="2"/>
              <a:cs typeface="Mangal" pitchFamily="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167746EC-CEC1-4D86-81B8-5A2872638578}"/>
              </a:ext>
            </a:extLst>
          </p:cNvPr>
          <p:cNvSpPr/>
          <p:nvPr/>
        </p:nvSpPr>
        <p:spPr>
          <a:xfrm>
            <a:off x="1258920" y="801720"/>
            <a:ext cx="5040360" cy="40100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7783DFC5-CADD-491B-A428-4AB1F823FFE4}"/>
              </a:ext>
            </a:extLst>
          </p:cNvPr>
          <p:cNvSpPr txBox="1"/>
          <p:nvPr/>
        </p:nvSpPr>
        <p:spPr>
          <a:xfrm>
            <a:off x="1169640" y="5086440"/>
            <a:ext cx="5210280" cy="4091040"/>
          </a:xfrm>
          <a:prstGeom prst="rect">
            <a:avLst/>
          </a:prstGeom>
          <a:noFill/>
          <a:ln>
            <a:noFill/>
          </a:ln>
        </p:spPr>
        <p:txBody>
          <a:bodyPr wrap="none" lIns="90000" tIns="46800" rIns="90000" bIns="46800" anchor="ctr" anchorCtr="0" compatLnSpc="1">
            <a:noAutofit/>
          </a:bodyPr>
          <a:lstStyle/>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200" b="0" i="0" u="none" strike="noStrike" cap="none" baseline="0">
              <a:ln>
                <a:noFill/>
              </a:ln>
              <a:solidFill>
                <a:srgbClr val="000000"/>
              </a:solidFill>
              <a:latin typeface="Times New Roman" pitchFamily="18"/>
              <a:ea typeface="Microsoft YaHei" pitchFamily="2"/>
              <a:cs typeface="Mangal" pitchFamily="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CE78FD4C-B78D-40D6-8708-738A0DCAF2BB}"/>
              </a:ext>
            </a:extLst>
          </p:cNvPr>
          <p:cNvSpPr/>
          <p:nvPr/>
        </p:nvSpPr>
        <p:spPr>
          <a:xfrm>
            <a:off x="1312920" y="1027079"/>
            <a:ext cx="4930560" cy="369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3" name="TextovéPole 2">
            <a:extLst>
              <a:ext uri="{FF2B5EF4-FFF2-40B4-BE49-F238E27FC236}">
                <a16:creationId xmlns:a16="http://schemas.microsoft.com/office/drawing/2014/main" id="{C2A2777F-DEDB-4F0C-BB30-5F74263A5D6D}"/>
              </a:ext>
            </a:extLst>
          </p:cNvPr>
          <p:cNvSpPr txBox="1"/>
          <p:nvPr/>
        </p:nvSpPr>
        <p:spPr>
          <a:xfrm>
            <a:off x="1169640" y="5086440"/>
            <a:ext cx="5210280" cy="4091040"/>
          </a:xfrm>
          <a:prstGeom prst="rect">
            <a:avLst/>
          </a:prstGeom>
          <a:noFill/>
          <a:ln>
            <a:noFill/>
          </a:ln>
        </p:spPr>
        <p:txBody>
          <a:bodyPr wrap="none" lIns="90000" tIns="46800" rIns="90000" bIns="46800" anchor="ctr" anchorCtr="0" compatLnSpc="1">
            <a:noAutofit/>
          </a:bodyPr>
          <a:lstStyle/>
          <a:p>
            <a:pPr marL="0" marR="0" lvl="0" indent="0" algn="l" hangingPunct="0">
              <a:lnSpc>
                <a:spcPct val="100000"/>
              </a:lnSpc>
              <a:spcBef>
                <a:spcPts val="448"/>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1200" b="0" i="0" u="none" strike="noStrike" cap="none" baseline="0">
              <a:ln>
                <a:noFill/>
              </a:ln>
              <a:solidFill>
                <a:srgbClr val="000000"/>
              </a:solidFill>
              <a:latin typeface="Times New Roman" pitchFamily="18"/>
              <a:ea typeface="Microsoft YaHei" pitchFamily="2"/>
              <a:cs typeface="Mangal" pitchFamily="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20D03D-949F-478E-8FE4-BFF42BAA0614}"/>
              </a:ext>
            </a:extLst>
          </p:cNvPr>
          <p:cNvSpPr>
            <a:spLocks noGrp="1"/>
          </p:cNvSpPr>
          <p:nvPr>
            <p:ph type="ctrTitle"/>
          </p:nvPr>
        </p:nvSpPr>
        <p:spPr>
          <a:xfrm>
            <a:off x="1260475" y="1236663"/>
            <a:ext cx="7559675" cy="2632075"/>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E021442E-8F04-4777-A371-359BDEBC7339}"/>
              </a:ext>
            </a:extLst>
          </p:cNvPr>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Tree>
    <p:extLst>
      <p:ext uri="{BB962C8B-B14F-4D97-AF65-F5344CB8AC3E}">
        <p14:creationId xmlns:p14="http://schemas.microsoft.com/office/powerpoint/2010/main" val="3223120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EA7920-BD3B-4E92-B62D-5C9D61CF784C}"/>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81895C69-FEDB-4763-A1B5-EC599F5F605E}"/>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14694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C86063D6-7483-4BF3-A614-1225268716F5}"/>
              </a:ext>
            </a:extLst>
          </p:cNvPr>
          <p:cNvSpPr>
            <a:spLocks noGrp="1"/>
          </p:cNvSpPr>
          <p:nvPr>
            <p:ph type="title" orient="vert"/>
          </p:nvPr>
        </p:nvSpPr>
        <p:spPr>
          <a:xfrm>
            <a:off x="7308850" y="282575"/>
            <a:ext cx="2187575" cy="6600825"/>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CA37077C-6E3F-4E1B-95BE-07D03C9FA5E6}"/>
              </a:ext>
            </a:extLst>
          </p:cNvPr>
          <p:cNvSpPr>
            <a:spLocks noGrp="1"/>
          </p:cNvSpPr>
          <p:nvPr>
            <p:ph type="body" orient="vert" idx="1"/>
          </p:nvPr>
        </p:nvSpPr>
        <p:spPr>
          <a:xfrm>
            <a:off x="741363" y="282575"/>
            <a:ext cx="6415087" cy="6600825"/>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403156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11D225-6EE3-45E0-BC64-B1658DC49D5B}"/>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3BB3CD37-DD79-439F-9246-AFC06CADAE64}"/>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427354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F068E3-052A-4A90-AB21-70E0BC6A99EC}"/>
              </a:ext>
            </a:extLst>
          </p:cNvPr>
          <p:cNvSpPr>
            <a:spLocks noGrp="1"/>
          </p:cNvSpPr>
          <p:nvPr>
            <p:ph type="title"/>
          </p:nvPr>
        </p:nvSpPr>
        <p:spPr>
          <a:xfrm>
            <a:off x="687388" y="1884363"/>
            <a:ext cx="8694737" cy="31448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B59E0978-DAAF-4F35-A29F-3C72CEC15D05}"/>
              </a:ext>
            </a:extLst>
          </p:cNvPr>
          <p:cNvSpPr>
            <a:spLocks noGrp="1"/>
          </p:cNvSpPr>
          <p:nvPr>
            <p:ph type="body" idx="1"/>
          </p:nvPr>
        </p:nvSpPr>
        <p:spPr>
          <a:xfrm>
            <a:off x="687388" y="5059363"/>
            <a:ext cx="8694737"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Tree>
    <p:extLst>
      <p:ext uri="{BB962C8B-B14F-4D97-AF65-F5344CB8AC3E}">
        <p14:creationId xmlns:p14="http://schemas.microsoft.com/office/powerpoint/2010/main" val="2864898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C4031F-0247-4A7F-A5B7-B54C49ADC570}"/>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3BB4181C-605E-4BC1-86DC-90FA27CADE7A}"/>
              </a:ext>
            </a:extLst>
          </p:cNvPr>
          <p:cNvSpPr>
            <a:spLocks noGrp="1"/>
          </p:cNvSpPr>
          <p:nvPr>
            <p:ph sz="half" idx="1"/>
          </p:nvPr>
        </p:nvSpPr>
        <p:spPr>
          <a:xfrm>
            <a:off x="741363" y="1963738"/>
            <a:ext cx="4300537" cy="491966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ADC6F18C-AF9F-42FC-89AC-7FE83D1F0A83}"/>
              </a:ext>
            </a:extLst>
          </p:cNvPr>
          <p:cNvSpPr>
            <a:spLocks noGrp="1"/>
          </p:cNvSpPr>
          <p:nvPr>
            <p:ph sz="half" idx="2"/>
          </p:nvPr>
        </p:nvSpPr>
        <p:spPr>
          <a:xfrm>
            <a:off x="5194300" y="1963738"/>
            <a:ext cx="4302125" cy="491966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347141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79A92A-780F-4579-9B8E-368AC7EB5D7A}"/>
              </a:ext>
            </a:extLst>
          </p:cNvPr>
          <p:cNvSpPr>
            <a:spLocks noGrp="1"/>
          </p:cNvSpPr>
          <p:nvPr>
            <p:ph type="title"/>
          </p:nvPr>
        </p:nvSpPr>
        <p:spPr>
          <a:xfrm>
            <a:off x="693738" y="403225"/>
            <a:ext cx="8694737" cy="1460500"/>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4B170A41-1402-4E7D-ACE0-B6B14AE1EBD6}"/>
              </a:ext>
            </a:extLst>
          </p:cNvPr>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B0640F7C-063B-4195-A084-32FB9F47553A}"/>
              </a:ext>
            </a:extLst>
          </p:cNvPr>
          <p:cNvSpPr>
            <a:spLocks noGrp="1"/>
          </p:cNvSpPr>
          <p:nvPr>
            <p:ph sz="half" idx="2"/>
          </p:nvPr>
        </p:nvSpPr>
        <p:spPr>
          <a:xfrm>
            <a:off x="693738" y="2760663"/>
            <a:ext cx="4265612" cy="406241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B4EAA5F6-5F15-45E0-A065-044597306250}"/>
              </a:ext>
            </a:extLst>
          </p:cNvPr>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80BF3232-DD88-4CF0-82C2-E988A55DCCAE}"/>
              </a:ext>
            </a:extLst>
          </p:cNvPr>
          <p:cNvSpPr>
            <a:spLocks noGrp="1"/>
          </p:cNvSpPr>
          <p:nvPr>
            <p:ph sz="quarter" idx="4"/>
          </p:nvPr>
        </p:nvSpPr>
        <p:spPr>
          <a:xfrm>
            <a:off x="5103813" y="2760663"/>
            <a:ext cx="4284662" cy="406241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945123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9265D5-C39D-4028-B6DE-85246461EEA4}"/>
              </a:ext>
            </a:extLst>
          </p:cNvPr>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1712548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123028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53C635-01D2-413B-85A3-83DC9294F60B}"/>
              </a:ext>
            </a:extLst>
          </p:cNvPr>
          <p:cNvSpPr>
            <a:spLocks noGrp="1"/>
          </p:cNvSpPr>
          <p:nvPr>
            <p:ph type="title"/>
          </p:nvPr>
        </p:nvSpPr>
        <p:spPr>
          <a:xfrm>
            <a:off x="693738" y="503238"/>
            <a:ext cx="3251200" cy="17653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6FB0F215-1B4C-4705-9676-F7E95C58C0B7}"/>
              </a:ext>
            </a:extLst>
          </p:cNvPr>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0CD85960-82B0-4F17-B3F4-0DF8DC802EBA}"/>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Tree>
    <p:extLst>
      <p:ext uri="{BB962C8B-B14F-4D97-AF65-F5344CB8AC3E}">
        <p14:creationId xmlns:p14="http://schemas.microsoft.com/office/powerpoint/2010/main" val="2725416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ED4DAD-DEC6-4651-9940-3AD28B559520}"/>
              </a:ext>
            </a:extLst>
          </p:cNvPr>
          <p:cNvSpPr>
            <a:spLocks noGrp="1"/>
          </p:cNvSpPr>
          <p:nvPr>
            <p:ph type="title"/>
          </p:nvPr>
        </p:nvSpPr>
        <p:spPr>
          <a:xfrm>
            <a:off x="693738" y="503238"/>
            <a:ext cx="3251200" cy="17653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C6C1FA84-0403-4399-BF20-221B5796EFF6}"/>
              </a:ext>
            </a:extLst>
          </p:cNvPr>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AD846D8B-36F3-4C2B-B9DD-5C9FBB7A6127}"/>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Tree>
    <p:extLst>
      <p:ext uri="{BB962C8B-B14F-4D97-AF65-F5344CB8AC3E}">
        <p14:creationId xmlns:p14="http://schemas.microsoft.com/office/powerpoint/2010/main" val="3753790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0BDB57BA-E235-467E-B627-8347AD2F2D2E}"/>
              </a:ext>
            </a:extLst>
          </p:cNvPr>
          <p:cNvSpPr txBox="1">
            <a:spLocks noGrp="1"/>
          </p:cNvSpPr>
          <p:nvPr>
            <p:ph type="title"/>
          </p:nvPr>
        </p:nvSpPr>
        <p:spPr>
          <a:xfrm>
            <a:off x="741239" y="282240"/>
            <a:ext cx="8591760" cy="1244520"/>
          </a:xfrm>
          <a:prstGeom prst="rect">
            <a:avLst/>
          </a:prstGeom>
          <a:noFill/>
          <a:ln>
            <a:noFill/>
          </a:ln>
        </p:spPr>
        <p:txBody>
          <a:bodyPr lIns="0" tIns="0" rIns="0" bIns="0" anchor="ctr" anchorCtr="0" compatLnSpc="1"/>
          <a:lstStyle/>
          <a:p>
            <a:endParaRPr lang="cs-CZ"/>
          </a:p>
        </p:txBody>
      </p:sp>
      <p:sp>
        <p:nvSpPr>
          <p:cNvPr id="3" name="Zástupný symbol pro text 2">
            <a:extLst>
              <a:ext uri="{FF2B5EF4-FFF2-40B4-BE49-F238E27FC236}">
                <a16:creationId xmlns:a16="http://schemas.microsoft.com/office/drawing/2014/main" id="{A6E0BC10-FDB3-4684-9154-54AB1B9D7ED2}"/>
              </a:ext>
            </a:extLst>
          </p:cNvPr>
          <p:cNvSpPr txBox="1">
            <a:spLocks noGrp="1"/>
          </p:cNvSpPr>
          <p:nvPr>
            <p:ph type="body" idx="1"/>
          </p:nvPr>
        </p:nvSpPr>
        <p:spPr>
          <a:xfrm>
            <a:off x="741239" y="1963800"/>
            <a:ext cx="8755200" cy="4919760"/>
          </a:xfrm>
          <a:prstGeom prst="rect">
            <a:avLst/>
          </a:prstGeom>
          <a:noFill/>
          <a:ln>
            <a:noFill/>
          </a:ln>
        </p:spPr>
        <p:txBody>
          <a:bodyPr lIns="0" tIns="0" rIns="0" bIns="0" anchor="t" anchorCtr="0" compatLnSpc="1">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Volný tvar: obrazec 3">
            <a:extLst>
              <a:ext uri="{FF2B5EF4-FFF2-40B4-BE49-F238E27FC236}">
                <a16:creationId xmlns:a16="http://schemas.microsoft.com/office/drawing/2014/main" id="{AC119ACD-D67E-4BB2-B6BD-9698B5DB110A}"/>
              </a:ext>
            </a:extLst>
          </p:cNvPr>
          <p:cNvSpPr/>
          <p:nvPr/>
        </p:nvSpPr>
        <p:spPr>
          <a:xfrm>
            <a:off x="723959" y="7077240"/>
            <a:ext cx="9354959" cy="96840"/>
          </a:xfrm>
          <a:custGeom>
            <a:avLst>
              <a:gd name="f0" fmla="val 36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9966"/>
          </a:solidFill>
          <a:ln>
            <a:noFill/>
            <a:prstDash val="solid"/>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5" name="Volný tvar: obrazec 4">
            <a:extLst>
              <a:ext uri="{FF2B5EF4-FFF2-40B4-BE49-F238E27FC236}">
                <a16:creationId xmlns:a16="http://schemas.microsoft.com/office/drawing/2014/main" id="{98BA549C-758D-4C3C-91C3-480A684EC178}"/>
              </a:ext>
            </a:extLst>
          </p:cNvPr>
          <p:cNvSpPr/>
          <p:nvPr/>
        </p:nvSpPr>
        <p:spPr>
          <a:xfrm>
            <a:off x="1987560" y="7289640"/>
            <a:ext cx="8093159" cy="96840"/>
          </a:xfrm>
          <a:custGeom>
            <a:avLst>
              <a:gd name="f0" fmla="val 36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9966"/>
          </a:solidFill>
          <a:ln>
            <a:noFill/>
            <a:prstDash val="solid"/>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indent="0" algn="l" hangingPunct="0">
        <a:lnSpc>
          <a:spcPct val="93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cs-CZ" sz="4000" b="1" i="1" u="none" strike="noStrike" cap="none" baseline="0">
          <a:ln>
            <a:noFill/>
          </a:ln>
          <a:solidFill>
            <a:srgbClr val="FF9966"/>
          </a:solidFill>
          <a:latin typeface="Arial" pitchFamily="34"/>
          <a:cs typeface="Lucida Sans Unicode" pitchFamily="2"/>
        </a:defRPr>
      </a:lvl1pPr>
    </p:titleStyle>
    <p:bodyStyle>
      <a:lvl1pPr marL="342720" marR="0" indent="-342720" algn="l" hangingPunct="0">
        <a:lnSpc>
          <a:spcPct val="95000"/>
        </a:lnSpc>
        <a:spcBef>
          <a:spcPts val="0"/>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cs-CZ" sz="3200" b="0" i="0" u="none" strike="noStrike" cap="none" baseline="0">
          <a:ln>
            <a:noFill/>
          </a:ln>
          <a:solidFill>
            <a:srgbClr val="E6E6E6"/>
          </a:solidFill>
          <a:latin typeface="Times New Roman" pitchFamily="18"/>
          <a:cs typeface="Lucida Sans Unicode"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www.asahq.org/" TargetMode="External"/><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hyperlink" Target="http://www.cobatrice.org/"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391E99-188B-490A-98A0-3BE1EB0F4716}"/>
              </a:ext>
            </a:extLst>
          </p:cNvPr>
          <p:cNvSpPr txBox="1">
            <a:spLocks noGrp="1"/>
          </p:cNvSpPr>
          <p:nvPr>
            <p:ph type="title" idx="4294967295"/>
          </p:nvPr>
        </p:nvSpPr>
        <p:spPr>
          <a:xfrm>
            <a:off x="741239" y="282600"/>
            <a:ext cx="8609040" cy="1263600"/>
          </a:xfrm>
        </p:spPr>
        <p:txBody>
          <a:bodyPr wrap="square">
            <a:noAutofit/>
          </a:bodyPr>
          <a:lstStyle/>
          <a:p>
            <a:pPr lvl="0"/>
            <a:r>
              <a:rPr lang="en-GB" dirty="0"/>
              <a:t>An</a:t>
            </a:r>
            <a:r>
              <a:rPr lang="cs-CZ" dirty="0"/>
              <a:t>a</a:t>
            </a:r>
            <a:r>
              <a:rPr lang="en-GB" dirty="0" err="1"/>
              <a:t>esthesia</a:t>
            </a:r>
            <a:r>
              <a:rPr lang="en-GB" dirty="0"/>
              <a:t> and Pain Management</a:t>
            </a:r>
          </a:p>
        </p:txBody>
      </p:sp>
      <p:sp>
        <p:nvSpPr>
          <p:cNvPr id="3" name="Podnadpis 2">
            <a:extLst>
              <a:ext uri="{FF2B5EF4-FFF2-40B4-BE49-F238E27FC236}">
                <a16:creationId xmlns:a16="http://schemas.microsoft.com/office/drawing/2014/main" id="{C61453DE-F28B-4560-83BF-A2FF30E1E8C1}"/>
              </a:ext>
            </a:extLst>
          </p:cNvPr>
          <p:cNvSpPr txBox="1">
            <a:spLocks noGrp="1"/>
          </p:cNvSpPr>
          <p:nvPr>
            <p:ph type="subTitle" idx="4294967295"/>
          </p:nvPr>
        </p:nvSpPr>
        <p:spPr>
          <a:xfrm>
            <a:off x="760319" y="6079320"/>
            <a:ext cx="8772480" cy="950760"/>
          </a:xfrm>
        </p:spPr>
        <p:txBody>
          <a:bodyPr anchor="ctr"/>
          <a:lstStyle/>
          <a:p>
            <a:pPr lvl="0" algn="r"/>
            <a:r>
              <a:rPr lang="cs-CZ" dirty="0">
                <a:solidFill>
                  <a:srgbClr val="FFFF00"/>
                </a:solidFill>
              </a:rPr>
              <a:t>Lukáš Dadák, ARK, FNUSA</a:t>
            </a:r>
          </a:p>
          <a:p>
            <a:pPr lvl="0" algn="r"/>
            <a:r>
              <a:rPr lang="cs-CZ" dirty="0">
                <a:solidFill>
                  <a:srgbClr val="FFFF00"/>
                </a:solidFill>
              </a:rPr>
              <a:t>aVLAL091</a:t>
            </a:r>
          </a:p>
        </p:txBody>
      </p:sp>
      <p:pic>
        <p:nvPicPr>
          <p:cNvPr id="4" name="Obrázek 3">
            <a:extLst>
              <a:ext uri="{FF2B5EF4-FFF2-40B4-BE49-F238E27FC236}">
                <a16:creationId xmlns:a16="http://schemas.microsoft.com/office/drawing/2014/main" id="{21C1DFCD-D8BC-4854-826F-355590E827E8}"/>
              </a:ext>
            </a:extLst>
          </p:cNvPr>
          <p:cNvPicPr>
            <a:picLocks noChangeAspect="1"/>
          </p:cNvPicPr>
          <p:nvPr/>
        </p:nvPicPr>
        <p:blipFill>
          <a:blip r:embed="rId3">
            <a:lum/>
            <a:alphaModFix/>
          </a:blip>
          <a:srcRect/>
          <a:stretch>
            <a:fillRect/>
          </a:stretch>
        </p:blipFill>
        <p:spPr>
          <a:xfrm>
            <a:off x="2160720" y="1979640"/>
            <a:ext cx="4357440" cy="381312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0CBB29-F6DB-47B8-9D59-D701590AF276}"/>
              </a:ext>
            </a:extLst>
          </p:cNvPr>
          <p:cNvSpPr txBox="1">
            <a:spLocks noGrp="1"/>
          </p:cNvSpPr>
          <p:nvPr>
            <p:ph type="title" idx="4294967295"/>
          </p:nvPr>
        </p:nvSpPr>
        <p:spPr>
          <a:xfrm>
            <a:off x="741239" y="282600"/>
            <a:ext cx="8609040" cy="1263600"/>
          </a:xfrm>
        </p:spPr>
        <p:txBody>
          <a:bodyPr wrap="square">
            <a:noAutofit/>
          </a:bodyPr>
          <a:lstStyle/>
          <a:p>
            <a:pPr lvl="0"/>
            <a:r>
              <a:rPr lang="en-GB"/>
              <a:t>After ether</a:t>
            </a:r>
          </a:p>
        </p:txBody>
      </p:sp>
      <p:sp>
        <p:nvSpPr>
          <p:cNvPr id="3" name="Zástupný symbol pro text 2">
            <a:extLst>
              <a:ext uri="{FF2B5EF4-FFF2-40B4-BE49-F238E27FC236}">
                <a16:creationId xmlns:a16="http://schemas.microsoft.com/office/drawing/2014/main" id="{90BBC3F1-AA2A-44DF-BEC1-126C62831618}"/>
              </a:ext>
            </a:extLst>
          </p:cNvPr>
          <p:cNvSpPr txBox="1">
            <a:spLocks noGrp="1"/>
          </p:cNvSpPr>
          <p:nvPr>
            <p:ph type="body" idx="4294967295"/>
          </p:nvPr>
        </p:nvSpPr>
        <p:spPr>
          <a:xfrm>
            <a:off x="741239" y="1963800"/>
            <a:ext cx="8772480" cy="4937039"/>
          </a:xfrm>
        </p:spPr>
        <p:txBody>
          <a:bodyPr wrap="square"/>
          <a:lstStyle/>
          <a:p>
            <a:pPr marL="0" lvl="0" indent="0">
              <a:buClr>
                <a:srgbClr val="E6E6E6"/>
              </a:buClr>
              <a:buSzPct val="45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dirty="0"/>
              <a:t>1847 – chloroform – obstetrics </a:t>
            </a:r>
            <a:r>
              <a:rPr lang="en-GB" dirty="0" err="1"/>
              <a:t>Anaesth</a:t>
            </a:r>
            <a:r>
              <a:rPr lang="cs-CZ" dirty="0" err="1"/>
              <a:t>esia</a:t>
            </a:r>
            <a:endParaRPr lang="en-GB" dirty="0"/>
          </a:p>
          <a:p>
            <a:pPr marL="0" lvl="0" indent="0">
              <a:buClr>
                <a:srgbClr val="E6E6E6"/>
              </a:buClr>
              <a:buSzPct val="45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dirty="0"/>
              <a:t>1884 – cocaine – eye, mucosa</a:t>
            </a:r>
          </a:p>
          <a:p>
            <a:pPr marL="0" lvl="0" indent="0">
              <a:buClr>
                <a:srgbClr val="E6E6E6"/>
              </a:buClr>
              <a:buSzPct val="45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dirty="0"/>
              <a:t>1885-99 – cocaine “</a:t>
            </a:r>
            <a:r>
              <a:rPr lang="en-GB" dirty="0" err="1"/>
              <a:t>spinaly</a:t>
            </a:r>
            <a:r>
              <a:rPr lang="en-GB" dirty="0"/>
              <a:t>”</a:t>
            </a:r>
          </a:p>
          <a:p>
            <a:pPr marL="415800" lvl="0" indent="-311040">
              <a:tabLst>
                <a:tab pos="415800" algn="l"/>
                <a:tab pos="522000" algn="l"/>
                <a:tab pos="971280" algn="l"/>
                <a:tab pos="1420560" algn="l"/>
                <a:tab pos="1869840" algn="l"/>
                <a:tab pos="2319120" algn="l"/>
                <a:tab pos="2768400" algn="l"/>
                <a:tab pos="3217680" algn="l"/>
                <a:tab pos="3666959" algn="l"/>
                <a:tab pos="4116240" algn="l"/>
                <a:tab pos="4565519" algn="l"/>
                <a:tab pos="5014440" algn="l"/>
                <a:tab pos="5463720" algn="l"/>
                <a:tab pos="5913000" algn="l"/>
                <a:tab pos="6362280" algn="l"/>
                <a:tab pos="6811559" algn="l"/>
                <a:tab pos="7260840" algn="l"/>
                <a:tab pos="7710119" algn="l"/>
                <a:tab pos="8159400" algn="l"/>
                <a:tab pos="8608680" algn="l"/>
                <a:tab pos="9057960" algn="l"/>
              </a:tabLst>
            </a:pPr>
            <a:endParaRPr lang="en-GB" dirty="0"/>
          </a:p>
          <a:p>
            <a:pPr marL="0" lvl="0" indent="0">
              <a:buClr>
                <a:srgbClr val="E6E6E6"/>
              </a:buClr>
              <a:buSzPct val="45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dirty="0"/>
              <a:t>1950's – </a:t>
            </a:r>
            <a:r>
              <a:rPr lang="en-GB" dirty="0" err="1"/>
              <a:t>halothan</a:t>
            </a:r>
            <a:endParaRPr lang="en-GB" dirty="0"/>
          </a:p>
          <a:p>
            <a:pPr marL="0" lvl="0" indent="0">
              <a:buClr>
                <a:srgbClr val="E6E6E6"/>
              </a:buClr>
              <a:buSzPct val="45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dirty="0"/>
              <a:t>1960's – enflurane, isoflurane</a:t>
            </a:r>
          </a:p>
          <a:p>
            <a:pPr marL="0" lvl="0" indent="0">
              <a:buClr>
                <a:srgbClr val="E6E6E6"/>
              </a:buClr>
              <a:buSzPct val="45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US" dirty="0"/>
              <a:t>1994 – sevoflurane</a:t>
            </a:r>
          </a:p>
        </p:txBody>
      </p:sp>
      <p:pic>
        <p:nvPicPr>
          <p:cNvPr id="4" name="Obrázek 3">
            <a:extLst>
              <a:ext uri="{FF2B5EF4-FFF2-40B4-BE49-F238E27FC236}">
                <a16:creationId xmlns:a16="http://schemas.microsoft.com/office/drawing/2014/main" id="{BAAC188E-C227-457C-9098-6EB8534A5691}"/>
              </a:ext>
            </a:extLst>
          </p:cNvPr>
          <p:cNvPicPr>
            <a:picLocks noChangeAspect="1"/>
          </p:cNvPicPr>
          <p:nvPr/>
        </p:nvPicPr>
        <p:blipFill>
          <a:blip r:embed="rId3">
            <a:lum/>
            <a:alphaModFix/>
          </a:blip>
          <a:srcRect/>
          <a:stretch>
            <a:fillRect/>
          </a:stretch>
        </p:blipFill>
        <p:spPr>
          <a:xfrm>
            <a:off x="6192719" y="3419640"/>
            <a:ext cx="3810240" cy="3400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E6928B-F7F2-4E70-89F9-AA007EEAE273}"/>
              </a:ext>
            </a:extLst>
          </p:cNvPr>
          <p:cNvSpPr txBox="1">
            <a:spLocks noGrp="1"/>
          </p:cNvSpPr>
          <p:nvPr>
            <p:ph type="title" idx="4294967295"/>
          </p:nvPr>
        </p:nvSpPr>
        <p:spPr>
          <a:xfrm>
            <a:off x="741239" y="282600"/>
            <a:ext cx="8609040" cy="1263600"/>
          </a:xfrm>
        </p:spPr>
        <p:txBody>
          <a:bodyPr wrap="square">
            <a:noAutofit/>
          </a:bodyPr>
          <a:lstStyle/>
          <a:p>
            <a:pPr lvl="0"/>
            <a:r>
              <a:rPr lang="en-GB" dirty="0"/>
              <a:t>Ideal Anaesthetic</a:t>
            </a:r>
            <a:r>
              <a:rPr lang="cs-CZ" dirty="0"/>
              <a:t> </a:t>
            </a:r>
            <a:r>
              <a:rPr lang="cs-CZ" dirty="0" err="1"/>
              <a:t>Drug</a:t>
            </a:r>
            <a:endParaRPr lang="en-GB" dirty="0"/>
          </a:p>
        </p:txBody>
      </p:sp>
      <p:sp>
        <p:nvSpPr>
          <p:cNvPr id="3" name="Zástupný symbol pro text 2">
            <a:extLst>
              <a:ext uri="{FF2B5EF4-FFF2-40B4-BE49-F238E27FC236}">
                <a16:creationId xmlns:a16="http://schemas.microsoft.com/office/drawing/2014/main" id="{6671BB5E-3C6F-40E0-B962-04EBC0FF3690}"/>
              </a:ext>
            </a:extLst>
          </p:cNvPr>
          <p:cNvSpPr txBox="1">
            <a:spLocks noGrp="1"/>
          </p:cNvSpPr>
          <p:nvPr>
            <p:ph type="body" idx="4294967295"/>
          </p:nvPr>
        </p:nvSpPr>
        <p:spPr>
          <a:xfrm>
            <a:off x="741239" y="1963800"/>
            <a:ext cx="8772480" cy="4937039"/>
          </a:xfrm>
        </p:spPr>
        <p:txBody>
          <a:bodyPr wrap="square"/>
          <a:lstStyle/>
          <a:p>
            <a:pPr marL="0" lvl="0" indent="0">
              <a:buClr>
                <a:srgbClr val="E6E6E6"/>
              </a:buClr>
              <a:buSzPct val="45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 </a:t>
            </a:r>
            <a:r>
              <a:rPr lang="en-GB" dirty="0"/>
              <a:t>temporary disable function of neurons</a:t>
            </a:r>
          </a:p>
          <a:p>
            <a:pPr marL="0" lvl="0" indent="0">
              <a:buClr>
                <a:srgbClr val="E6E6E6"/>
              </a:buClr>
              <a:buSzPct val="45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 </a:t>
            </a:r>
            <a:r>
              <a:rPr lang="en-GB" dirty="0"/>
              <a:t>no influence on breathing, circulation</a:t>
            </a:r>
          </a:p>
          <a:p>
            <a:pPr marL="0" indent="0">
              <a:buClr>
                <a:srgbClr val="E6E6E6"/>
              </a:buClr>
              <a:buSzPct val="45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a:latin typeface="Times New Roman"/>
                <a:cs typeface="Lucida Sans Unicode"/>
              </a:rPr>
              <a:t> s</a:t>
            </a:r>
            <a:r>
              <a:rPr lang="en-GB">
                <a:latin typeface="Times New Roman"/>
                <a:cs typeface="Lucida Sans Unicode"/>
              </a:rPr>
              <a:t>afe</a:t>
            </a:r>
          </a:p>
          <a:p>
            <a:pPr marL="0" indent="0">
              <a:buClr>
                <a:srgbClr val="E6E6E6"/>
              </a:buClr>
              <a:buSzPct val="45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latin typeface="Times New Roman"/>
                <a:cs typeface="Lucida Sans Unicode"/>
              </a:rPr>
              <a:t> cheap</a:t>
            </a:r>
            <a:endParaRPr lang="en-GB"/>
          </a:p>
          <a:p>
            <a:pPr marL="0" indent="0">
              <a:buClr>
                <a:srgbClr val="E6E6E6"/>
              </a:buClr>
              <a:buSzPct val="45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latin typeface="Times New Roman"/>
                <a:cs typeface="Lucida Sans Unicode"/>
              </a:rPr>
              <a:t> non-toxic </a:t>
            </a:r>
            <a:endParaRPr lang="en-GB"/>
          </a:p>
          <a:p>
            <a:pPr marL="415290" lvl="0" indent="-310515">
              <a:tabLst>
                <a:tab pos="415800" algn="l"/>
                <a:tab pos="522000" algn="l"/>
                <a:tab pos="971280" algn="l"/>
                <a:tab pos="1420560" algn="l"/>
                <a:tab pos="1869840" algn="l"/>
                <a:tab pos="2319120" algn="l"/>
                <a:tab pos="2768400" algn="l"/>
                <a:tab pos="3217680" algn="l"/>
                <a:tab pos="3666959" algn="l"/>
                <a:tab pos="4116240" algn="l"/>
                <a:tab pos="4565519" algn="l"/>
                <a:tab pos="5014440" algn="l"/>
                <a:tab pos="5463720" algn="l"/>
                <a:tab pos="5913000" algn="l"/>
                <a:tab pos="6362280" algn="l"/>
                <a:tab pos="6811559" algn="l"/>
                <a:tab pos="7260840" algn="l"/>
                <a:tab pos="7710119" algn="l"/>
                <a:tab pos="8159400" algn="l"/>
                <a:tab pos="8608680" algn="l"/>
                <a:tab pos="9057960" algn="l"/>
              </a:tabLst>
            </a:pPr>
            <a:endParaRPr lang="en-GB" dirty="0"/>
          </a:p>
          <a:p>
            <a:pPr marL="0" lvl="0" indent="0">
              <a:buClr>
                <a:srgbClr val="E6E6E6"/>
              </a:buClr>
              <a:buSzPct val="45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 </a:t>
            </a:r>
            <a:r>
              <a:rPr lang="en-GB" dirty="0"/>
              <a:t>Does not exist.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AE5310-8EA1-4D05-9CA5-DF13B68C3F89}"/>
              </a:ext>
            </a:extLst>
          </p:cNvPr>
          <p:cNvSpPr txBox="1">
            <a:spLocks noGrp="1"/>
          </p:cNvSpPr>
          <p:nvPr>
            <p:ph type="title" idx="4294967295"/>
          </p:nvPr>
        </p:nvSpPr>
        <p:spPr>
          <a:xfrm>
            <a:off x="740879" y="326880"/>
            <a:ext cx="8602920" cy="1167120"/>
          </a:xfrm>
        </p:spPr>
        <p:txBody>
          <a:bodyPr wrap="square">
            <a:noAutofit/>
          </a:bodyPr>
          <a:lstStyle/>
          <a:p>
            <a:pPr lvl="0"/>
            <a:r>
              <a:rPr lang="cs-CZ"/>
              <a:t>Anesthesiology</a:t>
            </a:r>
          </a:p>
        </p:txBody>
      </p:sp>
      <p:sp>
        <p:nvSpPr>
          <p:cNvPr id="3" name="Zástupný symbol pro text 2">
            <a:extLst>
              <a:ext uri="{FF2B5EF4-FFF2-40B4-BE49-F238E27FC236}">
                <a16:creationId xmlns:a16="http://schemas.microsoft.com/office/drawing/2014/main" id="{EA98D469-9F0A-4138-BE72-BC1330A78B7E}"/>
              </a:ext>
            </a:extLst>
          </p:cNvPr>
          <p:cNvSpPr txBox="1">
            <a:spLocks noGrp="1"/>
          </p:cNvSpPr>
          <p:nvPr>
            <p:ph type="body" idx="4294967295"/>
          </p:nvPr>
        </p:nvSpPr>
        <p:spPr>
          <a:xfrm>
            <a:off x="740879" y="1668600"/>
            <a:ext cx="8766360" cy="5092560"/>
          </a:xfrm>
        </p:spPr>
        <p:txBody>
          <a:bodyPr wrap="square"/>
          <a:lstStyle/>
          <a:p>
            <a:pPr marL="674370" indent="-674370">
              <a:tabLst>
                <a:tab pos="674640" algn="l"/>
                <a:tab pos="780840" algn="l"/>
                <a:tab pos="1230120" algn="l"/>
                <a:tab pos="1679400" algn="l"/>
                <a:tab pos="2128680" algn="l"/>
                <a:tab pos="2577960" algn="l"/>
                <a:tab pos="3027240" algn="l"/>
                <a:tab pos="3476520" algn="l"/>
                <a:tab pos="3925799" algn="l"/>
                <a:tab pos="4375080" algn="l"/>
                <a:tab pos="4824359" algn="l"/>
                <a:tab pos="5273280" algn="l"/>
                <a:tab pos="5722560" algn="l"/>
                <a:tab pos="6171840" algn="l"/>
                <a:tab pos="6621120" algn="l"/>
                <a:tab pos="7070399" algn="l"/>
                <a:tab pos="7519680" algn="l"/>
                <a:tab pos="7968959" algn="l"/>
                <a:tab pos="8418240" algn="l"/>
                <a:tab pos="8867520" algn="l"/>
                <a:tab pos="9316800" algn="l"/>
              </a:tabLst>
            </a:pPr>
            <a:r>
              <a:rPr lang="cs-CZ" dirty="0">
                <a:latin typeface="Times New Roman"/>
                <a:cs typeface="Lucida Sans Unicode"/>
              </a:rPr>
              <a:t> </a:t>
            </a:r>
            <a:r>
              <a:rPr lang="cs-CZ" err="1">
                <a:latin typeface="Times New Roman"/>
                <a:cs typeface="Lucida Sans Unicode"/>
              </a:rPr>
              <a:t>is</a:t>
            </a:r>
            <a:r>
              <a:rPr lang="cs-CZ" dirty="0">
                <a:latin typeface="Times New Roman"/>
                <a:cs typeface="Lucida Sans Unicode"/>
              </a:rPr>
              <a:t> a </a:t>
            </a:r>
            <a:r>
              <a:rPr lang="cs-CZ" err="1">
                <a:latin typeface="Times New Roman"/>
                <a:cs typeface="Lucida Sans Unicode"/>
              </a:rPr>
              <a:t>jung</a:t>
            </a:r>
            <a:r>
              <a:rPr lang="cs-CZ" dirty="0">
                <a:latin typeface="Times New Roman"/>
                <a:cs typeface="Lucida Sans Unicode"/>
              </a:rPr>
              <a:t> </a:t>
            </a:r>
            <a:r>
              <a:rPr lang="cs-CZ" err="1">
                <a:latin typeface="Times New Roman"/>
                <a:cs typeface="Lucida Sans Unicode"/>
              </a:rPr>
              <a:t>discipline</a:t>
            </a:r>
            <a:r>
              <a:rPr lang="cs-CZ" dirty="0">
                <a:latin typeface="Times New Roman"/>
                <a:cs typeface="Lucida Sans Unicode"/>
              </a:rPr>
              <a:t> (164y) </a:t>
            </a:r>
            <a:r>
              <a:rPr lang="cs-CZ" err="1">
                <a:latin typeface="Times New Roman"/>
                <a:cs typeface="Lucida Sans Unicode"/>
              </a:rPr>
              <a:t>dealing</a:t>
            </a:r>
            <a:r>
              <a:rPr lang="cs-CZ" dirty="0">
                <a:latin typeface="Times New Roman"/>
                <a:cs typeface="Lucida Sans Unicode"/>
              </a:rPr>
              <a:t> </a:t>
            </a:r>
            <a:r>
              <a:rPr lang="cs-CZ" err="1">
                <a:latin typeface="Times New Roman"/>
                <a:cs typeface="Lucida Sans Unicode"/>
              </a:rPr>
              <a:t>with</a:t>
            </a:r>
            <a:endParaRPr lang="cs-CZ">
              <a:latin typeface="Times New Roman"/>
              <a:cs typeface="Lucida Sans Unicode"/>
            </a:endParaRPr>
          </a:p>
          <a:p>
            <a:pPr marL="0" indent="0" algn="just">
              <a:buClr>
                <a:srgbClr val="000000"/>
              </a:buClr>
              <a:buSzPct val="100000"/>
              <a:buFont typeface="Times New Roman" pitchFamily="18"/>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a:latin typeface="Times New Roman"/>
                <a:cs typeface="Lucida Sans Unicode"/>
              </a:rPr>
              <a:t> the </a:t>
            </a:r>
            <a:r>
              <a:rPr lang="cs-CZ" err="1">
                <a:latin typeface="Times New Roman"/>
                <a:cs typeface="Lucida Sans Unicode"/>
              </a:rPr>
              <a:t>preoperative</a:t>
            </a:r>
            <a:r>
              <a:rPr lang="cs-CZ">
                <a:latin typeface="Times New Roman"/>
                <a:cs typeface="Lucida Sans Unicode"/>
              </a:rPr>
              <a:t>, </a:t>
            </a:r>
            <a:r>
              <a:rPr lang="cs-CZ" b="1" err="1">
                <a:latin typeface="Times New Roman"/>
                <a:cs typeface="Lucida Sans Unicode"/>
              </a:rPr>
              <a:t>intra</a:t>
            </a:r>
            <a:r>
              <a:rPr lang="cs-CZ" err="1">
                <a:latin typeface="Times New Roman"/>
                <a:cs typeface="Lucida Sans Unicode"/>
              </a:rPr>
              <a:t>operative</a:t>
            </a:r>
            <a:r>
              <a:rPr lang="cs-CZ">
                <a:latin typeface="Times New Roman"/>
                <a:cs typeface="Lucida Sans Unicode"/>
              </a:rPr>
              <a:t> and </a:t>
            </a:r>
            <a:r>
              <a:rPr lang="cs-CZ" b="1" err="1">
                <a:latin typeface="Times New Roman"/>
                <a:cs typeface="Lucida Sans Unicode"/>
              </a:rPr>
              <a:t>post</a:t>
            </a:r>
            <a:r>
              <a:rPr lang="cs-CZ" err="1">
                <a:latin typeface="Times New Roman"/>
                <a:cs typeface="Lucida Sans Unicode"/>
              </a:rPr>
              <a:t>operative</a:t>
            </a:r>
            <a:r>
              <a:rPr lang="cs-CZ" dirty="0">
                <a:latin typeface="Times New Roman"/>
                <a:cs typeface="Lucida Sans Unicode"/>
              </a:rPr>
              <a:t> </a:t>
            </a:r>
            <a:r>
              <a:rPr lang="cs-CZ" err="1">
                <a:latin typeface="Times New Roman"/>
                <a:cs typeface="Lucida Sans Unicode"/>
              </a:rPr>
              <a:t>evaluation</a:t>
            </a:r>
            <a:r>
              <a:rPr lang="cs-CZ">
                <a:latin typeface="Times New Roman"/>
                <a:cs typeface="Lucida Sans Unicode"/>
              </a:rPr>
              <a:t> and </a:t>
            </a:r>
            <a:r>
              <a:rPr lang="cs-CZ" err="1">
                <a:latin typeface="Times New Roman"/>
                <a:cs typeface="Lucida Sans Unicode"/>
              </a:rPr>
              <a:t>treatment</a:t>
            </a:r>
            <a:r>
              <a:rPr lang="cs-CZ" dirty="0">
                <a:latin typeface="Times New Roman"/>
                <a:cs typeface="Lucida Sans Unicode"/>
              </a:rPr>
              <a:t> </a:t>
            </a:r>
            <a:r>
              <a:rPr lang="cs-CZ" err="1">
                <a:latin typeface="Times New Roman"/>
                <a:cs typeface="Lucida Sans Unicode"/>
              </a:rPr>
              <a:t>of</a:t>
            </a:r>
            <a:r>
              <a:rPr lang="cs-CZ" dirty="0">
                <a:latin typeface="Times New Roman"/>
                <a:cs typeface="Lucida Sans Unicode"/>
              </a:rPr>
              <a:t> </a:t>
            </a:r>
            <a:r>
              <a:rPr lang="cs-CZ" err="1">
                <a:latin typeface="Times New Roman"/>
                <a:cs typeface="Lucida Sans Unicode"/>
              </a:rPr>
              <a:t>patients</a:t>
            </a:r>
            <a:r>
              <a:rPr lang="cs-CZ" dirty="0">
                <a:latin typeface="Times New Roman"/>
                <a:cs typeface="Lucida Sans Unicode"/>
              </a:rPr>
              <a:t> </a:t>
            </a:r>
            <a:r>
              <a:rPr lang="cs-CZ" err="1">
                <a:latin typeface="Times New Roman"/>
                <a:cs typeface="Lucida Sans Unicode"/>
              </a:rPr>
              <a:t>who</a:t>
            </a:r>
            <a:r>
              <a:rPr lang="cs-CZ">
                <a:latin typeface="Times New Roman"/>
                <a:cs typeface="Lucida Sans Unicode"/>
              </a:rPr>
              <a:t> are </a:t>
            </a:r>
            <a:r>
              <a:rPr lang="cs-CZ" err="1">
                <a:latin typeface="Times New Roman"/>
                <a:cs typeface="Lucida Sans Unicode"/>
              </a:rPr>
              <a:t>rendered</a:t>
            </a:r>
            <a:r>
              <a:rPr lang="cs-CZ" dirty="0">
                <a:latin typeface="Times New Roman"/>
                <a:cs typeface="Lucida Sans Unicode"/>
              </a:rPr>
              <a:t> </a:t>
            </a:r>
            <a:r>
              <a:rPr lang="cs-CZ" err="1">
                <a:solidFill>
                  <a:srgbClr val="FFFF00"/>
                </a:solidFill>
                <a:latin typeface="Times New Roman"/>
                <a:cs typeface="Lucida Sans Unicode"/>
              </a:rPr>
              <a:t>unconscious</a:t>
            </a:r>
            <a:r>
              <a:rPr lang="cs-CZ">
                <a:latin typeface="Times New Roman"/>
                <a:cs typeface="Lucida Sans Unicode"/>
              </a:rPr>
              <a:t> and/</a:t>
            </a:r>
            <a:r>
              <a:rPr lang="cs-CZ" err="1">
                <a:latin typeface="Times New Roman"/>
                <a:cs typeface="Lucida Sans Unicode"/>
              </a:rPr>
              <a:t>or</a:t>
            </a:r>
            <a:r>
              <a:rPr lang="cs-CZ" dirty="0">
                <a:latin typeface="Times New Roman"/>
                <a:cs typeface="Lucida Sans Unicode"/>
              </a:rPr>
              <a:t> </a:t>
            </a:r>
            <a:r>
              <a:rPr lang="cs-CZ" err="1">
                <a:latin typeface="Times New Roman"/>
                <a:cs typeface="Lucida Sans Unicode"/>
              </a:rPr>
              <a:t>insensible</a:t>
            </a:r>
            <a:r>
              <a:rPr lang="cs-CZ">
                <a:latin typeface="Times New Roman"/>
                <a:cs typeface="Lucida Sans Unicode"/>
              </a:rPr>
              <a:t> to </a:t>
            </a:r>
            <a:r>
              <a:rPr lang="cs-CZ" err="1">
                <a:latin typeface="Times New Roman"/>
                <a:cs typeface="Lucida Sans Unicode"/>
              </a:rPr>
              <a:t>pain</a:t>
            </a:r>
            <a:r>
              <a:rPr lang="cs-CZ">
                <a:latin typeface="Times New Roman"/>
                <a:cs typeface="Lucida Sans Unicode"/>
              </a:rPr>
              <a:t> and </a:t>
            </a:r>
            <a:r>
              <a:rPr lang="cs-CZ" err="1">
                <a:latin typeface="Times New Roman"/>
                <a:cs typeface="Lucida Sans Unicode"/>
              </a:rPr>
              <a:t>emotional</a:t>
            </a:r>
            <a:r>
              <a:rPr lang="cs-CZ" dirty="0">
                <a:latin typeface="Times New Roman"/>
                <a:cs typeface="Lucida Sans Unicode"/>
              </a:rPr>
              <a:t> </a:t>
            </a:r>
            <a:r>
              <a:rPr lang="cs-CZ">
                <a:latin typeface="Times New Roman"/>
                <a:cs typeface="Lucida Sans Unicode"/>
              </a:rPr>
              <a:t>stress </a:t>
            </a:r>
            <a:r>
              <a:rPr lang="cs-CZ" err="1">
                <a:solidFill>
                  <a:srgbClr val="FFFF00"/>
                </a:solidFill>
                <a:latin typeface="Times New Roman"/>
                <a:cs typeface="Lucida Sans Unicode"/>
              </a:rPr>
              <a:t>during</a:t>
            </a:r>
            <a:r>
              <a:rPr lang="cs-CZ" dirty="0">
                <a:solidFill>
                  <a:srgbClr val="FFFF00"/>
                </a:solidFill>
                <a:latin typeface="Times New Roman"/>
                <a:cs typeface="Lucida Sans Unicode"/>
              </a:rPr>
              <a:t> </a:t>
            </a:r>
            <a:r>
              <a:rPr lang="cs-CZ" err="1">
                <a:latin typeface="Times New Roman"/>
                <a:cs typeface="Lucida Sans Unicode"/>
              </a:rPr>
              <a:t>surgical</a:t>
            </a:r>
            <a:r>
              <a:rPr lang="cs-CZ">
                <a:latin typeface="Times New Roman"/>
                <a:cs typeface="Lucida Sans Unicode"/>
              </a:rPr>
              <a:t>, </a:t>
            </a:r>
            <a:r>
              <a:rPr lang="cs-CZ" err="1">
                <a:latin typeface="Times New Roman"/>
                <a:cs typeface="Lucida Sans Unicode"/>
              </a:rPr>
              <a:t>obstetrical</a:t>
            </a:r>
            <a:r>
              <a:rPr lang="cs-CZ">
                <a:latin typeface="Times New Roman"/>
                <a:cs typeface="Lucida Sans Unicode"/>
              </a:rPr>
              <a:t>, </a:t>
            </a:r>
            <a:r>
              <a:rPr lang="cs-CZ" err="1">
                <a:latin typeface="Times New Roman"/>
                <a:cs typeface="Lucida Sans Unicode"/>
              </a:rPr>
              <a:t>therapeutic</a:t>
            </a:r>
            <a:r>
              <a:rPr lang="cs-CZ">
                <a:latin typeface="Times New Roman"/>
                <a:cs typeface="Lucida Sans Unicode"/>
              </a:rPr>
              <a:t> and </a:t>
            </a:r>
            <a:r>
              <a:rPr lang="cs-CZ" err="1">
                <a:latin typeface="Times New Roman"/>
                <a:cs typeface="Lucida Sans Unicode"/>
              </a:rPr>
              <a:t>diagnostic</a:t>
            </a:r>
            <a:r>
              <a:rPr lang="cs-CZ" dirty="0">
                <a:latin typeface="Times New Roman"/>
                <a:cs typeface="Lucida Sans Unicode"/>
              </a:rPr>
              <a:t> </a:t>
            </a:r>
            <a:r>
              <a:rPr lang="cs-CZ" err="1">
                <a:latin typeface="Times New Roman"/>
                <a:cs typeface="Lucida Sans Unicode"/>
              </a:rPr>
              <a:t>medical</a:t>
            </a:r>
            <a:r>
              <a:rPr lang="cs-CZ" dirty="0">
                <a:latin typeface="Times New Roman"/>
                <a:cs typeface="Lucida Sans Unicode"/>
              </a:rPr>
              <a:t> </a:t>
            </a:r>
            <a:r>
              <a:rPr lang="cs-CZ" err="1">
                <a:solidFill>
                  <a:srgbClr val="FFFF00"/>
                </a:solidFill>
                <a:latin typeface="Times New Roman"/>
                <a:cs typeface="Lucida Sans Unicode"/>
              </a:rPr>
              <a:t>procedures</a:t>
            </a:r>
            <a:r>
              <a:rPr lang="cs-CZ" dirty="0">
                <a:latin typeface="Times New Roman"/>
                <a:cs typeface="Lucida Sans Unicode"/>
              </a:rPr>
              <a:t>;</a:t>
            </a:r>
          </a:p>
          <a:p>
            <a:pPr marL="0" indent="0" algn="just">
              <a:buClr>
                <a:srgbClr val="000000"/>
              </a:buClr>
              <a:buSzPct val="100000"/>
              <a:buFont typeface="Times New Roman" pitchFamily="18"/>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a:latin typeface="Times New Roman"/>
                <a:cs typeface="Lucida Sans Unicode"/>
              </a:rPr>
              <a:t> the </a:t>
            </a:r>
            <a:r>
              <a:rPr lang="cs-CZ" err="1">
                <a:latin typeface="Times New Roman"/>
                <a:cs typeface="Lucida Sans Unicode"/>
              </a:rPr>
              <a:t>protection</a:t>
            </a:r>
            <a:r>
              <a:rPr lang="cs-CZ" dirty="0">
                <a:latin typeface="Times New Roman"/>
                <a:cs typeface="Lucida Sans Unicode"/>
              </a:rPr>
              <a:t> </a:t>
            </a:r>
            <a:r>
              <a:rPr lang="cs-CZ" err="1">
                <a:latin typeface="Times New Roman"/>
                <a:cs typeface="Lucida Sans Unicode"/>
              </a:rPr>
              <a:t>of</a:t>
            </a:r>
            <a:r>
              <a:rPr lang="cs-CZ" dirty="0">
                <a:latin typeface="Times New Roman"/>
                <a:cs typeface="Lucida Sans Unicode"/>
              </a:rPr>
              <a:t> </a:t>
            </a:r>
            <a:r>
              <a:rPr lang="cs-CZ" err="1">
                <a:latin typeface="Times New Roman"/>
                <a:cs typeface="Lucida Sans Unicode"/>
              </a:rPr>
              <a:t>life</a:t>
            </a:r>
            <a:r>
              <a:rPr lang="cs-CZ" dirty="0">
                <a:latin typeface="Times New Roman"/>
                <a:cs typeface="Lucida Sans Unicode"/>
              </a:rPr>
              <a:t> </a:t>
            </a:r>
            <a:r>
              <a:rPr lang="cs-CZ" err="1">
                <a:latin typeface="Times New Roman"/>
                <a:cs typeface="Lucida Sans Unicode"/>
              </a:rPr>
              <a:t>functions</a:t>
            </a:r>
            <a:r>
              <a:rPr lang="cs-CZ">
                <a:latin typeface="Times New Roman"/>
                <a:cs typeface="Lucida Sans Unicode"/>
              </a:rPr>
              <a:t> and </a:t>
            </a:r>
            <a:r>
              <a:rPr lang="cs-CZ" err="1">
                <a:latin typeface="Times New Roman"/>
                <a:cs typeface="Lucida Sans Unicode"/>
              </a:rPr>
              <a:t>vital</a:t>
            </a:r>
            <a:r>
              <a:rPr lang="cs-CZ" dirty="0">
                <a:latin typeface="Times New Roman"/>
                <a:cs typeface="Lucida Sans Unicode"/>
              </a:rPr>
              <a:t> </a:t>
            </a:r>
            <a:r>
              <a:rPr lang="cs-CZ" err="1">
                <a:latin typeface="Times New Roman"/>
                <a:cs typeface="Lucida Sans Unicode"/>
              </a:rPr>
              <a:t>organs</a:t>
            </a:r>
            <a:r>
              <a:rPr lang="cs-CZ" dirty="0">
                <a:latin typeface="Times New Roman"/>
                <a:cs typeface="Lucida Sans Unicode"/>
              </a:rPr>
              <a:t> </a:t>
            </a:r>
            <a:r>
              <a:rPr lang="cs-CZ">
                <a:latin typeface="Times New Roman"/>
                <a:cs typeface="Lucida Sans Unicode"/>
              </a:rPr>
              <a:t>(brain, </a:t>
            </a:r>
            <a:r>
              <a:rPr lang="cs-CZ" err="1">
                <a:latin typeface="Times New Roman"/>
                <a:cs typeface="Lucida Sans Unicode"/>
              </a:rPr>
              <a:t>heart</a:t>
            </a:r>
            <a:r>
              <a:rPr lang="cs-CZ">
                <a:latin typeface="Times New Roman"/>
                <a:cs typeface="Lucida Sans Unicode"/>
              </a:rPr>
              <a:t>, </a:t>
            </a:r>
            <a:r>
              <a:rPr lang="cs-CZ" err="1">
                <a:latin typeface="Times New Roman"/>
                <a:cs typeface="Lucida Sans Unicode"/>
              </a:rPr>
              <a:t>lungs</a:t>
            </a:r>
            <a:r>
              <a:rPr lang="cs-CZ">
                <a:latin typeface="Times New Roman"/>
                <a:cs typeface="Lucida Sans Unicode"/>
              </a:rPr>
              <a:t>, </a:t>
            </a:r>
            <a:r>
              <a:rPr lang="cs-CZ" err="1">
                <a:latin typeface="Times New Roman"/>
                <a:cs typeface="Lucida Sans Unicode"/>
              </a:rPr>
              <a:t>kidneys</a:t>
            </a:r>
            <a:r>
              <a:rPr lang="cs-CZ">
                <a:latin typeface="Times New Roman"/>
                <a:cs typeface="Lucida Sans Unicode"/>
              </a:rPr>
              <a:t>, liver, </a:t>
            </a:r>
            <a:r>
              <a:rPr lang="cs-CZ" err="1">
                <a:latin typeface="Times New Roman"/>
                <a:cs typeface="Lucida Sans Unicode"/>
              </a:rPr>
              <a:t>endocrine</a:t>
            </a:r>
            <a:r>
              <a:rPr lang="cs-CZ" dirty="0">
                <a:latin typeface="Times New Roman"/>
                <a:cs typeface="Lucida Sans Unicode"/>
              </a:rPr>
              <a:t>, skin </a:t>
            </a:r>
            <a:r>
              <a:rPr lang="cs-CZ">
                <a:latin typeface="Times New Roman"/>
                <a:cs typeface="Lucida Sans Unicode"/>
              </a:rPr>
              <a:t>integrity, nerve) </a:t>
            </a:r>
            <a:r>
              <a:rPr lang="cs-CZ" err="1">
                <a:latin typeface="Times New Roman"/>
                <a:cs typeface="Lucida Sans Unicode"/>
              </a:rPr>
              <a:t>under</a:t>
            </a:r>
            <a:r>
              <a:rPr lang="cs-CZ" dirty="0">
                <a:latin typeface="Times New Roman"/>
                <a:cs typeface="Lucida Sans Unicode"/>
              </a:rPr>
              <a:t> </a:t>
            </a:r>
            <a:r>
              <a:rPr lang="cs-CZ" err="1">
                <a:latin typeface="Times New Roman"/>
                <a:cs typeface="Lucida Sans Unicode"/>
              </a:rPr>
              <a:t>the</a:t>
            </a:r>
            <a:r>
              <a:rPr lang="cs-CZ">
                <a:latin typeface="Times New Roman"/>
                <a:cs typeface="Lucida Sans Unicode"/>
              </a:rPr>
              <a:t> stress </a:t>
            </a:r>
            <a:r>
              <a:rPr lang="cs-CZ" err="1">
                <a:latin typeface="Times New Roman"/>
                <a:cs typeface="Lucida Sans Unicode"/>
              </a:rPr>
              <a:t>of</a:t>
            </a:r>
            <a:r>
              <a:rPr lang="cs-CZ" dirty="0">
                <a:latin typeface="Times New Roman"/>
                <a:cs typeface="Lucida Sans Unicode"/>
              </a:rPr>
              <a:t>  </a:t>
            </a:r>
            <a:r>
              <a:rPr lang="cs-CZ" err="1">
                <a:latin typeface="Times New Roman"/>
                <a:cs typeface="Lucida Sans Unicode"/>
              </a:rPr>
              <a:t>surgical</a:t>
            </a:r>
            <a:r>
              <a:rPr lang="cs-CZ">
                <a:latin typeface="Times New Roman"/>
                <a:cs typeface="Lucida Sans Unicode"/>
              </a:rPr>
              <a:t> and </a:t>
            </a:r>
            <a:r>
              <a:rPr lang="cs-CZ" err="1">
                <a:latin typeface="Times New Roman"/>
                <a:cs typeface="Lucida Sans Unicode"/>
              </a:rPr>
              <a:t>other</a:t>
            </a:r>
            <a:r>
              <a:rPr lang="cs-CZ" dirty="0">
                <a:latin typeface="Times New Roman"/>
                <a:cs typeface="Lucida Sans Unicode"/>
              </a:rPr>
              <a:t> </a:t>
            </a:r>
            <a:r>
              <a:rPr lang="cs-CZ" err="1">
                <a:latin typeface="Times New Roman"/>
                <a:cs typeface="Lucida Sans Unicode"/>
              </a:rPr>
              <a:t>medical</a:t>
            </a:r>
            <a:r>
              <a:rPr lang="cs-CZ" dirty="0">
                <a:latin typeface="Times New Roman"/>
                <a:cs typeface="Lucida Sans Unicode"/>
              </a:rPr>
              <a:t> </a:t>
            </a:r>
            <a:r>
              <a:rPr lang="cs-CZ" err="1">
                <a:latin typeface="Times New Roman"/>
                <a:cs typeface="Lucida Sans Unicode"/>
              </a:rPr>
              <a:t>procedures</a:t>
            </a:r>
            <a:r>
              <a:rPr lang="cs-CZ" dirty="0">
                <a:latin typeface="Times New Roman"/>
                <a:cs typeface="Lucida Sans Unicode"/>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7E5971-ACC0-4620-83D1-D33800BF2DB5}"/>
              </a:ext>
            </a:extLst>
          </p:cNvPr>
          <p:cNvSpPr txBox="1">
            <a:spLocks noGrp="1"/>
          </p:cNvSpPr>
          <p:nvPr>
            <p:ph type="title" idx="4294967295"/>
          </p:nvPr>
        </p:nvSpPr>
        <p:spPr>
          <a:xfrm>
            <a:off x="740879" y="326880"/>
            <a:ext cx="8602920" cy="1167120"/>
          </a:xfrm>
        </p:spPr>
        <p:txBody>
          <a:bodyPr wrap="square">
            <a:noAutofit/>
          </a:bodyPr>
          <a:lstStyle/>
          <a:p>
            <a:pPr lvl="0"/>
            <a:r>
              <a:rPr lang="cs-CZ" dirty="0" err="1"/>
              <a:t>Anaesthesiology</a:t>
            </a:r>
            <a:endParaRPr lang="cs-CZ" dirty="0"/>
          </a:p>
        </p:txBody>
      </p:sp>
      <p:sp>
        <p:nvSpPr>
          <p:cNvPr id="3" name="Zástupný symbol pro text 2">
            <a:extLst>
              <a:ext uri="{FF2B5EF4-FFF2-40B4-BE49-F238E27FC236}">
                <a16:creationId xmlns:a16="http://schemas.microsoft.com/office/drawing/2014/main" id="{100FD63A-9F4F-4B69-8C42-26D898A544F3}"/>
              </a:ext>
            </a:extLst>
          </p:cNvPr>
          <p:cNvSpPr txBox="1">
            <a:spLocks noGrp="1"/>
          </p:cNvSpPr>
          <p:nvPr>
            <p:ph type="body" idx="4294967295"/>
          </p:nvPr>
        </p:nvSpPr>
        <p:spPr>
          <a:xfrm>
            <a:off x="740879" y="1668600"/>
            <a:ext cx="8766360" cy="5092560"/>
          </a:xfrm>
        </p:spPr>
        <p:txBody>
          <a:bodyPr wrap="square"/>
          <a:lstStyle/>
          <a:p>
            <a:pPr marL="0" indent="0">
              <a:buClr>
                <a:srgbClr val="000000"/>
              </a:buClr>
              <a:buSzPct val="100000"/>
              <a:buFont typeface="Times New Roman" pitchFamily="18"/>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a:latin typeface="Times New Roman"/>
                <a:cs typeface="Lucida Sans Unicode"/>
              </a:rPr>
              <a:t> Monitoring and maintenance of normal physiology during the perioperative period;</a:t>
            </a:r>
          </a:p>
          <a:p>
            <a:pPr marL="0" indent="0">
              <a:buClr>
                <a:srgbClr val="000000"/>
              </a:buClr>
              <a:buSzPct val="100000"/>
              <a:buFont typeface="Times New Roman" pitchFamily="18"/>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a:latin typeface="Times New Roman"/>
                <a:cs typeface="Lucida Sans Unicode"/>
              </a:rPr>
              <a:t> Diagnosis and treatment of acute, chronic and cancer-related pain;</a:t>
            </a:r>
          </a:p>
          <a:p>
            <a:pPr marL="0" indent="0">
              <a:buClr>
                <a:srgbClr val="000000"/>
              </a:buClr>
              <a:buSzPct val="100000"/>
              <a:buFont typeface="Times New Roman" pitchFamily="18"/>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a:latin typeface="Times New Roman"/>
                <a:cs typeface="Lucida Sans Unicode"/>
              </a:rPr>
              <a:t> Clinical management of CPR;</a:t>
            </a:r>
          </a:p>
          <a:p>
            <a:pPr marL="0" indent="0">
              <a:buClr>
                <a:srgbClr val="000000"/>
              </a:buClr>
              <a:buSzPct val="100000"/>
              <a:buFont typeface="Times New Roman" pitchFamily="18"/>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a:latin typeface="Times New Roman"/>
                <a:cs typeface="Lucida Sans Unicode"/>
              </a:rPr>
              <a:t> Evaluation of respiratory function and application of respiratory therapy;</a:t>
            </a:r>
          </a:p>
          <a:p>
            <a:pPr marL="0" indent="0">
              <a:buClr>
                <a:srgbClr val="000000"/>
              </a:buClr>
              <a:buSzPct val="100000"/>
              <a:buFont typeface="Times New Roman" pitchFamily="18"/>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a:latin typeface="Times New Roman"/>
                <a:cs typeface="Lucida Sans Unicode"/>
              </a:rPr>
              <a:t> Management of critically ill patients;</a:t>
            </a:r>
          </a:p>
          <a:p>
            <a:pPr marL="0" indent="0">
              <a:buClr>
                <a:srgbClr val="000000"/>
              </a:buClr>
              <a:buSzPct val="100000"/>
              <a:buFont typeface="Times New Roman" pitchFamily="18"/>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a:latin typeface="Times New Roman"/>
                <a:cs typeface="Lucida Sans Unicode"/>
              </a:rPr>
              <a:t> Conduct of clinical research;</a:t>
            </a:r>
          </a:p>
          <a:p>
            <a:pPr marL="0" indent="0">
              <a:buClr>
                <a:srgbClr val="000000"/>
              </a:buClr>
              <a:buSzPct val="100000"/>
              <a:buFont typeface="Times New Roman" pitchFamily="18"/>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a:latin typeface="Times New Roman"/>
                <a:cs typeface="Lucida Sans Unicode"/>
              </a:rPr>
              <a:t> Teaching personnel involved in perioperative care</a:t>
            </a:r>
          </a:p>
        </p:txBody>
      </p:sp>
      <p:sp>
        <p:nvSpPr>
          <p:cNvPr id="4" name="Volný tvar: obrazec 3">
            <a:extLst>
              <a:ext uri="{FF2B5EF4-FFF2-40B4-BE49-F238E27FC236}">
                <a16:creationId xmlns:a16="http://schemas.microsoft.com/office/drawing/2014/main" id="{B4F059C9-85A3-4530-AD95-0838D9604883}"/>
              </a:ext>
            </a:extLst>
          </p:cNvPr>
          <p:cNvSpPr/>
          <p:nvPr/>
        </p:nvSpPr>
        <p:spPr>
          <a:xfrm>
            <a:off x="4106879" y="6796800"/>
            <a:ext cx="5236920" cy="277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0000" tIns="45000" rIns="90000" bIns="45000" anchor="t"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cs-CZ" dirty="0">
                <a:solidFill>
                  <a:srgbClr val="FFFF00"/>
                </a:solidFill>
              </a:rPr>
              <a:t>GUIDELINES FOR PATIENT CARE IN </a:t>
            </a:r>
            <a:r>
              <a:rPr lang="cs-CZ" dirty="0" err="1">
                <a:solidFill>
                  <a:srgbClr val="FFFF00"/>
                </a:solidFill>
              </a:rPr>
              <a:t>AnaesthESIOLOGY</a:t>
            </a:r>
            <a:r>
              <a:rPr lang="cs-CZ" dirty="0">
                <a:solidFill>
                  <a:srgbClr val="FFFF00"/>
                </a:solidFill>
              </a:rPr>
              <a:t>, ASA 1967</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99120D-2CC4-4B54-A027-A43B2AEF33E9}"/>
              </a:ext>
            </a:extLst>
          </p:cNvPr>
          <p:cNvSpPr txBox="1">
            <a:spLocks noGrp="1"/>
          </p:cNvSpPr>
          <p:nvPr>
            <p:ph type="title" idx="4294967295"/>
          </p:nvPr>
        </p:nvSpPr>
        <p:spPr>
          <a:xfrm>
            <a:off x="1091880" y="502920"/>
            <a:ext cx="8567640" cy="1260360"/>
          </a:xfrm>
        </p:spPr>
        <p:txBody>
          <a:bodyPr wrap="square" lIns="90000" tIns="46800" rIns="90000" bIns="46800">
            <a:noAutofit/>
          </a:bodyPr>
          <a:lstStyle/>
          <a:p>
            <a:pPr lvl="0">
              <a:lnSpc>
                <a:spcPct val="95000"/>
              </a:lnSpc>
            </a:pPr>
            <a:r>
              <a:rPr lang="cs-CZ" dirty="0"/>
              <a:t>General </a:t>
            </a:r>
            <a:r>
              <a:rPr lang="cs-CZ" dirty="0" err="1"/>
              <a:t>Anaesthesia</a:t>
            </a:r>
            <a:r>
              <a:rPr lang="cs-CZ" dirty="0"/>
              <a:t>  - </a:t>
            </a:r>
            <a:r>
              <a:rPr lang="cs-CZ" dirty="0" err="1"/>
              <a:t>Definition</a:t>
            </a:r>
            <a:endParaRPr lang="cs-CZ" dirty="0"/>
          </a:p>
        </p:txBody>
      </p:sp>
      <p:sp>
        <p:nvSpPr>
          <p:cNvPr id="3" name="Zástupný symbol pro text 2">
            <a:extLst>
              <a:ext uri="{FF2B5EF4-FFF2-40B4-BE49-F238E27FC236}">
                <a16:creationId xmlns:a16="http://schemas.microsoft.com/office/drawing/2014/main" id="{45A15F8D-075C-4DFC-BDC8-A094EF5B5DBC}"/>
              </a:ext>
            </a:extLst>
          </p:cNvPr>
          <p:cNvSpPr txBox="1">
            <a:spLocks noGrp="1"/>
          </p:cNvSpPr>
          <p:nvPr>
            <p:ph type="body" idx="4294967295"/>
          </p:nvPr>
        </p:nvSpPr>
        <p:spPr>
          <a:xfrm>
            <a:off x="1091880" y="2015640"/>
            <a:ext cx="8567640" cy="4537080"/>
          </a:xfrm>
        </p:spPr>
        <p:txBody>
          <a:bodyPr wrap="square" lIns="90000" tIns="46800" rIns="90000" bIns="46800"/>
          <a:lstStyle/>
          <a:p>
            <a:pPr marL="457200" lvl="0" indent="-457200">
              <a:spcBef>
                <a:spcPts val="799"/>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err="1"/>
              <a:t>arteficial</a:t>
            </a:r>
            <a:r>
              <a:rPr lang="cs-CZ" dirty="0"/>
              <a:t> </a:t>
            </a:r>
            <a:r>
              <a:rPr lang="cs-CZ" dirty="0" err="1"/>
              <a:t>reversible</a:t>
            </a:r>
            <a:r>
              <a:rPr lang="cs-CZ" dirty="0"/>
              <a:t> </a:t>
            </a:r>
            <a:r>
              <a:rPr lang="cs-CZ" dirty="0" err="1"/>
              <a:t>intoxication</a:t>
            </a:r>
            <a:r>
              <a:rPr lang="cs-CZ" dirty="0"/>
              <a:t>, </a:t>
            </a:r>
            <a:br>
              <a:rPr lang="cs-CZ" dirty="0"/>
            </a:br>
            <a:r>
              <a:rPr lang="cs-CZ" dirty="0" err="1"/>
              <a:t>controled</a:t>
            </a:r>
            <a:r>
              <a:rPr lang="cs-CZ" dirty="0"/>
              <a:t> </a:t>
            </a:r>
            <a:r>
              <a:rPr lang="cs-CZ" dirty="0" err="1"/>
              <a:t>coma</a:t>
            </a:r>
            <a:endParaRPr lang="cs-CZ" dirty="0"/>
          </a:p>
          <a:p>
            <a:pPr marL="457200" lvl="0" indent="-457200">
              <a:spcBef>
                <a:spcPts val="799"/>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err="1"/>
              <a:t>drug-induced</a:t>
            </a:r>
            <a:r>
              <a:rPr lang="cs-CZ" dirty="0"/>
              <a:t> </a:t>
            </a:r>
            <a:r>
              <a:rPr lang="cs-CZ" dirty="0" err="1"/>
              <a:t>loss</a:t>
            </a:r>
            <a:r>
              <a:rPr lang="cs-CZ" dirty="0"/>
              <a:t> </a:t>
            </a:r>
            <a:r>
              <a:rPr lang="cs-CZ" dirty="0" err="1"/>
              <a:t>of</a:t>
            </a:r>
            <a:r>
              <a:rPr lang="cs-CZ" dirty="0"/>
              <a:t> </a:t>
            </a:r>
            <a:r>
              <a:rPr lang="cs-CZ" dirty="0" err="1"/>
              <a:t>consciousness</a:t>
            </a:r>
            <a:r>
              <a:rPr lang="cs-CZ" dirty="0"/>
              <a:t>, </a:t>
            </a:r>
            <a:r>
              <a:rPr lang="cs-CZ" dirty="0" err="1"/>
              <a:t>felling</a:t>
            </a:r>
            <a:r>
              <a:rPr lang="cs-CZ" dirty="0"/>
              <a:t>, </a:t>
            </a:r>
            <a:r>
              <a:rPr lang="cs-CZ" dirty="0" err="1"/>
              <a:t>pain</a:t>
            </a:r>
            <a:endParaRPr lang="cs-CZ" dirty="0"/>
          </a:p>
          <a:p>
            <a:pPr marL="457200" lvl="0" indent="-457200">
              <a:spcBef>
                <a:spcPts val="799"/>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„No </a:t>
            </a:r>
            <a:r>
              <a:rPr lang="cs-CZ" dirty="0" err="1"/>
              <a:t>reaction</a:t>
            </a:r>
            <a:r>
              <a:rPr lang="cs-CZ" dirty="0"/>
              <a:t>“ to </a:t>
            </a:r>
            <a:r>
              <a:rPr lang="cs-CZ" dirty="0" err="1"/>
              <a:t>stimuli</a:t>
            </a:r>
            <a:endParaRPr lang="cs-CZ" dirty="0"/>
          </a:p>
          <a:p>
            <a:pPr marL="457200" lvl="0" indent="-457200">
              <a:spcBef>
                <a:spcPts val="799"/>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endParaRPr lang="cs-CZ" dirty="0"/>
          </a:p>
          <a:p>
            <a:pPr marL="457200" lvl="0" indent="-457200">
              <a:spcBef>
                <a:spcPts val="799"/>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err="1"/>
              <a:t>allow</a:t>
            </a:r>
            <a:r>
              <a:rPr lang="cs-CZ" dirty="0"/>
              <a:t> </a:t>
            </a:r>
            <a:r>
              <a:rPr lang="cs-CZ" dirty="0" err="1"/>
              <a:t>therapy</a:t>
            </a:r>
            <a:r>
              <a:rPr lang="cs-CZ" dirty="0"/>
              <a:t> (</a:t>
            </a:r>
            <a:r>
              <a:rPr lang="cs-CZ" dirty="0" err="1"/>
              <a:t>surgery</a:t>
            </a:r>
            <a:r>
              <a:rPr lang="cs-CZ" dirty="0"/>
              <a:t>, </a:t>
            </a:r>
            <a:r>
              <a:rPr lang="cs-CZ" dirty="0" err="1"/>
              <a:t>electroshock</a:t>
            </a:r>
            <a:r>
              <a:rPr lang="cs-CZ" dirty="0"/>
              <a:t>)</a:t>
            </a:r>
          </a:p>
          <a:p>
            <a:pPr marL="457200" lvl="0" indent="-457200">
              <a:spcBef>
                <a:spcPts val="799"/>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err="1"/>
              <a:t>allow</a:t>
            </a:r>
            <a:r>
              <a:rPr lang="cs-CZ" dirty="0"/>
              <a:t> </a:t>
            </a:r>
            <a:r>
              <a:rPr lang="cs-CZ" dirty="0" err="1"/>
              <a:t>diagnostic</a:t>
            </a:r>
            <a:r>
              <a:rPr lang="cs-CZ" dirty="0"/>
              <a:t> </a:t>
            </a:r>
            <a:r>
              <a:rPr lang="cs-CZ" dirty="0" err="1"/>
              <a:t>method</a:t>
            </a:r>
            <a:r>
              <a:rPr lang="cs-CZ" dirty="0"/>
              <a:t> (CT, MRI)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70D5CB-EC31-45B4-B10E-8A22C7051DD2}"/>
              </a:ext>
            </a:extLst>
          </p:cNvPr>
          <p:cNvSpPr txBox="1">
            <a:spLocks noGrp="1"/>
          </p:cNvSpPr>
          <p:nvPr>
            <p:ph type="title"/>
          </p:nvPr>
        </p:nvSpPr>
        <p:spPr/>
        <p:txBody>
          <a:bodyPr wrap="square" lIns="90000" tIns="46800" rIns="90000" bIns="46800">
            <a:noAutofit/>
          </a:bodyPr>
          <a:lstStyle/>
          <a:p>
            <a:pPr lvl="0">
              <a:lnSpc>
                <a:spcPct val="95000"/>
              </a:lnSpc>
            </a:pPr>
            <a:r>
              <a:rPr lang="cs-CZ" dirty="0"/>
              <a:t>General </a:t>
            </a:r>
            <a:r>
              <a:rPr lang="cs-CZ" dirty="0" err="1"/>
              <a:t>Anaesthesia</a:t>
            </a:r>
            <a:endParaRPr lang="cs-CZ" dirty="0"/>
          </a:p>
        </p:txBody>
      </p:sp>
      <p:sp>
        <p:nvSpPr>
          <p:cNvPr id="12" name="Zástupný symbol pro obsah 11">
            <a:extLst>
              <a:ext uri="{FF2B5EF4-FFF2-40B4-BE49-F238E27FC236}">
                <a16:creationId xmlns:a16="http://schemas.microsoft.com/office/drawing/2014/main" id="{058AD615-E298-43C8-8491-7607DB3BC89C}"/>
              </a:ext>
            </a:extLst>
          </p:cNvPr>
          <p:cNvSpPr>
            <a:spLocks noGrp="1"/>
          </p:cNvSpPr>
          <p:nvPr>
            <p:ph idx="1"/>
          </p:nvPr>
        </p:nvSpPr>
        <p:spPr/>
        <p:txBody>
          <a:bodyPr/>
          <a:lstStyle/>
          <a:p>
            <a:r>
              <a:rPr lang="cs-CZ" dirty="0"/>
              <a:t>No </a:t>
            </a:r>
            <a:r>
              <a:rPr lang="cs-CZ" dirty="0" err="1"/>
              <a:t>memory</a:t>
            </a:r>
            <a:r>
              <a:rPr lang="cs-CZ" dirty="0"/>
              <a:t> </a:t>
            </a:r>
          </a:p>
          <a:p>
            <a:r>
              <a:rPr lang="cs-CZ" dirty="0"/>
              <a:t>No </a:t>
            </a:r>
            <a:r>
              <a:rPr lang="cs-CZ" dirty="0" err="1"/>
              <a:t>pain</a:t>
            </a:r>
            <a:endParaRPr lang="cs-CZ" dirty="0"/>
          </a:p>
          <a:p>
            <a:r>
              <a:rPr lang="cs-CZ" dirty="0"/>
              <a:t>No </a:t>
            </a:r>
            <a:r>
              <a:rPr lang="cs-CZ" dirty="0" err="1"/>
              <a:t>force</a:t>
            </a:r>
            <a:endParaRPr lang="cs-CZ" dirty="0"/>
          </a:p>
          <a:p>
            <a:endParaRPr lang="cs-CZ" dirty="0"/>
          </a:p>
        </p:txBody>
      </p:sp>
      <p:sp>
        <p:nvSpPr>
          <p:cNvPr id="3" name="Volný tvar: obrazec 2">
            <a:extLst>
              <a:ext uri="{FF2B5EF4-FFF2-40B4-BE49-F238E27FC236}">
                <a16:creationId xmlns:a16="http://schemas.microsoft.com/office/drawing/2014/main" id="{B520B908-F484-45B9-8C67-B314B9A73307}"/>
              </a:ext>
            </a:extLst>
          </p:cNvPr>
          <p:cNvSpPr/>
          <p:nvPr/>
        </p:nvSpPr>
        <p:spPr>
          <a:xfrm rot="10800000">
            <a:off x="1847520" y="2378160"/>
            <a:ext cx="6635880" cy="47037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a:noFill/>
            <a:prstDash val="solid"/>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grpSp>
        <p:nvGrpSpPr>
          <p:cNvPr id="4" name="Skupina 3">
            <a:extLst>
              <a:ext uri="{FF2B5EF4-FFF2-40B4-BE49-F238E27FC236}">
                <a16:creationId xmlns:a16="http://schemas.microsoft.com/office/drawing/2014/main" id="{7C50CA00-C692-4E0D-A46B-8050F5371001}"/>
              </a:ext>
            </a:extLst>
          </p:cNvPr>
          <p:cNvGrpSpPr/>
          <p:nvPr/>
        </p:nvGrpSpPr>
        <p:grpSpPr>
          <a:xfrm>
            <a:off x="4259160" y="2351159"/>
            <a:ext cx="4175279" cy="4135365"/>
            <a:chOff x="4259160" y="2351160"/>
            <a:chExt cx="4175279" cy="4114800"/>
          </a:xfrm>
        </p:grpSpPr>
        <p:sp>
          <p:nvSpPr>
            <p:cNvPr id="5" name="Volný tvar: obrazec 4">
              <a:extLst>
                <a:ext uri="{FF2B5EF4-FFF2-40B4-BE49-F238E27FC236}">
                  <a16:creationId xmlns:a16="http://schemas.microsoft.com/office/drawing/2014/main" id="{D8359A84-57F2-4632-AA07-C5C6A001B969}"/>
                </a:ext>
              </a:extLst>
            </p:cNvPr>
            <p:cNvSpPr/>
            <p:nvPr/>
          </p:nvSpPr>
          <p:spPr>
            <a:xfrm>
              <a:off x="4259160" y="2351160"/>
              <a:ext cx="4175279" cy="41148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9360" cap="sq">
              <a:solidFill>
                <a:srgbClr val="FFFF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6" name="Přímá spojnice 5">
              <a:extLst>
                <a:ext uri="{FF2B5EF4-FFF2-40B4-BE49-F238E27FC236}">
                  <a16:creationId xmlns:a16="http://schemas.microsoft.com/office/drawing/2014/main" id="{8311D8BA-0FE9-42AB-9D12-3AE2301109C9}"/>
                </a:ext>
              </a:extLst>
            </p:cNvPr>
            <p:cNvSpPr/>
            <p:nvPr/>
          </p:nvSpPr>
          <p:spPr>
            <a:xfrm>
              <a:off x="4743450" y="3098007"/>
              <a:ext cx="1597589" cy="1335539"/>
            </a:xfrm>
            <a:prstGeom prst="line">
              <a:avLst/>
            </a:prstGeom>
            <a:noFill/>
            <a:ln w="9360" cap="sq">
              <a:solidFill>
                <a:srgbClr val="FFFF00"/>
              </a:solidFill>
              <a:prstDash val="solid"/>
              <a:miter/>
            </a:ln>
          </p:spPr>
          <p:txBody>
            <a:bodyPr wrap="square" lIns="90000" tIns="46800" rIns="90000" bIns="46800" anchor="t"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dirty="0">
                <a:ln>
                  <a:noFill/>
                </a:ln>
                <a:solidFill>
                  <a:srgbClr val="000000"/>
                </a:solidFill>
                <a:latin typeface="Times New Roman" pitchFamily="18"/>
                <a:ea typeface="Lucida Sans Unicode" pitchFamily="2"/>
                <a:cs typeface="Lucida Sans Unicode" pitchFamily="2"/>
              </a:endParaRPr>
            </a:p>
          </p:txBody>
        </p:sp>
        <p:sp>
          <p:nvSpPr>
            <p:cNvPr id="7" name="Přímá spojnice 6">
              <a:extLst>
                <a:ext uri="{FF2B5EF4-FFF2-40B4-BE49-F238E27FC236}">
                  <a16:creationId xmlns:a16="http://schemas.microsoft.com/office/drawing/2014/main" id="{64060DF3-074C-4DC3-AE0F-EC98BC5C30D7}"/>
                </a:ext>
              </a:extLst>
            </p:cNvPr>
            <p:cNvSpPr/>
            <p:nvPr/>
          </p:nvSpPr>
          <p:spPr>
            <a:xfrm flipV="1">
              <a:off x="6345801" y="3292196"/>
              <a:ext cx="1751164" cy="1147109"/>
            </a:xfrm>
            <a:prstGeom prst="line">
              <a:avLst/>
            </a:prstGeom>
            <a:noFill/>
            <a:ln w="9360" cap="sq">
              <a:solidFill>
                <a:srgbClr val="FFFF00"/>
              </a:solidFill>
              <a:prstDash val="solid"/>
              <a:miter/>
            </a:ln>
          </p:spPr>
          <p:txBody>
            <a:bodyPr wrap="square" lIns="90000" tIns="46800" rIns="90000" bIns="46800" anchor="t"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dirty="0">
                <a:ln>
                  <a:noFill/>
                </a:ln>
                <a:solidFill>
                  <a:srgbClr val="000000"/>
                </a:solidFill>
                <a:latin typeface="Times New Roman" pitchFamily="18"/>
                <a:ea typeface="Lucida Sans Unicode" pitchFamily="2"/>
                <a:cs typeface="Lucida Sans Unicode" pitchFamily="2"/>
              </a:endParaRPr>
            </a:p>
          </p:txBody>
        </p:sp>
        <p:sp>
          <p:nvSpPr>
            <p:cNvPr id="8" name="Přímá spojnice 7">
              <a:extLst>
                <a:ext uri="{FF2B5EF4-FFF2-40B4-BE49-F238E27FC236}">
                  <a16:creationId xmlns:a16="http://schemas.microsoft.com/office/drawing/2014/main" id="{9B3FEE7D-D869-48B6-9E41-A4FEC39E3271}"/>
                </a:ext>
              </a:extLst>
            </p:cNvPr>
            <p:cNvSpPr/>
            <p:nvPr/>
          </p:nvSpPr>
          <p:spPr>
            <a:xfrm>
              <a:off x="6345360" y="4444920"/>
              <a:ext cx="1440" cy="2017799"/>
            </a:xfrm>
            <a:prstGeom prst="line">
              <a:avLst/>
            </a:prstGeom>
            <a:noFill/>
            <a:ln w="9360" cap="sq">
              <a:solidFill>
                <a:srgbClr val="FFFF00"/>
              </a:solidFill>
              <a:prstDash val="solid"/>
              <a:miter/>
            </a:ln>
          </p:spPr>
          <p:txBody>
            <a:bodyPr wrap="square" lIns="90000" tIns="46800" rIns="90000" bIns="46800" anchor="t"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9" name="Volný tvar: obrazec 8">
              <a:extLst>
                <a:ext uri="{FF2B5EF4-FFF2-40B4-BE49-F238E27FC236}">
                  <a16:creationId xmlns:a16="http://schemas.microsoft.com/office/drawing/2014/main" id="{66504D71-9907-4AD3-A9C3-20A4A3F1B000}"/>
                </a:ext>
              </a:extLst>
            </p:cNvPr>
            <p:cNvSpPr/>
            <p:nvPr/>
          </p:nvSpPr>
          <p:spPr>
            <a:xfrm>
              <a:off x="5517714" y="2547239"/>
              <a:ext cx="1666139" cy="1147110"/>
            </a:xfrm>
            <a:custGeom>
              <a:avLst>
                <a:gd name="f0" fmla="val 41"/>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a:noFill/>
              <a:prstDash val="solid"/>
            </a:ln>
          </p:spPr>
          <p:txBody>
            <a:bodyPr wrap="none" lIns="90000" tIns="46800" rIns="90000" bIns="46800" anchor="ctr" anchorCtr="0" compatLnSpc="1">
              <a:spAutoFit/>
            </a:bodyPr>
            <a:lstStyle/>
            <a:p>
              <a:pPr marL="0" marR="0" lvl="0" indent="0" algn="ctr"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cs-CZ" sz="2400" b="0" i="0" u="none" strike="noStrike" cap="none" baseline="0" dirty="0" err="1">
                  <a:ln>
                    <a:noFill/>
                  </a:ln>
                  <a:solidFill>
                    <a:srgbClr val="996633"/>
                  </a:solidFill>
                  <a:latin typeface="Times New Roman" pitchFamily="18"/>
                  <a:ea typeface="Lucida Sans Unicode" pitchFamily="2"/>
                  <a:cs typeface="Lucida Sans Unicode" pitchFamily="2"/>
                </a:rPr>
                <a:t>Hypnotics</a:t>
              </a:r>
              <a:r>
                <a:rPr lang="cs-CZ" sz="2400" b="0" i="0" u="none" strike="noStrike" cap="none" baseline="0" dirty="0">
                  <a:ln>
                    <a:noFill/>
                  </a:ln>
                  <a:solidFill>
                    <a:srgbClr val="996633"/>
                  </a:solidFill>
                  <a:latin typeface="Times New Roman" pitchFamily="18"/>
                  <a:ea typeface="Lucida Sans Unicode" pitchFamily="2"/>
                  <a:cs typeface="Lucida Sans Unicode" pitchFamily="2"/>
                </a:rPr>
                <a:t>, </a:t>
              </a:r>
              <a:br>
                <a:rPr lang="cs-CZ" sz="2400" b="0" i="0" u="none" strike="noStrike" cap="none" baseline="0" dirty="0">
                  <a:ln>
                    <a:noFill/>
                  </a:ln>
                  <a:solidFill>
                    <a:srgbClr val="996633"/>
                  </a:solidFill>
                  <a:latin typeface="Times New Roman" pitchFamily="18"/>
                  <a:ea typeface="Lucida Sans Unicode" pitchFamily="2"/>
                  <a:cs typeface="Lucida Sans Unicode" pitchFamily="2"/>
                </a:rPr>
              </a:br>
              <a:r>
                <a:rPr lang="cs-CZ" sz="2400" b="0" i="0" u="none" strike="noStrike" cap="none" baseline="0" dirty="0" err="1">
                  <a:ln>
                    <a:noFill/>
                  </a:ln>
                  <a:solidFill>
                    <a:srgbClr val="996633"/>
                  </a:solidFill>
                  <a:latin typeface="Times New Roman" pitchFamily="18"/>
                  <a:ea typeface="Lucida Sans Unicode" pitchFamily="2"/>
                  <a:cs typeface="Lucida Sans Unicode" pitchFamily="2"/>
                </a:rPr>
                <a:t>volatile</a:t>
              </a:r>
              <a:r>
                <a:rPr lang="cs-CZ" sz="2400" b="0" i="0" u="none" strike="noStrike" cap="none" baseline="0" dirty="0">
                  <a:ln>
                    <a:noFill/>
                  </a:ln>
                  <a:solidFill>
                    <a:srgbClr val="996633"/>
                  </a:solidFill>
                  <a:latin typeface="Times New Roman" pitchFamily="18"/>
                  <a:ea typeface="Lucida Sans Unicode" pitchFamily="2"/>
                  <a:cs typeface="Lucida Sans Unicode" pitchFamily="2"/>
                </a:rPr>
                <a:t> </a:t>
              </a:r>
              <a:br>
                <a:rPr lang="cs-CZ" sz="2400" b="0" i="0" u="none" strike="noStrike" cap="none" baseline="0" dirty="0">
                  <a:ln>
                    <a:noFill/>
                  </a:ln>
                  <a:solidFill>
                    <a:srgbClr val="996633"/>
                  </a:solidFill>
                  <a:latin typeface="Times New Roman" pitchFamily="18"/>
                  <a:ea typeface="Lucida Sans Unicode" pitchFamily="2"/>
                  <a:cs typeface="Lucida Sans Unicode" pitchFamily="2"/>
                </a:rPr>
              </a:br>
              <a:r>
                <a:rPr lang="cs-CZ" sz="2400" b="0" i="0" u="none" strike="noStrike" cap="none" baseline="0" dirty="0" err="1">
                  <a:ln>
                    <a:noFill/>
                  </a:ln>
                  <a:solidFill>
                    <a:srgbClr val="996633"/>
                  </a:solidFill>
                  <a:latin typeface="Times New Roman" pitchFamily="18"/>
                  <a:ea typeface="Lucida Sans Unicode" pitchFamily="2"/>
                  <a:cs typeface="Lucida Sans Unicode" pitchFamily="2"/>
                </a:rPr>
                <a:t>anaesthetics</a:t>
              </a:r>
              <a:endParaRPr lang="cs-CZ" sz="2400" b="0" i="0" u="none" strike="noStrike" cap="none" baseline="0" dirty="0">
                <a:ln>
                  <a:noFill/>
                </a:ln>
                <a:solidFill>
                  <a:srgbClr val="996633"/>
                </a:solidFill>
                <a:latin typeface="Times New Roman" pitchFamily="18"/>
                <a:ea typeface="Lucida Sans Unicode" pitchFamily="2"/>
                <a:cs typeface="Lucida Sans Unicode" pitchFamily="2"/>
              </a:endParaRPr>
            </a:p>
          </p:txBody>
        </p:sp>
        <p:sp>
          <p:nvSpPr>
            <p:cNvPr id="10" name="Volný tvar: obrazec 9">
              <a:extLst>
                <a:ext uri="{FF2B5EF4-FFF2-40B4-BE49-F238E27FC236}">
                  <a16:creationId xmlns:a16="http://schemas.microsoft.com/office/drawing/2014/main" id="{F2874BDA-B350-4F4B-B500-4D7B94A62523}"/>
                </a:ext>
              </a:extLst>
            </p:cNvPr>
            <p:cNvSpPr/>
            <p:nvPr/>
          </p:nvSpPr>
          <p:spPr>
            <a:xfrm>
              <a:off x="6737040" y="4725720"/>
              <a:ext cx="1284840" cy="789480"/>
            </a:xfrm>
            <a:custGeom>
              <a:avLst>
                <a:gd name="f0" fmla="val 41"/>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a:noFill/>
              <a:prstDash val="solid"/>
            </a:ln>
          </p:spPr>
          <p:txBody>
            <a:bodyPr wrap="none" lIns="90000" tIns="46800" rIns="90000" bIns="46800" anchor="ctr" anchorCtr="0" compatLnSpc="1">
              <a:spAutoFit/>
            </a:bodyPr>
            <a:lstStyle/>
            <a:p>
              <a:pPr marL="0" marR="0" lvl="0" indent="0" algn="ctr"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cs-CZ" sz="2400" b="0" i="0" u="none" strike="noStrike" cap="none" baseline="0" dirty="0" err="1">
                  <a:ln>
                    <a:noFill/>
                  </a:ln>
                  <a:solidFill>
                    <a:srgbClr val="996633"/>
                  </a:solidFill>
                  <a:latin typeface="Times New Roman" pitchFamily="18"/>
                  <a:ea typeface="Lucida Sans Unicode" pitchFamily="2"/>
                  <a:cs typeface="Lucida Sans Unicode" pitchFamily="2"/>
                </a:rPr>
                <a:t>Muscle</a:t>
              </a:r>
              <a:r>
                <a:rPr lang="cs-CZ" sz="2400" b="0" i="0" u="none" strike="noStrike" cap="none" baseline="0" dirty="0">
                  <a:ln>
                    <a:noFill/>
                  </a:ln>
                  <a:solidFill>
                    <a:srgbClr val="996633"/>
                  </a:solidFill>
                  <a:latin typeface="Times New Roman" pitchFamily="18"/>
                  <a:ea typeface="Lucida Sans Unicode" pitchFamily="2"/>
                  <a:cs typeface="Lucida Sans Unicode" pitchFamily="2"/>
                </a:rPr>
                <a:t> </a:t>
              </a:r>
              <a:br>
                <a:rPr lang="cs-CZ" sz="2400" b="0" i="0" u="none" strike="noStrike" cap="none" baseline="0" dirty="0">
                  <a:ln>
                    <a:noFill/>
                  </a:ln>
                  <a:solidFill>
                    <a:srgbClr val="996633"/>
                  </a:solidFill>
                  <a:latin typeface="Times New Roman" pitchFamily="18"/>
                  <a:ea typeface="Lucida Sans Unicode" pitchFamily="2"/>
                  <a:cs typeface="Lucida Sans Unicode" pitchFamily="2"/>
                </a:rPr>
              </a:br>
              <a:r>
                <a:rPr lang="cs-CZ" sz="2400" b="0" i="0" u="none" strike="noStrike" cap="none" baseline="0" dirty="0" err="1">
                  <a:ln>
                    <a:noFill/>
                  </a:ln>
                  <a:solidFill>
                    <a:srgbClr val="996633"/>
                  </a:solidFill>
                  <a:latin typeface="Times New Roman" pitchFamily="18"/>
                  <a:ea typeface="Lucida Sans Unicode" pitchFamily="2"/>
                  <a:cs typeface="Lucida Sans Unicode" pitchFamily="2"/>
                </a:rPr>
                <a:t>relaxants</a:t>
              </a:r>
              <a:endParaRPr lang="cs-CZ" sz="2400" b="0" i="0" u="none" strike="noStrike" cap="none" baseline="0" dirty="0">
                <a:ln>
                  <a:noFill/>
                </a:ln>
                <a:solidFill>
                  <a:srgbClr val="996633"/>
                </a:solidFill>
                <a:latin typeface="Times New Roman" pitchFamily="18"/>
                <a:ea typeface="Lucida Sans Unicode" pitchFamily="2"/>
                <a:cs typeface="Lucida Sans Unicode" pitchFamily="2"/>
              </a:endParaRPr>
            </a:p>
          </p:txBody>
        </p:sp>
        <p:sp>
          <p:nvSpPr>
            <p:cNvPr id="11" name="Volný tvar: obrazec 10">
              <a:extLst>
                <a:ext uri="{FF2B5EF4-FFF2-40B4-BE49-F238E27FC236}">
                  <a16:creationId xmlns:a16="http://schemas.microsoft.com/office/drawing/2014/main" id="{A36E761E-487B-4230-9CCC-FF240B2C6F7C}"/>
                </a:ext>
              </a:extLst>
            </p:cNvPr>
            <p:cNvSpPr/>
            <p:nvPr/>
          </p:nvSpPr>
          <p:spPr>
            <a:xfrm>
              <a:off x="4476600" y="4368960"/>
              <a:ext cx="1897200" cy="1172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square" lIns="90000" tIns="46800" rIns="90000" bIns="46800" anchor="ctr" anchorCtr="0" compatLnSpc="1">
              <a:spAutoFit/>
            </a:bodyPr>
            <a:lstStyle/>
            <a:p>
              <a:pPr marL="0" marR="0" lvl="0" indent="0" algn="ctr"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cs-CZ" sz="2400" b="0" i="0" u="none" strike="noStrike" cap="none" baseline="0" dirty="0" err="1">
                  <a:ln>
                    <a:noFill/>
                  </a:ln>
                  <a:solidFill>
                    <a:srgbClr val="996633"/>
                  </a:solidFill>
                  <a:latin typeface="Times New Roman" pitchFamily="18"/>
                  <a:ea typeface="Lucida Sans Unicode" pitchFamily="2"/>
                  <a:cs typeface="Lucida Sans Unicode" pitchFamily="2"/>
                </a:rPr>
                <a:t>Analgetics</a:t>
              </a:r>
              <a:r>
                <a:rPr lang="cs-CZ" sz="2400" b="0" i="0" u="none" strike="noStrike" cap="none" baseline="0" dirty="0">
                  <a:ln>
                    <a:noFill/>
                  </a:ln>
                  <a:solidFill>
                    <a:srgbClr val="996633"/>
                  </a:solidFill>
                  <a:latin typeface="Times New Roman" pitchFamily="18"/>
                  <a:ea typeface="Lucida Sans Unicode" pitchFamily="2"/>
                  <a:cs typeface="Lucida Sans Unicode" pitchFamily="2"/>
                </a:rPr>
                <a:t>:</a:t>
              </a:r>
            </a:p>
            <a:p>
              <a:pPr marL="0" marR="0" lvl="0" indent="0" algn="ctr"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cs-CZ" sz="2400" b="0" i="0" u="none" strike="noStrike" cap="none" baseline="0" dirty="0" err="1">
                  <a:ln>
                    <a:noFill/>
                  </a:ln>
                  <a:solidFill>
                    <a:srgbClr val="996633"/>
                  </a:solidFill>
                  <a:latin typeface="Times New Roman" pitchFamily="18"/>
                  <a:ea typeface="Lucida Sans Unicode" pitchFamily="2"/>
                  <a:cs typeface="Lucida Sans Unicode" pitchFamily="2"/>
                </a:rPr>
                <a:t>opioids</a:t>
              </a:r>
              <a:endParaRPr lang="cs-CZ" sz="2400" b="0" i="0" u="none" strike="noStrike" cap="none" baseline="0" dirty="0">
                <a:ln>
                  <a:noFill/>
                </a:ln>
                <a:solidFill>
                  <a:srgbClr val="996633"/>
                </a:solidFill>
                <a:latin typeface="Times New Roman" pitchFamily="18"/>
                <a:ea typeface="Lucida Sans Unicode" pitchFamily="2"/>
                <a:cs typeface="Lucida Sans Unicode" pitchFamily="2"/>
              </a:endParaRPr>
            </a:p>
            <a:p>
              <a:pPr marL="0" marR="0" lvl="0" indent="0" algn="ctr"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cs-CZ" sz="2400" b="0" i="0" u="none" strike="noStrike" cap="none" baseline="0" dirty="0">
                  <a:ln>
                    <a:noFill/>
                  </a:ln>
                  <a:solidFill>
                    <a:srgbClr val="996633"/>
                  </a:solidFill>
                  <a:latin typeface="Times New Roman" pitchFamily="18"/>
                  <a:ea typeface="Lucida Sans Unicode" pitchFamily="2"/>
                  <a:cs typeface="Lucida Sans Unicode" pitchFamily="2"/>
                </a:rPr>
                <a:t>N2O</a:t>
              </a:r>
            </a:p>
          </p:txBody>
        </p:sp>
      </p:grpSp>
    </p:spTree>
    <p:extLst>
      <p:ext uri="{BB962C8B-B14F-4D97-AF65-F5344CB8AC3E}">
        <p14:creationId xmlns:p14="http://schemas.microsoft.com/office/powerpoint/2010/main" val="29570062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70D5CB-EC31-45B4-B10E-8A22C7051DD2}"/>
              </a:ext>
            </a:extLst>
          </p:cNvPr>
          <p:cNvSpPr txBox="1">
            <a:spLocks noGrp="1"/>
          </p:cNvSpPr>
          <p:nvPr>
            <p:ph type="title" idx="4294967295"/>
          </p:nvPr>
        </p:nvSpPr>
        <p:spPr>
          <a:xfrm>
            <a:off x="1091880" y="502920"/>
            <a:ext cx="8567640" cy="1260360"/>
          </a:xfrm>
        </p:spPr>
        <p:txBody>
          <a:bodyPr wrap="square" lIns="90000" tIns="46800" rIns="90000" bIns="46800">
            <a:noAutofit/>
          </a:bodyPr>
          <a:lstStyle/>
          <a:p>
            <a:pPr lvl="0">
              <a:lnSpc>
                <a:spcPct val="95000"/>
              </a:lnSpc>
            </a:pPr>
            <a:r>
              <a:rPr lang="cs-CZ" dirty="0"/>
              <a:t>General </a:t>
            </a:r>
            <a:r>
              <a:rPr lang="cs-CZ" dirty="0" err="1"/>
              <a:t>Anaesthesia</a:t>
            </a:r>
            <a:endParaRPr lang="cs-CZ" dirty="0"/>
          </a:p>
        </p:txBody>
      </p:sp>
      <p:sp>
        <p:nvSpPr>
          <p:cNvPr id="3" name="Volný tvar: obrazec 2">
            <a:extLst>
              <a:ext uri="{FF2B5EF4-FFF2-40B4-BE49-F238E27FC236}">
                <a16:creationId xmlns:a16="http://schemas.microsoft.com/office/drawing/2014/main" id="{B520B908-F484-45B9-8C67-B314B9A73307}"/>
              </a:ext>
            </a:extLst>
          </p:cNvPr>
          <p:cNvSpPr/>
          <p:nvPr/>
        </p:nvSpPr>
        <p:spPr>
          <a:xfrm rot="10800000">
            <a:off x="1847520" y="2378160"/>
            <a:ext cx="6635880" cy="47037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a:noFill/>
            <a:prstDash val="solid"/>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grpSp>
        <p:nvGrpSpPr>
          <p:cNvPr id="4" name="Skupina 3">
            <a:extLst>
              <a:ext uri="{FF2B5EF4-FFF2-40B4-BE49-F238E27FC236}">
                <a16:creationId xmlns:a16="http://schemas.microsoft.com/office/drawing/2014/main" id="{7C50CA00-C692-4E0D-A46B-8050F5371001}"/>
              </a:ext>
            </a:extLst>
          </p:cNvPr>
          <p:cNvGrpSpPr/>
          <p:nvPr/>
        </p:nvGrpSpPr>
        <p:grpSpPr>
          <a:xfrm>
            <a:off x="4259160" y="2351160"/>
            <a:ext cx="4175279" cy="4215010"/>
            <a:chOff x="4259160" y="2351160"/>
            <a:chExt cx="4175279" cy="4114800"/>
          </a:xfrm>
        </p:grpSpPr>
        <p:sp>
          <p:nvSpPr>
            <p:cNvPr id="5" name="Volný tvar: obrazec 4">
              <a:extLst>
                <a:ext uri="{FF2B5EF4-FFF2-40B4-BE49-F238E27FC236}">
                  <a16:creationId xmlns:a16="http://schemas.microsoft.com/office/drawing/2014/main" id="{D8359A84-57F2-4632-AA07-C5C6A001B969}"/>
                </a:ext>
              </a:extLst>
            </p:cNvPr>
            <p:cNvSpPr/>
            <p:nvPr/>
          </p:nvSpPr>
          <p:spPr>
            <a:xfrm>
              <a:off x="4259160" y="2351160"/>
              <a:ext cx="4175279" cy="41148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9360" cap="sq">
              <a:solidFill>
                <a:srgbClr val="FFFF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6" name="Přímá spojnice 5">
              <a:extLst>
                <a:ext uri="{FF2B5EF4-FFF2-40B4-BE49-F238E27FC236}">
                  <a16:creationId xmlns:a16="http://schemas.microsoft.com/office/drawing/2014/main" id="{8311D8BA-0FE9-42AB-9D12-3AE2301109C9}"/>
                </a:ext>
              </a:extLst>
            </p:cNvPr>
            <p:cNvSpPr/>
            <p:nvPr/>
          </p:nvSpPr>
          <p:spPr>
            <a:xfrm>
              <a:off x="4743450" y="3091874"/>
              <a:ext cx="1599028" cy="1367445"/>
            </a:xfrm>
            <a:prstGeom prst="line">
              <a:avLst/>
            </a:prstGeom>
            <a:noFill/>
            <a:ln w="9360" cap="sq">
              <a:solidFill>
                <a:srgbClr val="FFFF00"/>
              </a:solidFill>
              <a:prstDash val="solid"/>
              <a:miter/>
            </a:ln>
          </p:spPr>
          <p:txBody>
            <a:bodyPr wrap="square" lIns="90000" tIns="46800" rIns="90000" bIns="46800" anchor="t"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dirty="0">
                <a:ln>
                  <a:noFill/>
                </a:ln>
                <a:solidFill>
                  <a:srgbClr val="000000"/>
                </a:solidFill>
                <a:latin typeface="Times New Roman" pitchFamily="18"/>
                <a:ea typeface="Lucida Sans Unicode" pitchFamily="2"/>
                <a:cs typeface="Lucida Sans Unicode" pitchFamily="2"/>
              </a:endParaRPr>
            </a:p>
          </p:txBody>
        </p:sp>
        <p:sp>
          <p:nvSpPr>
            <p:cNvPr id="7" name="Přímá spojnice 6">
              <a:extLst>
                <a:ext uri="{FF2B5EF4-FFF2-40B4-BE49-F238E27FC236}">
                  <a16:creationId xmlns:a16="http://schemas.microsoft.com/office/drawing/2014/main" id="{64060DF3-074C-4DC3-AE0F-EC98BC5C30D7}"/>
                </a:ext>
              </a:extLst>
            </p:cNvPr>
            <p:cNvSpPr/>
            <p:nvPr/>
          </p:nvSpPr>
          <p:spPr>
            <a:xfrm flipV="1">
              <a:off x="6342478" y="4033352"/>
              <a:ext cx="2053809" cy="425966"/>
            </a:xfrm>
            <a:prstGeom prst="line">
              <a:avLst/>
            </a:prstGeom>
            <a:noFill/>
            <a:ln w="9360" cap="sq">
              <a:solidFill>
                <a:srgbClr val="FFFF00"/>
              </a:solidFill>
              <a:prstDash val="solid"/>
              <a:miter/>
            </a:ln>
          </p:spPr>
          <p:txBody>
            <a:bodyPr wrap="square" lIns="90000" tIns="46800" rIns="90000" bIns="46800" anchor="t"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dirty="0">
                <a:ln>
                  <a:noFill/>
                </a:ln>
                <a:solidFill>
                  <a:srgbClr val="000000"/>
                </a:solidFill>
                <a:latin typeface="Times New Roman" pitchFamily="18"/>
                <a:ea typeface="Lucida Sans Unicode" pitchFamily="2"/>
                <a:cs typeface="Lucida Sans Unicode" pitchFamily="2"/>
              </a:endParaRPr>
            </a:p>
          </p:txBody>
        </p:sp>
        <p:sp>
          <p:nvSpPr>
            <p:cNvPr id="8" name="Přímá spojnice 7">
              <a:extLst>
                <a:ext uri="{FF2B5EF4-FFF2-40B4-BE49-F238E27FC236}">
                  <a16:creationId xmlns:a16="http://schemas.microsoft.com/office/drawing/2014/main" id="{9B3FEE7D-D869-48B6-9E41-A4FEC39E3271}"/>
                </a:ext>
              </a:extLst>
            </p:cNvPr>
            <p:cNvSpPr/>
            <p:nvPr/>
          </p:nvSpPr>
          <p:spPr>
            <a:xfrm>
              <a:off x="6342479" y="4459318"/>
              <a:ext cx="639346" cy="1905645"/>
            </a:xfrm>
            <a:prstGeom prst="line">
              <a:avLst/>
            </a:prstGeom>
            <a:noFill/>
            <a:ln w="9360" cap="sq">
              <a:solidFill>
                <a:srgbClr val="FFFF00"/>
              </a:solidFill>
              <a:prstDash val="solid"/>
              <a:miter/>
            </a:ln>
          </p:spPr>
          <p:txBody>
            <a:bodyPr wrap="square" lIns="90000" tIns="46800" rIns="90000" bIns="46800" anchor="t"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dirty="0">
                <a:ln>
                  <a:noFill/>
                </a:ln>
                <a:solidFill>
                  <a:srgbClr val="000000"/>
                </a:solidFill>
                <a:latin typeface="Times New Roman" pitchFamily="18"/>
                <a:ea typeface="Lucida Sans Unicode" pitchFamily="2"/>
                <a:cs typeface="Lucida Sans Unicode" pitchFamily="2"/>
              </a:endParaRPr>
            </a:p>
          </p:txBody>
        </p:sp>
        <p:sp>
          <p:nvSpPr>
            <p:cNvPr id="9" name="Volný tvar: obrazec 8">
              <a:extLst>
                <a:ext uri="{FF2B5EF4-FFF2-40B4-BE49-F238E27FC236}">
                  <a16:creationId xmlns:a16="http://schemas.microsoft.com/office/drawing/2014/main" id="{66504D71-9907-4AD3-A9C3-20A4A3F1B000}"/>
                </a:ext>
              </a:extLst>
            </p:cNvPr>
            <p:cNvSpPr/>
            <p:nvPr/>
          </p:nvSpPr>
          <p:spPr>
            <a:xfrm>
              <a:off x="5517714" y="2547239"/>
              <a:ext cx="1666139" cy="1147110"/>
            </a:xfrm>
            <a:custGeom>
              <a:avLst>
                <a:gd name="f0" fmla="val 41"/>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a:noFill/>
              <a:prstDash val="solid"/>
            </a:ln>
          </p:spPr>
          <p:txBody>
            <a:bodyPr wrap="none" lIns="90000" tIns="46800" rIns="90000" bIns="46800" anchor="ctr" anchorCtr="0" compatLnSpc="1">
              <a:spAutoFit/>
            </a:bodyPr>
            <a:lstStyle/>
            <a:p>
              <a:pPr marL="0" marR="0" lvl="0" indent="0" algn="ctr"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cs-CZ" sz="2400" b="0" i="0" u="none" strike="noStrike" cap="none" baseline="0" dirty="0" err="1">
                  <a:ln>
                    <a:noFill/>
                  </a:ln>
                  <a:solidFill>
                    <a:srgbClr val="996633"/>
                  </a:solidFill>
                  <a:latin typeface="Times New Roman" pitchFamily="18"/>
                  <a:ea typeface="Lucida Sans Unicode" pitchFamily="2"/>
                  <a:cs typeface="Lucida Sans Unicode" pitchFamily="2"/>
                </a:rPr>
                <a:t>Hypnotics</a:t>
              </a:r>
              <a:r>
                <a:rPr lang="cs-CZ" sz="2400" b="0" i="0" u="none" strike="noStrike" cap="none" baseline="0" dirty="0">
                  <a:ln>
                    <a:noFill/>
                  </a:ln>
                  <a:solidFill>
                    <a:srgbClr val="996633"/>
                  </a:solidFill>
                  <a:latin typeface="Times New Roman" pitchFamily="18"/>
                  <a:ea typeface="Lucida Sans Unicode" pitchFamily="2"/>
                  <a:cs typeface="Lucida Sans Unicode" pitchFamily="2"/>
                </a:rPr>
                <a:t>, </a:t>
              </a:r>
              <a:br>
                <a:rPr lang="cs-CZ" sz="2400" b="0" i="0" u="none" strike="noStrike" cap="none" baseline="0" dirty="0">
                  <a:ln>
                    <a:noFill/>
                  </a:ln>
                  <a:solidFill>
                    <a:srgbClr val="996633"/>
                  </a:solidFill>
                  <a:latin typeface="Times New Roman" pitchFamily="18"/>
                  <a:ea typeface="Lucida Sans Unicode" pitchFamily="2"/>
                  <a:cs typeface="Lucida Sans Unicode" pitchFamily="2"/>
                </a:rPr>
              </a:br>
              <a:r>
                <a:rPr lang="cs-CZ" sz="2400" b="0" i="0" u="none" strike="noStrike" cap="none" baseline="0" dirty="0" err="1">
                  <a:ln>
                    <a:noFill/>
                  </a:ln>
                  <a:solidFill>
                    <a:srgbClr val="996633"/>
                  </a:solidFill>
                  <a:latin typeface="Times New Roman" pitchFamily="18"/>
                  <a:ea typeface="Lucida Sans Unicode" pitchFamily="2"/>
                  <a:cs typeface="Lucida Sans Unicode" pitchFamily="2"/>
                </a:rPr>
                <a:t>volatile</a:t>
              </a:r>
              <a:r>
                <a:rPr lang="cs-CZ" sz="2400" b="0" i="0" u="none" strike="noStrike" cap="none" baseline="0" dirty="0">
                  <a:ln>
                    <a:noFill/>
                  </a:ln>
                  <a:solidFill>
                    <a:srgbClr val="996633"/>
                  </a:solidFill>
                  <a:latin typeface="Times New Roman" pitchFamily="18"/>
                  <a:ea typeface="Lucida Sans Unicode" pitchFamily="2"/>
                  <a:cs typeface="Lucida Sans Unicode" pitchFamily="2"/>
                </a:rPr>
                <a:t> </a:t>
              </a:r>
              <a:br>
                <a:rPr lang="cs-CZ" sz="2400" b="0" i="0" u="none" strike="noStrike" cap="none" baseline="0" dirty="0">
                  <a:ln>
                    <a:noFill/>
                  </a:ln>
                  <a:solidFill>
                    <a:srgbClr val="996633"/>
                  </a:solidFill>
                  <a:latin typeface="Times New Roman" pitchFamily="18"/>
                  <a:ea typeface="Lucida Sans Unicode" pitchFamily="2"/>
                  <a:cs typeface="Lucida Sans Unicode" pitchFamily="2"/>
                </a:rPr>
              </a:br>
              <a:r>
                <a:rPr lang="cs-CZ" sz="2400" b="0" i="0" u="none" strike="noStrike" cap="none" baseline="0" dirty="0" err="1">
                  <a:ln>
                    <a:noFill/>
                  </a:ln>
                  <a:solidFill>
                    <a:srgbClr val="996633"/>
                  </a:solidFill>
                  <a:latin typeface="Times New Roman" pitchFamily="18"/>
                  <a:ea typeface="Lucida Sans Unicode" pitchFamily="2"/>
                  <a:cs typeface="Lucida Sans Unicode" pitchFamily="2"/>
                </a:rPr>
                <a:t>anaesthetics</a:t>
              </a:r>
              <a:endParaRPr lang="cs-CZ" sz="2400" b="0" i="0" u="none" strike="noStrike" cap="none" baseline="0" dirty="0">
                <a:ln>
                  <a:noFill/>
                </a:ln>
                <a:solidFill>
                  <a:srgbClr val="996633"/>
                </a:solidFill>
                <a:latin typeface="Times New Roman" pitchFamily="18"/>
                <a:ea typeface="Lucida Sans Unicode" pitchFamily="2"/>
                <a:cs typeface="Lucida Sans Unicode" pitchFamily="2"/>
              </a:endParaRPr>
            </a:p>
          </p:txBody>
        </p:sp>
        <p:sp>
          <p:nvSpPr>
            <p:cNvPr id="10" name="Volný tvar: obrazec 9">
              <a:extLst>
                <a:ext uri="{FF2B5EF4-FFF2-40B4-BE49-F238E27FC236}">
                  <a16:creationId xmlns:a16="http://schemas.microsoft.com/office/drawing/2014/main" id="{F2874BDA-B350-4F4B-B500-4D7B94A62523}"/>
                </a:ext>
              </a:extLst>
            </p:cNvPr>
            <p:cNvSpPr/>
            <p:nvPr/>
          </p:nvSpPr>
          <p:spPr>
            <a:xfrm>
              <a:off x="6737040" y="4725720"/>
              <a:ext cx="1284840" cy="789480"/>
            </a:xfrm>
            <a:custGeom>
              <a:avLst>
                <a:gd name="f0" fmla="val 41"/>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a:noFill/>
              <a:prstDash val="solid"/>
            </a:ln>
          </p:spPr>
          <p:txBody>
            <a:bodyPr wrap="none" lIns="90000" tIns="46800" rIns="90000" bIns="46800" anchor="ctr" anchorCtr="0" compatLnSpc="1">
              <a:spAutoFit/>
            </a:bodyPr>
            <a:lstStyle/>
            <a:p>
              <a:pPr marL="0" marR="0" lvl="0" indent="0" algn="ctr"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cs-CZ" sz="2400" b="0" i="0" u="none" strike="noStrike" cap="none" baseline="0" dirty="0" err="1">
                  <a:ln>
                    <a:noFill/>
                  </a:ln>
                  <a:solidFill>
                    <a:srgbClr val="996633"/>
                  </a:solidFill>
                  <a:latin typeface="Times New Roman" pitchFamily="18"/>
                  <a:ea typeface="Lucida Sans Unicode" pitchFamily="2"/>
                  <a:cs typeface="Lucida Sans Unicode" pitchFamily="2"/>
                </a:rPr>
                <a:t>Muscle</a:t>
              </a:r>
              <a:r>
                <a:rPr lang="cs-CZ" sz="2400" b="0" i="0" u="none" strike="noStrike" cap="none" baseline="0" dirty="0">
                  <a:ln>
                    <a:noFill/>
                  </a:ln>
                  <a:solidFill>
                    <a:srgbClr val="996633"/>
                  </a:solidFill>
                  <a:latin typeface="Times New Roman" pitchFamily="18"/>
                  <a:ea typeface="Lucida Sans Unicode" pitchFamily="2"/>
                  <a:cs typeface="Lucida Sans Unicode" pitchFamily="2"/>
                </a:rPr>
                <a:t> </a:t>
              </a:r>
              <a:br>
                <a:rPr lang="cs-CZ" sz="2400" b="0" i="0" u="none" strike="noStrike" cap="none" baseline="0" dirty="0">
                  <a:ln>
                    <a:noFill/>
                  </a:ln>
                  <a:solidFill>
                    <a:srgbClr val="996633"/>
                  </a:solidFill>
                  <a:latin typeface="Times New Roman" pitchFamily="18"/>
                  <a:ea typeface="Lucida Sans Unicode" pitchFamily="2"/>
                  <a:cs typeface="Lucida Sans Unicode" pitchFamily="2"/>
                </a:rPr>
              </a:br>
              <a:r>
                <a:rPr lang="cs-CZ" sz="2400" b="0" i="0" u="none" strike="noStrike" cap="none" baseline="0" dirty="0" err="1">
                  <a:ln>
                    <a:noFill/>
                  </a:ln>
                  <a:solidFill>
                    <a:srgbClr val="996633"/>
                  </a:solidFill>
                  <a:latin typeface="Times New Roman" pitchFamily="18"/>
                  <a:ea typeface="Lucida Sans Unicode" pitchFamily="2"/>
                  <a:cs typeface="Lucida Sans Unicode" pitchFamily="2"/>
                </a:rPr>
                <a:t>relaxants</a:t>
              </a:r>
              <a:endParaRPr lang="cs-CZ" sz="2400" b="0" i="0" u="none" strike="noStrike" cap="none" baseline="0" dirty="0">
                <a:ln>
                  <a:noFill/>
                </a:ln>
                <a:solidFill>
                  <a:srgbClr val="996633"/>
                </a:solidFill>
                <a:latin typeface="Times New Roman" pitchFamily="18"/>
                <a:ea typeface="Lucida Sans Unicode" pitchFamily="2"/>
                <a:cs typeface="Lucida Sans Unicode" pitchFamily="2"/>
              </a:endParaRPr>
            </a:p>
          </p:txBody>
        </p:sp>
        <p:sp>
          <p:nvSpPr>
            <p:cNvPr id="11" name="Volný tvar: obrazec 10">
              <a:extLst>
                <a:ext uri="{FF2B5EF4-FFF2-40B4-BE49-F238E27FC236}">
                  <a16:creationId xmlns:a16="http://schemas.microsoft.com/office/drawing/2014/main" id="{A36E761E-487B-4230-9CCC-FF240B2C6F7C}"/>
                </a:ext>
              </a:extLst>
            </p:cNvPr>
            <p:cNvSpPr/>
            <p:nvPr/>
          </p:nvSpPr>
          <p:spPr>
            <a:xfrm>
              <a:off x="4476600" y="4368960"/>
              <a:ext cx="1897200" cy="1172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square" lIns="90000" tIns="46800" rIns="90000" bIns="46800" anchor="ctr" anchorCtr="0" compatLnSpc="1">
              <a:spAutoFit/>
            </a:bodyPr>
            <a:lstStyle/>
            <a:p>
              <a:pPr marL="0" marR="0" lvl="0" indent="0" algn="ctr"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cs-CZ" sz="2400" b="0" i="0" u="none" strike="noStrike" cap="none" baseline="0" dirty="0" err="1">
                  <a:ln>
                    <a:noFill/>
                  </a:ln>
                  <a:solidFill>
                    <a:srgbClr val="996633"/>
                  </a:solidFill>
                  <a:latin typeface="Times New Roman" pitchFamily="18"/>
                  <a:ea typeface="Lucida Sans Unicode" pitchFamily="2"/>
                  <a:cs typeface="Lucida Sans Unicode" pitchFamily="2"/>
                </a:rPr>
                <a:t>Analgetics</a:t>
              </a:r>
              <a:r>
                <a:rPr lang="cs-CZ" sz="2400" b="0" i="0" u="none" strike="noStrike" cap="none" baseline="0" dirty="0">
                  <a:ln>
                    <a:noFill/>
                  </a:ln>
                  <a:solidFill>
                    <a:srgbClr val="996633"/>
                  </a:solidFill>
                  <a:latin typeface="Times New Roman" pitchFamily="18"/>
                  <a:ea typeface="Lucida Sans Unicode" pitchFamily="2"/>
                  <a:cs typeface="Lucida Sans Unicode" pitchFamily="2"/>
                </a:rPr>
                <a:t>:</a:t>
              </a:r>
            </a:p>
            <a:p>
              <a:pPr marL="0" marR="0" lvl="0" indent="0" algn="ctr"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cs-CZ" sz="2400" b="0" i="0" u="none" strike="noStrike" cap="none" baseline="0" dirty="0" err="1">
                  <a:ln>
                    <a:noFill/>
                  </a:ln>
                  <a:solidFill>
                    <a:srgbClr val="996633"/>
                  </a:solidFill>
                  <a:latin typeface="Times New Roman" pitchFamily="18"/>
                  <a:ea typeface="Lucida Sans Unicode" pitchFamily="2"/>
                  <a:cs typeface="Lucida Sans Unicode" pitchFamily="2"/>
                </a:rPr>
                <a:t>opioids</a:t>
              </a:r>
              <a:endParaRPr lang="cs-CZ" sz="2400" b="0" i="0" u="none" strike="noStrike" cap="none" baseline="0" dirty="0">
                <a:ln>
                  <a:noFill/>
                </a:ln>
                <a:solidFill>
                  <a:srgbClr val="996633"/>
                </a:solidFill>
                <a:latin typeface="Times New Roman" pitchFamily="18"/>
                <a:ea typeface="Lucida Sans Unicode" pitchFamily="2"/>
                <a:cs typeface="Lucida Sans Unicode" pitchFamily="2"/>
              </a:endParaRPr>
            </a:p>
            <a:p>
              <a:pPr marL="0" marR="0" lvl="0" indent="0" algn="ctr"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cs-CZ" sz="2400" b="0" i="0" u="none" strike="noStrike" cap="none" baseline="0" dirty="0">
                  <a:ln>
                    <a:noFill/>
                  </a:ln>
                  <a:solidFill>
                    <a:srgbClr val="996633"/>
                  </a:solidFill>
                  <a:latin typeface="Times New Roman" pitchFamily="18"/>
                  <a:ea typeface="Lucida Sans Unicode" pitchFamily="2"/>
                  <a:cs typeface="Lucida Sans Unicode" pitchFamily="2"/>
                </a:rPr>
                <a:t>N2O</a:t>
              </a:r>
            </a:p>
          </p:txBody>
        </p:sp>
      </p:grpSp>
    </p:spTree>
    <p:extLst>
      <p:ext uri="{BB962C8B-B14F-4D97-AF65-F5344CB8AC3E}">
        <p14:creationId xmlns:p14="http://schemas.microsoft.com/office/powerpoint/2010/main" val="7542465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70D5CB-EC31-45B4-B10E-8A22C7051DD2}"/>
              </a:ext>
            </a:extLst>
          </p:cNvPr>
          <p:cNvSpPr txBox="1">
            <a:spLocks noGrp="1"/>
          </p:cNvSpPr>
          <p:nvPr>
            <p:ph type="title" idx="4294967295"/>
          </p:nvPr>
        </p:nvSpPr>
        <p:spPr>
          <a:xfrm>
            <a:off x="1091880" y="502920"/>
            <a:ext cx="8567640" cy="1260360"/>
          </a:xfrm>
        </p:spPr>
        <p:txBody>
          <a:bodyPr wrap="square" lIns="90000" tIns="46800" rIns="90000" bIns="46800">
            <a:noAutofit/>
          </a:bodyPr>
          <a:lstStyle/>
          <a:p>
            <a:pPr lvl="0">
              <a:lnSpc>
                <a:spcPct val="95000"/>
              </a:lnSpc>
            </a:pPr>
            <a:r>
              <a:rPr lang="cs-CZ" dirty="0"/>
              <a:t>General </a:t>
            </a:r>
            <a:r>
              <a:rPr lang="cs-CZ" dirty="0" err="1"/>
              <a:t>Anaesthesia</a:t>
            </a:r>
            <a:endParaRPr lang="cs-CZ" dirty="0"/>
          </a:p>
        </p:txBody>
      </p:sp>
      <p:sp>
        <p:nvSpPr>
          <p:cNvPr id="3" name="Volný tvar: obrazec 2">
            <a:extLst>
              <a:ext uri="{FF2B5EF4-FFF2-40B4-BE49-F238E27FC236}">
                <a16:creationId xmlns:a16="http://schemas.microsoft.com/office/drawing/2014/main" id="{B520B908-F484-45B9-8C67-B314B9A73307}"/>
              </a:ext>
            </a:extLst>
          </p:cNvPr>
          <p:cNvSpPr/>
          <p:nvPr/>
        </p:nvSpPr>
        <p:spPr>
          <a:xfrm rot="10800000">
            <a:off x="1847520" y="2378160"/>
            <a:ext cx="6635880" cy="47037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a:noFill/>
            <a:prstDash val="solid"/>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grpSp>
        <p:nvGrpSpPr>
          <p:cNvPr id="4" name="Skupina 3">
            <a:extLst>
              <a:ext uri="{FF2B5EF4-FFF2-40B4-BE49-F238E27FC236}">
                <a16:creationId xmlns:a16="http://schemas.microsoft.com/office/drawing/2014/main" id="{7C50CA00-C692-4E0D-A46B-8050F5371001}"/>
              </a:ext>
            </a:extLst>
          </p:cNvPr>
          <p:cNvGrpSpPr/>
          <p:nvPr/>
        </p:nvGrpSpPr>
        <p:grpSpPr>
          <a:xfrm>
            <a:off x="4259160" y="2351160"/>
            <a:ext cx="4175279" cy="4215010"/>
            <a:chOff x="4259160" y="2351160"/>
            <a:chExt cx="4175279" cy="4114800"/>
          </a:xfrm>
        </p:grpSpPr>
        <p:sp>
          <p:nvSpPr>
            <p:cNvPr id="5" name="Volný tvar: obrazec 4">
              <a:extLst>
                <a:ext uri="{FF2B5EF4-FFF2-40B4-BE49-F238E27FC236}">
                  <a16:creationId xmlns:a16="http://schemas.microsoft.com/office/drawing/2014/main" id="{D8359A84-57F2-4632-AA07-C5C6A001B969}"/>
                </a:ext>
              </a:extLst>
            </p:cNvPr>
            <p:cNvSpPr/>
            <p:nvPr/>
          </p:nvSpPr>
          <p:spPr>
            <a:xfrm>
              <a:off x="4259160" y="2351160"/>
              <a:ext cx="4175279" cy="41148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9360" cap="sq">
              <a:solidFill>
                <a:srgbClr val="FFFF00"/>
              </a:solidFill>
              <a:prstDash val="solid"/>
              <a:miter/>
            </a:ln>
          </p:spPr>
          <p:txBody>
            <a:bodyPr wrap="none" lIns="90000" tIns="46800" rIns="90000" bIns="46800" anchor="ctr"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a:ln>
                  <a:noFill/>
                </a:ln>
                <a:solidFill>
                  <a:srgbClr val="000000"/>
                </a:solidFill>
                <a:latin typeface="Times New Roman" pitchFamily="18"/>
                <a:ea typeface="Lucida Sans Unicode" pitchFamily="2"/>
                <a:cs typeface="Lucida Sans Unicode" pitchFamily="2"/>
              </a:endParaRPr>
            </a:p>
          </p:txBody>
        </p:sp>
        <p:sp>
          <p:nvSpPr>
            <p:cNvPr id="6" name="Přímá spojnice 5">
              <a:extLst>
                <a:ext uri="{FF2B5EF4-FFF2-40B4-BE49-F238E27FC236}">
                  <a16:creationId xmlns:a16="http://schemas.microsoft.com/office/drawing/2014/main" id="{8311D8BA-0FE9-42AB-9D12-3AE2301109C9}"/>
                </a:ext>
              </a:extLst>
            </p:cNvPr>
            <p:cNvSpPr/>
            <p:nvPr/>
          </p:nvSpPr>
          <p:spPr>
            <a:xfrm>
              <a:off x="4743450" y="3091874"/>
              <a:ext cx="1599028" cy="1367445"/>
            </a:xfrm>
            <a:prstGeom prst="line">
              <a:avLst/>
            </a:prstGeom>
            <a:noFill/>
            <a:ln w="9360" cap="sq">
              <a:solidFill>
                <a:srgbClr val="FFFF00"/>
              </a:solidFill>
              <a:prstDash val="solid"/>
              <a:miter/>
            </a:ln>
          </p:spPr>
          <p:txBody>
            <a:bodyPr wrap="square" lIns="90000" tIns="46800" rIns="90000" bIns="46800" anchor="t"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dirty="0">
                <a:ln>
                  <a:noFill/>
                </a:ln>
                <a:solidFill>
                  <a:srgbClr val="000000"/>
                </a:solidFill>
                <a:latin typeface="Times New Roman" pitchFamily="18"/>
                <a:ea typeface="Lucida Sans Unicode" pitchFamily="2"/>
                <a:cs typeface="Lucida Sans Unicode" pitchFamily="2"/>
              </a:endParaRPr>
            </a:p>
          </p:txBody>
        </p:sp>
        <p:sp>
          <p:nvSpPr>
            <p:cNvPr id="7" name="Přímá spojnice 6">
              <a:extLst>
                <a:ext uri="{FF2B5EF4-FFF2-40B4-BE49-F238E27FC236}">
                  <a16:creationId xmlns:a16="http://schemas.microsoft.com/office/drawing/2014/main" id="{64060DF3-074C-4DC3-AE0F-EC98BC5C30D7}"/>
                </a:ext>
              </a:extLst>
            </p:cNvPr>
            <p:cNvSpPr/>
            <p:nvPr/>
          </p:nvSpPr>
          <p:spPr>
            <a:xfrm flipV="1">
              <a:off x="6342478" y="2937651"/>
              <a:ext cx="1462402" cy="1521666"/>
            </a:xfrm>
            <a:prstGeom prst="line">
              <a:avLst/>
            </a:prstGeom>
            <a:noFill/>
            <a:ln w="9360" cap="sq">
              <a:solidFill>
                <a:srgbClr val="FFFF00"/>
              </a:solidFill>
              <a:prstDash val="solid"/>
              <a:miter/>
            </a:ln>
          </p:spPr>
          <p:txBody>
            <a:bodyPr wrap="square" lIns="90000" tIns="46800" rIns="90000" bIns="46800" anchor="t"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dirty="0">
                <a:ln>
                  <a:noFill/>
                </a:ln>
                <a:solidFill>
                  <a:srgbClr val="000000"/>
                </a:solidFill>
                <a:latin typeface="Times New Roman" pitchFamily="18"/>
                <a:ea typeface="Lucida Sans Unicode" pitchFamily="2"/>
                <a:cs typeface="Lucida Sans Unicode" pitchFamily="2"/>
              </a:endParaRPr>
            </a:p>
          </p:txBody>
        </p:sp>
        <p:sp>
          <p:nvSpPr>
            <p:cNvPr id="8" name="Přímá spojnice 7">
              <a:extLst>
                <a:ext uri="{FF2B5EF4-FFF2-40B4-BE49-F238E27FC236}">
                  <a16:creationId xmlns:a16="http://schemas.microsoft.com/office/drawing/2014/main" id="{9B3FEE7D-D869-48B6-9E41-A4FEC39E3271}"/>
                </a:ext>
              </a:extLst>
            </p:cNvPr>
            <p:cNvSpPr/>
            <p:nvPr/>
          </p:nvSpPr>
          <p:spPr>
            <a:xfrm>
              <a:off x="6342479" y="4459318"/>
              <a:ext cx="639346" cy="1905645"/>
            </a:xfrm>
            <a:prstGeom prst="line">
              <a:avLst/>
            </a:prstGeom>
            <a:noFill/>
            <a:ln w="9360" cap="sq">
              <a:solidFill>
                <a:srgbClr val="FFFF00"/>
              </a:solidFill>
              <a:prstDash val="solid"/>
              <a:miter/>
            </a:ln>
          </p:spPr>
          <p:txBody>
            <a:bodyPr wrap="square" lIns="90000" tIns="46800" rIns="90000" bIns="46800" anchor="t"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dirty="0">
                <a:ln>
                  <a:noFill/>
                </a:ln>
                <a:solidFill>
                  <a:srgbClr val="000000"/>
                </a:solidFill>
                <a:latin typeface="Times New Roman" pitchFamily="18"/>
                <a:ea typeface="Lucida Sans Unicode" pitchFamily="2"/>
                <a:cs typeface="Lucida Sans Unicode" pitchFamily="2"/>
              </a:endParaRPr>
            </a:p>
          </p:txBody>
        </p:sp>
        <p:sp>
          <p:nvSpPr>
            <p:cNvPr id="9" name="Volný tvar: obrazec 8">
              <a:extLst>
                <a:ext uri="{FF2B5EF4-FFF2-40B4-BE49-F238E27FC236}">
                  <a16:creationId xmlns:a16="http://schemas.microsoft.com/office/drawing/2014/main" id="{66504D71-9907-4AD3-A9C3-20A4A3F1B000}"/>
                </a:ext>
              </a:extLst>
            </p:cNvPr>
            <p:cNvSpPr/>
            <p:nvPr/>
          </p:nvSpPr>
          <p:spPr>
            <a:xfrm>
              <a:off x="5517714" y="2547239"/>
              <a:ext cx="1666139" cy="1147110"/>
            </a:xfrm>
            <a:custGeom>
              <a:avLst>
                <a:gd name="f0" fmla="val 41"/>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a:noFill/>
              <a:prstDash val="solid"/>
            </a:ln>
          </p:spPr>
          <p:txBody>
            <a:bodyPr wrap="none" lIns="90000" tIns="46800" rIns="90000" bIns="46800" anchor="ctr" anchorCtr="0" compatLnSpc="1">
              <a:spAutoFit/>
            </a:bodyPr>
            <a:lstStyle/>
            <a:p>
              <a:pPr marL="0" marR="0" lvl="0" indent="0" algn="ctr"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cs-CZ" sz="2400" b="0" i="0" u="none" strike="noStrike" cap="none" baseline="0" dirty="0" err="1">
                  <a:ln>
                    <a:noFill/>
                  </a:ln>
                  <a:solidFill>
                    <a:srgbClr val="996633"/>
                  </a:solidFill>
                  <a:latin typeface="Times New Roman" pitchFamily="18"/>
                  <a:ea typeface="Lucida Sans Unicode" pitchFamily="2"/>
                  <a:cs typeface="Lucida Sans Unicode" pitchFamily="2"/>
                </a:rPr>
                <a:t>Hypnotics</a:t>
              </a:r>
              <a:r>
                <a:rPr lang="cs-CZ" sz="2400" b="0" i="0" u="none" strike="noStrike" cap="none" baseline="0" dirty="0">
                  <a:ln>
                    <a:noFill/>
                  </a:ln>
                  <a:solidFill>
                    <a:srgbClr val="996633"/>
                  </a:solidFill>
                  <a:latin typeface="Times New Roman" pitchFamily="18"/>
                  <a:ea typeface="Lucida Sans Unicode" pitchFamily="2"/>
                  <a:cs typeface="Lucida Sans Unicode" pitchFamily="2"/>
                </a:rPr>
                <a:t>, </a:t>
              </a:r>
              <a:br>
                <a:rPr lang="cs-CZ" sz="2400" b="0" i="0" u="none" strike="noStrike" cap="none" baseline="0" dirty="0">
                  <a:ln>
                    <a:noFill/>
                  </a:ln>
                  <a:solidFill>
                    <a:srgbClr val="996633"/>
                  </a:solidFill>
                  <a:latin typeface="Times New Roman" pitchFamily="18"/>
                  <a:ea typeface="Lucida Sans Unicode" pitchFamily="2"/>
                  <a:cs typeface="Lucida Sans Unicode" pitchFamily="2"/>
                </a:rPr>
              </a:br>
              <a:r>
                <a:rPr lang="cs-CZ" sz="2400" b="0" i="0" u="none" strike="noStrike" cap="none" baseline="0" dirty="0" err="1">
                  <a:ln>
                    <a:noFill/>
                  </a:ln>
                  <a:solidFill>
                    <a:srgbClr val="996633"/>
                  </a:solidFill>
                  <a:latin typeface="Times New Roman" pitchFamily="18"/>
                  <a:ea typeface="Lucida Sans Unicode" pitchFamily="2"/>
                  <a:cs typeface="Lucida Sans Unicode" pitchFamily="2"/>
                </a:rPr>
                <a:t>volatile</a:t>
              </a:r>
              <a:r>
                <a:rPr lang="cs-CZ" sz="2400" b="0" i="0" u="none" strike="noStrike" cap="none" baseline="0" dirty="0">
                  <a:ln>
                    <a:noFill/>
                  </a:ln>
                  <a:solidFill>
                    <a:srgbClr val="996633"/>
                  </a:solidFill>
                  <a:latin typeface="Times New Roman" pitchFamily="18"/>
                  <a:ea typeface="Lucida Sans Unicode" pitchFamily="2"/>
                  <a:cs typeface="Lucida Sans Unicode" pitchFamily="2"/>
                </a:rPr>
                <a:t> </a:t>
              </a:r>
              <a:br>
                <a:rPr lang="cs-CZ" sz="2400" b="0" i="0" u="none" strike="noStrike" cap="none" baseline="0" dirty="0">
                  <a:ln>
                    <a:noFill/>
                  </a:ln>
                  <a:solidFill>
                    <a:srgbClr val="996633"/>
                  </a:solidFill>
                  <a:latin typeface="Times New Roman" pitchFamily="18"/>
                  <a:ea typeface="Lucida Sans Unicode" pitchFamily="2"/>
                  <a:cs typeface="Lucida Sans Unicode" pitchFamily="2"/>
                </a:rPr>
              </a:br>
              <a:r>
                <a:rPr lang="cs-CZ" sz="2400" b="0" i="0" u="none" strike="noStrike" cap="none" baseline="0" dirty="0" err="1">
                  <a:ln>
                    <a:noFill/>
                  </a:ln>
                  <a:solidFill>
                    <a:srgbClr val="996633"/>
                  </a:solidFill>
                  <a:latin typeface="Times New Roman" pitchFamily="18"/>
                  <a:ea typeface="Lucida Sans Unicode" pitchFamily="2"/>
                  <a:cs typeface="Lucida Sans Unicode" pitchFamily="2"/>
                </a:rPr>
                <a:t>anaesthetics</a:t>
              </a:r>
              <a:endParaRPr lang="cs-CZ" sz="2400" b="0" i="0" u="none" strike="noStrike" cap="none" baseline="0" dirty="0">
                <a:ln>
                  <a:noFill/>
                </a:ln>
                <a:solidFill>
                  <a:srgbClr val="996633"/>
                </a:solidFill>
                <a:latin typeface="Times New Roman" pitchFamily="18"/>
                <a:ea typeface="Lucida Sans Unicode" pitchFamily="2"/>
                <a:cs typeface="Lucida Sans Unicode" pitchFamily="2"/>
              </a:endParaRPr>
            </a:p>
          </p:txBody>
        </p:sp>
        <p:sp>
          <p:nvSpPr>
            <p:cNvPr id="10" name="Volný tvar: obrazec 9">
              <a:extLst>
                <a:ext uri="{FF2B5EF4-FFF2-40B4-BE49-F238E27FC236}">
                  <a16:creationId xmlns:a16="http://schemas.microsoft.com/office/drawing/2014/main" id="{F2874BDA-B350-4F4B-B500-4D7B94A62523}"/>
                </a:ext>
              </a:extLst>
            </p:cNvPr>
            <p:cNvSpPr/>
            <p:nvPr/>
          </p:nvSpPr>
          <p:spPr>
            <a:xfrm>
              <a:off x="6737040" y="4725720"/>
              <a:ext cx="1284840" cy="789480"/>
            </a:xfrm>
            <a:custGeom>
              <a:avLst>
                <a:gd name="f0" fmla="val 41"/>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a:noFill/>
              <a:prstDash val="solid"/>
            </a:ln>
          </p:spPr>
          <p:txBody>
            <a:bodyPr wrap="none" lIns="90000" tIns="46800" rIns="90000" bIns="46800" anchor="ctr" anchorCtr="0" compatLnSpc="1">
              <a:spAutoFit/>
            </a:bodyPr>
            <a:lstStyle/>
            <a:p>
              <a:pPr marL="0" marR="0" lvl="0" indent="0" algn="ctr"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cs-CZ" sz="2400" b="0" i="0" u="none" strike="noStrike" cap="none" baseline="0" dirty="0" err="1">
                  <a:ln>
                    <a:noFill/>
                  </a:ln>
                  <a:solidFill>
                    <a:srgbClr val="996633"/>
                  </a:solidFill>
                  <a:latin typeface="Times New Roman" pitchFamily="18"/>
                  <a:ea typeface="Lucida Sans Unicode" pitchFamily="2"/>
                  <a:cs typeface="Lucida Sans Unicode" pitchFamily="2"/>
                </a:rPr>
                <a:t>Muscle</a:t>
              </a:r>
              <a:r>
                <a:rPr lang="cs-CZ" sz="2400" b="0" i="0" u="none" strike="noStrike" cap="none" baseline="0" dirty="0">
                  <a:ln>
                    <a:noFill/>
                  </a:ln>
                  <a:solidFill>
                    <a:srgbClr val="996633"/>
                  </a:solidFill>
                  <a:latin typeface="Times New Roman" pitchFamily="18"/>
                  <a:ea typeface="Lucida Sans Unicode" pitchFamily="2"/>
                  <a:cs typeface="Lucida Sans Unicode" pitchFamily="2"/>
                </a:rPr>
                <a:t> </a:t>
              </a:r>
              <a:br>
                <a:rPr lang="cs-CZ" sz="2400" b="0" i="0" u="none" strike="noStrike" cap="none" baseline="0" dirty="0">
                  <a:ln>
                    <a:noFill/>
                  </a:ln>
                  <a:solidFill>
                    <a:srgbClr val="996633"/>
                  </a:solidFill>
                  <a:latin typeface="Times New Roman" pitchFamily="18"/>
                  <a:ea typeface="Lucida Sans Unicode" pitchFamily="2"/>
                  <a:cs typeface="Lucida Sans Unicode" pitchFamily="2"/>
                </a:rPr>
              </a:br>
              <a:r>
                <a:rPr lang="cs-CZ" sz="2400" b="0" i="0" u="none" strike="noStrike" cap="none" baseline="0" dirty="0" err="1">
                  <a:ln>
                    <a:noFill/>
                  </a:ln>
                  <a:solidFill>
                    <a:srgbClr val="996633"/>
                  </a:solidFill>
                  <a:latin typeface="Times New Roman" pitchFamily="18"/>
                  <a:ea typeface="Lucida Sans Unicode" pitchFamily="2"/>
                  <a:cs typeface="Lucida Sans Unicode" pitchFamily="2"/>
                </a:rPr>
                <a:t>relaxants</a:t>
              </a:r>
              <a:endParaRPr lang="cs-CZ" sz="2400" b="0" i="0" u="none" strike="noStrike" cap="none" baseline="0" dirty="0">
                <a:ln>
                  <a:noFill/>
                </a:ln>
                <a:solidFill>
                  <a:srgbClr val="996633"/>
                </a:solidFill>
                <a:latin typeface="Times New Roman" pitchFamily="18"/>
                <a:ea typeface="Lucida Sans Unicode" pitchFamily="2"/>
                <a:cs typeface="Lucida Sans Unicode" pitchFamily="2"/>
              </a:endParaRPr>
            </a:p>
          </p:txBody>
        </p:sp>
        <p:sp>
          <p:nvSpPr>
            <p:cNvPr id="11" name="Volný tvar: obrazec 10">
              <a:extLst>
                <a:ext uri="{FF2B5EF4-FFF2-40B4-BE49-F238E27FC236}">
                  <a16:creationId xmlns:a16="http://schemas.microsoft.com/office/drawing/2014/main" id="{A36E761E-487B-4230-9CCC-FF240B2C6F7C}"/>
                </a:ext>
              </a:extLst>
            </p:cNvPr>
            <p:cNvSpPr/>
            <p:nvPr/>
          </p:nvSpPr>
          <p:spPr>
            <a:xfrm>
              <a:off x="4476600" y="4368960"/>
              <a:ext cx="1897200" cy="1172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square" lIns="90000" tIns="46800" rIns="90000" bIns="46800" anchor="ctr" anchorCtr="0" compatLnSpc="1">
              <a:spAutoFit/>
            </a:bodyPr>
            <a:lstStyle/>
            <a:p>
              <a:pPr marL="0" marR="0" lvl="0" indent="0" algn="ctr"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cs-CZ" sz="2400" b="0" i="0" u="none" strike="noStrike" cap="none" baseline="0" dirty="0" err="1">
                  <a:ln>
                    <a:noFill/>
                  </a:ln>
                  <a:solidFill>
                    <a:srgbClr val="996633"/>
                  </a:solidFill>
                  <a:latin typeface="Times New Roman" pitchFamily="18"/>
                  <a:ea typeface="Lucida Sans Unicode" pitchFamily="2"/>
                  <a:cs typeface="Lucida Sans Unicode" pitchFamily="2"/>
                </a:rPr>
                <a:t>Analgetics</a:t>
              </a:r>
              <a:r>
                <a:rPr lang="cs-CZ" sz="2400" b="0" i="0" u="none" strike="noStrike" cap="none" baseline="0" dirty="0">
                  <a:ln>
                    <a:noFill/>
                  </a:ln>
                  <a:solidFill>
                    <a:srgbClr val="996633"/>
                  </a:solidFill>
                  <a:latin typeface="Times New Roman" pitchFamily="18"/>
                  <a:ea typeface="Lucida Sans Unicode" pitchFamily="2"/>
                  <a:cs typeface="Lucida Sans Unicode" pitchFamily="2"/>
                </a:rPr>
                <a:t>:</a:t>
              </a:r>
            </a:p>
            <a:p>
              <a:pPr marL="0" marR="0" lvl="0" indent="0" algn="ctr"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cs-CZ" sz="2400" b="0" i="0" u="none" strike="noStrike" cap="none" baseline="0" dirty="0" err="1">
                  <a:ln>
                    <a:noFill/>
                  </a:ln>
                  <a:solidFill>
                    <a:srgbClr val="996633"/>
                  </a:solidFill>
                  <a:latin typeface="Times New Roman" pitchFamily="18"/>
                  <a:ea typeface="Lucida Sans Unicode" pitchFamily="2"/>
                  <a:cs typeface="Lucida Sans Unicode" pitchFamily="2"/>
                </a:rPr>
                <a:t>opioids</a:t>
              </a:r>
              <a:endParaRPr lang="cs-CZ" sz="2400" b="0" i="0" u="none" strike="noStrike" cap="none" baseline="0" dirty="0">
                <a:ln>
                  <a:noFill/>
                </a:ln>
                <a:solidFill>
                  <a:srgbClr val="996633"/>
                </a:solidFill>
                <a:latin typeface="Times New Roman" pitchFamily="18"/>
                <a:ea typeface="Lucida Sans Unicode" pitchFamily="2"/>
                <a:cs typeface="Lucida Sans Unicode" pitchFamily="2"/>
              </a:endParaRPr>
            </a:p>
            <a:p>
              <a:pPr marL="0" marR="0" lvl="0" indent="0" algn="ctr"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cs-CZ" sz="2400" b="0" i="0" u="none" strike="noStrike" cap="none" baseline="0" dirty="0">
                  <a:ln>
                    <a:noFill/>
                  </a:ln>
                  <a:solidFill>
                    <a:srgbClr val="996633"/>
                  </a:solidFill>
                  <a:latin typeface="Times New Roman" pitchFamily="18"/>
                  <a:ea typeface="Lucida Sans Unicode" pitchFamily="2"/>
                  <a:cs typeface="Lucida Sans Unicode" pitchFamily="2"/>
                </a:rPr>
                <a:t>N2O</a:t>
              </a:r>
            </a:p>
          </p:txBody>
        </p:sp>
      </p:grpSp>
      <p:sp>
        <p:nvSpPr>
          <p:cNvPr id="12" name="Přímá spojnice 11">
            <a:extLst>
              <a:ext uri="{FF2B5EF4-FFF2-40B4-BE49-F238E27FC236}">
                <a16:creationId xmlns:a16="http://schemas.microsoft.com/office/drawing/2014/main" id="{63E31DE5-2018-4D8D-B53B-D2D6F9B76625}"/>
              </a:ext>
            </a:extLst>
          </p:cNvPr>
          <p:cNvSpPr/>
          <p:nvPr/>
        </p:nvSpPr>
        <p:spPr>
          <a:xfrm>
            <a:off x="6342478" y="4497158"/>
            <a:ext cx="2057011" cy="242231"/>
          </a:xfrm>
          <a:prstGeom prst="line">
            <a:avLst/>
          </a:prstGeom>
          <a:noFill/>
          <a:ln w="9360" cap="sq">
            <a:solidFill>
              <a:srgbClr val="FFFF00"/>
            </a:solidFill>
            <a:prstDash val="solid"/>
            <a:miter/>
          </a:ln>
        </p:spPr>
        <p:txBody>
          <a:bodyPr wrap="square" lIns="90000" tIns="46800" rIns="90000" bIns="46800" anchor="t"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cs-CZ" sz="2400" b="0" i="0" u="none" strike="noStrike" cap="none" baseline="0" dirty="0">
              <a:ln>
                <a:noFill/>
              </a:ln>
              <a:solidFill>
                <a:srgbClr val="000000"/>
              </a:solidFill>
              <a:latin typeface="Times New Roman" pitchFamily="18"/>
              <a:ea typeface="Lucida Sans Unicode" pitchFamily="2"/>
              <a:cs typeface="Lucida Sans Unicode" pitchFamily="2"/>
            </a:endParaRPr>
          </a:p>
        </p:txBody>
      </p:sp>
      <p:sp>
        <p:nvSpPr>
          <p:cNvPr id="13" name="Obdélník 12">
            <a:extLst>
              <a:ext uri="{FF2B5EF4-FFF2-40B4-BE49-F238E27FC236}">
                <a16:creationId xmlns:a16="http://schemas.microsoft.com/office/drawing/2014/main" id="{2DB51B18-2DAC-40C2-8EA8-5A89CBD94311}"/>
              </a:ext>
            </a:extLst>
          </p:cNvPr>
          <p:cNvSpPr/>
          <p:nvPr/>
        </p:nvSpPr>
        <p:spPr>
          <a:xfrm>
            <a:off x="7017469" y="3830225"/>
            <a:ext cx="1215636" cy="618631"/>
          </a:xfrm>
          <a:prstGeom prst="rect">
            <a:avLst/>
          </a:prstGeom>
        </p:spPr>
        <p:txBody>
          <a:bodyPr wrap="square">
            <a:spAutoFit/>
          </a:bodyPr>
          <a:lstStyle/>
          <a:p>
            <a:pPr lvl="0" algn="ctr" hangingPunct="0">
              <a:lnSpc>
                <a:spcPct val="95000"/>
              </a:lnSpc>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cs-CZ" dirty="0" err="1">
                <a:solidFill>
                  <a:srgbClr val="996633"/>
                </a:solidFill>
                <a:latin typeface="Times New Roman" pitchFamily="18"/>
                <a:ea typeface="Lucida Sans Unicode" pitchFamily="2"/>
                <a:cs typeface="Lucida Sans Unicode" pitchFamily="2"/>
              </a:rPr>
              <a:t>Arteficial</a:t>
            </a:r>
            <a:r>
              <a:rPr lang="cs-CZ" dirty="0">
                <a:solidFill>
                  <a:srgbClr val="996633"/>
                </a:solidFill>
                <a:latin typeface="Times New Roman" pitchFamily="18"/>
                <a:ea typeface="Lucida Sans Unicode" pitchFamily="2"/>
                <a:cs typeface="Lucida Sans Unicode" pitchFamily="2"/>
              </a:rPr>
              <a:t> </a:t>
            </a:r>
            <a:r>
              <a:rPr lang="cs-CZ" dirty="0" err="1">
                <a:solidFill>
                  <a:srgbClr val="996633"/>
                </a:solidFill>
                <a:latin typeface="Times New Roman" pitchFamily="18"/>
                <a:ea typeface="Lucida Sans Unicode" pitchFamily="2"/>
                <a:cs typeface="Lucida Sans Unicode" pitchFamily="2"/>
              </a:rPr>
              <a:t>Ventilation</a:t>
            </a:r>
            <a:endParaRPr lang="cs-CZ" dirty="0">
              <a:solidFill>
                <a:srgbClr val="996633"/>
              </a:solidFill>
              <a:latin typeface="Times New Roman" pitchFamily="18"/>
              <a:ea typeface="Lucida Sans Unicode" pitchFamily="2"/>
              <a:cs typeface="Lucida Sans Unicode" pitchFamily="2"/>
            </a:endParaRPr>
          </a:p>
        </p:txBody>
      </p:sp>
      <p:sp>
        <p:nvSpPr>
          <p:cNvPr id="14" name="Zástupný symbol pro obsah 11">
            <a:extLst>
              <a:ext uri="{FF2B5EF4-FFF2-40B4-BE49-F238E27FC236}">
                <a16:creationId xmlns:a16="http://schemas.microsoft.com/office/drawing/2014/main" id="{1ECA2BD3-6243-4712-BDAB-FB4B9A1B5189}"/>
              </a:ext>
            </a:extLst>
          </p:cNvPr>
          <p:cNvSpPr txBox="1">
            <a:spLocks/>
          </p:cNvSpPr>
          <p:nvPr/>
        </p:nvSpPr>
        <p:spPr>
          <a:xfrm>
            <a:off x="741239" y="1963800"/>
            <a:ext cx="8755200" cy="4919760"/>
          </a:xfrm>
          <a:prstGeom prst="rect">
            <a:avLst/>
          </a:prstGeom>
        </p:spPr>
        <p:txBody>
          <a:bodyPr/>
          <a:lstStyle>
            <a:lvl1pPr marL="342720" marR="0" indent="-342720" algn="l" hangingPunct="0">
              <a:lnSpc>
                <a:spcPct val="95000"/>
              </a:lnSpc>
              <a:spcBef>
                <a:spcPts val="0"/>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cs-CZ" sz="3200" b="0" i="0" u="none" strike="noStrike" cap="none" baseline="0">
                <a:ln>
                  <a:noFill/>
                </a:ln>
                <a:solidFill>
                  <a:srgbClr val="E6E6E6"/>
                </a:solidFill>
                <a:latin typeface="Times New Roman" pitchFamily="18"/>
                <a:cs typeface="Lucida Sans Unicode"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kern="0" dirty="0"/>
              <a:t>No memory </a:t>
            </a:r>
          </a:p>
          <a:p>
            <a:r>
              <a:rPr lang="en-US" kern="0" dirty="0"/>
              <a:t>No pain</a:t>
            </a:r>
          </a:p>
          <a:p>
            <a:r>
              <a:rPr lang="en-US" kern="0" dirty="0"/>
              <a:t>No force</a:t>
            </a:r>
            <a:endParaRPr lang="cs-CZ" kern="0" dirty="0"/>
          </a:p>
          <a:p>
            <a:r>
              <a:rPr lang="cs-CZ" kern="0" dirty="0"/>
              <a:t>No </a:t>
            </a:r>
            <a:r>
              <a:rPr lang="cs-CZ" kern="0" dirty="0" err="1"/>
              <a:t>respiratory</a:t>
            </a:r>
            <a:r>
              <a:rPr lang="cs-CZ" kern="0" dirty="0"/>
              <a:t> drive</a:t>
            </a:r>
          </a:p>
          <a:p>
            <a:endParaRPr lang="cs-CZ" kern="0" dirty="0"/>
          </a:p>
          <a:p>
            <a:endParaRPr lang="en-US" kern="0" dirty="0"/>
          </a:p>
          <a:p>
            <a:endParaRPr lang="en-US" kern="0" dirty="0"/>
          </a:p>
        </p:txBody>
      </p:sp>
    </p:spTree>
    <p:extLst>
      <p:ext uri="{BB962C8B-B14F-4D97-AF65-F5344CB8AC3E}">
        <p14:creationId xmlns:p14="http://schemas.microsoft.com/office/powerpoint/2010/main" val="17528403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D45774-5702-4E15-876E-DDF567B0545A}"/>
              </a:ext>
            </a:extLst>
          </p:cNvPr>
          <p:cNvSpPr txBox="1">
            <a:spLocks noGrp="1"/>
          </p:cNvSpPr>
          <p:nvPr>
            <p:ph type="title" idx="4294967295"/>
          </p:nvPr>
        </p:nvSpPr>
        <p:spPr>
          <a:xfrm>
            <a:off x="1091880" y="502920"/>
            <a:ext cx="8567640" cy="1260360"/>
          </a:xfrm>
        </p:spPr>
        <p:txBody>
          <a:bodyPr wrap="square" lIns="90000" tIns="46800" rIns="90000" bIns="46800">
            <a:noAutofit/>
          </a:bodyPr>
          <a:lstStyle/>
          <a:p>
            <a:pPr lvl="0">
              <a:lnSpc>
                <a:spcPct val="95000"/>
              </a:lnSpc>
            </a:pPr>
            <a:r>
              <a:rPr lang="cs-CZ" dirty="0" err="1"/>
              <a:t>Patient</a:t>
            </a:r>
            <a:r>
              <a:rPr lang="cs-CZ" dirty="0"/>
              <a:t> and </a:t>
            </a:r>
            <a:r>
              <a:rPr lang="cs-CZ" dirty="0" err="1"/>
              <a:t>Course</a:t>
            </a:r>
            <a:r>
              <a:rPr lang="cs-CZ" dirty="0"/>
              <a:t> </a:t>
            </a:r>
            <a:r>
              <a:rPr lang="cs-CZ" dirty="0" err="1"/>
              <a:t>of</a:t>
            </a:r>
            <a:r>
              <a:rPr lang="cs-CZ" dirty="0"/>
              <a:t> </a:t>
            </a:r>
            <a:r>
              <a:rPr lang="cs-CZ" dirty="0" err="1"/>
              <a:t>Anaesthesia</a:t>
            </a:r>
            <a:endParaRPr lang="cs-CZ" dirty="0"/>
          </a:p>
        </p:txBody>
      </p:sp>
      <p:sp>
        <p:nvSpPr>
          <p:cNvPr id="3" name="Zástupný symbol pro text 2">
            <a:extLst>
              <a:ext uri="{FF2B5EF4-FFF2-40B4-BE49-F238E27FC236}">
                <a16:creationId xmlns:a16="http://schemas.microsoft.com/office/drawing/2014/main" id="{EE95CEAA-8AFC-4044-95D5-A3DBC1AB0060}"/>
              </a:ext>
            </a:extLst>
          </p:cNvPr>
          <p:cNvSpPr txBox="1">
            <a:spLocks noGrp="1"/>
          </p:cNvSpPr>
          <p:nvPr>
            <p:ph type="body" idx="4294967295"/>
          </p:nvPr>
        </p:nvSpPr>
        <p:spPr>
          <a:xfrm>
            <a:off x="1091880" y="2014200"/>
            <a:ext cx="8567640" cy="4932360"/>
          </a:xfrm>
        </p:spPr>
        <p:txBody>
          <a:bodyPr wrap="square" lIns="90000" tIns="46800" rIns="90000" bIns="46800">
            <a:normAutofit lnSpcReduction="10000"/>
          </a:bodyPr>
          <a:lstStyle/>
          <a:p>
            <a:pPr marL="342900" lvl="0" indent="-342900">
              <a:lnSpc>
                <a:spcPct val="90000"/>
              </a:lnSpc>
              <a:spcBef>
                <a:spcPts val="598"/>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sz="2400" dirty="0">
                <a:cs typeface="Times New Roman" pitchFamily="18"/>
              </a:rPr>
              <a:t>preoperative </a:t>
            </a:r>
            <a:r>
              <a:rPr lang="cs-CZ" sz="2400" dirty="0">
                <a:cs typeface="Times New Roman" pitchFamily="18"/>
              </a:rPr>
              <a:t>a</a:t>
            </a:r>
            <a:r>
              <a:rPr lang="en-GB" sz="2400" dirty="0" err="1">
                <a:cs typeface="Times New Roman" pitchFamily="18"/>
              </a:rPr>
              <a:t>naesth</a:t>
            </a:r>
            <a:r>
              <a:rPr lang="en-GB" sz="2400" dirty="0">
                <a:cs typeface="Times New Roman" pitchFamily="18"/>
              </a:rPr>
              <a:t>. visit,    </a:t>
            </a:r>
            <a:r>
              <a:rPr lang="en-GB" sz="2400" dirty="0">
                <a:solidFill>
                  <a:srgbClr val="FFFF00"/>
                </a:solidFill>
                <a:cs typeface="Times New Roman" pitchFamily="18"/>
              </a:rPr>
              <a:t>informed consent</a:t>
            </a:r>
            <a:r>
              <a:rPr lang="cs-CZ" sz="2400" dirty="0">
                <a:solidFill>
                  <a:srgbClr val="FFFF00"/>
                </a:solidFill>
                <a:cs typeface="Times New Roman" pitchFamily="18"/>
              </a:rPr>
              <a:t>, </a:t>
            </a:r>
            <a:r>
              <a:rPr lang="cs-CZ" sz="2400" dirty="0" err="1">
                <a:solidFill>
                  <a:srgbClr val="FFFF00"/>
                </a:solidFill>
                <a:cs typeface="Times New Roman" pitchFamily="18"/>
              </a:rPr>
              <a:t>optimalization</a:t>
            </a:r>
            <a:endParaRPr lang="en-GB" sz="2400" dirty="0">
              <a:solidFill>
                <a:srgbClr val="FFFF00"/>
              </a:solidFill>
              <a:cs typeface="Times New Roman" pitchFamily="18"/>
            </a:endParaRPr>
          </a:p>
          <a:p>
            <a:pPr marL="342900" lvl="0" indent="-342900">
              <a:lnSpc>
                <a:spcPct val="90000"/>
              </a:lnSpc>
              <a:spcBef>
                <a:spcPts val="598"/>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sz="2400" dirty="0">
                <a:cs typeface="Times New Roman" pitchFamily="18"/>
              </a:rPr>
              <a:t>p</a:t>
            </a:r>
            <a:r>
              <a:rPr lang="en-GB" sz="2400" dirty="0" err="1">
                <a:cs typeface="Times New Roman" pitchFamily="18"/>
              </a:rPr>
              <a:t>remedication</a:t>
            </a:r>
            <a:r>
              <a:rPr lang="cs-CZ" sz="2400" dirty="0">
                <a:cs typeface="Times New Roman" pitchFamily="18"/>
              </a:rPr>
              <a:t> (</a:t>
            </a:r>
            <a:r>
              <a:rPr lang="cs-CZ" sz="2400" dirty="0" err="1">
                <a:cs typeface="Times New Roman" pitchFamily="18"/>
              </a:rPr>
              <a:t>evening</a:t>
            </a:r>
            <a:r>
              <a:rPr lang="cs-CZ" sz="2400" dirty="0">
                <a:cs typeface="Times New Roman" pitchFamily="18"/>
              </a:rPr>
              <a:t>/</a:t>
            </a:r>
            <a:r>
              <a:rPr lang="cs-CZ" sz="2400" dirty="0" err="1">
                <a:cs typeface="Times New Roman" pitchFamily="18"/>
              </a:rPr>
              <a:t>morning</a:t>
            </a:r>
            <a:r>
              <a:rPr lang="cs-CZ" sz="2400" dirty="0">
                <a:cs typeface="Times New Roman" pitchFamily="18"/>
              </a:rPr>
              <a:t>)</a:t>
            </a:r>
          </a:p>
          <a:p>
            <a:pPr marL="0" lvl="0" indent="0">
              <a:lnSpc>
                <a:spcPct val="90000"/>
              </a:lnSpc>
              <a:spcBef>
                <a:spcPts val="598"/>
              </a:spcBef>
              <a:buClr>
                <a:srgbClr val="CE9964"/>
              </a:buClr>
              <a:buSzPct val="90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sz="2400" dirty="0">
                <a:cs typeface="Times New Roman" pitchFamily="18"/>
              </a:rPr>
              <a:t>OR:</a:t>
            </a:r>
            <a:endParaRPr lang="en-GB" sz="2400" dirty="0">
              <a:cs typeface="Times New Roman" pitchFamily="18"/>
            </a:endParaRPr>
          </a:p>
          <a:p>
            <a:pPr marL="342900" indent="-342900">
              <a:lnSpc>
                <a:spcPct val="90000"/>
              </a:lnSpc>
              <a:spcBef>
                <a:spcPts val="598"/>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sz="2400" dirty="0">
                <a:cs typeface="Times New Roman" pitchFamily="18"/>
              </a:rPr>
              <a:t>monitoring</a:t>
            </a:r>
          </a:p>
          <a:p>
            <a:pPr marL="342900" lvl="0" indent="-342900">
              <a:lnSpc>
                <a:spcPct val="90000"/>
              </a:lnSpc>
              <a:spcBef>
                <a:spcPts val="598"/>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sz="2400" dirty="0">
                <a:cs typeface="Times New Roman" pitchFamily="18"/>
              </a:rPr>
              <a:t>venous line</a:t>
            </a:r>
          </a:p>
          <a:p>
            <a:pPr marL="595080" lvl="0" indent="-595080">
              <a:lnSpc>
                <a:spcPct val="90000"/>
              </a:lnSpc>
              <a:spcBef>
                <a:spcPts val="598"/>
              </a:spcBef>
              <a:buFont typeface="Arial" panose="020B0604020202020204" pitchFamily="34" charset="0"/>
              <a:buChar char="•"/>
              <a:tabLst>
                <a:tab pos="595080" algn="l"/>
                <a:tab pos="701280" algn="l"/>
                <a:tab pos="1150560" algn="l"/>
                <a:tab pos="1599840" algn="l"/>
                <a:tab pos="2049120" algn="l"/>
                <a:tab pos="2498400" algn="l"/>
                <a:tab pos="2947680" algn="l"/>
                <a:tab pos="3396960" algn="l"/>
                <a:tab pos="3846239" algn="l"/>
                <a:tab pos="4295520" algn="l"/>
                <a:tab pos="4744799" algn="l"/>
                <a:tab pos="5193720" algn="l"/>
                <a:tab pos="5643000" algn="l"/>
                <a:tab pos="6092280" algn="l"/>
                <a:tab pos="6541560" algn="l"/>
                <a:tab pos="6990839" algn="l"/>
                <a:tab pos="7440120" algn="l"/>
                <a:tab pos="7889399" algn="l"/>
                <a:tab pos="8338680" algn="l"/>
                <a:tab pos="8787960" algn="l"/>
                <a:tab pos="9237240" algn="l"/>
              </a:tabLst>
            </a:pPr>
            <a:endParaRPr lang="en-GB" sz="2400" dirty="0">
              <a:cs typeface="Times New Roman" pitchFamily="18"/>
            </a:endParaRPr>
          </a:p>
          <a:p>
            <a:pPr marL="342900" lvl="0" indent="-342900">
              <a:lnSpc>
                <a:spcPct val="90000"/>
              </a:lnSpc>
              <a:spcBef>
                <a:spcPts val="598"/>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sz="2400" dirty="0">
                <a:cs typeface="Times New Roman" pitchFamily="18"/>
              </a:rPr>
              <a:t>i</a:t>
            </a:r>
            <a:r>
              <a:rPr lang="en-GB" sz="2400" dirty="0" err="1">
                <a:cs typeface="Times New Roman" pitchFamily="18"/>
              </a:rPr>
              <a:t>nduction</a:t>
            </a:r>
            <a:r>
              <a:rPr lang="cs-CZ" sz="2400" dirty="0">
                <a:cs typeface="Times New Roman" pitchFamily="18"/>
              </a:rPr>
              <a:t> </a:t>
            </a:r>
            <a:r>
              <a:rPr lang="en-GB" sz="2400" dirty="0"/>
              <a:t>(</a:t>
            </a:r>
            <a:r>
              <a:rPr lang="cs-CZ" sz="2400" dirty="0"/>
              <a:t>+ </a:t>
            </a:r>
            <a:r>
              <a:rPr lang="en-GB" sz="2400" dirty="0">
                <a:cs typeface="Times New Roman" pitchFamily="18"/>
              </a:rPr>
              <a:t>airway protection</a:t>
            </a:r>
            <a:r>
              <a:rPr lang="en-GB" sz="2400" dirty="0"/>
              <a:t>)</a:t>
            </a:r>
          </a:p>
          <a:p>
            <a:pPr marL="342900" lvl="0" indent="-342900">
              <a:lnSpc>
                <a:spcPct val="90000"/>
              </a:lnSpc>
              <a:spcBef>
                <a:spcPts val="598"/>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sz="2400" dirty="0">
                <a:cs typeface="Times New Roman" pitchFamily="18"/>
              </a:rPr>
              <a:t>maintenance</a:t>
            </a:r>
          </a:p>
          <a:p>
            <a:pPr marL="342900" lvl="0" indent="-342900">
              <a:lnSpc>
                <a:spcPct val="90000"/>
              </a:lnSpc>
              <a:spcBef>
                <a:spcPts val="598"/>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sz="2400" dirty="0"/>
              <a:t>recovery (</a:t>
            </a:r>
            <a:r>
              <a:rPr lang="en-GB" sz="2400" dirty="0" err="1"/>
              <a:t>extubation</a:t>
            </a:r>
            <a:r>
              <a:rPr lang="en-GB" sz="2400" dirty="0"/>
              <a:t>)</a:t>
            </a:r>
            <a:endParaRPr lang="cs-CZ" sz="2400" dirty="0"/>
          </a:p>
          <a:p>
            <a:pPr marL="342900" lvl="0" indent="-342900">
              <a:lnSpc>
                <a:spcPct val="90000"/>
              </a:lnSpc>
              <a:spcBef>
                <a:spcPts val="598"/>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endParaRPr lang="en-GB" sz="2400" dirty="0"/>
          </a:p>
          <a:p>
            <a:pPr marL="342900" lvl="0" indent="-342900">
              <a:lnSpc>
                <a:spcPct val="90000"/>
              </a:lnSpc>
              <a:spcBef>
                <a:spcPts val="598"/>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sz="2400" dirty="0">
                <a:cs typeface="Times New Roman" pitchFamily="18"/>
              </a:rPr>
              <a:t>treatment of postoperative pain</a:t>
            </a:r>
          </a:p>
          <a:p>
            <a:pPr marL="595080" lvl="0" indent="-595080">
              <a:lnSpc>
                <a:spcPct val="90000"/>
              </a:lnSpc>
              <a:spcBef>
                <a:spcPts val="598"/>
              </a:spcBef>
              <a:buFont typeface="Arial" panose="020B0604020202020204" pitchFamily="34" charset="0"/>
              <a:buChar char="•"/>
              <a:tabLst>
                <a:tab pos="595080" algn="l"/>
                <a:tab pos="701280" algn="l"/>
                <a:tab pos="1150560" algn="l"/>
                <a:tab pos="1599840" algn="l"/>
                <a:tab pos="2049120" algn="l"/>
                <a:tab pos="2498400" algn="l"/>
                <a:tab pos="2947680" algn="l"/>
                <a:tab pos="3396960" algn="l"/>
                <a:tab pos="3846239" algn="l"/>
                <a:tab pos="4295520" algn="l"/>
                <a:tab pos="4744799" algn="l"/>
                <a:tab pos="5193720" algn="l"/>
                <a:tab pos="5643000" algn="l"/>
                <a:tab pos="6092280" algn="l"/>
                <a:tab pos="6541560" algn="l"/>
                <a:tab pos="6990839" algn="l"/>
                <a:tab pos="7440120" algn="l"/>
                <a:tab pos="7889399" algn="l"/>
                <a:tab pos="8338680" algn="l"/>
                <a:tab pos="8787960" algn="l"/>
                <a:tab pos="9237240" algn="l"/>
              </a:tabLst>
            </a:pPr>
            <a:endParaRPr lang="en-GB" sz="2400" dirty="0"/>
          </a:p>
          <a:p>
            <a:pPr marL="595080" lvl="0" indent="-595080">
              <a:lnSpc>
                <a:spcPct val="90000"/>
              </a:lnSpc>
              <a:spcBef>
                <a:spcPts val="598"/>
              </a:spcBef>
              <a:buFont typeface="Arial" panose="020B0604020202020204" pitchFamily="34" charset="0"/>
              <a:buChar char="•"/>
              <a:tabLst>
                <a:tab pos="595080" algn="l"/>
                <a:tab pos="701280" algn="l"/>
                <a:tab pos="1150560" algn="l"/>
                <a:tab pos="1599840" algn="l"/>
                <a:tab pos="2049120" algn="l"/>
                <a:tab pos="2498400" algn="l"/>
                <a:tab pos="2947680" algn="l"/>
                <a:tab pos="3396960" algn="l"/>
                <a:tab pos="3846239" algn="l"/>
                <a:tab pos="4295520" algn="l"/>
                <a:tab pos="4744799" algn="l"/>
                <a:tab pos="5193720" algn="l"/>
                <a:tab pos="5643000" algn="l"/>
                <a:tab pos="6092280" algn="l"/>
                <a:tab pos="6541560" algn="l"/>
                <a:tab pos="6990839" algn="l"/>
                <a:tab pos="7440120" algn="l"/>
                <a:tab pos="7889399" algn="l"/>
                <a:tab pos="8338680" algn="l"/>
                <a:tab pos="8787960" algn="l"/>
                <a:tab pos="9237240" algn="l"/>
              </a:tabLst>
            </a:pPr>
            <a:r>
              <a:rPr lang="en-GB" sz="2400" dirty="0"/>
              <a:t>record of GA</a:t>
            </a:r>
          </a:p>
        </p:txBody>
      </p:sp>
      <p:pic>
        <p:nvPicPr>
          <p:cNvPr id="5" name="Obrázek 4">
            <a:extLst>
              <a:ext uri="{FF2B5EF4-FFF2-40B4-BE49-F238E27FC236}">
                <a16:creationId xmlns:a16="http://schemas.microsoft.com/office/drawing/2014/main" id="{85B5A0BD-24DE-49D0-8F74-C8ADDAF722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1181" y="2420470"/>
            <a:ext cx="1660446" cy="1361021"/>
          </a:xfrm>
          <a:prstGeom prst="rect">
            <a:avLst/>
          </a:prstGeom>
        </p:spPr>
      </p:pic>
      <p:pic>
        <p:nvPicPr>
          <p:cNvPr id="11" name="Obrázek 10">
            <a:extLst>
              <a:ext uri="{FF2B5EF4-FFF2-40B4-BE49-F238E27FC236}">
                <a16:creationId xmlns:a16="http://schemas.microsoft.com/office/drawing/2014/main" id="{4BC0EA45-701D-442F-8B67-594BE6F8AB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0133" y="5187448"/>
            <a:ext cx="1596692" cy="997933"/>
          </a:xfrm>
          <a:prstGeom prst="rect">
            <a:avLst/>
          </a:prstGeom>
        </p:spPr>
      </p:pic>
      <p:pic>
        <p:nvPicPr>
          <p:cNvPr id="7" name="Obrázek 6">
            <a:extLst>
              <a:ext uri="{FF2B5EF4-FFF2-40B4-BE49-F238E27FC236}">
                <a16:creationId xmlns:a16="http://schemas.microsoft.com/office/drawing/2014/main" id="{E40EB75D-6408-4D55-AE1A-061CF81DFDE8}"/>
              </a:ext>
            </a:extLst>
          </p:cNvPr>
          <p:cNvPicPr>
            <a:picLocks noChangeAspect="1"/>
          </p:cNvPicPr>
          <p:nvPr/>
        </p:nvPicPr>
        <p:blipFill rotWithShape="1">
          <a:blip r:embed="rId5">
            <a:extLst>
              <a:ext uri="{28A0092B-C50C-407E-A947-70E740481C1C}">
                <a14:useLocalDpi xmlns:a14="http://schemas.microsoft.com/office/drawing/2010/main" val="0"/>
              </a:ext>
            </a:extLst>
          </a:blip>
          <a:srcRect l="-2406" t="40051" r="2406" b="-1"/>
          <a:stretch/>
        </p:blipFill>
        <p:spPr>
          <a:xfrm>
            <a:off x="7065611" y="4478285"/>
            <a:ext cx="1596692" cy="957210"/>
          </a:xfrm>
          <a:prstGeom prst="rect">
            <a:avLst/>
          </a:prstGeom>
        </p:spPr>
      </p:pic>
      <p:pic>
        <p:nvPicPr>
          <p:cNvPr id="9" name="Obrázek 8">
            <a:extLst>
              <a:ext uri="{FF2B5EF4-FFF2-40B4-BE49-F238E27FC236}">
                <a16:creationId xmlns:a16="http://schemas.microsoft.com/office/drawing/2014/main" id="{034655CB-1D56-4D0E-86DF-5A35D4563A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82387" y="3748760"/>
            <a:ext cx="1394645" cy="95721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87E702-3173-4926-B33D-7116DBD746D0}"/>
              </a:ext>
            </a:extLst>
          </p:cNvPr>
          <p:cNvSpPr txBox="1">
            <a:spLocks noGrp="1"/>
          </p:cNvSpPr>
          <p:nvPr>
            <p:ph type="title" idx="4294967295"/>
          </p:nvPr>
        </p:nvSpPr>
        <p:spPr>
          <a:xfrm>
            <a:off x="1091880" y="502920"/>
            <a:ext cx="8567640" cy="1260360"/>
          </a:xfrm>
        </p:spPr>
        <p:txBody>
          <a:bodyPr wrap="square" lIns="90000" tIns="46800" rIns="90000" bIns="46800">
            <a:noAutofit/>
          </a:bodyPr>
          <a:lstStyle/>
          <a:p>
            <a:pPr lvl="0">
              <a:lnSpc>
                <a:spcPct val="95000"/>
              </a:lnSpc>
            </a:pPr>
            <a:r>
              <a:rPr lang="cs-CZ"/>
              <a:t>Preoperative examination</a:t>
            </a:r>
          </a:p>
        </p:txBody>
      </p:sp>
      <p:sp>
        <p:nvSpPr>
          <p:cNvPr id="3" name="Zástupný symbol pro text 2">
            <a:extLst>
              <a:ext uri="{FF2B5EF4-FFF2-40B4-BE49-F238E27FC236}">
                <a16:creationId xmlns:a16="http://schemas.microsoft.com/office/drawing/2014/main" id="{BBAD0E53-7602-43F5-8BDA-870ED1567441}"/>
              </a:ext>
            </a:extLst>
          </p:cNvPr>
          <p:cNvSpPr txBox="1">
            <a:spLocks noGrp="1"/>
          </p:cNvSpPr>
          <p:nvPr>
            <p:ph type="body" idx="4294967295"/>
          </p:nvPr>
        </p:nvSpPr>
        <p:spPr>
          <a:xfrm>
            <a:off x="1091880" y="2014200"/>
            <a:ext cx="8567640" cy="4575240"/>
          </a:xfrm>
        </p:spPr>
        <p:txBody>
          <a:bodyPr wrap="square" lIns="90000" tIns="46800" rIns="90000" bIns="46800"/>
          <a:lstStyle/>
          <a:p>
            <a:pPr marL="457200" lvl="0" indent="-457200">
              <a:lnSpc>
                <a:spcPct val="80000"/>
              </a:lnSpc>
              <a:spcBef>
                <a:spcPts val="799"/>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dirty="0"/>
              <a:t>history (GA, RA, complications)</a:t>
            </a:r>
          </a:p>
          <a:p>
            <a:pPr marL="457200" lvl="0" indent="-457200">
              <a:lnSpc>
                <a:spcPct val="80000"/>
              </a:lnSpc>
              <a:spcBef>
                <a:spcPts val="799"/>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dirty="0"/>
              <a:t>physical examination (</a:t>
            </a:r>
            <a:r>
              <a:rPr lang="cs-CZ" dirty="0"/>
              <a:t>ABC…  </a:t>
            </a:r>
            <a:r>
              <a:rPr lang="en-GB" dirty="0"/>
              <a:t>neck, back)</a:t>
            </a:r>
          </a:p>
          <a:p>
            <a:pPr marL="457200" lvl="0" indent="-457200">
              <a:lnSpc>
                <a:spcPct val="80000"/>
              </a:lnSpc>
              <a:spcBef>
                <a:spcPts val="799"/>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US" dirty="0"/>
              <a:t>laboratory: </a:t>
            </a:r>
            <a:r>
              <a:rPr lang="cs-CZ" dirty="0"/>
              <a:t>CBC</a:t>
            </a:r>
            <a:r>
              <a:rPr lang="en-US" dirty="0"/>
              <a:t>, ions, urea, </a:t>
            </a:r>
            <a:r>
              <a:rPr lang="en-US" dirty="0" err="1"/>
              <a:t>creatinin</a:t>
            </a:r>
            <a:r>
              <a:rPr lang="en-US" dirty="0"/>
              <a:t>, glucose, </a:t>
            </a:r>
            <a:r>
              <a:rPr lang="cs-CZ" dirty="0"/>
              <a:t>(</a:t>
            </a:r>
            <a:r>
              <a:rPr lang="en-US" dirty="0"/>
              <a:t>AST, ALT, GMT</a:t>
            </a:r>
            <a:r>
              <a:rPr lang="cs-CZ" dirty="0"/>
              <a:t>)</a:t>
            </a:r>
            <a:r>
              <a:rPr lang="en-US" dirty="0"/>
              <a:t> bilirubin, AB0.</a:t>
            </a:r>
          </a:p>
          <a:p>
            <a:pPr marL="457200" lvl="0" indent="-457200">
              <a:lnSpc>
                <a:spcPct val="80000"/>
              </a:lnSpc>
              <a:spcBef>
                <a:spcPts val="799"/>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dirty="0"/>
              <a:t>ECG (older  45</a:t>
            </a:r>
            <a:r>
              <a:rPr lang="cs-CZ" dirty="0"/>
              <a:t>y</a:t>
            </a:r>
            <a:r>
              <a:rPr lang="en-GB" dirty="0"/>
              <a:t>).</a:t>
            </a:r>
          </a:p>
          <a:p>
            <a:pPr marL="457200" lvl="0" indent="-457200">
              <a:lnSpc>
                <a:spcPct val="80000"/>
              </a:lnSpc>
              <a:spcBef>
                <a:spcPts val="799"/>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dirty="0" err="1"/>
              <a:t>Xray</a:t>
            </a:r>
            <a:r>
              <a:rPr lang="en-GB" dirty="0"/>
              <a:t> of chest  (older 60</a:t>
            </a:r>
            <a:r>
              <a:rPr lang="cs-CZ" dirty="0"/>
              <a:t>y</a:t>
            </a:r>
            <a:r>
              <a:rPr lang="en-GB" dirty="0"/>
              <a:t>).</a:t>
            </a:r>
          </a:p>
          <a:p>
            <a:pPr marL="457200" lvl="0" indent="-457200">
              <a:lnSpc>
                <a:spcPct val="80000"/>
              </a:lnSpc>
              <a:spcBef>
                <a:spcPts val="799"/>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dirty="0"/>
              <a:t>function exam</a:t>
            </a:r>
          </a:p>
          <a:p>
            <a:pPr marL="457200" lvl="1" indent="-457200" hangingPunct="0">
              <a:lnSpc>
                <a:spcPct val="80000"/>
              </a:lnSpc>
              <a:spcBef>
                <a:spcPts val="697"/>
              </a:spcBef>
              <a:buClr>
                <a:srgbClr val="CE9964"/>
              </a:buClr>
              <a:buSzPct val="100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sz="3200" dirty="0">
                <a:solidFill>
                  <a:srgbClr val="E6E6E6"/>
                </a:solidFill>
                <a:latin typeface="Times New Roman" pitchFamily="18"/>
                <a:cs typeface="Lucida Sans Unicode" pitchFamily="2"/>
              </a:rPr>
              <a:t>cardiological, lung, </a:t>
            </a:r>
            <a:r>
              <a:rPr lang="en-GB" sz="3200" dirty="0" err="1">
                <a:solidFill>
                  <a:srgbClr val="E6E6E6"/>
                </a:solidFill>
                <a:latin typeface="Times New Roman" pitchFamily="18"/>
                <a:cs typeface="Lucida Sans Unicode" pitchFamily="2"/>
              </a:rPr>
              <a:t>nephro</a:t>
            </a:r>
            <a:r>
              <a:rPr lang="en-GB" sz="3200" dirty="0">
                <a:solidFill>
                  <a:srgbClr val="E6E6E6"/>
                </a:solidFill>
                <a:latin typeface="Times New Roman" pitchFamily="18"/>
                <a:cs typeface="Lucida Sans Unicode" pitchFamily="2"/>
              </a:rPr>
              <a:t>, </a:t>
            </a:r>
            <a:r>
              <a:rPr lang="en-GB" sz="3200" dirty="0" err="1">
                <a:solidFill>
                  <a:srgbClr val="E6E6E6"/>
                </a:solidFill>
                <a:latin typeface="Times New Roman" pitchFamily="18"/>
                <a:cs typeface="Lucida Sans Unicode" pitchFamily="2"/>
              </a:rPr>
              <a:t>hemato</a:t>
            </a:r>
            <a:r>
              <a:rPr lang="cs-CZ" sz="3200" dirty="0">
                <a:solidFill>
                  <a:srgbClr val="E6E6E6"/>
                </a:solidFill>
                <a:latin typeface="Times New Roman" pitchFamily="18"/>
                <a:cs typeface="Lucida Sans Unicode" pitchFamily="2"/>
              </a:rPr>
              <a:t> …</a:t>
            </a:r>
            <a:endParaRPr lang="en-GB" sz="3200" dirty="0">
              <a:solidFill>
                <a:srgbClr val="E6E6E6"/>
              </a:solidFill>
              <a:latin typeface="Times New Roman" pitchFamily="18"/>
              <a:cs typeface="Lucida Sans Unicode" pitchFamily="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A98309-51A5-40C7-9BD8-8F17CE888A31}"/>
              </a:ext>
            </a:extLst>
          </p:cNvPr>
          <p:cNvSpPr txBox="1">
            <a:spLocks noGrp="1"/>
          </p:cNvSpPr>
          <p:nvPr>
            <p:ph type="title" idx="4294967295"/>
          </p:nvPr>
        </p:nvSpPr>
        <p:spPr>
          <a:xfrm>
            <a:off x="741239" y="282600"/>
            <a:ext cx="8609040" cy="1263600"/>
          </a:xfrm>
        </p:spPr>
        <p:txBody>
          <a:bodyPr wrap="square">
            <a:noAutofit/>
          </a:bodyPr>
          <a:lstStyle/>
          <a:p>
            <a:pPr lvl="0"/>
            <a:r>
              <a:rPr lang="en-GB"/>
              <a:t>My goal:</a:t>
            </a:r>
          </a:p>
        </p:txBody>
      </p:sp>
      <p:sp>
        <p:nvSpPr>
          <p:cNvPr id="3" name="Zástupný symbol pro text 2">
            <a:extLst>
              <a:ext uri="{FF2B5EF4-FFF2-40B4-BE49-F238E27FC236}">
                <a16:creationId xmlns:a16="http://schemas.microsoft.com/office/drawing/2014/main" id="{0FAFE741-82DF-4A2D-892A-62B17A91787A}"/>
              </a:ext>
            </a:extLst>
          </p:cNvPr>
          <p:cNvSpPr txBox="1">
            <a:spLocks noGrp="1"/>
          </p:cNvSpPr>
          <p:nvPr>
            <p:ph type="body" idx="4294967295"/>
          </p:nvPr>
        </p:nvSpPr>
        <p:spPr>
          <a:xfrm>
            <a:off x="741239" y="1963800"/>
            <a:ext cx="8772480" cy="4937039"/>
          </a:xfrm>
        </p:spPr>
        <p:txBody>
          <a:bodyPr wrap="square"/>
          <a:lstStyle/>
          <a:p>
            <a:pPr marL="0" lvl="0" indent="0">
              <a:buClr>
                <a:srgbClr val="E6E6E6"/>
              </a:buClr>
              <a:buSzPct val="45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 </a:t>
            </a:r>
            <a:r>
              <a:rPr lang="en-GB" dirty="0"/>
              <a:t>understand basic concepts of general and regional </a:t>
            </a:r>
            <a:r>
              <a:rPr lang="cs-CZ" dirty="0"/>
              <a:t>a</a:t>
            </a:r>
            <a:r>
              <a:rPr lang="en-GB" dirty="0" err="1"/>
              <a:t>naesthesia</a:t>
            </a:r>
            <a:endParaRPr lang="en-GB" dirty="0"/>
          </a:p>
          <a:p>
            <a:pPr marL="0" lvl="0" indent="0">
              <a:buClr>
                <a:srgbClr val="E6E6E6"/>
              </a:buClr>
              <a:buSzPct val="45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 </a:t>
            </a:r>
            <a:r>
              <a:rPr lang="en-GB" dirty="0"/>
              <a:t>learn basic skills of airway management</a:t>
            </a:r>
          </a:p>
          <a:p>
            <a:pPr marL="415800" lvl="0" indent="-311040">
              <a:tabLst>
                <a:tab pos="415800" algn="l"/>
                <a:tab pos="522000" algn="l"/>
                <a:tab pos="971280" algn="l"/>
                <a:tab pos="1420560" algn="l"/>
                <a:tab pos="1869840" algn="l"/>
                <a:tab pos="2319120" algn="l"/>
                <a:tab pos="2768400" algn="l"/>
                <a:tab pos="3217680" algn="l"/>
                <a:tab pos="3666959" algn="l"/>
                <a:tab pos="4116240" algn="l"/>
                <a:tab pos="4565519" algn="l"/>
                <a:tab pos="5014440" algn="l"/>
                <a:tab pos="5463720" algn="l"/>
                <a:tab pos="5913000" algn="l"/>
                <a:tab pos="6362280" algn="l"/>
                <a:tab pos="6811559" algn="l"/>
                <a:tab pos="7260840" algn="l"/>
                <a:tab pos="7710119" algn="l"/>
                <a:tab pos="8159400" algn="l"/>
                <a:tab pos="8608680" algn="l"/>
                <a:tab pos="9057960" algn="l"/>
              </a:tabLst>
            </a:pPr>
            <a:endParaRPr lang="en-GB" dirty="0"/>
          </a:p>
          <a:p>
            <a:pPr marL="0" lvl="0" indent="0">
              <a:buClr>
                <a:srgbClr val="E6E6E6"/>
              </a:buClr>
              <a:buSzPct val="45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 </a:t>
            </a:r>
            <a:r>
              <a:rPr lang="en-GB" dirty="0"/>
              <a:t>learn anatomy of regional </a:t>
            </a:r>
            <a:r>
              <a:rPr lang="cs-CZ" dirty="0"/>
              <a:t>a</a:t>
            </a:r>
            <a:r>
              <a:rPr lang="en-GB" dirty="0" err="1"/>
              <a:t>naesthesia</a:t>
            </a:r>
            <a:r>
              <a:rPr lang="en-GB" dirty="0"/>
              <a:t> (SA, EPI)</a:t>
            </a:r>
          </a:p>
          <a:p>
            <a:pPr marL="0" lvl="0" indent="0">
              <a:buClr>
                <a:srgbClr val="E6E6E6"/>
              </a:buClr>
              <a:buSzPct val="45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 </a:t>
            </a:r>
            <a:r>
              <a:rPr lang="cs-CZ" dirty="0" err="1"/>
              <a:t>Anaesth</a:t>
            </a:r>
            <a:r>
              <a:rPr lang="en-GB" dirty="0" err="1"/>
              <a:t>esia</a:t>
            </a:r>
            <a:r>
              <a:rPr lang="en-GB" dirty="0"/>
              <a:t> of children</a:t>
            </a:r>
          </a:p>
          <a:p>
            <a:pPr marL="415800" lvl="0" indent="-311040">
              <a:tabLst>
                <a:tab pos="415800" algn="l"/>
                <a:tab pos="522000" algn="l"/>
                <a:tab pos="971280" algn="l"/>
                <a:tab pos="1420560" algn="l"/>
                <a:tab pos="1869840" algn="l"/>
                <a:tab pos="2319120" algn="l"/>
                <a:tab pos="2768400" algn="l"/>
                <a:tab pos="3217680" algn="l"/>
                <a:tab pos="3666959" algn="l"/>
                <a:tab pos="4116240" algn="l"/>
                <a:tab pos="4565519" algn="l"/>
                <a:tab pos="5014440" algn="l"/>
                <a:tab pos="5463720" algn="l"/>
                <a:tab pos="5913000" algn="l"/>
                <a:tab pos="6362280" algn="l"/>
                <a:tab pos="6811559" algn="l"/>
                <a:tab pos="7260840" algn="l"/>
                <a:tab pos="7710119" algn="l"/>
                <a:tab pos="8159400" algn="l"/>
                <a:tab pos="8608680" algn="l"/>
                <a:tab pos="9057960" algn="l"/>
              </a:tabLst>
            </a:pPr>
            <a:endParaRPr lang="en-GB" dirty="0"/>
          </a:p>
          <a:p>
            <a:pPr marL="415800" lvl="0" indent="-311040">
              <a:tabLst>
                <a:tab pos="415800" algn="l"/>
                <a:tab pos="522000" algn="l"/>
                <a:tab pos="971280" algn="l"/>
                <a:tab pos="1420560" algn="l"/>
                <a:tab pos="1869840" algn="l"/>
                <a:tab pos="2319120" algn="l"/>
                <a:tab pos="2768400" algn="l"/>
                <a:tab pos="3217680" algn="l"/>
                <a:tab pos="3666959" algn="l"/>
                <a:tab pos="4116240" algn="l"/>
                <a:tab pos="4565519" algn="l"/>
                <a:tab pos="5014440" algn="l"/>
                <a:tab pos="5463720" algn="l"/>
                <a:tab pos="5913000" algn="l"/>
                <a:tab pos="6362280" algn="l"/>
                <a:tab pos="6811559" algn="l"/>
                <a:tab pos="7260840" algn="l"/>
                <a:tab pos="7710119" algn="l"/>
                <a:tab pos="8159400" algn="l"/>
                <a:tab pos="8608680" algn="l"/>
                <a:tab pos="9057960" algn="l"/>
              </a:tabLst>
            </a:pPr>
            <a:r>
              <a:rPr lang="en-GB" dirty="0"/>
              <a:t>.. and if you would like, more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76499A-2F22-401A-8B2C-A11D97D419DC}"/>
              </a:ext>
            </a:extLst>
          </p:cNvPr>
          <p:cNvSpPr txBox="1">
            <a:spLocks noGrp="1"/>
          </p:cNvSpPr>
          <p:nvPr>
            <p:ph type="title" idx="4294967295"/>
          </p:nvPr>
        </p:nvSpPr>
        <p:spPr>
          <a:xfrm>
            <a:off x="741239" y="282600"/>
            <a:ext cx="8609040" cy="1263600"/>
          </a:xfrm>
        </p:spPr>
        <p:txBody>
          <a:bodyPr wrap="square">
            <a:noAutofit/>
          </a:bodyPr>
          <a:lstStyle/>
          <a:p>
            <a:pPr lvl="0"/>
            <a:r>
              <a:rPr lang="en-GB"/>
              <a:t>Why to do PreOP exam?</a:t>
            </a:r>
          </a:p>
        </p:txBody>
      </p:sp>
      <p:sp>
        <p:nvSpPr>
          <p:cNvPr id="3" name="Zástupný symbol pro text 2">
            <a:extLst>
              <a:ext uri="{FF2B5EF4-FFF2-40B4-BE49-F238E27FC236}">
                <a16:creationId xmlns:a16="http://schemas.microsoft.com/office/drawing/2014/main" id="{6AD0B007-41F4-415B-B78C-0B9FF9D6396F}"/>
              </a:ext>
            </a:extLst>
          </p:cNvPr>
          <p:cNvSpPr txBox="1">
            <a:spLocks noGrp="1"/>
          </p:cNvSpPr>
          <p:nvPr>
            <p:ph type="body" idx="4294967295"/>
          </p:nvPr>
        </p:nvSpPr>
        <p:spPr>
          <a:xfrm>
            <a:off x="741239" y="1963800"/>
            <a:ext cx="8772480" cy="4937039"/>
          </a:xfrm>
        </p:spPr>
        <p:txBody>
          <a:bodyPr wrap="square"/>
          <a:lstStyle/>
          <a:p>
            <a:pPr marL="0" lvl="0" indent="0">
              <a:buClr>
                <a:srgbClr val="E6E6E6"/>
              </a:buClr>
              <a:buSzPct val="45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 </a:t>
            </a:r>
            <a:r>
              <a:rPr lang="en-GB" dirty="0"/>
              <a:t>decrease RISKs</a:t>
            </a:r>
          </a:p>
          <a:p>
            <a:pPr marL="415800" lvl="0" indent="-311040">
              <a:tabLst>
                <a:tab pos="415800" algn="l"/>
                <a:tab pos="522000" algn="l"/>
                <a:tab pos="971280" algn="l"/>
                <a:tab pos="1420560" algn="l"/>
                <a:tab pos="1869840" algn="l"/>
                <a:tab pos="2319120" algn="l"/>
                <a:tab pos="2768400" algn="l"/>
                <a:tab pos="3217680" algn="l"/>
                <a:tab pos="3666959" algn="l"/>
                <a:tab pos="4116240" algn="l"/>
                <a:tab pos="4565519" algn="l"/>
                <a:tab pos="5014440" algn="l"/>
                <a:tab pos="5463720" algn="l"/>
                <a:tab pos="5913000" algn="l"/>
                <a:tab pos="6362280" algn="l"/>
                <a:tab pos="6811559" algn="l"/>
                <a:tab pos="7260840" algn="l"/>
                <a:tab pos="7710119" algn="l"/>
                <a:tab pos="8159400" algn="l"/>
                <a:tab pos="8608680" algn="l"/>
                <a:tab pos="9057960" algn="l"/>
              </a:tabLst>
            </a:pPr>
            <a:endParaRPr lang="en-GB" dirty="0"/>
          </a:p>
          <a:p>
            <a:pPr marL="0" lvl="0" indent="0">
              <a:buClr>
                <a:srgbClr val="E6E6E6"/>
              </a:buClr>
              <a:buSzPct val="45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 </a:t>
            </a:r>
            <a:r>
              <a:rPr lang="en-GB" dirty="0"/>
              <a:t>what is the benefit of surgery</a:t>
            </a:r>
          </a:p>
          <a:p>
            <a:pPr marL="0" lvl="0" indent="0">
              <a:buClr>
                <a:srgbClr val="E6E6E6"/>
              </a:buClr>
              <a:buSzPct val="45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endParaRPr lang="cs-CZ" dirty="0"/>
          </a:p>
          <a:p>
            <a:pPr marL="0" lvl="0" indent="0">
              <a:buClr>
                <a:srgbClr val="E6E6E6"/>
              </a:buClr>
              <a:buSzPct val="45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 </a:t>
            </a:r>
            <a:r>
              <a:rPr lang="en-GB" dirty="0"/>
              <a:t>Airway exam</a:t>
            </a:r>
            <a:r>
              <a:rPr lang="cs-CZ" dirty="0" err="1"/>
              <a:t>imation</a:t>
            </a:r>
            <a:endParaRPr lang="en-GB" dirty="0"/>
          </a:p>
          <a:p>
            <a:pPr marL="415800" lvl="0" indent="-311040">
              <a:tabLst>
                <a:tab pos="415800" algn="l"/>
                <a:tab pos="522000" algn="l"/>
                <a:tab pos="971280" algn="l"/>
                <a:tab pos="1420560" algn="l"/>
                <a:tab pos="1869840" algn="l"/>
                <a:tab pos="2319120" algn="l"/>
                <a:tab pos="2768400" algn="l"/>
                <a:tab pos="3217680" algn="l"/>
                <a:tab pos="3666959" algn="l"/>
                <a:tab pos="4116240" algn="l"/>
                <a:tab pos="4565519" algn="l"/>
                <a:tab pos="5014440" algn="l"/>
                <a:tab pos="5463720" algn="l"/>
                <a:tab pos="5913000" algn="l"/>
                <a:tab pos="6362280" algn="l"/>
                <a:tab pos="6811559" algn="l"/>
                <a:tab pos="7260840" algn="l"/>
                <a:tab pos="7710119" algn="l"/>
                <a:tab pos="8159400" algn="l"/>
                <a:tab pos="8608680" algn="l"/>
                <a:tab pos="9057960" algn="l"/>
              </a:tabLst>
            </a:pPr>
            <a:endParaRPr lang="en-GB" dirty="0"/>
          </a:p>
          <a:p>
            <a:pPr marL="0" lvl="0" indent="0">
              <a:buClr>
                <a:srgbClr val="E6E6E6"/>
              </a:buClr>
              <a:buSzPct val="45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 </a:t>
            </a:r>
            <a:r>
              <a:rPr lang="en-GB" dirty="0"/>
              <a:t>GA </a:t>
            </a:r>
            <a:r>
              <a:rPr lang="cs-CZ" dirty="0"/>
              <a:t>/</a:t>
            </a:r>
            <a:r>
              <a:rPr lang="en-GB" dirty="0"/>
              <a:t> regional?</a:t>
            </a:r>
          </a:p>
          <a:p>
            <a:pPr marL="0" lvl="0" indent="0">
              <a:buClr>
                <a:srgbClr val="E6E6E6"/>
              </a:buClr>
              <a:buSzPct val="45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 </a:t>
            </a:r>
            <a:r>
              <a:rPr lang="en-GB" dirty="0"/>
              <a:t>premedication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129035-7D49-4479-8826-E37EC2E634E3}"/>
              </a:ext>
            </a:extLst>
          </p:cNvPr>
          <p:cNvSpPr txBox="1">
            <a:spLocks noGrp="1"/>
          </p:cNvSpPr>
          <p:nvPr>
            <p:ph type="title" idx="4294967295"/>
          </p:nvPr>
        </p:nvSpPr>
        <p:spPr>
          <a:xfrm>
            <a:off x="740879" y="326880"/>
            <a:ext cx="8602920" cy="1167120"/>
          </a:xfrm>
        </p:spPr>
        <p:txBody>
          <a:bodyPr wrap="square">
            <a:noAutofit/>
          </a:bodyPr>
          <a:lstStyle/>
          <a:p>
            <a:pPr lvl="0"/>
            <a:r>
              <a:rPr lang="cs-CZ"/>
              <a:t>Preoperative tests</a:t>
            </a:r>
          </a:p>
        </p:txBody>
      </p:sp>
      <p:sp>
        <p:nvSpPr>
          <p:cNvPr id="3" name="Zástupný symbol pro text 2">
            <a:extLst>
              <a:ext uri="{FF2B5EF4-FFF2-40B4-BE49-F238E27FC236}">
                <a16:creationId xmlns:a16="http://schemas.microsoft.com/office/drawing/2014/main" id="{09B38D17-B4DB-4044-ABBE-2089AF44CEF5}"/>
              </a:ext>
            </a:extLst>
          </p:cNvPr>
          <p:cNvSpPr txBox="1">
            <a:spLocks noGrp="1"/>
          </p:cNvSpPr>
          <p:nvPr>
            <p:ph type="body" idx="4294967295"/>
          </p:nvPr>
        </p:nvSpPr>
        <p:spPr>
          <a:xfrm>
            <a:off x="740879" y="1963440"/>
            <a:ext cx="8766360" cy="4840200"/>
          </a:xfrm>
        </p:spPr>
        <p:txBody>
          <a:bodyPr wrap="square"/>
          <a:lstStyle/>
          <a:p>
            <a:pPr lvl="0"/>
            <a:r>
              <a:rPr lang="cs-CZ" dirty="0"/>
              <a:t>as a </a:t>
            </a:r>
            <a:r>
              <a:rPr lang="cs-CZ" dirty="0" err="1"/>
              <a:t>component</a:t>
            </a:r>
            <a:r>
              <a:rPr lang="cs-CZ" dirty="0"/>
              <a:t> </a:t>
            </a:r>
            <a:r>
              <a:rPr lang="cs-CZ" dirty="0" err="1"/>
              <a:t>of</a:t>
            </a:r>
            <a:r>
              <a:rPr lang="cs-CZ" dirty="0"/>
              <a:t> </a:t>
            </a:r>
            <a:r>
              <a:rPr lang="cs-CZ" dirty="0" err="1"/>
              <a:t>the</a:t>
            </a:r>
            <a:r>
              <a:rPr lang="cs-CZ" dirty="0"/>
              <a:t> </a:t>
            </a:r>
            <a:r>
              <a:rPr lang="cs-CZ" dirty="0" err="1"/>
              <a:t>preanesthesia</a:t>
            </a:r>
            <a:r>
              <a:rPr lang="cs-CZ" dirty="0"/>
              <a:t> </a:t>
            </a:r>
            <a:r>
              <a:rPr lang="cs-CZ" dirty="0" err="1"/>
              <a:t>evaluation</a:t>
            </a:r>
            <a:r>
              <a:rPr lang="cs-CZ" dirty="0"/>
              <a:t>, </a:t>
            </a:r>
            <a:r>
              <a:rPr lang="cs-CZ" dirty="0" err="1"/>
              <a:t>may</a:t>
            </a:r>
            <a:r>
              <a:rPr lang="cs-CZ" dirty="0"/>
              <a:t> </a:t>
            </a:r>
            <a:r>
              <a:rPr lang="cs-CZ" dirty="0" err="1"/>
              <a:t>be</a:t>
            </a:r>
            <a:r>
              <a:rPr lang="cs-CZ" dirty="0"/>
              <a:t> </a:t>
            </a:r>
            <a:r>
              <a:rPr lang="cs-CZ" dirty="0" err="1"/>
              <a:t>indicated</a:t>
            </a:r>
            <a:r>
              <a:rPr lang="cs-CZ" dirty="0"/>
              <a:t> to:</a:t>
            </a:r>
          </a:p>
          <a:p>
            <a:pPr lvl="0"/>
            <a:r>
              <a:rPr lang="cs-CZ" dirty="0"/>
              <a:t>1) </a:t>
            </a:r>
            <a:r>
              <a:rPr lang="cs-CZ" dirty="0" err="1"/>
              <a:t>discovery</a:t>
            </a:r>
            <a:r>
              <a:rPr lang="cs-CZ" dirty="0"/>
              <a:t> a </a:t>
            </a:r>
            <a:r>
              <a:rPr lang="cs-CZ" dirty="0" err="1"/>
              <a:t>disease</a:t>
            </a:r>
            <a:r>
              <a:rPr lang="cs-CZ" dirty="0"/>
              <a:t> / </a:t>
            </a:r>
            <a:r>
              <a:rPr lang="cs-CZ" dirty="0" err="1"/>
              <a:t>disorder</a:t>
            </a:r>
            <a:r>
              <a:rPr lang="cs-CZ" dirty="0"/>
              <a:t> </a:t>
            </a:r>
            <a:br>
              <a:rPr lang="cs-CZ" dirty="0"/>
            </a:br>
            <a:r>
              <a:rPr lang="cs-CZ" dirty="0" err="1"/>
              <a:t>which</a:t>
            </a:r>
            <a:r>
              <a:rPr lang="cs-CZ" dirty="0"/>
              <a:t> </a:t>
            </a:r>
            <a:r>
              <a:rPr lang="cs-CZ" dirty="0" err="1"/>
              <a:t>may</a:t>
            </a:r>
            <a:r>
              <a:rPr lang="cs-CZ" dirty="0"/>
              <a:t> </a:t>
            </a:r>
            <a:r>
              <a:rPr lang="cs-CZ" dirty="0" err="1"/>
              <a:t>affect</a:t>
            </a:r>
            <a:r>
              <a:rPr lang="cs-CZ" dirty="0"/>
              <a:t> </a:t>
            </a:r>
            <a:r>
              <a:rPr lang="cs-CZ" dirty="0" err="1"/>
              <a:t>perioperative</a:t>
            </a:r>
            <a:r>
              <a:rPr lang="cs-CZ" dirty="0"/>
              <a:t> </a:t>
            </a:r>
            <a:r>
              <a:rPr lang="cs-CZ" dirty="0" err="1"/>
              <a:t>Anaesthetic</a:t>
            </a:r>
            <a:r>
              <a:rPr lang="cs-CZ" dirty="0"/>
              <a:t> care,</a:t>
            </a:r>
          </a:p>
          <a:p>
            <a:pPr lvl="0"/>
            <a:r>
              <a:rPr lang="cs-CZ" dirty="0"/>
              <a:t>2) </a:t>
            </a:r>
            <a:r>
              <a:rPr lang="cs-CZ" dirty="0" err="1"/>
              <a:t>verification</a:t>
            </a:r>
            <a:r>
              <a:rPr lang="cs-CZ" dirty="0"/>
              <a:t> </a:t>
            </a:r>
            <a:r>
              <a:rPr lang="cs-CZ" dirty="0" err="1"/>
              <a:t>of</a:t>
            </a:r>
            <a:r>
              <a:rPr lang="cs-CZ" dirty="0"/>
              <a:t> </a:t>
            </a:r>
            <a:r>
              <a:rPr lang="cs-CZ" dirty="0" err="1"/>
              <a:t>an</a:t>
            </a:r>
            <a:r>
              <a:rPr lang="cs-CZ" dirty="0"/>
              <a:t> </a:t>
            </a:r>
            <a:r>
              <a:rPr lang="cs-CZ" dirty="0" err="1"/>
              <a:t>already</a:t>
            </a:r>
            <a:r>
              <a:rPr lang="cs-CZ" dirty="0"/>
              <a:t> </a:t>
            </a:r>
            <a:r>
              <a:rPr lang="cs-CZ" dirty="0" err="1"/>
              <a:t>known</a:t>
            </a:r>
            <a:r>
              <a:rPr lang="cs-CZ" dirty="0"/>
              <a:t> </a:t>
            </a:r>
            <a:r>
              <a:rPr lang="cs-CZ" dirty="0" err="1"/>
              <a:t>disease</a:t>
            </a:r>
            <a:r>
              <a:rPr lang="cs-CZ" dirty="0"/>
              <a:t>, </a:t>
            </a:r>
            <a:r>
              <a:rPr lang="cs-CZ" dirty="0" err="1"/>
              <a:t>disorder</a:t>
            </a:r>
            <a:r>
              <a:rPr lang="cs-CZ" dirty="0"/>
              <a:t>, </a:t>
            </a:r>
            <a:r>
              <a:rPr lang="cs-CZ" dirty="0" err="1"/>
              <a:t>medical</a:t>
            </a:r>
            <a:r>
              <a:rPr lang="cs-CZ" dirty="0"/>
              <a:t> </a:t>
            </a:r>
            <a:r>
              <a:rPr lang="cs-CZ" dirty="0" err="1"/>
              <a:t>or</a:t>
            </a:r>
            <a:r>
              <a:rPr lang="cs-CZ" dirty="0"/>
              <a:t> </a:t>
            </a:r>
            <a:r>
              <a:rPr lang="cs-CZ" dirty="0" err="1"/>
              <a:t>alternative</a:t>
            </a:r>
            <a:r>
              <a:rPr lang="cs-CZ" dirty="0"/>
              <a:t> </a:t>
            </a:r>
            <a:r>
              <a:rPr lang="cs-CZ" dirty="0" err="1"/>
              <a:t>therapy</a:t>
            </a:r>
            <a:r>
              <a:rPr lang="cs-CZ" dirty="0"/>
              <a:t> </a:t>
            </a:r>
            <a:r>
              <a:rPr lang="cs-CZ" dirty="0" err="1"/>
              <a:t>which</a:t>
            </a:r>
            <a:r>
              <a:rPr lang="cs-CZ" dirty="0"/>
              <a:t> </a:t>
            </a:r>
            <a:r>
              <a:rPr lang="cs-CZ" dirty="0" err="1"/>
              <a:t>may</a:t>
            </a:r>
            <a:r>
              <a:rPr lang="cs-CZ" dirty="0"/>
              <a:t> </a:t>
            </a:r>
            <a:r>
              <a:rPr lang="cs-CZ" dirty="0" err="1"/>
              <a:t>affect</a:t>
            </a:r>
            <a:r>
              <a:rPr lang="cs-CZ" dirty="0"/>
              <a:t> </a:t>
            </a:r>
            <a:r>
              <a:rPr lang="cs-CZ" dirty="0" err="1"/>
              <a:t>perioperative</a:t>
            </a:r>
            <a:r>
              <a:rPr lang="cs-CZ" dirty="0"/>
              <a:t> </a:t>
            </a:r>
            <a:r>
              <a:rPr lang="cs-CZ" dirty="0" err="1"/>
              <a:t>Anaesthetic</a:t>
            </a:r>
            <a:r>
              <a:rPr lang="cs-CZ" dirty="0"/>
              <a:t> care,</a:t>
            </a:r>
          </a:p>
          <a:p>
            <a:pPr lvl="0" algn="just"/>
            <a:r>
              <a:rPr lang="cs-CZ" dirty="0"/>
              <a:t>3) </a:t>
            </a:r>
            <a:r>
              <a:rPr lang="cs-CZ" dirty="0" err="1"/>
              <a:t>formulation</a:t>
            </a:r>
            <a:r>
              <a:rPr lang="cs-CZ" dirty="0"/>
              <a:t> </a:t>
            </a:r>
            <a:r>
              <a:rPr lang="cs-CZ" dirty="0" err="1"/>
              <a:t>of</a:t>
            </a:r>
            <a:r>
              <a:rPr lang="cs-CZ" dirty="0"/>
              <a:t> </a:t>
            </a:r>
            <a:r>
              <a:rPr lang="cs-CZ" dirty="0" err="1"/>
              <a:t>specific</a:t>
            </a:r>
            <a:r>
              <a:rPr lang="cs-CZ" dirty="0"/>
              <a:t> </a:t>
            </a:r>
            <a:r>
              <a:rPr lang="cs-CZ" dirty="0" err="1"/>
              <a:t>Anaesth</a:t>
            </a:r>
            <a:r>
              <a:rPr lang="cs-CZ" dirty="0"/>
              <a:t>. </a:t>
            </a:r>
            <a:r>
              <a:rPr lang="cs-CZ" dirty="0" err="1"/>
              <a:t>plans</a:t>
            </a:r>
            <a:endParaRPr lang="cs-CZ" dirty="0"/>
          </a:p>
          <a:p>
            <a:pPr lvl="0" algn="just"/>
            <a:endParaRPr lang="cs-CZ" dirty="0"/>
          </a:p>
          <a:p>
            <a:pPr lvl="0" algn="just"/>
            <a:r>
              <a:rPr lang="cs-CZ" dirty="0" err="1"/>
              <a:t>Will</a:t>
            </a:r>
            <a:r>
              <a:rPr lang="cs-CZ" dirty="0"/>
              <a:t> I </a:t>
            </a:r>
            <a:r>
              <a:rPr lang="cs-CZ" dirty="0" err="1"/>
              <a:t>change</a:t>
            </a:r>
            <a:r>
              <a:rPr lang="cs-CZ" dirty="0"/>
              <a:t> </a:t>
            </a:r>
            <a:r>
              <a:rPr lang="cs-CZ" dirty="0" err="1"/>
              <a:t>something</a:t>
            </a:r>
            <a:r>
              <a:rPr lang="cs-CZ" dirty="0"/>
              <a:t> </a:t>
            </a:r>
            <a:r>
              <a:rPr lang="cs-CZ" dirty="0" err="1"/>
              <a:t>if</a:t>
            </a:r>
            <a:r>
              <a:rPr lang="cs-CZ" dirty="0"/>
              <a:t> </a:t>
            </a:r>
            <a:r>
              <a:rPr lang="cs-CZ" dirty="0" err="1"/>
              <a:t>the</a:t>
            </a:r>
            <a:r>
              <a:rPr lang="cs-CZ" dirty="0"/>
              <a:t> </a:t>
            </a:r>
            <a:r>
              <a:rPr lang="cs-CZ" dirty="0" err="1"/>
              <a:t>resust</a:t>
            </a:r>
            <a:r>
              <a:rPr lang="cs-CZ" dirty="0"/>
              <a:t> </a:t>
            </a:r>
            <a:r>
              <a:rPr lang="cs-CZ" dirty="0" err="1"/>
              <a:t>is</a:t>
            </a:r>
            <a:r>
              <a:rPr lang="cs-CZ" dirty="0"/>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D2B07D-55E8-4345-A359-AD12895D860A}"/>
              </a:ext>
            </a:extLst>
          </p:cNvPr>
          <p:cNvSpPr txBox="1">
            <a:spLocks noGrp="1"/>
          </p:cNvSpPr>
          <p:nvPr>
            <p:ph type="title" idx="4294967295"/>
          </p:nvPr>
        </p:nvSpPr>
        <p:spPr>
          <a:xfrm>
            <a:off x="741239" y="282600"/>
            <a:ext cx="8609040" cy="1263600"/>
          </a:xfrm>
        </p:spPr>
        <p:txBody>
          <a:bodyPr wrap="square">
            <a:noAutofit/>
          </a:bodyPr>
          <a:lstStyle/>
          <a:p>
            <a:pPr lvl="0"/>
            <a:r>
              <a:rPr lang="en-GB" dirty="0"/>
              <a:t>Airway</a:t>
            </a:r>
          </a:p>
        </p:txBody>
      </p:sp>
      <p:sp>
        <p:nvSpPr>
          <p:cNvPr id="3" name="Zástupný symbol pro text 2">
            <a:extLst>
              <a:ext uri="{FF2B5EF4-FFF2-40B4-BE49-F238E27FC236}">
                <a16:creationId xmlns:a16="http://schemas.microsoft.com/office/drawing/2014/main" id="{5F57805A-C360-4F52-A025-3F80CC33EA66}"/>
              </a:ext>
            </a:extLst>
          </p:cNvPr>
          <p:cNvSpPr txBox="1">
            <a:spLocks noGrp="1"/>
          </p:cNvSpPr>
          <p:nvPr>
            <p:ph type="body" idx="4294967295"/>
          </p:nvPr>
        </p:nvSpPr>
        <p:spPr>
          <a:xfrm>
            <a:off x="329760" y="1638000"/>
            <a:ext cx="9750599" cy="5799240"/>
          </a:xfrm>
        </p:spPr>
        <p:txBody>
          <a:bodyPr wrap="square">
            <a:normAutofit/>
          </a:bodyPr>
          <a:lstStyle/>
          <a:p>
            <a:pPr marL="0" indent="0">
              <a:buClr>
                <a:srgbClr val="E6E6E6"/>
              </a:buClr>
              <a:buSzPct val="45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dirty="0">
                <a:latin typeface="Times New Roman"/>
                <a:cs typeface="Lucida Sans Unicode"/>
              </a:rPr>
              <a:t>History</a:t>
            </a:r>
            <a:r>
              <a:rPr lang="cs-CZ" dirty="0">
                <a:latin typeface="Times New Roman"/>
                <a:cs typeface="Lucida Sans Unicode"/>
              </a:rPr>
              <a:t> </a:t>
            </a:r>
            <a:r>
              <a:rPr lang="cs-CZ" err="1">
                <a:latin typeface="Times New Roman"/>
                <a:cs typeface="Lucida Sans Unicode"/>
              </a:rPr>
              <a:t>of</a:t>
            </a:r>
            <a:r>
              <a:rPr lang="cs-CZ">
                <a:latin typeface="Times New Roman"/>
                <a:cs typeface="Lucida Sans Unicode"/>
              </a:rPr>
              <a:t> Airway Management</a:t>
            </a:r>
            <a:endParaRPr lang="en-GB" dirty="0"/>
          </a:p>
          <a:p>
            <a:pPr marL="0" lvl="1" indent="0" hangingPunct="0">
              <a:lnSpc>
                <a:spcPct val="95000"/>
              </a:lnSpc>
              <a:spcBef>
                <a:spcPts val="0"/>
              </a:spcBef>
              <a:buClr>
                <a:srgbClr val="E6E6E6"/>
              </a:buClr>
              <a:buSzPct val="75000"/>
              <a:buFont typeface="Symbol"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sz="3200" dirty="0">
                <a:solidFill>
                  <a:srgbClr val="E6E6E6"/>
                </a:solidFill>
                <a:latin typeface="Times New Roman" pitchFamily="18"/>
                <a:cs typeface="Lucida Sans Unicode" pitchFamily="2"/>
              </a:rPr>
              <a:t> </a:t>
            </a:r>
            <a:r>
              <a:rPr lang="en-GB" sz="3200" dirty="0">
                <a:solidFill>
                  <a:srgbClr val="E6E6E6"/>
                </a:solidFill>
                <a:latin typeface="Times New Roman" pitchFamily="18"/>
                <a:cs typeface="Lucida Sans Unicode" pitchFamily="2"/>
              </a:rPr>
              <a:t>any difficulty, teeth?</a:t>
            </a:r>
          </a:p>
          <a:p>
            <a:pPr marL="0" lvl="1" indent="0" hangingPunct="0">
              <a:lnSpc>
                <a:spcPct val="95000"/>
              </a:lnSpc>
              <a:spcBef>
                <a:spcPts val="0"/>
              </a:spcBef>
              <a:buClr>
                <a:srgbClr val="E6E6E6"/>
              </a:buClr>
              <a:buSzPct val="75000"/>
              <a:buFont typeface="Symbol"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sz="3200" dirty="0">
                <a:solidFill>
                  <a:srgbClr val="E6E6E6"/>
                </a:solidFill>
                <a:latin typeface="Times New Roman" pitchFamily="18"/>
                <a:cs typeface="Lucida Sans Unicode" pitchFamily="2"/>
              </a:rPr>
              <a:t> </a:t>
            </a:r>
            <a:r>
              <a:rPr lang="en-GB" sz="3200" dirty="0">
                <a:solidFill>
                  <a:srgbClr val="E6E6E6"/>
                </a:solidFill>
                <a:latin typeface="Times New Roman" pitchFamily="18"/>
                <a:cs typeface="Lucida Sans Unicode" pitchFamily="2"/>
              </a:rPr>
              <a:t>TS scar [narrower trachea]</a:t>
            </a:r>
          </a:p>
          <a:p>
            <a:pPr marL="415290" lvl="0" indent="-310515">
              <a:tabLst>
                <a:tab pos="415800" algn="l"/>
                <a:tab pos="522000" algn="l"/>
                <a:tab pos="971280" algn="l"/>
                <a:tab pos="1420560" algn="l"/>
                <a:tab pos="1869840" algn="l"/>
                <a:tab pos="2319120" algn="l"/>
                <a:tab pos="2768400" algn="l"/>
                <a:tab pos="3217680" algn="l"/>
                <a:tab pos="3666959" algn="l"/>
                <a:tab pos="4116240" algn="l"/>
                <a:tab pos="4565519" algn="l"/>
                <a:tab pos="5014440" algn="l"/>
                <a:tab pos="5463720" algn="l"/>
                <a:tab pos="5913000" algn="l"/>
                <a:tab pos="6362280" algn="l"/>
                <a:tab pos="6811559" algn="l"/>
                <a:tab pos="7260840" algn="l"/>
                <a:tab pos="7710119" algn="l"/>
                <a:tab pos="8159400" algn="l"/>
                <a:tab pos="8608680" algn="l"/>
                <a:tab pos="9057960" algn="l"/>
              </a:tabLst>
            </a:pPr>
            <a:r>
              <a:rPr lang="en-GB" dirty="0"/>
              <a:t>!!! Tell the truth about troubles in Anaesthesia !!!</a:t>
            </a:r>
          </a:p>
          <a:p>
            <a:pPr marL="0" lvl="0" indent="0">
              <a:buClr>
                <a:srgbClr val="E6E6E6"/>
              </a:buClr>
              <a:buSzPct val="45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endParaRPr lang="en-GB" sz="3200" dirty="0">
              <a:solidFill>
                <a:srgbClr val="E6E6E6"/>
              </a:solidFill>
              <a:latin typeface="Times New Roman" pitchFamily="18"/>
              <a:cs typeface="Lucida Sans Unicode" pitchFamily="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D2B07D-55E8-4345-A359-AD12895D860A}"/>
              </a:ext>
            </a:extLst>
          </p:cNvPr>
          <p:cNvSpPr txBox="1">
            <a:spLocks noGrp="1"/>
          </p:cNvSpPr>
          <p:nvPr>
            <p:ph type="title" idx="4294967295"/>
          </p:nvPr>
        </p:nvSpPr>
        <p:spPr>
          <a:xfrm>
            <a:off x="741239" y="282600"/>
            <a:ext cx="8609040" cy="1263600"/>
          </a:xfrm>
        </p:spPr>
        <p:txBody>
          <a:bodyPr wrap="square">
            <a:noAutofit/>
          </a:bodyPr>
          <a:lstStyle/>
          <a:p>
            <a:pPr lvl="0"/>
            <a:r>
              <a:rPr lang="en-GB" dirty="0"/>
              <a:t>Airway</a:t>
            </a:r>
          </a:p>
        </p:txBody>
      </p:sp>
      <p:sp>
        <p:nvSpPr>
          <p:cNvPr id="3" name="Zástupný symbol pro text 2">
            <a:extLst>
              <a:ext uri="{FF2B5EF4-FFF2-40B4-BE49-F238E27FC236}">
                <a16:creationId xmlns:a16="http://schemas.microsoft.com/office/drawing/2014/main" id="{5F57805A-C360-4F52-A025-3F80CC33EA66}"/>
              </a:ext>
            </a:extLst>
          </p:cNvPr>
          <p:cNvSpPr txBox="1">
            <a:spLocks noGrp="1"/>
          </p:cNvSpPr>
          <p:nvPr>
            <p:ph type="body" idx="4294967295"/>
          </p:nvPr>
        </p:nvSpPr>
        <p:spPr>
          <a:xfrm>
            <a:off x="329760" y="1638000"/>
            <a:ext cx="9750599" cy="5799240"/>
          </a:xfrm>
        </p:spPr>
        <p:txBody>
          <a:bodyPr wrap="square">
            <a:normAutofit/>
          </a:bodyPr>
          <a:lstStyle/>
          <a:p>
            <a:pPr marL="0" lvl="0" indent="0">
              <a:buClr>
                <a:srgbClr val="E6E6E6"/>
              </a:buClr>
              <a:buSzPct val="45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dirty="0"/>
              <a:t>Examination:</a:t>
            </a:r>
          </a:p>
          <a:p>
            <a:pPr marL="0" lvl="1" indent="0" hangingPunct="0">
              <a:lnSpc>
                <a:spcPct val="95000"/>
              </a:lnSpc>
              <a:spcBef>
                <a:spcPts val="0"/>
              </a:spcBef>
              <a:buClr>
                <a:srgbClr val="E6E6E6"/>
              </a:buClr>
              <a:buSzPct val="75000"/>
              <a:buFont typeface="Symbol"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sz="3200" dirty="0">
                <a:solidFill>
                  <a:srgbClr val="E6E6E6"/>
                </a:solidFill>
                <a:latin typeface="Times New Roman"/>
                <a:cs typeface="Lucida Sans Unicode"/>
              </a:rPr>
              <a:t> m</a:t>
            </a:r>
            <a:r>
              <a:rPr lang="en-GB" sz="3200" err="1">
                <a:solidFill>
                  <a:srgbClr val="E6E6E6"/>
                </a:solidFill>
                <a:latin typeface="Times New Roman"/>
                <a:cs typeface="Lucida Sans Unicode"/>
              </a:rPr>
              <a:t>outh</a:t>
            </a:r>
            <a:r>
              <a:rPr lang="en-GB" sz="3200" dirty="0">
                <a:solidFill>
                  <a:srgbClr val="E6E6E6"/>
                </a:solidFill>
                <a:latin typeface="Times New Roman"/>
                <a:cs typeface="Lucida Sans Unicode"/>
              </a:rPr>
              <a:t> </a:t>
            </a:r>
            <a:r>
              <a:rPr lang="cs-CZ" sz="3200" dirty="0">
                <a:solidFill>
                  <a:srgbClr val="E6E6E6"/>
                </a:solidFill>
                <a:latin typeface="Times New Roman"/>
                <a:cs typeface="Lucida Sans Unicode"/>
              </a:rPr>
              <a:t>o</a:t>
            </a:r>
            <a:r>
              <a:rPr lang="en-GB" sz="3200" err="1">
                <a:solidFill>
                  <a:srgbClr val="E6E6E6"/>
                </a:solidFill>
                <a:latin typeface="Times New Roman"/>
                <a:cs typeface="Lucida Sans Unicode"/>
              </a:rPr>
              <a:t>pening</a:t>
            </a:r>
            <a:r>
              <a:rPr lang="en-GB" sz="3200" dirty="0">
                <a:solidFill>
                  <a:srgbClr val="E6E6E6"/>
                </a:solidFill>
                <a:latin typeface="Times New Roman"/>
                <a:cs typeface="Lucida Sans Unicode"/>
              </a:rPr>
              <a:t>(3 fingers)</a:t>
            </a:r>
          </a:p>
          <a:p>
            <a:pPr marL="0" lvl="1" indent="0" hangingPunct="0">
              <a:lnSpc>
                <a:spcPct val="95000"/>
              </a:lnSpc>
              <a:spcBef>
                <a:spcPts val="0"/>
              </a:spcBef>
              <a:buClr>
                <a:srgbClr val="E6E6E6"/>
              </a:buClr>
              <a:buSzPct val="75000"/>
              <a:buFont typeface="Symbol"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sz="3200" dirty="0">
                <a:solidFill>
                  <a:srgbClr val="E6E6E6"/>
                </a:solidFill>
                <a:latin typeface="Times New Roman"/>
                <a:cs typeface="Lucida Sans Unicode"/>
              </a:rPr>
              <a:t> </a:t>
            </a:r>
            <a:r>
              <a:rPr lang="en-GB" sz="3200">
                <a:solidFill>
                  <a:srgbClr val="E6E6E6"/>
                </a:solidFill>
                <a:latin typeface="Times New Roman"/>
                <a:cs typeface="Lucida Sans Unicode"/>
              </a:rPr>
              <a:t>free teeth, carious teeth </a:t>
            </a:r>
          </a:p>
          <a:p>
            <a:pPr marL="0" lvl="1" indent="0" hangingPunct="0">
              <a:lnSpc>
                <a:spcPct val="95000"/>
              </a:lnSpc>
              <a:spcBef>
                <a:spcPts val="0"/>
              </a:spcBef>
              <a:buClr>
                <a:srgbClr val="E6E6E6"/>
              </a:buClr>
              <a:buSzPct val="75000"/>
              <a:buFont typeface="Symbol"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sz="3200" dirty="0">
                <a:solidFill>
                  <a:srgbClr val="E6E6E6"/>
                </a:solidFill>
                <a:latin typeface="Times New Roman"/>
                <a:cs typeface="Lucida Sans Unicode"/>
              </a:rPr>
              <a:t> </a:t>
            </a:r>
            <a:r>
              <a:rPr lang="en-GB" sz="3200" err="1">
                <a:solidFill>
                  <a:srgbClr val="E6E6E6"/>
                </a:solidFill>
                <a:latin typeface="Times New Roman"/>
                <a:cs typeface="Lucida Sans Unicode"/>
              </a:rPr>
              <a:t>gotic</a:t>
            </a:r>
            <a:r>
              <a:rPr lang="en-GB" sz="3200" dirty="0">
                <a:solidFill>
                  <a:srgbClr val="E6E6E6"/>
                </a:solidFill>
                <a:latin typeface="Times New Roman"/>
                <a:cs typeface="Lucida Sans Unicode"/>
              </a:rPr>
              <a:t> </a:t>
            </a:r>
            <a:r>
              <a:rPr lang="en-GB" sz="3200" err="1">
                <a:solidFill>
                  <a:srgbClr val="E6E6E6"/>
                </a:solidFill>
                <a:latin typeface="Times New Roman"/>
                <a:cs typeface="Lucida Sans Unicode"/>
              </a:rPr>
              <a:t>palatum</a:t>
            </a:r>
            <a:endParaRPr lang="en-GB" sz="3200">
              <a:solidFill>
                <a:srgbClr val="E6E6E6"/>
              </a:solidFill>
              <a:latin typeface="Times New Roman"/>
              <a:cs typeface="Lucida Sans Unicode"/>
            </a:endParaRPr>
          </a:p>
          <a:p>
            <a:pPr marL="0" lvl="1" indent="0" hangingPunct="0">
              <a:lnSpc>
                <a:spcPct val="95000"/>
              </a:lnSpc>
              <a:spcBef>
                <a:spcPts val="0"/>
              </a:spcBef>
              <a:buClr>
                <a:srgbClr val="E6E6E6"/>
              </a:buClr>
              <a:buSzPct val="75000"/>
              <a:buFont typeface="Symbol"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sz="3200" dirty="0">
                <a:solidFill>
                  <a:srgbClr val="E6E6E6"/>
                </a:solidFill>
                <a:latin typeface="Times New Roman"/>
                <a:cs typeface="Lucida Sans Unicode"/>
              </a:rPr>
              <a:t> </a:t>
            </a:r>
            <a:r>
              <a:rPr lang="en-GB" sz="3200">
                <a:solidFill>
                  <a:srgbClr val="E6E6E6"/>
                </a:solidFill>
                <a:latin typeface="Times New Roman"/>
                <a:cs typeface="Times New Roman"/>
              </a:rPr>
              <a:t>Mallanpati</a:t>
            </a:r>
            <a:br>
              <a:rPr lang="en-GB" sz="3200" dirty="0">
                <a:solidFill>
                  <a:srgbClr val="E6E6E6"/>
                </a:solidFill>
                <a:latin typeface="Times New Roman"/>
                <a:cs typeface="Times New Roman"/>
              </a:rPr>
            </a:br>
            <a:r>
              <a:rPr lang="en-GB" sz="3200">
                <a:solidFill>
                  <a:srgbClr val="E6E6E6"/>
                </a:solidFill>
                <a:latin typeface="Times New Roman"/>
                <a:cs typeface="Lucida Sans Unicode"/>
              </a:rPr>
              <a:t>  (big tongue, small mouth)</a:t>
            </a:r>
          </a:p>
          <a:p>
            <a:pPr marL="0" lvl="1" indent="0" hangingPunct="0">
              <a:lnSpc>
                <a:spcPct val="95000"/>
              </a:lnSpc>
              <a:spcBef>
                <a:spcPts val="0"/>
              </a:spcBef>
              <a:buClr>
                <a:srgbClr val="E6E6E6"/>
              </a:buClr>
              <a:buSzPct val="75000"/>
              <a:buFont typeface="Symbol"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sz="3200" dirty="0">
                <a:solidFill>
                  <a:srgbClr val="E6E6E6"/>
                </a:solidFill>
                <a:latin typeface="Times New Roman" pitchFamily="18"/>
                <a:cs typeface="Lucida Sans Unicode" pitchFamily="2"/>
              </a:rPr>
              <a:t> </a:t>
            </a:r>
            <a:r>
              <a:rPr lang="en-GB" sz="3200" dirty="0">
                <a:solidFill>
                  <a:srgbClr val="E6E6E6"/>
                </a:solidFill>
                <a:latin typeface="Times New Roman" pitchFamily="18"/>
                <a:cs typeface="Lucida Sans Unicode" pitchFamily="2"/>
              </a:rPr>
              <a:t>hypoplastic mandibula</a:t>
            </a:r>
          </a:p>
          <a:p>
            <a:pPr marL="0" lvl="1" indent="0" hangingPunct="0">
              <a:lnSpc>
                <a:spcPct val="95000"/>
              </a:lnSpc>
              <a:spcBef>
                <a:spcPts val="0"/>
              </a:spcBef>
              <a:buClr>
                <a:srgbClr val="E6E6E6"/>
              </a:buClr>
              <a:buSzPct val="75000"/>
              <a:buFont typeface="Symbol"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sz="3200" dirty="0">
                <a:solidFill>
                  <a:srgbClr val="E6E6E6"/>
                </a:solidFill>
                <a:latin typeface="Times New Roman"/>
                <a:cs typeface="Lucida Sans Unicode"/>
              </a:rPr>
              <a:t> a</a:t>
            </a:r>
            <a:r>
              <a:rPr lang="en-GB" sz="3200" err="1">
                <a:solidFill>
                  <a:srgbClr val="E6E6E6"/>
                </a:solidFill>
                <a:latin typeface="Times New Roman"/>
                <a:cs typeface="Lucida Sans Unicode"/>
              </a:rPr>
              <a:t>nteposition</a:t>
            </a:r>
            <a:r>
              <a:rPr lang="en-GB" sz="3200" dirty="0">
                <a:solidFill>
                  <a:srgbClr val="E6E6E6"/>
                </a:solidFill>
                <a:latin typeface="Times New Roman"/>
                <a:cs typeface="Lucida Sans Unicode"/>
              </a:rPr>
              <a:t> of larynx = mandibula-</a:t>
            </a:r>
            <a:r>
              <a:rPr lang="en-GB" sz="3200" err="1">
                <a:solidFill>
                  <a:srgbClr val="E6E6E6"/>
                </a:solidFill>
                <a:latin typeface="Times New Roman"/>
                <a:cs typeface="Lucida Sans Unicode"/>
              </a:rPr>
              <a:t>os</a:t>
            </a:r>
            <a:r>
              <a:rPr lang="en-GB" sz="3200" dirty="0">
                <a:solidFill>
                  <a:srgbClr val="E6E6E6"/>
                </a:solidFill>
                <a:latin typeface="Times New Roman"/>
                <a:cs typeface="Lucida Sans Unicode"/>
              </a:rPr>
              <a:t> </a:t>
            </a:r>
            <a:r>
              <a:rPr lang="en-GB" sz="3200" err="1">
                <a:solidFill>
                  <a:srgbClr val="E6E6E6"/>
                </a:solidFill>
                <a:latin typeface="Times New Roman"/>
                <a:cs typeface="Lucida Sans Unicode"/>
              </a:rPr>
              <a:t>hyoideum</a:t>
            </a:r>
            <a:r>
              <a:rPr lang="en-GB" sz="3200" dirty="0">
                <a:solidFill>
                  <a:srgbClr val="E6E6E6"/>
                </a:solidFill>
                <a:latin typeface="Times New Roman"/>
                <a:cs typeface="Lucida Sans Unicode"/>
              </a:rPr>
              <a:t> &lt;3 </a:t>
            </a:r>
            <a:r>
              <a:rPr lang="en-GB" sz="3200" err="1">
                <a:solidFill>
                  <a:srgbClr val="E6E6E6"/>
                </a:solidFill>
                <a:latin typeface="Times New Roman"/>
                <a:cs typeface="Lucida Sans Unicode"/>
              </a:rPr>
              <a:t>fing</a:t>
            </a:r>
            <a:r>
              <a:rPr lang="en-GB" sz="3200" dirty="0">
                <a:solidFill>
                  <a:srgbClr val="E6E6E6"/>
                </a:solidFill>
                <a:latin typeface="Times New Roman"/>
                <a:cs typeface="Lucida Sans Unicode"/>
              </a:rPr>
              <a:t>.</a:t>
            </a:r>
          </a:p>
          <a:p>
            <a:pPr marL="0" lvl="1" indent="0" hangingPunct="0">
              <a:lnSpc>
                <a:spcPct val="95000"/>
              </a:lnSpc>
              <a:spcBef>
                <a:spcPts val="0"/>
              </a:spcBef>
              <a:buClr>
                <a:srgbClr val="E6E6E6"/>
              </a:buClr>
              <a:buSzPct val="75000"/>
              <a:buFont typeface="Symbol"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sz="3200" dirty="0">
                <a:solidFill>
                  <a:srgbClr val="E6E6E6"/>
                </a:solidFill>
                <a:latin typeface="Times New Roman"/>
                <a:cs typeface="Lucida Sans Unicode"/>
              </a:rPr>
              <a:t> </a:t>
            </a:r>
            <a:r>
              <a:rPr lang="en-GB" sz="3200" err="1">
                <a:solidFill>
                  <a:srgbClr val="E6E6E6"/>
                </a:solidFill>
                <a:latin typeface="Times New Roman"/>
                <a:cs typeface="Lucida Sans Unicode"/>
              </a:rPr>
              <a:t>fletion</a:t>
            </a:r>
            <a:r>
              <a:rPr lang="en-GB" sz="3200">
                <a:solidFill>
                  <a:srgbClr val="E6E6E6"/>
                </a:solidFill>
                <a:latin typeface="Times New Roman"/>
                <a:cs typeface="Lucida Sans Unicode"/>
              </a:rPr>
              <a:t>, extension of  head = neck motion</a:t>
            </a:r>
            <a:endParaRPr lang="en-GB" sz="3200">
              <a:solidFill>
                <a:srgbClr val="E6E6E6"/>
              </a:solidFill>
              <a:latin typeface="Times New Roman" pitchFamily="18"/>
              <a:cs typeface="Lucida Sans Unicode" pitchFamily="2"/>
            </a:endParaRPr>
          </a:p>
          <a:p>
            <a:pPr marL="0" lvl="1" indent="0" hangingPunct="0">
              <a:lnSpc>
                <a:spcPct val="95000"/>
              </a:lnSpc>
              <a:spcBef>
                <a:spcPts val="0"/>
              </a:spcBef>
              <a:buClr>
                <a:srgbClr val="E6E6E6"/>
              </a:buClr>
              <a:buSzPct val="7500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endParaRPr lang="en-GB" sz="3200" dirty="0">
              <a:solidFill>
                <a:srgbClr val="E6E6E6"/>
              </a:solidFill>
              <a:latin typeface="Times New Roman" pitchFamily="18"/>
              <a:cs typeface="Lucida Sans Unicode" pitchFamily="2"/>
            </a:endParaRPr>
          </a:p>
        </p:txBody>
      </p:sp>
    </p:spTree>
    <p:extLst>
      <p:ext uri="{BB962C8B-B14F-4D97-AF65-F5344CB8AC3E}">
        <p14:creationId xmlns:p14="http://schemas.microsoft.com/office/powerpoint/2010/main" val="1529720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name="page23">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171CD7-977F-4517-853D-4271675815D8}"/>
              </a:ext>
            </a:extLst>
          </p:cNvPr>
          <p:cNvSpPr txBox="1">
            <a:spLocks noGrp="1"/>
          </p:cNvSpPr>
          <p:nvPr>
            <p:ph type="title" idx="4294967295"/>
          </p:nvPr>
        </p:nvSpPr>
        <p:spPr>
          <a:xfrm>
            <a:off x="740879" y="326880"/>
            <a:ext cx="8597880" cy="1162080"/>
          </a:xfrm>
        </p:spPr>
        <p:txBody>
          <a:bodyPr wrap="square">
            <a:noAutofit/>
          </a:bodyPr>
          <a:lstStyle/>
          <a:p>
            <a:pPr lvl="0"/>
            <a:r>
              <a:rPr lang="cs-CZ"/>
              <a:t>Difficul airway</a:t>
            </a:r>
          </a:p>
        </p:txBody>
      </p:sp>
      <p:sp>
        <p:nvSpPr>
          <p:cNvPr id="3" name="Zástupný symbol pro text 2">
            <a:extLst>
              <a:ext uri="{FF2B5EF4-FFF2-40B4-BE49-F238E27FC236}">
                <a16:creationId xmlns:a16="http://schemas.microsoft.com/office/drawing/2014/main" id="{3B399233-6740-4FEA-ABFC-789183713DB9}"/>
              </a:ext>
            </a:extLst>
          </p:cNvPr>
          <p:cNvSpPr txBox="1">
            <a:spLocks noGrp="1"/>
          </p:cNvSpPr>
          <p:nvPr>
            <p:ph type="body" idx="4294967295"/>
          </p:nvPr>
        </p:nvSpPr>
        <p:spPr>
          <a:xfrm>
            <a:off x="741239" y="1963440"/>
            <a:ext cx="8761680" cy="6018120"/>
          </a:xfrm>
        </p:spPr>
        <p:txBody>
          <a:bodyPr wrap="square"/>
          <a:lstStyle/>
          <a:p>
            <a:pPr marL="457200" lvl="0" indent="-4572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Obesity - body </a:t>
            </a:r>
            <a:r>
              <a:rPr lang="cs-CZ" dirty="0" err="1"/>
              <a:t>weight</a:t>
            </a:r>
            <a:r>
              <a:rPr lang="cs-CZ" dirty="0"/>
              <a:t> &gt; 110kg</a:t>
            </a:r>
          </a:p>
          <a:p>
            <a:pPr marL="457200" lvl="0" indent="-4572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err="1"/>
              <a:t>Mouth</a:t>
            </a:r>
            <a:r>
              <a:rPr lang="cs-CZ" dirty="0"/>
              <a:t> </a:t>
            </a:r>
            <a:r>
              <a:rPr lang="cs-CZ" dirty="0" err="1"/>
              <a:t>opening</a:t>
            </a:r>
            <a:r>
              <a:rPr lang="cs-CZ" dirty="0"/>
              <a:t> - inter-</a:t>
            </a:r>
            <a:r>
              <a:rPr lang="cs-CZ" dirty="0" err="1"/>
              <a:t>incisor</a:t>
            </a:r>
            <a:r>
              <a:rPr lang="cs-CZ" dirty="0"/>
              <a:t> distance &lt; 4cm in </a:t>
            </a:r>
            <a:r>
              <a:rPr lang="cs-CZ" dirty="0" err="1"/>
              <a:t>an</a:t>
            </a:r>
            <a:r>
              <a:rPr lang="cs-CZ" dirty="0"/>
              <a:t> </a:t>
            </a:r>
            <a:r>
              <a:rPr lang="cs-CZ" dirty="0" err="1"/>
              <a:t>adult</a:t>
            </a:r>
            <a:endParaRPr lang="cs-CZ" dirty="0"/>
          </a:p>
          <a:p>
            <a:pPr marL="457200" lvl="0" indent="-4572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err="1"/>
              <a:t>Ability</a:t>
            </a:r>
            <a:r>
              <a:rPr lang="cs-CZ" dirty="0"/>
              <a:t> to </a:t>
            </a:r>
            <a:r>
              <a:rPr lang="cs-CZ" dirty="0" err="1"/>
              <a:t>prognath</a:t>
            </a:r>
            <a:r>
              <a:rPr lang="cs-CZ" dirty="0"/>
              <a:t> - a </a:t>
            </a:r>
            <a:r>
              <a:rPr lang="cs-CZ" dirty="0" err="1"/>
              <a:t>large</a:t>
            </a:r>
            <a:r>
              <a:rPr lang="cs-CZ" dirty="0"/>
              <a:t> </a:t>
            </a:r>
            <a:r>
              <a:rPr lang="cs-CZ" dirty="0" err="1"/>
              <a:t>overbite</a:t>
            </a:r>
            <a:r>
              <a:rPr lang="cs-CZ" dirty="0"/>
              <a:t>, </a:t>
            </a:r>
            <a:r>
              <a:rPr lang="cs-CZ" dirty="0" err="1"/>
              <a:t>or</a:t>
            </a:r>
            <a:r>
              <a:rPr lang="cs-CZ" dirty="0"/>
              <a:t> </a:t>
            </a:r>
            <a:r>
              <a:rPr lang="cs-CZ" dirty="0" err="1"/>
              <a:t>the</a:t>
            </a:r>
            <a:r>
              <a:rPr lang="cs-CZ" dirty="0"/>
              <a:t> </a:t>
            </a:r>
            <a:r>
              <a:rPr lang="cs-CZ" dirty="0" err="1"/>
              <a:t>inability</a:t>
            </a:r>
            <a:r>
              <a:rPr lang="cs-CZ" dirty="0"/>
              <a:t> to shift </a:t>
            </a:r>
            <a:r>
              <a:rPr lang="cs-CZ" dirty="0" err="1"/>
              <a:t>the</a:t>
            </a:r>
            <a:r>
              <a:rPr lang="cs-CZ" dirty="0"/>
              <a:t> </a:t>
            </a:r>
            <a:r>
              <a:rPr lang="cs-CZ" dirty="0" err="1"/>
              <a:t>lower</a:t>
            </a:r>
            <a:r>
              <a:rPr lang="cs-CZ" dirty="0"/>
              <a:t> </a:t>
            </a:r>
            <a:r>
              <a:rPr lang="cs-CZ" dirty="0" err="1"/>
              <a:t>incisors</a:t>
            </a:r>
            <a:r>
              <a:rPr lang="cs-CZ" dirty="0"/>
              <a:t> in front </a:t>
            </a:r>
            <a:r>
              <a:rPr lang="cs-CZ" dirty="0" err="1"/>
              <a:t>of</a:t>
            </a:r>
            <a:r>
              <a:rPr lang="cs-CZ" dirty="0"/>
              <a:t> </a:t>
            </a:r>
            <a:r>
              <a:rPr lang="cs-CZ" dirty="0" err="1"/>
              <a:t>the</a:t>
            </a:r>
            <a:r>
              <a:rPr lang="cs-CZ" dirty="0"/>
              <a:t> </a:t>
            </a:r>
            <a:r>
              <a:rPr lang="cs-CZ" dirty="0" err="1"/>
              <a:t>upper</a:t>
            </a:r>
            <a:r>
              <a:rPr lang="cs-CZ" dirty="0"/>
              <a:t> </a:t>
            </a:r>
            <a:r>
              <a:rPr lang="cs-CZ" dirty="0" err="1"/>
              <a:t>incisors</a:t>
            </a:r>
            <a:endParaRPr lang="cs-CZ" dirty="0"/>
          </a:p>
          <a:p>
            <a:pPr marL="457200" lvl="0" indent="-4572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err="1"/>
              <a:t>Thyromental</a:t>
            </a:r>
            <a:r>
              <a:rPr lang="cs-CZ" dirty="0"/>
              <a:t> distance - </a:t>
            </a:r>
            <a:r>
              <a:rPr lang="cs-CZ" dirty="0" err="1"/>
              <a:t>The</a:t>
            </a:r>
            <a:r>
              <a:rPr lang="cs-CZ" dirty="0"/>
              <a:t> distance </a:t>
            </a:r>
            <a:r>
              <a:rPr lang="cs-CZ" dirty="0" err="1"/>
              <a:t>from</a:t>
            </a:r>
            <a:r>
              <a:rPr lang="cs-CZ" dirty="0"/>
              <a:t> </a:t>
            </a:r>
            <a:r>
              <a:rPr lang="cs-CZ" dirty="0" err="1"/>
              <a:t>the</a:t>
            </a:r>
            <a:r>
              <a:rPr lang="cs-CZ" dirty="0"/>
              <a:t> </a:t>
            </a:r>
            <a:r>
              <a:rPr lang="cs-CZ" dirty="0" err="1"/>
              <a:t>thyroid</a:t>
            </a:r>
            <a:r>
              <a:rPr lang="cs-CZ" dirty="0"/>
              <a:t> </a:t>
            </a:r>
            <a:r>
              <a:rPr lang="cs-CZ" dirty="0" err="1"/>
              <a:t>cartilage</a:t>
            </a:r>
            <a:r>
              <a:rPr lang="cs-CZ" dirty="0"/>
              <a:t> to </a:t>
            </a:r>
            <a:r>
              <a:rPr lang="cs-CZ" dirty="0" err="1"/>
              <a:t>the</a:t>
            </a:r>
            <a:r>
              <a:rPr lang="cs-CZ" dirty="0"/>
              <a:t> </a:t>
            </a:r>
            <a:r>
              <a:rPr lang="cs-CZ" dirty="0" err="1"/>
              <a:t>mentum</a:t>
            </a:r>
            <a:r>
              <a:rPr lang="cs-CZ" dirty="0"/>
              <a:t> (tip </a:t>
            </a:r>
            <a:r>
              <a:rPr lang="cs-CZ" dirty="0" err="1"/>
              <a:t>of</a:t>
            </a:r>
            <a:r>
              <a:rPr lang="cs-CZ" dirty="0"/>
              <a:t> </a:t>
            </a:r>
            <a:r>
              <a:rPr lang="cs-CZ" dirty="0" err="1"/>
              <a:t>the</a:t>
            </a:r>
            <a:r>
              <a:rPr lang="cs-CZ" dirty="0"/>
              <a:t> </a:t>
            </a:r>
            <a:r>
              <a:rPr lang="cs-CZ" dirty="0" err="1"/>
              <a:t>chin</a:t>
            </a:r>
            <a:r>
              <a:rPr lang="cs-CZ" dirty="0"/>
              <a:t>) </a:t>
            </a:r>
            <a:r>
              <a:rPr lang="cs-CZ" dirty="0" err="1"/>
              <a:t>should</a:t>
            </a:r>
            <a:r>
              <a:rPr lang="cs-CZ" dirty="0"/>
              <a:t> </a:t>
            </a:r>
            <a:r>
              <a:rPr lang="cs-CZ" dirty="0" err="1"/>
              <a:t>be</a:t>
            </a:r>
            <a:r>
              <a:rPr lang="cs-CZ" dirty="0"/>
              <a:t> &gt; 6.5-7 cm.</a:t>
            </a:r>
          </a:p>
          <a:p>
            <a:pPr marL="457200" lvl="0" indent="-4572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err="1"/>
              <a:t>Mentum-Hyoid</a:t>
            </a:r>
            <a:r>
              <a:rPr lang="cs-CZ" dirty="0"/>
              <a:t> distance - </a:t>
            </a:r>
            <a:r>
              <a:rPr lang="cs-CZ" dirty="0" err="1"/>
              <a:t>Similar</a:t>
            </a:r>
            <a:r>
              <a:rPr lang="cs-CZ" dirty="0"/>
              <a:t> to </a:t>
            </a:r>
            <a:r>
              <a:rPr lang="cs-CZ" dirty="0" err="1"/>
              <a:t>thyromental</a:t>
            </a:r>
            <a:r>
              <a:rPr lang="cs-CZ" dirty="0"/>
              <a:t> distance, and </a:t>
            </a:r>
            <a:r>
              <a:rPr lang="cs-CZ" dirty="0" err="1"/>
              <a:t>should</a:t>
            </a:r>
            <a:r>
              <a:rPr lang="cs-CZ" dirty="0"/>
              <a:t> </a:t>
            </a:r>
            <a:r>
              <a:rPr lang="cs-CZ" dirty="0" err="1"/>
              <a:t>be</a:t>
            </a:r>
            <a:r>
              <a:rPr lang="cs-CZ" dirty="0"/>
              <a:t> </a:t>
            </a:r>
            <a:r>
              <a:rPr lang="cs-CZ" dirty="0" err="1"/>
              <a:t>at</a:t>
            </a:r>
            <a:r>
              <a:rPr lang="cs-CZ" dirty="0"/>
              <a:t> least 3-4 </a:t>
            </a:r>
            <a:r>
              <a:rPr lang="cs-CZ" dirty="0" err="1"/>
              <a:t>finger-breadths</a:t>
            </a:r>
            <a:r>
              <a:rPr lang="cs-CZ" dirty="0"/>
              <a:t>.</a:t>
            </a:r>
          </a:p>
          <a:p>
            <a:pPr marL="679320" lvl="0" indent="-679320">
              <a:buFont typeface="Arial" panose="020B0604020202020204" pitchFamily="34" charset="0"/>
              <a:buChar char="•"/>
              <a:tabLst>
                <a:tab pos="679320" algn="l"/>
                <a:tab pos="785520" algn="l"/>
                <a:tab pos="1234800" algn="l"/>
                <a:tab pos="1684080" algn="l"/>
                <a:tab pos="2133360" algn="l"/>
                <a:tab pos="2582640" algn="l"/>
                <a:tab pos="3031920" algn="l"/>
                <a:tab pos="3481200" algn="l"/>
                <a:tab pos="3930479" algn="l"/>
                <a:tab pos="4379760" algn="l"/>
                <a:tab pos="4829039" algn="l"/>
                <a:tab pos="5277960" algn="l"/>
                <a:tab pos="5727240" algn="l"/>
                <a:tab pos="6176520" algn="l"/>
                <a:tab pos="6625800" algn="l"/>
                <a:tab pos="7075079" algn="l"/>
                <a:tab pos="7524360" algn="l"/>
                <a:tab pos="7973639" algn="l"/>
                <a:tab pos="8422920" algn="l"/>
                <a:tab pos="8872200" algn="l"/>
                <a:tab pos="9321480" algn="l"/>
              </a:tabLst>
            </a:pPr>
            <a:endParaRPr lang="cs-CZ"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page25">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056FD2-C29A-4E6A-991D-F4D30359DC49}"/>
              </a:ext>
            </a:extLst>
          </p:cNvPr>
          <p:cNvSpPr txBox="1">
            <a:spLocks noGrp="1"/>
          </p:cNvSpPr>
          <p:nvPr>
            <p:ph type="title" idx="4294967295"/>
          </p:nvPr>
        </p:nvSpPr>
        <p:spPr>
          <a:xfrm>
            <a:off x="741239" y="549000"/>
            <a:ext cx="8601120" cy="1167120"/>
          </a:xfrm>
        </p:spPr>
        <p:txBody>
          <a:bodyPr/>
          <a:lstStyle/>
          <a:p>
            <a:r>
              <a:rPr lang="cs-CZ" dirty="0"/>
              <a:t>Inter </a:t>
            </a:r>
            <a:r>
              <a:rPr lang="cs-CZ" dirty="0" err="1"/>
              <a:t>Incisors</a:t>
            </a:r>
            <a:r>
              <a:rPr lang="cs-CZ" dirty="0"/>
              <a:t> Distance</a:t>
            </a:r>
          </a:p>
        </p:txBody>
      </p:sp>
      <p:sp>
        <p:nvSpPr>
          <p:cNvPr id="3" name="Zástupný symbol pro text 2">
            <a:extLst>
              <a:ext uri="{FF2B5EF4-FFF2-40B4-BE49-F238E27FC236}">
                <a16:creationId xmlns:a16="http://schemas.microsoft.com/office/drawing/2014/main" id="{E2E6F928-F4F1-4053-B67C-1C5A2A00ADAF}"/>
              </a:ext>
            </a:extLst>
          </p:cNvPr>
          <p:cNvSpPr txBox="1">
            <a:spLocks noGrp="1"/>
          </p:cNvSpPr>
          <p:nvPr>
            <p:ph type="body" idx="4294967295"/>
          </p:nvPr>
        </p:nvSpPr>
        <p:spPr>
          <a:xfrm>
            <a:off x="741239" y="1963440"/>
            <a:ext cx="8764560" cy="4838760"/>
          </a:xfrm>
        </p:spPr>
        <p:txBody>
          <a:bodyPr/>
          <a:lstStyle/>
          <a:p>
            <a:r>
              <a:rPr lang="cs-CZ" dirty="0"/>
              <a:t>3 </a:t>
            </a:r>
            <a:r>
              <a:rPr lang="cs-CZ" dirty="0" err="1"/>
              <a:t>fingers</a:t>
            </a:r>
            <a:r>
              <a:rPr lang="cs-CZ" dirty="0"/>
              <a:t> = cm</a:t>
            </a:r>
          </a:p>
        </p:txBody>
      </p:sp>
      <p:pic>
        <p:nvPicPr>
          <p:cNvPr id="4" name="Obrázek 3">
            <a:extLst>
              <a:ext uri="{FF2B5EF4-FFF2-40B4-BE49-F238E27FC236}">
                <a16:creationId xmlns:a16="http://schemas.microsoft.com/office/drawing/2014/main" id="{1FA50A02-DC09-403F-8866-7256082A2F7F}"/>
              </a:ext>
            </a:extLst>
          </p:cNvPr>
          <p:cNvPicPr>
            <a:picLocks noChangeAspect="1"/>
          </p:cNvPicPr>
          <p:nvPr/>
        </p:nvPicPr>
        <p:blipFill>
          <a:blip r:embed="rId3">
            <a:lum/>
            <a:alphaModFix/>
          </a:blip>
          <a:srcRect/>
          <a:stretch>
            <a:fillRect/>
          </a:stretch>
        </p:blipFill>
        <p:spPr>
          <a:xfrm>
            <a:off x="3490920" y="2026980"/>
            <a:ext cx="6014879" cy="471168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80A66C-2688-4C75-AF16-8C80607C6E9F}"/>
              </a:ext>
            </a:extLst>
          </p:cNvPr>
          <p:cNvSpPr txBox="1">
            <a:spLocks noGrp="1"/>
          </p:cNvSpPr>
          <p:nvPr>
            <p:ph type="title" idx="4294967295"/>
          </p:nvPr>
        </p:nvSpPr>
        <p:spPr>
          <a:xfrm>
            <a:off x="741239" y="326520"/>
            <a:ext cx="8601120" cy="1165320"/>
          </a:xfrm>
        </p:spPr>
        <p:txBody>
          <a:bodyPr wrap="square">
            <a:noAutofit/>
          </a:bodyPr>
          <a:lstStyle/>
          <a:p>
            <a:pPr lvl="0"/>
            <a:r>
              <a:rPr lang="cs-CZ"/>
              <a:t>Mouth opening</a:t>
            </a:r>
          </a:p>
        </p:txBody>
      </p:sp>
      <p:sp>
        <p:nvSpPr>
          <p:cNvPr id="3" name="Zástupný symbol pro text 2">
            <a:extLst>
              <a:ext uri="{FF2B5EF4-FFF2-40B4-BE49-F238E27FC236}">
                <a16:creationId xmlns:a16="http://schemas.microsoft.com/office/drawing/2014/main" id="{7714148D-01EC-4525-8564-97AFFC19ED07}"/>
              </a:ext>
            </a:extLst>
          </p:cNvPr>
          <p:cNvSpPr txBox="1">
            <a:spLocks noGrp="1"/>
          </p:cNvSpPr>
          <p:nvPr>
            <p:ph type="body" idx="4294967295"/>
          </p:nvPr>
        </p:nvSpPr>
        <p:spPr>
          <a:xfrm>
            <a:off x="741239" y="1963440"/>
            <a:ext cx="8764560" cy="4838760"/>
          </a:xfrm>
        </p:spPr>
        <p:txBody>
          <a:bodyPr wrap="square"/>
          <a:lstStyle/>
          <a:p>
            <a:pPr marL="675640" lvl="0" indent="-675640">
              <a:tabLst>
                <a:tab pos="676080" algn="l"/>
                <a:tab pos="782280" algn="l"/>
                <a:tab pos="1231560" algn="l"/>
                <a:tab pos="1680840" algn="l"/>
                <a:tab pos="2130120" algn="l"/>
                <a:tab pos="2579400" algn="l"/>
                <a:tab pos="3028680" algn="l"/>
                <a:tab pos="3477960" algn="l"/>
                <a:tab pos="3927239" algn="l"/>
                <a:tab pos="4376520" algn="l"/>
                <a:tab pos="4825799" algn="l"/>
                <a:tab pos="5274720" algn="l"/>
                <a:tab pos="5724000" algn="l"/>
                <a:tab pos="6173280" algn="l"/>
                <a:tab pos="6622560" algn="l"/>
                <a:tab pos="7071839" algn="l"/>
                <a:tab pos="7521120" algn="l"/>
                <a:tab pos="7970399" algn="l"/>
                <a:tab pos="8419680" algn="l"/>
                <a:tab pos="8868960" algn="l"/>
                <a:tab pos="9318240" algn="l"/>
              </a:tabLst>
            </a:pPr>
            <a:r>
              <a:rPr lang="cs-CZ"/>
              <a:t>Should be adequate (3 cm or more) to easily</a:t>
            </a:r>
          </a:p>
          <a:p>
            <a:pPr marL="0" indent="0">
              <a:buClr>
                <a:srgbClr val="000000"/>
              </a:buClr>
              <a:buSzPct val="100000"/>
              <a:buFont typeface="Times New Roman" pitchFamily="18"/>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a:latin typeface="Times New Roman"/>
                <a:cs typeface="Lucida Sans Unicode"/>
              </a:rPr>
              <a:t> allow a laryngoscope plus endotracheal tube (ETT).</a:t>
            </a:r>
          </a:p>
          <a:p>
            <a:pPr marL="0" lvl="0" indent="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endParaRPr lang="cs-CZ"/>
          </a:p>
          <a:p>
            <a:pPr marL="0" indent="0">
              <a:buClr>
                <a:srgbClr val="000000"/>
              </a:buClr>
              <a:buSzPct val="100000"/>
              <a:buFont typeface="Times New Roman" pitchFamily="18"/>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a:latin typeface="Times New Roman"/>
                <a:cs typeface="Lucida Sans Unicode"/>
              </a:rPr>
              <a:t> Patients with temporomandibular joint (TMJ) disease or trismus may not be able to open widely, and may require fiberoptic intubation by the nasal route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page26">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2CFD69-4BE5-45B3-BA1C-C1C7F66A6E72}"/>
              </a:ext>
            </a:extLst>
          </p:cNvPr>
          <p:cNvSpPr txBox="1">
            <a:spLocks noGrp="1"/>
          </p:cNvSpPr>
          <p:nvPr>
            <p:ph type="title" idx="4294967295"/>
          </p:nvPr>
        </p:nvSpPr>
        <p:spPr>
          <a:xfrm>
            <a:off x="741239" y="326520"/>
            <a:ext cx="8601120" cy="1165320"/>
          </a:xfrm>
        </p:spPr>
        <p:txBody>
          <a:bodyPr wrap="square">
            <a:noAutofit/>
          </a:bodyPr>
          <a:lstStyle/>
          <a:p>
            <a:pPr lvl="0"/>
            <a:r>
              <a:rPr lang="cs-CZ"/>
              <a:t>Teeth</a:t>
            </a:r>
          </a:p>
        </p:txBody>
      </p:sp>
      <p:sp>
        <p:nvSpPr>
          <p:cNvPr id="3" name="Zástupný symbol pro text 2">
            <a:extLst>
              <a:ext uri="{FF2B5EF4-FFF2-40B4-BE49-F238E27FC236}">
                <a16:creationId xmlns:a16="http://schemas.microsoft.com/office/drawing/2014/main" id="{C37F1AA6-CE74-4A9C-9038-86C57F646BB7}"/>
              </a:ext>
            </a:extLst>
          </p:cNvPr>
          <p:cNvSpPr txBox="1">
            <a:spLocks noGrp="1"/>
          </p:cNvSpPr>
          <p:nvPr>
            <p:ph type="body" idx="4294967295"/>
          </p:nvPr>
        </p:nvSpPr>
        <p:spPr>
          <a:xfrm>
            <a:off x="741239" y="2879280"/>
            <a:ext cx="8764560" cy="3922920"/>
          </a:xfrm>
        </p:spPr>
        <p:txBody>
          <a:bodyPr wrap="square"/>
          <a:lstStyle/>
          <a:p>
            <a:pPr lvl="0"/>
            <a:r>
              <a:rPr lang="cs-CZ">
                <a:solidFill>
                  <a:srgbClr val="FFFF00"/>
                </a:solidFill>
              </a:rPr>
              <a:t>Edentulous </a:t>
            </a:r>
            <a:r>
              <a:rPr lang="cs-CZ"/>
              <a:t>patients are always </a:t>
            </a:r>
            <a:r>
              <a:rPr lang="cs-CZ">
                <a:solidFill>
                  <a:srgbClr val="FFFF00"/>
                </a:solidFill>
              </a:rPr>
              <a:t>easier to intubate</a:t>
            </a:r>
            <a:r>
              <a:rPr lang="cs-CZ"/>
              <a:t>, but are often </a:t>
            </a:r>
            <a:r>
              <a:rPr lang="cs-CZ">
                <a:solidFill>
                  <a:srgbClr val="FFFF00"/>
                </a:solidFill>
              </a:rPr>
              <a:t>more difficult to ventilate</a:t>
            </a:r>
            <a:r>
              <a:rPr lang="cs-CZ"/>
              <a:t> with a face mask.</a:t>
            </a:r>
          </a:p>
          <a:p>
            <a:pPr lvl="0"/>
            <a:r>
              <a:rPr lang="cs-CZ"/>
              <a:t>Patients with teeth in poor condition or with very prominent teeth may be more difficult to intubate.</a:t>
            </a:r>
          </a:p>
        </p:txBody>
      </p:sp>
      <p:pic>
        <p:nvPicPr>
          <p:cNvPr id="4" name="Obrázek 3">
            <a:extLst>
              <a:ext uri="{FF2B5EF4-FFF2-40B4-BE49-F238E27FC236}">
                <a16:creationId xmlns:a16="http://schemas.microsoft.com/office/drawing/2014/main" id="{3DE10657-354C-4DAC-BE9D-7FA281D7CF3A}"/>
              </a:ext>
            </a:extLst>
          </p:cNvPr>
          <p:cNvPicPr>
            <a:picLocks noChangeAspect="1"/>
          </p:cNvPicPr>
          <p:nvPr/>
        </p:nvPicPr>
        <p:blipFill>
          <a:blip r:embed="rId3">
            <a:lum/>
            <a:alphaModFix/>
          </a:blip>
          <a:srcRect l="31063" t="16495" r="31431" b="35069"/>
          <a:stretch>
            <a:fillRect/>
          </a:stretch>
        </p:blipFill>
        <p:spPr>
          <a:xfrm>
            <a:off x="7199279" y="0"/>
            <a:ext cx="2879640" cy="2519280"/>
          </a:xfrm>
          <a:prstGeom prst="rect">
            <a:avLst/>
          </a:prstGeom>
          <a:noFill/>
          <a:ln>
            <a:noFill/>
          </a:ln>
        </p:spPr>
      </p:pic>
      <p:pic>
        <p:nvPicPr>
          <p:cNvPr id="5" name="Obrázek 4">
            <a:extLst>
              <a:ext uri="{FF2B5EF4-FFF2-40B4-BE49-F238E27FC236}">
                <a16:creationId xmlns:a16="http://schemas.microsoft.com/office/drawing/2014/main" id="{025BA0F0-F02C-403A-927E-3F961AF83D17}"/>
              </a:ext>
            </a:extLst>
          </p:cNvPr>
          <p:cNvPicPr>
            <a:picLocks noChangeAspect="1"/>
          </p:cNvPicPr>
          <p:nvPr/>
        </p:nvPicPr>
        <p:blipFill>
          <a:blip r:embed="rId4">
            <a:lum/>
            <a:alphaModFix/>
          </a:blip>
          <a:srcRect/>
          <a:stretch>
            <a:fillRect/>
          </a:stretch>
        </p:blipFill>
        <p:spPr>
          <a:xfrm>
            <a:off x="3801960" y="0"/>
            <a:ext cx="3038400" cy="20574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E5FE13-BB20-4700-9729-9E88AF099437}"/>
              </a:ext>
            </a:extLst>
          </p:cNvPr>
          <p:cNvSpPr>
            <a:spLocks noGrp="1"/>
          </p:cNvSpPr>
          <p:nvPr>
            <p:ph type="title"/>
          </p:nvPr>
        </p:nvSpPr>
        <p:spPr/>
        <p:txBody>
          <a:bodyPr/>
          <a:lstStyle/>
          <a:p>
            <a:r>
              <a:rPr lang="en-US" dirty="0"/>
              <a:t>The </a:t>
            </a:r>
            <a:r>
              <a:rPr lang="cs-CZ" dirty="0"/>
              <a:t>U</a:t>
            </a:r>
            <a:r>
              <a:rPr lang="en-US" dirty="0" err="1"/>
              <a:t>pper</a:t>
            </a:r>
            <a:r>
              <a:rPr lang="en-US" dirty="0"/>
              <a:t> </a:t>
            </a:r>
            <a:r>
              <a:rPr lang="cs-CZ" dirty="0"/>
              <a:t>L</a:t>
            </a:r>
            <a:r>
              <a:rPr lang="en-US" dirty="0" err="1"/>
              <a:t>ip</a:t>
            </a:r>
            <a:r>
              <a:rPr lang="en-US" dirty="0"/>
              <a:t> </a:t>
            </a:r>
            <a:r>
              <a:rPr lang="cs-CZ" dirty="0"/>
              <a:t>B</a:t>
            </a:r>
            <a:r>
              <a:rPr lang="en-US" dirty="0" err="1"/>
              <a:t>ite</a:t>
            </a:r>
            <a:r>
              <a:rPr lang="en-US" dirty="0"/>
              <a:t>  test</a:t>
            </a:r>
            <a:endParaRPr lang="cs-CZ" dirty="0"/>
          </a:p>
        </p:txBody>
      </p:sp>
      <p:pic>
        <p:nvPicPr>
          <p:cNvPr id="5" name="Zástupný symbol pro obsah 4">
            <a:extLst>
              <a:ext uri="{FF2B5EF4-FFF2-40B4-BE49-F238E27FC236}">
                <a16:creationId xmlns:a16="http://schemas.microsoft.com/office/drawing/2014/main" id="{675F1372-962E-491A-96D4-C317127039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2186955"/>
            <a:ext cx="10080625" cy="4405234"/>
          </a:xfrm>
        </p:spPr>
      </p:pic>
    </p:spTree>
    <p:extLst>
      <p:ext uri="{BB962C8B-B14F-4D97-AF65-F5344CB8AC3E}">
        <p14:creationId xmlns:p14="http://schemas.microsoft.com/office/powerpoint/2010/main" val="4144531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page28">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5215D8-0010-4ACA-8F62-0785FFB4996F}"/>
              </a:ext>
            </a:extLst>
          </p:cNvPr>
          <p:cNvSpPr txBox="1">
            <a:spLocks noGrp="1"/>
          </p:cNvSpPr>
          <p:nvPr>
            <p:ph type="title" idx="4294967295"/>
          </p:nvPr>
        </p:nvSpPr>
        <p:spPr>
          <a:xfrm>
            <a:off x="741239" y="282600"/>
            <a:ext cx="8609040" cy="1263600"/>
          </a:xfrm>
        </p:spPr>
        <p:txBody>
          <a:bodyPr wrap="square">
            <a:noAutofit/>
          </a:bodyPr>
          <a:lstStyle/>
          <a:p>
            <a:pPr lvl="0"/>
            <a:r>
              <a:rPr lang="en-GB"/>
              <a:t>Mallanpati</a:t>
            </a:r>
          </a:p>
        </p:txBody>
      </p:sp>
      <p:sp>
        <p:nvSpPr>
          <p:cNvPr id="3" name="Zástupný symbol pro text 2">
            <a:extLst>
              <a:ext uri="{FF2B5EF4-FFF2-40B4-BE49-F238E27FC236}">
                <a16:creationId xmlns:a16="http://schemas.microsoft.com/office/drawing/2014/main" id="{5A9B9D38-4CCC-4A0F-B7D3-546411227C3E}"/>
              </a:ext>
            </a:extLst>
          </p:cNvPr>
          <p:cNvSpPr txBox="1">
            <a:spLocks noGrp="1"/>
          </p:cNvSpPr>
          <p:nvPr>
            <p:ph type="body" idx="4294967295"/>
          </p:nvPr>
        </p:nvSpPr>
        <p:spPr>
          <a:xfrm>
            <a:off x="741239" y="1963800"/>
            <a:ext cx="8772480" cy="4937039"/>
          </a:xfrm>
        </p:spPr>
        <p:txBody>
          <a:bodyPr wrap="square"/>
          <a:lstStyle/>
          <a:p>
            <a:pPr lvl="0">
              <a:tabLst>
                <a:tab pos="342720" algn="l"/>
                <a:tab pos="417240" algn="l"/>
                <a:tab pos="707760" algn="l"/>
                <a:tab pos="1431720" algn="l"/>
                <a:tab pos="2155320" algn="l"/>
                <a:tab pos="2879280" algn="l"/>
                <a:tab pos="3603240" algn="l"/>
                <a:tab pos="4327200" algn="l"/>
                <a:tab pos="5051160" algn="l"/>
                <a:tab pos="5775120" algn="l"/>
                <a:tab pos="6498720" algn="l"/>
                <a:tab pos="7222680" algn="l"/>
                <a:tab pos="7946640" algn="l"/>
                <a:tab pos="8670600" algn="l"/>
                <a:tab pos="8969039" algn="l"/>
                <a:tab pos="9418320" algn="l"/>
                <a:tab pos="9867600" algn="l"/>
                <a:tab pos="10316880" algn="l"/>
                <a:tab pos="10766160" algn="l"/>
                <a:tab pos="10767600" algn="l"/>
                <a:tab pos="10769400" algn="l"/>
                <a:tab pos="10770840" algn="l"/>
                <a:tab pos="10772280" algn="l"/>
                <a:tab pos="10774080" algn="l"/>
                <a:tab pos="10775519" algn="l"/>
                <a:tab pos="10777319" algn="l"/>
                <a:tab pos="10778759" algn="l"/>
                <a:tab pos="10780200" algn="l"/>
                <a:tab pos="10782000" algn="l"/>
              </a:tabLst>
            </a:pPr>
            <a:r>
              <a:rPr lang="en-GB"/>
              <a:t>OTI easy 95%			            OTI difficult 50%</a:t>
            </a:r>
          </a:p>
        </p:txBody>
      </p:sp>
      <p:pic>
        <p:nvPicPr>
          <p:cNvPr id="4" name="Obrázek 3">
            <a:extLst>
              <a:ext uri="{FF2B5EF4-FFF2-40B4-BE49-F238E27FC236}">
                <a16:creationId xmlns:a16="http://schemas.microsoft.com/office/drawing/2014/main" id="{74492ECE-D23F-45F1-9181-9261FF3205BB}"/>
              </a:ext>
            </a:extLst>
          </p:cNvPr>
          <p:cNvPicPr>
            <a:picLocks noChangeAspect="1"/>
          </p:cNvPicPr>
          <p:nvPr/>
        </p:nvPicPr>
        <p:blipFill>
          <a:blip r:embed="rId3">
            <a:lum/>
            <a:alphaModFix/>
          </a:blip>
          <a:srcRect/>
          <a:stretch>
            <a:fillRect/>
          </a:stretch>
        </p:blipFill>
        <p:spPr>
          <a:xfrm>
            <a:off x="762120" y="2600280"/>
            <a:ext cx="8412120" cy="356076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BF2BB5-E543-4B3E-B4B0-F65BE4ED3AD8}"/>
              </a:ext>
            </a:extLst>
          </p:cNvPr>
          <p:cNvSpPr txBox="1">
            <a:spLocks noGrp="1"/>
          </p:cNvSpPr>
          <p:nvPr>
            <p:ph type="title" idx="4294967295"/>
          </p:nvPr>
        </p:nvSpPr>
        <p:spPr>
          <a:xfrm>
            <a:off x="741239" y="282600"/>
            <a:ext cx="8609040" cy="1263600"/>
          </a:xfrm>
        </p:spPr>
        <p:txBody>
          <a:bodyPr wrap="square">
            <a:noAutofit/>
          </a:bodyPr>
          <a:lstStyle/>
          <a:p>
            <a:pPr lvl="0"/>
            <a:r>
              <a:rPr lang="en-GB"/>
              <a:t>How to get credit??</a:t>
            </a:r>
          </a:p>
        </p:txBody>
      </p:sp>
      <p:sp>
        <p:nvSpPr>
          <p:cNvPr id="3" name="Zástupný symbol pro text 2">
            <a:extLst>
              <a:ext uri="{FF2B5EF4-FFF2-40B4-BE49-F238E27FC236}">
                <a16:creationId xmlns:a16="http://schemas.microsoft.com/office/drawing/2014/main" id="{BD89539C-BF56-4989-8116-196CAC071439}"/>
              </a:ext>
            </a:extLst>
          </p:cNvPr>
          <p:cNvSpPr txBox="1">
            <a:spLocks noGrp="1"/>
          </p:cNvSpPr>
          <p:nvPr>
            <p:ph type="body" idx="4294967295"/>
          </p:nvPr>
        </p:nvSpPr>
        <p:spPr>
          <a:xfrm>
            <a:off x="741239" y="1963800"/>
            <a:ext cx="8772480" cy="4937039"/>
          </a:xfrm>
        </p:spPr>
        <p:txBody>
          <a:bodyPr wrap="square"/>
          <a:lstStyle/>
          <a:p>
            <a:pPr marL="342265" lvl="0" indent="-342265"/>
            <a:r>
              <a:rPr lang="en-GB">
                <a:latin typeface="Times New Roman"/>
                <a:cs typeface="Lucida Sans Unicode"/>
              </a:rPr>
              <a:t>Lectures</a:t>
            </a:r>
            <a:endParaRPr lang="cs-CZ"/>
          </a:p>
          <a:p>
            <a:pPr marL="342265" lvl="0" indent="-342265"/>
            <a:r>
              <a:rPr lang="en-GB" dirty="0"/>
              <a:t>Literature : Larsen, Miller, Barash</a:t>
            </a:r>
          </a:p>
          <a:p>
            <a:pPr marL="342265" indent="-342265"/>
            <a:r>
              <a:rPr lang="en-GB" dirty="0">
                <a:latin typeface="Times New Roman"/>
                <a:cs typeface="Lucida Sans Unicode"/>
              </a:rPr>
              <a:t>   </a:t>
            </a:r>
            <a:r>
              <a:rPr lang="en-GB" err="1">
                <a:latin typeface="Times New Roman"/>
                <a:cs typeface="Lucida Sans Unicode"/>
              </a:rPr>
              <a:t>Anaesth</a:t>
            </a:r>
            <a:r>
              <a:rPr lang="en-US" dirty="0">
                <a:latin typeface="Times New Roman"/>
                <a:cs typeface="Lucida Sans Unicode"/>
              </a:rPr>
              <a:t>es</a:t>
            </a:r>
            <a:r>
              <a:rPr lang="cs-CZ" err="1">
                <a:latin typeface="Times New Roman"/>
                <a:cs typeface="Lucida Sans Unicode"/>
              </a:rPr>
              <a:t>iology</a:t>
            </a:r>
            <a:endParaRPr lang="en-US">
              <a:latin typeface="Times New Roman"/>
              <a:cs typeface="Lucida Sans Unicode"/>
            </a:endParaRPr>
          </a:p>
          <a:p>
            <a:pPr marL="342265" lvl="0" indent="-342265"/>
            <a:endParaRPr lang="en-GB" dirty="0"/>
          </a:p>
          <a:p>
            <a:pPr marL="342265" lvl="0" indent="-342265"/>
            <a:r>
              <a:rPr lang="en-GB" dirty="0">
                <a:latin typeface="Times New Roman"/>
                <a:cs typeface="Lucida Sans Unicode"/>
              </a:rPr>
              <a:t>Simulation (Airway management drill</a:t>
            </a:r>
            <a:r>
              <a:rPr lang="cs-CZ" dirty="0">
                <a:latin typeface="Times New Roman"/>
                <a:cs typeface="Lucida Sans Unicode"/>
              </a:rPr>
              <a:t>, </a:t>
            </a:r>
            <a:r>
              <a:rPr lang="cs-CZ" err="1">
                <a:latin typeface="Times New Roman"/>
                <a:cs typeface="Lucida Sans Unicode"/>
              </a:rPr>
              <a:t>Crisis</a:t>
            </a:r>
            <a:r>
              <a:rPr lang="cs-CZ" dirty="0">
                <a:latin typeface="Times New Roman"/>
                <a:cs typeface="Lucida Sans Unicode"/>
              </a:rPr>
              <a:t> in OR)</a:t>
            </a:r>
            <a:endParaRPr lang="en-GB" dirty="0">
              <a:latin typeface="Times New Roman"/>
              <a:cs typeface="Lucida Sans Unicode"/>
            </a:endParaRPr>
          </a:p>
          <a:p>
            <a:pPr marL="342265" lvl="0" indent="-342265"/>
            <a:endParaRPr lang="en-GB" dirty="0"/>
          </a:p>
          <a:p>
            <a:pPr marL="342265" indent="-342265"/>
            <a:r>
              <a:rPr lang="en-US" dirty="0">
                <a:latin typeface="Times New Roman"/>
                <a:cs typeface="Lucida Sans Unicode"/>
              </a:rPr>
              <a:t> OR – voluntary </a:t>
            </a:r>
            <a:r>
              <a:rPr lang="en-US" err="1">
                <a:latin typeface="Times New Roman"/>
                <a:cs typeface="Lucida Sans Unicode"/>
              </a:rPr>
              <a:t>intership</a:t>
            </a:r>
            <a:r>
              <a:rPr lang="cs-CZ" dirty="0">
                <a:latin typeface="Times New Roman"/>
                <a:cs typeface="Lucida Sans Unicode"/>
              </a:rPr>
              <a:t> – COVID </a:t>
            </a:r>
            <a:r>
              <a:rPr lang="cs-CZ" err="1">
                <a:latin typeface="Times New Roman"/>
                <a:cs typeface="Lucida Sans Unicode"/>
              </a:rPr>
              <a:t>era</a:t>
            </a:r>
            <a:r>
              <a:rPr lang="cs-CZ" dirty="0">
                <a:latin typeface="Times New Roman"/>
                <a:cs typeface="Lucida Sans Unicode"/>
              </a:rPr>
              <a:t> not </a:t>
            </a:r>
            <a:r>
              <a:rPr lang="cs-CZ" err="1">
                <a:latin typeface="Times New Roman"/>
                <a:cs typeface="Lucida Sans Unicode"/>
              </a:rPr>
              <a:t>possible</a:t>
            </a:r>
            <a:endParaRPr lang="en-US">
              <a:latin typeface="Times New Roman"/>
              <a:cs typeface="Lucida Sans Unicode"/>
            </a:endParaRPr>
          </a:p>
          <a:p>
            <a:pPr marL="342265" lvl="0" indent="-342265"/>
            <a:endParaRPr lang="en-GB" dirty="0"/>
          </a:p>
          <a:p>
            <a:pPr marL="342265" lvl="0" indent="-342265"/>
            <a:r>
              <a:rPr lang="en-GB" dirty="0">
                <a:latin typeface="Times New Roman"/>
                <a:cs typeface="Lucida Sans Unicode"/>
              </a:rPr>
              <a:t>Oral Exam</a:t>
            </a:r>
            <a:r>
              <a:rPr lang="cs-CZ" dirty="0">
                <a:latin typeface="Times New Roman"/>
                <a:cs typeface="Lucida Sans Unicode"/>
              </a:rPr>
              <a:t> (</a:t>
            </a:r>
            <a:r>
              <a:rPr lang="cs-CZ" err="1">
                <a:latin typeface="Times New Roman"/>
                <a:cs typeface="Lucida Sans Unicode"/>
              </a:rPr>
              <a:t>December</a:t>
            </a:r>
            <a:r>
              <a:rPr lang="cs-CZ" dirty="0">
                <a:latin typeface="Times New Roman"/>
                <a:cs typeface="Lucida Sans Unicode"/>
              </a:rPr>
              <a:t> 2020 – </a:t>
            </a:r>
            <a:r>
              <a:rPr lang="cs-CZ" err="1">
                <a:latin typeface="Times New Roman"/>
                <a:cs typeface="Lucida Sans Unicode"/>
              </a:rPr>
              <a:t>February</a:t>
            </a:r>
            <a:r>
              <a:rPr lang="cs-CZ" dirty="0">
                <a:latin typeface="Times New Roman"/>
                <a:cs typeface="Lucida Sans Unicode"/>
              </a:rPr>
              <a:t> 2021)</a:t>
            </a:r>
            <a:endParaRPr lang="en-GB" dirty="0">
              <a:latin typeface="Times New Roman"/>
              <a:cs typeface="Lucida Sans Unicode"/>
            </a:endParaRPr>
          </a:p>
        </p:txBody>
      </p:sp>
      <p:pic>
        <p:nvPicPr>
          <p:cNvPr id="4" name="Obrázek 4">
            <a:extLst>
              <a:ext uri="{FF2B5EF4-FFF2-40B4-BE49-F238E27FC236}">
                <a16:creationId xmlns:a16="http://schemas.microsoft.com/office/drawing/2014/main" id="{F74CC2D1-B816-479C-9EC1-5C66710B5C32}"/>
              </a:ext>
            </a:extLst>
          </p:cNvPr>
          <p:cNvPicPr>
            <a:picLocks noChangeAspect="1"/>
          </p:cNvPicPr>
          <p:nvPr/>
        </p:nvPicPr>
        <p:blipFill>
          <a:blip r:embed="rId3"/>
          <a:stretch>
            <a:fillRect/>
          </a:stretch>
        </p:blipFill>
        <p:spPr>
          <a:xfrm>
            <a:off x="8441927" y="1286479"/>
            <a:ext cx="1504477" cy="2076450"/>
          </a:xfrm>
          <a:prstGeom prst="rect">
            <a:avLst/>
          </a:prstGeom>
        </p:spPr>
      </p:pic>
      <p:pic>
        <p:nvPicPr>
          <p:cNvPr id="5" name="Obrázek 5" descr="Obsah obrázku mapa&#10;&#10;Popis se vygeneroval automaticky.">
            <a:extLst>
              <a:ext uri="{FF2B5EF4-FFF2-40B4-BE49-F238E27FC236}">
                <a16:creationId xmlns:a16="http://schemas.microsoft.com/office/drawing/2014/main" id="{88998E69-CC88-48E6-AD76-FEA674795D4E}"/>
              </a:ext>
            </a:extLst>
          </p:cNvPr>
          <p:cNvPicPr>
            <a:picLocks noChangeAspect="1"/>
          </p:cNvPicPr>
          <p:nvPr/>
        </p:nvPicPr>
        <p:blipFill>
          <a:blip r:embed="rId4"/>
          <a:stretch>
            <a:fillRect/>
          </a:stretch>
        </p:blipFill>
        <p:spPr>
          <a:xfrm>
            <a:off x="6710486" y="1286480"/>
            <a:ext cx="1639251" cy="20764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D9DE03-2AF9-4E2E-9445-523A4CB9F669}"/>
              </a:ext>
            </a:extLst>
          </p:cNvPr>
          <p:cNvSpPr>
            <a:spLocks noGrp="1"/>
          </p:cNvSpPr>
          <p:nvPr>
            <p:ph type="title"/>
          </p:nvPr>
        </p:nvSpPr>
        <p:spPr/>
        <p:txBody>
          <a:bodyPr/>
          <a:lstStyle/>
          <a:p>
            <a:r>
              <a:rPr lang="cs-CZ" dirty="0" err="1"/>
              <a:t>Cervical</a:t>
            </a:r>
            <a:r>
              <a:rPr lang="cs-CZ" dirty="0"/>
              <a:t> mobility</a:t>
            </a:r>
          </a:p>
        </p:txBody>
      </p:sp>
      <p:sp>
        <p:nvSpPr>
          <p:cNvPr id="3" name="Zástupný symbol pro obsah 2">
            <a:extLst>
              <a:ext uri="{FF2B5EF4-FFF2-40B4-BE49-F238E27FC236}">
                <a16:creationId xmlns:a16="http://schemas.microsoft.com/office/drawing/2014/main" id="{04FF8216-F538-4C68-8184-ED1A5E090B94}"/>
              </a:ext>
            </a:extLst>
          </p:cNvPr>
          <p:cNvSpPr>
            <a:spLocks noGrp="1"/>
          </p:cNvSpPr>
          <p:nvPr>
            <p:ph idx="1"/>
          </p:nvPr>
        </p:nvSpPr>
        <p:spPr/>
        <p:txBody>
          <a:bodyPr/>
          <a:lstStyle/>
          <a:p>
            <a:r>
              <a:rPr lang="cs-CZ" dirty="0" err="1"/>
              <a:t>Head</a:t>
            </a:r>
            <a:r>
              <a:rPr lang="cs-CZ" dirty="0"/>
              <a:t> in </a:t>
            </a:r>
            <a:r>
              <a:rPr lang="cs-CZ" dirty="0" err="1"/>
              <a:t>neutral</a:t>
            </a:r>
            <a:r>
              <a:rPr lang="cs-CZ" dirty="0"/>
              <a:t> </a:t>
            </a:r>
            <a:r>
              <a:rPr lang="cs-CZ" dirty="0" err="1"/>
              <a:t>position</a:t>
            </a:r>
            <a:r>
              <a:rPr lang="cs-CZ" dirty="0"/>
              <a:t>.</a:t>
            </a:r>
          </a:p>
          <a:p>
            <a:pPr marL="457200" indent="-457200">
              <a:buFont typeface="Arial" panose="020B0604020202020204" pitchFamily="34" charset="0"/>
              <a:buChar char="•"/>
            </a:pPr>
            <a:r>
              <a:rPr lang="cs-CZ" dirty="0"/>
              <a:t>Use index 2 index </a:t>
            </a:r>
            <a:r>
              <a:rPr lang="cs-CZ" dirty="0" err="1"/>
              <a:t>fingers</a:t>
            </a:r>
            <a:r>
              <a:rPr lang="cs-CZ" dirty="0"/>
              <a:t>:</a:t>
            </a:r>
          </a:p>
          <a:p>
            <a:pPr marL="800280" lvl="1" indent="-457200"/>
            <a:r>
              <a:rPr lang="en-US" dirty="0">
                <a:solidFill>
                  <a:schemeClr val="bg1"/>
                </a:solidFill>
              </a:rPr>
              <a:t>on chin </a:t>
            </a:r>
            <a:r>
              <a:rPr lang="cs-CZ" dirty="0">
                <a:solidFill>
                  <a:schemeClr val="bg1"/>
                </a:solidFill>
              </a:rPr>
              <a:t> </a:t>
            </a:r>
            <a:r>
              <a:rPr lang="en-US" dirty="0">
                <a:solidFill>
                  <a:schemeClr val="bg1"/>
                </a:solidFill>
              </a:rPr>
              <a:t>and nape</a:t>
            </a:r>
            <a:endParaRPr lang="cs-CZ" dirty="0">
              <a:solidFill>
                <a:schemeClr val="bg1"/>
              </a:solidFill>
            </a:endParaRPr>
          </a:p>
          <a:p>
            <a:pPr marL="457200" indent="-457200">
              <a:buFont typeface="Arial" panose="020B0604020202020204" pitchFamily="34" charset="0"/>
              <a:buChar char="•"/>
            </a:pPr>
            <a:r>
              <a:rPr lang="cs-CZ" dirty="0" err="1"/>
              <a:t>Extension</a:t>
            </a:r>
            <a:r>
              <a:rPr lang="cs-CZ" dirty="0"/>
              <a:t> </a:t>
            </a:r>
            <a:r>
              <a:rPr lang="cs-CZ" dirty="0" err="1"/>
              <a:t>of</a:t>
            </a:r>
            <a:r>
              <a:rPr lang="cs-CZ" dirty="0"/>
              <a:t> </a:t>
            </a:r>
            <a:r>
              <a:rPr lang="cs-CZ" dirty="0" err="1"/>
              <a:t>neck</a:t>
            </a:r>
            <a:endParaRPr lang="cs-CZ" dirty="0"/>
          </a:p>
          <a:p>
            <a:pPr marL="457200" indent="-457200">
              <a:buFont typeface="Arial" panose="020B0604020202020204" pitchFamily="34" charset="0"/>
              <a:buChar char="•"/>
            </a:pPr>
            <a:r>
              <a:rPr lang="cs-CZ" dirty="0" err="1"/>
              <a:t>Read</a:t>
            </a:r>
            <a:r>
              <a:rPr lang="cs-CZ" dirty="0"/>
              <a:t> </a:t>
            </a:r>
            <a:r>
              <a:rPr lang="cs-CZ" dirty="0" err="1"/>
              <a:t>the</a:t>
            </a:r>
            <a:r>
              <a:rPr lang="cs-CZ" dirty="0"/>
              <a:t> </a:t>
            </a:r>
            <a:r>
              <a:rPr lang="cs-CZ" dirty="0" err="1"/>
              <a:t>position</a:t>
            </a:r>
            <a:r>
              <a:rPr lang="cs-CZ" dirty="0"/>
              <a:t> </a:t>
            </a:r>
            <a:r>
              <a:rPr lang="cs-CZ" dirty="0" err="1"/>
              <a:t>of</a:t>
            </a:r>
            <a:r>
              <a:rPr lang="cs-CZ" dirty="0"/>
              <a:t> </a:t>
            </a:r>
            <a:r>
              <a:rPr lang="cs-CZ" dirty="0" err="1"/>
              <a:t>fingers</a:t>
            </a:r>
            <a:endParaRPr lang="cs-CZ" dirty="0"/>
          </a:p>
          <a:p>
            <a:pPr marL="0" indent="0"/>
            <a:r>
              <a:rPr lang="cs-CZ" dirty="0" err="1"/>
              <a:t>Result</a:t>
            </a:r>
            <a:r>
              <a:rPr lang="cs-CZ" dirty="0"/>
              <a:t>:</a:t>
            </a:r>
          </a:p>
          <a:p>
            <a:pPr marL="457200" indent="-457200">
              <a:buFont typeface="Arial" panose="020B0604020202020204" pitchFamily="34" charset="0"/>
              <a:buChar char="•"/>
            </a:pPr>
            <a:r>
              <a:rPr lang="cs-CZ" dirty="0" err="1"/>
              <a:t>Normal</a:t>
            </a:r>
            <a:r>
              <a:rPr lang="cs-CZ" dirty="0"/>
              <a:t> </a:t>
            </a:r>
            <a:r>
              <a:rPr lang="cs-CZ" dirty="0" err="1"/>
              <a:t>bend</a:t>
            </a:r>
            <a:endParaRPr lang="cs-CZ" dirty="0"/>
          </a:p>
          <a:p>
            <a:pPr marL="457200" indent="-457200">
              <a:buFont typeface="Arial" panose="020B0604020202020204" pitchFamily="34" charset="0"/>
              <a:buChar char="•"/>
            </a:pPr>
            <a:r>
              <a:rPr lang="cs-CZ" dirty="0" err="1"/>
              <a:t>slightly</a:t>
            </a:r>
            <a:r>
              <a:rPr lang="cs-CZ" dirty="0"/>
              <a:t> limited =  </a:t>
            </a:r>
            <a:r>
              <a:rPr lang="cs-CZ" dirty="0" err="1"/>
              <a:t>fingers</a:t>
            </a:r>
            <a:r>
              <a:rPr lang="cs-CZ" dirty="0"/>
              <a:t> </a:t>
            </a:r>
            <a:r>
              <a:rPr lang="cs-CZ" dirty="0" err="1"/>
              <a:t>horizontal</a:t>
            </a:r>
            <a:r>
              <a:rPr lang="cs-CZ" dirty="0"/>
              <a:t> </a:t>
            </a:r>
          </a:p>
          <a:p>
            <a:pPr marL="457200" indent="-457200">
              <a:buFont typeface="Arial" panose="020B0604020202020204" pitchFamily="34" charset="0"/>
              <a:buChar char="•"/>
            </a:pPr>
            <a:r>
              <a:rPr lang="cs-CZ" dirty="0" err="1"/>
              <a:t>significantly</a:t>
            </a:r>
            <a:r>
              <a:rPr lang="cs-CZ" dirty="0"/>
              <a:t> </a:t>
            </a:r>
            <a:r>
              <a:rPr lang="cs-CZ" dirty="0" err="1"/>
              <a:t>reduced</a:t>
            </a:r>
            <a:r>
              <a:rPr lang="cs-CZ" dirty="0"/>
              <a:t> </a:t>
            </a:r>
            <a:r>
              <a:rPr lang="cs-CZ" dirty="0" err="1"/>
              <a:t>bend</a:t>
            </a:r>
            <a:r>
              <a:rPr lang="cs-CZ" dirty="0"/>
              <a:t> </a:t>
            </a:r>
          </a:p>
        </p:txBody>
      </p:sp>
      <p:pic>
        <p:nvPicPr>
          <p:cNvPr id="5" name="Obrázek 4">
            <a:extLst>
              <a:ext uri="{FF2B5EF4-FFF2-40B4-BE49-F238E27FC236}">
                <a16:creationId xmlns:a16="http://schemas.microsoft.com/office/drawing/2014/main" id="{4C76E624-9B10-4657-A441-BC28AA5289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8053" y="0"/>
            <a:ext cx="3412572" cy="3483667"/>
          </a:xfrm>
          <a:prstGeom prst="rect">
            <a:avLst/>
          </a:prstGeom>
        </p:spPr>
      </p:pic>
      <p:sp>
        <p:nvSpPr>
          <p:cNvPr id="6" name="Ovál 5">
            <a:extLst>
              <a:ext uri="{FF2B5EF4-FFF2-40B4-BE49-F238E27FC236}">
                <a16:creationId xmlns:a16="http://schemas.microsoft.com/office/drawing/2014/main" id="{200F5E33-7F33-4EDF-98E3-2841B96C910E}"/>
              </a:ext>
            </a:extLst>
          </p:cNvPr>
          <p:cNvSpPr/>
          <p:nvPr/>
        </p:nvSpPr>
        <p:spPr>
          <a:xfrm>
            <a:off x="6668053" y="1254642"/>
            <a:ext cx="233917" cy="27211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7" name="Ovál 6">
            <a:extLst>
              <a:ext uri="{FF2B5EF4-FFF2-40B4-BE49-F238E27FC236}">
                <a16:creationId xmlns:a16="http://schemas.microsoft.com/office/drawing/2014/main" id="{11558BEB-A3EA-409E-8827-174DB3261D34}"/>
              </a:ext>
            </a:extLst>
          </p:cNvPr>
          <p:cNvSpPr/>
          <p:nvPr/>
        </p:nvSpPr>
        <p:spPr>
          <a:xfrm>
            <a:off x="9339386" y="2714847"/>
            <a:ext cx="233917" cy="27211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pic>
        <p:nvPicPr>
          <p:cNvPr id="9" name="Obrázek 8">
            <a:extLst>
              <a:ext uri="{FF2B5EF4-FFF2-40B4-BE49-F238E27FC236}">
                <a16:creationId xmlns:a16="http://schemas.microsoft.com/office/drawing/2014/main" id="{1C21FCAD-5648-4BF5-9871-D20B492EA5F8}"/>
              </a:ext>
            </a:extLst>
          </p:cNvPr>
          <p:cNvPicPr>
            <a:picLocks noChangeAspect="1"/>
          </p:cNvPicPr>
          <p:nvPr/>
        </p:nvPicPr>
        <p:blipFill rotWithShape="1">
          <a:blip r:embed="rId3">
            <a:extLst>
              <a:ext uri="{28A0092B-C50C-407E-A947-70E740481C1C}">
                <a14:useLocalDpi xmlns:a14="http://schemas.microsoft.com/office/drawing/2010/main" val="0"/>
              </a:ext>
            </a:extLst>
          </a:blip>
          <a:srcRect l="50000"/>
          <a:stretch/>
        </p:blipFill>
        <p:spPr>
          <a:xfrm>
            <a:off x="7773839" y="4251085"/>
            <a:ext cx="2306786" cy="3308590"/>
          </a:xfrm>
          <a:prstGeom prst="rect">
            <a:avLst/>
          </a:prstGeom>
        </p:spPr>
      </p:pic>
      <p:sp>
        <p:nvSpPr>
          <p:cNvPr id="10" name="Ovál 9">
            <a:extLst>
              <a:ext uri="{FF2B5EF4-FFF2-40B4-BE49-F238E27FC236}">
                <a16:creationId xmlns:a16="http://schemas.microsoft.com/office/drawing/2014/main" id="{7A3A81E5-E8C2-4CC8-9AB3-7F7B663EEAB2}"/>
              </a:ext>
            </a:extLst>
          </p:cNvPr>
          <p:cNvSpPr/>
          <p:nvPr/>
        </p:nvSpPr>
        <p:spPr>
          <a:xfrm>
            <a:off x="7773839" y="5311408"/>
            <a:ext cx="233917" cy="27211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11" name="Ovál 10">
            <a:extLst>
              <a:ext uri="{FF2B5EF4-FFF2-40B4-BE49-F238E27FC236}">
                <a16:creationId xmlns:a16="http://schemas.microsoft.com/office/drawing/2014/main" id="{98712AE0-D032-4106-A3DD-118B8A4E005D}"/>
              </a:ext>
            </a:extLst>
          </p:cNvPr>
          <p:cNvSpPr/>
          <p:nvPr/>
        </p:nvSpPr>
        <p:spPr>
          <a:xfrm>
            <a:off x="9800139" y="5078819"/>
            <a:ext cx="233917" cy="27211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cxnSp>
        <p:nvCxnSpPr>
          <p:cNvPr id="13" name="Přímá spojnice 12">
            <a:extLst>
              <a:ext uri="{FF2B5EF4-FFF2-40B4-BE49-F238E27FC236}">
                <a16:creationId xmlns:a16="http://schemas.microsoft.com/office/drawing/2014/main" id="{867B2A79-5356-494E-9DBD-50F4F609E663}"/>
              </a:ext>
            </a:extLst>
          </p:cNvPr>
          <p:cNvCxnSpPr>
            <a:cxnSpLocks/>
            <a:stCxn id="11" idx="6"/>
          </p:cNvCxnSpPr>
          <p:nvPr/>
        </p:nvCxnSpPr>
        <p:spPr>
          <a:xfrm flipH="1">
            <a:off x="7623546" y="5214878"/>
            <a:ext cx="2410510" cy="0"/>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276655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name="page27">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485D28-4051-450E-912E-4612A77D885F}"/>
              </a:ext>
            </a:extLst>
          </p:cNvPr>
          <p:cNvSpPr txBox="1">
            <a:spLocks noGrp="1"/>
          </p:cNvSpPr>
          <p:nvPr>
            <p:ph type="title" idx="4294967295"/>
          </p:nvPr>
        </p:nvSpPr>
        <p:spPr>
          <a:xfrm>
            <a:off x="741239" y="282600"/>
            <a:ext cx="8601120" cy="1255680"/>
          </a:xfrm>
        </p:spPr>
        <p:txBody>
          <a:bodyPr wrap="square">
            <a:noAutofit/>
          </a:bodyPr>
          <a:lstStyle/>
          <a:p>
            <a:pPr lvl="0"/>
            <a:r>
              <a:rPr lang="cs-CZ"/>
              <a:t>Thyromental distance</a:t>
            </a:r>
          </a:p>
        </p:txBody>
      </p:sp>
      <p:sp>
        <p:nvSpPr>
          <p:cNvPr id="3" name="Zástupný symbol pro text 2">
            <a:extLst>
              <a:ext uri="{FF2B5EF4-FFF2-40B4-BE49-F238E27FC236}">
                <a16:creationId xmlns:a16="http://schemas.microsoft.com/office/drawing/2014/main" id="{B33DD80F-3D74-4D90-8663-5FAF13ED2A6A}"/>
              </a:ext>
            </a:extLst>
          </p:cNvPr>
          <p:cNvSpPr txBox="1">
            <a:spLocks noGrp="1"/>
          </p:cNvSpPr>
          <p:nvPr>
            <p:ph type="body" idx="4294967295"/>
          </p:nvPr>
        </p:nvSpPr>
        <p:spPr>
          <a:xfrm>
            <a:off x="741239" y="1963800"/>
            <a:ext cx="8764560" cy="4929120"/>
          </a:xfrm>
        </p:spPr>
        <p:txBody>
          <a:bodyPr wrap="square"/>
          <a:lstStyle/>
          <a:p>
            <a:pPr lvl="0"/>
            <a:r>
              <a:rPr lang="cs-CZ"/>
              <a:t> Distance from the mentum of the </a:t>
            </a:r>
            <a:r>
              <a:rPr lang="cs-CZ">
                <a:solidFill>
                  <a:srgbClr val="FFFF00"/>
                </a:solidFill>
              </a:rPr>
              <a:t>mandible to the thyroid</a:t>
            </a:r>
            <a:r>
              <a:rPr lang="cs-CZ"/>
              <a:t>, with neck fully extended.</a:t>
            </a:r>
          </a:p>
          <a:p>
            <a:pPr lvl="0"/>
            <a:endParaRPr lang="cs-CZ"/>
          </a:p>
          <a:p>
            <a:pPr lvl="0"/>
            <a:r>
              <a:rPr lang="cs-CZ"/>
              <a:t>If distance is less than 6 cm there is less space for the tongue to be displaced with laryngoscopy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page29">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B6B134-BD80-4F37-94E8-084BA6DBD81C}"/>
              </a:ext>
            </a:extLst>
          </p:cNvPr>
          <p:cNvSpPr txBox="1">
            <a:spLocks noGrp="1"/>
          </p:cNvSpPr>
          <p:nvPr>
            <p:ph type="title" idx="4294967295"/>
          </p:nvPr>
        </p:nvSpPr>
        <p:spPr>
          <a:xfrm>
            <a:off x="741239" y="326520"/>
            <a:ext cx="8601120" cy="1165320"/>
          </a:xfrm>
        </p:spPr>
        <p:txBody>
          <a:bodyPr wrap="square">
            <a:noAutofit/>
          </a:bodyPr>
          <a:lstStyle/>
          <a:p>
            <a:pPr lvl="0"/>
            <a:r>
              <a:rPr lang="cs-CZ" dirty="0" err="1"/>
              <a:t>Easy</a:t>
            </a:r>
            <a:r>
              <a:rPr lang="cs-CZ" dirty="0"/>
              <a:t> </a:t>
            </a:r>
            <a:r>
              <a:rPr lang="cs-CZ" dirty="0" err="1"/>
              <a:t>patient</a:t>
            </a:r>
            <a:r>
              <a:rPr lang="cs-CZ" dirty="0"/>
              <a:t>?</a:t>
            </a:r>
          </a:p>
        </p:txBody>
      </p:sp>
      <p:sp>
        <p:nvSpPr>
          <p:cNvPr id="3" name="Zástupný symbol pro text 2">
            <a:extLst>
              <a:ext uri="{FF2B5EF4-FFF2-40B4-BE49-F238E27FC236}">
                <a16:creationId xmlns:a16="http://schemas.microsoft.com/office/drawing/2014/main" id="{BCC486D3-240E-4CF3-917D-C6FD5B4A1B03}"/>
              </a:ext>
            </a:extLst>
          </p:cNvPr>
          <p:cNvSpPr txBox="1">
            <a:spLocks noGrp="1"/>
          </p:cNvSpPr>
          <p:nvPr>
            <p:ph type="body" idx="4294967295"/>
          </p:nvPr>
        </p:nvSpPr>
        <p:spPr>
          <a:xfrm>
            <a:off x="765544" y="5050465"/>
            <a:ext cx="6847368" cy="1879325"/>
          </a:xfrm>
        </p:spPr>
        <p:txBody>
          <a:bodyPr/>
          <a:lstStyle/>
          <a:p>
            <a:r>
              <a:rPr lang="cs-CZ" dirty="0"/>
              <a:t>No </a:t>
            </a:r>
            <a:r>
              <a:rPr lang="cs-CZ" dirty="0" err="1"/>
              <a:t>prediction</a:t>
            </a:r>
            <a:r>
              <a:rPr lang="cs-CZ" dirty="0"/>
              <a:t> </a:t>
            </a:r>
            <a:r>
              <a:rPr lang="cs-CZ" dirty="0" err="1"/>
              <a:t>is</a:t>
            </a:r>
            <a:r>
              <a:rPr lang="cs-CZ" dirty="0"/>
              <a:t> </a:t>
            </a:r>
            <a:r>
              <a:rPr lang="cs-CZ" dirty="0" err="1"/>
              <a:t>accurate</a:t>
            </a:r>
            <a:r>
              <a:rPr lang="cs-CZ" dirty="0"/>
              <a:t>.</a:t>
            </a:r>
          </a:p>
          <a:p>
            <a:r>
              <a:rPr lang="cs-CZ" dirty="0"/>
              <a:t>MP I, </a:t>
            </a:r>
            <a:r>
              <a:rPr lang="cs-CZ" dirty="0" err="1"/>
              <a:t>normal</a:t>
            </a:r>
            <a:r>
              <a:rPr lang="cs-CZ" dirty="0"/>
              <a:t> C spine </a:t>
            </a:r>
            <a:r>
              <a:rPr lang="cs-CZ" dirty="0" err="1"/>
              <a:t>movements</a:t>
            </a:r>
            <a:r>
              <a:rPr lang="cs-CZ" dirty="0"/>
              <a:t>, 3-3-2 ...  DAM</a:t>
            </a:r>
          </a:p>
        </p:txBody>
      </p:sp>
      <p:pic>
        <p:nvPicPr>
          <p:cNvPr id="4" name="Obrázek 3">
            <a:extLst>
              <a:ext uri="{FF2B5EF4-FFF2-40B4-BE49-F238E27FC236}">
                <a16:creationId xmlns:a16="http://schemas.microsoft.com/office/drawing/2014/main" id="{68B3E8C9-27AA-4954-8743-C0E57D99EB54}"/>
              </a:ext>
            </a:extLst>
          </p:cNvPr>
          <p:cNvPicPr>
            <a:picLocks noChangeAspect="1"/>
          </p:cNvPicPr>
          <p:nvPr/>
        </p:nvPicPr>
        <p:blipFill>
          <a:blip r:embed="rId3">
            <a:lum/>
            <a:alphaModFix/>
          </a:blip>
          <a:srcRect l="57144" t="22209"/>
          <a:stretch>
            <a:fillRect/>
          </a:stretch>
        </p:blipFill>
        <p:spPr>
          <a:xfrm>
            <a:off x="6121423" y="182738"/>
            <a:ext cx="3781440" cy="504036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page30">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448C3D-2541-4282-BA40-D6CF7C73C967}"/>
              </a:ext>
            </a:extLst>
          </p:cNvPr>
          <p:cNvSpPr txBox="1">
            <a:spLocks noGrp="1"/>
          </p:cNvSpPr>
          <p:nvPr>
            <p:ph type="title" idx="4294967295"/>
          </p:nvPr>
        </p:nvSpPr>
        <p:spPr>
          <a:xfrm>
            <a:off x="741239" y="282600"/>
            <a:ext cx="8609040" cy="1263600"/>
          </a:xfrm>
        </p:spPr>
        <p:txBody>
          <a:bodyPr wrap="square">
            <a:noAutofit/>
          </a:bodyPr>
          <a:lstStyle/>
          <a:p>
            <a:pPr lvl="0"/>
            <a:r>
              <a:rPr lang="en-GB"/>
              <a:t>Predicted difficult airway</a:t>
            </a:r>
          </a:p>
        </p:txBody>
      </p:sp>
      <p:sp>
        <p:nvSpPr>
          <p:cNvPr id="3" name="Zástupný symbol pro text 2">
            <a:extLst>
              <a:ext uri="{FF2B5EF4-FFF2-40B4-BE49-F238E27FC236}">
                <a16:creationId xmlns:a16="http://schemas.microsoft.com/office/drawing/2014/main" id="{E383FEC1-C495-4D92-A2A9-A699918E6D78}"/>
              </a:ext>
            </a:extLst>
          </p:cNvPr>
          <p:cNvSpPr txBox="1">
            <a:spLocks noGrp="1"/>
          </p:cNvSpPr>
          <p:nvPr>
            <p:ph type="body" idx="4294967295"/>
          </p:nvPr>
        </p:nvSpPr>
        <p:spPr>
          <a:xfrm>
            <a:off x="741239" y="1963800"/>
            <a:ext cx="8772480" cy="4937039"/>
          </a:xfrm>
        </p:spPr>
        <p:txBody>
          <a:bodyPr wrap="square"/>
          <a:lstStyle/>
          <a:p>
            <a:pPr marL="457200" lvl="0" indent="-457200">
              <a:buClr>
                <a:srgbClr val="E6E6E6"/>
              </a:buClr>
              <a:buSzPct val="45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dirty="0" err="1"/>
              <a:t>epiglotitis</a:t>
            </a:r>
            <a:endParaRPr lang="en-GB" dirty="0"/>
          </a:p>
          <a:p>
            <a:pPr marL="457200" lvl="0" indent="-457200">
              <a:buClr>
                <a:srgbClr val="E6E6E6"/>
              </a:buClr>
              <a:buSzPct val="45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dirty="0" err="1"/>
              <a:t>abscesus</a:t>
            </a:r>
            <a:r>
              <a:rPr lang="en-GB" dirty="0"/>
              <a:t> (submandibular, retropharyngeal)</a:t>
            </a:r>
          </a:p>
          <a:p>
            <a:pPr marL="457200" lvl="0" indent="-457200">
              <a:buClr>
                <a:srgbClr val="E6E6E6"/>
              </a:buClr>
              <a:buSzPct val="45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dirty="0"/>
              <a:t>tetanus</a:t>
            </a:r>
          </a:p>
          <a:p>
            <a:pPr marL="457200" lvl="0" indent="-457200">
              <a:buClr>
                <a:srgbClr val="E6E6E6"/>
              </a:buClr>
              <a:buSzPct val="45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dirty="0"/>
              <a:t>trauma of the neck, mouth</a:t>
            </a:r>
          </a:p>
          <a:p>
            <a:pPr marL="457200" lvl="0" indent="-457200">
              <a:buClr>
                <a:srgbClr val="E6E6E6"/>
              </a:buClr>
              <a:buSzPct val="45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dirty="0" err="1"/>
              <a:t>tumor</a:t>
            </a:r>
            <a:r>
              <a:rPr lang="en-GB" dirty="0"/>
              <a:t> of the larynx, </a:t>
            </a:r>
            <a:r>
              <a:rPr lang="en-GB" dirty="0" err="1"/>
              <a:t>faryngx</a:t>
            </a:r>
            <a:endParaRPr lang="en-GB" dirty="0"/>
          </a:p>
          <a:p>
            <a:pPr marL="457200" lvl="0" indent="-457200">
              <a:buClr>
                <a:srgbClr val="E6E6E6"/>
              </a:buClr>
              <a:buSzPct val="45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dirty="0"/>
              <a:t>temporomandibular joint disease</a:t>
            </a:r>
          </a:p>
          <a:p>
            <a:pPr marL="457200" lvl="0" indent="-457200">
              <a:buClr>
                <a:srgbClr val="E6E6E6"/>
              </a:buClr>
              <a:buSzPct val="45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dirty="0" err="1"/>
              <a:t>obe</a:t>
            </a:r>
            <a:r>
              <a:rPr lang="cs-CZ" dirty="0"/>
              <a:t>s</a:t>
            </a:r>
            <a:r>
              <a:rPr lang="en-GB" dirty="0" err="1"/>
              <a:t>ity</a:t>
            </a:r>
            <a:endParaRPr lang="en-GB" dirty="0"/>
          </a:p>
          <a:p>
            <a:pPr marL="415800" lvl="0" indent="-311040">
              <a:tabLst>
                <a:tab pos="415800" algn="l"/>
                <a:tab pos="522000" algn="l"/>
                <a:tab pos="971280" algn="l"/>
                <a:tab pos="1420560" algn="l"/>
                <a:tab pos="1869840" algn="l"/>
                <a:tab pos="2319120" algn="l"/>
                <a:tab pos="2768400" algn="l"/>
                <a:tab pos="3217680" algn="l"/>
                <a:tab pos="3666959" algn="l"/>
                <a:tab pos="4116240" algn="l"/>
                <a:tab pos="4565519" algn="l"/>
                <a:tab pos="5014440" algn="l"/>
                <a:tab pos="5463720" algn="l"/>
                <a:tab pos="5913000" algn="l"/>
                <a:tab pos="6362280" algn="l"/>
                <a:tab pos="6811559" algn="l"/>
                <a:tab pos="7260840" algn="l"/>
                <a:tab pos="7710119" algn="l"/>
                <a:tab pos="8159400" algn="l"/>
                <a:tab pos="8608680" algn="l"/>
                <a:tab pos="9057960" algn="l"/>
              </a:tabLst>
            </a:pPr>
            <a:endParaRPr lang="en-GB"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page31">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3064CB-2F5A-43AB-8C31-152DDBD6D753}"/>
              </a:ext>
            </a:extLst>
          </p:cNvPr>
          <p:cNvSpPr txBox="1">
            <a:spLocks noGrp="1"/>
          </p:cNvSpPr>
          <p:nvPr>
            <p:ph type="title" idx="4294967295"/>
          </p:nvPr>
        </p:nvSpPr>
        <p:spPr>
          <a:xfrm>
            <a:off x="741239" y="282600"/>
            <a:ext cx="8609040" cy="1263600"/>
          </a:xfrm>
        </p:spPr>
        <p:txBody>
          <a:bodyPr wrap="square">
            <a:noAutofit/>
          </a:bodyPr>
          <a:lstStyle/>
          <a:p>
            <a:pPr lvl="0"/>
            <a:r>
              <a:rPr lang="en-GB"/>
              <a:t>Respiratory risk</a:t>
            </a:r>
          </a:p>
        </p:txBody>
      </p:sp>
      <p:sp>
        <p:nvSpPr>
          <p:cNvPr id="3" name="Zástupný symbol pro text 2">
            <a:extLst>
              <a:ext uri="{FF2B5EF4-FFF2-40B4-BE49-F238E27FC236}">
                <a16:creationId xmlns:a16="http://schemas.microsoft.com/office/drawing/2014/main" id="{92296AFB-910E-4931-BEA4-AC573F6A9D01}"/>
              </a:ext>
            </a:extLst>
          </p:cNvPr>
          <p:cNvSpPr txBox="1">
            <a:spLocks noGrp="1"/>
          </p:cNvSpPr>
          <p:nvPr>
            <p:ph type="body" idx="4294967295"/>
          </p:nvPr>
        </p:nvSpPr>
        <p:spPr>
          <a:xfrm>
            <a:off x="741239" y="1963800"/>
            <a:ext cx="8772480" cy="4937039"/>
          </a:xfrm>
        </p:spPr>
        <p:txBody>
          <a:bodyPr wrap="square"/>
          <a:lstStyle/>
          <a:p>
            <a:pPr marL="0" lvl="0" indent="0">
              <a:buClr>
                <a:srgbClr val="E6E6E6"/>
              </a:buClr>
              <a:buSzPct val="45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 X-</a:t>
            </a:r>
            <a:r>
              <a:rPr lang="cs-CZ" dirty="0" err="1"/>
              <a:t>ray</a:t>
            </a:r>
            <a:endParaRPr lang="cs-CZ" dirty="0"/>
          </a:p>
          <a:p>
            <a:pPr marL="0" lvl="0" indent="0">
              <a:buClr>
                <a:srgbClr val="E6E6E6"/>
              </a:buClr>
              <a:buSzPct val="45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 </a:t>
            </a:r>
            <a:r>
              <a:rPr lang="en-GB" dirty="0"/>
              <a:t>spirometry </a:t>
            </a:r>
            <a:endParaRPr lang="cs-CZ" dirty="0"/>
          </a:p>
          <a:p>
            <a:pPr marL="0" lvl="0" indent="0">
              <a:buClr>
                <a:srgbClr val="E6E6E6"/>
              </a:buClr>
              <a:buSzPct val="45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 b</a:t>
            </a:r>
            <a:r>
              <a:rPr lang="en-GB" dirty="0" err="1"/>
              <a:t>lood</a:t>
            </a:r>
            <a:r>
              <a:rPr lang="en-GB" dirty="0"/>
              <a:t> gases</a:t>
            </a:r>
          </a:p>
          <a:p>
            <a:pPr marL="415800" lvl="0" indent="-311040">
              <a:tabLst>
                <a:tab pos="415800" algn="l"/>
                <a:tab pos="522000" algn="l"/>
                <a:tab pos="971280" algn="l"/>
                <a:tab pos="1420560" algn="l"/>
                <a:tab pos="1869840" algn="l"/>
                <a:tab pos="2319120" algn="l"/>
                <a:tab pos="2768400" algn="l"/>
                <a:tab pos="3217680" algn="l"/>
                <a:tab pos="3666959" algn="l"/>
                <a:tab pos="4116240" algn="l"/>
                <a:tab pos="4565519" algn="l"/>
                <a:tab pos="5014440" algn="l"/>
                <a:tab pos="5463720" algn="l"/>
                <a:tab pos="5913000" algn="l"/>
                <a:tab pos="6362280" algn="l"/>
                <a:tab pos="6811559" algn="l"/>
                <a:tab pos="7260840" algn="l"/>
                <a:tab pos="7710119" algn="l"/>
                <a:tab pos="8159400" algn="l"/>
                <a:tab pos="8608680" algn="l"/>
                <a:tab pos="9057960" algn="l"/>
              </a:tabLst>
            </a:pPr>
            <a:endParaRPr lang="en-GB" dirty="0"/>
          </a:p>
          <a:p>
            <a:pPr marL="0" lvl="0" indent="0">
              <a:buClr>
                <a:srgbClr val="E6E6E6"/>
              </a:buClr>
              <a:buSzPct val="45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 </a:t>
            </a:r>
            <a:r>
              <a:rPr lang="en-GB" dirty="0"/>
              <a:t>COPD</a:t>
            </a:r>
          </a:p>
          <a:p>
            <a:pPr marL="0" lvl="0" indent="0">
              <a:buClr>
                <a:srgbClr val="E6E6E6"/>
              </a:buClr>
              <a:buSzPct val="45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 </a:t>
            </a:r>
            <a:r>
              <a:rPr lang="en-GB" dirty="0" err="1"/>
              <a:t>Astma</a:t>
            </a:r>
            <a:endParaRPr lang="en-GB" dirty="0"/>
          </a:p>
          <a:p>
            <a:pPr marL="0" lvl="0" indent="0">
              <a:buClr>
                <a:srgbClr val="E6E6E6"/>
              </a:buClr>
              <a:buSzPct val="45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 c</a:t>
            </a:r>
            <a:r>
              <a:rPr lang="en-GB" dirty="0" err="1"/>
              <a:t>hronic</a:t>
            </a:r>
            <a:r>
              <a:rPr lang="en-GB" dirty="0"/>
              <a:t> bronchitis</a:t>
            </a:r>
          </a:p>
          <a:p>
            <a:pPr marL="415800" lvl="0" indent="-311040">
              <a:tabLst>
                <a:tab pos="415800" algn="l"/>
                <a:tab pos="522000" algn="l"/>
                <a:tab pos="971280" algn="l"/>
                <a:tab pos="1420560" algn="l"/>
                <a:tab pos="1869840" algn="l"/>
                <a:tab pos="2319120" algn="l"/>
                <a:tab pos="2768400" algn="l"/>
                <a:tab pos="3217680" algn="l"/>
                <a:tab pos="3666959" algn="l"/>
                <a:tab pos="4116240" algn="l"/>
                <a:tab pos="4565519" algn="l"/>
                <a:tab pos="5014440" algn="l"/>
                <a:tab pos="5463720" algn="l"/>
                <a:tab pos="5913000" algn="l"/>
                <a:tab pos="6362280" algn="l"/>
                <a:tab pos="6811559" algn="l"/>
                <a:tab pos="7260840" algn="l"/>
                <a:tab pos="7710119" algn="l"/>
                <a:tab pos="8159400" algn="l"/>
                <a:tab pos="8608680" algn="l"/>
                <a:tab pos="9057960" algn="l"/>
              </a:tabLst>
            </a:pPr>
            <a:endParaRPr lang="en-GB" dirty="0"/>
          </a:p>
          <a:p>
            <a:pPr marL="0" lvl="0" indent="0">
              <a:buClr>
                <a:srgbClr val="E6E6E6"/>
              </a:buClr>
              <a:buSzPct val="45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 </a:t>
            </a:r>
            <a:r>
              <a:rPr lang="en-GB" dirty="0"/>
              <a:t>acute </a:t>
            </a:r>
            <a:r>
              <a:rPr lang="en-GB" dirty="0" err="1"/>
              <a:t>inflamation</a:t>
            </a:r>
            <a:r>
              <a:rPr lang="en-GB" dirty="0"/>
              <a:t> of </a:t>
            </a:r>
            <a:r>
              <a:rPr lang="en-GB" dirty="0" err="1"/>
              <a:t>lunx</a:t>
            </a:r>
            <a:r>
              <a:rPr lang="cs-CZ" dirty="0"/>
              <a:t> </a:t>
            </a:r>
            <a:br>
              <a:rPr lang="cs-CZ" dirty="0"/>
            </a:br>
            <a:r>
              <a:rPr lang="cs-CZ" dirty="0"/>
              <a:t>(</a:t>
            </a:r>
            <a:r>
              <a:rPr lang="cs-CZ" dirty="0" err="1"/>
              <a:t>pneumonia</a:t>
            </a:r>
            <a:r>
              <a:rPr lang="cs-CZ" dirty="0"/>
              <a:t> 3 </a:t>
            </a:r>
            <a:r>
              <a:rPr lang="cs-CZ" dirty="0" err="1"/>
              <a:t>weeks</a:t>
            </a:r>
            <a:r>
              <a:rPr lang="cs-CZ" dirty="0"/>
              <a:t> </a:t>
            </a:r>
            <a:r>
              <a:rPr lang="cs-CZ" dirty="0" err="1"/>
              <a:t>postponement</a:t>
            </a:r>
            <a:r>
              <a:rPr lang="cs-CZ" dirty="0"/>
              <a:t>)</a:t>
            </a:r>
            <a:endParaRPr lang="en-GB"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page32">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72F6DA-1DF6-4078-8937-67892F395854}"/>
              </a:ext>
            </a:extLst>
          </p:cNvPr>
          <p:cNvSpPr txBox="1">
            <a:spLocks noGrp="1"/>
          </p:cNvSpPr>
          <p:nvPr>
            <p:ph type="title" idx="4294967295"/>
          </p:nvPr>
        </p:nvSpPr>
        <p:spPr>
          <a:xfrm>
            <a:off x="741239" y="282600"/>
            <a:ext cx="8609040" cy="1263600"/>
          </a:xfrm>
        </p:spPr>
        <p:txBody>
          <a:bodyPr wrap="square">
            <a:noAutofit/>
          </a:bodyPr>
          <a:lstStyle/>
          <a:p>
            <a:pPr lvl="0"/>
            <a:r>
              <a:rPr lang="en-GB"/>
              <a:t>Cardiovaskular  risks</a:t>
            </a:r>
          </a:p>
        </p:txBody>
      </p:sp>
      <p:sp>
        <p:nvSpPr>
          <p:cNvPr id="3" name="Zástupný symbol pro text 2">
            <a:extLst>
              <a:ext uri="{FF2B5EF4-FFF2-40B4-BE49-F238E27FC236}">
                <a16:creationId xmlns:a16="http://schemas.microsoft.com/office/drawing/2014/main" id="{DE7EA565-9954-449E-9089-97299D0647E0}"/>
              </a:ext>
            </a:extLst>
          </p:cNvPr>
          <p:cNvSpPr txBox="1">
            <a:spLocks noGrp="1"/>
          </p:cNvSpPr>
          <p:nvPr>
            <p:ph type="body" idx="4294967295"/>
          </p:nvPr>
        </p:nvSpPr>
        <p:spPr>
          <a:xfrm>
            <a:off x="741239" y="1963800"/>
            <a:ext cx="8772480" cy="4937039"/>
          </a:xfrm>
        </p:spPr>
        <p:txBody>
          <a:bodyPr wrap="square"/>
          <a:lstStyle/>
          <a:p>
            <a:pPr marL="457200" lvl="0" indent="-457200">
              <a:buClr>
                <a:srgbClr val="E6E6E6"/>
              </a:buClr>
              <a:buSzPct val="45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dirty="0"/>
              <a:t>ECG (load)</a:t>
            </a:r>
          </a:p>
          <a:p>
            <a:pPr marL="457200" lvl="0" indent="-457200">
              <a:buClr>
                <a:srgbClr val="E6E6E6"/>
              </a:buClr>
              <a:buSzPct val="45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dirty="0"/>
              <a:t>ECHO, (coronarography)</a:t>
            </a:r>
          </a:p>
          <a:p>
            <a:pPr marL="561960" lvl="0" indent="-457200">
              <a:buFont typeface="Arial" panose="020B0604020202020204" pitchFamily="34" charset="0"/>
              <a:buChar char="•"/>
              <a:tabLst>
                <a:tab pos="415800" algn="l"/>
                <a:tab pos="522000" algn="l"/>
                <a:tab pos="971280" algn="l"/>
                <a:tab pos="1420560" algn="l"/>
                <a:tab pos="1869840" algn="l"/>
                <a:tab pos="2319120" algn="l"/>
                <a:tab pos="2768400" algn="l"/>
                <a:tab pos="3217680" algn="l"/>
                <a:tab pos="3666959" algn="l"/>
                <a:tab pos="4116240" algn="l"/>
                <a:tab pos="4565519" algn="l"/>
                <a:tab pos="5014440" algn="l"/>
                <a:tab pos="5463720" algn="l"/>
                <a:tab pos="5913000" algn="l"/>
                <a:tab pos="6362280" algn="l"/>
                <a:tab pos="6811559" algn="l"/>
                <a:tab pos="7260840" algn="l"/>
                <a:tab pos="7710119" algn="l"/>
                <a:tab pos="8159400" algn="l"/>
                <a:tab pos="8608680" algn="l"/>
                <a:tab pos="9057960" algn="l"/>
              </a:tabLst>
            </a:pPr>
            <a:endParaRPr lang="en-GB" dirty="0"/>
          </a:p>
          <a:p>
            <a:pPr marL="457200" lvl="0" indent="-457200">
              <a:buClr>
                <a:srgbClr val="E6E6E6"/>
              </a:buClr>
              <a:buSzPct val="45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dirty="0"/>
              <a:t>hypertension (cardiac work,  failure)</a:t>
            </a:r>
          </a:p>
          <a:p>
            <a:pPr marL="457200" lvl="0" indent="-457200">
              <a:buClr>
                <a:srgbClr val="E6E6E6"/>
              </a:buClr>
              <a:buSzPct val="45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dirty="0"/>
              <a:t>ischemia (AP, IM, rhythm)</a:t>
            </a:r>
          </a:p>
          <a:p>
            <a:pPr marL="457200" lvl="0" indent="-457200">
              <a:buClr>
                <a:srgbClr val="E6E6E6"/>
              </a:buClr>
              <a:buSzPct val="45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c</a:t>
            </a:r>
            <a:r>
              <a:rPr lang="en-GB" dirty="0"/>
              <a:t>or pulmonale</a:t>
            </a:r>
          </a:p>
          <a:p>
            <a:pPr marL="457200" lvl="0" indent="-457200">
              <a:buClr>
                <a:srgbClr val="E6E6E6"/>
              </a:buClr>
              <a:buSzPct val="45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v</a:t>
            </a:r>
            <a:r>
              <a:rPr lang="en-GB" dirty="0" err="1"/>
              <a:t>alvular</a:t>
            </a:r>
            <a:r>
              <a:rPr lang="en-GB" dirty="0"/>
              <a:t> abnormalities (</a:t>
            </a:r>
            <a:r>
              <a:rPr lang="en-GB" dirty="0" err="1"/>
              <a:t>Ao</a:t>
            </a:r>
            <a:r>
              <a:rPr lang="en-GB" dirty="0"/>
              <a:t> stenosis)</a:t>
            </a:r>
            <a:endParaRPr lang="cs-CZ" dirty="0"/>
          </a:p>
          <a:p>
            <a:pPr marL="0" lvl="0" indent="0">
              <a:buClr>
                <a:srgbClr val="E6E6E6"/>
              </a:buClr>
              <a:buSzPct val="45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endParaRPr lang="en-GB" dirty="0"/>
          </a:p>
          <a:p>
            <a:pPr marL="104760" lvl="0" indent="0">
              <a:tabLst>
                <a:tab pos="415800" algn="l"/>
                <a:tab pos="522000" algn="l"/>
                <a:tab pos="971280" algn="l"/>
                <a:tab pos="1420560" algn="l"/>
                <a:tab pos="1869840" algn="l"/>
                <a:tab pos="2319120" algn="l"/>
                <a:tab pos="2768400" algn="l"/>
                <a:tab pos="3217680" algn="l"/>
                <a:tab pos="3666959" algn="l"/>
                <a:tab pos="4116240" algn="l"/>
                <a:tab pos="4565519" algn="l"/>
                <a:tab pos="5014440" algn="l"/>
                <a:tab pos="5463720" algn="l"/>
                <a:tab pos="5913000" algn="l"/>
                <a:tab pos="6362280" algn="l"/>
                <a:tab pos="6811559" algn="l"/>
                <a:tab pos="7260840" algn="l"/>
                <a:tab pos="7710119" algn="l"/>
                <a:tab pos="8159400" algn="l"/>
                <a:tab pos="8608680" algn="l"/>
                <a:tab pos="9057960" algn="l"/>
              </a:tabLst>
            </a:pPr>
            <a:r>
              <a:rPr lang="en-GB" dirty="0"/>
              <a:t>Prophylaxis:</a:t>
            </a:r>
          </a:p>
          <a:p>
            <a:pPr marL="457200" lvl="0" indent="-457200">
              <a:buClr>
                <a:srgbClr val="E6E6E6"/>
              </a:buClr>
              <a:buSzPct val="45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dirty="0"/>
              <a:t>Beta blockers, ? </a:t>
            </a:r>
            <a:r>
              <a:rPr lang="en-GB" dirty="0" err="1"/>
              <a:t>antihyperten</a:t>
            </a:r>
            <a:r>
              <a:rPr lang="cs-CZ" dirty="0"/>
              <a:t>s</a:t>
            </a:r>
            <a:r>
              <a:rPr lang="en-GB" dirty="0" err="1"/>
              <a:t>ive</a:t>
            </a:r>
            <a:r>
              <a:rPr lang="en-GB" dirty="0"/>
              <a:t> drugs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page33">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BBD31A-0385-41E8-9957-76A601D67C46}"/>
              </a:ext>
            </a:extLst>
          </p:cNvPr>
          <p:cNvSpPr txBox="1">
            <a:spLocks noGrp="1"/>
          </p:cNvSpPr>
          <p:nvPr>
            <p:ph type="title" idx="4294967295"/>
          </p:nvPr>
        </p:nvSpPr>
        <p:spPr>
          <a:xfrm>
            <a:off x="741239" y="282600"/>
            <a:ext cx="8609040" cy="1263600"/>
          </a:xfrm>
        </p:spPr>
        <p:txBody>
          <a:bodyPr wrap="square">
            <a:noAutofit/>
          </a:bodyPr>
          <a:lstStyle/>
          <a:p>
            <a:pPr lvl="0"/>
            <a:r>
              <a:rPr lang="en-GB"/>
              <a:t>… other risks</a:t>
            </a:r>
          </a:p>
        </p:txBody>
      </p:sp>
      <p:sp>
        <p:nvSpPr>
          <p:cNvPr id="3" name="Zástupný symbol pro text 2">
            <a:extLst>
              <a:ext uri="{FF2B5EF4-FFF2-40B4-BE49-F238E27FC236}">
                <a16:creationId xmlns:a16="http://schemas.microsoft.com/office/drawing/2014/main" id="{0C09AEC6-D45B-48EF-ADFC-E316D84FAB14}"/>
              </a:ext>
            </a:extLst>
          </p:cNvPr>
          <p:cNvSpPr txBox="1">
            <a:spLocks noGrp="1"/>
          </p:cNvSpPr>
          <p:nvPr>
            <p:ph type="body" idx="4294967295"/>
          </p:nvPr>
        </p:nvSpPr>
        <p:spPr>
          <a:xfrm>
            <a:off x="741239" y="1963800"/>
            <a:ext cx="8772480" cy="4937039"/>
          </a:xfrm>
        </p:spPr>
        <p:txBody>
          <a:bodyPr wrap="square"/>
          <a:lstStyle/>
          <a:p>
            <a:pPr marL="457200" lvl="0" indent="-457200">
              <a:buClr>
                <a:srgbClr val="E6E6E6"/>
              </a:buClr>
              <a:buSzPct val="45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dirty="0"/>
              <a:t>Diabetes mellitus</a:t>
            </a:r>
          </a:p>
          <a:p>
            <a:pPr marL="457200" lvl="0" indent="-457200">
              <a:buClr>
                <a:srgbClr val="E6E6E6"/>
              </a:buClr>
              <a:buSzPct val="45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dirty="0"/>
              <a:t>Hepatic</a:t>
            </a:r>
          </a:p>
          <a:p>
            <a:pPr marL="914400" lvl="2" indent="-457200" hangingPunct="0">
              <a:lnSpc>
                <a:spcPct val="95000"/>
              </a:lnSpc>
              <a:spcBef>
                <a:spcPts val="0"/>
              </a:spcBef>
              <a:buClr>
                <a:srgbClr val="000000"/>
              </a:buClr>
              <a:buSzPct val="100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sz="2800" dirty="0">
                <a:solidFill>
                  <a:srgbClr val="E6E6E6"/>
                </a:solidFill>
                <a:latin typeface="Times New Roman" pitchFamily="18"/>
                <a:cs typeface="Lucida Sans Unicode" pitchFamily="2"/>
              </a:rPr>
              <a:t>porphyry</a:t>
            </a:r>
          </a:p>
          <a:p>
            <a:pPr marL="914400" lvl="2" indent="-457200" hangingPunct="0">
              <a:lnSpc>
                <a:spcPct val="95000"/>
              </a:lnSpc>
              <a:spcBef>
                <a:spcPts val="0"/>
              </a:spcBef>
              <a:buClr>
                <a:srgbClr val="000000"/>
              </a:buClr>
              <a:buSzPct val="100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sz="2800" dirty="0">
                <a:solidFill>
                  <a:srgbClr val="E6E6E6"/>
                </a:solidFill>
                <a:latin typeface="Times New Roman" pitchFamily="18"/>
                <a:cs typeface="Lucida Sans Unicode" pitchFamily="2"/>
              </a:rPr>
              <a:t>failure, </a:t>
            </a:r>
            <a:r>
              <a:rPr lang="en-GB" sz="2800" dirty="0" err="1">
                <a:solidFill>
                  <a:srgbClr val="E6E6E6"/>
                </a:solidFill>
                <a:latin typeface="Times New Roman" pitchFamily="18"/>
                <a:cs typeface="Lucida Sans Unicode" pitchFamily="2"/>
              </a:rPr>
              <a:t>cirhosis</a:t>
            </a:r>
            <a:endParaRPr lang="en-GB" sz="2800" dirty="0">
              <a:solidFill>
                <a:srgbClr val="E6E6E6"/>
              </a:solidFill>
              <a:latin typeface="Times New Roman" pitchFamily="18"/>
              <a:cs typeface="Lucida Sans Unicode" pitchFamily="2"/>
            </a:endParaRPr>
          </a:p>
          <a:p>
            <a:pPr marL="457200" lvl="0" indent="-457200">
              <a:buClr>
                <a:srgbClr val="E6E6E6"/>
              </a:buClr>
              <a:buSzPct val="45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dirty="0"/>
              <a:t>Renal</a:t>
            </a:r>
          </a:p>
          <a:p>
            <a:pPr marL="457200" lvl="0" indent="-457200">
              <a:buClr>
                <a:srgbClr val="E6E6E6"/>
              </a:buClr>
              <a:buSzPct val="45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dirty="0"/>
              <a:t>CNS</a:t>
            </a:r>
          </a:p>
          <a:p>
            <a:pPr marL="457200" lvl="1" indent="-457200" hangingPunct="0">
              <a:lnSpc>
                <a:spcPct val="95000"/>
              </a:lnSpc>
              <a:spcBef>
                <a:spcPts val="0"/>
              </a:spcBef>
              <a:buClr>
                <a:srgbClr val="E6E6E6"/>
              </a:buClr>
              <a:buSzPct val="75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sz="3200" dirty="0">
                <a:solidFill>
                  <a:srgbClr val="E6E6E6"/>
                </a:solidFill>
                <a:latin typeface="Times New Roman" pitchFamily="18"/>
                <a:cs typeface="Lucida Sans Unicode" pitchFamily="2"/>
              </a:rPr>
              <a:t>epilepsy</a:t>
            </a:r>
          </a:p>
          <a:p>
            <a:pPr marL="457200" lvl="1" indent="-457200" hangingPunct="0">
              <a:lnSpc>
                <a:spcPct val="95000"/>
              </a:lnSpc>
              <a:spcBef>
                <a:spcPts val="0"/>
              </a:spcBef>
              <a:buClr>
                <a:srgbClr val="E6E6E6"/>
              </a:buClr>
              <a:buSzPct val="75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sz="3200" dirty="0">
                <a:solidFill>
                  <a:srgbClr val="E6E6E6"/>
                </a:solidFill>
                <a:latin typeface="Times New Roman" pitchFamily="18"/>
                <a:cs typeface="Lucida Sans Unicode" pitchFamily="2"/>
              </a:rPr>
              <a:t>mm. (</a:t>
            </a:r>
            <a:r>
              <a:rPr lang="en-GB" sz="3200" dirty="0" err="1">
                <a:solidFill>
                  <a:srgbClr val="E6E6E6"/>
                </a:solidFill>
                <a:latin typeface="Times New Roman" pitchFamily="18"/>
                <a:cs typeface="Lucida Sans Unicode" pitchFamily="2"/>
              </a:rPr>
              <a:t>Myastenia</a:t>
            </a:r>
            <a:r>
              <a:rPr lang="en-GB" sz="3200" dirty="0">
                <a:solidFill>
                  <a:srgbClr val="E6E6E6"/>
                </a:solidFill>
                <a:latin typeface="Times New Roman" pitchFamily="18"/>
                <a:cs typeface="Lucida Sans Unicode" pitchFamily="2"/>
              </a:rPr>
              <a:t> gr.,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68F550-B665-4689-AAA7-9DD15459F1C9}"/>
              </a:ext>
            </a:extLst>
          </p:cNvPr>
          <p:cNvSpPr txBox="1">
            <a:spLocks noGrp="1"/>
          </p:cNvSpPr>
          <p:nvPr>
            <p:ph type="title" idx="4294967295"/>
          </p:nvPr>
        </p:nvSpPr>
        <p:spPr>
          <a:xfrm>
            <a:off x="1091880" y="502920"/>
            <a:ext cx="8567640" cy="1260360"/>
          </a:xfrm>
        </p:spPr>
        <p:txBody>
          <a:bodyPr wrap="square" lIns="90000" tIns="46800" rIns="90000" bIns="46800">
            <a:noAutofit/>
          </a:bodyPr>
          <a:lstStyle/>
          <a:p>
            <a:pPr lvl="0">
              <a:lnSpc>
                <a:spcPct val="95000"/>
              </a:lnSpc>
            </a:pPr>
            <a:r>
              <a:rPr lang="cs-CZ"/>
              <a:t>ASA Physical Status  = risk</a:t>
            </a:r>
          </a:p>
        </p:txBody>
      </p:sp>
      <p:sp>
        <p:nvSpPr>
          <p:cNvPr id="3" name="Zástupný symbol pro text 2">
            <a:extLst>
              <a:ext uri="{FF2B5EF4-FFF2-40B4-BE49-F238E27FC236}">
                <a16:creationId xmlns:a16="http://schemas.microsoft.com/office/drawing/2014/main" id="{F6C62B1C-A51C-49DF-B583-7B2920A6F53F}"/>
              </a:ext>
            </a:extLst>
          </p:cNvPr>
          <p:cNvSpPr txBox="1">
            <a:spLocks noGrp="1"/>
          </p:cNvSpPr>
          <p:nvPr>
            <p:ph type="body" idx="4294967295"/>
          </p:nvPr>
        </p:nvSpPr>
        <p:spPr>
          <a:xfrm>
            <a:off x="720360" y="2015999"/>
            <a:ext cx="8939160" cy="4902479"/>
          </a:xfrm>
        </p:spPr>
        <p:txBody>
          <a:bodyPr wrap="square" lIns="90000" tIns="46800" rIns="90000" bIns="46800"/>
          <a:lstStyle/>
          <a:p>
            <a:pPr lvl="0">
              <a:spcBef>
                <a:spcPts val="598"/>
              </a:spcBef>
              <a:tabLst>
                <a:tab pos="342720" algn="l"/>
                <a:tab pos="439200" algn="l"/>
                <a:tab pos="888480" algn="l"/>
                <a:tab pos="1337760" algn="l"/>
                <a:tab pos="1787039" algn="l"/>
                <a:tab pos="2236320" algn="l"/>
                <a:tab pos="2685600" algn="l"/>
                <a:tab pos="3134880" algn="l"/>
                <a:tab pos="3584160" algn="l"/>
                <a:tab pos="4033440" algn="l"/>
                <a:tab pos="4482720" algn="l"/>
                <a:tab pos="4931999" algn="l"/>
                <a:tab pos="5381280" algn="l"/>
                <a:tab pos="5830559" algn="l"/>
                <a:tab pos="6286320" algn="l"/>
                <a:tab pos="6729119" algn="l"/>
                <a:tab pos="7178399" algn="l"/>
                <a:tab pos="7627680" algn="l"/>
                <a:tab pos="8076959" algn="l"/>
                <a:tab pos="8526240" algn="l"/>
                <a:tab pos="8975519" algn="l"/>
                <a:tab pos="8976960" algn="l"/>
                <a:tab pos="9426240" algn="l"/>
                <a:tab pos="9875519" algn="l"/>
                <a:tab pos="10324800" algn="l"/>
                <a:tab pos="10774080" algn="l"/>
                <a:tab pos="10775519" algn="l"/>
                <a:tab pos="10777319" algn="l"/>
                <a:tab pos="10778759" algn="l"/>
                <a:tab pos="10780200" algn="l"/>
                <a:tab pos="10782000" algn="l"/>
              </a:tabLst>
            </a:pPr>
            <a:r>
              <a:rPr lang="cs-CZ" sz="2400"/>
              <a:t>I   </a:t>
            </a:r>
            <a:r>
              <a:rPr lang="cs-CZ" sz="2400" b="1"/>
              <a:t>Healthy </a:t>
            </a:r>
            <a:r>
              <a:rPr lang="cs-CZ" sz="2400"/>
              <a:t>patient 												0,06%</a:t>
            </a:r>
          </a:p>
          <a:p>
            <a:pPr lvl="0">
              <a:lnSpc>
                <a:spcPct val="100000"/>
              </a:lnSpc>
              <a:spcBef>
                <a:spcPts val="499"/>
              </a:spcBef>
              <a:tabLst>
                <a:tab pos="342720" algn="l"/>
                <a:tab pos="439200" algn="l"/>
                <a:tab pos="888480" algn="l"/>
                <a:tab pos="1337760" algn="l"/>
                <a:tab pos="1787039" algn="l"/>
                <a:tab pos="2236320" algn="l"/>
                <a:tab pos="2685600" algn="l"/>
                <a:tab pos="3134880" algn="l"/>
                <a:tab pos="3584160" algn="l"/>
                <a:tab pos="4033440" algn="l"/>
                <a:tab pos="4482720" algn="l"/>
                <a:tab pos="4931999" algn="l"/>
                <a:tab pos="5381280" algn="l"/>
                <a:tab pos="5830559" algn="l"/>
                <a:tab pos="6286320" algn="l"/>
                <a:tab pos="6729119" algn="l"/>
                <a:tab pos="7178399" algn="l"/>
                <a:tab pos="7627680" algn="l"/>
                <a:tab pos="8076959" algn="l"/>
                <a:tab pos="8526240" algn="l"/>
                <a:tab pos="8975519" algn="l"/>
                <a:tab pos="8976960" algn="l"/>
                <a:tab pos="9426240" algn="l"/>
                <a:tab pos="9875519" algn="l"/>
                <a:tab pos="10324800" algn="l"/>
                <a:tab pos="10774080" algn="l"/>
                <a:tab pos="10775519" algn="l"/>
                <a:tab pos="10777319" algn="l"/>
                <a:tab pos="10778759" algn="l"/>
                <a:tab pos="10780200" algn="l"/>
                <a:tab pos="10782000" algn="l"/>
              </a:tabLst>
            </a:pPr>
            <a:r>
              <a:rPr lang="cs-CZ" sz="2400"/>
              <a:t>II Mild systemic disease, </a:t>
            </a:r>
            <a:r>
              <a:rPr lang="cs-CZ" sz="2400" b="1"/>
              <a:t>no functional limitations     			</a:t>
            </a:r>
            <a:r>
              <a:rPr lang="cs-CZ" sz="2000"/>
              <a:t>hypertension, smoker, mild asthma									0,47%</a:t>
            </a:r>
          </a:p>
          <a:p>
            <a:pPr lvl="0">
              <a:lnSpc>
                <a:spcPct val="100000"/>
              </a:lnSpc>
              <a:spcBef>
                <a:spcPts val="448"/>
              </a:spcBef>
              <a:tabLst>
                <a:tab pos="342720" algn="l"/>
                <a:tab pos="439200" algn="l"/>
                <a:tab pos="888480" algn="l"/>
                <a:tab pos="1337760" algn="l"/>
                <a:tab pos="1787039" algn="l"/>
                <a:tab pos="2236320" algn="l"/>
                <a:tab pos="2685600" algn="l"/>
                <a:tab pos="3134880" algn="l"/>
                <a:tab pos="3584160" algn="l"/>
                <a:tab pos="4033440" algn="l"/>
                <a:tab pos="4482720" algn="l"/>
                <a:tab pos="4931999" algn="l"/>
                <a:tab pos="5381280" algn="l"/>
                <a:tab pos="5830559" algn="l"/>
                <a:tab pos="6286320" algn="l"/>
                <a:tab pos="6729119" algn="l"/>
                <a:tab pos="7178399" algn="l"/>
                <a:tab pos="7627680" algn="l"/>
                <a:tab pos="8076959" algn="l"/>
                <a:tab pos="8526240" algn="l"/>
                <a:tab pos="8975519" algn="l"/>
                <a:tab pos="8976960" algn="l"/>
                <a:tab pos="9426240" algn="l"/>
                <a:tab pos="9875519" algn="l"/>
                <a:tab pos="10324800" algn="l"/>
                <a:tab pos="10774080" algn="l"/>
                <a:tab pos="10775519" algn="l"/>
                <a:tab pos="10777319" algn="l"/>
                <a:tab pos="10778759" algn="l"/>
                <a:tab pos="10780200" algn="l"/>
                <a:tab pos="10782000" algn="l"/>
              </a:tabLst>
            </a:pPr>
            <a:r>
              <a:rPr lang="cs-CZ" sz="2400"/>
              <a:t>III Severe systemic disease- definite </a:t>
            </a:r>
            <a:r>
              <a:rPr lang="cs-CZ" sz="2400" b="1"/>
              <a:t>functional limitation 	</a:t>
            </a:r>
            <a:r>
              <a:rPr lang="cs-CZ" sz="2400"/>
              <a:t> 		</a:t>
            </a:r>
            <a:r>
              <a:rPr lang="cs-CZ" sz="2000"/>
              <a:t>coronary disease, COPD, DM, CHF, renal failure</a:t>
            </a:r>
            <a:r>
              <a:rPr lang="cs-CZ" sz="1800"/>
              <a:t> 					4,39%</a:t>
            </a:r>
          </a:p>
          <a:p>
            <a:pPr lvl="0">
              <a:lnSpc>
                <a:spcPct val="100000"/>
              </a:lnSpc>
              <a:spcBef>
                <a:spcPts val="598"/>
              </a:spcBef>
              <a:tabLst>
                <a:tab pos="342720" algn="l"/>
                <a:tab pos="439200" algn="l"/>
                <a:tab pos="888480" algn="l"/>
                <a:tab pos="1337760" algn="l"/>
                <a:tab pos="1787039" algn="l"/>
                <a:tab pos="2236320" algn="l"/>
                <a:tab pos="2685600" algn="l"/>
                <a:tab pos="3134880" algn="l"/>
                <a:tab pos="3584160" algn="l"/>
                <a:tab pos="4033440" algn="l"/>
                <a:tab pos="4482720" algn="l"/>
                <a:tab pos="4931999" algn="l"/>
                <a:tab pos="5381280" algn="l"/>
                <a:tab pos="5830559" algn="l"/>
                <a:tab pos="6286320" algn="l"/>
                <a:tab pos="6729119" algn="l"/>
                <a:tab pos="7178399" algn="l"/>
                <a:tab pos="7627680" algn="l"/>
                <a:tab pos="8076959" algn="l"/>
                <a:tab pos="8526240" algn="l"/>
                <a:tab pos="8975519" algn="l"/>
                <a:tab pos="8976960" algn="l"/>
                <a:tab pos="9426240" algn="l"/>
                <a:tab pos="9875519" algn="l"/>
                <a:tab pos="10324800" algn="l"/>
                <a:tab pos="10774080" algn="l"/>
                <a:tab pos="10775519" algn="l"/>
                <a:tab pos="10777319" algn="l"/>
                <a:tab pos="10778759" algn="l"/>
                <a:tab pos="10780200" algn="l"/>
                <a:tab pos="10782000" algn="l"/>
              </a:tabLst>
            </a:pPr>
            <a:r>
              <a:rPr lang="cs-CZ" sz="2400"/>
              <a:t>IV Severe systemic disease that is a constant </a:t>
            </a:r>
            <a:r>
              <a:rPr lang="cs-CZ" sz="2400" b="1"/>
              <a:t>threat to life</a:t>
            </a:r>
            <a:r>
              <a:rPr lang="cs-CZ" sz="2400"/>
              <a:t> 			</a:t>
            </a:r>
            <a:r>
              <a:rPr lang="cs-CZ" sz="2000"/>
              <a:t>unstable angina, burn with septic shock 								23,48%</a:t>
            </a:r>
          </a:p>
          <a:p>
            <a:pPr lvl="0">
              <a:lnSpc>
                <a:spcPct val="100000"/>
              </a:lnSpc>
              <a:spcBef>
                <a:spcPts val="598"/>
              </a:spcBef>
              <a:tabLst>
                <a:tab pos="342720" algn="l"/>
                <a:tab pos="439200" algn="l"/>
                <a:tab pos="888480" algn="l"/>
                <a:tab pos="1337760" algn="l"/>
                <a:tab pos="1787039" algn="l"/>
                <a:tab pos="2236320" algn="l"/>
                <a:tab pos="2685600" algn="l"/>
                <a:tab pos="3134880" algn="l"/>
                <a:tab pos="3584160" algn="l"/>
                <a:tab pos="4033440" algn="l"/>
                <a:tab pos="4482720" algn="l"/>
                <a:tab pos="4931999" algn="l"/>
                <a:tab pos="5381280" algn="l"/>
                <a:tab pos="5830559" algn="l"/>
                <a:tab pos="6286320" algn="l"/>
                <a:tab pos="6729119" algn="l"/>
                <a:tab pos="7178399" algn="l"/>
                <a:tab pos="7627680" algn="l"/>
                <a:tab pos="8076959" algn="l"/>
                <a:tab pos="8526240" algn="l"/>
                <a:tab pos="8975519" algn="l"/>
                <a:tab pos="8976960" algn="l"/>
                <a:tab pos="9426240" algn="l"/>
                <a:tab pos="9875519" algn="l"/>
                <a:tab pos="10324800" algn="l"/>
                <a:tab pos="10774080" algn="l"/>
                <a:tab pos="10775519" algn="l"/>
                <a:tab pos="10777319" algn="l"/>
                <a:tab pos="10778759" algn="l"/>
                <a:tab pos="10780200" algn="l"/>
                <a:tab pos="10782000" algn="l"/>
              </a:tabLst>
            </a:pPr>
            <a:r>
              <a:rPr lang="cs-CZ" sz="2400"/>
              <a:t>V  Moribund patient </a:t>
            </a:r>
            <a:r>
              <a:rPr lang="cs-CZ" sz="2400" b="1"/>
              <a:t>not expected to survive</a:t>
            </a:r>
            <a:r>
              <a:rPr lang="cs-CZ" sz="2400"/>
              <a:t> 24 hours with or without operation</a:t>
            </a:r>
            <a:br>
              <a:rPr lang="cs-CZ" sz="2400"/>
            </a:br>
            <a:r>
              <a:rPr lang="cs-CZ" sz="2400"/>
              <a:t>		</a:t>
            </a:r>
            <a:r>
              <a:rPr lang="cs-CZ" sz="2000"/>
              <a:t>patient with extensive bowel infarction, polytrauma</a:t>
            </a:r>
            <a:r>
              <a:rPr lang="cs-CZ" sz="2400"/>
              <a:t> 				50,8%</a:t>
            </a:r>
          </a:p>
          <a:p>
            <a:pPr lvl="0">
              <a:lnSpc>
                <a:spcPct val="100000"/>
              </a:lnSpc>
              <a:spcBef>
                <a:spcPts val="598"/>
              </a:spcBef>
            </a:pPr>
            <a:endParaRPr lang="cs-CZ" sz="2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78C612-A11B-4708-B682-C41D2E4E6C0E}"/>
              </a:ext>
            </a:extLst>
          </p:cNvPr>
          <p:cNvSpPr txBox="1">
            <a:spLocks noGrp="1"/>
          </p:cNvSpPr>
          <p:nvPr>
            <p:ph type="title" idx="4294967295"/>
          </p:nvPr>
        </p:nvSpPr>
        <p:spPr>
          <a:xfrm>
            <a:off x="1091880" y="444599"/>
            <a:ext cx="8567640" cy="1379519"/>
          </a:xfrm>
        </p:spPr>
        <p:txBody>
          <a:bodyPr wrap="square" lIns="90000" tIns="46800" rIns="90000" bIns="46800">
            <a:noAutofit/>
          </a:bodyPr>
          <a:lstStyle/>
          <a:p>
            <a:pPr lvl="0">
              <a:lnSpc>
                <a:spcPct val="95000"/>
              </a:lnSpc>
            </a:pPr>
            <a:r>
              <a:rPr lang="cs-CZ" dirty="0"/>
              <a:t>Mortality </a:t>
            </a:r>
            <a:r>
              <a:rPr lang="cs-CZ" dirty="0" err="1"/>
              <a:t>of</a:t>
            </a:r>
            <a:r>
              <a:rPr lang="cs-CZ" dirty="0"/>
              <a:t> </a:t>
            </a:r>
            <a:r>
              <a:rPr lang="cs-CZ" dirty="0" err="1"/>
              <a:t>Anaesthesia</a:t>
            </a:r>
            <a:r>
              <a:rPr lang="cs-CZ" dirty="0"/>
              <a:t> (ASA I)</a:t>
            </a:r>
          </a:p>
        </p:txBody>
      </p:sp>
      <p:sp>
        <p:nvSpPr>
          <p:cNvPr id="3" name="Zástupný symbol pro text 2">
            <a:extLst>
              <a:ext uri="{FF2B5EF4-FFF2-40B4-BE49-F238E27FC236}">
                <a16:creationId xmlns:a16="http://schemas.microsoft.com/office/drawing/2014/main" id="{D94B8782-B61D-4A70-9C1F-225A4789A07E}"/>
              </a:ext>
            </a:extLst>
          </p:cNvPr>
          <p:cNvSpPr txBox="1">
            <a:spLocks noGrp="1"/>
          </p:cNvSpPr>
          <p:nvPr>
            <p:ph type="body" idx="4294967295"/>
          </p:nvPr>
        </p:nvSpPr>
        <p:spPr>
          <a:xfrm>
            <a:off x="1091880" y="2015640"/>
            <a:ext cx="8567640" cy="4537080"/>
          </a:xfrm>
        </p:spPr>
        <p:txBody>
          <a:bodyPr wrap="square" lIns="90000" tIns="46800" rIns="90000" bIns="46800"/>
          <a:lstStyle/>
          <a:p>
            <a:pPr marL="457200" lvl="0" indent="-457200">
              <a:spcBef>
                <a:spcPts val="799"/>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0,008-0,009% </a:t>
            </a:r>
            <a:r>
              <a:rPr lang="cs-CZ" dirty="0" err="1"/>
              <a:t>primary</a:t>
            </a:r>
            <a:r>
              <a:rPr lang="cs-CZ" dirty="0"/>
              <a:t> </a:t>
            </a:r>
            <a:r>
              <a:rPr lang="cs-CZ" dirty="0" err="1"/>
              <a:t>connected</a:t>
            </a:r>
            <a:r>
              <a:rPr lang="cs-CZ" dirty="0"/>
              <a:t> </a:t>
            </a:r>
            <a:r>
              <a:rPr lang="cs-CZ" dirty="0" err="1"/>
              <a:t>with</a:t>
            </a:r>
            <a:r>
              <a:rPr lang="cs-CZ" dirty="0"/>
              <a:t> A</a:t>
            </a:r>
          </a:p>
          <a:p>
            <a:pPr marL="457200" lvl="0" indent="-457200">
              <a:lnSpc>
                <a:spcPct val="100000"/>
              </a:lnSpc>
              <a:spcBef>
                <a:spcPts val="799"/>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0,01-0,02% </a:t>
            </a:r>
            <a:r>
              <a:rPr lang="cs-CZ" dirty="0" err="1"/>
              <a:t>partially</a:t>
            </a:r>
            <a:r>
              <a:rPr lang="cs-CZ" dirty="0"/>
              <a:t> </a:t>
            </a:r>
            <a:r>
              <a:rPr lang="cs-CZ" dirty="0" err="1"/>
              <a:t>connected</a:t>
            </a:r>
            <a:r>
              <a:rPr lang="cs-CZ" dirty="0"/>
              <a:t> </a:t>
            </a:r>
            <a:r>
              <a:rPr lang="cs-CZ" dirty="0" err="1"/>
              <a:t>with</a:t>
            </a:r>
            <a:r>
              <a:rPr lang="cs-CZ" dirty="0"/>
              <a:t> A</a:t>
            </a:r>
          </a:p>
          <a:p>
            <a:pPr marL="457200" lvl="0" indent="-457200">
              <a:lnSpc>
                <a:spcPct val="100000"/>
              </a:lnSpc>
              <a:spcBef>
                <a:spcPts val="799"/>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0,6%  6 </a:t>
            </a:r>
            <a:r>
              <a:rPr lang="cs-CZ" dirty="0" err="1"/>
              <a:t>day</a:t>
            </a:r>
            <a:r>
              <a:rPr lang="cs-CZ" dirty="0"/>
              <a:t> mortality </a:t>
            </a:r>
            <a:r>
              <a:rPr lang="cs-CZ" dirty="0" err="1"/>
              <a:t>after</a:t>
            </a:r>
            <a:r>
              <a:rPr lang="cs-CZ" dirty="0"/>
              <a:t> </a:t>
            </a:r>
            <a:r>
              <a:rPr lang="cs-CZ" dirty="0" err="1"/>
              <a:t>operation</a:t>
            </a:r>
            <a:endParaRPr lang="cs-CZ" dirty="0"/>
          </a:p>
          <a:p>
            <a:pPr marL="457200" lvl="0" indent="-457200">
              <a:lnSpc>
                <a:spcPct val="100000"/>
              </a:lnSpc>
              <a:spcBef>
                <a:spcPts val="799"/>
              </a:spcBef>
              <a:buFont typeface="Arial" panose="020B0604020202020204" pitchFamily="34" charset="0"/>
              <a:buChar char="•"/>
              <a:tabLst>
                <a:tab pos="328320" algn="l"/>
                <a:tab pos="434520" algn="l"/>
                <a:tab pos="883800" algn="l"/>
                <a:tab pos="1333080" algn="l"/>
                <a:tab pos="1782360" algn="l"/>
                <a:tab pos="2231640" algn="l"/>
                <a:tab pos="2680920" algn="l"/>
                <a:tab pos="3130200" algn="l"/>
                <a:tab pos="3579479" algn="l"/>
                <a:tab pos="4028760" algn="l"/>
                <a:tab pos="4478039" algn="l"/>
                <a:tab pos="4926960" algn="l"/>
                <a:tab pos="5376240" algn="l"/>
                <a:tab pos="5825520" algn="l"/>
                <a:tab pos="6274800" algn="l"/>
                <a:tab pos="6724079" algn="l"/>
                <a:tab pos="7173360" algn="l"/>
                <a:tab pos="7622639" algn="l"/>
                <a:tab pos="8071920" algn="l"/>
                <a:tab pos="8521200" algn="l"/>
                <a:tab pos="8970480" algn="l"/>
              </a:tabLst>
            </a:pPr>
            <a:endParaRPr lang="cs-CZ" dirty="0"/>
          </a:p>
          <a:p>
            <a:pPr marL="457200" lvl="0" indent="-457200">
              <a:lnSpc>
                <a:spcPct val="100000"/>
              </a:lnSpc>
              <a:spcBef>
                <a:spcPts val="799"/>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3 </a:t>
            </a:r>
            <a:r>
              <a:rPr lang="cs-CZ" dirty="0" err="1"/>
              <a:t>times</a:t>
            </a:r>
            <a:r>
              <a:rPr lang="cs-CZ" dirty="0"/>
              <a:t> </a:t>
            </a:r>
            <a:r>
              <a:rPr lang="cs-CZ" dirty="0" err="1"/>
              <a:t>danger</a:t>
            </a:r>
            <a:r>
              <a:rPr lang="cs-CZ" dirty="0"/>
              <a:t> </a:t>
            </a:r>
            <a:r>
              <a:rPr lang="cs-CZ" dirty="0" err="1"/>
              <a:t>than</a:t>
            </a:r>
            <a:r>
              <a:rPr lang="cs-CZ" dirty="0"/>
              <a:t> </a:t>
            </a:r>
            <a:r>
              <a:rPr lang="cs-CZ" dirty="0" err="1"/>
              <a:t>flying</a:t>
            </a:r>
            <a:r>
              <a:rPr lang="cs-CZ" dirty="0"/>
              <a:t> [1: 775 000]</a:t>
            </a:r>
          </a:p>
          <a:p>
            <a:pPr marL="328320" lvl="0" indent="-328320">
              <a:lnSpc>
                <a:spcPct val="100000"/>
              </a:lnSpc>
              <a:spcBef>
                <a:spcPts val="799"/>
              </a:spcBef>
              <a:tabLst>
                <a:tab pos="328320" algn="l"/>
                <a:tab pos="434520" algn="l"/>
                <a:tab pos="883800" algn="l"/>
                <a:tab pos="1333080" algn="l"/>
                <a:tab pos="1782360" algn="l"/>
                <a:tab pos="2231640" algn="l"/>
                <a:tab pos="2680920" algn="l"/>
                <a:tab pos="3130200" algn="l"/>
                <a:tab pos="3579479" algn="l"/>
                <a:tab pos="4028760" algn="l"/>
                <a:tab pos="4478039" algn="l"/>
                <a:tab pos="4926960" algn="l"/>
                <a:tab pos="5376240" algn="l"/>
                <a:tab pos="5825520" algn="l"/>
                <a:tab pos="6274800" algn="l"/>
                <a:tab pos="6724079" algn="l"/>
                <a:tab pos="7173360" algn="l"/>
                <a:tab pos="7622639" algn="l"/>
                <a:tab pos="8071920" algn="l"/>
                <a:tab pos="8521200" algn="l"/>
                <a:tab pos="8970480" algn="l"/>
              </a:tabLst>
            </a:pPr>
            <a:endParaRPr lang="cs-CZ" dirty="0"/>
          </a:p>
        </p:txBody>
      </p:sp>
    </p:spTree>
    <p:extLst>
      <p:ext uri="{BB962C8B-B14F-4D97-AF65-F5344CB8AC3E}">
        <p14:creationId xmlns:p14="http://schemas.microsoft.com/office/powerpoint/2010/main" val="31216202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C73FE6-002F-4BD2-9FD0-89451D5CDA8B}"/>
              </a:ext>
            </a:extLst>
          </p:cNvPr>
          <p:cNvSpPr txBox="1">
            <a:spLocks noGrp="1"/>
          </p:cNvSpPr>
          <p:nvPr>
            <p:ph type="title" idx="4294967295"/>
          </p:nvPr>
        </p:nvSpPr>
        <p:spPr>
          <a:xfrm>
            <a:off x="741239" y="282600"/>
            <a:ext cx="8609040" cy="1263600"/>
          </a:xfrm>
        </p:spPr>
        <p:txBody>
          <a:bodyPr wrap="square">
            <a:noAutofit/>
          </a:bodyPr>
          <a:lstStyle/>
          <a:p>
            <a:pPr lvl="0"/>
            <a:r>
              <a:rPr lang="en-GB" dirty="0"/>
              <a:t>Risk of Anaesthesia - mortality</a:t>
            </a:r>
          </a:p>
        </p:txBody>
      </p:sp>
      <p:sp>
        <p:nvSpPr>
          <p:cNvPr id="3" name="Zástupný symbol pro text 2">
            <a:extLst>
              <a:ext uri="{FF2B5EF4-FFF2-40B4-BE49-F238E27FC236}">
                <a16:creationId xmlns:a16="http://schemas.microsoft.com/office/drawing/2014/main" id="{8DA86064-D149-43E1-8381-16CBE854B312}"/>
              </a:ext>
            </a:extLst>
          </p:cNvPr>
          <p:cNvSpPr txBox="1">
            <a:spLocks noGrp="1"/>
          </p:cNvSpPr>
          <p:nvPr>
            <p:ph type="body" idx="4294967295"/>
          </p:nvPr>
        </p:nvSpPr>
        <p:spPr>
          <a:xfrm>
            <a:off x="741239" y="1963800"/>
            <a:ext cx="8772480" cy="5092560"/>
          </a:xfrm>
        </p:spPr>
        <p:txBody>
          <a:bodyPr wrap="square"/>
          <a:lstStyle/>
          <a:p>
            <a:pPr marL="0" lvl="0" indent="0">
              <a:buClr>
                <a:srgbClr val="E6E6E6"/>
              </a:buClr>
              <a:buSzPct val="45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dirty="0"/>
              <a:t>Trend to improve safety =&gt; low tolerance to complications of Anaesthesia</a:t>
            </a:r>
          </a:p>
          <a:p>
            <a:pPr marL="415800" lvl="0" indent="-311040">
              <a:tabLst>
                <a:tab pos="415800" algn="l"/>
                <a:tab pos="522000" algn="l"/>
                <a:tab pos="971280" algn="l"/>
                <a:tab pos="1420560" algn="l"/>
                <a:tab pos="1869840" algn="l"/>
                <a:tab pos="2319120" algn="l"/>
                <a:tab pos="2768400" algn="l"/>
                <a:tab pos="3217680" algn="l"/>
                <a:tab pos="3666959" algn="l"/>
                <a:tab pos="4116240" algn="l"/>
                <a:tab pos="4565519" algn="l"/>
                <a:tab pos="5014440" algn="l"/>
                <a:tab pos="5463720" algn="l"/>
                <a:tab pos="5913000" algn="l"/>
                <a:tab pos="6362280" algn="l"/>
                <a:tab pos="6811559" algn="l"/>
                <a:tab pos="7260840" algn="l"/>
                <a:tab pos="7710119" algn="l"/>
                <a:tab pos="8159400" algn="l"/>
                <a:tab pos="8608680" algn="l"/>
                <a:tab pos="9057960" algn="l"/>
              </a:tabLst>
            </a:pPr>
            <a:endParaRPr lang="en-GB" dirty="0"/>
          </a:p>
          <a:p>
            <a:pPr marL="415800" lvl="0" indent="-311040">
              <a:tabLst>
                <a:tab pos="415800" algn="l"/>
                <a:tab pos="522000" algn="l"/>
                <a:tab pos="971280" algn="l"/>
                <a:tab pos="1420560" algn="l"/>
                <a:tab pos="1869840" algn="l"/>
                <a:tab pos="2319120" algn="l"/>
                <a:tab pos="2768400" algn="l"/>
                <a:tab pos="3217680" algn="l"/>
                <a:tab pos="3666959" algn="l"/>
                <a:tab pos="4116240" algn="l"/>
                <a:tab pos="4565519" algn="l"/>
                <a:tab pos="5014440" algn="l"/>
                <a:tab pos="5463720" algn="l"/>
                <a:tab pos="5913000" algn="l"/>
                <a:tab pos="6362280" algn="l"/>
                <a:tab pos="6811559" algn="l"/>
                <a:tab pos="7260840" algn="l"/>
                <a:tab pos="7710119" algn="l"/>
                <a:tab pos="8159400" algn="l"/>
                <a:tab pos="8608680" algn="l"/>
                <a:tab pos="9057960" algn="l"/>
              </a:tabLst>
            </a:pPr>
            <a:r>
              <a:rPr lang="en-GB" dirty="0"/>
              <a:t>Mortality and Anaesthesia:</a:t>
            </a:r>
          </a:p>
          <a:p>
            <a:pPr marL="0" lvl="0" indent="0">
              <a:buClr>
                <a:srgbClr val="E6E6E6"/>
              </a:buClr>
              <a:buSzPct val="45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dirty="0"/>
              <a:t>    1952    1 :     2 000 (Beecher, 1954)</a:t>
            </a:r>
          </a:p>
          <a:p>
            <a:pPr marL="0" lvl="0" indent="0">
              <a:buClr>
                <a:srgbClr val="E6E6E6"/>
              </a:buClr>
              <a:buSzPct val="45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dirty="0"/>
              <a:t>    1982    1 :   10 000 (NCEPOD 1987)</a:t>
            </a:r>
          </a:p>
          <a:p>
            <a:pPr marL="0" lvl="0" indent="0">
              <a:buClr>
                <a:srgbClr val="E6E6E6"/>
              </a:buClr>
              <a:buSzPct val="45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dirty="0"/>
              <a:t>    2001    1 :   50 000 – 220 000 (Brown, 2002)</a:t>
            </a:r>
          </a:p>
          <a:p>
            <a:pPr marL="415800" lvl="0" indent="-311040">
              <a:tabLst>
                <a:tab pos="415800" algn="l"/>
                <a:tab pos="522000" algn="l"/>
                <a:tab pos="971280" algn="l"/>
                <a:tab pos="1420560" algn="l"/>
                <a:tab pos="1869840" algn="l"/>
                <a:tab pos="2319120" algn="l"/>
                <a:tab pos="2768400" algn="l"/>
                <a:tab pos="3217680" algn="l"/>
                <a:tab pos="3666959" algn="l"/>
                <a:tab pos="4116240" algn="l"/>
                <a:tab pos="4565519" algn="l"/>
                <a:tab pos="5014440" algn="l"/>
                <a:tab pos="5463720" algn="l"/>
                <a:tab pos="5913000" algn="l"/>
                <a:tab pos="6362280" algn="l"/>
                <a:tab pos="6811559" algn="l"/>
                <a:tab pos="7260840" algn="l"/>
                <a:tab pos="7710119" algn="l"/>
                <a:tab pos="8159400" algn="l"/>
                <a:tab pos="8608680" algn="l"/>
                <a:tab pos="9057960" algn="l"/>
              </a:tabLst>
            </a:pPr>
            <a:endParaRPr lang="en-GB" dirty="0"/>
          </a:p>
          <a:p>
            <a:pPr marL="415800" lvl="0" indent="-311040">
              <a:tabLst>
                <a:tab pos="415800" algn="l"/>
                <a:tab pos="522000" algn="l"/>
                <a:tab pos="971280" algn="l"/>
                <a:tab pos="1420560" algn="l"/>
                <a:tab pos="1869840" algn="l"/>
                <a:tab pos="2319120" algn="l"/>
                <a:tab pos="2768400" algn="l"/>
                <a:tab pos="3217680" algn="l"/>
                <a:tab pos="3666959" algn="l"/>
                <a:tab pos="4116240" algn="l"/>
                <a:tab pos="4565519" algn="l"/>
                <a:tab pos="5014440" algn="l"/>
                <a:tab pos="5463720" algn="l"/>
                <a:tab pos="5913000" algn="l"/>
                <a:tab pos="6362280" algn="l"/>
                <a:tab pos="6811559" algn="l"/>
                <a:tab pos="7260840" algn="l"/>
                <a:tab pos="7710119" algn="l"/>
                <a:tab pos="8159400" algn="l"/>
                <a:tab pos="8608680" algn="l"/>
                <a:tab pos="9057960" algn="l"/>
              </a:tabLst>
            </a:pPr>
            <a:endParaRPr lang="en-GB" dirty="0"/>
          </a:p>
          <a:p>
            <a:pPr marL="0" lvl="0" indent="0">
              <a:buClr>
                <a:srgbClr val="E6E6E6"/>
              </a:buClr>
              <a:buSzPct val="45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dirty="0"/>
              <a:t>Risk of death in aviation  1: 755 000 (1997)</a:t>
            </a:r>
          </a:p>
        </p:txBody>
      </p:sp>
    </p:spTree>
    <p:extLst>
      <p:ext uri="{BB962C8B-B14F-4D97-AF65-F5344CB8AC3E}">
        <p14:creationId xmlns:p14="http://schemas.microsoft.com/office/powerpoint/2010/main" val="3155231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DA0F1C-6C48-4F17-B1B4-9EE62CF4F17D}"/>
              </a:ext>
            </a:extLst>
          </p:cNvPr>
          <p:cNvSpPr txBox="1">
            <a:spLocks noGrp="1"/>
          </p:cNvSpPr>
          <p:nvPr>
            <p:ph type="title" idx="4294967295"/>
          </p:nvPr>
        </p:nvSpPr>
        <p:spPr>
          <a:xfrm>
            <a:off x="740879" y="326880"/>
            <a:ext cx="8605800" cy="1170000"/>
          </a:xfrm>
        </p:spPr>
        <p:txBody>
          <a:bodyPr wrap="square">
            <a:noAutofit/>
          </a:bodyPr>
          <a:lstStyle/>
          <a:p>
            <a:pPr lvl="0"/>
            <a:r>
              <a:rPr lang="cs-CZ"/>
              <a:t>Topics for oral exam</a:t>
            </a:r>
          </a:p>
        </p:txBody>
      </p:sp>
      <p:sp>
        <p:nvSpPr>
          <p:cNvPr id="3" name="Zástupný symbol pro text 2">
            <a:extLst>
              <a:ext uri="{FF2B5EF4-FFF2-40B4-BE49-F238E27FC236}">
                <a16:creationId xmlns:a16="http://schemas.microsoft.com/office/drawing/2014/main" id="{1EAAE48D-FBE9-4337-968A-2A6E25F0EED8}"/>
              </a:ext>
            </a:extLst>
          </p:cNvPr>
          <p:cNvSpPr txBox="1">
            <a:spLocks noGrp="1"/>
          </p:cNvSpPr>
          <p:nvPr>
            <p:ph type="body" idx="4294967295"/>
          </p:nvPr>
        </p:nvSpPr>
        <p:spPr>
          <a:xfrm>
            <a:off x="741239" y="1963800"/>
            <a:ext cx="9158400" cy="5440320"/>
          </a:xfrm>
        </p:spPr>
        <p:txBody>
          <a:bodyPr wrap="square"/>
          <a:lstStyle/>
          <a:p>
            <a:pPr marL="0" lvl="0" indent="0">
              <a:buClr>
                <a:srgbClr val="000000"/>
              </a:buClr>
              <a:buSzPct val="100000"/>
              <a:buFont typeface="Times New Roman" pitchFamily="18"/>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US" dirty="0"/>
              <a:t>Anatomy of airways + physiology of breathing</a:t>
            </a:r>
          </a:p>
          <a:p>
            <a:pPr marL="0" lvl="0" indent="0">
              <a:buClr>
                <a:srgbClr val="000000"/>
              </a:buClr>
              <a:buSzPct val="100000"/>
              <a:buFont typeface="Times New Roman" pitchFamily="18"/>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US" dirty="0"/>
              <a:t>Physiology of circulation (cardiac output)</a:t>
            </a:r>
          </a:p>
          <a:p>
            <a:pPr marL="0" lvl="0" indent="0">
              <a:buClr>
                <a:srgbClr val="000000"/>
              </a:buClr>
              <a:buSzPct val="100000"/>
              <a:buFont typeface="Times New Roman" pitchFamily="18"/>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Monitoring</a:t>
            </a:r>
          </a:p>
          <a:p>
            <a:pPr marL="0" lvl="0" indent="0">
              <a:buClr>
                <a:srgbClr val="000000"/>
              </a:buClr>
              <a:buSzPct val="100000"/>
              <a:buFont typeface="Times New Roman" pitchFamily="18"/>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US" dirty="0"/>
              <a:t>Pharmacology</a:t>
            </a:r>
          </a:p>
          <a:p>
            <a:pPr marL="0" lvl="0" indent="0">
              <a:buClr>
                <a:srgbClr val="000000"/>
              </a:buClr>
              <a:buSzPct val="100000"/>
              <a:buFont typeface="Times New Roman" pitchFamily="18"/>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US" dirty="0"/>
              <a:t>ASA I patient and GA, premedication;</a:t>
            </a:r>
          </a:p>
          <a:p>
            <a:pPr marL="0" lvl="0" indent="0">
              <a:buClr>
                <a:srgbClr val="000000"/>
              </a:buClr>
              <a:buSzPct val="100000"/>
              <a:buFont typeface="Times New Roman" pitchFamily="18"/>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US" dirty="0"/>
              <a:t>Airway</a:t>
            </a:r>
            <a:r>
              <a:rPr lang="cs-CZ" dirty="0"/>
              <a:t> management</a:t>
            </a:r>
          </a:p>
          <a:p>
            <a:pPr marL="0" lvl="1" indent="0" hangingPunct="0">
              <a:lnSpc>
                <a:spcPct val="95000"/>
              </a:lnSpc>
              <a:spcBef>
                <a:spcPts val="0"/>
              </a:spcBef>
              <a:buClr>
                <a:srgbClr val="000000"/>
              </a:buClr>
              <a:buSzPct val="100000"/>
              <a:buFont typeface="Times New Roman" pitchFamily="18"/>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US" sz="3200" dirty="0">
                <a:solidFill>
                  <a:srgbClr val="E6E6E6"/>
                </a:solidFill>
                <a:latin typeface="Times New Roman" pitchFamily="18"/>
                <a:cs typeface="Lucida Sans Unicode" pitchFamily="2"/>
              </a:rPr>
              <a:t>Rapid sequence of induction = technique, indications</a:t>
            </a:r>
          </a:p>
          <a:p>
            <a:pPr marL="0" lvl="1" indent="0" hangingPunct="0">
              <a:lnSpc>
                <a:spcPct val="95000"/>
              </a:lnSpc>
              <a:spcBef>
                <a:spcPts val="0"/>
              </a:spcBef>
              <a:buClr>
                <a:srgbClr val="000000"/>
              </a:buClr>
              <a:buSzPct val="100000"/>
              <a:buFont typeface="Times New Roman" pitchFamily="18"/>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US" sz="3200" dirty="0">
                <a:solidFill>
                  <a:srgbClr val="E6E6E6"/>
                </a:solidFill>
                <a:latin typeface="Times New Roman" pitchFamily="18"/>
                <a:cs typeface="Lucida Sans Unicode" pitchFamily="2"/>
              </a:rPr>
              <a:t>Difficult ventilation / intubation</a:t>
            </a:r>
          </a:p>
          <a:p>
            <a:pPr marL="0" lvl="0" indent="0">
              <a:buClr>
                <a:srgbClr val="000000"/>
              </a:buClr>
              <a:buSzPct val="100000"/>
              <a:buFont typeface="Times New Roman" pitchFamily="18"/>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US" dirty="0"/>
              <a:t>Malignant</a:t>
            </a:r>
            <a:r>
              <a:rPr lang="cs-CZ" dirty="0"/>
              <a:t> </a:t>
            </a:r>
            <a:r>
              <a:rPr lang="cs-CZ" dirty="0" err="1"/>
              <a:t>hyperthermia</a:t>
            </a:r>
            <a:endParaRPr lang="cs-CZ" dirty="0"/>
          </a:p>
          <a:p>
            <a:pPr marL="0" lvl="0" indent="0">
              <a:buClr>
                <a:srgbClr val="000000"/>
              </a:buClr>
              <a:buSzPct val="100000"/>
              <a:buFont typeface="Times New Roman" pitchFamily="18"/>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US" dirty="0"/>
              <a:t>Acute</a:t>
            </a:r>
            <a:r>
              <a:rPr lang="cs-CZ" dirty="0"/>
              <a:t>, </a:t>
            </a:r>
            <a:r>
              <a:rPr lang="en-US" dirty="0"/>
              <a:t>chronic</a:t>
            </a:r>
            <a:r>
              <a:rPr lang="cs-CZ" dirty="0"/>
              <a:t> </a:t>
            </a:r>
            <a:r>
              <a:rPr lang="en-US" dirty="0"/>
              <a:t>pain</a:t>
            </a:r>
          </a:p>
          <a:p>
            <a:pPr marL="0" lvl="0" indent="0">
              <a:buClr>
                <a:srgbClr val="000000"/>
              </a:buClr>
              <a:buSzPct val="100000"/>
              <a:buFont typeface="Times New Roman" pitchFamily="18"/>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US" dirty="0"/>
              <a:t>Anatomy of spinal column – SA, EPI</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49AA6E-1B4A-4191-99E0-13999F30DE87}"/>
              </a:ext>
            </a:extLst>
          </p:cNvPr>
          <p:cNvSpPr txBox="1">
            <a:spLocks noGrp="1"/>
          </p:cNvSpPr>
          <p:nvPr>
            <p:ph type="title" idx="4294967295"/>
          </p:nvPr>
        </p:nvSpPr>
        <p:spPr>
          <a:xfrm>
            <a:off x="741239" y="282600"/>
            <a:ext cx="8609040" cy="1263600"/>
          </a:xfrm>
        </p:spPr>
        <p:txBody>
          <a:bodyPr wrap="square">
            <a:noAutofit/>
          </a:bodyPr>
          <a:lstStyle/>
          <a:p>
            <a:pPr lvl="0">
              <a:spcBef>
                <a:spcPts val="799"/>
              </a:spcBef>
            </a:pPr>
            <a:r>
              <a:rPr lang="en-GB" dirty="0"/>
              <a:t>Death and Anaesthesia</a:t>
            </a:r>
          </a:p>
        </p:txBody>
      </p:sp>
      <p:sp>
        <p:nvSpPr>
          <p:cNvPr id="3" name="Zástupný symbol pro text 2">
            <a:extLst>
              <a:ext uri="{FF2B5EF4-FFF2-40B4-BE49-F238E27FC236}">
                <a16:creationId xmlns:a16="http://schemas.microsoft.com/office/drawing/2014/main" id="{7BF3FC3D-959B-409D-A863-3EB47283C56A}"/>
              </a:ext>
            </a:extLst>
          </p:cNvPr>
          <p:cNvSpPr txBox="1">
            <a:spLocks noGrp="1"/>
          </p:cNvSpPr>
          <p:nvPr>
            <p:ph type="body" idx="4294967295"/>
          </p:nvPr>
        </p:nvSpPr>
        <p:spPr>
          <a:xfrm>
            <a:off x="741239" y="1963800"/>
            <a:ext cx="8772480" cy="4937039"/>
          </a:xfrm>
        </p:spPr>
        <p:txBody>
          <a:bodyPr wrap="square"/>
          <a:lstStyle/>
          <a:p>
            <a:pPr marL="457200" indent="-457200">
              <a:spcBef>
                <a:spcPts val="799"/>
              </a:spcBef>
              <a:buClr>
                <a:srgbClr val="E6E6E6"/>
              </a:buClr>
              <a:buSzPct val="45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US">
                <a:latin typeface="Times New Roman"/>
                <a:cs typeface="Lucida Sans Unicode"/>
              </a:rPr>
              <a:t>hypoxia /  </a:t>
            </a:r>
            <a:br>
              <a:rPr lang="en-US" dirty="0"/>
            </a:br>
            <a:r>
              <a:rPr lang="en-US" dirty="0">
                <a:latin typeface="Times New Roman"/>
                <a:cs typeface="Lucida Sans Unicode"/>
              </a:rPr>
              <a:t>intubation of </a:t>
            </a:r>
            <a:r>
              <a:rPr lang="en-US" err="1">
                <a:latin typeface="Times New Roman"/>
                <a:cs typeface="Lucida Sans Unicode"/>
              </a:rPr>
              <a:t>oesophagus</a:t>
            </a:r>
            <a:endParaRPr lang="en-US" dirty="0"/>
          </a:p>
          <a:p>
            <a:pPr marL="457200" lvl="0" indent="-457200">
              <a:spcBef>
                <a:spcPts val="799"/>
              </a:spcBef>
              <a:buClr>
                <a:srgbClr val="E6E6E6"/>
              </a:buClr>
              <a:buSzPct val="45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US" dirty="0"/>
              <a:t>aspiration / regurgitation of gastric fluid to lung</a:t>
            </a:r>
          </a:p>
          <a:p>
            <a:pPr marL="457200" lvl="0" indent="-457200">
              <a:spcBef>
                <a:spcPts val="799"/>
              </a:spcBef>
              <a:buClr>
                <a:srgbClr val="E6E6E6"/>
              </a:buClr>
              <a:buSzPct val="45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US" dirty="0">
                <a:latin typeface="Times New Roman"/>
                <a:cs typeface="Lucida Sans Unicode"/>
              </a:rPr>
              <a:t>circulatory instability (</a:t>
            </a:r>
            <a:r>
              <a:rPr lang="en-US" err="1">
                <a:latin typeface="Times New Roman"/>
                <a:cs typeface="Lucida Sans Unicode"/>
              </a:rPr>
              <a:t>ischaemia</a:t>
            </a:r>
            <a:r>
              <a:rPr lang="en-US" dirty="0">
                <a:latin typeface="Times New Roman"/>
                <a:cs typeface="Lucida Sans Unicode"/>
              </a:rPr>
              <a:t>)</a:t>
            </a:r>
          </a:p>
          <a:p>
            <a:pPr marL="457200" lvl="0" indent="-457200">
              <a:spcBef>
                <a:spcPts val="799"/>
              </a:spcBef>
              <a:buClr>
                <a:srgbClr val="E6E6E6"/>
              </a:buClr>
              <a:buSzPct val="45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US" dirty="0"/>
              <a:t>overdose</a:t>
            </a:r>
          </a:p>
          <a:p>
            <a:pPr marL="457200" lvl="0" indent="-457200">
              <a:spcBef>
                <a:spcPts val="799"/>
              </a:spcBef>
              <a:buClr>
                <a:srgbClr val="E6E6E6"/>
              </a:buClr>
              <a:buSzPct val="45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US" err="1">
                <a:latin typeface="Times New Roman"/>
                <a:cs typeface="Lucida Sans Unicode"/>
              </a:rPr>
              <a:t>anaphylaxy</a:t>
            </a:r>
            <a:r>
              <a:rPr lang="en-US" dirty="0">
                <a:latin typeface="Times New Roman"/>
                <a:cs typeface="Lucida Sans Unicode"/>
              </a:rPr>
              <a:t>, interaction of drugs</a:t>
            </a:r>
          </a:p>
          <a:p>
            <a:pPr marL="561340" lvl="0" indent="-457200">
              <a:spcBef>
                <a:spcPts val="799"/>
              </a:spcBef>
              <a:buFont typeface="Arial" panose="020B0604020202020204" pitchFamily="34" charset="0"/>
              <a:buChar char="•"/>
              <a:tabLst>
                <a:tab pos="415800" algn="l"/>
                <a:tab pos="522000" algn="l"/>
                <a:tab pos="971280" algn="l"/>
                <a:tab pos="1420560" algn="l"/>
                <a:tab pos="1869840" algn="l"/>
                <a:tab pos="2319120" algn="l"/>
                <a:tab pos="2768400" algn="l"/>
                <a:tab pos="3217680" algn="l"/>
                <a:tab pos="3666959" algn="l"/>
                <a:tab pos="4116240" algn="l"/>
                <a:tab pos="4565519" algn="l"/>
                <a:tab pos="5014440" algn="l"/>
                <a:tab pos="5463720" algn="l"/>
                <a:tab pos="5913000" algn="l"/>
                <a:tab pos="6362280" algn="l"/>
                <a:tab pos="6811559" algn="l"/>
                <a:tab pos="7260840" algn="l"/>
                <a:tab pos="7710119" algn="l"/>
                <a:tab pos="8159400" algn="l"/>
                <a:tab pos="8608680" algn="l"/>
                <a:tab pos="9057960" algn="l"/>
              </a:tabLst>
            </a:pPr>
            <a:endParaRPr lang="en-US" dirty="0"/>
          </a:p>
          <a:p>
            <a:pPr marL="415290" lvl="0" indent="-310515" algn="ctr">
              <a:spcBef>
                <a:spcPts val="799"/>
              </a:spcBef>
              <a:tabLst>
                <a:tab pos="415800" algn="l"/>
                <a:tab pos="522000" algn="l"/>
                <a:tab pos="971280" algn="l"/>
                <a:tab pos="1420560" algn="l"/>
                <a:tab pos="1869840" algn="l"/>
                <a:tab pos="2319120" algn="l"/>
                <a:tab pos="2768400" algn="l"/>
                <a:tab pos="3217680" algn="l"/>
                <a:tab pos="3666959" algn="l"/>
                <a:tab pos="4116240" algn="l"/>
                <a:tab pos="4565519" algn="l"/>
                <a:tab pos="5014440" algn="l"/>
                <a:tab pos="5463720" algn="l"/>
                <a:tab pos="5913000" algn="l"/>
                <a:tab pos="6362280" algn="l"/>
                <a:tab pos="6811559" algn="l"/>
                <a:tab pos="7260840" algn="l"/>
                <a:tab pos="7710119" algn="l"/>
                <a:tab pos="8159400" algn="l"/>
                <a:tab pos="8608680" algn="l"/>
                <a:tab pos="9057960" algn="l"/>
              </a:tabLst>
            </a:pPr>
            <a:r>
              <a:rPr lang="en-US" dirty="0"/>
              <a:t>!!! Death was preventable (30-60%) !!!</a:t>
            </a:r>
          </a:p>
        </p:txBody>
      </p:sp>
    </p:spTree>
    <p:extLst>
      <p:ext uri="{BB962C8B-B14F-4D97-AF65-F5344CB8AC3E}">
        <p14:creationId xmlns:p14="http://schemas.microsoft.com/office/powerpoint/2010/main" val="29141205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2ABFDF-5F38-4AB9-8F9A-57988E077EA2}"/>
              </a:ext>
            </a:extLst>
          </p:cNvPr>
          <p:cNvSpPr txBox="1">
            <a:spLocks noGrp="1"/>
          </p:cNvSpPr>
          <p:nvPr>
            <p:ph type="title" idx="4294967295"/>
          </p:nvPr>
        </p:nvSpPr>
        <p:spPr>
          <a:xfrm>
            <a:off x="1091880" y="502920"/>
            <a:ext cx="8567640" cy="1260360"/>
          </a:xfrm>
        </p:spPr>
        <p:txBody>
          <a:bodyPr wrap="square" lIns="90000" tIns="46800" rIns="90000" bIns="46800">
            <a:noAutofit/>
          </a:bodyPr>
          <a:lstStyle/>
          <a:p>
            <a:pPr lvl="0">
              <a:lnSpc>
                <a:spcPct val="95000"/>
              </a:lnSpc>
            </a:pPr>
            <a:r>
              <a:rPr lang="cs-CZ"/>
              <a:t>Complications of GA</a:t>
            </a:r>
          </a:p>
        </p:txBody>
      </p:sp>
      <p:sp>
        <p:nvSpPr>
          <p:cNvPr id="3" name="Zástupný symbol pro text 2">
            <a:extLst>
              <a:ext uri="{FF2B5EF4-FFF2-40B4-BE49-F238E27FC236}">
                <a16:creationId xmlns:a16="http://schemas.microsoft.com/office/drawing/2014/main" id="{04E21D5F-19F3-48EA-9479-A053E05ACC9F}"/>
              </a:ext>
            </a:extLst>
          </p:cNvPr>
          <p:cNvSpPr txBox="1">
            <a:spLocks noGrp="1"/>
          </p:cNvSpPr>
          <p:nvPr>
            <p:ph type="body" idx="4294967295"/>
          </p:nvPr>
        </p:nvSpPr>
        <p:spPr>
          <a:xfrm>
            <a:off x="1091880" y="2015640"/>
            <a:ext cx="8567640" cy="5465880"/>
          </a:xfrm>
        </p:spPr>
        <p:txBody>
          <a:bodyPr wrap="square" lIns="90000" tIns="46800" rIns="90000" bIns="46800"/>
          <a:lstStyle/>
          <a:p>
            <a:pPr marL="328320" lvl="0" indent="-328320">
              <a:spcBef>
                <a:spcPts val="697"/>
              </a:spcBef>
              <a:tabLst>
                <a:tab pos="328320" algn="l"/>
                <a:tab pos="434520" algn="l"/>
                <a:tab pos="883800" algn="l"/>
                <a:tab pos="1333080" algn="l"/>
                <a:tab pos="1782360" algn="l"/>
                <a:tab pos="2231640" algn="l"/>
                <a:tab pos="2680920" algn="l"/>
                <a:tab pos="3130200" algn="l"/>
                <a:tab pos="3579479" algn="l"/>
                <a:tab pos="4028760" algn="l"/>
                <a:tab pos="4478039" algn="l"/>
                <a:tab pos="4926960" algn="l"/>
                <a:tab pos="5376240" algn="l"/>
                <a:tab pos="5825520" algn="l"/>
                <a:tab pos="6274800" algn="l"/>
                <a:tab pos="6724079" algn="l"/>
                <a:tab pos="7173360" algn="l"/>
                <a:tab pos="7622639" algn="l"/>
                <a:tab pos="8071920" algn="l"/>
                <a:tab pos="8521200" algn="l"/>
                <a:tab pos="8970480" algn="l"/>
              </a:tabLst>
            </a:pPr>
            <a:r>
              <a:rPr lang="en-US" sz="2800" dirty="0"/>
              <a:t>!!! No risk = no </a:t>
            </a:r>
            <a:r>
              <a:rPr lang="en-US" sz="2800" dirty="0" err="1"/>
              <a:t>Anaesthesia</a:t>
            </a:r>
            <a:r>
              <a:rPr lang="en-US" sz="2800" dirty="0"/>
              <a:t>  !!!</a:t>
            </a:r>
          </a:p>
          <a:p>
            <a:pPr marL="457200" lvl="0" indent="-457200">
              <a:lnSpc>
                <a:spcPct val="100000"/>
              </a:lnSpc>
              <a:spcBef>
                <a:spcPts val="697"/>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US" sz="2800" dirty="0"/>
              <a:t>difficult intubation, ventilation … </a:t>
            </a:r>
            <a:r>
              <a:rPr lang="en-US" sz="2800" dirty="0" err="1"/>
              <a:t>asfyxia</a:t>
            </a:r>
            <a:endParaRPr lang="en-US" sz="2800" dirty="0"/>
          </a:p>
          <a:p>
            <a:pPr marL="457200" lvl="0" indent="-457200">
              <a:lnSpc>
                <a:spcPct val="100000"/>
              </a:lnSpc>
              <a:spcBef>
                <a:spcPts val="697"/>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US" sz="2800" dirty="0"/>
              <a:t>aspiration of stomach fluid … pneumonia</a:t>
            </a:r>
          </a:p>
          <a:p>
            <a:pPr marL="457200" lvl="0" indent="-457200">
              <a:lnSpc>
                <a:spcPct val="100000"/>
              </a:lnSpc>
              <a:spcBef>
                <a:spcPts val="697"/>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US" sz="2800" dirty="0"/>
              <a:t>overdose </a:t>
            </a:r>
            <a:r>
              <a:rPr lang="en-US" sz="2800" dirty="0" err="1"/>
              <a:t>Anaesthetic</a:t>
            </a:r>
            <a:r>
              <a:rPr lang="en-US" sz="2800" dirty="0"/>
              <a:t> … cardiovascular, respiratory </a:t>
            </a:r>
            <a:r>
              <a:rPr lang="en-US" sz="2800" dirty="0" err="1"/>
              <a:t>colaps</a:t>
            </a:r>
            <a:endParaRPr lang="en-US" sz="2800" dirty="0"/>
          </a:p>
          <a:p>
            <a:pPr marL="457200" lvl="0" indent="-457200">
              <a:lnSpc>
                <a:spcPct val="100000"/>
              </a:lnSpc>
              <a:spcBef>
                <a:spcPts val="697"/>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US" sz="2800" dirty="0"/>
              <a:t>malfunction of the monitor, ventilator</a:t>
            </a:r>
          </a:p>
          <a:p>
            <a:pPr marL="457200" lvl="0" indent="-457200">
              <a:lnSpc>
                <a:spcPct val="100000"/>
              </a:lnSpc>
              <a:spcBef>
                <a:spcPts val="697"/>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US" sz="2800" dirty="0"/>
              <a:t>organ failure (MI, COPD, hepatitis, ...)</a:t>
            </a:r>
          </a:p>
          <a:p>
            <a:pPr marL="457200" lvl="0" indent="-457200">
              <a:lnSpc>
                <a:spcPct val="100000"/>
              </a:lnSpc>
              <a:spcBef>
                <a:spcPts val="697"/>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US" sz="2800" dirty="0"/>
              <a:t>malignant hyperthermia</a:t>
            </a:r>
          </a:p>
          <a:p>
            <a:pPr marL="457200" lvl="0" indent="-457200">
              <a:lnSpc>
                <a:spcPct val="100000"/>
              </a:lnSpc>
              <a:spcBef>
                <a:spcPts val="697"/>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US" sz="2800" dirty="0"/>
              <a:t>allergic reaction / shock</a:t>
            </a:r>
          </a:p>
        </p:txBody>
      </p:sp>
    </p:spTree>
    <p:extLst>
      <p:ext uri="{BB962C8B-B14F-4D97-AF65-F5344CB8AC3E}">
        <p14:creationId xmlns:p14="http://schemas.microsoft.com/office/powerpoint/2010/main" val="14957354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87511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page37">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8305DA-2B71-40A3-8C8C-D371A56364A9}"/>
              </a:ext>
            </a:extLst>
          </p:cNvPr>
          <p:cNvSpPr txBox="1">
            <a:spLocks noGrp="1"/>
          </p:cNvSpPr>
          <p:nvPr>
            <p:ph type="title" idx="4294967295"/>
          </p:nvPr>
        </p:nvSpPr>
        <p:spPr>
          <a:xfrm>
            <a:off x="741239" y="282600"/>
            <a:ext cx="8609040" cy="1263600"/>
          </a:xfrm>
        </p:spPr>
        <p:txBody>
          <a:bodyPr wrap="square">
            <a:noAutofit/>
          </a:bodyPr>
          <a:lstStyle/>
          <a:p>
            <a:pPr lvl="0"/>
            <a:r>
              <a:rPr lang="en-GB"/>
              <a:t>Premedication</a:t>
            </a:r>
          </a:p>
        </p:txBody>
      </p:sp>
      <p:sp>
        <p:nvSpPr>
          <p:cNvPr id="3" name="Zástupný symbol pro text 2">
            <a:extLst>
              <a:ext uri="{FF2B5EF4-FFF2-40B4-BE49-F238E27FC236}">
                <a16:creationId xmlns:a16="http://schemas.microsoft.com/office/drawing/2014/main" id="{D2B2019A-DE7E-42AE-9EBB-660420AEE0BD}"/>
              </a:ext>
            </a:extLst>
          </p:cNvPr>
          <p:cNvSpPr txBox="1">
            <a:spLocks noGrp="1"/>
          </p:cNvSpPr>
          <p:nvPr>
            <p:ph type="body" idx="4294967295"/>
          </p:nvPr>
        </p:nvSpPr>
        <p:spPr>
          <a:xfrm>
            <a:off x="741239" y="1963800"/>
            <a:ext cx="8772480" cy="5340240"/>
          </a:xfrm>
        </p:spPr>
        <p:txBody>
          <a:bodyPr wrap="square"/>
          <a:lstStyle/>
          <a:p>
            <a:pPr marL="415800" lvl="0" indent="-311040">
              <a:spcBef>
                <a:spcPts val="799"/>
              </a:spcBef>
              <a:tabLst>
                <a:tab pos="415800" algn="l"/>
                <a:tab pos="522000" algn="l"/>
                <a:tab pos="971280" algn="l"/>
                <a:tab pos="1420560" algn="l"/>
                <a:tab pos="1869840" algn="l"/>
                <a:tab pos="2319120" algn="l"/>
                <a:tab pos="2768400" algn="l"/>
                <a:tab pos="3217680" algn="l"/>
                <a:tab pos="3666959" algn="l"/>
                <a:tab pos="4116240" algn="l"/>
                <a:tab pos="4565519" algn="l"/>
                <a:tab pos="5014440" algn="l"/>
                <a:tab pos="5463720" algn="l"/>
                <a:tab pos="5913000" algn="l"/>
                <a:tab pos="6362280" algn="l"/>
                <a:tab pos="6811559" algn="l"/>
                <a:tab pos="7260840" algn="l"/>
                <a:tab pos="7710119" algn="l"/>
                <a:tab pos="8159400" algn="l"/>
                <a:tab pos="8608680" algn="l"/>
                <a:tab pos="9057960" algn="l"/>
              </a:tabLst>
            </a:pPr>
            <a:r>
              <a:rPr lang="en-GB" dirty="0"/>
              <a:t>goal: cooperating patient   </a:t>
            </a:r>
          </a:p>
          <a:p>
            <a:pPr marL="415800" lvl="0" indent="-311040">
              <a:spcBef>
                <a:spcPts val="799"/>
              </a:spcBef>
              <a:tabLst>
                <a:tab pos="415800" algn="l"/>
                <a:tab pos="522000" algn="l"/>
                <a:tab pos="971280" algn="l"/>
                <a:tab pos="1420560" algn="l"/>
                <a:tab pos="1869840" algn="l"/>
                <a:tab pos="2319120" algn="l"/>
                <a:tab pos="2768400" algn="l"/>
                <a:tab pos="3217680" algn="l"/>
                <a:tab pos="3666959" algn="l"/>
                <a:tab pos="4116240" algn="l"/>
                <a:tab pos="4565519" algn="l"/>
                <a:tab pos="5014440" algn="l"/>
                <a:tab pos="5463720" algn="l"/>
                <a:tab pos="5913000" algn="l"/>
                <a:tab pos="6362280" algn="l"/>
                <a:tab pos="6811559" algn="l"/>
                <a:tab pos="7260840" algn="l"/>
                <a:tab pos="7710119" algn="l"/>
                <a:tab pos="8159400" algn="l"/>
                <a:tab pos="8608680" algn="l"/>
                <a:tab pos="9057960" algn="l"/>
              </a:tabLst>
            </a:pPr>
            <a:endParaRPr lang="en-GB" dirty="0"/>
          </a:p>
          <a:p>
            <a:pPr marL="415800" lvl="0" indent="-311040">
              <a:spcBef>
                <a:spcPts val="799"/>
              </a:spcBef>
              <a:tabLst>
                <a:tab pos="415800" algn="l"/>
                <a:tab pos="522000" algn="l"/>
                <a:tab pos="971280" algn="l"/>
                <a:tab pos="1420560" algn="l"/>
                <a:tab pos="1869840" algn="l"/>
                <a:tab pos="2319120" algn="l"/>
                <a:tab pos="2768400" algn="l"/>
                <a:tab pos="3217680" algn="l"/>
                <a:tab pos="3666959" algn="l"/>
                <a:tab pos="4116240" algn="l"/>
                <a:tab pos="4565519" algn="l"/>
                <a:tab pos="5014440" algn="l"/>
                <a:tab pos="5463720" algn="l"/>
                <a:tab pos="5913000" algn="l"/>
                <a:tab pos="6362280" algn="l"/>
                <a:tab pos="6811559" algn="l"/>
                <a:tab pos="7260840" algn="l"/>
                <a:tab pos="7710119" algn="l"/>
                <a:tab pos="8159400" algn="l"/>
                <a:tab pos="8608680" algn="l"/>
                <a:tab pos="9057960" algn="l"/>
              </a:tabLst>
            </a:pPr>
            <a:r>
              <a:rPr lang="en-GB" dirty="0"/>
              <a:t>anxiolysis</a:t>
            </a:r>
          </a:p>
          <a:p>
            <a:pPr marL="457200" lvl="0" indent="-457200">
              <a:spcBef>
                <a:spcPts val="799"/>
              </a:spcBef>
              <a:buClr>
                <a:srgbClr val="E6E6E6"/>
              </a:buClr>
              <a:buSzPct val="45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dirty="0"/>
              <a:t>easer induction of A.</a:t>
            </a:r>
          </a:p>
          <a:p>
            <a:pPr marL="457200" lvl="0" indent="-457200">
              <a:spcBef>
                <a:spcPts val="799"/>
              </a:spcBef>
              <a:buClr>
                <a:srgbClr val="E6E6E6"/>
              </a:buClr>
              <a:buSzPct val="45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dirty="0"/>
              <a:t>lower consumption of drugs</a:t>
            </a:r>
            <a:endParaRPr lang="cs-CZ" dirty="0"/>
          </a:p>
          <a:p>
            <a:pPr marL="457200" lvl="0" indent="-457200">
              <a:spcBef>
                <a:spcPts val="799"/>
              </a:spcBef>
              <a:buClr>
                <a:srgbClr val="E6E6E6"/>
              </a:buClr>
              <a:buSzPct val="45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err="1"/>
              <a:t>easer</a:t>
            </a:r>
            <a:r>
              <a:rPr lang="cs-CZ" dirty="0"/>
              <a:t> </a:t>
            </a:r>
            <a:r>
              <a:rPr lang="cs-CZ" dirty="0" err="1"/>
              <a:t>recovery</a:t>
            </a:r>
            <a:endParaRPr lang="en-GB"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page36">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86C955-2628-4C49-B152-112B4F69633E}"/>
              </a:ext>
            </a:extLst>
          </p:cNvPr>
          <p:cNvSpPr txBox="1">
            <a:spLocks noGrp="1"/>
          </p:cNvSpPr>
          <p:nvPr>
            <p:ph type="title" idx="4294967295"/>
          </p:nvPr>
        </p:nvSpPr>
        <p:spPr>
          <a:xfrm>
            <a:off x="1091880" y="502920"/>
            <a:ext cx="8567640" cy="1260360"/>
          </a:xfrm>
        </p:spPr>
        <p:txBody>
          <a:bodyPr wrap="square" lIns="90000" tIns="46800" rIns="90000" bIns="46800">
            <a:noAutofit/>
          </a:bodyPr>
          <a:lstStyle/>
          <a:p>
            <a:pPr lvl="0">
              <a:lnSpc>
                <a:spcPct val="95000"/>
              </a:lnSpc>
            </a:pPr>
            <a:r>
              <a:rPr lang="cs-CZ"/>
              <a:t>Premedication</a:t>
            </a:r>
          </a:p>
        </p:txBody>
      </p:sp>
      <p:sp>
        <p:nvSpPr>
          <p:cNvPr id="3" name="Zástupný symbol pro text 2">
            <a:extLst>
              <a:ext uri="{FF2B5EF4-FFF2-40B4-BE49-F238E27FC236}">
                <a16:creationId xmlns:a16="http://schemas.microsoft.com/office/drawing/2014/main" id="{6DC5DA5D-3E57-486B-85A1-83394BC9989D}"/>
              </a:ext>
            </a:extLst>
          </p:cNvPr>
          <p:cNvSpPr txBox="1">
            <a:spLocks noGrp="1"/>
          </p:cNvSpPr>
          <p:nvPr>
            <p:ph type="body" idx="4294967295"/>
          </p:nvPr>
        </p:nvSpPr>
        <p:spPr>
          <a:xfrm>
            <a:off x="1091880" y="2015640"/>
            <a:ext cx="8567640" cy="5126040"/>
          </a:xfrm>
        </p:spPr>
        <p:txBody>
          <a:bodyPr wrap="square" lIns="90000" tIns="46800" rIns="90000" bIns="46800"/>
          <a:lstStyle/>
          <a:p>
            <a:pPr marL="328320" lvl="0" indent="-328320">
              <a:lnSpc>
                <a:spcPct val="90000"/>
              </a:lnSpc>
              <a:spcBef>
                <a:spcPts val="799"/>
              </a:spcBef>
              <a:tabLst>
                <a:tab pos="328320" algn="l"/>
                <a:tab pos="434520" algn="l"/>
                <a:tab pos="883800" algn="l"/>
                <a:tab pos="1333080" algn="l"/>
                <a:tab pos="1782360" algn="l"/>
                <a:tab pos="2231640" algn="l"/>
                <a:tab pos="2680920" algn="l"/>
                <a:tab pos="3130200" algn="l"/>
                <a:tab pos="3579479" algn="l"/>
                <a:tab pos="4028760" algn="l"/>
                <a:tab pos="4478039" algn="l"/>
                <a:tab pos="4926960" algn="l"/>
                <a:tab pos="5376240" algn="l"/>
                <a:tab pos="5825520" algn="l"/>
                <a:tab pos="6274800" algn="l"/>
                <a:tab pos="6724079" algn="l"/>
                <a:tab pos="7173360" algn="l"/>
                <a:tab pos="7622639" algn="l"/>
                <a:tab pos="8071920" algn="l"/>
                <a:tab pos="8521200" algn="l"/>
                <a:tab pos="8970480" algn="l"/>
              </a:tabLst>
            </a:pPr>
            <a:r>
              <a:rPr lang="cs-CZ" b="1" dirty="0" err="1"/>
              <a:t>usually</a:t>
            </a:r>
            <a:r>
              <a:rPr lang="cs-CZ" b="1" dirty="0"/>
              <a:t> </a:t>
            </a:r>
            <a:r>
              <a:rPr lang="cs-CZ" b="1" dirty="0" err="1"/>
              <a:t>p.os</a:t>
            </a:r>
            <a:r>
              <a:rPr lang="cs-CZ" b="1" dirty="0"/>
              <a:t>  - </a:t>
            </a:r>
            <a:r>
              <a:rPr lang="cs-CZ" b="1" dirty="0" err="1"/>
              <a:t>evening</a:t>
            </a:r>
            <a:r>
              <a:rPr lang="cs-CZ" b="1" dirty="0"/>
              <a:t> + </a:t>
            </a:r>
            <a:r>
              <a:rPr lang="cs-CZ" b="1" dirty="0" err="1"/>
              <a:t>morning</a:t>
            </a:r>
            <a:endParaRPr lang="cs-CZ" b="1" dirty="0"/>
          </a:p>
          <a:p>
            <a:pPr marL="457200" lvl="0" indent="-457200">
              <a:lnSpc>
                <a:spcPct val="90000"/>
              </a:lnSpc>
              <a:spcBef>
                <a:spcPts val="799"/>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err="1"/>
              <a:t>sedation</a:t>
            </a:r>
            <a:r>
              <a:rPr lang="cs-CZ" dirty="0"/>
              <a:t>/</a:t>
            </a:r>
            <a:r>
              <a:rPr lang="cs-CZ" b="1" dirty="0" err="1"/>
              <a:t>anxiolysis</a:t>
            </a:r>
            <a:r>
              <a:rPr lang="cs-CZ" dirty="0"/>
              <a:t> (</a:t>
            </a:r>
            <a:r>
              <a:rPr lang="cs-CZ" dirty="0" err="1">
                <a:latin typeface="Arial" pitchFamily="34"/>
              </a:rPr>
              <a:t>benzodiazepines</a:t>
            </a:r>
            <a:r>
              <a:rPr lang="cs-CZ" dirty="0"/>
              <a:t>)</a:t>
            </a:r>
          </a:p>
          <a:p>
            <a:pPr marL="457200" lvl="0" indent="-457200">
              <a:lnSpc>
                <a:spcPct val="90000"/>
              </a:lnSpc>
              <a:spcBef>
                <a:spcPts val="799"/>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err="1"/>
              <a:t>analgesia</a:t>
            </a:r>
            <a:r>
              <a:rPr lang="cs-CZ" dirty="0"/>
              <a:t> </a:t>
            </a:r>
            <a:r>
              <a:rPr lang="cs-CZ" dirty="0" err="1"/>
              <a:t>only</a:t>
            </a:r>
            <a:r>
              <a:rPr lang="cs-CZ" dirty="0"/>
              <a:t> </a:t>
            </a:r>
            <a:r>
              <a:rPr lang="cs-CZ" dirty="0" err="1"/>
              <a:t>if</a:t>
            </a:r>
            <a:r>
              <a:rPr lang="cs-CZ" dirty="0"/>
              <a:t> </a:t>
            </a:r>
            <a:r>
              <a:rPr lang="cs-CZ" dirty="0" err="1"/>
              <a:t>pain</a:t>
            </a:r>
            <a:r>
              <a:rPr lang="cs-CZ" dirty="0"/>
              <a:t> (</a:t>
            </a:r>
            <a:r>
              <a:rPr lang="cs-CZ" dirty="0">
                <a:latin typeface="Arial" pitchFamily="34"/>
              </a:rPr>
              <a:t>paracetamol, </a:t>
            </a:r>
            <a:r>
              <a:rPr lang="cs-CZ" dirty="0" err="1">
                <a:latin typeface="Arial" pitchFamily="34"/>
              </a:rPr>
              <a:t>opioids</a:t>
            </a:r>
            <a:r>
              <a:rPr lang="cs-CZ" dirty="0"/>
              <a:t>)</a:t>
            </a:r>
          </a:p>
          <a:p>
            <a:pPr marL="457200" lvl="0" indent="-457200">
              <a:lnSpc>
                <a:spcPct val="90000"/>
              </a:lnSpc>
              <a:spcBef>
                <a:spcPts val="799"/>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err="1"/>
              <a:t>reduce</a:t>
            </a:r>
            <a:r>
              <a:rPr lang="cs-CZ" dirty="0"/>
              <a:t> </a:t>
            </a:r>
            <a:r>
              <a:rPr lang="cs-CZ" dirty="0" err="1"/>
              <a:t>airway</a:t>
            </a:r>
            <a:r>
              <a:rPr lang="cs-CZ" dirty="0"/>
              <a:t> </a:t>
            </a:r>
            <a:r>
              <a:rPr lang="cs-CZ" dirty="0" err="1"/>
              <a:t>secretions</a:t>
            </a:r>
            <a:r>
              <a:rPr lang="cs-CZ" dirty="0"/>
              <a:t> + </a:t>
            </a:r>
            <a:r>
              <a:rPr lang="cs-CZ" dirty="0" err="1"/>
              <a:t>heart</a:t>
            </a:r>
            <a:r>
              <a:rPr lang="cs-CZ" dirty="0"/>
              <a:t> </a:t>
            </a:r>
            <a:r>
              <a:rPr lang="cs-CZ" dirty="0" err="1"/>
              <a:t>rate</a:t>
            </a:r>
            <a:r>
              <a:rPr lang="cs-CZ" dirty="0"/>
              <a:t> </a:t>
            </a:r>
            <a:r>
              <a:rPr lang="cs-CZ" dirty="0" err="1"/>
              <a:t>control</a:t>
            </a:r>
            <a:r>
              <a:rPr lang="cs-CZ" dirty="0"/>
              <a:t> + </a:t>
            </a:r>
            <a:r>
              <a:rPr lang="cs-CZ" dirty="0" err="1"/>
              <a:t>hemodynamic</a:t>
            </a:r>
            <a:r>
              <a:rPr lang="cs-CZ" dirty="0"/>
              <a:t> stability</a:t>
            </a:r>
          </a:p>
          <a:p>
            <a:pPr marL="457200" lvl="0" indent="-457200">
              <a:lnSpc>
                <a:spcPct val="90000"/>
              </a:lnSpc>
              <a:spcBef>
                <a:spcPts val="799"/>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err="1"/>
              <a:t>prevent</a:t>
            </a:r>
            <a:r>
              <a:rPr lang="cs-CZ" dirty="0"/>
              <a:t> </a:t>
            </a:r>
            <a:r>
              <a:rPr lang="cs-CZ" dirty="0" err="1"/>
              <a:t>bronchospasm</a:t>
            </a:r>
            <a:endParaRPr lang="cs-CZ" dirty="0"/>
          </a:p>
          <a:p>
            <a:pPr marL="457200" lvl="0" indent="-457200">
              <a:lnSpc>
                <a:spcPct val="90000"/>
              </a:lnSpc>
              <a:spcBef>
                <a:spcPts val="799"/>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err="1"/>
              <a:t>prevent</a:t>
            </a:r>
            <a:r>
              <a:rPr lang="cs-CZ" dirty="0"/>
              <a:t> and/</a:t>
            </a:r>
            <a:r>
              <a:rPr lang="cs-CZ" dirty="0" err="1"/>
              <a:t>or</a:t>
            </a:r>
            <a:r>
              <a:rPr lang="cs-CZ" dirty="0"/>
              <a:t> </a:t>
            </a:r>
            <a:r>
              <a:rPr lang="cs-CZ" dirty="0" err="1"/>
              <a:t>minimize</a:t>
            </a:r>
            <a:r>
              <a:rPr lang="cs-CZ" dirty="0"/>
              <a:t> </a:t>
            </a:r>
            <a:r>
              <a:rPr lang="cs-CZ" dirty="0" err="1"/>
              <a:t>the</a:t>
            </a:r>
            <a:r>
              <a:rPr lang="cs-CZ" dirty="0"/>
              <a:t> </a:t>
            </a:r>
            <a:r>
              <a:rPr lang="cs-CZ" dirty="0" err="1"/>
              <a:t>impact</a:t>
            </a:r>
            <a:r>
              <a:rPr lang="cs-CZ" dirty="0"/>
              <a:t> </a:t>
            </a:r>
            <a:r>
              <a:rPr lang="cs-CZ" dirty="0" err="1"/>
              <a:t>of</a:t>
            </a:r>
            <a:r>
              <a:rPr lang="cs-CZ" dirty="0"/>
              <a:t> </a:t>
            </a:r>
            <a:r>
              <a:rPr lang="cs-CZ" b="1" dirty="0" err="1"/>
              <a:t>aspiration</a:t>
            </a:r>
            <a:endParaRPr lang="cs-CZ" b="1" dirty="0"/>
          </a:p>
          <a:p>
            <a:pPr marL="457200" lvl="0" indent="-457200">
              <a:lnSpc>
                <a:spcPct val="90000"/>
              </a:lnSpc>
              <a:spcBef>
                <a:spcPts val="799"/>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err="1"/>
              <a:t>decrease</a:t>
            </a:r>
            <a:r>
              <a:rPr lang="cs-CZ" dirty="0"/>
              <a:t> post-op </a:t>
            </a:r>
            <a:r>
              <a:rPr lang="cs-CZ" dirty="0" err="1"/>
              <a:t>nausea</a:t>
            </a:r>
            <a:r>
              <a:rPr lang="cs-CZ" dirty="0"/>
              <a:t>/</a:t>
            </a:r>
            <a:r>
              <a:rPr lang="cs-CZ" dirty="0" err="1"/>
              <a:t>vomiting</a:t>
            </a:r>
            <a:endParaRPr lang="cs-CZ"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86C955-2628-4C49-B152-112B4F69633E}"/>
              </a:ext>
            </a:extLst>
          </p:cNvPr>
          <p:cNvSpPr txBox="1">
            <a:spLocks noGrp="1"/>
          </p:cNvSpPr>
          <p:nvPr>
            <p:ph type="title" idx="4294967295"/>
          </p:nvPr>
        </p:nvSpPr>
        <p:spPr>
          <a:xfrm>
            <a:off x="1091880" y="502920"/>
            <a:ext cx="8567640" cy="1260360"/>
          </a:xfrm>
        </p:spPr>
        <p:txBody>
          <a:bodyPr wrap="square" lIns="90000" tIns="46800" rIns="90000" bIns="46800">
            <a:noAutofit/>
          </a:bodyPr>
          <a:lstStyle/>
          <a:p>
            <a:pPr>
              <a:lnSpc>
                <a:spcPct val="95000"/>
              </a:lnSpc>
            </a:pPr>
            <a:r>
              <a:rPr lang="cs-CZ">
                <a:latin typeface="Arial"/>
                <a:cs typeface="Lucida Sans Unicode"/>
              </a:rPr>
              <a:t>Premedication of adults</a:t>
            </a:r>
            <a:endParaRPr lang="cs-CZ"/>
          </a:p>
        </p:txBody>
      </p:sp>
      <p:sp>
        <p:nvSpPr>
          <p:cNvPr id="3" name="Zástupný symbol pro text 2">
            <a:extLst>
              <a:ext uri="{FF2B5EF4-FFF2-40B4-BE49-F238E27FC236}">
                <a16:creationId xmlns:a16="http://schemas.microsoft.com/office/drawing/2014/main" id="{6DC5DA5D-3E57-486B-85A1-83394BC9989D}"/>
              </a:ext>
            </a:extLst>
          </p:cNvPr>
          <p:cNvSpPr txBox="1">
            <a:spLocks noGrp="1"/>
          </p:cNvSpPr>
          <p:nvPr>
            <p:ph type="body" idx="4294967295"/>
          </p:nvPr>
        </p:nvSpPr>
        <p:spPr>
          <a:xfrm>
            <a:off x="1091880" y="2015640"/>
            <a:ext cx="8567640" cy="5126040"/>
          </a:xfrm>
        </p:spPr>
        <p:txBody>
          <a:bodyPr wrap="square" lIns="90000" tIns="46800" rIns="90000" bIns="46800">
            <a:normAutofit/>
          </a:bodyPr>
          <a:lstStyle/>
          <a:p>
            <a:pPr marL="328295" indent="-328295">
              <a:lnSpc>
                <a:spcPct val="90000"/>
              </a:lnSpc>
              <a:spcBef>
                <a:spcPts val="799"/>
              </a:spcBef>
              <a:tabLst>
                <a:tab pos="328320" algn="l"/>
                <a:tab pos="434520" algn="l"/>
                <a:tab pos="883800" algn="l"/>
                <a:tab pos="1333080" algn="l"/>
                <a:tab pos="1782360" algn="l"/>
                <a:tab pos="2231640" algn="l"/>
                <a:tab pos="2680920" algn="l"/>
                <a:tab pos="3130200" algn="l"/>
                <a:tab pos="3579479" algn="l"/>
                <a:tab pos="4028760" algn="l"/>
                <a:tab pos="4478039" algn="l"/>
                <a:tab pos="4926960" algn="l"/>
                <a:tab pos="5376240" algn="l"/>
                <a:tab pos="5825520" algn="l"/>
                <a:tab pos="6274800" algn="l"/>
                <a:tab pos="6724079" algn="l"/>
                <a:tab pos="7173360" algn="l"/>
                <a:tab pos="7622639" algn="l"/>
                <a:tab pos="8071920" algn="l"/>
                <a:tab pos="8521200" algn="l"/>
                <a:tab pos="8970480" algn="l"/>
              </a:tabLst>
            </a:pPr>
            <a:r>
              <a:rPr lang="cs-CZ">
                <a:latin typeface="Times New Roman"/>
                <a:cs typeface="Lucida Sans Unicode"/>
              </a:rPr>
              <a:t>Evening:</a:t>
            </a:r>
            <a:endParaRPr lang="cs-CZ"/>
          </a:p>
          <a:p>
            <a:pPr marL="328295" indent="-328295">
              <a:lnSpc>
                <a:spcPct val="90000"/>
              </a:lnSpc>
              <a:spcBef>
                <a:spcPts val="799"/>
              </a:spcBef>
              <a:tabLst>
                <a:tab pos="328320" algn="l"/>
                <a:tab pos="434520" algn="l"/>
                <a:tab pos="883800" algn="l"/>
                <a:tab pos="1333080" algn="l"/>
                <a:tab pos="1782360" algn="l"/>
                <a:tab pos="2231640" algn="l"/>
                <a:tab pos="2680920" algn="l"/>
                <a:tab pos="3130200" algn="l"/>
                <a:tab pos="3579479" algn="l"/>
                <a:tab pos="4028760" algn="l"/>
                <a:tab pos="4478039" algn="l"/>
                <a:tab pos="4926960" algn="l"/>
                <a:tab pos="5376240" algn="l"/>
                <a:tab pos="5825520" algn="l"/>
                <a:tab pos="6274800" algn="l"/>
                <a:tab pos="6724079" algn="l"/>
                <a:tab pos="7173360" algn="l"/>
                <a:tab pos="7622639" algn="l"/>
                <a:tab pos="8071920" algn="l"/>
                <a:tab pos="8521200" algn="l"/>
                <a:tab pos="8970480" algn="l"/>
              </a:tabLst>
            </a:pPr>
            <a:r>
              <a:rPr lang="cs-CZ">
                <a:latin typeface="Times New Roman"/>
                <a:cs typeface="Lucida Sans Unicode"/>
              </a:rPr>
              <a:t>alprazolam 0.5 mg p.os  22 h </a:t>
            </a:r>
            <a:endParaRPr lang="cs-CZ"/>
          </a:p>
          <a:p>
            <a:pPr marL="342265" indent="-342265">
              <a:tabLst>
                <a:tab pos="328320" algn="l"/>
                <a:tab pos="434520" algn="l"/>
                <a:tab pos="883800" algn="l"/>
                <a:tab pos="1333080" algn="l"/>
                <a:tab pos="1782360" algn="l"/>
                <a:tab pos="2231640" algn="l"/>
                <a:tab pos="2680920" algn="l"/>
                <a:tab pos="3130200" algn="l"/>
                <a:tab pos="3579479" algn="l"/>
                <a:tab pos="4028760" algn="l"/>
                <a:tab pos="4478039" algn="l"/>
                <a:tab pos="4926960" algn="l"/>
                <a:tab pos="5376240" algn="l"/>
                <a:tab pos="5825520" algn="l"/>
                <a:tab pos="6274800" algn="l"/>
                <a:tab pos="6724079" algn="l"/>
                <a:tab pos="7173360" algn="l"/>
                <a:tab pos="7622639" algn="l"/>
                <a:tab pos="8071920" algn="l"/>
                <a:tab pos="8521200" algn="l"/>
                <a:tab pos="8970480" algn="l"/>
              </a:tabLst>
            </a:pPr>
            <a:r>
              <a:rPr lang="cs-CZ">
                <a:latin typeface="Times New Roman"/>
                <a:cs typeface="Times New Roman"/>
              </a:rPr>
              <a:t>(or diazepam 10 mg p.os) </a:t>
            </a:r>
            <a:endParaRPr lang="cs-CZ" dirty="0">
              <a:latin typeface="Times New Roman"/>
              <a:cs typeface="Times New Roman"/>
            </a:endParaRPr>
          </a:p>
          <a:p>
            <a:pPr marL="342265" indent="-342265">
              <a:tabLst>
                <a:tab pos="328320" algn="l"/>
                <a:tab pos="434520" algn="l"/>
                <a:tab pos="883800" algn="l"/>
                <a:tab pos="1333080" algn="l"/>
                <a:tab pos="1782360" algn="l"/>
                <a:tab pos="2231640" algn="l"/>
                <a:tab pos="2680920" algn="l"/>
                <a:tab pos="3130200" algn="l"/>
                <a:tab pos="3579479" algn="l"/>
                <a:tab pos="4028760" algn="l"/>
                <a:tab pos="4478039" algn="l"/>
                <a:tab pos="4926960" algn="l"/>
                <a:tab pos="5376240" algn="l"/>
                <a:tab pos="5825520" algn="l"/>
                <a:tab pos="6274800" algn="l"/>
                <a:tab pos="6724079" algn="l"/>
                <a:tab pos="7173360" algn="l"/>
                <a:tab pos="7622639" algn="l"/>
                <a:tab pos="8071920" algn="l"/>
                <a:tab pos="8521200" algn="l"/>
                <a:tab pos="8970480" algn="l"/>
              </a:tabLst>
            </a:pPr>
            <a:endParaRPr lang="cs-CZ" dirty="0">
              <a:latin typeface="Times New Roman"/>
              <a:cs typeface="Times New Roman"/>
            </a:endParaRPr>
          </a:p>
          <a:p>
            <a:pPr marL="342265" indent="-342265">
              <a:tabLst>
                <a:tab pos="328320" algn="l"/>
                <a:tab pos="434520" algn="l"/>
                <a:tab pos="883800" algn="l"/>
                <a:tab pos="1333080" algn="l"/>
                <a:tab pos="1782360" algn="l"/>
                <a:tab pos="2231640" algn="l"/>
                <a:tab pos="2680920" algn="l"/>
                <a:tab pos="3130200" algn="l"/>
                <a:tab pos="3579479" algn="l"/>
                <a:tab pos="4028760" algn="l"/>
                <a:tab pos="4478039" algn="l"/>
                <a:tab pos="4926960" algn="l"/>
                <a:tab pos="5376240" algn="l"/>
                <a:tab pos="5825520" algn="l"/>
                <a:tab pos="6274800" algn="l"/>
                <a:tab pos="6724079" algn="l"/>
                <a:tab pos="7173360" algn="l"/>
                <a:tab pos="7622639" algn="l"/>
                <a:tab pos="8071920" algn="l"/>
                <a:tab pos="8521200" algn="l"/>
                <a:tab pos="8970480" algn="l"/>
              </a:tabLst>
            </a:pPr>
            <a:r>
              <a:rPr lang="cs-CZ">
                <a:latin typeface="Times New Roman"/>
                <a:cs typeface="Times New Roman"/>
              </a:rPr>
              <a:t>Morning: </a:t>
            </a:r>
            <a:endParaRPr lang="cs-CZ"/>
          </a:p>
          <a:p>
            <a:pPr marL="342265" indent="-342265">
              <a:tabLst>
                <a:tab pos="328320" algn="l"/>
                <a:tab pos="434520" algn="l"/>
                <a:tab pos="883800" algn="l"/>
                <a:tab pos="1333080" algn="l"/>
                <a:tab pos="1782360" algn="l"/>
                <a:tab pos="2231640" algn="l"/>
                <a:tab pos="2680920" algn="l"/>
                <a:tab pos="3130200" algn="l"/>
                <a:tab pos="3579479" algn="l"/>
                <a:tab pos="4028760" algn="l"/>
                <a:tab pos="4478039" algn="l"/>
                <a:tab pos="4926960" algn="l"/>
                <a:tab pos="5376240" algn="l"/>
                <a:tab pos="5825520" algn="l"/>
                <a:tab pos="6274800" algn="l"/>
                <a:tab pos="6724079" algn="l"/>
                <a:tab pos="7173360" algn="l"/>
                <a:tab pos="7622639" algn="l"/>
                <a:tab pos="8071920" algn="l"/>
                <a:tab pos="8521200" algn="l"/>
                <a:tab pos="8970480" algn="l"/>
              </a:tabLst>
            </a:pPr>
            <a:r>
              <a:rPr lang="cs-CZ">
                <a:latin typeface="Times New Roman"/>
                <a:cs typeface="Times New Roman"/>
              </a:rPr>
              <a:t>alprazolam 0.5 mg p.os  6 h </a:t>
            </a:r>
          </a:p>
          <a:p>
            <a:pPr marL="328295" indent="-328295">
              <a:lnSpc>
                <a:spcPct val="90000"/>
              </a:lnSpc>
              <a:spcBef>
                <a:spcPts val="799"/>
              </a:spcBef>
              <a:tabLst>
                <a:tab pos="328320" algn="l"/>
                <a:tab pos="434520" algn="l"/>
                <a:tab pos="883800" algn="l"/>
                <a:tab pos="1333080" algn="l"/>
                <a:tab pos="1782360" algn="l"/>
                <a:tab pos="2231640" algn="l"/>
                <a:tab pos="2680920" algn="l"/>
                <a:tab pos="3130200" algn="l"/>
                <a:tab pos="3579479" algn="l"/>
                <a:tab pos="4028760" algn="l"/>
                <a:tab pos="4478039" algn="l"/>
                <a:tab pos="4926960" algn="l"/>
                <a:tab pos="5376240" algn="l"/>
                <a:tab pos="5825520" algn="l"/>
                <a:tab pos="6274800" algn="l"/>
                <a:tab pos="6724079" algn="l"/>
                <a:tab pos="7173360" algn="l"/>
                <a:tab pos="7622639" algn="l"/>
                <a:tab pos="8071920" algn="l"/>
                <a:tab pos="8521200" algn="l"/>
                <a:tab pos="8970480" algn="l"/>
              </a:tabLst>
            </a:pPr>
            <a:r>
              <a:rPr lang="cs-CZ">
                <a:latin typeface="Times New Roman"/>
                <a:cs typeface="Times New Roman"/>
              </a:rPr>
              <a:t>paracetamol 1g p.os</a:t>
            </a:r>
          </a:p>
          <a:p>
            <a:pPr marL="328295" indent="-328295">
              <a:lnSpc>
                <a:spcPct val="90000"/>
              </a:lnSpc>
              <a:spcBef>
                <a:spcPts val="799"/>
              </a:spcBef>
              <a:tabLst>
                <a:tab pos="328320" algn="l"/>
                <a:tab pos="434520" algn="l"/>
                <a:tab pos="883800" algn="l"/>
                <a:tab pos="1333080" algn="l"/>
                <a:tab pos="1782360" algn="l"/>
                <a:tab pos="2231640" algn="l"/>
                <a:tab pos="2680920" algn="l"/>
                <a:tab pos="3130200" algn="l"/>
                <a:tab pos="3579479" algn="l"/>
                <a:tab pos="4028760" algn="l"/>
                <a:tab pos="4478039" algn="l"/>
                <a:tab pos="4926960" algn="l"/>
                <a:tab pos="5376240" algn="l"/>
                <a:tab pos="5825520" algn="l"/>
                <a:tab pos="6274800" algn="l"/>
                <a:tab pos="6724079" algn="l"/>
                <a:tab pos="7173360" algn="l"/>
                <a:tab pos="7622639" algn="l"/>
                <a:tab pos="8071920" algn="l"/>
                <a:tab pos="8521200" algn="l"/>
                <a:tab pos="8970480" algn="l"/>
              </a:tabLst>
            </a:pPr>
            <a:endParaRPr lang="cs-CZ" dirty="0">
              <a:latin typeface="Arial"/>
            </a:endParaRPr>
          </a:p>
        </p:txBody>
      </p:sp>
    </p:spTree>
    <p:extLst>
      <p:ext uri="{BB962C8B-B14F-4D97-AF65-F5344CB8AC3E}">
        <p14:creationId xmlns:p14="http://schemas.microsoft.com/office/powerpoint/2010/main" val="19877341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page35">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E8ED40-88A5-47EB-9405-54D4567D8758}"/>
              </a:ext>
            </a:extLst>
          </p:cNvPr>
          <p:cNvSpPr txBox="1">
            <a:spLocks noGrp="1"/>
          </p:cNvSpPr>
          <p:nvPr>
            <p:ph type="title" idx="4294967295"/>
          </p:nvPr>
        </p:nvSpPr>
        <p:spPr>
          <a:xfrm>
            <a:off x="741239" y="282600"/>
            <a:ext cx="8609040" cy="1263600"/>
          </a:xfrm>
        </p:spPr>
        <p:txBody>
          <a:bodyPr wrap="square">
            <a:noAutofit/>
          </a:bodyPr>
          <a:lstStyle/>
          <a:p>
            <a:pPr lvl="0"/>
            <a:r>
              <a:rPr lang="en-GB"/>
              <a:t>PreOP starving</a:t>
            </a:r>
          </a:p>
        </p:txBody>
      </p:sp>
      <p:sp>
        <p:nvSpPr>
          <p:cNvPr id="3" name="Zástupný symbol pro text 2">
            <a:extLst>
              <a:ext uri="{FF2B5EF4-FFF2-40B4-BE49-F238E27FC236}">
                <a16:creationId xmlns:a16="http://schemas.microsoft.com/office/drawing/2014/main" id="{3EAB9B83-460F-41A9-9FD4-FE87C1CDF06A}"/>
              </a:ext>
            </a:extLst>
          </p:cNvPr>
          <p:cNvSpPr txBox="1">
            <a:spLocks noGrp="1"/>
          </p:cNvSpPr>
          <p:nvPr>
            <p:ph type="body" idx="4294967295"/>
          </p:nvPr>
        </p:nvSpPr>
        <p:spPr>
          <a:xfrm>
            <a:off x="741239" y="1963800"/>
            <a:ext cx="8772480" cy="4937039"/>
          </a:xfrm>
        </p:spPr>
        <p:txBody>
          <a:bodyPr wrap="square"/>
          <a:lstStyle/>
          <a:p>
            <a:pPr marL="457200" lvl="0" indent="-457200">
              <a:buClr>
                <a:srgbClr val="E6E6E6"/>
              </a:buClr>
              <a:buSzPct val="45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dirty="0"/>
              <a:t>24 h no smoking</a:t>
            </a:r>
          </a:p>
          <a:p>
            <a:pPr marL="457200" lvl="0" indent="-457200">
              <a:buClr>
                <a:srgbClr val="E6E6E6"/>
              </a:buClr>
              <a:buSzPct val="45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dirty="0"/>
              <a:t>6-8 h no eating</a:t>
            </a:r>
            <a:br>
              <a:rPr lang="en-GB" dirty="0"/>
            </a:br>
            <a:r>
              <a:rPr lang="en-GB" dirty="0"/>
              <a:t>4h breast milk</a:t>
            </a:r>
          </a:p>
          <a:p>
            <a:pPr marL="457200" lvl="0" indent="-457200">
              <a:buClr>
                <a:srgbClr val="E6E6E6"/>
              </a:buClr>
              <a:buSzPct val="45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dirty="0"/>
              <a:t>2 h last clear liquid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page38">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EA6083-C4E9-4334-9B4F-C4A90BDE18E8}"/>
              </a:ext>
            </a:extLst>
          </p:cNvPr>
          <p:cNvSpPr txBox="1">
            <a:spLocks noGrp="1"/>
          </p:cNvSpPr>
          <p:nvPr>
            <p:ph type="title" idx="4294967295"/>
          </p:nvPr>
        </p:nvSpPr>
        <p:spPr>
          <a:xfrm>
            <a:off x="741239" y="326520"/>
            <a:ext cx="8601120" cy="1165320"/>
          </a:xfrm>
        </p:spPr>
        <p:txBody>
          <a:bodyPr wrap="square">
            <a:noAutofit/>
          </a:bodyPr>
          <a:lstStyle/>
          <a:p>
            <a:pPr lvl="0"/>
            <a:r>
              <a:rPr lang="cs-CZ"/>
              <a:t>Risk of Aspiration</a:t>
            </a:r>
          </a:p>
        </p:txBody>
      </p:sp>
      <p:sp>
        <p:nvSpPr>
          <p:cNvPr id="3" name="Zástupný symbol pro text 2">
            <a:extLst>
              <a:ext uri="{FF2B5EF4-FFF2-40B4-BE49-F238E27FC236}">
                <a16:creationId xmlns:a16="http://schemas.microsoft.com/office/drawing/2014/main" id="{5C20B3AA-9608-4582-A7DB-DA3EF7467A84}"/>
              </a:ext>
            </a:extLst>
          </p:cNvPr>
          <p:cNvSpPr txBox="1">
            <a:spLocks noGrp="1"/>
          </p:cNvSpPr>
          <p:nvPr>
            <p:ph type="body" idx="4294967295"/>
          </p:nvPr>
        </p:nvSpPr>
        <p:spPr>
          <a:xfrm>
            <a:off x="741239" y="1963800"/>
            <a:ext cx="8764560" cy="5092560"/>
          </a:xfrm>
        </p:spPr>
        <p:txBody>
          <a:bodyPr wrap="square"/>
          <a:lstStyle/>
          <a:p>
            <a:pPr marL="0" lvl="0" indent="0">
              <a:buClr>
                <a:srgbClr val="000000"/>
              </a:buClr>
              <a:buSzPct val="100000"/>
              <a:buFont typeface="Times New Roman" pitchFamily="18"/>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a:t>Severe obesity</a:t>
            </a:r>
          </a:p>
          <a:p>
            <a:pPr marL="0" lvl="0" indent="0">
              <a:buClr>
                <a:srgbClr val="000000"/>
              </a:buClr>
              <a:buSzPct val="100000"/>
              <a:buFont typeface="Times New Roman" pitchFamily="18"/>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a:t>Symptoms of gastroesophageal reflux</a:t>
            </a:r>
          </a:p>
          <a:p>
            <a:pPr marL="0" lvl="0" indent="0">
              <a:buClr>
                <a:srgbClr val="000000"/>
              </a:buClr>
              <a:buSzPct val="100000"/>
              <a:buFont typeface="Times New Roman" pitchFamily="18"/>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a:t>Advanced pregnancy</a:t>
            </a:r>
          </a:p>
          <a:p>
            <a:pPr marL="0" lvl="0" indent="0">
              <a:buClr>
                <a:srgbClr val="000000"/>
              </a:buClr>
              <a:buSzPct val="100000"/>
              <a:buFont typeface="Times New Roman" pitchFamily="18"/>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a:t>Severe ascites</a:t>
            </a:r>
          </a:p>
          <a:p>
            <a:pPr marL="0" lvl="0" indent="0">
              <a:buClr>
                <a:srgbClr val="000000"/>
              </a:buClr>
              <a:buSzPct val="100000"/>
              <a:buFont typeface="Times New Roman" pitchFamily="18"/>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a:t>Opioid administration or other condition resulting in delayed gastric emptying</a:t>
            </a:r>
          </a:p>
          <a:p>
            <a:pPr marL="0" lvl="0" indent="0">
              <a:buClr>
                <a:srgbClr val="000000"/>
              </a:buClr>
              <a:buSzPct val="100000"/>
              <a:buFont typeface="Times New Roman" pitchFamily="18"/>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a:t>History of gastroparesis or other motility disorder</a:t>
            </a:r>
          </a:p>
          <a:p>
            <a:pPr marL="0" lvl="0" indent="0">
              <a:buClr>
                <a:srgbClr val="000000"/>
              </a:buClr>
              <a:buSzPct val="100000"/>
              <a:buFont typeface="Times New Roman" pitchFamily="18"/>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a:t>Bowel ileus or bowel obstruction</a:t>
            </a:r>
          </a:p>
          <a:p>
            <a:pPr marL="676080" lvl="0" indent="-676080">
              <a:tabLst>
                <a:tab pos="676080" algn="l"/>
                <a:tab pos="782280" algn="l"/>
                <a:tab pos="1231560" algn="l"/>
                <a:tab pos="1680840" algn="l"/>
                <a:tab pos="2130120" algn="l"/>
                <a:tab pos="2579400" algn="l"/>
                <a:tab pos="3028680" algn="l"/>
                <a:tab pos="3477960" algn="l"/>
                <a:tab pos="3927239" algn="l"/>
                <a:tab pos="4376520" algn="l"/>
                <a:tab pos="4825799" algn="l"/>
                <a:tab pos="5274720" algn="l"/>
                <a:tab pos="5724000" algn="l"/>
                <a:tab pos="6173280" algn="l"/>
                <a:tab pos="6622560" algn="l"/>
                <a:tab pos="7071839" algn="l"/>
                <a:tab pos="7521120" algn="l"/>
                <a:tab pos="7970399" algn="l"/>
                <a:tab pos="8419680" algn="l"/>
                <a:tab pos="8868960" algn="l"/>
                <a:tab pos="9318240" algn="l"/>
              </a:tabLst>
            </a:pPr>
            <a:r>
              <a:rPr lang="cs-CZ"/>
              <a:t>((Metoclopramid, sodium citrate with citric acid))</a:t>
            </a:r>
          </a:p>
          <a:p>
            <a:pPr marL="676080" lvl="0" indent="-676080">
              <a:tabLst>
                <a:tab pos="676080" algn="l"/>
                <a:tab pos="782280" algn="l"/>
                <a:tab pos="1231560" algn="l"/>
                <a:tab pos="1680840" algn="l"/>
                <a:tab pos="2130120" algn="l"/>
                <a:tab pos="2579400" algn="l"/>
                <a:tab pos="3028680" algn="l"/>
                <a:tab pos="3477960" algn="l"/>
                <a:tab pos="3927239" algn="l"/>
                <a:tab pos="4376520" algn="l"/>
                <a:tab pos="4825799" algn="l"/>
                <a:tab pos="5274720" algn="l"/>
                <a:tab pos="5724000" algn="l"/>
                <a:tab pos="6173280" algn="l"/>
                <a:tab pos="6622560" algn="l"/>
                <a:tab pos="7071839" algn="l"/>
                <a:tab pos="7521120" algn="l"/>
                <a:tab pos="7970399" algn="l"/>
                <a:tab pos="8419680" algn="l"/>
                <a:tab pos="8868960" algn="l"/>
                <a:tab pos="9318240" algn="l"/>
              </a:tabLst>
            </a:pPr>
            <a:r>
              <a:rPr lang="cs-CZ"/>
              <a:t>→ RSI Rapid Sequence of Induction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E013FC-EB75-4843-9C59-3E2065B7BA5E}"/>
              </a:ext>
            </a:extLst>
          </p:cNvPr>
          <p:cNvSpPr>
            <a:spLocks noGrp="1"/>
          </p:cNvSpPr>
          <p:nvPr>
            <p:ph type="title"/>
          </p:nvPr>
        </p:nvSpPr>
        <p:spPr/>
        <p:txBody>
          <a:bodyPr/>
          <a:lstStyle/>
          <a:p>
            <a:r>
              <a:rPr lang="cs-CZ" dirty="0" err="1"/>
              <a:t>Operating</a:t>
            </a:r>
            <a:r>
              <a:rPr lang="cs-CZ" dirty="0"/>
              <a:t> </a:t>
            </a:r>
            <a:r>
              <a:rPr lang="cs-CZ" dirty="0" err="1"/>
              <a:t>Room</a:t>
            </a:r>
            <a:endParaRPr lang="cs-CZ" dirty="0"/>
          </a:p>
        </p:txBody>
      </p:sp>
      <p:sp>
        <p:nvSpPr>
          <p:cNvPr id="3" name="Zástupný symbol pro obsah 2">
            <a:extLst>
              <a:ext uri="{FF2B5EF4-FFF2-40B4-BE49-F238E27FC236}">
                <a16:creationId xmlns:a16="http://schemas.microsoft.com/office/drawing/2014/main" id="{169F46E3-2D54-43E3-B73B-FE97B8F57E71}"/>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37032439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326690-FE65-427F-B779-D75A77B6C97A}"/>
              </a:ext>
            </a:extLst>
          </p:cNvPr>
          <p:cNvSpPr txBox="1">
            <a:spLocks noGrp="1"/>
          </p:cNvSpPr>
          <p:nvPr>
            <p:ph type="title" idx="4294967295"/>
          </p:nvPr>
        </p:nvSpPr>
        <p:spPr>
          <a:xfrm>
            <a:off x="741239" y="726839"/>
            <a:ext cx="8609040" cy="1267200"/>
          </a:xfrm>
        </p:spPr>
        <p:txBody>
          <a:bodyPr/>
          <a:lstStyle/>
          <a:p>
            <a:endParaRPr lang="cs-CZ"/>
          </a:p>
        </p:txBody>
      </p:sp>
      <p:pic>
        <p:nvPicPr>
          <p:cNvPr id="3" name="Obrázek 2">
            <a:extLst>
              <a:ext uri="{FF2B5EF4-FFF2-40B4-BE49-F238E27FC236}">
                <a16:creationId xmlns:a16="http://schemas.microsoft.com/office/drawing/2014/main" id="{2EC4BB77-7D59-4E34-AEA8-6EAC627449A0}"/>
              </a:ext>
            </a:extLst>
          </p:cNvPr>
          <p:cNvPicPr>
            <a:picLocks noChangeAspect="1"/>
          </p:cNvPicPr>
          <p:nvPr/>
        </p:nvPicPr>
        <p:blipFill>
          <a:blip r:embed="rId3">
            <a:lum/>
            <a:alphaModFix/>
          </a:blip>
          <a:srcRect/>
          <a:stretch>
            <a:fillRect/>
          </a:stretch>
        </p:blipFill>
        <p:spPr>
          <a:xfrm>
            <a:off x="115920" y="0"/>
            <a:ext cx="9963000" cy="7559640"/>
          </a:xfrm>
          <a:prstGeom prst="rect">
            <a:avLst/>
          </a:prstGeom>
          <a:noFill/>
          <a:ln>
            <a:noFill/>
          </a:ln>
        </p:spPr>
      </p:pic>
    </p:spTree>
    <p:extLst>
      <p:ext uri="{BB962C8B-B14F-4D97-AF65-F5344CB8AC3E}">
        <p14:creationId xmlns:p14="http://schemas.microsoft.com/office/powerpoint/2010/main" val="2213113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name="page6">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4B21DA-8442-46DA-B99B-AED732F4F37C}"/>
              </a:ext>
            </a:extLst>
          </p:cNvPr>
          <p:cNvSpPr txBox="1">
            <a:spLocks noGrp="1"/>
          </p:cNvSpPr>
          <p:nvPr>
            <p:ph type="title" idx="4294967295"/>
          </p:nvPr>
        </p:nvSpPr>
        <p:spPr>
          <a:xfrm>
            <a:off x="740879" y="326880"/>
            <a:ext cx="8605800" cy="1170000"/>
          </a:xfrm>
        </p:spPr>
        <p:txBody>
          <a:bodyPr wrap="square">
            <a:noAutofit/>
          </a:bodyPr>
          <a:lstStyle/>
          <a:p>
            <a:pPr lvl="0"/>
            <a:r>
              <a:rPr lang="cs-CZ"/>
              <a:t>IS.MUNI   -  Bookmarks</a:t>
            </a:r>
          </a:p>
        </p:txBody>
      </p:sp>
      <p:sp>
        <p:nvSpPr>
          <p:cNvPr id="3" name="Zástupný symbol pro text 2">
            <a:extLst>
              <a:ext uri="{FF2B5EF4-FFF2-40B4-BE49-F238E27FC236}">
                <a16:creationId xmlns:a16="http://schemas.microsoft.com/office/drawing/2014/main" id="{BC137800-60B8-41C4-A4F3-B2C86B863DBD}"/>
              </a:ext>
            </a:extLst>
          </p:cNvPr>
          <p:cNvSpPr txBox="1">
            <a:spLocks noGrp="1"/>
          </p:cNvSpPr>
          <p:nvPr>
            <p:ph type="body" idx="4294967295"/>
          </p:nvPr>
        </p:nvSpPr>
        <p:spPr>
          <a:xfrm>
            <a:off x="741239" y="1963800"/>
            <a:ext cx="8769600" cy="4843440"/>
          </a:xfrm>
        </p:spPr>
        <p:txBody>
          <a:bodyPr/>
          <a:lstStyle/>
          <a:p>
            <a:endParaRPr lang="cs-CZ"/>
          </a:p>
        </p:txBody>
      </p:sp>
      <p:pic>
        <p:nvPicPr>
          <p:cNvPr id="4" name="Obrázek 3">
            <a:extLst>
              <a:ext uri="{FF2B5EF4-FFF2-40B4-BE49-F238E27FC236}">
                <a16:creationId xmlns:a16="http://schemas.microsoft.com/office/drawing/2014/main" id="{44D01B22-D09F-4A7F-978E-156D48EEE503}"/>
              </a:ext>
            </a:extLst>
          </p:cNvPr>
          <p:cNvPicPr>
            <a:picLocks noChangeAspect="1"/>
          </p:cNvPicPr>
          <p:nvPr/>
        </p:nvPicPr>
        <p:blipFill>
          <a:blip r:embed="rId3">
            <a:lum/>
            <a:alphaModFix/>
          </a:blip>
          <a:srcRect/>
          <a:stretch>
            <a:fillRect/>
          </a:stretch>
        </p:blipFill>
        <p:spPr>
          <a:xfrm>
            <a:off x="949320" y="2160720"/>
            <a:ext cx="4630680" cy="41400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name="page34">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384866-839D-4B5D-9C91-6B5A89BD5698}"/>
              </a:ext>
            </a:extLst>
          </p:cNvPr>
          <p:cNvSpPr txBox="1">
            <a:spLocks noGrp="1"/>
          </p:cNvSpPr>
          <p:nvPr>
            <p:ph type="title" idx="4294967295"/>
          </p:nvPr>
        </p:nvSpPr>
        <p:spPr>
          <a:xfrm>
            <a:off x="1091880" y="502920"/>
            <a:ext cx="8567640" cy="1260360"/>
          </a:xfrm>
        </p:spPr>
        <p:txBody>
          <a:bodyPr wrap="square" lIns="90000" tIns="46800" rIns="90000" bIns="46800">
            <a:noAutofit/>
          </a:bodyPr>
          <a:lstStyle/>
          <a:p>
            <a:pPr lvl="0">
              <a:lnSpc>
                <a:spcPct val="95000"/>
              </a:lnSpc>
            </a:pPr>
            <a:r>
              <a:rPr lang="cs-CZ"/>
              <a:t>Conversation before GA or RA</a:t>
            </a:r>
          </a:p>
        </p:txBody>
      </p:sp>
      <p:sp>
        <p:nvSpPr>
          <p:cNvPr id="3" name="Zástupný symbol pro text 2">
            <a:extLst>
              <a:ext uri="{FF2B5EF4-FFF2-40B4-BE49-F238E27FC236}">
                <a16:creationId xmlns:a16="http://schemas.microsoft.com/office/drawing/2014/main" id="{18E82C79-8DF7-468A-822C-BD29705F1118}"/>
              </a:ext>
            </a:extLst>
          </p:cNvPr>
          <p:cNvSpPr txBox="1">
            <a:spLocks noGrp="1"/>
          </p:cNvSpPr>
          <p:nvPr>
            <p:ph type="body" idx="4294967295"/>
          </p:nvPr>
        </p:nvSpPr>
        <p:spPr>
          <a:xfrm>
            <a:off x="1091880" y="2015999"/>
            <a:ext cx="8567640" cy="5159520"/>
          </a:xfrm>
        </p:spPr>
        <p:txBody>
          <a:bodyPr wrap="square" lIns="90000" tIns="46800" rIns="90000" bIns="46800">
            <a:normAutofit lnSpcReduction="10000"/>
          </a:bodyPr>
          <a:lstStyle/>
          <a:p>
            <a:pPr marL="457200" lvl="0" indent="-457200">
              <a:spcBef>
                <a:spcPts val="799"/>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identity and </a:t>
            </a:r>
            <a:r>
              <a:rPr lang="cs-CZ" dirty="0" err="1"/>
              <a:t>procedure</a:t>
            </a:r>
            <a:r>
              <a:rPr lang="cs-CZ" dirty="0"/>
              <a:t> </a:t>
            </a:r>
            <a:r>
              <a:rPr lang="cs-CZ" dirty="0" err="1"/>
              <a:t>site</a:t>
            </a:r>
            <a:endParaRPr lang="cs-CZ" dirty="0"/>
          </a:p>
          <a:p>
            <a:pPr marL="457200" lvl="0" indent="-457200">
              <a:lnSpc>
                <a:spcPct val="100000"/>
              </a:lnSpc>
              <a:spcBef>
                <a:spcPts val="799"/>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err="1"/>
              <a:t>tooth</a:t>
            </a:r>
            <a:r>
              <a:rPr lang="cs-CZ" dirty="0"/>
              <a:t> (</a:t>
            </a:r>
            <a:r>
              <a:rPr lang="cs-CZ" sz="2400" dirty="0" err="1"/>
              <a:t>artificial</a:t>
            </a:r>
            <a:r>
              <a:rPr lang="cs-CZ" sz="2400" dirty="0"/>
              <a:t>, free</a:t>
            </a:r>
            <a:r>
              <a:rPr lang="cs-CZ" dirty="0"/>
              <a:t>)</a:t>
            </a:r>
          </a:p>
          <a:p>
            <a:pPr marL="457200" indent="-457200">
              <a:lnSpc>
                <a:spcPct val="100000"/>
              </a:lnSpc>
              <a:spcBef>
                <a:spcPts val="799"/>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err="1"/>
              <a:t>empty</a:t>
            </a:r>
            <a:r>
              <a:rPr lang="cs-CZ" dirty="0"/>
              <a:t> </a:t>
            </a:r>
            <a:r>
              <a:rPr lang="cs-CZ" dirty="0" err="1"/>
              <a:t>stomach</a:t>
            </a:r>
            <a:r>
              <a:rPr lang="cs-CZ" dirty="0"/>
              <a:t> - last food, fluid</a:t>
            </a:r>
          </a:p>
          <a:p>
            <a:pPr marL="457200" lvl="0" indent="-457200">
              <a:lnSpc>
                <a:spcPct val="100000"/>
              </a:lnSpc>
              <a:spcBef>
                <a:spcPts val="799"/>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err="1"/>
              <a:t>weight</a:t>
            </a:r>
            <a:endParaRPr lang="cs-CZ" dirty="0"/>
          </a:p>
          <a:p>
            <a:pPr marL="457200" lvl="0" indent="-457200">
              <a:lnSpc>
                <a:spcPct val="100000"/>
              </a:lnSpc>
              <a:spcBef>
                <a:spcPts val="799"/>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err="1"/>
              <a:t>allergy</a:t>
            </a:r>
            <a:endParaRPr lang="cs-CZ" dirty="0"/>
          </a:p>
          <a:p>
            <a:pPr marL="457200" lvl="0" indent="-457200">
              <a:lnSpc>
                <a:spcPct val="100000"/>
              </a:lnSpc>
              <a:spcBef>
                <a:spcPts val="799"/>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err="1"/>
              <a:t>complication</a:t>
            </a:r>
            <a:r>
              <a:rPr lang="cs-CZ" dirty="0"/>
              <a:t> </a:t>
            </a:r>
            <a:r>
              <a:rPr lang="cs-CZ" dirty="0" err="1"/>
              <a:t>of</a:t>
            </a:r>
            <a:r>
              <a:rPr lang="cs-CZ" dirty="0"/>
              <a:t> CA in his/</a:t>
            </a:r>
            <a:r>
              <a:rPr lang="cs-CZ" dirty="0" err="1"/>
              <a:t>family</a:t>
            </a:r>
            <a:r>
              <a:rPr lang="cs-CZ" dirty="0"/>
              <a:t> </a:t>
            </a:r>
            <a:r>
              <a:rPr lang="cs-CZ" dirty="0" err="1"/>
              <a:t>history</a:t>
            </a:r>
            <a:endParaRPr lang="cs-CZ" dirty="0"/>
          </a:p>
          <a:p>
            <a:pPr marL="457200" lvl="0" indent="-457200">
              <a:lnSpc>
                <a:spcPct val="100000"/>
              </a:lnSpc>
              <a:spcBef>
                <a:spcPts val="799"/>
              </a:spcBef>
              <a:buFont typeface="Arial" panose="020B0604020202020204" pitchFamily="34" charset="0"/>
              <a:buChar char="•"/>
              <a:tabLst>
                <a:tab pos="328320" algn="l"/>
                <a:tab pos="434520" algn="l"/>
                <a:tab pos="883800" algn="l"/>
                <a:tab pos="1333080" algn="l"/>
                <a:tab pos="1782360" algn="l"/>
                <a:tab pos="2231640" algn="l"/>
                <a:tab pos="2680920" algn="l"/>
                <a:tab pos="3130200" algn="l"/>
                <a:tab pos="3579479" algn="l"/>
                <a:tab pos="4028760" algn="l"/>
                <a:tab pos="4478039" algn="l"/>
                <a:tab pos="4926960" algn="l"/>
                <a:tab pos="5376240" algn="l"/>
                <a:tab pos="5825520" algn="l"/>
                <a:tab pos="6274800" algn="l"/>
                <a:tab pos="6724079" algn="l"/>
                <a:tab pos="7173360" algn="l"/>
                <a:tab pos="7622639" algn="l"/>
                <a:tab pos="8071920" algn="l"/>
                <a:tab pos="8521200" algn="l"/>
                <a:tab pos="8970480" algn="l"/>
              </a:tabLst>
            </a:pPr>
            <a:endParaRPr lang="cs-CZ" dirty="0"/>
          </a:p>
          <a:p>
            <a:pPr marL="457200" lvl="0" indent="-457200">
              <a:lnSpc>
                <a:spcPct val="100000"/>
              </a:lnSpc>
              <a:spcBef>
                <a:spcPts val="799"/>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err="1"/>
              <a:t>check</a:t>
            </a:r>
            <a:r>
              <a:rPr lang="cs-CZ" dirty="0"/>
              <a:t>-up </a:t>
            </a:r>
            <a:r>
              <a:rPr lang="cs-CZ" dirty="0" err="1"/>
              <a:t>questionnaire</a:t>
            </a:r>
            <a:endParaRPr lang="cs-CZ" dirty="0"/>
          </a:p>
          <a:p>
            <a:pPr marL="457200" lvl="0" indent="-457200">
              <a:lnSpc>
                <a:spcPct val="100000"/>
              </a:lnSpc>
              <a:spcBef>
                <a:spcPts val="799"/>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err="1"/>
              <a:t>agreement</a:t>
            </a:r>
            <a:r>
              <a:rPr lang="cs-CZ" dirty="0"/>
              <a:t> </a:t>
            </a:r>
            <a:r>
              <a:rPr lang="cs-CZ" dirty="0" err="1"/>
              <a:t>with</a:t>
            </a:r>
            <a:r>
              <a:rPr lang="cs-CZ" dirty="0"/>
              <a:t> </a:t>
            </a:r>
            <a:r>
              <a:rPr lang="cs-CZ" dirty="0" err="1"/>
              <a:t>Anaesthesia</a:t>
            </a:r>
            <a:endParaRPr lang="cs-CZ"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name="page39">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909C72-2665-4D97-AE79-E754CD2BED56}"/>
              </a:ext>
            </a:extLst>
          </p:cNvPr>
          <p:cNvSpPr txBox="1">
            <a:spLocks noGrp="1"/>
          </p:cNvSpPr>
          <p:nvPr>
            <p:ph type="title" idx="4294967295"/>
          </p:nvPr>
        </p:nvSpPr>
        <p:spPr>
          <a:xfrm>
            <a:off x="741239" y="282600"/>
            <a:ext cx="8609040" cy="1263600"/>
          </a:xfrm>
        </p:spPr>
        <p:txBody>
          <a:bodyPr wrap="square">
            <a:noAutofit/>
          </a:bodyPr>
          <a:lstStyle/>
          <a:p>
            <a:pPr lvl="0"/>
            <a:r>
              <a:rPr lang="en-GB" dirty="0"/>
              <a:t>Induction of Anaesthesia</a:t>
            </a:r>
          </a:p>
        </p:txBody>
      </p:sp>
      <p:sp>
        <p:nvSpPr>
          <p:cNvPr id="3" name="Zástupný symbol pro text 2">
            <a:extLst>
              <a:ext uri="{FF2B5EF4-FFF2-40B4-BE49-F238E27FC236}">
                <a16:creationId xmlns:a16="http://schemas.microsoft.com/office/drawing/2014/main" id="{57664916-FD7E-4EC1-80BD-A6910692E77C}"/>
              </a:ext>
            </a:extLst>
          </p:cNvPr>
          <p:cNvSpPr txBox="1">
            <a:spLocks noGrp="1"/>
          </p:cNvSpPr>
          <p:nvPr>
            <p:ph type="body" idx="4294967295"/>
          </p:nvPr>
        </p:nvSpPr>
        <p:spPr>
          <a:xfrm>
            <a:off x="741239" y="1371599"/>
            <a:ext cx="8772480" cy="4937039"/>
          </a:xfrm>
        </p:spPr>
        <p:txBody>
          <a:bodyPr wrap="square"/>
          <a:lstStyle/>
          <a:p>
            <a:pPr marL="415800" lvl="0" indent="-311040">
              <a:tabLst>
                <a:tab pos="415800" algn="l"/>
                <a:tab pos="522000" algn="l"/>
                <a:tab pos="971280" algn="l"/>
                <a:tab pos="1420560" algn="l"/>
                <a:tab pos="1869840" algn="l"/>
                <a:tab pos="2319120" algn="l"/>
                <a:tab pos="2768400" algn="l"/>
                <a:tab pos="3217680" algn="l"/>
                <a:tab pos="3666959" algn="l"/>
                <a:tab pos="4116240" algn="l"/>
                <a:tab pos="4565519" algn="l"/>
                <a:tab pos="5014440" algn="l"/>
                <a:tab pos="5463720" algn="l"/>
                <a:tab pos="5913000" algn="l"/>
                <a:tab pos="6362280" algn="l"/>
                <a:tab pos="6811559" algn="l"/>
                <a:tab pos="7260840" algn="l"/>
                <a:tab pos="7710119" algn="l"/>
                <a:tab pos="8159400" algn="l"/>
                <a:tab pos="8608680" algn="l"/>
                <a:tab pos="9057960" algn="l"/>
              </a:tabLst>
            </a:pPr>
            <a:r>
              <a:rPr lang="en-GB" dirty="0"/>
              <a:t>1 – 3 drugs </a:t>
            </a:r>
            <a:r>
              <a:rPr lang="en-GB" dirty="0" err="1"/>
              <a:t>i.v.</a:t>
            </a:r>
            <a:r>
              <a:rPr lang="en-GB" dirty="0"/>
              <a:t> =</a:t>
            </a:r>
          </a:p>
          <a:p>
            <a:pPr marL="0" lvl="0" indent="0">
              <a:buClr>
                <a:srgbClr val="E6E6E6"/>
              </a:buClr>
              <a:buSzPct val="45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 </a:t>
            </a:r>
            <a:r>
              <a:rPr lang="en-GB" dirty="0"/>
              <a:t>lethal dose  </a:t>
            </a:r>
          </a:p>
          <a:p>
            <a:pPr marL="0" lvl="0" indent="0">
              <a:buClr>
                <a:srgbClr val="E6E6E6"/>
              </a:buClr>
              <a:buSzPct val="45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 </a:t>
            </a:r>
            <a:r>
              <a:rPr lang="en-GB" dirty="0"/>
              <a:t>the most effective way</a:t>
            </a:r>
          </a:p>
          <a:p>
            <a:pPr marL="415800" lvl="0" indent="-311040">
              <a:tabLst>
                <a:tab pos="415800" algn="l"/>
                <a:tab pos="522000" algn="l"/>
                <a:tab pos="971280" algn="l"/>
                <a:tab pos="1420560" algn="l"/>
                <a:tab pos="1869840" algn="l"/>
                <a:tab pos="2319120" algn="l"/>
                <a:tab pos="2768400" algn="l"/>
                <a:tab pos="3217680" algn="l"/>
                <a:tab pos="3666959" algn="l"/>
                <a:tab pos="4116240" algn="l"/>
                <a:tab pos="4565519" algn="l"/>
                <a:tab pos="5014440" algn="l"/>
                <a:tab pos="5463720" algn="l"/>
                <a:tab pos="5913000" algn="l"/>
                <a:tab pos="6362280" algn="l"/>
                <a:tab pos="6811559" algn="l"/>
                <a:tab pos="7260840" algn="l"/>
                <a:tab pos="7710119" algn="l"/>
                <a:tab pos="8159400" algn="l"/>
                <a:tab pos="8608680" algn="l"/>
                <a:tab pos="9057960" algn="l"/>
              </a:tabLst>
            </a:pPr>
            <a:r>
              <a:rPr lang="en-GB" dirty="0"/>
              <a:t>=&gt;   no self-</a:t>
            </a:r>
            <a:r>
              <a:rPr lang="en-GB" dirty="0" err="1"/>
              <a:t>controle</a:t>
            </a:r>
            <a:r>
              <a:rPr lang="en-GB" dirty="0"/>
              <a:t>, unable call for help, suppress of vital autoregulating mechanisms</a:t>
            </a:r>
          </a:p>
          <a:p>
            <a:pPr marL="415800" lvl="0" indent="-311040">
              <a:tabLst>
                <a:tab pos="415800" algn="l"/>
                <a:tab pos="522000" algn="l"/>
                <a:tab pos="971280" algn="l"/>
                <a:tab pos="1420560" algn="l"/>
                <a:tab pos="1869840" algn="l"/>
                <a:tab pos="2319120" algn="l"/>
                <a:tab pos="2768400" algn="l"/>
                <a:tab pos="3217680" algn="l"/>
                <a:tab pos="3666959" algn="l"/>
                <a:tab pos="4116240" algn="l"/>
                <a:tab pos="4565519" algn="l"/>
                <a:tab pos="5014440" algn="l"/>
                <a:tab pos="5463720" algn="l"/>
                <a:tab pos="5913000" algn="l"/>
                <a:tab pos="6362280" algn="l"/>
                <a:tab pos="6811559" algn="l"/>
                <a:tab pos="7260840" algn="l"/>
                <a:tab pos="7710119" algn="l"/>
                <a:tab pos="8159400" algn="l"/>
                <a:tab pos="8608680" algn="l"/>
                <a:tab pos="9057960" algn="l"/>
              </a:tabLst>
            </a:pPr>
            <a:endParaRPr lang="en-GB" dirty="0"/>
          </a:p>
          <a:p>
            <a:pPr marL="0" lvl="0" indent="0">
              <a:buClr>
                <a:srgbClr val="E6E6E6"/>
              </a:buClr>
              <a:buSzPct val="45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 </a:t>
            </a:r>
            <a:r>
              <a:rPr lang="en-GB" dirty="0"/>
              <a:t>unmask compensated disturbances </a:t>
            </a:r>
            <a:br>
              <a:rPr lang="en-GB" dirty="0"/>
            </a:br>
            <a:r>
              <a:rPr lang="en-GB" dirty="0"/>
              <a:t>(hypovolemia, relative respiratory </a:t>
            </a:r>
            <a:r>
              <a:rPr lang="en-GB" dirty="0" err="1"/>
              <a:t>insuf</a:t>
            </a:r>
            <a:r>
              <a:rPr lang="en-GB" dirty="0"/>
              <a: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name="page40">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19918D-C405-48DF-AD2B-A29F2403D3EF}"/>
              </a:ext>
            </a:extLst>
          </p:cNvPr>
          <p:cNvSpPr txBox="1">
            <a:spLocks noGrp="1"/>
          </p:cNvSpPr>
          <p:nvPr>
            <p:ph type="title" idx="4294967295"/>
          </p:nvPr>
        </p:nvSpPr>
        <p:spPr>
          <a:xfrm>
            <a:off x="741239" y="282600"/>
            <a:ext cx="8609040" cy="1263600"/>
          </a:xfrm>
        </p:spPr>
        <p:txBody>
          <a:bodyPr wrap="square">
            <a:noAutofit/>
          </a:bodyPr>
          <a:lstStyle/>
          <a:p>
            <a:pPr lvl="0"/>
            <a:r>
              <a:rPr lang="en-GB"/>
              <a:t>Induction</a:t>
            </a:r>
          </a:p>
        </p:txBody>
      </p:sp>
      <p:sp>
        <p:nvSpPr>
          <p:cNvPr id="3" name="Zástupný symbol pro text 2">
            <a:extLst>
              <a:ext uri="{FF2B5EF4-FFF2-40B4-BE49-F238E27FC236}">
                <a16:creationId xmlns:a16="http://schemas.microsoft.com/office/drawing/2014/main" id="{21287E65-7E5B-4483-959C-B4F22BA0FFF7}"/>
              </a:ext>
            </a:extLst>
          </p:cNvPr>
          <p:cNvSpPr txBox="1">
            <a:spLocks noGrp="1"/>
          </p:cNvSpPr>
          <p:nvPr>
            <p:ph type="body" idx="4294967295"/>
          </p:nvPr>
        </p:nvSpPr>
        <p:spPr>
          <a:xfrm>
            <a:off x="741239" y="1963800"/>
            <a:ext cx="8772480" cy="5092560"/>
          </a:xfrm>
        </p:spPr>
        <p:txBody>
          <a:bodyPr wrap="square"/>
          <a:lstStyle/>
          <a:p>
            <a:pPr marL="0" lvl="0" indent="0">
              <a:buClr>
                <a:srgbClr val="E6E6E6"/>
              </a:buClr>
              <a:buSzPct val="45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 </a:t>
            </a:r>
            <a:r>
              <a:rPr lang="en-GB" dirty="0"/>
              <a:t>30 - 60s  from fully conscious to vitally dependent on Anaesthetist</a:t>
            </a:r>
          </a:p>
          <a:p>
            <a:pPr marL="415800" lvl="0" indent="-311040">
              <a:tabLst>
                <a:tab pos="415800" algn="l"/>
                <a:tab pos="522000" algn="l"/>
                <a:tab pos="971280" algn="l"/>
                <a:tab pos="1420560" algn="l"/>
                <a:tab pos="1869840" algn="l"/>
                <a:tab pos="2319120" algn="l"/>
                <a:tab pos="2768400" algn="l"/>
                <a:tab pos="3217680" algn="l"/>
                <a:tab pos="3666959" algn="l"/>
                <a:tab pos="4116240" algn="l"/>
                <a:tab pos="4565519" algn="l"/>
                <a:tab pos="5014440" algn="l"/>
                <a:tab pos="5463720" algn="l"/>
                <a:tab pos="5913000" algn="l"/>
                <a:tab pos="6362280" algn="l"/>
                <a:tab pos="6811559" algn="l"/>
                <a:tab pos="7260840" algn="l"/>
                <a:tab pos="7710119" algn="l"/>
                <a:tab pos="8159400" algn="l"/>
                <a:tab pos="8608680" algn="l"/>
                <a:tab pos="9057960" algn="l"/>
              </a:tabLst>
            </a:pPr>
            <a:endParaRPr lang="en-GB" dirty="0"/>
          </a:p>
          <a:p>
            <a:pPr marL="0" lvl="0" indent="0">
              <a:buClr>
                <a:srgbClr val="E6E6E6"/>
              </a:buClr>
              <a:buSzPct val="45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 </a:t>
            </a:r>
            <a:r>
              <a:rPr lang="en-GB" dirty="0"/>
              <a:t>Moment with big influence on the rest of the life.</a:t>
            </a:r>
          </a:p>
          <a:p>
            <a:pPr marL="415800" lvl="0" indent="-311040">
              <a:tabLst>
                <a:tab pos="415800" algn="l"/>
                <a:tab pos="522000" algn="l"/>
                <a:tab pos="971280" algn="l"/>
                <a:tab pos="1420560" algn="l"/>
                <a:tab pos="1869840" algn="l"/>
                <a:tab pos="2319120" algn="l"/>
                <a:tab pos="2768400" algn="l"/>
                <a:tab pos="3217680" algn="l"/>
                <a:tab pos="3666959" algn="l"/>
                <a:tab pos="4116240" algn="l"/>
                <a:tab pos="4565519" algn="l"/>
                <a:tab pos="5014440" algn="l"/>
                <a:tab pos="5463720" algn="l"/>
                <a:tab pos="5913000" algn="l"/>
                <a:tab pos="6362280" algn="l"/>
                <a:tab pos="6811559" algn="l"/>
                <a:tab pos="7260840" algn="l"/>
                <a:tab pos="7710119" algn="l"/>
                <a:tab pos="8159400" algn="l"/>
                <a:tab pos="8608680" algn="l"/>
                <a:tab pos="9057960" algn="l"/>
              </a:tabLst>
            </a:pPr>
            <a:endParaRPr lang="en-GB" dirty="0"/>
          </a:p>
          <a:p>
            <a:pPr marL="415800" lvl="0" indent="-311040">
              <a:tabLst>
                <a:tab pos="415800" algn="l"/>
                <a:tab pos="522000" algn="l"/>
                <a:tab pos="971280" algn="l"/>
                <a:tab pos="1420560" algn="l"/>
                <a:tab pos="1869840" algn="l"/>
                <a:tab pos="2319120" algn="l"/>
                <a:tab pos="2768400" algn="l"/>
                <a:tab pos="3217680" algn="l"/>
                <a:tab pos="3666959" algn="l"/>
                <a:tab pos="4116240" algn="l"/>
                <a:tab pos="4565519" algn="l"/>
                <a:tab pos="5014440" algn="l"/>
                <a:tab pos="5463720" algn="l"/>
                <a:tab pos="5913000" algn="l"/>
                <a:tab pos="6362280" algn="l"/>
                <a:tab pos="6811559" algn="l"/>
                <a:tab pos="7260840" algn="l"/>
                <a:tab pos="7710119" algn="l"/>
                <a:tab pos="8159400" algn="l"/>
                <a:tab pos="8608680" algn="l"/>
                <a:tab pos="9057960" algn="l"/>
              </a:tabLst>
            </a:pPr>
            <a:endParaRPr lang="en-GB" dirty="0"/>
          </a:p>
          <a:p>
            <a:pPr marL="415800" lvl="0" indent="-311040">
              <a:tabLst>
                <a:tab pos="415800" algn="l"/>
                <a:tab pos="522000" algn="l"/>
                <a:tab pos="971280" algn="l"/>
                <a:tab pos="1420560" algn="l"/>
                <a:tab pos="1869840" algn="l"/>
                <a:tab pos="2319120" algn="l"/>
                <a:tab pos="2768400" algn="l"/>
                <a:tab pos="3217680" algn="l"/>
                <a:tab pos="3666959" algn="l"/>
                <a:tab pos="4116240" algn="l"/>
                <a:tab pos="4565519" algn="l"/>
                <a:tab pos="5014440" algn="l"/>
                <a:tab pos="5463720" algn="l"/>
                <a:tab pos="5913000" algn="l"/>
                <a:tab pos="6362280" algn="l"/>
                <a:tab pos="6811559" algn="l"/>
                <a:tab pos="7260840" algn="l"/>
                <a:tab pos="7710119" algn="l"/>
                <a:tab pos="8159400" algn="l"/>
                <a:tab pos="8608680" algn="l"/>
                <a:tab pos="9057960" algn="l"/>
              </a:tabLst>
            </a:pPr>
            <a:endParaRPr lang="en-GB" dirty="0"/>
          </a:p>
          <a:p>
            <a:pPr marL="415800" lvl="0" indent="-311040">
              <a:tabLst>
                <a:tab pos="415800" algn="l"/>
                <a:tab pos="522000" algn="l"/>
                <a:tab pos="971280" algn="l"/>
                <a:tab pos="1420560" algn="l"/>
                <a:tab pos="1869840" algn="l"/>
                <a:tab pos="2319120" algn="l"/>
                <a:tab pos="2768400" algn="l"/>
                <a:tab pos="3217680" algn="l"/>
                <a:tab pos="3666959" algn="l"/>
                <a:tab pos="4116240" algn="l"/>
                <a:tab pos="4565519" algn="l"/>
                <a:tab pos="5014440" algn="l"/>
                <a:tab pos="5463720" algn="l"/>
                <a:tab pos="5913000" algn="l"/>
                <a:tab pos="6362280" algn="l"/>
                <a:tab pos="6811559" algn="l"/>
                <a:tab pos="7260840" algn="l"/>
                <a:tab pos="7710119" algn="l"/>
                <a:tab pos="8159400" algn="l"/>
                <a:tab pos="8608680" algn="l"/>
                <a:tab pos="9057960" algn="l"/>
              </a:tabLst>
            </a:pPr>
            <a:endParaRPr lang="en-GB" dirty="0"/>
          </a:p>
          <a:p>
            <a:pPr marL="415800" lvl="0" indent="-311040">
              <a:tabLst>
                <a:tab pos="415800" algn="l"/>
                <a:tab pos="522000" algn="l"/>
                <a:tab pos="971280" algn="l"/>
                <a:tab pos="1420560" algn="l"/>
                <a:tab pos="1869840" algn="l"/>
                <a:tab pos="2319120" algn="l"/>
                <a:tab pos="2768400" algn="l"/>
                <a:tab pos="3217680" algn="l"/>
                <a:tab pos="3666959" algn="l"/>
                <a:tab pos="4116240" algn="l"/>
                <a:tab pos="4565519" algn="l"/>
                <a:tab pos="5014440" algn="l"/>
                <a:tab pos="5463720" algn="l"/>
                <a:tab pos="5913000" algn="l"/>
                <a:tab pos="6362280" algn="l"/>
                <a:tab pos="6811559" algn="l"/>
                <a:tab pos="7260840" algn="l"/>
                <a:tab pos="7710119" algn="l"/>
                <a:tab pos="8159400" algn="l"/>
                <a:tab pos="8608680" algn="l"/>
                <a:tab pos="9057960" algn="l"/>
              </a:tabLst>
            </a:pPr>
            <a:r>
              <a:rPr lang="en-GB" dirty="0"/>
              <a:t>P.S. Did you ever sign  “Informed </a:t>
            </a:r>
            <a:r>
              <a:rPr lang="en-GB" dirty="0" err="1"/>
              <a:t>Consend</a:t>
            </a:r>
            <a:r>
              <a:rPr lang="en-GB" dirty="0"/>
              <a: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name="page41">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CAC40F-19BF-4C82-8BC9-F04E9FA29E34}"/>
              </a:ext>
            </a:extLst>
          </p:cNvPr>
          <p:cNvSpPr txBox="1">
            <a:spLocks noGrp="1"/>
          </p:cNvSpPr>
          <p:nvPr>
            <p:ph type="title" idx="4294967295"/>
          </p:nvPr>
        </p:nvSpPr>
        <p:spPr>
          <a:xfrm>
            <a:off x="1091880" y="502920"/>
            <a:ext cx="8567640" cy="1260360"/>
          </a:xfrm>
        </p:spPr>
        <p:txBody>
          <a:bodyPr wrap="square" lIns="90000" tIns="46800" rIns="90000" bIns="46800">
            <a:noAutofit/>
          </a:bodyPr>
          <a:lstStyle/>
          <a:p>
            <a:pPr lvl="0">
              <a:lnSpc>
                <a:spcPct val="95000"/>
              </a:lnSpc>
            </a:pPr>
            <a:r>
              <a:rPr lang="cs-CZ"/>
              <a:t>Airways</a:t>
            </a:r>
          </a:p>
        </p:txBody>
      </p:sp>
      <p:sp>
        <p:nvSpPr>
          <p:cNvPr id="3" name="Zástupný symbol pro text 2">
            <a:extLst>
              <a:ext uri="{FF2B5EF4-FFF2-40B4-BE49-F238E27FC236}">
                <a16:creationId xmlns:a16="http://schemas.microsoft.com/office/drawing/2014/main" id="{C65DC886-941B-41A8-8E7C-E778487E7BB2}"/>
              </a:ext>
            </a:extLst>
          </p:cNvPr>
          <p:cNvSpPr txBox="1">
            <a:spLocks noGrp="1"/>
          </p:cNvSpPr>
          <p:nvPr>
            <p:ph type="body" idx="4294967295"/>
          </p:nvPr>
        </p:nvSpPr>
        <p:spPr>
          <a:xfrm>
            <a:off x="1091880" y="2014200"/>
            <a:ext cx="8567640" cy="5257800"/>
          </a:xfrm>
        </p:spPr>
        <p:txBody>
          <a:bodyPr wrap="square" lIns="90000" tIns="46800" rIns="90000" bIns="46800"/>
          <a:lstStyle/>
          <a:p>
            <a:pPr marL="328320" lvl="0" indent="-328320">
              <a:spcBef>
                <a:spcPts val="748"/>
              </a:spcBef>
              <a:tabLst>
                <a:tab pos="328320" algn="l"/>
                <a:tab pos="434520" algn="l"/>
                <a:tab pos="883800" algn="l"/>
                <a:tab pos="1333080" algn="l"/>
                <a:tab pos="1782360" algn="l"/>
                <a:tab pos="2231640" algn="l"/>
                <a:tab pos="2680920" algn="l"/>
                <a:tab pos="3130200" algn="l"/>
                <a:tab pos="3579479" algn="l"/>
                <a:tab pos="4028760" algn="l"/>
                <a:tab pos="4478039" algn="l"/>
                <a:tab pos="4926960" algn="l"/>
                <a:tab pos="5376240" algn="l"/>
                <a:tab pos="5825520" algn="l"/>
                <a:tab pos="6274800" algn="l"/>
                <a:tab pos="6724079" algn="l"/>
                <a:tab pos="7173360" algn="l"/>
                <a:tab pos="7622639" algn="l"/>
                <a:tab pos="8071920" algn="l"/>
                <a:tab pos="8521200" algn="l"/>
                <a:tab pos="8970480" algn="l"/>
              </a:tabLst>
            </a:pPr>
            <a:r>
              <a:rPr lang="en-GB" sz="3000" dirty="0"/>
              <a:t>Indication for intubation:</a:t>
            </a:r>
          </a:p>
          <a:p>
            <a:pPr marL="457200" lvl="0" indent="-457200">
              <a:lnSpc>
                <a:spcPct val="100000"/>
              </a:lnSpc>
              <a:spcBef>
                <a:spcPts val="748"/>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sz="3000" dirty="0"/>
              <a:t>full stomach (Rapid Sequence of Induction)</a:t>
            </a:r>
          </a:p>
          <a:p>
            <a:pPr marL="457200" lvl="0" indent="-457200">
              <a:lnSpc>
                <a:spcPct val="100000"/>
              </a:lnSpc>
              <a:spcBef>
                <a:spcPts val="748"/>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sz="3000" dirty="0"/>
              <a:t>artificial ventilation after procedure</a:t>
            </a:r>
          </a:p>
          <a:p>
            <a:pPr marL="457200" lvl="0" indent="-457200">
              <a:lnSpc>
                <a:spcPct val="100000"/>
              </a:lnSpc>
              <a:spcBef>
                <a:spcPts val="748"/>
              </a:spcBef>
              <a:buFont typeface="Arial" panose="020B0604020202020204" pitchFamily="34" charset="0"/>
              <a:buChar char="•"/>
              <a:tabLst>
                <a:tab pos="328320" algn="l"/>
                <a:tab pos="434520" algn="l"/>
                <a:tab pos="883800" algn="l"/>
                <a:tab pos="1333080" algn="l"/>
                <a:tab pos="1782360" algn="l"/>
                <a:tab pos="2231640" algn="l"/>
                <a:tab pos="2680920" algn="l"/>
                <a:tab pos="3130200" algn="l"/>
                <a:tab pos="3579479" algn="l"/>
                <a:tab pos="4028760" algn="l"/>
                <a:tab pos="4478039" algn="l"/>
                <a:tab pos="4926960" algn="l"/>
                <a:tab pos="5376240" algn="l"/>
                <a:tab pos="5825520" algn="l"/>
                <a:tab pos="6274800" algn="l"/>
                <a:tab pos="6724079" algn="l"/>
                <a:tab pos="7173360" algn="l"/>
                <a:tab pos="7622639" algn="l"/>
                <a:tab pos="8071920" algn="l"/>
                <a:tab pos="8521200" algn="l"/>
                <a:tab pos="8970480" algn="l"/>
              </a:tabLst>
            </a:pPr>
            <a:endParaRPr lang="en-GB" sz="3000" dirty="0"/>
          </a:p>
          <a:p>
            <a:pPr marL="342900" lvl="0" indent="-342900">
              <a:lnSpc>
                <a:spcPct val="100000"/>
              </a:lnSpc>
              <a:spcBef>
                <a:spcPts val="748"/>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sz="2200" dirty="0"/>
              <a:t>Laryngeal mask</a:t>
            </a:r>
          </a:p>
          <a:p>
            <a:pPr marL="342900" lvl="0" indent="-342900">
              <a:lnSpc>
                <a:spcPct val="100000"/>
              </a:lnSpc>
              <a:spcBef>
                <a:spcPts val="748"/>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sz="2200" dirty="0"/>
              <a:t>Face mask</a:t>
            </a:r>
          </a:p>
          <a:p>
            <a:pPr marL="342900" lvl="0" indent="-342900">
              <a:lnSpc>
                <a:spcPct val="100000"/>
              </a:lnSpc>
              <a:spcBef>
                <a:spcPts val="748"/>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sz="2200" dirty="0"/>
              <a:t>Orotracheal intubation,  nasotracheal  intubation  with direct laryngoscopy</a:t>
            </a:r>
          </a:p>
          <a:p>
            <a:pPr marL="342900" lvl="0" indent="-342900">
              <a:lnSpc>
                <a:spcPct val="100000"/>
              </a:lnSpc>
              <a:spcBef>
                <a:spcPts val="748"/>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sz="2200" dirty="0"/>
              <a:t>Tracheotomy</a:t>
            </a:r>
          </a:p>
          <a:p>
            <a:pPr marL="342900" lvl="0" indent="-342900">
              <a:lnSpc>
                <a:spcPct val="100000"/>
              </a:lnSpc>
              <a:spcBef>
                <a:spcPts val="748"/>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sz="2200" dirty="0" err="1"/>
              <a:t>Cricothyreotomy</a:t>
            </a:r>
            <a:endParaRPr lang="en-GB" sz="22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name="page42">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F4CAAB-F733-44C9-A44C-278BC1789ADA}"/>
              </a:ext>
            </a:extLst>
          </p:cNvPr>
          <p:cNvSpPr txBox="1">
            <a:spLocks noGrp="1"/>
          </p:cNvSpPr>
          <p:nvPr>
            <p:ph type="title" idx="4294967295"/>
          </p:nvPr>
        </p:nvSpPr>
        <p:spPr>
          <a:xfrm>
            <a:off x="1091880" y="502920"/>
            <a:ext cx="8567640" cy="1260360"/>
          </a:xfrm>
        </p:spPr>
        <p:txBody>
          <a:bodyPr wrap="square" lIns="90000" tIns="46800" rIns="90000" bIns="46800">
            <a:noAutofit/>
          </a:bodyPr>
          <a:lstStyle/>
          <a:p>
            <a:pPr lvl="0">
              <a:lnSpc>
                <a:spcPct val="95000"/>
              </a:lnSpc>
            </a:pPr>
            <a:r>
              <a:rPr lang="cs-CZ" dirty="0"/>
              <a:t>In </a:t>
            </a:r>
            <a:r>
              <a:rPr lang="cs-CZ" dirty="0" err="1"/>
              <a:t>the</a:t>
            </a:r>
            <a:r>
              <a:rPr lang="cs-CZ" dirty="0"/>
              <a:t> End </a:t>
            </a:r>
            <a:r>
              <a:rPr lang="cs-CZ" dirty="0" err="1"/>
              <a:t>of</a:t>
            </a:r>
            <a:r>
              <a:rPr lang="cs-CZ" dirty="0"/>
              <a:t> </a:t>
            </a:r>
            <a:r>
              <a:rPr lang="cs-CZ" dirty="0" err="1"/>
              <a:t>Anaesthesia</a:t>
            </a:r>
            <a:endParaRPr lang="cs-CZ" dirty="0"/>
          </a:p>
        </p:txBody>
      </p:sp>
      <p:sp>
        <p:nvSpPr>
          <p:cNvPr id="3" name="Zástupný symbol pro text 2">
            <a:extLst>
              <a:ext uri="{FF2B5EF4-FFF2-40B4-BE49-F238E27FC236}">
                <a16:creationId xmlns:a16="http://schemas.microsoft.com/office/drawing/2014/main" id="{E9D1E022-8CE8-4F76-8C02-E951FB42C87B}"/>
              </a:ext>
            </a:extLst>
          </p:cNvPr>
          <p:cNvSpPr txBox="1">
            <a:spLocks noGrp="1"/>
          </p:cNvSpPr>
          <p:nvPr>
            <p:ph type="body" idx="4294967295"/>
          </p:nvPr>
        </p:nvSpPr>
        <p:spPr>
          <a:xfrm>
            <a:off x="1091880" y="1763280"/>
            <a:ext cx="8567640" cy="5511960"/>
          </a:xfrm>
        </p:spPr>
        <p:txBody>
          <a:bodyPr wrap="square" lIns="90000" tIns="46800" rIns="90000" bIns="46800"/>
          <a:lstStyle/>
          <a:p>
            <a:pPr marL="0" lvl="0" indent="0">
              <a:spcBef>
                <a:spcPts val="799"/>
              </a:spcBef>
              <a:buClr>
                <a:srgbClr val="CE9964"/>
              </a:buClr>
              <a:buSzPct val="90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No </a:t>
            </a:r>
            <a:r>
              <a:rPr lang="cs-CZ" dirty="0" err="1"/>
              <a:t>bleeding</a:t>
            </a:r>
            <a:r>
              <a:rPr lang="cs-CZ" dirty="0"/>
              <a:t>, no </a:t>
            </a:r>
            <a:r>
              <a:rPr lang="cs-CZ" dirty="0" err="1"/>
              <a:t>revision</a:t>
            </a:r>
            <a:r>
              <a:rPr lang="cs-CZ" dirty="0"/>
              <a:t>, end </a:t>
            </a:r>
            <a:r>
              <a:rPr lang="cs-CZ" dirty="0" err="1"/>
              <a:t>of</a:t>
            </a:r>
            <a:r>
              <a:rPr lang="cs-CZ" dirty="0"/>
              <a:t> </a:t>
            </a:r>
            <a:r>
              <a:rPr lang="cs-CZ" dirty="0" err="1"/>
              <a:t>procedure</a:t>
            </a:r>
            <a:r>
              <a:rPr lang="cs-CZ" dirty="0"/>
              <a:t>:</a:t>
            </a:r>
          </a:p>
          <a:p>
            <a:pPr marL="0" lvl="0" indent="0">
              <a:spcBef>
                <a:spcPts val="799"/>
              </a:spcBef>
              <a:buClr>
                <a:srgbClr val="CE9964"/>
              </a:buClr>
              <a:buSzPct val="90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endParaRPr lang="cs-CZ" dirty="0"/>
          </a:p>
          <a:p>
            <a:pPr marL="457200" lvl="0" indent="-457200">
              <a:spcBef>
                <a:spcPts val="799"/>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dirty="0"/>
              <a:t>Stable ABCD: </a:t>
            </a:r>
            <a:r>
              <a:rPr lang="en-GB" dirty="0" err="1"/>
              <a:t>extubation</a:t>
            </a:r>
            <a:r>
              <a:rPr lang="en-GB" dirty="0"/>
              <a:t>, pain, temperature control, </a:t>
            </a:r>
            <a:r>
              <a:rPr lang="en-GB" dirty="0" err="1"/>
              <a:t>PostAnest.CareUnit</a:t>
            </a:r>
            <a:endParaRPr lang="en-GB" dirty="0"/>
          </a:p>
          <a:p>
            <a:pPr marL="457200" lvl="0" indent="-457200">
              <a:spcBef>
                <a:spcPts val="799"/>
              </a:spcBef>
              <a:buFont typeface="Arial" panose="020B0604020202020204" pitchFamily="34" charset="0"/>
              <a:buChar char="•"/>
              <a:tabLst>
                <a:tab pos="328320" algn="l"/>
                <a:tab pos="434520" algn="l"/>
                <a:tab pos="883800" algn="l"/>
                <a:tab pos="1333080" algn="l"/>
                <a:tab pos="1782360" algn="l"/>
                <a:tab pos="2231640" algn="l"/>
                <a:tab pos="2680920" algn="l"/>
                <a:tab pos="3130200" algn="l"/>
                <a:tab pos="3579479" algn="l"/>
                <a:tab pos="4028760" algn="l"/>
                <a:tab pos="4478039" algn="l"/>
                <a:tab pos="4926960" algn="l"/>
                <a:tab pos="5376240" algn="l"/>
                <a:tab pos="5825520" algn="l"/>
                <a:tab pos="6274800" algn="l"/>
                <a:tab pos="6724079" algn="l"/>
                <a:tab pos="7173360" algn="l"/>
                <a:tab pos="7622639" algn="l"/>
                <a:tab pos="8071920" algn="l"/>
                <a:tab pos="8521200" algn="l"/>
                <a:tab pos="8970480" algn="l"/>
              </a:tabLst>
            </a:pPr>
            <a:endParaRPr lang="en-GB" dirty="0"/>
          </a:p>
          <a:p>
            <a:pPr marL="457200" lvl="0" indent="-457200">
              <a:spcBef>
                <a:spcPts val="799"/>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dirty="0"/>
              <a:t>Unstable: </a:t>
            </a:r>
            <a:r>
              <a:rPr lang="en-GB" dirty="0" err="1"/>
              <a:t>analgosedation</a:t>
            </a:r>
            <a:r>
              <a:rPr lang="en-GB" dirty="0"/>
              <a:t> + </a:t>
            </a:r>
            <a:r>
              <a:rPr lang="en-GB" dirty="0" err="1"/>
              <a:t>arteficial</a:t>
            </a:r>
            <a:r>
              <a:rPr lang="en-GB" dirty="0"/>
              <a:t> ventilation - transport to ICU</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865D0A-77B5-44D3-B4CF-B44CCEA18319}"/>
              </a:ext>
            </a:extLst>
          </p:cNvPr>
          <p:cNvSpPr txBox="1">
            <a:spLocks noGrp="1"/>
          </p:cNvSpPr>
          <p:nvPr>
            <p:ph type="title" idx="4294967295"/>
          </p:nvPr>
        </p:nvSpPr>
        <p:spPr>
          <a:xfrm>
            <a:off x="1091880" y="502920"/>
            <a:ext cx="8567640" cy="1260360"/>
          </a:xfrm>
        </p:spPr>
        <p:txBody>
          <a:bodyPr wrap="square" lIns="90000" tIns="46800" rIns="90000" bIns="46800">
            <a:noAutofit/>
          </a:bodyPr>
          <a:lstStyle/>
          <a:p>
            <a:pPr lvl="0">
              <a:lnSpc>
                <a:spcPct val="95000"/>
              </a:lnSpc>
            </a:pPr>
            <a:r>
              <a:rPr lang="cs-CZ" dirty="0" err="1"/>
              <a:t>Extubation</a:t>
            </a:r>
            <a:endParaRPr lang="cs-CZ" dirty="0"/>
          </a:p>
        </p:txBody>
      </p:sp>
      <p:sp>
        <p:nvSpPr>
          <p:cNvPr id="3" name="Zástupný symbol pro text 2">
            <a:extLst>
              <a:ext uri="{FF2B5EF4-FFF2-40B4-BE49-F238E27FC236}">
                <a16:creationId xmlns:a16="http://schemas.microsoft.com/office/drawing/2014/main" id="{F6EFB337-BE92-462E-B859-E799E4825735}"/>
              </a:ext>
            </a:extLst>
          </p:cNvPr>
          <p:cNvSpPr txBox="1">
            <a:spLocks noGrp="1"/>
          </p:cNvSpPr>
          <p:nvPr>
            <p:ph type="body" idx="4294967295"/>
          </p:nvPr>
        </p:nvSpPr>
        <p:spPr>
          <a:xfrm>
            <a:off x="1091880" y="2015640"/>
            <a:ext cx="8567640" cy="4537080"/>
          </a:xfrm>
        </p:spPr>
        <p:txBody>
          <a:bodyPr wrap="square" lIns="90000" tIns="46800" rIns="90000" bIns="46800"/>
          <a:lstStyle/>
          <a:p>
            <a:pPr marL="457200" lvl="0" indent="-457200">
              <a:spcBef>
                <a:spcPts val="799"/>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US" dirty="0"/>
              <a:t>pay now or pay later - if in doubt, leave it in.</a:t>
            </a:r>
          </a:p>
          <a:p>
            <a:pPr marL="457200" lvl="0" indent="-457200">
              <a:spcBef>
                <a:spcPts val="799"/>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US" dirty="0"/>
              <a:t>always awake if - difficult mask airway or intubation, full stomach, surgical considerations, </a:t>
            </a:r>
            <a:r>
              <a:rPr lang="en-US" dirty="0" err="1"/>
              <a:t>sux</a:t>
            </a:r>
            <a:r>
              <a:rPr lang="en-US" dirty="0"/>
              <a:t> contraindicated</a:t>
            </a:r>
          </a:p>
          <a:p>
            <a:pPr marL="457200" lvl="0" indent="-457200">
              <a:spcBef>
                <a:spcPts val="799"/>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US" dirty="0"/>
              <a:t>awake means awake - if in doubt, leave it in</a:t>
            </a:r>
          </a:p>
        </p:txBody>
      </p:sp>
    </p:spTree>
    <p:extLst>
      <p:ext uri="{BB962C8B-B14F-4D97-AF65-F5344CB8AC3E}">
        <p14:creationId xmlns:p14="http://schemas.microsoft.com/office/powerpoint/2010/main" val="30359940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name="page44">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865D0A-77B5-44D3-B4CF-B44CCEA18319}"/>
              </a:ext>
            </a:extLst>
          </p:cNvPr>
          <p:cNvSpPr txBox="1">
            <a:spLocks noGrp="1"/>
          </p:cNvSpPr>
          <p:nvPr>
            <p:ph type="title" idx="4294967295"/>
          </p:nvPr>
        </p:nvSpPr>
        <p:spPr>
          <a:xfrm>
            <a:off x="1091880" y="502920"/>
            <a:ext cx="8567640" cy="1260360"/>
          </a:xfrm>
        </p:spPr>
        <p:txBody>
          <a:bodyPr wrap="square" lIns="90000" tIns="46800" rIns="90000" bIns="46800">
            <a:noAutofit/>
          </a:bodyPr>
          <a:lstStyle/>
          <a:p>
            <a:pPr lvl="0">
              <a:lnSpc>
                <a:spcPct val="95000"/>
              </a:lnSpc>
            </a:pPr>
            <a:r>
              <a:rPr lang="cs-CZ"/>
              <a:t>Postoperative care</a:t>
            </a:r>
          </a:p>
        </p:txBody>
      </p:sp>
      <p:sp>
        <p:nvSpPr>
          <p:cNvPr id="3" name="Zástupný symbol pro text 2">
            <a:extLst>
              <a:ext uri="{FF2B5EF4-FFF2-40B4-BE49-F238E27FC236}">
                <a16:creationId xmlns:a16="http://schemas.microsoft.com/office/drawing/2014/main" id="{F6EFB337-BE92-462E-B859-E799E4825735}"/>
              </a:ext>
            </a:extLst>
          </p:cNvPr>
          <p:cNvSpPr txBox="1">
            <a:spLocks noGrp="1"/>
          </p:cNvSpPr>
          <p:nvPr>
            <p:ph type="body" idx="4294967295"/>
          </p:nvPr>
        </p:nvSpPr>
        <p:spPr>
          <a:xfrm>
            <a:off x="1091880" y="2015640"/>
            <a:ext cx="8567640" cy="4537080"/>
          </a:xfrm>
        </p:spPr>
        <p:txBody>
          <a:bodyPr wrap="square" lIns="90000" tIns="46800" rIns="90000" bIns="46800"/>
          <a:lstStyle/>
          <a:p>
            <a:pPr marL="457200" lvl="0" indent="-457200">
              <a:spcBef>
                <a:spcPts val="799"/>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ICU </a:t>
            </a:r>
            <a:r>
              <a:rPr lang="cs-CZ" dirty="0" err="1"/>
              <a:t>or</a:t>
            </a:r>
            <a:r>
              <a:rPr lang="cs-CZ" dirty="0"/>
              <a:t> standard department</a:t>
            </a:r>
          </a:p>
          <a:p>
            <a:pPr marL="457200" lvl="0" indent="-457200">
              <a:lnSpc>
                <a:spcPct val="100000"/>
              </a:lnSpc>
              <a:spcBef>
                <a:spcPts val="799"/>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monitoring </a:t>
            </a:r>
            <a:r>
              <a:rPr lang="cs-CZ" dirty="0" err="1"/>
              <a:t>according</a:t>
            </a:r>
            <a:r>
              <a:rPr lang="cs-CZ" dirty="0"/>
              <a:t> to </a:t>
            </a:r>
            <a:r>
              <a:rPr lang="cs-CZ" dirty="0" err="1"/>
              <a:t>the</a:t>
            </a:r>
            <a:r>
              <a:rPr lang="cs-CZ" dirty="0"/>
              <a:t> type </a:t>
            </a:r>
            <a:r>
              <a:rPr lang="cs-CZ" dirty="0" err="1"/>
              <a:t>of</a:t>
            </a:r>
            <a:r>
              <a:rPr lang="cs-CZ" dirty="0"/>
              <a:t> OP + </a:t>
            </a:r>
            <a:r>
              <a:rPr lang="cs-CZ" dirty="0" err="1"/>
              <a:t>health</a:t>
            </a:r>
            <a:endParaRPr lang="cs-CZ" dirty="0"/>
          </a:p>
          <a:p>
            <a:pPr marL="457200" lvl="0" indent="-457200">
              <a:lnSpc>
                <a:spcPct val="100000"/>
              </a:lnSpc>
              <a:spcBef>
                <a:spcPts val="799"/>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err="1"/>
              <a:t>control</a:t>
            </a:r>
            <a:r>
              <a:rPr lang="cs-CZ" dirty="0"/>
              <a:t> </a:t>
            </a:r>
            <a:r>
              <a:rPr lang="cs-CZ" dirty="0" err="1"/>
              <a:t>laboratory</a:t>
            </a:r>
            <a:endParaRPr lang="cs-CZ" dirty="0"/>
          </a:p>
          <a:p>
            <a:pPr marL="457200" lvl="0" indent="-457200">
              <a:lnSpc>
                <a:spcPct val="100000"/>
              </a:lnSpc>
              <a:spcBef>
                <a:spcPts val="799"/>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err="1"/>
              <a:t>treatment</a:t>
            </a:r>
            <a:r>
              <a:rPr lang="cs-CZ" dirty="0"/>
              <a:t> </a:t>
            </a:r>
            <a:r>
              <a:rPr lang="cs-CZ" dirty="0" err="1"/>
              <a:t>of</a:t>
            </a:r>
            <a:r>
              <a:rPr lang="cs-CZ" dirty="0"/>
              <a:t> </a:t>
            </a:r>
            <a:r>
              <a:rPr lang="cs-CZ" dirty="0" err="1"/>
              <a:t>acute</a:t>
            </a:r>
            <a:r>
              <a:rPr lang="cs-CZ" dirty="0"/>
              <a:t> </a:t>
            </a:r>
            <a:r>
              <a:rPr lang="cs-CZ" dirty="0" err="1"/>
              <a:t>pain</a:t>
            </a:r>
            <a:endParaRPr lang="cs-CZ" dirty="0"/>
          </a:p>
          <a:p>
            <a:pPr marL="457200" lvl="0" indent="-457200">
              <a:lnSpc>
                <a:spcPct val="100000"/>
              </a:lnSpc>
              <a:spcBef>
                <a:spcPts val="799"/>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err="1"/>
              <a:t>infusion</a:t>
            </a:r>
            <a:r>
              <a:rPr lang="cs-CZ" dirty="0"/>
              <a:t> </a:t>
            </a:r>
            <a:r>
              <a:rPr lang="cs-CZ" dirty="0" err="1"/>
              <a:t>therapy</a:t>
            </a:r>
            <a:r>
              <a:rPr lang="cs-CZ" dirty="0"/>
              <a:t>, </a:t>
            </a:r>
            <a:r>
              <a:rPr lang="cs-CZ" dirty="0" err="1"/>
              <a:t>blood</a:t>
            </a:r>
            <a:r>
              <a:rPr lang="cs-CZ" dirty="0"/>
              <a:t> </a:t>
            </a:r>
            <a:r>
              <a:rPr lang="cs-CZ" dirty="0" err="1"/>
              <a:t>loss</a:t>
            </a:r>
            <a:endParaRPr lang="cs-CZ"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name="page45">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326690-FE65-427F-B779-D75A77B6C97A}"/>
              </a:ext>
            </a:extLst>
          </p:cNvPr>
          <p:cNvSpPr txBox="1">
            <a:spLocks noGrp="1"/>
          </p:cNvSpPr>
          <p:nvPr>
            <p:ph type="title" idx="4294967295"/>
          </p:nvPr>
        </p:nvSpPr>
        <p:spPr>
          <a:xfrm>
            <a:off x="741239" y="726839"/>
            <a:ext cx="8609040" cy="1267200"/>
          </a:xfrm>
        </p:spPr>
        <p:txBody>
          <a:bodyPr/>
          <a:lstStyle/>
          <a:p>
            <a:endParaRPr lang="cs-CZ"/>
          </a:p>
        </p:txBody>
      </p:sp>
      <p:pic>
        <p:nvPicPr>
          <p:cNvPr id="3" name="Obrázek 2">
            <a:extLst>
              <a:ext uri="{FF2B5EF4-FFF2-40B4-BE49-F238E27FC236}">
                <a16:creationId xmlns:a16="http://schemas.microsoft.com/office/drawing/2014/main" id="{2EC4BB77-7D59-4E34-AEA8-6EAC627449A0}"/>
              </a:ext>
            </a:extLst>
          </p:cNvPr>
          <p:cNvPicPr>
            <a:picLocks noChangeAspect="1"/>
          </p:cNvPicPr>
          <p:nvPr/>
        </p:nvPicPr>
        <p:blipFill>
          <a:blip r:embed="rId3">
            <a:lum/>
            <a:alphaModFix/>
          </a:blip>
          <a:srcRect/>
          <a:stretch>
            <a:fillRect/>
          </a:stretch>
        </p:blipFill>
        <p:spPr>
          <a:xfrm>
            <a:off x="115920" y="0"/>
            <a:ext cx="9963000" cy="755964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name="page46">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83B9F5-D80C-4B4C-94B0-08DB3A77DD96}"/>
              </a:ext>
            </a:extLst>
          </p:cNvPr>
          <p:cNvSpPr txBox="1">
            <a:spLocks noGrp="1"/>
          </p:cNvSpPr>
          <p:nvPr>
            <p:ph type="title" idx="4294967295"/>
          </p:nvPr>
        </p:nvSpPr>
        <p:spPr>
          <a:xfrm>
            <a:off x="741239" y="282600"/>
            <a:ext cx="8609040" cy="1263600"/>
          </a:xfrm>
        </p:spPr>
        <p:txBody>
          <a:bodyPr wrap="square">
            <a:noAutofit/>
          </a:bodyPr>
          <a:lstStyle/>
          <a:p>
            <a:pPr lvl="0"/>
            <a:r>
              <a:rPr lang="en-GB"/>
              <a:t>OR checklist</a:t>
            </a:r>
          </a:p>
        </p:txBody>
      </p:sp>
      <p:sp>
        <p:nvSpPr>
          <p:cNvPr id="3" name="Zástupný symbol pro text 2">
            <a:extLst>
              <a:ext uri="{FF2B5EF4-FFF2-40B4-BE49-F238E27FC236}">
                <a16:creationId xmlns:a16="http://schemas.microsoft.com/office/drawing/2014/main" id="{52CD8B51-2D90-45BA-9375-5E2236A74FC6}"/>
              </a:ext>
            </a:extLst>
          </p:cNvPr>
          <p:cNvSpPr txBox="1">
            <a:spLocks noGrp="1"/>
          </p:cNvSpPr>
          <p:nvPr>
            <p:ph type="body" idx="4294967295"/>
          </p:nvPr>
        </p:nvSpPr>
        <p:spPr>
          <a:xfrm>
            <a:off x="741239" y="1963800"/>
            <a:ext cx="8772480" cy="4937039"/>
          </a:xfrm>
        </p:spPr>
        <p:txBody>
          <a:bodyPr wrap="square"/>
          <a:lstStyle/>
          <a:p>
            <a:pPr marL="457200" lvl="0" indent="-457200">
              <a:buClr>
                <a:srgbClr val="E6E6E6"/>
              </a:buClr>
              <a:buSzPct val="45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dirty="0"/>
              <a:t>Test </a:t>
            </a:r>
            <a:r>
              <a:rPr lang="en-GB" dirty="0" err="1"/>
              <a:t>A.Machine</a:t>
            </a:r>
            <a:r>
              <a:rPr lang="en-GB" dirty="0"/>
              <a:t> = does it inflate O2</a:t>
            </a:r>
          </a:p>
          <a:p>
            <a:pPr marL="104760" lvl="0" indent="0">
              <a:tabLst>
                <a:tab pos="415800" algn="l"/>
                <a:tab pos="522000" algn="l"/>
                <a:tab pos="971280" algn="l"/>
                <a:tab pos="1420560" algn="l"/>
                <a:tab pos="1869840" algn="l"/>
                <a:tab pos="2319120" algn="l"/>
                <a:tab pos="2768400" algn="l"/>
                <a:tab pos="3217680" algn="l"/>
                <a:tab pos="3666959" algn="l"/>
                <a:tab pos="4116240" algn="l"/>
                <a:tab pos="4565519" algn="l"/>
                <a:tab pos="5014440" algn="l"/>
                <a:tab pos="5463720" algn="l"/>
                <a:tab pos="5913000" algn="l"/>
                <a:tab pos="6362280" algn="l"/>
                <a:tab pos="6811559" algn="l"/>
                <a:tab pos="7260840" algn="l"/>
                <a:tab pos="7710119" algn="l"/>
                <a:tab pos="8159400" algn="l"/>
                <a:tab pos="8608680" algn="l"/>
                <a:tab pos="9057960" algn="l"/>
              </a:tabLst>
            </a:pPr>
            <a:r>
              <a:rPr lang="en-GB" dirty="0"/>
              <a:t>[before Anaesthesia]</a:t>
            </a:r>
          </a:p>
          <a:p>
            <a:pPr marL="561960" lvl="0" indent="-457200">
              <a:buFont typeface="Arial" panose="020B0604020202020204" pitchFamily="34" charset="0"/>
              <a:buChar char="•"/>
              <a:tabLst>
                <a:tab pos="415800" algn="l"/>
                <a:tab pos="522000" algn="l"/>
                <a:tab pos="971280" algn="l"/>
                <a:tab pos="1420560" algn="l"/>
                <a:tab pos="1869840" algn="l"/>
                <a:tab pos="2319120" algn="l"/>
                <a:tab pos="2768400" algn="l"/>
                <a:tab pos="3217680" algn="l"/>
                <a:tab pos="3666959" algn="l"/>
                <a:tab pos="4116240" algn="l"/>
                <a:tab pos="4565519" algn="l"/>
                <a:tab pos="5014440" algn="l"/>
                <a:tab pos="5463720" algn="l"/>
                <a:tab pos="5913000" algn="l"/>
                <a:tab pos="6362280" algn="l"/>
                <a:tab pos="6811559" algn="l"/>
                <a:tab pos="7260840" algn="l"/>
                <a:tab pos="7710119" algn="l"/>
                <a:tab pos="8159400" algn="l"/>
                <a:tab pos="8608680" algn="l"/>
                <a:tab pos="9057960" algn="l"/>
              </a:tabLst>
            </a:pPr>
            <a:endParaRPr lang="en-GB" dirty="0"/>
          </a:p>
          <a:p>
            <a:pPr marL="457200" lvl="0" indent="-457200">
              <a:buClr>
                <a:srgbClr val="E6E6E6"/>
              </a:buClr>
              <a:buSzPct val="45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dirty="0"/>
              <a:t>Identity</a:t>
            </a:r>
          </a:p>
          <a:p>
            <a:pPr marL="457200" lvl="0" indent="-457200">
              <a:buClr>
                <a:srgbClr val="E6E6E6"/>
              </a:buClr>
              <a:buSzPct val="45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dirty="0"/>
              <a:t>Procedure, side</a:t>
            </a:r>
          </a:p>
          <a:p>
            <a:pPr marL="457200" lvl="0" indent="-457200">
              <a:buClr>
                <a:srgbClr val="E6E6E6"/>
              </a:buClr>
              <a:buSzPct val="45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dirty="0"/>
              <a:t>Allergy</a:t>
            </a:r>
          </a:p>
          <a:p>
            <a:pPr marL="457200" lvl="0" indent="-457200">
              <a:buClr>
                <a:srgbClr val="E6E6E6"/>
              </a:buClr>
              <a:buSzPct val="45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dirty="0"/>
              <a:t>Documentation (fill in, Informed </a:t>
            </a:r>
            <a:r>
              <a:rPr lang="en-GB" dirty="0" err="1"/>
              <a:t>Consend</a:t>
            </a:r>
            <a:r>
              <a:rPr lang="en-GB" dirty="0"/>
              <a:t>)</a:t>
            </a:r>
          </a:p>
          <a:p>
            <a:pPr marL="457200" lvl="0" indent="-457200">
              <a:buClr>
                <a:srgbClr val="E6E6E6"/>
              </a:buClr>
              <a:buSzPct val="45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dirty="0" err="1"/>
              <a:t>i.v.</a:t>
            </a:r>
            <a:r>
              <a:rPr lang="en-GB" dirty="0"/>
              <a:t> access</a:t>
            </a:r>
          </a:p>
          <a:p>
            <a:pPr marL="457200" lvl="0" indent="-457200">
              <a:buClr>
                <a:srgbClr val="E6E6E6"/>
              </a:buClr>
              <a:buSzPct val="45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dirty="0"/>
              <a:t>Monitoring</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name="page48">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F4925E-7A49-4646-BBCA-C70958B9D9C2}"/>
              </a:ext>
            </a:extLst>
          </p:cNvPr>
          <p:cNvSpPr txBox="1">
            <a:spLocks noGrp="1"/>
          </p:cNvSpPr>
          <p:nvPr>
            <p:ph type="title" idx="4294967295"/>
          </p:nvPr>
        </p:nvSpPr>
        <p:spPr>
          <a:xfrm>
            <a:off x="740879" y="236520"/>
            <a:ext cx="8602920" cy="1349280"/>
          </a:xfrm>
        </p:spPr>
        <p:txBody>
          <a:bodyPr wrap="square" lIns="90000" tIns="46800" rIns="90000" bIns="46800">
            <a:noAutofit/>
          </a:bodyPr>
          <a:lstStyle/>
          <a:p>
            <a:pPr lvl="0">
              <a:lnSpc>
                <a:spcPct val="95000"/>
              </a:lnSpc>
            </a:pPr>
            <a:r>
              <a:rPr lang="cs-CZ"/>
              <a:t>ORoom</a:t>
            </a:r>
          </a:p>
        </p:txBody>
      </p:sp>
      <p:pic>
        <p:nvPicPr>
          <p:cNvPr id="3" name="Obrázek 2">
            <a:extLst>
              <a:ext uri="{FF2B5EF4-FFF2-40B4-BE49-F238E27FC236}">
                <a16:creationId xmlns:a16="http://schemas.microsoft.com/office/drawing/2014/main" id="{1A20E6C0-E561-40A2-A998-9A484D4E0AE9}"/>
              </a:ext>
            </a:extLst>
          </p:cNvPr>
          <p:cNvPicPr>
            <a:picLocks noChangeAspect="1"/>
          </p:cNvPicPr>
          <p:nvPr/>
        </p:nvPicPr>
        <p:blipFill>
          <a:blip r:embed="rId3">
            <a:lum/>
            <a:alphaModFix/>
            <a:grayscl/>
          </a:blip>
          <a:srcRect/>
          <a:stretch>
            <a:fillRect/>
          </a:stretch>
        </p:blipFill>
        <p:spPr>
          <a:xfrm>
            <a:off x="4449600" y="1214280"/>
            <a:ext cx="5386680" cy="3116520"/>
          </a:xfrm>
          <a:prstGeom prst="rect">
            <a:avLst/>
          </a:prstGeom>
          <a:solidFill>
            <a:srgbClr val="FFFFFF"/>
          </a:solidFill>
          <a:ln>
            <a:noFill/>
          </a:ln>
        </p:spPr>
      </p:pic>
      <p:sp>
        <p:nvSpPr>
          <p:cNvPr id="4" name="Zástupný symbol pro text 3">
            <a:extLst>
              <a:ext uri="{FF2B5EF4-FFF2-40B4-BE49-F238E27FC236}">
                <a16:creationId xmlns:a16="http://schemas.microsoft.com/office/drawing/2014/main" id="{9C8A3BC5-CEE1-49F7-AA5E-CFB554AACEC0}"/>
              </a:ext>
            </a:extLst>
          </p:cNvPr>
          <p:cNvSpPr txBox="1">
            <a:spLocks noGrp="1"/>
          </p:cNvSpPr>
          <p:nvPr>
            <p:ph type="body" idx="4294967295"/>
          </p:nvPr>
        </p:nvSpPr>
        <p:spPr>
          <a:xfrm>
            <a:off x="740879" y="4509720"/>
            <a:ext cx="7178760" cy="2314440"/>
          </a:xfrm>
        </p:spPr>
        <p:txBody>
          <a:bodyPr wrap="square">
            <a:normAutofit lnSpcReduction="10000"/>
          </a:bodyPr>
          <a:lstStyle/>
          <a:p>
            <a:pPr marL="0" lvl="0" indent="0">
              <a:buClr>
                <a:srgbClr val="000000"/>
              </a:buClr>
              <a:buSzPct val="100000"/>
              <a:buFont typeface="Times New Roman" pitchFamily="18"/>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„Dobry den“</a:t>
            </a:r>
          </a:p>
          <a:p>
            <a:pPr marL="0" lvl="0" indent="0">
              <a:buClr>
                <a:srgbClr val="000000"/>
              </a:buClr>
              <a:buSzPct val="100000"/>
              <a:buFont typeface="Times New Roman" pitchFamily="18"/>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 </a:t>
            </a:r>
            <a:r>
              <a:rPr lang="cs-CZ" dirty="0" err="1"/>
              <a:t>fellowship</a:t>
            </a:r>
            <a:r>
              <a:rPr lang="cs-CZ" dirty="0"/>
              <a:t> </a:t>
            </a:r>
            <a:r>
              <a:rPr lang="cs-CZ" dirty="0" err="1"/>
              <a:t>Anaesthetist</a:t>
            </a:r>
            <a:r>
              <a:rPr lang="cs-CZ" dirty="0"/>
              <a:t> ~ </a:t>
            </a:r>
            <a:r>
              <a:rPr lang="cs-CZ" dirty="0" err="1"/>
              <a:t>A.nurse</a:t>
            </a:r>
            <a:endParaRPr lang="cs-CZ" dirty="0"/>
          </a:p>
          <a:p>
            <a:pPr marL="674640" lvl="0" indent="-674640">
              <a:tabLst>
                <a:tab pos="674640" algn="l"/>
                <a:tab pos="780840" algn="l"/>
                <a:tab pos="1230120" algn="l"/>
                <a:tab pos="1679400" algn="l"/>
                <a:tab pos="2128680" algn="l"/>
                <a:tab pos="2577960" algn="l"/>
                <a:tab pos="3027240" algn="l"/>
                <a:tab pos="3476520" algn="l"/>
                <a:tab pos="3925799" algn="l"/>
                <a:tab pos="4375080" algn="l"/>
                <a:tab pos="4824359" algn="l"/>
                <a:tab pos="5273280" algn="l"/>
                <a:tab pos="5722560" algn="l"/>
                <a:tab pos="6171840" algn="l"/>
                <a:tab pos="6621120" algn="l"/>
                <a:tab pos="7070399" algn="l"/>
                <a:tab pos="7519680" algn="l"/>
                <a:tab pos="7968959" algn="l"/>
                <a:tab pos="8418240" algn="l"/>
                <a:tab pos="8867520" algn="l"/>
                <a:tab pos="9316800" algn="l"/>
              </a:tabLst>
            </a:pPr>
            <a:r>
              <a:rPr lang="cs-CZ" dirty="0" err="1"/>
              <a:t>confidence</a:t>
            </a:r>
            <a:r>
              <a:rPr lang="cs-CZ" dirty="0"/>
              <a:t>, </a:t>
            </a:r>
            <a:r>
              <a:rPr lang="cs-CZ" dirty="0" err="1"/>
              <a:t>respect</a:t>
            </a:r>
            <a:endParaRPr lang="cs-CZ" dirty="0"/>
          </a:p>
          <a:p>
            <a:pPr marL="0" lvl="0" indent="0">
              <a:buClr>
                <a:srgbClr val="000000"/>
              </a:buClr>
              <a:buSzPct val="100000"/>
              <a:buFont typeface="Times New Roman" pitchFamily="18"/>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err="1"/>
              <a:t>hygiene</a:t>
            </a:r>
            <a:r>
              <a:rPr lang="cs-CZ" dirty="0"/>
              <a:t> – </a:t>
            </a:r>
            <a:r>
              <a:rPr lang="cs-CZ" dirty="0" err="1"/>
              <a:t>wash</a:t>
            </a:r>
            <a:r>
              <a:rPr lang="cs-CZ" dirty="0"/>
              <a:t> </a:t>
            </a:r>
            <a:r>
              <a:rPr lang="cs-CZ" dirty="0" err="1"/>
              <a:t>your</a:t>
            </a:r>
            <a:r>
              <a:rPr lang="cs-CZ" dirty="0"/>
              <a:t> </a:t>
            </a:r>
            <a:r>
              <a:rPr lang="cs-CZ" dirty="0" err="1"/>
              <a:t>hands</a:t>
            </a:r>
            <a:r>
              <a:rPr lang="cs-CZ" dirty="0"/>
              <a:t> </a:t>
            </a:r>
            <a:r>
              <a:rPr lang="cs-CZ" dirty="0" err="1"/>
              <a:t>before</a:t>
            </a:r>
            <a:r>
              <a:rPr lang="cs-CZ" dirty="0"/>
              <a:t> </a:t>
            </a:r>
            <a:r>
              <a:rPr lang="cs-CZ" dirty="0" err="1"/>
              <a:t>every</a:t>
            </a:r>
            <a:r>
              <a:rPr lang="cs-CZ" dirty="0"/>
              <a:t> case, use </a:t>
            </a:r>
            <a:r>
              <a:rPr lang="cs-CZ" dirty="0" err="1"/>
              <a:t>gloves</a:t>
            </a:r>
            <a:endParaRPr lang="cs-CZ"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B2A851-780A-49A2-988E-9F7A9F20F022}"/>
              </a:ext>
            </a:extLst>
          </p:cNvPr>
          <p:cNvSpPr txBox="1">
            <a:spLocks noGrp="1"/>
          </p:cNvSpPr>
          <p:nvPr>
            <p:ph type="title" idx="4294967295"/>
          </p:nvPr>
        </p:nvSpPr>
        <p:spPr>
          <a:xfrm>
            <a:off x="1091880" y="502920"/>
            <a:ext cx="8567640" cy="1260360"/>
          </a:xfrm>
        </p:spPr>
        <p:txBody>
          <a:bodyPr wrap="square" lIns="90000" tIns="46800" rIns="90000" bIns="46800">
            <a:noAutofit/>
          </a:bodyPr>
          <a:lstStyle/>
          <a:p>
            <a:pPr lvl="0">
              <a:lnSpc>
                <a:spcPct val="95000"/>
              </a:lnSpc>
            </a:pPr>
            <a:r>
              <a:rPr lang="cs-CZ"/>
              <a:t>History</a:t>
            </a:r>
          </a:p>
        </p:txBody>
      </p:sp>
      <p:sp>
        <p:nvSpPr>
          <p:cNvPr id="3" name="Zástupný symbol pro text 2">
            <a:extLst>
              <a:ext uri="{FF2B5EF4-FFF2-40B4-BE49-F238E27FC236}">
                <a16:creationId xmlns:a16="http://schemas.microsoft.com/office/drawing/2014/main" id="{D1B9F174-3002-4958-93A5-F7ECAB469AFC}"/>
              </a:ext>
            </a:extLst>
          </p:cNvPr>
          <p:cNvSpPr txBox="1">
            <a:spLocks noGrp="1"/>
          </p:cNvSpPr>
          <p:nvPr>
            <p:ph type="body" idx="4294967295"/>
          </p:nvPr>
        </p:nvSpPr>
        <p:spPr>
          <a:xfrm>
            <a:off x="1091880" y="2015640"/>
            <a:ext cx="8567640" cy="5108760"/>
          </a:xfrm>
        </p:spPr>
        <p:txBody>
          <a:bodyPr wrap="square" lIns="90000" tIns="46800" rIns="90000" bIns="46800"/>
          <a:lstStyle/>
          <a:p>
            <a:pPr marL="342900" lvl="0" indent="-342900">
              <a:spcBef>
                <a:spcPts val="598"/>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sz="2400" dirty="0"/>
              <a:t>Opium (Egypt, </a:t>
            </a:r>
            <a:r>
              <a:rPr lang="cs-CZ" sz="2400" dirty="0" err="1"/>
              <a:t>Syria</a:t>
            </a:r>
            <a:r>
              <a:rPr lang="cs-CZ" sz="2400" dirty="0"/>
              <a:t>)</a:t>
            </a:r>
            <a:br>
              <a:rPr lang="cs-CZ" sz="2400" dirty="0"/>
            </a:br>
            <a:r>
              <a:rPr lang="cs-CZ" sz="2000" dirty="0">
                <a:solidFill>
                  <a:srgbClr val="E6E6E6"/>
                </a:solidFill>
                <a:latin typeface="Times New Roman" pitchFamily="18"/>
                <a:cs typeface="Lucida Sans Unicode" pitchFamily="2"/>
              </a:rPr>
              <a:t>Hippokrates 400 BC     </a:t>
            </a:r>
            <a:r>
              <a:rPr lang="cs-CZ" sz="2000" dirty="0" err="1">
                <a:solidFill>
                  <a:srgbClr val="E6E6E6"/>
                </a:solidFill>
                <a:latin typeface="Times New Roman" pitchFamily="18"/>
                <a:cs typeface="Lucida Sans Unicode" pitchFamily="2"/>
              </a:rPr>
              <a:t>ease</a:t>
            </a:r>
            <a:r>
              <a:rPr lang="cs-CZ" sz="2000" dirty="0">
                <a:solidFill>
                  <a:srgbClr val="E6E6E6"/>
                </a:solidFill>
                <a:latin typeface="Times New Roman" pitchFamily="18"/>
                <a:cs typeface="Lucida Sans Unicode" pitchFamily="2"/>
              </a:rPr>
              <a:t> </a:t>
            </a:r>
            <a:r>
              <a:rPr lang="cs-CZ" sz="2000" dirty="0" err="1">
                <a:solidFill>
                  <a:srgbClr val="E6E6E6"/>
                </a:solidFill>
                <a:latin typeface="Times New Roman" pitchFamily="18"/>
                <a:cs typeface="Lucida Sans Unicode" pitchFamily="2"/>
              </a:rPr>
              <a:t>pain</a:t>
            </a:r>
            <a:endParaRPr lang="cs-CZ" sz="2000" dirty="0"/>
          </a:p>
          <a:p>
            <a:pPr marL="342900" lvl="0" indent="-342900">
              <a:spcBef>
                <a:spcPts val="598"/>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sz="2400" dirty="0"/>
              <a:t>1555  Andreas </a:t>
            </a:r>
            <a:r>
              <a:rPr lang="cs-CZ" sz="2400" dirty="0" err="1"/>
              <a:t>Vesalius</a:t>
            </a:r>
            <a:r>
              <a:rPr lang="cs-CZ" sz="2400" dirty="0"/>
              <a:t> - </a:t>
            </a:r>
            <a:r>
              <a:rPr lang="cs-CZ" sz="2400" dirty="0" err="1"/>
              <a:t>arteficial</a:t>
            </a:r>
            <a:r>
              <a:rPr lang="cs-CZ" sz="2400" dirty="0"/>
              <a:t> </a:t>
            </a:r>
            <a:r>
              <a:rPr lang="cs-CZ" sz="2400" dirty="0" err="1"/>
              <a:t>ventilation</a:t>
            </a:r>
            <a:r>
              <a:rPr lang="cs-CZ" sz="2400" dirty="0"/>
              <a:t> </a:t>
            </a:r>
            <a:r>
              <a:rPr lang="cs-CZ" sz="2400" dirty="0" err="1"/>
              <a:t>through</a:t>
            </a:r>
            <a:r>
              <a:rPr lang="cs-CZ" sz="2400" dirty="0"/>
              <a:t> tube </a:t>
            </a:r>
            <a:r>
              <a:rPr lang="cs-CZ" sz="2400" dirty="0" err="1"/>
              <a:t>between</a:t>
            </a:r>
            <a:r>
              <a:rPr lang="cs-CZ" sz="2400" dirty="0"/>
              <a:t> </a:t>
            </a:r>
            <a:r>
              <a:rPr lang="cs-CZ" sz="2400" dirty="0" err="1"/>
              <a:t>vocal</a:t>
            </a:r>
            <a:r>
              <a:rPr lang="cs-CZ" sz="2400" dirty="0"/>
              <a:t> </a:t>
            </a:r>
            <a:r>
              <a:rPr lang="cs-CZ" sz="2400" dirty="0" err="1"/>
              <a:t>cords</a:t>
            </a:r>
            <a:r>
              <a:rPr lang="cs-CZ" sz="2400" dirty="0"/>
              <a:t>, </a:t>
            </a:r>
            <a:r>
              <a:rPr lang="cs-CZ" sz="2400" dirty="0" err="1"/>
              <a:t>ventricular</a:t>
            </a:r>
            <a:r>
              <a:rPr lang="cs-CZ" sz="2400" dirty="0"/>
              <a:t> </a:t>
            </a:r>
            <a:r>
              <a:rPr lang="cs-CZ" sz="2400" dirty="0" err="1"/>
              <a:t>fibrilation</a:t>
            </a:r>
            <a:r>
              <a:rPr lang="cs-CZ" sz="2400" dirty="0"/>
              <a:t> (</a:t>
            </a:r>
            <a:r>
              <a:rPr lang="cs-CZ" sz="2400" dirty="0" err="1"/>
              <a:t>animals</a:t>
            </a:r>
            <a:r>
              <a:rPr lang="cs-CZ" sz="2400" dirty="0"/>
              <a:t>)</a:t>
            </a:r>
          </a:p>
          <a:p>
            <a:pPr marL="342900" lvl="0" indent="-342900">
              <a:spcBef>
                <a:spcPts val="598"/>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sz="2400" dirty="0"/>
              <a:t>1546 Valerius </a:t>
            </a:r>
            <a:r>
              <a:rPr lang="cs-CZ" sz="2400" dirty="0" err="1"/>
              <a:t>Cordus</a:t>
            </a:r>
            <a:r>
              <a:rPr lang="cs-CZ" sz="2400" dirty="0"/>
              <a:t> - ether – oleum </a:t>
            </a:r>
            <a:r>
              <a:rPr lang="cs-CZ" sz="2400" dirty="0" err="1"/>
              <a:t>vitreolum</a:t>
            </a:r>
            <a:r>
              <a:rPr lang="cs-CZ" sz="2400" dirty="0"/>
              <a:t> </a:t>
            </a:r>
            <a:r>
              <a:rPr lang="cs-CZ" sz="2400" dirty="0" err="1"/>
              <a:t>dulce</a:t>
            </a:r>
            <a:endParaRPr lang="cs-CZ" sz="2400" dirty="0"/>
          </a:p>
          <a:p>
            <a:pPr marL="342900" lvl="0" indent="-342900">
              <a:spcBef>
                <a:spcPts val="598"/>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sz="2400" dirty="0"/>
              <a:t>1547 </a:t>
            </a:r>
            <a:r>
              <a:rPr lang="cs-CZ" sz="2400" dirty="0" err="1"/>
              <a:t>Paracelsus</a:t>
            </a:r>
            <a:r>
              <a:rPr lang="cs-CZ" sz="2400" dirty="0"/>
              <a:t> - </a:t>
            </a:r>
            <a:r>
              <a:rPr lang="cs-CZ" sz="2400" dirty="0" err="1"/>
              <a:t>analgetic</a:t>
            </a:r>
            <a:r>
              <a:rPr lang="cs-CZ" sz="2400" dirty="0"/>
              <a:t> </a:t>
            </a:r>
            <a:r>
              <a:rPr lang="cs-CZ" sz="2400" dirty="0" err="1"/>
              <a:t>effect</a:t>
            </a:r>
            <a:r>
              <a:rPr lang="cs-CZ" sz="2400" dirty="0"/>
              <a:t> </a:t>
            </a:r>
            <a:r>
              <a:rPr lang="cs-CZ" sz="2400" dirty="0" err="1"/>
              <a:t>of</a:t>
            </a:r>
            <a:r>
              <a:rPr lang="cs-CZ" sz="2400" dirty="0"/>
              <a:t> ether</a:t>
            </a:r>
          </a:p>
          <a:p>
            <a:pPr marL="342900" lvl="0" indent="-342900">
              <a:spcBef>
                <a:spcPts val="598"/>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sz="2400" dirty="0"/>
              <a:t>1646 </a:t>
            </a:r>
            <a:r>
              <a:rPr lang="cs-CZ" sz="2400" dirty="0" err="1"/>
              <a:t>Severino</a:t>
            </a:r>
            <a:r>
              <a:rPr lang="cs-CZ" sz="2400" dirty="0"/>
              <a:t> - </a:t>
            </a:r>
            <a:r>
              <a:rPr lang="cs-CZ" sz="2400" dirty="0" err="1"/>
              <a:t>cryoanaesthesia</a:t>
            </a:r>
            <a:r>
              <a:rPr lang="cs-CZ" sz="2400" dirty="0"/>
              <a:t> – </a:t>
            </a:r>
            <a:r>
              <a:rPr lang="cs-CZ" sz="2400" dirty="0" err="1"/>
              <a:t>Napoleon's</a:t>
            </a:r>
            <a:r>
              <a:rPr lang="cs-CZ" sz="2400" dirty="0"/>
              <a:t> </a:t>
            </a:r>
            <a:r>
              <a:rPr lang="cs-CZ" sz="2400" dirty="0" err="1"/>
              <a:t>wars</a:t>
            </a:r>
            <a:r>
              <a:rPr lang="cs-CZ" sz="2400" dirty="0"/>
              <a:t> – </a:t>
            </a:r>
            <a:r>
              <a:rPr lang="cs-CZ" sz="2400" dirty="0" err="1"/>
              <a:t>Larey</a:t>
            </a:r>
            <a:endParaRPr lang="cs-CZ" sz="2400" dirty="0"/>
          </a:p>
          <a:p>
            <a:pPr marL="342900" lvl="0" indent="-342900">
              <a:spcBef>
                <a:spcPts val="598"/>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sz="2400" dirty="0"/>
              <a:t>1773 N2O      Joseph </a:t>
            </a:r>
            <a:r>
              <a:rPr lang="cs-CZ" sz="2400" dirty="0" err="1"/>
              <a:t>Priestley</a:t>
            </a:r>
            <a:r>
              <a:rPr lang="cs-CZ" sz="2400" dirty="0"/>
              <a:t> (1733-1804)</a:t>
            </a:r>
          </a:p>
          <a:p>
            <a:pPr marL="342900" lvl="0" indent="-342900">
              <a:spcBef>
                <a:spcPts val="598"/>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sz="2400" dirty="0"/>
              <a:t>1774 oxygen</a:t>
            </a:r>
          </a:p>
          <a:p>
            <a:pPr marL="342900" lvl="0" indent="-342900">
              <a:spcBef>
                <a:spcPts val="598"/>
              </a:spcBef>
              <a:buClr>
                <a:srgbClr val="CE9964"/>
              </a:buClr>
              <a:buSzPct val="9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sz="2400" dirty="0"/>
              <a:t>1779 </a:t>
            </a:r>
            <a:r>
              <a:rPr lang="cs-CZ" sz="2400" dirty="0" err="1"/>
              <a:t>Humphry</a:t>
            </a:r>
            <a:r>
              <a:rPr lang="cs-CZ" sz="2400" dirty="0"/>
              <a:t> Davy  - </a:t>
            </a:r>
            <a:r>
              <a:rPr lang="cs-CZ" sz="2400" dirty="0" err="1"/>
              <a:t>Anaesthetic</a:t>
            </a:r>
            <a:r>
              <a:rPr lang="cs-CZ" sz="2400" dirty="0"/>
              <a:t> </a:t>
            </a:r>
            <a:r>
              <a:rPr lang="cs-CZ" sz="2400" dirty="0" err="1"/>
              <a:t>effect</a:t>
            </a:r>
            <a:r>
              <a:rPr lang="cs-CZ" sz="2400" dirty="0"/>
              <a:t> </a:t>
            </a:r>
            <a:r>
              <a:rPr lang="cs-CZ" sz="2400" dirty="0" err="1"/>
              <a:t>of</a:t>
            </a:r>
            <a:r>
              <a:rPr lang="cs-CZ" sz="2400" dirty="0"/>
              <a:t> N2O</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name="page55">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ABF0CC-D3B5-4717-AA89-72A0B8C5875E}"/>
              </a:ext>
            </a:extLst>
          </p:cNvPr>
          <p:cNvSpPr txBox="1">
            <a:spLocks noGrp="1"/>
          </p:cNvSpPr>
          <p:nvPr>
            <p:ph type="title" idx="4294967295"/>
          </p:nvPr>
        </p:nvSpPr>
        <p:spPr>
          <a:xfrm>
            <a:off x="741239" y="282600"/>
            <a:ext cx="8601120" cy="1255680"/>
          </a:xfrm>
        </p:spPr>
        <p:txBody>
          <a:bodyPr wrap="square">
            <a:noAutofit/>
          </a:bodyPr>
          <a:lstStyle/>
          <a:p>
            <a:pPr lvl="0"/>
            <a:r>
              <a:rPr lang="cs-CZ"/>
              <a:t>Continuum of depth of sedation</a:t>
            </a:r>
          </a:p>
        </p:txBody>
      </p:sp>
      <p:sp>
        <p:nvSpPr>
          <p:cNvPr id="3" name="Zástupný symbol pro text 2">
            <a:extLst>
              <a:ext uri="{FF2B5EF4-FFF2-40B4-BE49-F238E27FC236}">
                <a16:creationId xmlns:a16="http://schemas.microsoft.com/office/drawing/2014/main" id="{1884D75E-D79E-4D1B-ADEC-A37617CD2B58}"/>
              </a:ext>
            </a:extLst>
          </p:cNvPr>
          <p:cNvSpPr txBox="1">
            <a:spLocks noGrp="1"/>
          </p:cNvSpPr>
          <p:nvPr>
            <p:ph type="body" idx="4294967295"/>
          </p:nvPr>
        </p:nvSpPr>
        <p:spPr>
          <a:xfrm>
            <a:off x="741239" y="1963800"/>
            <a:ext cx="8764560" cy="4929120"/>
          </a:xfrm>
        </p:spPr>
        <p:txBody>
          <a:bodyPr/>
          <a:lstStyle/>
          <a:p>
            <a:endParaRPr lang="cs-CZ"/>
          </a:p>
        </p:txBody>
      </p:sp>
      <p:pic>
        <p:nvPicPr>
          <p:cNvPr id="4" name="Obrázek 3">
            <a:extLst>
              <a:ext uri="{FF2B5EF4-FFF2-40B4-BE49-F238E27FC236}">
                <a16:creationId xmlns:a16="http://schemas.microsoft.com/office/drawing/2014/main" id="{AC1E6168-91B1-4BA8-9B9D-BB1838AB7D8C}"/>
              </a:ext>
            </a:extLst>
          </p:cNvPr>
          <p:cNvPicPr>
            <a:picLocks noChangeAspect="1"/>
          </p:cNvPicPr>
          <p:nvPr/>
        </p:nvPicPr>
        <p:blipFill>
          <a:blip r:embed="rId3">
            <a:lum/>
            <a:alphaModFix/>
          </a:blip>
          <a:srcRect/>
          <a:stretch>
            <a:fillRect/>
          </a:stretch>
        </p:blipFill>
        <p:spPr>
          <a:xfrm>
            <a:off x="1065239" y="2128680"/>
            <a:ext cx="6033960" cy="4700880"/>
          </a:xfrm>
          <a:prstGeom prst="rect">
            <a:avLst/>
          </a:prstGeom>
          <a:noFill/>
          <a:ln>
            <a:noFill/>
          </a:ln>
        </p:spPr>
      </p:pic>
      <p:sp>
        <p:nvSpPr>
          <p:cNvPr id="5" name="Volný tvar: obrazec 4">
            <a:extLst>
              <a:ext uri="{FF2B5EF4-FFF2-40B4-BE49-F238E27FC236}">
                <a16:creationId xmlns:a16="http://schemas.microsoft.com/office/drawing/2014/main" id="{0638CA26-0215-4A07-B3EB-31E60269CCB5}"/>
              </a:ext>
            </a:extLst>
          </p:cNvPr>
          <p:cNvSpPr/>
          <p:nvPr/>
        </p:nvSpPr>
        <p:spPr>
          <a:xfrm>
            <a:off x="7380360" y="6480000"/>
            <a:ext cx="2170080" cy="438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0000" tIns="45000" rIns="90000" bIns="45000" anchor="t" anchorCtr="0" compatLnSpc="1">
            <a:noAutofit/>
          </a:bodyPr>
          <a:lstStyle/>
          <a:p>
            <a:pPr marL="0" marR="0" lvl="0" indent="0" algn="l" hangingPunct="0">
              <a:lnSpc>
                <a:spcPct val="95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cs-CZ" sz="2400" b="0" i="0" u="none" strike="noStrike" cap="none" baseline="0" dirty="0">
                <a:ln>
                  <a:noFill/>
                </a:ln>
                <a:solidFill>
                  <a:srgbClr val="000000"/>
                </a:solidFill>
                <a:latin typeface="Times New Roman" pitchFamily="18"/>
                <a:ea typeface="Lucida Sans Unicode" pitchFamily="2"/>
                <a:cs typeface="Lucida Sans Unicode" pitchFamily="2"/>
              </a:rPr>
              <a:t>ASA 2004/2009</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name="page53">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15B4C6-023F-4E45-9BD8-C8CF001530F7}"/>
              </a:ext>
            </a:extLst>
          </p:cNvPr>
          <p:cNvSpPr txBox="1">
            <a:spLocks noGrp="1"/>
          </p:cNvSpPr>
          <p:nvPr>
            <p:ph type="title" idx="4294967295"/>
          </p:nvPr>
        </p:nvSpPr>
        <p:spPr>
          <a:xfrm>
            <a:off x="741239" y="282600"/>
            <a:ext cx="8609040" cy="1263600"/>
          </a:xfrm>
        </p:spPr>
        <p:txBody>
          <a:bodyPr wrap="square">
            <a:noAutofit/>
          </a:bodyPr>
          <a:lstStyle/>
          <a:p>
            <a:pPr lvl="0"/>
            <a:r>
              <a:rPr lang="en-GB"/>
              <a:t>Phraseology</a:t>
            </a:r>
          </a:p>
        </p:txBody>
      </p:sp>
      <p:sp>
        <p:nvSpPr>
          <p:cNvPr id="3" name="Zástupný symbol pro text 2">
            <a:extLst>
              <a:ext uri="{FF2B5EF4-FFF2-40B4-BE49-F238E27FC236}">
                <a16:creationId xmlns:a16="http://schemas.microsoft.com/office/drawing/2014/main" id="{961A8223-4871-40FE-80E9-9D3318D38024}"/>
              </a:ext>
            </a:extLst>
          </p:cNvPr>
          <p:cNvSpPr txBox="1">
            <a:spLocks noGrp="1"/>
          </p:cNvSpPr>
          <p:nvPr>
            <p:ph type="body" idx="4294967295"/>
          </p:nvPr>
        </p:nvSpPr>
        <p:spPr>
          <a:xfrm>
            <a:off x="720719" y="1638000"/>
            <a:ext cx="8772480" cy="5381640"/>
          </a:xfrm>
        </p:spPr>
        <p:txBody>
          <a:bodyPr wrap="square">
            <a:normAutofit fontScale="92500" lnSpcReduction="10000"/>
          </a:bodyPr>
          <a:lstStyle/>
          <a:p>
            <a:pPr marL="0" lvl="0" indent="0">
              <a:buClr>
                <a:srgbClr val="E6E6E6"/>
              </a:buClr>
              <a:buSzPct val="45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dirty="0"/>
              <a:t>analgesia  = elimination of pain</a:t>
            </a:r>
          </a:p>
          <a:p>
            <a:pPr marL="0" lvl="0" indent="0">
              <a:buClr>
                <a:srgbClr val="E6E6E6"/>
              </a:buClr>
              <a:buSzPct val="45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dirty="0"/>
              <a:t>sedation = elimination of stress, impatience, fear</a:t>
            </a:r>
          </a:p>
          <a:p>
            <a:pPr marL="457200" lvl="1" indent="-457200" hangingPunct="0">
              <a:lnSpc>
                <a:spcPct val="95000"/>
              </a:lnSpc>
              <a:spcBef>
                <a:spcPts val="0"/>
              </a:spcBef>
              <a:buClr>
                <a:srgbClr val="000000"/>
              </a:buClr>
              <a:buSzPct val="100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sz="3200" dirty="0">
                <a:solidFill>
                  <a:srgbClr val="E6E6E6"/>
                </a:solidFill>
                <a:latin typeface="Times New Roman" pitchFamily="18"/>
                <a:cs typeface="Lucida Sans Unicode" pitchFamily="2"/>
              </a:rPr>
              <a:t>Minimal Sedation (Anxiolysis) is a drug-induced state during which patients respond normally to verbal commands. Although cognitive function and physical coordination may be impaired, airway reflexes, and ventilatory and cardiovascular functions are unaffected.</a:t>
            </a:r>
            <a:endParaRPr lang="cs-CZ" sz="3200" dirty="0">
              <a:solidFill>
                <a:srgbClr val="E6E6E6"/>
              </a:solidFill>
              <a:latin typeface="Times New Roman" pitchFamily="18"/>
              <a:cs typeface="Lucida Sans Unicode" pitchFamily="2"/>
            </a:endParaRPr>
          </a:p>
          <a:p>
            <a:pPr marL="457200" lvl="1" indent="-457200" hangingPunct="0">
              <a:lnSpc>
                <a:spcPct val="95000"/>
              </a:lnSpc>
              <a:spcBef>
                <a:spcPts val="0"/>
              </a:spcBef>
              <a:buClr>
                <a:srgbClr val="000000"/>
              </a:buClr>
              <a:buSzPct val="100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sz="3200" dirty="0">
                <a:solidFill>
                  <a:srgbClr val="E6E6E6"/>
                </a:solidFill>
                <a:latin typeface="Times New Roman" pitchFamily="18"/>
                <a:cs typeface="Lucida Sans Unicode" pitchFamily="2"/>
              </a:rPr>
              <a:t>Moderate Sedation/Analgesia (“Conscious Sedation”) is a drug-induced depression of consciousness during which patients respond purposefully to verbal commands, either alone or accompanied by light tactile stimulation.</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name="page54">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5AC24E-ADD2-4A52-A427-1FAA5AC12BFE}"/>
              </a:ext>
            </a:extLst>
          </p:cNvPr>
          <p:cNvSpPr txBox="1">
            <a:spLocks noGrp="1"/>
          </p:cNvSpPr>
          <p:nvPr>
            <p:ph type="title" idx="4294967295"/>
          </p:nvPr>
        </p:nvSpPr>
        <p:spPr>
          <a:xfrm>
            <a:off x="741239" y="282600"/>
            <a:ext cx="8609040" cy="1263600"/>
          </a:xfrm>
        </p:spPr>
        <p:txBody>
          <a:bodyPr wrap="square">
            <a:noAutofit/>
          </a:bodyPr>
          <a:lstStyle/>
          <a:p>
            <a:pPr lvl="0"/>
            <a:r>
              <a:rPr lang="en-GB"/>
              <a:t>Phraseology</a:t>
            </a:r>
          </a:p>
        </p:txBody>
      </p:sp>
      <p:sp>
        <p:nvSpPr>
          <p:cNvPr id="3" name="Zástupný symbol pro text 2">
            <a:extLst>
              <a:ext uri="{FF2B5EF4-FFF2-40B4-BE49-F238E27FC236}">
                <a16:creationId xmlns:a16="http://schemas.microsoft.com/office/drawing/2014/main" id="{5BF25FB3-E17E-4403-8B9D-C47A2338AF8C}"/>
              </a:ext>
            </a:extLst>
          </p:cNvPr>
          <p:cNvSpPr txBox="1">
            <a:spLocks noGrp="1"/>
          </p:cNvSpPr>
          <p:nvPr>
            <p:ph type="body" idx="4294967295"/>
          </p:nvPr>
        </p:nvSpPr>
        <p:spPr>
          <a:xfrm>
            <a:off x="741239" y="1855439"/>
            <a:ext cx="8772480" cy="5497560"/>
          </a:xfrm>
        </p:spPr>
        <p:txBody>
          <a:bodyPr wrap="square">
            <a:normAutofit fontScale="92500" lnSpcReduction="20000"/>
          </a:bodyPr>
          <a:lstStyle/>
          <a:p>
            <a:pPr marL="457200" lvl="1" indent="-457200" hangingPunct="0">
              <a:lnSpc>
                <a:spcPct val="95000"/>
              </a:lnSpc>
              <a:spcBef>
                <a:spcPts val="0"/>
              </a:spcBef>
              <a:buClr>
                <a:srgbClr val="000000"/>
              </a:buClr>
              <a:buSzPct val="100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sz="3200" dirty="0">
                <a:solidFill>
                  <a:srgbClr val="E6E6E6"/>
                </a:solidFill>
                <a:latin typeface="Times New Roman" pitchFamily="18"/>
                <a:cs typeface="Lucida Sans Unicode" pitchFamily="2"/>
              </a:rPr>
              <a:t>Deep Sedation/Analgesia is a drug-induced depression of consciousness during which patients cannot be easily aroused but respond following repeated or painful stimulation. The ability to independently maintain ventilatory function may be impaired. Patients may require assistance in maintaining a patent airway, and spontaneous ventilation may be inadequate.</a:t>
            </a:r>
          </a:p>
          <a:p>
            <a:pPr marL="0" lvl="1" indent="0" hangingPunct="0">
              <a:lnSpc>
                <a:spcPct val="95000"/>
              </a:lnSpc>
              <a:spcBef>
                <a:spcPts val="0"/>
              </a:spcBef>
              <a:buClr>
                <a:srgbClr val="000000"/>
              </a:buClr>
              <a:buSzPct val="10000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endParaRPr lang="cs-CZ" sz="3200" dirty="0">
              <a:solidFill>
                <a:srgbClr val="E6E6E6"/>
              </a:solidFill>
              <a:latin typeface="Times New Roman" pitchFamily="18"/>
              <a:cs typeface="Lucida Sans Unicode" pitchFamily="2"/>
            </a:endParaRPr>
          </a:p>
          <a:p>
            <a:pPr marL="457200" lvl="1" indent="-457200" hangingPunct="0">
              <a:lnSpc>
                <a:spcPct val="95000"/>
              </a:lnSpc>
              <a:spcBef>
                <a:spcPts val="0"/>
              </a:spcBef>
              <a:buClr>
                <a:srgbClr val="000000"/>
              </a:buClr>
              <a:buSzPct val="100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sz="3200" dirty="0">
                <a:solidFill>
                  <a:srgbClr val="E6E6E6"/>
                </a:solidFill>
                <a:latin typeface="Times New Roman" pitchFamily="18"/>
                <a:cs typeface="Lucida Sans Unicode" pitchFamily="2"/>
              </a:rPr>
              <a:t>General Anaesthesia is … loss of consciousness during which patients are not arousable, even by painful stimulation.</a:t>
            </a:r>
            <a:br>
              <a:rPr lang="cs-CZ" sz="3200" dirty="0">
                <a:solidFill>
                  <a:srgbClr val="E6E6E6"/>
                </a:solidFill>
                <a:latin typeface="Times New Roman" pitchFamily="18"/>
                <a:cs typeface="Lucida Sans Unicode" pitchFamily="2"/>
              </a:rPr>
            </a:br>
            <a:r>
              <a:rPr lang="en-GB" sz="3200" dirty="0">
                <a:solidFill>
                  <a:srgbClr val="E6E6E6"/>
                </a:solidFill>
                <a:latin typeface="Times New Roman" pitchFamily="18"/>
                <a:cs typeface="Lucida Sans Unicode" pitchFamily="2"/>
              </a:rPr>
              <a:t>inability to maintain ventilatory function = often require assistance in maintaining a patent airway, and positive pressure ventilation may be required.</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name="page56">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596FA3-67E7-4189-96C8-8B77CD60E449}"/>
              </a:ext>
            </a:extLst>
          </p:cNvPr>
          <p:cNvSpPr txBox="1">
            <a:spLocks noGrp="1"/>
          </p:cNvSpPr>
          <p:nvPr>
            <p:ph type="title" idx="4294967295"/>
          </p:nvPr>
        </p:nvSpPr>
        <p:spPr>
          <a:xfrm>
            <a:off x="741239" y="282600"/>
            <a:ext cx="8609040" cy="1263600"/>
          </a:xfrm>
        </p:spPr>
        <p:txBody>
          <a:bodyPr wrap="square">
            <a:noAutofit/>
          </a:bodyPr>
          <a:lstStyle/>
          <a:p>
            <a:pPr lvl="0"/>
            <a:r>
              <a:rPr lang="en-GB" dirty="0"/>
              <a:t>An</a:t>
            </a:r>
            <a:r>
              <a:rPr lang="cs-CZ" dirty="0"/>
              <a:t>a</a:t>
            </a:r>
            <a:r>
              <a:rPr lang="en-GB" dirty="0" err="1"/>
              <a:t>esthesia</a:t>
            </a:r>
            <a:endParaRPr lang="en-GB" dirty="0"/>
          </a:p>
        </p:txBody>
      </p:sp>
      <p:sp>
        <p:nvSpPr>
          <p:cNvPr id="3" name="Zástupný symbol pro text 2">
            <a:extLst>
              <a:ext uri="{FF2B5EF4-FFF2-40B4-BE49-F238E27FC236}">
                <a16:creationId xmlns:a16="http://schemas.microsoft.com/office/drawing/2014/main" id="{E5349D9F-20D1-4BA8-AE1C-D47014DA39D5}"/>
              </a:ext>
            </a:extLst>
          </p:cNvPr>
          <p:cNvSpPr txBox="1">
            <a:spLocks noGrp="1"/>
          </p:cNvSpPr>
          <p:nvPr>
            <p:ph type="body" idx="4294967295"/>
          </p:nvPr>
        </p:nvSpPr>
        <p:spPr>
          <a:xfrm>
            <a:off x="741239" y="1855439"/>
            <a:ext cx="8772480" cy="5381640"/>
          </a:xfrm>
        </p:spPr>
        <p:txBody>
          <a:bodyPr wrap="square"/>
          <a:lstStyle/>
          <a:p>
            <a:pPr marL="0" lvl="0" indent="0">
              <a:buClr>
                <a:srgbClr val="E6E6E6"/>
              </a:buClr>
              <a:buSzPct val="45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sz="3600" dirty="0"/>
              <a:t>General</a:t>
            </a:r>
            <a:r>
              <a:rPr lang="cs-CZ" sz="3600" dirty="0"/>
              <a:t> </a:t>
            </a:r>
          </a:p>
          <a:p>
            <a:pPr marL="457200" indent="-457200">
              <a:buClr>
                <a:srgbClr val="E6E6E6"/>
              </a:buClr>
              <a:buSzPct val="45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sz="2800" dirty="0" err="1">
                <a:solidFill>
                  <a:srgbClr val="E6E6E6"/>
                </a:solidFill>
                <a:latin typeface="Times New Roman" pitchFamily="18"/>
                <a:cs typeface="Lucida Sans Unicode" pitchFamily="2"/>
              </a:rPr>
              <a:t>inhalation</a:t>
            </a:r>
            <a:r>
              <a:rPr lang="cs-CZ" sz="2800" dirty="0">
                <a:solidFill>
                  <a:srgbClr val="E6E6E6"/>
                </a:solidFill>
                <a:latin typeface="Times New Roman" pitchFamily="18"/>
                <a:cs typeface="Lucida Sans Unicode" pitchFamily="2"/>
              </a:rPr>
              <a:t> </a:t>
            </a:r>
          </a:p>
          <a:p>
            <a:pPr marL="457200" indent="-457200">
              <a:buClr>
                <a:srgbClr val="E6E6E6"/>
              </a:buClr>
              <a:buSzPct val="45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sz="2800" dirty="0">
                <a:solidFill>
                  <a:srgbClr val="E6E6E6"/>
                </a:solidFill>
                <a:latin typeface="Times New Roman" pitchFamily="18"/>
                <a:cs typeface="Lucida Sans Unicode" pitchFamily="2"/>
              </a:rPr>
              <a:t>TIVA</a:t>
            </a:r>
            <a:endParaRPr lang="cs-CZ" sz="2800" dirty="0">
              <a:solidFill>
                <a:srgbClr val="E6E6E6"/>
              </a:solidFill>
              <a:latin typeface="Times New Roman" pitchFamily="18"/>
              <a:cs typeface="Lucida Sans Unicode" pitchFamily="2"/>
            </a:endParaRPr>
          </a:p>
          <a:p>
            <a:pPr marL="457200" indent="-457200">
              <a:buClr>
                <a:srgbClr val="E6E6E6"/>
              </a:buClr>
              <a:buSzPct val="45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endParaRPr lang="cs-CZ" sz="3600" dirty="0"/>
          </a:p>
          <a:p>
            <a:pPr marL="457200" indent="-457200">
              <a:buClr>
                <a:srgbClr val="E6E6E6"/>
              </a:buClr>
              <a:buSzPct val="45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sz="3600" dirty="0"/>
              <a:t>Regional</a:t>
            </a:r>
          </a:p>
          <a:p>
            <a:pPr marL="457200" lvl="1" indent="-457200" hangingPunct="0">
              <a:lnSpc>
                <a:spcPct val="95000"/>
              </a:lnSpc>
              <a:spcBef>
                <a:spcPts val="0"/>
              </a:spcBef>
              <a:buClr>
                <a:srgbClr val="E6E6E6"/>
              </a:buClr>
              <a:buSzPct val="45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sz="2800" dirty="0">
                <a:solidFill>
                  <a:srgbClr val="E6E6E6"/>
                </a:solidFill>
                <a:latin typeface="Times New Roman" pitchFamily="18"/>
                <a:cs typeface="Lucida Sans Unicode" pitchFamily="2"/>
              </a:rPr>
              <a:t>central block (</a:t>
            </a:r>
            <a:r>
              <a:rPr lang="cs-CZ" sz="2800" dirty="0" err="1">
                <a:solidFill>
                  <a:srgbClr val="E6E6E6"/>
                </a:solidFill>
                <a:latin typeface="Times New Roman" pitchFamily="18"/>
                <a:cs typeface="Lucida Sans Unicode" pitchFamily="2"/>
              </a:rPr>
              <a:t>subarachnoid</a:t>
            </a:r>
            <a:r>
              <a:rPr lang="en-GB" sz="2800" dirty="0">
                <a:solidFill>
                  <a:srgbClr val="E6E6E6"/>
                </a:solidFill>
                <a:latin typeface="Times New Roman" pitchFamily="18"/>
                <a:cs typeface="Lucida Sans Unicode" pitchFamily="2"/>
              </a:rPr>
              <a:t>, </a:t>
            </a:r>
            <a:r>
              <a:rPr lang="cs-CZ" sz="2800" dirty="0" err="1">
                <a:solidFill>
                  <a:srgbClr val="E6E6E6"/>
                </a:solidFill>
                <a:latin typeface="Times New Roman" pitchFamily="18"/>
                <a:cs typeface="Lucida Sans Unicode" pitchFamily="2"/>
              </a:rPr>
              <a:t>epidural</a:t>
            </a:r>
            <a:r>
              <a:rPr lang="en-GB" sz="2800" dirty="0">
                <a:solidFill>
                  <a:srgbClr val="E6E6E6"/>
                </a:solidFill>
                <a:latin typeface="Times New Roman" pitchFamily="18"/>
                <a:cs typeface="Lucida Sans Unicode" pitchFamily="2"/>
              </a:rPr>
              <a:t>)</a:t>
            </a:r>
          </a:p>
          <a:p>
            <a:pPr marL="457200" lvl="1" indent="-457200" hangingPunct="0">
              <a:lnSpc>
                <a:spcPct val="95000"/>
              </a:lnSpc>
              <a:spcBef>
                <a:spcPts val="0"/>
              </a:spcBef>
              <a:buClr>
                <a:srgbClr val="E6E6E6"/>
              </a:buClr>
              <a:buSzPct val="45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sz="2800" dirty="0" err="1">
                <a:solidFill>
                  <a:srgbClr val="E6E6E6"/>
                </a:solidFill>
                <a:latin typeface="Times New Roman" pitchFamily="18"/>
                <a:cs typeface="Lucida Sans Unicode" pitchFamily="2"/>
              </a:rPr>
              <a:t>periferal</a:t>
            </a:r>
            <a:r>
              <a:rPr lang="en-GB" sz="2800" dirty="0">
                <a:solidFill>
                  <a:srgbClr val="E6E6E6"/>
                </a:solidFill>
                <a:latin typeface="Times New Roman" pitchFamily="18"/>
                <a:cs typeface="Lucida Sans Unicode" pitchFamily="2"/>
              </a:rPr>
              <a:t> blocks (brachial, nervous)</a:t>
            </a:r>
            <a:endParaRPr lang="cs-CZ" sz="2800" dirty="0">
              <a:solidFill>
                <a:srgbClr val="E6E6E6"/>
              </a:solidFill>
              <a:latin typeface="Times New Roman" pitchFamily="18"/>
              <a:cs typeface="Lucida Sans Unicode" pitchFamily="2"/>
            </a:endParaRPr>
          </a:p>
          <a:p>
            <a:pPr marL="457200" lvl="1" indent="-457200" hangingPunct="0">
              <a:lnSpc>
                <a:spcPct val="95000"/>
              </a:lnSpc>
              <a:spcBef>
                <a:spcPts val="0"/>
              </a:spcBef>
              <a:buClr>
                <a:srgbClr val="E6E6E6"/>
              </a:buClr>
              <a:buSzPct val="45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endParaRPr lang="en-GB" sz="2800" dirty="0">
              <a:solidFill>
                <a:srgbClr val="E6E6E6"/>
              </a:solidFill>
              <a:latin typeface="Times New Roman" pitchFamily="18"/>
              <a:cs typeface="Lucida Sans Unicode" pitchFamily="2"/>
            </a:endParaRPr>
          </a:p>
          <a:p>
            <a:pPr marL="457200" lvl="1" indent="-457200" hangingPunct="0">
              <a:lnSpc>
                <a:spcPct val="95000"/>
              </a:lnSpc>
              <a:spcBef>
                <a:spcPts val="0"/>
              </a:spcBef>
              <a:buClr>
                <a:srgbClr val="E6E6E6"/>
              </a:buClr>
              <a:buSzPct val="45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sz="2800" dirty="0">
                <a:solidFill>
                  <a:srgbClr val="E6E6E6"/>
                </a:solidFill>
                <a:latin typeface="Times New Roman" pitchFamily="18"/>
                <a:cs typeface="Lucida Sans Unicode" pitchFamily="2"/>
              </a:rPr>
              <a:t>local Anaesthesia (eye – cornea + conjunctiva, infiltration)</a:t>
            </a:r>
          </a:p>
          <a:p>
            <a:pPr marL="457200" lvl="0" indent="-457200">
              <a:buClr>
                <a:srgbClr val="E6E6E6"/>
              </a:buClr>
              <a:buSzPct val="45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endParaRPr lang="en-GB" sz="2800" dirty="0"/>
          </a:p>
          <a:p>
            <a:pPr marL="415800" lvl="0" indent="-311040">
              <a:tabLst>
                <a:tab pos="415800" algn="l"/>
                <a:tab pos="522000" algn="l"/>
                <a:tab pos="971280" algn="l"/>
                <a:tab pos="1420560" algn="l"/>
                <a:tab pos="1869840" algn="l"/>
                <a:tab pos="2319120" algn="l"/>
                <a:tab pos="2768400" algn="l"/>
                <a:tab pos="3217680" algn="l"/>
                <a:tab pos="3666959" algn="l"/>
                <a:tab pos="4116240" algn="l"/>
                <a:tab pos="4565519" algn="l"/>
                <a:tab pos="5014440" algn="l"/>
                <a:tab pos="5463720" algn="l"/>
                <a:tab pos="5913000" algn="l"/>
                <a:tab pos="6362280" algn="l"/>
                <a:tab pos="6811559" algn="l"/>
                <a:tab pos="7260840" algn="l"/>
                <a:tab pos="7710119" algn="l"/>
                <a:tab pos="8159400" algn="l"/>
                <a:tab pos="8608680" algn="l"/>
                <a:tab pos="9057960" algn="l"/>
              </a:tabLst>
            </a:pPr>
            <a:r>
              <a:rPr lang="en-GB" dirty="0"/>
              <a:t>Combined = GA + EPI-line</a:t>
            </a:r>
          </a:p>
          <a:p>
            <a:pPr marL="415800" lvl="0" indent="-311040">
              <a:tabLst>
                <a:tab pos="415800" algn="l"/>
                <a:tab pos="522000" algn="l"/>
                <a:tab pos="971280" algn="l"/>
                <a:tab pos="1420560" algn="l"/>
                <a:tab pos="1869840" algn="l"/>
                <a:tab pos="2319120" algn="l"/>
                <a:tab pos="2768400" algn="l"/>
                <a:tab pos="3217680" algn="l"/>
                <a:tab pos="3666959" algn="l"/>
                <a:tab pos="4116240" algn="l"/>
                <a:tab pos="4565519" algn="l"/>
                <a:tab pos="5014440" algn="l"/>
                <a:tab pos="5463720" algn="l"/>
                <a:tab pos="5913000" algn="l"/>
                <a:tab pos="6362280" algn="l"/>
                <a:tab pos="6811559" algn="l"/>
                <a:tab pos="7260840" algn="l"/>
                <a:tab pos="7710119" algn="l"/>
                <a:tab pos="8159400" algn="l"/>
                <a:tab pos="8608680" algn="l"/>
                <a:tab pos="9057960" algn="l"/>
              </a:tabLst>
            </a:pPr>
            <a:endParaRPr lang="en-GB"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name="page57">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DB9F8A-9363-4969-AE77-394D6855C27E}"/>
              </a:ext>
            </a:extLst>
          </p:cNvPr>
          <p:cNvSpPr txBox="1">
            <a:spLocks noGrp="1"/>
          </p:cNvSpPr>
          <p:nvPr>
            <p:ph type="title" idx="4294967295"/>
          </p:nvPr>
        </p:nvSpPr>
        <p:spPr>
          <a:xfrm>
            <a:off x="741239" y="282600"/>
            <a:ext cx="8609040" cy="1263600"/>
          </a:xfrm>
        </p:spPr>
        <p:txBody>
          <a:bodyPr wrap="square">
            <a:noAutofit/>
          </a:bodyPr>
          <a:lstStyle/>
          <a:p>
            <a:pPr lvl="0"/>
            <a:r>
              <a:rPr lang="en-GB"/>
              <a:t>Useful web</a:t>
            </a:r>
          </a:p>
        </p:txBody>
      </p:sp>
      <p:sp>
        <p:nvSpPr>
          <p:cNvPr id="3" name="Zástupný symbol pro text 2">
            <a:extLst>
              <a:ext uri="{FF2B5EF4-FFF2-40B4-BE49-F238E27FC236}">
                <a16:creationId xmlns:a16="http://schemas.microsoft.com/office/drawing/2014/main" id="{66348ED4-FAE6-40BE-9837-5A7E92C0854D}"/>
              </a:ext>
            </a:extLst>
          </p:cNvPr>
          <p:cNvSpPr txBox="1">
            <a:spLocks noGrp="1"/>
          </p:cNvSpPr>
          <p:nvPr>
            <p:ph type="body" idx="4294967295"/>
          </p:nvPr>
        </p:nvSpPr>
        <p:spPr>
          <a:xfrm>
            <a:off x="741239" y="1963800"/>
            <a:ext cx="8772480" cy="5092560"/>
          </a:xfrm>
        </p:spPr>
        <p:txBody>
          <a:bodyPr wrap="square">
            <a:normAutofit/>
          </a:bodyPr>
          <a:lstStyle/>
          <a:p>
            <a:pPr marL="415290" indent="-310515">
              <a:tabLst>
                <a:tab pos="415800" algn="l"/>
                <a:tab pos="522000" algn="l"/>
                <a:tab pos="971280" algn="l"/>
                <a:tab pos="1420560" algn="l"/>
                <a:tab pos="1869840" algn="l"/>
                <a:tab pos="2319120" algn="l"/>
                <a:tab pos="2768400" algn="l"/>
                <a:tab pos="3217680" algn="l"/>
                <a:tab pos="3666959" algn="l"/>
                <a:tab pos="4116240" algn="l"/>
                <a:tab pos="4565519" algn="l"/>
                <a:tab pos="5014440" algn="l"/>
                <a:tab pos="5463720" algn="l"/>
                <a:tab pos="5913000" algn="l"/>
                <a:tab pos="6362280" algn="l"/>
                <a:tab pos="6811559" algn="l"/>
                <a:tab pos="7260840" algn="l"/>
                <a:tab pos="7710119" algn="l"/>
                <a:tab pos="8159400" algn="l"/>
                <a:tab pos="8608680" algn="l"/>
                <a:tab pos="9057960" algn="l"/>
              </a:tabLst>
            </a:pPr>
            <a:endParaRPr lang="en-GB" dirty="0">
              <a:solidFill>
                <a:srgbClr val="FFFF00"/>
              </a:solidFill>
            </a:endParaRPr>
          </a:p>
          <a:p>
            <a:pPr marL="415290" indent="-310515">
              <a:tabLst>
                <a:tab pos="415800" algn="l"/>
                <a:tab pos="522000" algn="l"/>
                <a:tab pos="971280" algn="l"/>
                <a:tab pos="1420560" algn="l"/>
                <a:tab pos="1869840" algn="l"/>
                <a:tab pos="2319120" algn="l"/>
                <a:tab pos="2768400" algn="l"/>
                <a:tab pos="3217680" algn="l"/>
                <a:tab pos="3666959" algn="l"/>
                <a:tab pos="4116240" algn="l"/>
                <a:tab pos="4565519" algn="l"/>
                <a:tab pos="5014440" algn="l"/>
                <a:tab pos="5463720" algn="l"/>
                <a:tab pos="5913000" algn="l"/>
                <a:tab pos="6362280" algn="l"/>
                <a:tab pos="6811559" algn="l"/>
                <a:tab pos="7260840" algn="l"/>
                <a:tab pos="7710119" algn="l"/>
                <a:tab pos="8159400" algn="l"/>
                <a:tab pos="8608680" algn="l"/>
                <a:tab pos="9057960" algn="l"/>
              </a:tabLst>
            </a:pPr>
            <a:r>
              <a:rPr lang="en-GB" dirty="0">
                <a:solidFill>
                  <a:srgbClr val="FFFF00"/>
                </a:solidFill>
                <a:hlinkClick r:id="rId3"/>
              </a:rPr>
              <a:t>www.asahq.org</a:t>
            </a:r>
            <a:endParaRPr lang="en-GB" dirty="0">
              <a:solidFill>
                <a:srgbClr val="FFFF00"/>
              </a:solidFill>
            </a:endParaRPr>
          </a:p>
          <a:p>
            <a:pPr marL="415290" indent="-310515">
              <a:tabLst>
                <a:tab pos="415800" algn="l"/>
                <a:tab pos="522000" algn="l"/>
                <a:tab pos="971280" algn="l"/>
                <a:tab pos="1420560" algn="l"/>
                <a:tab pos="1869840" algn="l"/>
                <a:tab pos="2319120" algn="l"/>
                <a:tab pos="2768400" algn="l"/>
                <a:tab pos="3217680" algn="l"/>
                <a:tab pos="3666959" algn="l"/>
                <a:tab pos="4116240" algn="l"/>
                <a:tab pos="4565519" algn="l"/>
                <a:tab pos="5014440" algn="l"/>
                <a:tab pos="5463720" algn="l"/>
                <a:tab pos="5913000" algn="l"/>
                <a:tab pos="6362280" algn="l"/>
                <a:tab pos="6811559" algn="l"/>
                <a:tab pos="7260840" algn="l"/>
                <a:tab pos="7710119" algn="l"/>
                <a:tab pos="8159400" algn="l"/>
                <a:tab pos="8608680" algn="l"/>
                <a:tab pos="9057960" algn="l"/>
              </a:tabLst>
            </a:pPr>
            <a:r>
              <a:rPr lang="en-GB" dirty="0">
                <a:solidFill>
                  <a:srgbClr val="FFFF00"/>
                </a:solidFill>
              </a:rPr>
              <a:t>www.akutne.cz</a:t>
            </a:r>
          </a:p>
          <a:p>
            <a:pPr marL="415290" indent="-310515">
              <a:tabLst>
                <a:tab pos="415800" algn="l"/>
                <a:tab pos="522000" algn="l"/>
                <a:tab pos="971280" algn="l"/>
                <a:tab pos="1420560" algn="l"/>
                <a:tab pos="1869840" algn="l"/>
                <a:tab pos="2319120" algn="l"/>
                <a:tab pos="2768400" algn="l"/>
                <a:tab pos="3217680" algn="l"/>
                <a:tab pos="3666959" algn="l"/>
                <a:tab pos="4116240" algn="l"/>
                <a:tab pos="4565519" algn="l"/>
                <a:tab pos="5014440" algn="l"/>
                <a:tab pos="5463720" algn="l"/>
                <a:tab pos="5913000" algn="l"/>
                <a:tab pos="6362280" algn="l"/>
                <a:tab pos="6811559" algn="l"/>
                <a:tab pos="7260840" algn="l"/>
                <a:tab pos="7710119" algn="l"/>
                <a:tab pos="8159400" algn="l"/>
                <a:tab pos="8608680" algn="l"/>
                <a:tab pos="9057960" algn="l"/>
              </a:tabLst>
            </a:pPr>
            <a:r>
              <a:rPr lang="en-GB" dirty="0">
                <a:solidFill>
                  <a:srgbClr val="FFFF00"/>
                </a:solidFill>
                <a:hlinkClick r:id="rId4"/>
              </a:rPr>
              <a:t>www.cobatrice.org</a:t>
            </a:r>
            <a:endParaRPr lang="en-GB" dirty="0">
              <a:solidFill>
                <a:srgbClr val="FFFF00"/>
              </a:solidFill>
            </a:endParaRPr>
          </a:p>
          <a:p>
            <a:pPr marL="415290" indent="-310515">
              <a:tabLst>
                <a:tab pos="415800" algn="l"/>
                <a:tab pos="522000" algn="l"/>
                <a:tab pos="971280" algn="l"/>
                <a:tab pos="1420560" algn="l"/>
                <a:tab pos="1869840" algn="l"/>
                <a:tab pos="2319120" algn="l"/>
                <a:tab pos="2768400" algn="l"/>
                <a:tab pos="3217680" algn="l"/>
                <a:tab pos="3666959" algn="l"/>
                <a:tab pos="4116240" algn="l"/>
                <a:tab pos="4565519" algn="l"/>
                <a:tab pos="5014440" algn="l"/>
                <a:tab pos="5463720" algn="l"/>
                <a:tab pos="5913000" algn="l"/>
                <a:tab pos="6362280" algn="l"/>
                <a:tab pos="6811559" algn="l"/>
                <a:tab pos="7260840" algn="l"/>
                <a:tab pos="7710119" algn="l"/>
                <a:tab pos="8159400" algn="l"/>
                <a:tab pos="8608680" algn="l"/>
                <a:tab pos="9057960" algn="l"/>
              </a:tabLst>
            </a:pPr>
            <a:r>
              <a:rPr lang="en-GB" dirty="0">
                <a:solidFill>
                  <a:srgbClr val="FFFF00"/>
                </a:solidFill>
              </a:rPr>
              <a:t>http://airwaymicrotext.homestead.com</a:t>
            </a:r>
          </a:p>
          <a:p>
            <a:pPr marL="415290" indent="-310515">
              <a:tabLst>
                <a:tab pos="415800" algn="l"/>
                <a:tab pos="522000" algn="l"/>
                <a:tab pos="971280" algn="l"/>
                <a:tab pos="1420560" algn="l"/>
                <a:tab pos="1869840" algn="l"/>
                <a:tab pos="2319120" algn="l"/>
                <a:tab pos="2768400" algn="l"/>
                <a:tab pos="3217680" algn="l"/>
                <a:tab pos="3666959" algn="l"/>
                <a:tab pos="4116240" algn="l"/>
                <a:tab pos="4565519" algn="l"/>
                <a:tab pos="5014440" algn="l"/>
                <a:tab pos="5463720" algn="l"/>
                <a:tab pos="5913000" algn="l"/>
                <a:tab pos="6362280" algn="l"/>
                <a:tab pos="6811559" algn="l"/>
                <a:tab pos="7260840" algn="l"/>
                <a:tab pos="7710119" algn="l"/>
                <a:tab pos="8159400" algn="l"/>
                <a:tab pos="8608680" algn="l"/>
                <a:tab pos="9057960" algn="l"/>
              </a:tabLst>
            </a:pPr>
            <a:endParaRPr lang="en-GB" dirty="0">
              <a:solidFill>
                <a:srgbClr val="FFFF00"/>
              </a:solidFill>
            </a:endParaRPr>
          </a:p>
          <a:p>
            <a:pPr marL="415290" indent="-310515">
              <a:tabLst>
                <a:tab pos="415800" algn="l"/>
                <a:tab pos="522000" algn="l"/>
                <a:tab pos="971280" algn="l"/>
                <a:tab pos="1420560" algn="l"/>
                <a:tab pos="1869840" algn="l"/>
                <a:tab pos="2319120" algn="l"/>
                <a:tab pos="2768400" algn="l"/>
                <a:tab pos="3217680" algn="l"/>
                <a:tab pos="3666959" algn="l"/>
                <a:tab pos="4116240" algn="l"/>
                <a:tab pos="4565519" algn="l"/>
                <a:tab pos="5014440" algn="l"/>
                <a:tab pos="5463720" algn="l"/>
                <a:tab pos="5913000" algn="l"/>
                <a:tab pos="6362280" algn="l"/>
                <a:tab pos="6811559" algn="l"/>
                <a:tab pos="7260840" algn="l"/>
                <a:tab pos="7710119" algn="l"/>
                <a:tab pos="8159400" algn="l"/>
                <a:tab pos="8608680" algn="l"/>
                <a:tab pos="9057960" algn="l"/>
              </a:tabLst>
            </a:pPr>
            <a:endParaRPr lang="en-GB"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name="page59">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96B5C2-D24E-4E84-8D2B-0D0EA787DC77}"/>
              </a:ext>
            </a:extLst>
          </p:cNvPr>
          <p:cNvSpPr txBox="1">
            <a:spLocks noGrp="1"/>
          </p:cNvSpPr>
          <p:nvPr>
            <p:ph type="title" idx="4294967295"/>
          </p:nvPr>
        </p:nvSpPr>
        <p:spPr>
          <a:xfrm>
            <a:off x="741239" y="282600"/>
            <a:ext cx="8609040" cy="1263600"/>
          </a:xfrm>
        </p:spPr>
        <p:txBody>
          <a:bodyPr wrap="square">
            <a:noAutofit/>
          </a:bodyPr>
          <a:lstStyle/>
          <a:p>
            <a:pPr lvl="0"/>
            <a:r>
              <a:rPr lang="en-GB"/>
              <a:t>Preoperative evaluation and premedication</a:t>
            </a:r>
          </a:p>
        </p:txBody>
      </p:sp>
      <p:sp>
        <p:nvSpPr>
          <p:cNvPr id="3" name="Zástupný symbol pro text 2">
            <a:extLst>
              <a:ext uri="{FF2B5EF4-FFF2-40B4-BE49-F238E27FC236}">
                <a16:creationId xmlns:a16="http://schemas.microsoft.com/office/drawing/2014/main" id="{0135487D-088E-4432-8310-32174B33EFCC}"/>
              </a:ext>
            </a:extLst>
          </p:cNvPr>
          <p:cNvSpPr txBox="1">
            <a:spLocks noGrp="1"/>
          </p:cNvSpPr>
          <p:nvPr>
            <p:ph type="body" idx="4294967295"/>
          </p:nvPr>
        </p:nvSpPr>
        <p:spPr>
          <a:xfrm>
            <a:off x="741239" y="1963800"/>
            <a:ext cx="8772480" cy="4937039"/>
          </a:xfrm>
        </p:spPr>
        <p:txBody>
          <a:bodyPr wrap="square"/>
          <a:lstStyle/>
          <a:p>
            <a:pPr marL="0" lvl="0" indent="0">
              <a:buClr>
                <a:srgbClr val="E6E6E6"/>
              </a:buClr>
              <a:buSzPct val="45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t>Risk of A</a:t>
            </a:r>
          </a:p>
          <a:p>
            <a:pPr marL="0" lvl="0" indent="0">
              <a:buClr>
                <a:srgbClr val="E6E6E6"/>
              </a:buClr>
              <a:buSzPct val="45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t>PreOp evaluation</a:t>
            </a:r>
          </a:p>
          <a:p>
            <a:pPr marL="0" lvl="0" indent="0">
              <a:buClr>
                <a:srgbClr val="E6E6E6"/>
              </a:buClr>
              <a:buSzPct val="45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t>Premedication</a:t>
            </a:r>
          </a:p>
          <a:p>
            <a:pPr marL="0" lvl="0" indent="0">
              <a:buClr>
                <a:srgbClr val="E6E6E6"/>
              </a:buClr>
              <a:buSzPct val="45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t>Safety in OR</a:t>
            </a:r>
          </a:p>
          <a:p>
            <a:pPr marL="415800" lvl="0" indent="-311040">
              <a:tabLst>
                <a:tab pos="415800" algn="l"/>
                <a:tab pos="522000" algn="l"/>
                <a:tab pos="971280" algn="l"/>
                <a:tab pos="1420560" algn="l"/>
                <a:tab pos="1869840" algn="l"/>
                <a:tab pos="2319120" algn="l"/>
                <a:tab pos="2768400" algn="l"/>
                <a:tab pos="3217680" algn="l"/>
                <a:tab pos="3666959" algn="l"/>
                <a:tab pos="4116240" algn="l"/>
                <a:tab pos="4565519" algn="l"/>
                <a:tab pos="5014440" algn="l"/>
                <a:tab pos="5463720" algn="l"/>
                <a:tab pos="5913000" algn="l"/>
                <a:tab pos="6362280" algn="l"/>
                <a:tab pos="6811559" algn="l"/>
                <a:tab pos="7260840" algn="l"/>
                <a:tab pos="7710119" algn="l"/>
                <a:tab pos="8159400" algn="l"/>
                <a:tab pos="8608680" algn="l"/>
                <a:tab pos="9057960" algn="l"/>
              </a:tabLst>
            </a:pPr>
            <a:endParaRPr lang="en-GB"/>
          </a:p>
          <a:p>
            <a:pPr marL="415800" lvl="0" indent="-311040">
              <a:tabLst>
                <a:tab pos="415800" algn="l"/>
                <a:tab pos="522000" algn="l"/>
                <a:tab pos="971280" algn="l"/>
                <a:tab pos="1420560" algn="l"/>
                <a:tab pos="1869840" algn="l"/>
                <a:tab pos="2319120" algn="l"/>
                <a:tab pos="2768400" algn="l"/>
                <a:tab pos="3217680" algn="l"/>
                <a:tab pos="3666959" algn="l"/>
                <a:tab pos="4116240" algn="l"/>
                <a:tab pos="4565519" algn="l"/>
                <a:tab pos="5014440" algn="l"/>
                <a:tab pos="5463720" algn="l"/>
                <a:tab pos="5913000" algn="l"/>
                <a:tab pos="6362280" algn="l"/>
                <a:tab pos="6811559" algn="l"/>
                <a:tab pos="7260840" algn="l"/>
                <a:tab pos="7710119" algn="l"/>
                <a:tab pos="8159400" algn="l"/>
                <a:tab pos="8608680" algn="l"/>
                <a:tab pos="9057960" algn="l"/>
              </a:tabLst>
            </a:pPr>
            <a:r>
              <a:rPr lang="en-GB"/>
              <a:t>Next week:</a:t>
            </a:r>
          </a:p>
          <a:p>
            <a:pPr marL="0" lvl="0" indent="0">
              <a:buClr>
                <a:srgbClr val="E6E6E6"/>
              </a:buClr>
              <a:buSzPct val="45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t>Anesthesia Machine</a:t>
            </a:r>
          </a:p>
          <a:p>
            <a:pPr marL="0" lvl="0" indent="0">
              <a:buClr>
                <a:srgbClr val="E6E6E6"/>
              </a:buClr>
              <a:buSzPct val="45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a:t>Monitoring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59D254-4157-4A45-8FBD-368C5F2CDEE0}"/>
              </a:ext>
            </a:extLst>
          </p:cNvPr>
          <p:cNvSpPr txBox="1">
            <a:spLocks noGrp="1"/>
          </p:cNvSpPr>
          <p:nvPr>
            <p:ph type="title" idx="4294967295"/>
          </p:nvPr>
        </p:nvSpPr>
        <p:spPr>
          <a:xfrm>
            <a:off x="741239" y="326880"/>
            <a:ext cx="8599680" cy="1162080"/>
          </a:xfrm>
        </p:spPr>
        <p:txBody>
          <a:bodyPr wrap="square">
            <a:noAutofit/>
          </a:bodyPr>
          <a:lstStyle/>
          <a:p>
            <a:pPr lvl="0"/>
            <a:r>
              <a:rPr lang="cs-CZ" dirty="0" err="1"/>
              <a:t>Surgery</a:t>
            </a:r>
            <a:r>
              <a:rPr lang="cs-CZ" dirty="0"/>
              <a:t> </a:t>
            </a:r>
            <a:r>
              <a:rPr lang="cs-CZ" dirty="0" err="1"/>
              <a:t>before</a:t>
            </a:r>
            <a:r>
              <a:rPr lang="cs-CZ" dirty="0"/>
              <a:t> </a:t>
            </a:r>
            <a:r>
              <a:rPr lang="cs-CZ" dirty="0" err="1"/>
              <a:t>modern</a:t>
            </a:r>
            <a:r>
              <a:rPr lang="cs-CZ" dirty="0"/>
              <a:t> </a:t>
            </a:r>
            <a:r>
              <a:rPr lang="cs-CZ" dirty="0" err="1"/>
              <a:t>Anaesthesia</a:t>
            </a:r>
            <a:endParaRPr lang="cs-CZ" dirty="0"/>
          </a:p>
        </p:txBody>
      </p:sp>
      <p:sp>
        <p:nvSpPr>
          <p:cNvPr id="3" name="Zástupný symbol pro text 2">
            <a:extLst>
              <a:ext uri="{FF2B5EF4-FFF2-40B4-BE49-F238E27FC236}">
                <a16:creationId xmlns:a16="http://schemas.microsoft.com/office/drawing/2014/main" id="{9546DFF7-219E-4CA8-8794-14200C2AE689}"/>
              </a:ext>
            </a:extLst>
          </p:cNvPr>
          <p:cNvSpPr txBox="1">
            <a:spLocks noGrp="1"/>
          </p:cNvSpPr>
          <p:nvPr>
            <p:ph type="body" idx="4294967295"/>
          </p:nvPr>
        </p:nvSpPr>
        <p:spPr>
          <a:xfrm>
            <a:off x="741239" y="1963440"/>
            <a:ext cx="8763120" cy="5265720"/>
          </a:xfrm>
        </p:spPr>
        <p:txBody>
          <a:bodyPr wrap="square"/>
          <a:lstStyle/>
          <a:p>
            <a:pPr marL="342265" lvl="0" indent="-342265"/>
            <a:r>
              <a:rPr lang="cs-CZ" sz="2800" err="1">
                <a:latin typeface="Times New Roman"/>
                <a:cs typeface="Lucida Sans Unicode"/>
              </a:rPr>
              <a:t>Surgical</a:t>
            </a:r>
            <a:r>
              <a:rPr lang="cs-CZ" sz="2800" dirty="0">
                <a:latin typeface="Times New Roman"/>
                <a:cs typeface="Lucida Sans Unicode"/>
              </a:rPr>
              <a:t> </a:t>
            </a:r>
            <a:r>
              <a:rPr lang="cs-CZ" sz="2800" err="1">
                <a:latin typeface="Times New Roman"/>
                <a:cs typeface="Lucida Sans Unicode"/>
              </a:rPr>
              <a:t>procedures</a:t>
            </a:r>
            <a:r>
              <a:rPr lang="cs-CZ" sz="2800" dirty="0">
                <a:latin typeface="Times New Roman"/>
                <a:cs typeface="Lucida Sans Unicode"/>
              </a:rPr>
              <a:t> </a:t>
            </a:r>
            <a:r>
              <a:rPr lang="cs-CZ" sz="2800" err="1">
                <a:latin typeface="Times New Roman"/>
                <a:cs typeface="Lucida Sans Unicode"/>
              </a:rPr>
              <a:t>were</a:t>
            </a:r>
            <a:r>
              <a:rPr lang="cs-CZ" sz="2800" dirty="0">
                <a:latin typeface="Times New Roman"/>
                <a:cs typeface="Lucida Sans Unicode"/>
              </a:rPr>
              <a:t> </a:t>
            </a:r>
            <a:r>
              <a:rPr lang="cs-CZ" sz="2800" err="1">
                <a:latin typeface="Times New Roman"/>
                <a:cs typeface="Lucida Sans Unicode"/>
              </a:rPr>
              <a:t>carried</a:t>
            </a:r>
            <a:r>
              <a:rPr lang="cs-CZ" sz="2800" dirty="0">
                <a:latin typeface="Times New Roman"/>
                <a:cs typeface="Lucida Sans Unicode"/>
              </a:rPr>
              <a:t> </a:t>
            </a:r>
            <a:r>
              <a:rPr lang="cs-CZ" sz="2800" err="1">
                <a:latin typeface="Times New Roman"/>
                <a:cs typeface="Lucida Sans Unicode"/>
              </a:rPr>
              <a:t>out</a:t>
            </a:r>
            <a:r>
              <a:rPr lang="cs-CZ" sz="2800" dirty="0">
                <a:latin typeface="Times New Roman"/>
                <a:cs typeface="Lucida Sans Unicode"/>
              </a:rPr>
              <a:t> prior to </a:t>
            </a:r>
            <a:r>
              <a:rPr lang="cs-CZ" sz="2800" err="1">
                <a:latin typeface="Times New Roman"/>
                <a:cs typeface="Lucida Sans Unicode"/>
              </a:rPr>
              <a:t>the</a:t>
            </a:r>
            <a:r>
              <a:rPr lang="cs-CZ" sz="2800" dirty="0">
                <a:latin typeface="Times New Roman"/>
                <a:cs typeface="Lucida Sans Unicode"/>
              </a:rPr>
              <a:t> </a:t>
            </a:r>
            <a:r>
              <a:rPr lang="cs-CZ" sz="2800" err="1">
                <a:latin typeface="Times New Roman"/>
                <a:cs typeface="Lucida Sans Unicode"/>
              </a:rPr>
              <a:t>introduction</a:t>
            </a:r>
            <a:r>
              <a:rPr lang="cs-CZ" sz="2800" dirty="0">
                <a:latin typeface="Times New Roman"/>
                <a:cs typeface="Lucida Sans Unicode"/>
              </a:rPr>
              <a:t> </a:t>
            </a:r>
            <a:r>
              <a:rPr lang="cs-CZ" sz="2800" err="1">
                <a:latin typeface="Times New Roman"/>
                <a:cs typeface="Lucida Sans Unicode"/>
              </a:rPr>
              <a:t>of</a:t>
            </a:r>
            <a:r>
              <a:rPr lang="cs-CZ" sz="2800" dirty="0">
                <a:latin typeface="Times New Roman"/>
                <a:cs typeface="Lucida Sans Unicode"/>
              </a:rPr>
              <a:t> </a:t>
            </a:r>
            <a:r>
              <a:rPr lang="cs-CZ" sz="2800" err="1">
                <a:latin typeface="Times New Roman"/>
                <a:cs typeface="Lucida Sans Unicode"/>
              </a:rPr>
              <a:t>Anaesthetics</a:t>
            </a:r>
            <a:r>
              <a:rPr lang="cs-CZ" sz="2800" dirty="0">
                <a:latin typeface="Times New Roman"/>
                <a:cs typeface="Lucida Sans Unicode"/>
              </a:rPr>
              <a:t>.</a:t>
            </a:r>
            <a:endParaRPr lang="cs-CZ">
              <a:latin typeface="Times New Roman"/>
              <a:cs typeface="Lucida Sans Unicode"/>
            </a:endParaRPr>
          </a:p>
          <a:p>
            <a:pPr marL="342265" lvl="0" indent="-342265"/>
            <a:r>
              <a:rPr lang="cs-CZ" sz="2800" err="1">
                <a:latin typeface="Times New Roman"/>
                <a:cs typeface="Lucida Sans Unicode"/>
              </a:rPr>
              <a:t>The</a:t>
            </a:r>
            <a:r>
              <a:rPr lang="cs-CZ" sz="2800" dirty="0">
                <a:latin typeface="Times New Roman"/>
                <a:cs typeface="Lucida Sans Unicode"/>
              </a:rPr>
              <a:t> </a:t>
            </a:r>
            <a:r>
              <a:rPr lang="cs-CZ" sz="2800" err="1">
                <a:latin typeface="Times New Roman"/>
                <a:cs typeface="Lucida Sans Unicode"/>
              </a:rPr>
              <a:t>key</a:t>
            </a:r>
            <a:r>
              <a:rPr lang="cs-CZ" sz="2800" dirty="0">
                <a:latin typeface="Times New Roman"/>
                <a:cs typeface="Lucida Sans Unicode"/>
              </a:rPr>
              <a:t> to </a:t>
            </a:r>
            <a:r>
              <a:rPr lang="cs-CZ" sz="2800" err="1">
                <a:latin typeface="Times New Roman"/>
                <a:cs typeface="Lucida Sans Unicode"/>
              </a:rPr>
              <a:t>success</a:t>
            </a:r>
            <a:r>
              <a:rPr lang="cs-CZ" sz="2800" dirty="0">
                <a:latin typeface="Times New Roman"/>
                <a:cs typeface="Lucida Sans Unicode"/>
              </a:rPr>
              <a:t> </a:t>
            </a:r>
            <a:r>
              <a:rPr lang="cs-CZ" sz="2800" err="1">
                <a:latin typeface="Times New Roman"/>
                <a:cs typeface="Lucida Sans Unicode"/>
              </a:rPr>
              <a:t>was</a:t>
            </a:r>
            <a:r>
              <a:rPr lang="cs-CZ" sz="2800" dirty="0">
                <a:latin typeface="Times New Roman"/>
                <a:cs typeface="Lucida Sans Unicode"/>
              </a:rPr>
              <a:t> </a:t>
            </a:r>
            <a:r>
              <a:rPr lang="cs-CZ" sz="2800" err="1">
                <a:latin typeface="Times New Roman"/>
                <a:cs typeface="Lucida Sans Unicode"/>
              </a:rPr>
              <a:t>the</a:t>
            </a:r>
            <a:r>
              <a:rPr lang="cs-CZ" sz="2800" dirty="0">
                <a:latin typeface="Times New Roman"/>
                <a:cs typeface="Lucida Sans Unicode"/>
              </a:rPr>
              <a:t> </a:t>
            </a:r>
            <a:r>
              <a:rPr lang="cs-CZ" sz="2800" dirty="0">
                <a:solidFill>
                  <a:srgbClr val="FFFF00"/>
                </a:solidFill>
                <a:latin typeface="Times New Roman"/>
                <a:cs typeface="Lucida Sans Unicode"/>
              </a:rPr>
              <a:t>speed </a:t>
            </a:r>
            <a:r>
              <a:rPr lang="cs-CZ" sz="2800" err="1">
                <a:latin typeface="Times New Roman"/>
                <a:cs typeface="Lucida Sans Unicode"/>
              </a:rPr>
              <a:t>of</a:t>
            </a:r>
            <a:r>
              <a:rPr lang="cs-CZ" sz="2800" dirty="0">
                <a:latin typeface="Times New Roman"/>
                <a:cs typeface="Lucida Sans Unicode"/>
              </a:rPr>
              <a:t> </a:t>
            </a:r>
            <a:r>
              <a:rPr lang="cs-CZ" sz="2800" err="1">
                <a:latin typeface="Times New Roman"/>
                <a:cs typeface="Lucida Sans Unicode"/>
              </a:rPr>
              <a:t>the</a:t>
            </a:r>
            <a:r>
              <a:rPr lang="cs-CZ" sz="2800" dirty="0">
                <a:latin typeface="Times New Roman"/>
                <a:cs typeface="Lucida Sans Unicode"/>
              </a:rPr>
              <a:t> </a:t>
            </a:r>
            <a:r>
              <a:rPr lang="cs-CZ" sz="2800" err="1">
                <a:latin typeface="Times New Roman"/>
                <a:cs typeface="Lucida Sans Unicode"/>
              </a:rPr>
              <a:t>procedure</a:t>
            </a:r>
            <a:r>
              <a:rPr lang="cs-CZ" sz="2800" dirty="0">
                <a:latin typeface="Times New Roman"/>
                <a:cs typeface="Lucida Sans Unicode"/>
              </a:rPr>
              <a:t>, </a:t>
            </a:r>
            <a:r>
              <a:rPr lang="cs-CZ" sz="2800" err="1">
                <a:latin typeface="Times New Roman"/>
                <a:cs typeface="Lucida Sans Unicode"/>
              </a:rPr>
              <a:t>with</a:t>
            </a:r>
            <a:r>
              <a:rPr lang="cs-CZ" sz="2800" dirty="0">
                <a:latin typeface="Times New Roman"/>
                <a:cs typeface="Lucida Sans Unicode"/>
              </a:rPr>
              <a:t> </a:t>
            </a:r>
            <a:r>
              <a:rPr lang="cs-CZ" sz="2800" err="1">
                <a:latin typeface="Times New Roman"/>
                <a:cs typeface="Lucida Sans Unicode"/>
              </a:rPr>
              <a:t>successful</a:t>
            </a:r>
            <a:r>
              <a:rPr lang="cs-CZ" sz="2800" dirty="0">
                <a:latin typeface="Times New Roman"/>
                <a:cs typeface="Lucida Sans Unicode"/>
              </a:rPr>
              <a:t> </a:t>
            </a:r>
            <a:r>
              <a:rPr lang="cs-CZ" sz="2800" err="1">
                <a:latin typeface="Times New Roman"/>
                <a:cs typeface="Lucida Sans Unicode"/>
              </a:rPr>
              <a:t>amputations</a:t>
            </a:r>
            <a:r>
              <a:rPr lang="cs-CZ" sz="2800" dirty="0">
                <a:latin typeface="Times New Roman"/>
                <a:cs typeface="Lucida Sans Unicode"/>
              </a:rPr>
              <a:t> </a:t>
            </a:r>
            <a:r>
              <a:rPr lang="cs-CZ" sz="2800" err="1">
                <a:latin typeface="Times New Roman"/>
                <a:cs typeface="Lucida Sans Unicode"/>
              </a:rPr>
              <a:t>lasting</a:t>
            </a:r>
            <a:r>
              <a:rPr lang="cs-CZ" sz="2800" dirty="0">
                <a:latin typeface="Times New Roman"/>
                <a:cs typeface="Lucida Sans Unicode"/>
              </a:rPr>
              <a:t> 30 </a:t>
            </a:r>
            <a:r>
              <a:rPr lang="cs-CZ" sz="2800" err="1">
                <a:latin typeface="Times New Roman"/>
                <a:cs typeface="Lucida Sans Unicode"/>
              </a:rPr>
              <a:t>seconds</a:t>
            </a:r>
            <a:r>
              <a:rPr lang="cs-CZ" sz="2800" dirty="0">
                <a:latin typeface="Times New Roman"/>
                <a:cs typeface="Lucida Sans Unicode"/>
              </a:rPr>
              <a:t>. </a:t>
            </a:r>
            <a:r>
              <a:rPr lang="cs-CZ" sz="2800" err="1">
                <a:solidFill>
                  <a:srgbClr val="FFFF00"/>
                </a:solidFill>
                <a:latin typeface="Times New Roman"/>
                <a:cs typeface="Lucida Sans Unicode"/>
              </a:rPr>
              <a:t>Strong</a:t>
            </a:r>
            <a:r>
              <a:rPr lang="cs-CZ" sz="2800" dirty="0">
                <a:solidFill>
                  <a:srgbClr val="FFFF00"/>
                </a:solidFill>
                <a:latin typeface="Times New Roman"/>
                <a:cs typeface="Lucida Sans Unicode"/>
              </a:rPr>
              <a:t> </a:t>
            </a:r>
            <a:r>
              <a:rPr lang="cs-CZ" sz="2800" err="1">
                <a:solidFill>
                  <a:srgbClr val="FFFF00"/>
                </a:solidFill>
                <a:latin typeface="Times New Roman"/>
                <a:cs typeface="Lucida Sans Unicode"/>
              </a:rPr>
              <a:t>assistants</a:t>
            </a:r>
            <a:r>
              <a:rPr lang="cs-CZ" sz="2800" dirty="0">
                <a:solidFill>
                  <a:srgbClr val="FFFF00"/>
                </a:solidFill>
                <a:latin typeface="Times New Roman"/>
                <a:cs typeface="Lucida Sans Unicode"/>
              </a:rPr>
              <a:t> </a:t>
            </a:r>
            <a:r>
              <a:rPr lang="cs-CZ" sz="2800" dirty="0">
                <a:latin typeface="Times New Roman"/>
                <a:cs typeface="Lucida Sans Unicode"/>
              </a:rPr>
              <a:t>and </a:t>
            </a:r>
            <a:r>
              <a:rPr lang="cs-CZ" sz="2800" err="1">
                <a:latin typeface="Times New Roman"/>
                <a:cs typeface="Lucida Sans Unicode"/>
              </a:rPr>
              <a:t>restraints</a:t>
            </a:r>
            <a:r>
              <a:rPr lang="cs-CZ" sz="2800" dirty="0">
                <a:latin typeface="Times New Roman"/>
                <a:cs typeface="Lucida Sans Unicode"/>
              </a:rPr>
              <a:t> </a:t>
            </a:r>
            <a:r>
              <a:rPr lang="cs-CZ" sz="2800" err="1">
                <a:latin typeface="Times New Roman"/>
                <a:cs typeface="Lucida Sans Unicode"/>
              </a:rPr>
              <a:t>were</a:t>
            </a:r>
            <a:r>
              <a:rPr lang="cs-CZ" sz="2800" dirty="0">
                <a:latin typeface="Times New Roman"/>
                <a:cs typeface="Lucida Sans Unicode"/>
              </a:rPr>
              <a:t> </a:t>
            </a:r>
            <a:r>
              <a:rPr lang="cs-CZ" sz="2800" err="1">
                <a:latin typeface="Times New Roman"/>
                <a:cs typeface="Lucida Sans Unicode"/>
              </a:rPr>
              <a:t>frequently</a:t>
            </a:r>
            <a:r>
              <a:rPr lang="cs-CZ" sz="2800" dirty="0">
                <a:latin typeface="Times New Roman"/>
                <a:cs typeface="Lucida Sans Unicode"/>
              </a:rPr>
              <a:t> </a:t>
            </a:r>
            <a:r>
              <a:rPr lang="cs-CZ" sz="2800" err="1">
                <a:latin typeface="Times New Roman"/>
                <a:cs typeface="Lucida Sans Unicode"/>
              </a:rPr>
              <a:t>required</a:t>
            </a:r>
            <a:r>
              <a:rPr lang="cs-CZ" sz="2800" dirty="0">
                <a:latin typeface="Times New Roman"/>
                <a:cs typeface="Lucida Sans Unicode"/>
              </a:rPr>
              <a:t>. </a:t>
            </a:r>
            <a:r>
              <a:rPr lang="cs-CZ" sz="2800" err="1">
                <a:latin typeface="Times New Roman"/>
                <a:cs typeface="Lucida Sans Unicode"/>
              </a:rPr>
              <a:t>Alternatively</a:t>
            </a:r>
            <a:r>
              <a:rPr lang="cs-CZ" sz="2800" dirty="0">
                <a:latin typeface="Times New Roman"/>
                <a:cs typeface="Lucida Sans Unicode"/>
              </a:rPr>
              <a:t>, </a:t>
            </a:r>
            <a:r>
              <a:rPr lang="cs-CZ" sz="2800" err="1">
                <a:latin typeface="Times New Roman"/>
                <a:cs typeface="Lucida Sans Unicode"/>
              </a:rPr>
              <a:t>decreased</a:t>
            </a:r>
            <a:r>
              <a:rPr lang="cs-CZ" sz="2800" dirty="0">
                <a:latin typeface="Times New Roman"/>
                <a:cs typeface="Lucida Sans Unicode"/>
              </a:rPr>
              <a:t> </a:t>
            </a:r>
            <a:r>
              <a:rPr lang="cs-CZ" sz="2800" err="1">
                <a:latin typeface="Times New Roman"/>
                <a:cs typeface="Lucida Sans Unicode"/>
              </a:rPr>
              <a:t>cerebral</a:t>
            </a:r>
            <a:r>
              <a:rPr lang="cs-CZ" sz="2800" dirty="0">
                <a:latin typeface="Times New Roman"/>
                <a:cs typeface="Lucida Sans Unicode"/>
              </a:rPr>
              <a:t> </a:t>
            </a:r>
            <a:r>
              <a:rPr lang="cs-CZ" sz="2800" err="1">
                <a:latin typeface="Times New Roman"/>
                <a:cs typeface="Lucida Sans Unicode"/>
              </a:rPr>
              <a:t>perfusion</a:t>
            </a:r>
            <a:r>
              <a:rPr lang="cs-CZ" sz="2800" dirty="0">
                <a:latin typeface="Times New Roman"/>
                <a:cs typeface="Lucida Sans Unicode"/>
              </a:rPr>
              <a:t> via </a:t>
            </a:r>
            <a:r>
              <a:rPr lang="cs-CZ" sz="2800" err="1">
                <a:latin typeface="Times New Roman"/>
                <a:cs typeface="Lucida Sans Unicode"/>
              </a:rPr>
              <a:t>bilateral</a:t>
            </a:r>
            <a:r>
              <a:rPr lang="cs-CZ" sz="2800" dirty="0">
                <a:latin typeface="Times New Roman"/>
                <a:cs typeface="Lucida Sans Unicode"/>
              </a:rPr>
              <a:t> </a:t>
            </a:r>
            <a:r>
              <a:rPr lang="cs-CZ" sz="2800" err="1">
                <a:solidFill>
                  <a:srgbClr val="FFFF00"/>
                </a:solidFill>
                <a:latin typeface="Times New Roman"/>
                <a:cs typeface="Lucida Sans Unicode"/>
              </a:rPr>
              <a:t>carotid</a:t>
            </a:r>
            <a:r>
              <a:rPr lang="cs-CZ" sz="2800" dirty="0">
                <a:solidFill>
                  <a:srgbClr val="FFFF00"/>
                </a:solidFill>
                <a:latin typeface="Times New Roman"/>
                <a:cs typeface="Lucida Sans Unicode"/>
              </a:rPr>
              <a:t> </a:t>
            </a:r>
            <a:r>
              <a:rPr lang="cs-CZ" sz="2800" err="1">
                <a:solidFill>
                  <a:srgbClr val="FFFF00"/>
                </a:solidFill>
                <a:latin typeface="Times New Roman"/>
                <a:cs typeface="Lucida Sans Unicode"/>
              </a:rPr>
              <a:t>compression</a:t>
            </a:r>
            <a:r>
              <a:rPr lang="cs-CZ" sz="2800" dirty="0">
                <a:latin typeface="Times New Roman"/>
                <a:cs typeface="Lucida Sans Unicode"/>
              </a:rPr>
              <a:t> </a:t>
            </a:r>
            <a:r>
              <a:rPr lang="cs-CZ" sz="2800" err="1">
                <a:latin typeface="Times New Roman"/>
                <a:cs typeface="Lucida Sans Unicode"/>
              </a:rPr>
              <a:t>was</a:t>
            </a:r>
            <a:r>
              <a:rPr lang="cs-CZ" sz="2800" dirty="0">
                <a:latin typeface="Times New Roman"/>
                <a:cs typeface="Lucida Sans Unicode"/>
              </a:rPr>
              <a:t> </a:t>
            </a:r>
            <a:r>
              <a:rPr lang="cs-CZ" sz="2800" err="1">
                <a:latin typeface="Times New Roman"/>
                <a:cs typeface="Lucida Sans Unicode"/>
              </a:rPr>
              <a:t>used</a:t>
            </a:r>
            <a:r>
              <a:rPr lang="cs-CZ" sz="2800" dirty="0">
                <a:latin typeface="Times New Roman"/>
                <a:cs typeface="Lucida Sans Unicode"/>
              </a:rPr>
              <a:t> to </a:t>
            </a:r>
            <a:r>
              <a:rPr lang="cs-CZ" sz="2800" err="1">
                <a:latin typeface="Times New Roman"/>
                <a:cs typeface="Lucida Sans Unicode"/>
              </a:rPr>
              <a:t>decrease</a:t>
            </a:r>
            <a:r>
              <a:rPr lang="cs-CZ" sz="2800" dirty="0">
                <a:latin typeface="Times New Roman"/>
                <a:cs typeface="Lucida Sans Unicode"/>
              </a:rPr>
              <a:t> </a:t>
            </a:r>
            <a:r>
              <a:rPr lang="cs-CZ" sz="2800" err="1">
                <a:latin typeface="Times New Roman"/>
                <a:cs typeface="Lucida Sans Unicode"/>
              </a:rPr>
              <a:t>sensation</a:t>
            </a:r>
            <a:r>
              <a:rPr lang="cs-CZ" sz="2800" dirty="0">
                <a:latin typeface="Times New Roman"/>
                <a:cs typeface="Lucida Sans Unicode"/>
              </a:rPr>
              <a:t> </a:t>
            </a:r>
            <a:r>
              <a:rPr lang="cs-CZ" sz="2800" err="1">
                <a:latin typeface="Times New Roman"/>
                <a:cs typeface="Lucida Sans Unicode"/>
              </a:rPr>
              <a:t>during</a:t>
            </a:r>
            <a:r>
              <a:rPr lang="cs-CZ" sz="2800" dirty="0">
                <a:latin typeface="Times New Roman"/>
                <a:cs typeface="Lucida Sans Unicode"/>
              </a:rPr>
              <a:t> </a:t>
            </a:r>
            <a:r>
              <a:rPr lang="cs-CZ" sz="2800" err="1">
                <a:latin typeface="Times New Roman"/>
                <a:cs typeface="Lucida Sans Unicode"/>
              </a:rPr>
              <a:t>the</a:t>
            </a:r>
            <a:r>
              <a:rPr lang="cs-CZ" sz="2800" dirty="0">
                <a:latin typeface="Times New Roman"/>
                <a:cs typeface="Lucida Sans Unicode"/>
              </a:rPr>
              <a:t> </a:t>
            </a:r>
            <a:r>
              <a:rPr lang="cs-CZ" sz="2800" err="1">
                <a:latin typeface="Times New Roman"/>
                <a:cs typeface="Lucida Sans Unicode"/>
              </a:rPr>
              <a:t>procedure</a:t>
            </a:r>
            <a:r>
              <a:rPr lang="cs-CZ" sz="2800" dirty="0">
                <a:latin typeface="Times New Roman"/>
                <a:cs typeface="Lucida Sans Unicode"/>
              </a:rPr>
              <a:t>. </a:t>
            </a:r>
            <a:r>
              <a:rPr lang="cs-CZ" sz="2800" err="1">
                <a:latin typeface="Times New Roman"/>
                <a:cs typeface="Lucida Sans Unicode"/>
              </a:rPr>
              <a:t>Importantly</a:t>
            </a:r>
            <a:r>
              <a:rPr lang="cs-CZ" sz="2800" dirty="0">
                <a:latin typeface="Times New Roman"/>
                <a:cs typeface="Lucida Sans Unicode"/>
              </a:rPr>
              <a:t>, </a:t>
            </a:r>
            <a:r>
              <a:rPr lang="cs-CZ" sz="2800" err="1">
                <a:latin typeface="Times New Roman"/>
                <a:cs typeface="Lucida Sans Unicode"/>
              </a:rPr>
              <a:t>surgical</a:t>
            </a:r>
            <a:r>
              <a:rPr lang="cs-CZ" sz="2800" dirty="0">
                <a:latin typeface="Times New Roman"/>
                <a:cs typeface="Lucida Sans Unicode"/>
              </a:rPr>
              <a:t> </a:t>
            </a:r>
            <a:r>
              <a:rPr lang="cs-CZ" sz="2800" err="1">
                <a:latin typeface="Times New Roman"/>
                <a:cs typeface="Lucida Sans Unicode"/>
              </a:rPr>
              <a:t>procedures</a:t>
            </a:r>
            <a:r>
              <a:rPr lang="cs-CZ" sz="2800" dirty="0">
                <a:latin typeface="Times New Roman"/>
                <a:cs typeface="Lucida Sans Unicode"/>
              </a:rPr>
              <a:t> </a:t>
            </a:r>
            <a:r>
              <a:rPr lang="cs-CZ" sz="2800" err="1">
                <a:latin typeface="Times New Roman"/>
                <a:cs typeface="Lucida Sans Unicode"/>
              </a:rPr>
              <a:t>were</a:t>
            </a:r>
            <a:r>
              <a:rPr lang="cs-CZ" sz="2800" dirty="0">
                <a:latin typeface="Times New Roman"/>
                <a:cs typeface="Lucida Sans Unicode"/>
              </a:rPr>
              <a:t> </a:t>
            </a:r>
            <a:r>
              <a:rPr lang="cs-CZ" sz="2800" err="1">
                <a:latin typeface="Times New Roman"/>
                <a:cs typeface="Lucida Sans Unicode"/>
              </a:rPr>
              <a:t>associated</a:t>
            </a:r>
            <a:r>
              <a:rPr lang="cs-CZ" sz="2800" dirty="0">
                <a:latin typeface="Times New Roman"/>
                <a:cs typeface="Lucida Sans Unicode"/>
              </a:rPr>
              <a:t> </a:t>
            </a:r>
            <a:r>
              <a:rPr lang="cs-CZ" sz="2800" err="1">
                <a:latin typeface="Times New Roman"/>
                <a:cs typeface="Lucida Sans Unicode"/>
              </a:rPr>
              <a:t>with</a:t>
            </a:r>
            <a:r>
              <a:rPr lang="cs-CZ" sz="2800" dirty="0">
                <a:latin typeface="Times New Roman"/>
                <a:cs typeface="Lucida Sans Unicode"/>
              </a:rPr>
              <a:t> </a:t>
            </a:r>
            <a:r>
              <a:rPr lang="cs-CZ" sz="2800" err="1">
                <a:latin typeface="Times New Roman"/>
                <a:cs typeface="Lucida Sans Unicode"/>
              </a:rPr>
              <a:t>significant</a:t>
            </a:r>
            <a:r>
              <a:rPr lang="cs-CZ" sz="2800" dirty="0">
                <a:latin typeface="Times New Roman"/>
                <a:cs typeface="Lucida Sans Unicode"/>
              </a:rPr>
              <a:t> risk </a:t>
            </a:r>
            <a:r>
              <a:rPr lang="cs-CZ" sz="2800" err="1">
                <a:latin typeface="Times New Roman"/>
                <a:cs typeface="Lucida Sans Unicode"/>
              </a:rPr>
              <a:t>of</a:t>
            </a:r>
            <a:r>
              <a:rPr lang="cs-CZ" sz="2800" dirty="0">
                <a:latin typeface="Times New Roman"/>
                <a:cs typeface="Lucida Sans Unicode"/>
              </a:rPr>
              <a:t> </a:t>
            </a:r>
            <a:r>
              <a:rPr lang="cs-CZ" sz="2800" err="1">
                <a:latin typeface="Times New Roman"/>
                <a:cs typeface="Lucida Sans Unicode"/>
              </a:rPr>
              <a:t>death</a:t>
            </a:r>
            <a:r>
              <a:rPr lang="cs-CZ" sz="2800" dirty="0">
                <a:latin typeface="Times New Roman"/>
                <a:cs typeface="Lucida Sans Unicode"/>
              </a:rPr>
              <a:t> and, </a:t>
            </a:r>
            <a:r>
              <a:rPr lang="cs-CZ" sz="2800" err="1">
                <a:latin typeface="Times New Roman"/>
                <a:cs typeface="Lucida Sans Unicode"/>
              </a:rPr>
              <a:t>at</a:t>
            </a:r>
            <a:r>
              <a:rPr lang="cs-CZ" sz="2800" dirty="0">
                <a:latin typeface="Times New Roman"/>
                <a:cs typeface="Lucida Sans Unicode"/>
              </a:rPr>
              <a:t> a minimum, severe </a:t>
            </a:r>
            <a:r>
              <a:rPr lang="cs-CZ" sz="2800" err="1">
                <a:latin typeface="Times New Roman"/>
                <a:cs typeface="Lucida Sans Unicode"/>
              </a:rPr>
              <a:t>pain</a:t>
            </a:r>
            <a:r>
              <a:rPr lang="cs-CZ" sz="2800" dirty="0">
                <a:latin typeface="Times New Roman"/>
                <a:cs typeface="Lucida Sans Unicode"/>
              </a:rPr>
              <a:t>. </a:t>
            </a:r>
            <a:r>
              <a:rPr lang="cs-CZ" sz="2800" err="1">
                <a:latin typeface="Times New Roman"/>
                <a:cs typeface="Lucida Sans Unicode"/>
              </a:rPr>
              <a:t>The</a:t>
            </a:r>
            <a:r>
              <a:rPr lang="cs-CZ" sz="2800" dirty="0">
                <a:latin typeface="Times New Roman"/>
                <a:cs typeface="Lucida Sans Unicode"/>
              </a:rPr>
              <a:t> </a:t>
            </a:r>
            <a:r>
              <a:rPr lang="cs-CZ" sz="2800" err="1">
                <a:latin typeface="Times New Roman"/>
                <a:cs typeface="Lucida Sans Unicode"/>
              </a:rPr>
              <a:t>development</a:t>
            </a:r>
            <a:r>
              <a:rPr lang="cs-CZ" sz="2800" dirty="0">
                <a:latin typeface="Times New Roman"/>
                <a:cs typeface="Lucida Sans Unicode"/>
              </a:rPr>
              <a:t> </a:t>
            </a:r>
            <a:r>
              <a:rPr lang="cs-CZ" sz="2800" err="1">
                <a:latin typeface="Times New Roman"/>
                <a:cs typeface="Lucida Sans Unicode"/>
              </a:rPr>
              <a:t>of</a:t>
            </a:r>
            <a:r>
              <a:rPr lang="cs-CZ" sz="2800" dirty="0">
                <a:latin typeface="Times New Roman"/>
                <a:cs typeface="Lucida Sans Unicode"/>
              </a:rPr>
              <a:t> </a:t>
            </a:r>
            <a:r>
              <a:rPr lang="cs-CZ" sz="2800" err="1">
                <a:latin typeface="Times New Roman"/>
                <a:cs typeface="Lucida Sans Unicode"/>
              </a:rPr>
              <a:t>Anaesthesia</a:t>
            </a:r>
            <a:r>
              <a:rPr lang="cs-CZ" sz="2800" dirty="0">
                <a:latin typeface="Times New Roman"/>
                <a:cs typeface="Lucida Sans Unicode"/>
              </a:rPr>
              <a:t> </a:t>
            </a:r>
            <a:r>
              <a:rPr lang="cs-CZ" sz="2800" err="1">
                <a:latin typeface="Times New Roman"/>
                <a:cs typeface="Lucida Sans Unicode"/>
              </a:rPr>
              <a:t>was</a:t>
            </a:r>
            <a:r>
              <a:rPr lang="cs-CZ" sz="2800" dirty="0">
                <a:latin typeface="Times New Roman"/>
                <a:cs typeface="Lucida Sans Unicode"/>
              </a:rPr>
              <a:t> </a:t>
            </a:r>
            <a:r>
              <a:rPr lang="cs-CZ" sz="2800" err="1">
                <a:latin typeface="Times New Roman"/>
                <a:cs typeface="Lucida Sans Unicode"/>
              </a:rPr>
              <a:t>heralded</a:t>
            </a:r>
            <a:r>
              <a:rPr lang="cs-CZ" sz="2800" dirty="0">
                <a:latin typeface="Times New Roman"/>
                <a:cs typeface="Lucida Sans Unicode"/>
              </a:rPr>
              <a:t> as </a:t>
            </a:r>
            <a:r>
              <a:rPr lang="cs-CZ" sz="2800" err="1">
                <a:latin typeface="Times New Roman"/>
                <a:cs typeface="Lucida Sans Unicode"/>
              </a:rPr>
              <a:t>one</a:t>
            </a:r>
            <a:r>
              <a:rPr lang="cs-CZ" sz="2800" dirty="0">
                <a:latin typeface="Times New Roman"/>
                <a:cs typeface="Lucida Sans Unicode"/>
              </a:rPr>
              <a:t> </a:t>
            </a:r>
            <a:r>
              <a:rPr lang="cs-CZ" sz="2800" err="1">
                <a:latin typeface="Times New Roman"/>
                <a:cs typeface="Lucida Sans Unicode"/>
              </a:rPr>
              <a:t>of</a:t>
            </a:r>
            <a:r>
              <a:rPr lang="cs-CZ" sz="2800" dirty="0">
                <a:latin typeface="Times New Roman"/>
                <a:cs typeface="Lucida Sans Unicode"/>
              </a:rPr>
              <a:t> </a:t>
            </a:r>
            <a:r>
              <a:rPr lang="cs-CZ" sz="2800" err="1">
                <a:latin typeface="Times New Roman"/>
                <a:cs typeface="Lucida Sans Unicode"/>
              </a:rPr>
              <a:t>the</a:t>
            </a:r>
            <a:r>
              <a:rPr lang="cs-CZ" sz="2800" dirty="0">
                <a:latin typeface="Times New Roman"/>
                <a:cs typeface="Lucida Sans Unicode"/>
              </a:rPr>
              <a:t> </a:t>
            </a:r>
            <a:r>
              <a:rPr lang="cs-CZ" sz="2800" err="1">
                <a:latin typeface="Times New Roman"/>
                <a:cs typeface="Lucida Sans Unicode"/>
              </a:rPr>
              <a:t>great</a:t>
            </a:r>
            <a:r>
              <a:rPr lang="cs-CZ" sz="2800" dirty="0">
                <a:latin typeface="Times New Roman"/>
                <a:cs typeface="Lucida Sans Unicode"/>
              </a:rPr>
              <a:t> </a:t>
            </a:r>
            <a:r>
              <a:rPr lang="cs-CZ" sz="2800" err="1">
                <a:latin typeface="Times New Roman"/>
                <a:cs typeface="Lucida Sans Unicode"/>
              </a:rPr>
              <a:t>advances</a:t>
            </a:r>
            <a:r>
              <a:rPr lang="cs-CZ" sz="2800" dirty="0">
                <a:latin typeface="Times New Roman"/>
                <a:cs typeface="Lucida Sans Unicode"/>
              </a:rPr>
              <a:t> </a:t>
            </a:r>
            <a:r>
              <a:rPr lang="cs-CZ" sz="2800" err="1">
                <a:latin typeface="Times New Roman"/>
                <a:cs typeface="Lucida Sans Unicode"/>
              </a:rPr>
              <a:t>of</a:t>
            </a:r>
            <a:r>
              <a:rPr lang="cs-CZ" sz="2800" dirty="0">
                <a:latin typeface="Times New Roman"/>
                <a:cs typeface="Lucida Sans Unicode"/>
              </a:rPr>
              <a:t> </a:t>
            </a:r>
            <a:r>
              <a:rPr lang="cs-CZ" sz="2800" err="1">
                <a:latin typeface="Times New Roman"/>
                <a:cs typeface="Lucida Sans Unicode"/>
              </a:rPr>
              <a:t>modern</a:t>
            </a:r>
            <a:r>
              <a:rPr lang="cs-CZ" sz="2800" dirty="0">
                <a:latin typeface="Times New Roman"/>
                <a:cs typeface="Lucida Sans Unicode"/>
              </a:rPr>
              <a:t> </a:t>
            </a:r>
            <a:r>
              <a:rPr lang="cs-CZ" sz="2800" err="1">
                <a:latin typeface="Times New Roman"/>
                <a:cs typeface="Lucida Sans Unicode"/>
              </a:rPr>
              <a:t>medicine</a:t>
            </a:r>
            <a:r>
              <a:rPr lang="cs-CZ" sz="2800" dirty="0">
                <a:latin typeface="Times New Roman"/>
                <a:cs typeface="Lucida Sans Unicode"/>
              </a:rPr>
              <a:t>, in </a:t>
            </a:r>
            <a:r>
              <a:rPr lang="cs-CZ" sz="2800" err="1">
                <a:latin typeface="Times New Roman"/>
                <a:cs typeface="Lucida Sans Unicode"/>
              </a:rPr>
              <a:t>that</a:t>
            </a:r>
            <a:r>
              <a:rPr lang="cs-CZ" sz="2800" dirty="0">
                <a:latin typeface="Times New Roman"/>
                <a:cs typeface="Lucida Sans Unicode"/>
              </a:rPr>
              <a:t> </a:t>
            </a:r>
            <a:r>
              <a:rPr lang="cs-CZ" sz="2800" err="1">
                <a:latin typeface="Times New Roman"/>
                <a:cs typeface="Lucida Sans Unicode"/>
              </a:rPr>
              <a:t>it</a:t>
            </a:r>
            <a:r>
              <a:rPr lang="cs-CZ" sz="2800" dirty="0">
                <a:latin typeface="Times New Roman"/>
                <a:cs typeface="Lucida Sans Unicode"/>
              </a:rPr>
              <a:t> </a:t>
            </a:r>
            <a:r>
              <a:rPr lang="cs-CZ" sz="2800" err="1">
                <a:latin typeface="Times New Roman"/>
                <a:cs typeface="Lucida Sans Unicode"/>
              </a:rPr>
              <a:t>allowed</a:t>
            </a:r>
            <a:r>
              <a:rPr lang="cs-CZ" sz="2800" dirty="0">
                <a:latin typeface="Times New Roman"/>
                <a:cs typeface="Lucida Sans Unicode"/>
              </a:rPr>
              <a:t> </a:t>
            </a:r>
            <a:r>
              <a:rPr lang="cs-CZ" sz="2800" err="1">
                <a:latin typeface="Times New Roman"/>
                <a:cs typeface="Lucida Sans Unicode"/>
              </a:rPr>
              <a:t>surgery</a:t>
            </a:r>
            <a:r>
              <a:rPr lang="cs-CZ" sz="2800" dirty="0">
                <a:latin typeface="Times New Roman"/>
                <a:cs typeface="Lucida Sans Unicode"/>
              </a:rPr>
              <a:t> to </a:t>
            </a:r>
            <a:r>
              <a:rPr lang="cs-CZ" sz="2800" err="1">
                <a:latin typeface="Times New Roman"/>
                <a:cs typeface="Lucida Sans Unicode"/>
              </a:rPr>
              <a:t>advance</a:t>
            </a:r>
            <a:r>
              <a:rPr lang="cs-CZ" sz="2800" dirty="0">
                <a:latin typeface="Times New Roman"/>
                <a:cs typeface="Lucida Sans Unicode"/>
              </a:rPr>
              <a:t>.</a:t>
            </a:r>
          </a:p>
          <a:p>
            <a:pPr marL="342265" lvl="0" indent="-342265"/>
            <a:endParaRPr lang="cs-CZ"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1F4FB6-52AB-4113-AAE7-36A3A00B403E}"/>
              </a:ext>
            </a:extLst>
          </p:cNvPr>
          <p:cNvSpPr txBox="1">
            <a:spLocks noGrp="1"/>
          </p:cNvSpPr>
          <p:nvPr>
            <p:ph type="title" idx="4294967295"/>
          </p:nvPr>
        </p:nvSpPr>
        <p:spPr>
          <a:xfrm>
            <a:off x="1091880" y="502920"/>
            <a:ext cx="8567640" cy="1260360"/>
          </a:xfrm>
        </p:spPr>
        <p:txBody>
          <a:bodyPr wrap="square" lIns="90000" tIns="46800" rIns="90000" bIns="46800">
            <a:noAutofit/>
          </a:bodyPr>
          <a:lstStyle/>
          <a:p>
            <a:pPr lvl="0">
              <a:lnSpc>
                <a:spcPct val="95000"/>
              </a:lnSpc>
            </a:pPr>
            <a:r>
              <a:rPr lang="cs-CZ"/>
              <a:t>Beginning of GA</a:t>
            </a:r>
          </a:p>
        </p:txBody>
      </p:sp>
      <p:sp>
        <p:nvSpPr>
          <p:cNvPr id="3" name="Zástupný symbol pro text 2">
            <a:extLst>
              <a:ext uri="{FF2B5EF4-FFF2-40B4-BE49-F238E27FC236}">
                <a16:creationId xmlns:a16="http://schemas.microsoft.com/office/drawing/2014/main" id="{CC1F82CD-4472-443B-9FA5-514638EC9398}"/>
              </a:ext>
            </a:extLst>
          </p:cNvPr>
          <p:cNvSpPr txBox="1">
            <a:spLocks noGrp="1"/>
          </p:cNvSpPr>
          <p:nvPr>
            <p:ph type="body" idx="4294967295"/>
          </p:nvPr>
        </p:nvSpPr>
        <p:spPr>
          <a:xfrm>
            <a:off x="1091880" y="2015640"/>
            <a:ext cx="8567640" cy="4537080"/>
          </a:xfrm>
        </p:spPr>
        <p:txBody>
          <a:bodyPr wrap="square" lIns="90000" tIns="46800" rIns="90000" bIns="46800"/>
          <a:lstStyle/>
          <a:p>
            <a:pPr marL="457200" indent="-457200">
              <a:spcBef>
                <a:spcPts val="697"/>
              </a:spcBef>
              <a:buClr>
                <a:srgbClr val="CE9964"/>
              </a:buClr>
              <a:buSzPct val="90000"/>
              <a:buFont typeface="Arial"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sz="2800" dirty="0">
                <a:latin typeface="Times New Roman"/>
                <a:cs typeface="Lucida Sans Unicode"/>
              </a:rPr>
              <a:t>October 16th  1846 ether general Anaesthesia Boston  dentist   William Thomas Green Morton to  Gilbert Abbott (</a:t>
            </a:r>
            <a:r>
              <a:rPr lang="en-GB" sz="2800" err="1">
                <a:latin typeface="Times New Roman"/>
                <a:cs typeface="Lucida Sans Unicode"/>
              </a:rPr>
              <a:t>tumor</a:t>
            </a:r>
            <a:r>
              <a:rPr lang="en-GB" sz="2800" dirty="0">
                <a:latin typeface="Times New Roman"/>
                <a:cs typeface="Lucida Sans Unicode"/>
              </a:rPr>
              <a:t> of </a:t>
            </a:r>
            <a:r>
              <a:rPr lang="en-GB" sz="2800">
                <a:latin typeface="Times New Roman"/>
                <a:cs typeface="Lucida Sans Unicode"/>
              </a:rPr>
              <a:t>mandibule)</a:t>
            </a:r>
            <a:endParaRPr lang="cs-CZ">
              <a:latin typeface="Times New Roman"/>
              <a:cs typeface="Lucida Sans Unicode"/>
            </a:endParaRPr>
          </a:p>
          <a:p>
            <a:pPr marL="457200" indent="-457200">
              <a:spcBef>
                <a:spcPts val="697"/>
              </a:spcBef>
              <a:buClr>
                <a:srgbClr val="CE9964"/>
              </a:buClr>
              <a:buSzPct val="90000"/>
              <a:buFont typeface="Arial"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sz="2800">
                <a:latin typeface="Times New Roman"/>
                <a:cs typeface="Lucida Sans Unicode"/>
              </a:rPr>
              <a:t>February 6th 1847  Prague - first  Czech ether Anaesthesia  </a:t>
            </a:r>
            <a:r>
              <a:rPr lang="en-GB" sz="2800" dirty="0">
                <a:latin typeface="Times New Roman"/>
                <a:cs typeface="Lucida Sans Unicode"/>
              </a:rPr>
              <a:t>- </a:t>
            </a:r>
            <a:r>
              <a:rPr lang="en-GB" sz="2800" err="1">
                <a:latin typeface="Times New Roman"/>
                <a:cs typeface="Lucida Sans Unicode"/>
              </a:rPr>
              <a:t>Celestýn</a:t>
            </a:r>
            <a:r>
              <a:rPr lang="en-GB" sz="2800">
                <a:latin typeface="Times New Roman"/>
                <a:cs typeface="Lucida Sans Unicode"/>
              </a:rPr>
              <a:t> Opitz</a:t>
            </a:r>
            <a:endParaRPr lang="cs-CZ">
              <a:latin typeface="Times New Roman"/>
              <a:cs typeface="Lucida Sans Unicode"/>
            </a:endParaRPr>
          </a:p>
          <a:p>
            <a:pPr marL="457200" indent="-457200">
              <a:spcBef>
                <a:spcPts val="697"/>
              </a:spcBef>
              <a:buClr>
                <a:srgbClr val="CE9964"/>
              </a:buClr>
              <a:buSzPct val="90000"/>
              <a:buFont typeface="Arial"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sz="2800">
                <a:latin typeface="Times New Roman"/>
                <a:cs typeface="Lucida Sans Unicode"/>
              </a:rPr>
              <a:t>1895 direct laryngoscopy Alfred Kirstein in Berlin.</a:t>
            </a:r>
            <a:endParaRPr lang="cs-CZ">
              <a:latin typeface="Times New Roman"/>
              <a:cs typeface="Lucida Sans Unicode"/>
            </a:endParaRPr>
          </a:p>
          <a:p>
            <a:pPr marL="457200" lvl="2" indent="0" hangingPunct="0">
              <a:lnSpc>
                <a:spcPct val="100000"/>
              </a:lnSpc>
              <a:spcBef>
                <a:spcPts val="598"/>
              </a:spcBef>
              <a:buClr>
                <a:srgbClr val="CE9964"/>
              </a:buClr>
              <a:buSzPct val="100000"/>
              <a:buFont typeface="Times New Roman" pitchFamily="18"/>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dirty="0">
                <a:solidFill>
                  <a:srgbClr val="E6E6E6"/>
                </a:solidFill>
                <a:latin typeface="Times New Roman"/>
                <a:cs typeface="Lucida Sans Unicode"/>
              </a:rPr>
              <a:t>1920 direct </a:t>
            </a:r>
            <a:r>
              <a:rPr lang="en-GB" err="1">
                <a:solidFill>
                  <a:srgbClr val="E6E6E6"/>
                </a:solidFill>
                <a:latin typeface="Times New Roman"/>
                <a:cs typeface="Lucida Sans Unicode"/>
              </a:rPr>
              <a:t>laryngoskopy</a:t>
            </a:r>
            <a:r>
              <a:rPr lang="en-GB" dirty="0">
                <a:solidFill>
                  <a:srgbClr val="E6E6E6"/>
                </a:solidFill>
                <a:latin typeface="Times New Roman"/>
                <a:cs typeface="Lucida Sans Unicode"/>
              </a:rPr>
              <a:t> to clinical praxis  Magill and </a:t>
            </a:r>
            <a:r>
              <a:rPr lang="en-GB" err="1">
                <a:solidFill>
                  <a:srgbClr val="E6E6E6"/>
                </a:solidFill>
                <a:latin typeface="Times New Roman"/>
                <a:cs typeface="Lucida Sans Unicode"/>
              </a:rPr>
              <a:t>Rowbotham</a:t>
            </a:r>
            <a:endParaRPr lang="en-GB">
              <a:solidFill>
                <a:srgbClr val="E6E6E6"/>
              </a:solidFill>
              <a:latin typeface="Times New Roman"/>
              <a:cs typeface="Lucida Sans Unicode"/>
            </a:endParaRPr>
          </a:p>
        </p:txBody>
      </p:sp>
      <p:pic>
        <p:nvPicPr>
          <p:cNvPr id="4" name="Obrázek 3">
            <a:extLst>
              <a:ext uri="{FF2B5EF4-FFF2-40B4-BE49-F238E27FC236}">
                <a16:creationId xmlns:a16="http://schemas.microsoft.com/office/drawing/2014/main" id="{A25A9B9D-9F87-4C76-9232-C20C049DC50F}"/>
              </a:ext>
            </a:extLst>
          </p:cNvPr>
          <p:cNvPicPr>
            <a:picLocks noChangeAspect="1"/>
          </p:cNvPicPr>
          <p:nvPr/>
        </p:nvPicPr>
        <p:blipFill>
          <a:blip r:embed="rId3">
            <a:lum/>
            <a:alphaModFix/>
          </a:blip>
          <a:srcRect/>
          <a:stretch>
            <a:fillRect/>
          </a:stretch>
        </p:blipFill>
        <p:spPr>
          <a:xfrm>
            <a:off x="8442360" y="0"/>
            <a:ext cx="1638360" cy="210996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967D06-BE0A-4C0E-AA61-1A6B24179B49}"/>
              </a:ext>
            </a:extLst>
          </p:cNvPr>
          <p:cNvSpPr txBox="1">
            <a:spLocks noGrp="1"/>
          </p:cNvSpPr>
          <p:nvPr>
            <p:ph type="title" idx="4294967295"/>
          </p:nvPr>
        </p:nvSpPr>
        <p:spPr>
          <a:xfrm>
            <a:off x="740879" y="326880"/>
            <a:ext cx="8605800" cy="1170000"/>
          </a:xfrm>
        </p:spPr>
        <p:txBody>
          <a:bodyPr wrap="square">
            <a:noAutofit/>
          </a:bodyPr>
          <a:lstStyle/>
          <a:p>
            <a:pPr lvl="0"/>
            <a:r>
              <a:rPr lang="cs-CZ"/>
              <a:t>Ether</a:t>
            </a:r>
          </a:p>
        </p:txBody>
      </p:sp>
      <p:sp>
        <p:nvSpPr>
          <p:cNvPr id="3" name="Zástupný symbol pro text 2">
            <a:extLst>
              <a:ext uri="{FF2B5EF4-FFF2-40B4-BE49-F238E27FC236}">
                <a16:creationId xmlns:a16="http://schemas.microsoft.com/office/drawing/2014/main" id="{78BD3B40-485A-4249-80A6-471986ECAF36}"/>
              </a:ext>
            </a:extLst>
          </p:cNvPr>
          <p:cNvSpPr txBox="1">
            <a:spLocks noGrp="1"/>
          </p:cNvSpPr>
          <p:nvPr>
            <p:ph type="body" idx="4294967295"/>
          </p:nvPr>
        </p:nvSpPr>
        <p:spPr>
          <a:xfrm>
            <a:off x="741239" y="1963800"/>
            <a:ext cx="8769600" cy="4843440"/>
          </a:xfrm>
        </p:spPr>
        <p:txBody>
          <a:bodyPr/>
          <a:lstStyle/>
          <a:p>
            <a:endParaRPr lang="cs-CZ"/>
          </a:p>
        </p:txBody>
      </p:sp>
      <p:pic>
        <p:nvPicPr>
          <p:cNvPr id="4" name="Obrázek 3">
            <a:extLst>
              <a:ext uri="{FF2B5EF4-FFF2-40B4-BE49-F238E27FC236}">
                <a16:creationId xmlns:a16="http://schemas.microsoft.com/office/drawing/2014/main" id="{A02A5530-0D0D-4245-9BCA-3832BDB23F7B}"/>
              </a:ext>
            </a:extLst>
          </p:cNvPr>
          <p:cNvPicPr>
            <a:picLocks noChangeAspect="1"/>
          </p:cNvPicPr>
          <p:nvPr/>
        </p:nvPicPr>
        <p:blipFill>
          <a:blip r:embed="rId3">
            <a:lum/>
            <a:alphaModFix/>
          </a:blip>
          <a:srcRect/>
          <a:stretch>
            <a:fillRect/>
          </a:stretch>
        </p:blipFill>
        <p:spPr>
          <a:xfrm>
            <a:off x="557280" y="1944720"/>
            <a:ext cx="6318360" cy="5145120"/>
          </a:xfrm>
          <a:prstGeom prst="rect">
            <a:avLst/>
          </a:prstGeom>
          <a:noFill/>
          <a:ln>
            <a:noFill/>
          </a:ln>
        </p:spPr>
      </p:pic>
    </p:spTree>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56DB01E6CE1DC5468F8225EEE4ED8574" ma:contentTypeVersion="2" ma:contentTypeDescription="Vytvoří nový dokument" ma:contentTypeScope="" ma:versionID="4653fb039ad7ff4ef05db4bfde78e6c7">
  <xsd:schema xmlns:xsd="http://www.w3.org/2001/XMLSchema" xmlns:xs="http://www.w3.org/2001/XMLSchema" xmlns:p="http://schemas.microsoft.com/office/2006/metadata/properties" xmlns:ns2="76cd1474-5f27-4464-8c63-f60cba385fea" targetNamespace="http://schemas.microsoft.com/office/2006/metadata/properties" ma:root="true" ma:fieldsID="263ee1ee73d7da74e9d6adda84c6a312" ns2:_="">
    <xsd:import namespace="76cd1474-5f27-4464-8c63-f60cba385fea"/>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cd1474-5f27-4464-8c63-f60cba385f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23A3C2-A195-4B55-84D9-173F11A5EAF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9B4CE65-E2F5-42E6-A1B8-588DB4CE9881}">
  <ds:schemaRefs>
    <ds:schemaRef ds:uri="http://schemas.microsoft.com/sharepoint/v3/contenttype/forms"/>
  </ds:schemaRefs>
</ds:datastoreItem>
</file>

<file path=customXml/itemProps3.xml><?xml version="1.0" encoding="utf-8"?>
<ds:datastoreItem xmlns:ds="http://schemas.openxmlformats.org/officeDocument/2006/customXml" ds:itemID="{26846443-306F-490C-883E-555342C5CA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cd1474-5f27-4464-8c63-f60cba385f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34989</TotalTime>
  <Words>2720</Words>
  <Application>Microsoft Office PowerPoint</Application>
  <PresentationFormat>Vlastní</PresentationFormat>
  <Paragraphs>444</Paragraphs>
  <Slides>65</Slides>
  <Notes>61</Notes>
  <HiddenSlides>3</HiddenSlides>
  <MMClips>0</MMClips>
  <ScaleCrop>false</ScaleCrop>
  <HeadingPairs>
    <vt:vector size="4" baseType="variant">
      <vt:variant>
        <vt:lpstr>Motiv</vt:lpstr>
      </vt:variant>
      <vt:variant>
        <vt:i4>1</vt:i4>
      </vt:variant>
      <vt:variant>
        <vt:lpstr>Nadpisy snímků</vt:lpstr>
      </vt:variant>
      <vt:variant>
        <vt:i4>65</vt:i4>
      </vt:variant>
    </vt:vector>
  </HeadingPairs>
  <TitlesOfParts>
    <vt:vector size="66" baseType="lpstr">
      <vt:lpstr>Default</vt:lpstr>
      <vt:lpstr>Anaesthesia and Pain Management</vt:lpstr>
      <vt:lpstr>My goal:</vt:lpstr>
      <vt:lpstr>How to get credit??</vt:lpstr>
      <vt:lpstr>Topics for oral exam</vt:lpstr>
      <vt:lpstr>IS.MUNI   -  Bookmarks</vt:lpstr>
      <vt:lpstr>History</vt:lpstr>
      <vt:lpstr>Surgery before modern Anaesthesia</vt:lpstr>
      <vt:lpstr>Beginning of GA</vt:lpstr>
      <vt:lpstr>Ether</vt:lpstr>
      <vt:lpstr>After ether</vt:lpstr>
      <vt:lpstr>Ideal Anaesthetic Drug</vt:lpstr>
      <vt:lpstr>Anesthesiology</vt:lpstr>
      <vt:lpstr>Anaesthesiology</vt:lpstr>
      <vt:lpstr>General Anaesthesia  - Definition</vt:lpstr>
      <vt:lpstr>General Anaesthesia</vt:lpstr>
      <vt:lpstr>General Anaesthesia</vt:lpstr>
      <vt:lpstr>General Anaesthesia</vt:lpstr>
      <vt:lpstr>Patient and Course of Anaesthesia</vt:lpstr>
      <vt:lpstr>Preoperative examination</vt:lpstr>
      <vt:lpstr>Why to do PreOP exam?</vt:lpstr>
      <vt:lpstr>Preoperative tests</vt:lpstr>
      <vt:lpstr>Airway</vt:lpstr>
      <vt:lpstr>Airway</vt:lpstr>
      <vt:lpstr>Difficul airway</vt:lpstr>
      <vt:lpstr>Inter Incisors Distance</vt:lpstr>
      <vt:lpstr>Mouth opening</vt:lpstr>
      <vt:lpstr>Teeth</vt:lpstr>
      <vt:lpstr>The Upper Lip Bite  test</vt:lpstr>
      <vt:lpstr>Mallanpati</vt:lpstr>
      <vt:lpstr>Cervical mobility</vt:lpstr>
      <vt:lpstr>Thyromental distance</vt:lpstr>
      <vt:lpstr>Easy patient?</vt:lpstr>
      <vt:lpstr>Predicted difficult airway</vt:lpstr>
      <vt:lpstr>Respiratory risk</vt:lpstr>
      <vt:lpstr>Cardiovaskular  risks</vt:lpstr>
      <vt:lpstr>… other risks</vt:lpstr>
      <vt:lpstr>ASA Physical Status  = risk</vt:lpstr>
      <vt:lpstr>Mortality of Anaesthesia (ASA I)</vt:lpstr>
      <vt:lpstr>Risk of Anaesthesia - mortality</vt:lpstr>
      <vt:lpstr>Death and Anaesthesia</vt:lpstr>
      <vt:lpstr>Complications of GA</vt:lpstr>
      <vt:lpstr>Prezentace aplikace PowerPoint</vt:lpstr>
      <vt:lpstr>Premedication</vt:lpstr>
      <vt:lpstr>Premedication</vt:lpstr>
      <vt:lpstr>Premedication of adults</vt:lpstr>
      <vt:lpstr>PreOP starving</vt:lpstr>
      <vt:lpstr>Risk of Aspiration</vt:lpstr>
      <vt:lpstr>Operating Room</vt:lpstr>
      <vt:lpstr>Prezentace aplikace PowerPoint</vt:lpstr>
      <vt:lpstr>Conversation before GA or RA</vt:lpstr>
      <vt:lpstr>Induction of Anaesthesia</vt:lpstr>
      <vt:lpstr>Induction</vt:lpstr>
      <vt:lpstr>Airways</vt:lpstr>
      <vt:lpstr>In the End of Anaesthesia</vt:lpstr>
      <vt:lpstr>Extubation</vt:lpstr>
      <vt:lpstr>Postoperative care</vt:lpstr>
      <vt:lpstr>Prezentace aplikace PowerPoint</vt:lpstr>
      <vt:lpstr>OR checklist</vt:lpstr>
      <vt:lpstr>ORoom</vt:lpstr>
      <vt:lpstr>Continuum of depth of sedation</vt:lpstr>
      <vt:lpstr>Phraseology</vt:lpstr>
      <vt:lpstr>Phraseology</vt:lpstr>
      <vt:lpstr>Anaesthesia</vt:lpstr>
      <vt:lpstr>Useful web</vt:lpstr>
      <vt:lpstr>Preoperative evaluation and premedication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Anesthesia and Pain Management</dc:title>
  <dc:creator>uziv</dc:creator>
  <cp:lastModifiedBy>uziv</cp:lastModifiedBy>
  <cp:revision>156</cp:revision>
  <dcterms:modified xsi:type="dcterms:W3CDTF">2020-10-15T10:44:42Z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0x01010056DB01E6CE1DC5468F8225EEE4ED8574</vt:lpwstr>
  </property>
</Properties>
</file>