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84" r:id="rId4"/>
    <p:sldId id="283" r:id="rId5"/>
    <p:sldId id="282" r:id="rId6"/>
    <p:sldId id="289" r:id="rId7"/>
    <p:sldId id="288" r:id="rId8"/>
    <p:sldId id="294" r:id="rId9"/>
    <p:sldId id="295" r:id="rId10"/>
    <p:sldId id="296" r:id="rId11"/>
    <p:sldId id="293" r:id="rId12"/>
    <p:sldId id="285" r:id="rId13"/>
    <p:sldId id="290" r:id="rId14"/>
    <p:sldId id="286" r:id="rId15"/>
    <p:sldId id="287" r:id="rId16"/>
    <p:sldId id="292" r:id="rId17"/>
    <p:sldId id="298" r:id="rId18"/>
    <p:sldId id="300" r:id="rId19"/>
    <p:sldId id="303" r:id="rId20"/>
    <p:sldId id="302" r:id="rId21"/>
    <p:sldId id="301" r:id="rId22"/>
    <p:sldId id="278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4B9A805-B704-45FF-88A5-28ABD5E6D0F4}">
          <p14:sldIdLst>
            <p14:sldId id="256"/>
            <p14:sldId id="257"/>
            <p14:sldId id="284"/>
            <p14:sldId id="283"/>
            <p14:sldId id="282"/>
            <p14:sldId id="289"/>
            <p14:sldId id="288"/>
            <p14:sldId id="294"/>
            <p14:sldId id="295"/>
            <p14:sldId id="296"/>
            <p14:sldId id="293"/>
            <p14:sldId id="285"/>
            <p14:sldId id="290"/>
            <p14:sldId id="286"/>
            <p14:sldId id="287"/>
            <p14:sldId id="292"/>
            <p14:sldId id="298"/>
            <p14:sldId id="300"/>
            <p14:sldId id="303"/>
            <p14:sldId id="302"/>
            <p14:sldId id="301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FFBEE5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714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02" y="2945184"/>
            <a:ext cx="11361600" cy="1171580"/>
          </a:xfrm>
        </p:spPr>
        <p:txBody>
          <a:bodyPr/>
          <a:lstStyle/>
          <a:p>
            <a:r>
              <a:rPr lang="en-US" dirty="0"/>
              <a:t>Endocrine function of selected organs </a:t>
            </a:r>
            <a:br>
              <a:rPr lang="cs-CZ" dirty="0"/>
            </a:br>
            <a:r>
              <a:rPr lang="en-US" dirty="0"/>
              <a:t>and tissues</a:t>
            </a:r>
          </a:p>
        </p:txBody>
      </p:sp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Aldosterone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9DE04A-52B4-457D-BC95-058CACDFB7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0" y="1374046"/>
            <a:ext cx="2185018" cy="2410776"/>
          </a:xfrm>
          <a:prstGeom prst="rect">
            <a:avLst/>
          </a:prstGeom>
        </p:spPr>
      </p:pic>
      <p:grpSp>
        <p:nvGrpSpPr>
          <p:cNvPr id="130" name="Skupina 129">
            <a:extLst>
              <a:ext uri="{FF2B5EF4-FFF2-40B4-BE49-F238E27FC236}">
                <a16:creationId xmlns:a16="http://schemas.microsoft.com/office/drawing/2014/main" id="{0E9AED13-7389-4EFC-8233-CA881D29DD55}"/>
              </a:ext>
            </a:extLst>
          </p:cNvPr>
          <p:cNvGrpSpPr/>
          <p:nvPr/>
        </p:nvGrpSpPr>
        <p:grpSpPr>
          <a:xfrm>
            <a:off x="2684543" y="720000"/>
            <a:ext cx="9007932" cy="5815072"/>
            <a:chOff x="2684543" y="720000"/>
            <a:chExt cx="9007932" cy="5815072"/>
          </a:xfrm>
        </p:grpSpPr>
        <p:pic>
          <p:nvPicPr>
            <p:cNvPr id="125" name="Obrázek 124">
              <a:extLst>
                <a:ext uri="{FF2B5EF4-FFF2-40B4-BE49-F238E27FC236}">
                  <a16:creationId xmlns:a16="http://schemas.microsoft.com/office/drawing/2014/main" id="{5181248D-1916-4D65-82A3-208012132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43" y="1727022"/>
              <a:ext cx="3312076" cy="4118331"/>
            </a:xfrm>
            <a:prstGeom prst="rect">
              <a:avLst/>
            </a:prstGeom>
          </p:spPr>
        </p:pic>
        <p:pic>
          <p:nvPicPr>
            <p:cNvPr id="126" name="Obrázek 125">
              <a:extLst>
                <a:ext uri="{FF2B5EF4-FFF2-40B4-BE49-F238E27FC236}">
                  <a16:creationId xmlns:a16="http://schemas.microsoft.com/office/drawing/2014/main" id="{FCCA37AA-9484-4A13-893E-42D4AB829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4610" y="720000"/>
              <a:ext cx="5427865" cy="5815072"/>
            </a:xfrm>
            <a:prstGeom prst="rect">
              <a:avLst/>
            </a:prstGeom>
          </p:spPr>
        </p:pic>
        <p:sp>
          <p:nvSpPr>
            <p:cNvPr id="127" name="Obdélník 126">
              <a:extLst>
                <a:ext uri="{FF2B5EF4-FFF2-40B4-BE49-F238E27FC236}">
                  <a16:creationId xmlns:a16="http://schemas.microsoft.com/office/drawing/2014/main" id="{A585B6DD-298B-4577-9FA3-AA14628D48A5}"/>
                </a:ext>
              </a:extLst>
            </p:cNvPr>
            <p:cNvSpPr/>
            <p:nvPr/>
          </p:nvSpPr>
          <p:spPr>
            <a:xfrm>
              <a:off x="3255349" y="5751250"/>
              <a:ext cx="25458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0000D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ALDOSTERONE</a:t>
              </a:r>
              <a:endParaRPr lang="cs-CZ" dirty="0">
                <a:solidFill>
                  <a:srgbClr val="0000DC"/>
                </a:solidFill>
              </a:endParaRPr>
            </a:p>
          </p:txBody>
        </p:sp>
        <p:cxnSp>
          <p:nvCxnSpPr>
            <p:cNvPr id="128" name="Přímá spojnice se šipkou 127">
              <a:extLst>
                <a:ext uri="{FF2B5EF4-FFF2-40B4-BE49-F238E27FC236}">
                  <a16:creationId xmlns:a16="http://schemas.microsoft.com/office/drawing/2014/main" id="{250A97B9-AF14-40C7-9909-D835E610D4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4610" y="2788481"/>
              <a:ext cx="805997" cy="3193601"/>
            </a:xfrm>
            <a:prstGeom prst="straightConnector1">
              <a:avLst/>
            </a:prstGeom>
            <a:ln w="28575">
              <a:solidFill>
                <a:srgbClr val="0000D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Přímá spojnice 128">
              <a:extLst>
                <a:ext uri="{FF2B5EF4-FFF2-40B4-BE49-F238E27FC236}">
                  <a16:creationId xmlns:a16="http://schemas.microsoft.com/office/drawing/2014/main" id="{6C28DE16-65EA-417B-BAD6-47DB801D0F1B}"/>
                </a:ext>
              </a:extLst>
            </p:cNvPr>
            <p:cNvCxnSpPr>
              <a:cxnSpLocks/>
            </p:cNvCxnSpPr>
            <p:nvPr/>
          </p:nvCxnSpPr>
          <p:spPr>
            <a:xfrm>
              <a:off x="5764680" y="5982082"/>
              <a:ext cx="499930" cy="0"/>
            </a:xfrm>
            <a:prstGeom prst="line">
              <a:avLst/>
            </a:prstGeom>
            <a:ln w="28575">
              <a:solidFill>
                <a:srgbClr val="0000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1687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RAAS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51BA26-EC62-4FBD-B672-C83EBE04F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2" y="1379372"/>
            <a:ext cx="9993205" cy="54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45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Endothelial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EDDDA6-E49A-4815-A58C-CE36DDAB2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4" t="21488" r="49286" b="13512"/>
          <a:stretch/>
        </p:blipFill>
        <p:spPr>
          <a:xfrm>
            <a:off x="1140823" y="1526612"/>
            <a:ext cx="9265920" cy="451713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5982B3E-E1FA-4AC2-B375-3B8ED7E36E4F}"/>
              </a:ext>
            </a:extLst>
          </p:cNvPr>
          <p:cNvSpPr txBox="1"/>
          <p:nvPr/>
        </p:nvSpPr>
        <p:spPr>
          <a:xfrm>
            <a:off x="0" y="6406381"/>
            <a:ext cx="10850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1" u="none" strike="noStrike" baseline="0" dirty="0">
                <a:solidFill>
                  <a:srgbClr val="000000"/>
                </a:solidFill>
                <a:latin typeface="+mn-lt"/>
              </a:rPr>
              <a:t>Endothelial cells and organ function: applications and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+mn-lt"/>
              </a:rPr>
              <a:t>implications of understanding unique and reciprocal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1200" b="0" i="1" u="none" strike="noStrike" baseline="0" dirty="0" err="1">
                <a:solidFill>
                  <a:srgbClr val="000000"/>
                </a:solidFill>
                <a:latin typeface="+mn-lt"/>
              </a:rPr>
              <a:t>remodelling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; Moritz </a:t>
            </a:r>
            <a:r>
              <a:rPr lang="cs-CZ" sz="1200" b="0" i="1" u="none" strike="noStrike" baseline="0" dirty="0" err="1">
                <a:solidFill>
                  <a:srgbClr val="000000"/>
                </a:solidFill>
                <a:latin typeface="+mn-lt"/>
              </a:rPr>
              <a:t>Reiterer</a:t>
            </a:r>
            <a:r>
              <a:rPr lang="cs-CZ" sz="1200" b="0" i="1" u="none" strike="noStrike" baseline="0" dirty="0">
                <a:solidFill>
                  <a:srgbClr val="0000FF"/>
                </a:solidFill>
                <a:latin typeface="+mn-lt"/>
              </a:rPr>
              <a:t> 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and Cristina M. </a:t>
            </a:r>
            <a:r>
              <a:rPr lang="cs-CZ" sz="1200" b="0" i="1" u="none" strike="noStrike" baseline="0" dirty="0" err="1">
                <a:solidFill>
                  <a:srgbClr val="000000"/>
                </a:solidFill>
                <a:latin typeface="+mn-lt"/>
              </a:rPr>
              <a:t>Branco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; </a:t>
            </a:r>
            <a:r>
              <a:rPr lang="cs-CZ" sz="1200" b="0" i="1" u="none" strike="noStrike" baseline="0" dirty="0" err="1">
                <a:solidFill>
                  <a:srgbClr val="000000"/>
                </a:solidFill>
                <a:latin typeface="+mn-lt"/>
              </a:rPr>
              <a:t>accepted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 15 </a:t>
            </a:r>
            <a:r>
              <a:rPr lang="cs-CZ" sz="1200" b="0" i="1" u="none" strike="noStrike" baseline="0" dirty="0" err="1">
                <a:solidFill>
                  <a:srgbClr val="000000"/>
                </a:solidFill>
                <a:latin typeface="+mn-lt"/>
              </a:rPr>
              <a:t>November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 2019; doi:10.1111/febs.15143</a:t>
            </a:r>
            <a:endParaRPr lang="cs-CZ" sz="1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360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Endothelial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982B3E-E1FA-4AC2-B375-3B8ED7E36E4F}"/>
              </a:ext>
            </a:extLst>
          </p:cNvPr>
          <p:cNvSpPr txBox="1"/>
          <p:nvPr/>
        </p:nvSpPr>
        <p:spPr>
          <a:xfrm>
            <a:off x="0" y="6563143"/>
            <a:ext cx="108508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1" u="none" strike="noStrike" baseline="0" dirty="0">
                <a:solidFill>
                  <a:srgbClr val="000000"/>
                </a:solidFill>
                <a:latin typeface="+mn-lt"/>
              </a:rPr>
              <a:t>Physiology of the endothelium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;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+mn-lt"/>
              </a:rPr>
              <a:t>H. F. Galley and N. R. Webster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; </a:t>
            </a:r>
            <a:r>
              <a:rPr lang="de-DE" sz="1200" b="0" i="1" u="none" strike="noStrike" baseline="0" dirty="0">
                <a:solidFill>
                  <a:srgbClr val="000000"/>
                </a:solidFill>
                <a:latin typeface="+mn-lt"/>
              </a:rPr>
              <a:t>Br J </a:t>
            </a:r>
            <a:r>
              <a:rPr lang="de-DE" sz="1200" b="0" i="1" u="none" strike="noStrike" baseline="0" dirty="0" err="1">
                <a:solidFill>
                  <a:srgbClr val="000000"/>
                </a:solidFill>
                <a:latin typeface="+mn-lt"/>
              </a:rPr>
              <a:t>Anaesth</a:t>
            </a:r>
            <a:r>
              <a:rPr lang="de-DE" sz="1200" b="0" i="1" u="none" strike="noStrike" baseline="0" dirty="0">
                <a:solidFill>
                  <a:srgbClr val="000000"/>
                </a:solidFill>
                <a:latin typeface="+mn-lt"/>
              </a:rPr>
              <a:t> 2004; 93: 105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-</a:t>
            </a:r>
            <a:r>
              <a:rPr lang="de-DE" sz="1200" b="0" i="1" u="none" strike="noStrike" baseline="0" dirty="0">
                <a:solidFill>
                  <a:srgbClr val="000000"/>
                </a:solidFill>
                <a:latin typeface="+mn-lt"/>
              </a:rPr>
              <a:t>13</a:t>
            </a:r>
            <a:r>
              <a:rPr lang="cs-CZ" sz="1200" b="0" i="1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endParaRPr lang="cs-CZ" sz="1200" i="1" dirty="0"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30BBCA-3CB1-44B0-92E1-401CB3A9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4" y="1328075"/>
            <a:ext cx="8073224" cy="4929668"/>
          </a:xfrm>
          <a:prstGeom prst="rect">
            <a:avLst/>
          </a:prstGeom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3E2FCEC9-972C-42AC-9AED-AB3B3EEF4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252" y="1171576"/>
            <a:ext cx="3384044" cy="1472482"/>
          </a:xfrm>
        </p:spPr>
        <p:txBody>
          <a:bodyPr/>
          <a:lstStyle/>
          <a:p>
            <a:pPr marL="72000" indent="0" algn="l">
              <a:buNone/>
            </a:pPr>
            <a:r>
              <a:rPr lang="en-US" sz="2400" b="0" i="0" u="none" strike="noStrike" baseline="0" dirty="0">
                <a:latin typeface="+mn-lt"/>
              </a:rPr>
              <a:t>E</a:t>
            </a:r>
            <a:r>
              <a:rPr lang="cs-CZ" sz="2400" b="0" i="0" u="none" strike="noStrike" baseline="0" dirty="0">
                <a:latin typeface="+mn-lt"/>
              </a:rPr>
              <a:t>C:</a:t>
            </a:r>
          </a:p>
          <a:p>
            <a:r>
              <a:rPr lang="en-US" sz="2400" b="0" i="0" u="none" strike="noStrike" baseline="0" dirty="0">
                <a:latin typeface="+mn-lt"/>
              </a:rPr>
              <a:t>metabolic</a:t>
            </a:r>
            <a:r>
              <a:rPr lang="cs-CZ" sz="2400" b="0" i="0" u="none" strike="noStrike" baseline="0" dirty="0">
                <a:latin typeface="+mn-lt"/>
              </a:rPr>
              <a:t> </a:t>
            </a:r>
            <a:r>
              <a:rPr lang="en-US" sz="2400" b="0" i="0" u="none" strike="noStrike" baseline="0" dirty="0">
                <a:latin typeface="+mn-lt"/>
              </a:rPr>
              <a:t>functions</a:t>
            </a:r>
            <a:endParaRPr lang="cs-CZ" sz="2400" b="0" i="0" u="none" strike="noStrike" baseline="0" dirty="0">
              <a:latin typeface="+mn-lt"/>
            </a:endParaRPr>
          </a:p>
          <a:p>
            <a:pPr algn="l"/>
            <a:r>
              <a:rPr lang="en-US" sz="2400" b="0" i="0" u="none" strike="noStrike" baseline="0" dirty="0">
                <a:latin typeface="+mn-lt"/>
              </a:rPr>
              <a:t>synthetic functions</a:t>
            </a:r>
            <a:endParaRPr lang="cs-CZ" sz="2400" b="0" i="0" u="none" strike="noStrike" baseline="0" dirty="0">
              <a:latin typeface="+mn-lt"/>
            </a:endParaRPr>
          </a:p>
          <a:p>
            <a:pPr marL="72000" indent="0" algn="just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24525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Endothelins</a:t>
            </a:r>
            <a:r>
              <a:rPr lang="cs-CZ" dirty="0"/>
              <a:t> and </a:t>
            </a:r>
            <a:r>
              <a:rPr lang="en-US" dirty="0"/>
              <a:t>their</a:t>
            </a:r>
            <a:r>
              <a:rPr lang="cs-CZ" dirty="0"/>
              <a:t> </a:t>
            </a:r>
            <a:r>
              <a:rPr lang="en-US" dirty="0"/>
              <a:t>receptors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29702D-238F-4D2B-ADAA-0E3A00291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479228"/>
            <a:ext cx="6197642" cy="465240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0EDEFA-52C3-4FAF-8D31-55FEE0121914}"/>
              </a:ext>
            </a:extLst>
          </p:cNvPr>
          <p:cNvSpPr txBox="1"/>
          <p:nvPr/>
        </p:nvSpPr>
        <p:spPr>
          <a:xfrm>
            <a:off x="-69669" y="6439288"/>
            <a:ext cx="1089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 err="1">
                <a:latin typeface="+mn-lt"/>
              </a:rPr>
              <a:t>Endothelin</a:t>
            </a:r>
            <a:r>
              <a:rPr lang="cs-CZ" sz="1200" i="1" dirty="0">
                <a:latin typeface="+mn-lt"/>
              </a:rPr>
              <a:t>: 20 </a:t>
            </a:r>
            <a:r>
              <a:rPr lang="cs-CZ" sz="1200" i="1" dirty="0" err="1">
                <a:latin typeface="+mn-lt"/>
              </a:rPr>
              <a:t>years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from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discovery</a:t>
            </a:r>
            <a:r>
              <a:rPr lang="cs-CZ" sz="1200" i="1" dirty="0">
                <a:latin typeface="+mn-lt"/>
              </a:rPr>
              <a:t> to </a:t>
            </a:r>
            <a:r>
              <a:rPr lang="cs-CZ" sz="1200" i="1" dirty="0" err="1">
                <a:latin typeface="+mn-lt"/>
              </a:rPr>
              <a:t>therapy</a:t>
            </a:r>
            <a:r>
              <a:rPr lang="cs-CZ" sz="1200" i="1" dirty="0">
                <a:latin typeface="+mn-lt"/>
              </a:rPr>
              <a:t>; Matthias </a:t>
            </a:r>
            <a:r>
              <a:rPr lang="cs-CZ" sz="1200" i="1" dirty="0" err="1">
                <a:latin typeface="+mn-lt"/>
              </a:rPr>
              <a:t>Barton</a:t>
            </a:r>
            <a:r>
              <a:rPr lang="cs-CZ" sz="1200" i="1" dirty="0">
                <a:latin typeface="+mn-lt"/>
              </a:rPr>
              <a:t> and </a:t>
            </a:r>
            <a:r>
              <a:rPr lang="cs-CZ" sz="1200" i="1" dirty="0" err="1">
                <a:latin typeface="+mn-lt"/>
              </a:rPr>
              <a:t>Masashi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Yanagisawa</a:t>
            </a:r>
            <a:r>
              <a:rPr lang="cs-CZ" sz="1200" i="1" dirty="0">
                <a:latin typeface="+mn-lt"/>
              </a:rPr>
              <a:t>; </a:t>
            </a:r>
            <a:r>
              <a:rPr lang="en-US" sz="1200" i="1" dirty="0">
                <a:latin typeface="+mn-lt"/>
              </a:rPr>
              <a:t>Article in Canadian Journal of Physiology and Pharmacology</a:t>
            </a:r>
            <a:r>
              <a:rPr lang="cs-CZ" sz="1200" i="1" dirty="0">
                <a:latin typeface="+mn-lt"/>
              </a:rPr>
              <a:t>;</a:t>
            </a:r>
            <a:r>
              <a:rPr lang="en-US" sz="1200" i="1" dirty="0">
                <a:latin typeface="+mn-lt"/>
              </a:rPr>
              <a:t> September 2008</a:t>
            </a:r>
            <a:r>
              <a:rPr lang="cs-CZ" sz="1200" i="1" dirty="0">
                <a:latin typeface="+mn-lt"/>
              </a:rPr>
              <a:t>; </a:t>
            </a:r>
            <a:r>
              <a:rPr lang="en-US" sz="1200" i="1" dirty="0">
                <a:latin typeface="+mn-lt"/>
              </a:rPr>
              <a:t>DOI: 10.1139/Y08-059</a:t>
            </a:r>
            <a:endParaRPr lang="cs-CZ" sz="1200" i="1" dirty="0">
              <a:latin typeface="+mn-lt"/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BA79F26-0115-4478-B266-296DAA6BF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7805" y="1479228"/>
            <a:ext cx="3893303" cy="1472482"/>
          </a:xfrm>
        </p:spPr>
        <p:txBody>
          <a:bodyPr/>
          <a:lstStyle/>
          <a:p>
            <a:r>
              <a:rPr lang="cs-CZ" sz="2400" b="0" i="0" u="none" strike="noStrike" baseline="0" dirty="0">
                <a:latin typeface="+mn-lt"/>
              </a:rPr>
              <a:t>ET</a:t>
            </a:r>
            <a:r>
              <a:rPr lang="cs-CZ" sz="2400" b="0" i="0" u="none" strike="noStrike" baseline="-25000" dirty="0">
                <a:latin typeface="+mn-lt"/>
              </a:rPr>
              <a:t>A</a:t>
            </a:r>
            <a:r>
              <a:rPr lang="cs-CZ" sz="2400" b="0" i="0" u="none" strike="noStrike" baseline="0" dirty="0">
                <a:latin typeface="+mn-lt"/>
              </a:rPr>
              <a:t>R – </a:t>
            </a:r>
            <a:r>
              <a:rPr lang="cs-CZ" sz="2400" b="0" i="0" u="none" strike="noStrike" baseline="0" dirty="0" err="1">
                <a:latin typeface="+mn-lt"/>
              </a:rPr>
              <a:t>vasoconstriction</a:t>
            </a:r>
            <a:endParaRPr lang="cs-CZ" sz="2400" b="0" i="0" u="none" strike="noStrike" baseline="0" dirty="0">
              <a:latin typeface="+mn-lt"/>
            </a:endParaRPr>
          </a:p>
          <a:p>
            <a:r>
              <a:rPr lang="cs-CZ" sz="2400" dirty="0"/>
              <a:t>ET</a:t>
            </a:r>
            <a:r>
              <a:rPr lang="cs-CZ" sz="2400" baseline="-25000" dirty="0"/>
              <a:t>B</a:t>
            </a:r>
            <a:r>
              <a:rPr lang="cs-CZ" sz="2400" dirty="0"/>
              <a:t>R – </a:t>
            </a:r>
            <a:r>
              <a:rPr lang="cs-CZ" sz="2400" dirty="0" err="1"/>
              <a:t>vasodilation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215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Skin </a:t>
            </a:r>
            <a:r>
              <a:rPr lang="en-US" dirty="0"/>
              <a:t>physiology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901013DF-44FE-46AC-95AC-BCEB84694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42" y="1329873"/>
            <a:ext cx="6185898" cy="4450813"/>
          </a:xfrm>
        </p:spPr>
        <p:txBody>
          <a:bodyPr/>
          <a:lstStyle/>
          <a:p>
            <a:pPr algn="just"/>
            <a:r>
              <a:rPr lang="cs-CZ" sz="2400" dirty="0"/>
              <a:t>skin pH and skin integrity</a:t>
            </a:r>
          </a:p>
          <a:p>
            <a:pPr lvl="1" algn="just"/>
            <a:r>
              <a:rPr lang="cs-CZ" sz="1600" b="0" i="0" u="none" strike="noStrike" baseline="0" dirty="0"/>
              <a:t>4.1–5.8</a:t>
            </a:r>
          </a:p>
          <a:p>
            <a:pPr lvl="1" algn="just"/>
            <a:r>
              <a:rPr lang="en-US" sz="1600" dirty="0"/>
              <a:t>pigmentation</a:t>
            </a:r>
            <a:r>
              <a:rPr lang="cs-CZ" sz="1600" dirty="0"/>
              <a:t>, age, </a:t>
            </a:r>
            <a:r>
              <a:rPr lang="en-US" sz="1600" dirty="0"/>
              <a:t>localization</a:t>
            </a:r>
            <a:r>
              <a:rPr lang="cs-CZ" sz="1600" dirty="0"/>
              <a:t> and skin </a:t>
            </a:r>
            <a:r>
              <a:rPr lang="en-US" sz="1600" dirty="0"/>
              <a:t>layer</a:t>
            </a:r>
            <a:endParaRPr lang="cs-CZ" sz="1600" dirty="0"/>
          </a:p>
          <a:p>
            <a:pPr algn="just"/>
            <a:r>
              <a:rPr lang="en-US" sz="2400" dirty="0"/>
              <a:t>microbiome</a:t>
            </a:r>
            <a:endParaRPr lang="cs-CZ" sz="2400" dirty="0"/>
          </a:p>
          <a:p>
            <a:pPr algn="just"/>
            <a:r>
              <a:rPr lang="en-US" sz="2400" dirty="0"/>
              <a:t>mechanical</a:t>
            </a:r>
            <a:r>
              <a:rPr lang="cs-CZ" sz="2400" dirty="0"/>
              <a:t> </a:t>
            </a:r>
            <a:r>
              <a:rPr lang="en-US" sz="2400" dirty="0"/>
              <a:t>barrier</a:t>
            </a:r>
            <a:endParaRPr lang="cs-CZ" sz="2400" dirty="0"/>
          </a:p>
          <a:p>
            <a:pPr lvl="1" algn="just"/>
            <a:r>
              <a:rPr lang="en-US" sz="1600" dirty="0"/>
              <a:t>collagen</a:t>
            </a:r>
            <a:endParaRPr lang="cs-CZ" sz="1600" dirty="0"/>
          </a:p>
          <a:p>
            <a:pPr lvl="1" algn="just"/>
            <a:r>
              <a:rPr lang="cs-CZ" sz="1600" dirty="0"/>
              <a:t>elastin</a:t>
            </a:r>
          </a:p>
          <a:p>
            <a:pPr lvl="1" algn="just"/>
            <a:r>
              <a:rPr lang="en-US" sz="1600" dirty="0"/>
              <a:t>filaggrin</a:t>
            </a:r>
            <a:endParaRPr lang="cs-CZ" sz="1600" dirty="0"/>
          </a:p>
          <a:p>
            <a:pPr algn="just"/>
            <a:r>
              <a:rPr lang="en-US" sz="2400" dirty="0"/>
              <a:t>immune barrier</a:t>
            </a:r>
            <a:endParaRPr lang="cs-CZ" sz="2400" dirty="0"/>
          </a:p>
          <a:p>
            <a:pPr lvl="1" algn="just"/>
            <a:r>
              <a:rPr lang="en-US" sz="1600" dirty="0"/>
              <a:t>Langerhans cells, T lymphocytes, granulocytes,</a:t>
            </a:r>
            <a:r>
              <a:rPr lang="cs-CZ" sz="1600" dirty="0"/>
              <a:t> </a:t>
            </a:r>
            <a:r>
              <a:rPr lang="en-US" sz="1600" dirty="0"/>
              <a:t>keratinocytes,</a:t>
            </a:r>
            <a:r>
              <a:rPr lang="cs-CZ" sz="1600" dirty="0"/>
              <a:t> </a:t>
            </a:r>
            <a:r>
              <a:rPr lang="en-US" sz="1600" dirty="0"/>
              <a:t>fibroblasts</a:t>
            </a:r>
            <a:r>
              <a:rPr lang="cs-CZ" sz="1600" dirty="0"/>
              <a:t> </a:t>
            </a:r>
            <a:r>
              <a:rPr lang="en-US" sz="1600" dirty="0"/>
              <a:t>and</a:t>
            </a:r>
            <a:r>
              <a:rPr lang="cs-CZ" sz="1600" dirty="0"/>
              <a:t> </a:t>
            </a:r>
            <a:r>
              <a:rPr lang="en-US" sz="1600" dirty="0"/>
              <a:t>melanocytes</a:t>
            </a:r>
            <a:r>
              <a:rPr lang="cs-CZ" sz="1600" dirty="0"/>
              <a:t>, skin </a:t>
            </a:r>
            <a:r>
              <a:rPr lang="cs-CZ" sz="1600" dirty="0" err="1"/>
              <a:t>associated</a:t>
            </a:r>
            <a:r>
              <a:rPr lang="cs-CZ" sz="1600" dirty="0"/>
              <a:t> </a:t>
            </a:r>
            <a:r>
              <a:rPr lang="cs-CZ" sz="1600" dirty="0" err="1"/>
              <a:t>lymphoid</a:t>
            </a:r>
            <a:r>
              <a:rPr lang="cs-CZ" sz="1600" dirty="0"/>
              <a:t> </a:t>
            </a:r>
            <a:r>
              <a:rPr lang="cs-CZ" sz="1600" dirty="0" err="1"/>
              <a:t>tissue</a:t>
            </a:r>
            <a:endParaRPr lang="cs-CZ" sz="1600" dirty="0"/>
          </a:p>
          <a:p>
            <a:pPr algn="just"/>
            <a:r>
              <a:rPr lang="en-US" sz="2400" dirty="0"/>
              <a:t>thermoregulation</a:t>
            </a:r>
          </a:p>
          <a:p>
            <a:pPr algn="just"/>
            <a:r>
              <a:rPr lang="en-US" sz="2400" dirty="0"/>
              <a:t>photoprotection</a:t>
            </a:r>
            <a:endParaRPr lang="cs-CZ" sz="2400" dirty="0"/>
          </a:p>
          <a:p>
            <a:pPr algn="just"/>
            <a:r>
              <a:rPr lang="en-US" sz="2400" dirty="0"/>
              <a:t>endocrine</a:t>
            </a:r>
            <a:r>
              <a:rPr lang="cs-CZ" sz="2400" dirty="0"/>
              <a:t> </a:t>
            </a:r>
            <a:r>
              <a:rPr lang="en-US" sz="2400" dirty="0"/>
              <a:t>function</a:t>
            </a:r>
          </a:p>
          <a:p>
            <a:pPr algn="just"/>
            <a:endParaRPr lang="en-US" sz="2400" dirty="0"/>
          </a:p>
          <a:p>
            <a:pPr algn="just"/>
            <a:endParaRPr lang="cs-CZ" sz="2400" dirty="0"/>
          </a:p>
          <a:p>
            <a:pPr algn="just"/>
            <a:endParaRPr lang="en-US" sz="24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55A36F7-14ED-43F2-AC16-140EBE812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43" t="21854" r="66572" b="22083"/>
          <a:stretch/>
        </p:blipFill>
        <p:spPr>
          <a:xfrm>
            <a:off x="7768045" y="1460932"/>
            <a:ext cx="3156019" cy="39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10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5066735" y="1077052"/>
            <a:ext cx="10753200" cy="451576"/>
          </a:xfrm>
        </p:spPr>
        <p:txBody>
          <a:bodyPr/>
          <a:lstStyle/>
          <a:p>
            <a:r>
              <a:rPr lang="en-US" dirty="0"/>
              <a:t>Endocrine function of skin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6778858" y="945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B5AD551F-5952-4B89-BCFE-BB113FA4D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761593"/>
              </p:ext>
            </p:extLst>
          </p:nvPr>
        </p:nvGraphicFramePr>
        <p:xfrm>
          <a:off x="619730" y="34830"/>
          <a:ext cx="11309905" cy="673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8623">
                  <a:extLst>
                    <a:ext uri="{9D8B030D-6E8A-4147-A177-3AD203B41FA5}">
                      <a16:colId xmlns:a16="http://schemas.microsoft.com/office/drawing/2014/main" val="646692397"/>
                    </a:ext>
                  </a:extLst>
                </a:gridCol>
                <a:gridCol w="3005448">
                  <a:extLst>
                    <a:ext uri="{9D8B030D-6E8A-4147-A177-3AD203B41FA5}">
                      <a16:colId xmlns:a16="http://schemas.microsoft.com/office/drawing/2014/main" val="689523805"/>
                    </a:ext>
                  </a:extLst>
                </a:gridCol>
                <a:gridCol w="6455834">
                  <a:extLst>
                    <a:ext uri="{9D8B030D-6E8A-4147-A177-3AD203B41FA5}">
                      <a16:colId xmlns:a16="http://schemas.microsoft.com/office/drawing/2014/main" val="2486187757"/>
                    </a:ext>
                  </a:extLst>
                </a:gridCol>
              </a:tblGrid>
              <a:tr h="518160">
                <a:tc gridSpan="2"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Parathyroid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hormone‑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related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peptide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Keratinocytes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585381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Corticotrophin‑releasing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hormone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Sebocytes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follicular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keratinocytes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endothelial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cells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dermal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nerves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803134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Urocortin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Epidermal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follicular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keratinocytes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sweat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glands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epidermal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melanocytes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dermal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smooth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muscle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cells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fibroblasts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endothelial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cells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901778"/>
                  </a:ext>
                </a:extLst>
              </a:tr>
              <a:tr h="518160">
                <a:tc rowSpan="3">
                  <a:txBody>
                    <a:bodyPr/>
                    <a:lstStyle/>
                    <a:p>
                      <a:r>
                        <a:rPr lang="cs-CZ" sz="13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Pro‑</a:t>
                      </a:r>
                      <a:r>
                        <a:rPr lang="cs-CZ" sz="13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opiomelanocortin</a:t>
                      </a:r>
                      <a:r>
                        <a:rPr lang="cs-CZ" sz="13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3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peptides</a:t>
                      </a:r>
                      <a:endParaRPr lang="cs-CZ" sz="1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Adrenocorticotrophic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hormone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Epidermal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keratinocytes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melanocytes, outer root sheath of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anagen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follicles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dermal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fibroblasts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endothelial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cells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77372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Alpha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‑melanocyte‑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stimulating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hormone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82471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β‑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Endorphin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Outer root sheath of anagen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follicles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dermal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fibroblasts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555321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PRL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Dermal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fibroblasts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696959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Catecholamines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epinephrine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norepinephrine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Keratinocytes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93319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Insulin‑like growth factor‑I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Dermal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fibroblasts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melanocytes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keratinocytes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stratum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gcranulosum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694120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Sex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steroids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Sebaceous and sweat glands with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intracellular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activation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depending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on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expression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enzymes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310903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Retinoids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all‑transretinoic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acid)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amounts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keratinocytes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142396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Vitamin D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Keratinocytes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163221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Eicosanoids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prostaglandins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prostacyclins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leukotriene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Keratinocytes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sebocytes</a:t>
                      </a:r>
                      <a:endParaRPr lang="cs-CZ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787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43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Skin and CRH-ACTH axis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2FA421A-4D88-46D8-B11F-8FBC5D7BD6D0}"/>
              </a:ext>
            </a:extLst>
          </p:cNvPr>
          <p:cNvSpPr txBox="1"/>
          <p:nvPr/>
        </p:nvSpPr>
        <p:spPr>
          <a:xfrm>
            <a:off x="-25606" y="6576260"/>
            <a:ext cx="108046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+mn-lt"/>
              </a:rPr>
              <a:t>POMC: The Physiological Power of Hormone Processing</a:t>
            </a:r>
            <a:r>
              <a:rPr lang="cs-CZ" sz="1200" i="1" dirty="0">
                <a:latin typeface="+mn-lt"/>
              </a:rPr>
              <a:t>; </a:t>
            </a:r>
            <a:r>
              <a:rPr lang="en-US" sz="1200" i="1" dirty="0">
                <a:latin typeface="+mn-lt"/>
              </a:rPr>
              <a:t>Erika </a:t>
            </a:r>
            <a:r>
              <a:rPr lang="en-US" sz="1200" i="1" dirty="0" err="1">
                <a:latin typeface="+mn-lt"/>
              </a:rPr>
              <a:t>Harno</a:t>
            </a:r>
            <a:r>
              <a:rPr lang="cs-CZ" sz="1200" i="1" dirty="0">
                <a:latin typeface="+mn-lt"/>
              </a:rPr>
              <a:t> et al; </a:t>
            </a:r>
            <a:r>
              <a:rPr lang="en-US" sz="1200" i="1" dirty="0" err="1">
                <a:latin typeface="+mn-lt"/>
              </a:rPr>
              <a:t>Physiol</a:t>
            </a:r>
            <a:r>
              <a:rPr lang="en-US" sz="1200" i="1" dirty="0">
                <a:latin typeface="+mn-lt"/>
              </a:rPr>
              <a:t> Rev. 2018 Oct 1; 98(4): 2381–2430</a:t>
            </a:r>
          </a:p>
        </p:txBody>
      </p:sp>
      <p:pic>
        <p:nvPicPr>
          <p:cNvPr id="23" name="Picture 2" descr="Figure thumbnail gr1">
            <a:extLst>
              <a:ext uri="{FF2B5EF4-FFF2-40B4-BE49-F238E27FC236}">
                <a16:creationId xmlns:a16="http://schemas.microsoft.com/office/drawing/2014/main" id="{CCD0E004-92E1-48AE-8520-4B9AD72F9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57" y="1029285"/>
            <a:ext cx="7343343" cy="561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9C9BFBA-7E9D-4367-A0B2-EB62A623AD60}"/>
              </a:ext>
            </a:extLst>
          </p:cNvPr>
          <p:cNvSpPr txBox="1"/>
          <p:nvPr/>
        </p:nvSpPr>
        <p:spPr>
          <a:xfrm>
            <a:off x="720000" y="1490008"/>
            <a:ext cx="1593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POMC</a:t>
            </a:r>
          </a:p>
          <a:p>
            <a:pPr algn="ctr"/>
            <a:r>
              <a:rPr lang="cs-CZ" dirty="0"/>
              <a:t>↓</a:t>
            </a:r>
          </a:p>
          <a:p>
            <a:pPr algn="ctr"/>
            <a:r>
              <a:rPr lang="cs-CZ" dirty="0"/>
              <a:t>Pro-ACTH</a:t>
            </a:r>
          </a:p>
          <a:p>
            <a:pPr algn="ctr"/>
            <a:r>
              <a:rPr lang="cs-CZ" dirty="0"/>
              <a:t>↓</a:t>
            </a:r>
          </a:p>
          <a:p>
            <a:pPr algn="ctr"/>
            <a:r>
              <a:rPr lang="cs-CZ" dirty="0"/>
              <a:t>ACTH</a:t>
            </a:r>
          </a:p>
        </p:txBody>
      </p:sp>
    </p:spTree>
    <p:extLst>
      <p:ext uri="{BB962C8B-B14F-4D97-AF65-F5344CB8AC3E}">
        <p14:creationId xmlns:p14="http://schemas.microsoft.com/office/powerpoint/2010/main" val="500710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88C41A-C229-4AE8-BBBD-F2DEF99E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Endocrine function of adipose tissue</a:t>
            </a:r>
            <a:endParaRPr lang="cs-CZ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2891DDE0-FCB8-41B1-B0DF-B29C4C912841}"/>
              </a:ext>
            </a:extLst>
          </p:cNvPr>
          <p:cNvGrpSpPr/>
          <p:nvPr/>
        </p:nvGrpSpPr>
        <p:grpSpPr>
          <a:xfrm>
            <a:off x="231668" y="1515291"/>
            <a:ext cx="5642284" cy="5281749"/>
            <a:chOff x="231668" y="1515291"/>
            <a:chExt cx="5642284" cy="5281749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C89BFE9A-4BD2-4FD0-9AE5-7E4ED9B8FDA9}"/>
                </a:ext>
              </a:extLst>
            </p:cNvPr>
            <p:cNvGrpSpPr/>
            <p:nvPr/>
          </p:nvGrpSpPr>
          <p:grpSpPr>
            <a:xfrm>
              <a:off x="232963" y="1515291"/>
              <a:ext cx="5571323" cy="5281749"/>
              <a:chOff x="232963" y="1515291"/>
              <a:chExt cx="5571323" cy="5281749"/>
            </a:xfrm>
          </p:grpSpPr>
          <p:pic>
            <p:nvPicPr>
              <p:cNvPr id="5" name="Obrázek 4">
                <a:extLst>
                  <a:ext uri="{FF2B5EF4-FFF2-40B4-BE49-F238E27FC236}">
                    <a16:creationId xmlns:a16="http://schemas.microsoft.com/office/drawing/2014/main" id="{AC22986A-0E46-4DED-91A9-8EF79C2CC3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214" t="27203" r="64786" b="22559"/>
              <a:stretch/>
            </p:blipFill>
            <p:spPr>
              <a:xfrm>
                <a:off x="261256" y="1679738"/>
                <a:ext cx="5512526" cy="4372719"/>
              </a:xfrm>
              <a:prstGeom prst="rect">
                <a:avLst/>
              </a:prstGeom>
            </p:spPr>
          </p:pic>
          <p:sp>
            <p:nvSpPr>
              <p:cNvPr id="8" name="Obdélník 7">
                <a:extLst>
                  <a:ext uri="{FF2B5EF4-FFF2-40B4-BE49-F238E27FC236}">
                    <a16:creationId xmlns:a16="http://schemas.microsoft.com/office/drawing/2014/main" id="{539CAF0F-D68D-42F5-96B6-BDEA5E5CCEF9}"/>
                  </a:ext>
                </a:extLst>
              </p:cNvPr>
              <p:cNvSpPr/>
              <p:nvPr/>
            </p:nvSpPr>
            <p:spPr bwMode="auto">
              <a:xfrm>
                <a:off x="232963" y="1515291"/>
                <a:ext cx="45719" cy="51293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id="{F70D43FA-6F2C-4DAF-8199-206C6546EDED}"/>
                  </a:ext>
                </a:extLst>
              </p:cNvPr>
              <p:cNvSpPr/>
              <p:nvPr/>
            </p:nvSpPr>
            <p:spPr bwMode="auto">
              <a:xfrm>
                <a:off x="5758567" y="1667691"/>
                <a:ext cx="45719" cy="51293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00B34DE-0A64-429E-A504-5E37F2F6ADF2}"/>
                </a:ext>
              </a:extLst>
            </p:cNvPr>
            <p:cNvSpPr/>
            <p:nvPr/>
          </p:nvSpPr>
          <p:spPr bwMode="auto">
            <a:xfrm rot="5400000">
              <a:off x="3027664" y="3248994"/>
              <a:ext cx="50291" cy="56422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CE15E9E-7132-41B6-8D0B-B1E67C46102A}"/>
              </a:ext>
            </a:extLst>
          </p:cNvPr>
          <p:cNvGrpSpPr/>
          <p:nvPr/>
        </p:nvGrpSpPr>
        <p:grpSpPr>
          <a:xfrm>
            <a:off x="6096000" y="1328386"/>
            <a:ext cx="5674777" cy="4693856"/>
            <a:chOff x="6096000" y="1328386"/>
            <a:chExt cx="5674777" cy="4693856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5C048CC1-79EE-4220-B4EC-D43241EF5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42" t="27679" r="64643" b="23035"/>
            <a:stretch/>
          </p:blipFill>
          <p:spPr>
            <a:xfrm>
              <a:off x="6096000" y="1679737"/>
              <a:ext cx="5643154" cy="4342505"/>
            </a:xfrm>
            <a:prstGeom prst="rect">
              <a:avLst/>
            </a:prstGeom>
          </p:spPr>
        </p:pic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2621C785-6245-44C8-BEC5-6231531F3627}"/>
                </a:ext>
              </a:extLst>
            </p:cNvPr>
            <p:cNvSpPr/>
            <p:nvPr/>
          </p:nvSpPr>
          <p:spPr bwMode="auto">
            <a:xfrm>
              <a:off x="11725058" y="1328386"/>
              <a:ext cx="45719" cy="46630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6C0B90A8-06AD-4393-B474-A2E9130FCE03}"/>
              </a:ext>
            </a:extLst>
          </p:cNvPr>
          <p:cNvGrpSpPr/>
          <p:nvPr/>
        </p:nvGrpSpPr>
        <p:grpSpPr>
          <a:xfrm>
            <a:off x="7597693" y="1811383"/>
            <a:ext cx="4196116" cy="4162713"/>
            <a:chOff x="7597693" y="1811383"/>
            <a:chExt cx="4196116" cy="4162713"/>
          </a:xfrm>
        </p:grpSpPr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4B67DFF3-8C4F-4385-82A8-4637754D736F}"/>
                </a:ext>
              </a:extLst>
            </p:cNvPr>
            <p:cNvCxnSpPr/>
            <p:nvPr/>
          </p:nvCxnSpPr>
          <p:spPr bwMode="auto">
            <a:xfrm>
              <a:off x="8752114" y="1811383"/>
              <a:ext cx="62701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BBECAE05-9EB6-4140-B918-3C98C6C8038B}"/>
                </a:ext>
              </a:extLst>
            </p:cNvPr>
            <p:cNvCxnSpPr/>
            <p:nvPr/>
          </p:nvCxnSpPr>
          <p:spPr bwMode="auto">
            <a:xfrm>
              <a:off x="10683009" y="5081468"/>
              <a:ext cx="1110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2AFF0CD0-FFDB-4920-8F1A-C5AF1CAA79FA}"/>
                </a:ext>
              </a:extLst>
            </p:cNvPr>
            <p:cNvCxnSpPr/>
            <p:nvPr/>
          </p:nvCxnSpPr>
          <p:spPr bwMode="auto">
            <a:xfrm>
              <a:off x="7597693" y="5974096"/>
              <a:ext cx="75869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340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1C5DD-7EE4-4084-A7D0-6FC53E46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Leptin</a:t>
            </a:r>
            <a:r>
              <a:rPr lang="cs-CZ" dirty="0"/>
              <a:t> - </a:t>
            </a:r>
            <a:r>
              <a:rPr lang="cs-CZ" dirty="0" err="1"/>
              <a:t>functions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DBE6555-F4D5-456E-9CBD-952EC69FF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9294" y="1771650"/>
            <a:ext cx="57150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3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Hormones synthesized and secreted by dedicated endocrine glands</a:t>
            </a:r>
            <a:endParaRPr lang="cs-CZ" dirty="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F7E7E708-0E08-475C-AF8C-8F76BB9F1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11" y="1758399"/>
            <a:ext cx="4720616" cy="4642402"/>
          </a:xfrm>
        </p:spPr>
        <p:txBody>
          <a:bodyPr/>
          <a:lstStyle/>
          <a:p>
            <a:pPr algn="just"/>
            <a:r>
              <a:rPr lang="cs-CZ" sz="2000" b="1" dirty="0" err="1"/>
              <a:t>Pituitary</a:t>
            </a:r>
            <a:r>
              <a:rPr lang="cs-CZ" sz="2000" b="1" dirty="0"/>
              <a:t> </a:t>
            </a:r>
            <a:r>
              <a:rPr lang="cs-CZ" sz="2000" b="1" dirty="0" err="1"/>
              <a:t>Gland</a:t>
            </a:r>
            <a:endParaRPr lang="cs-CZ" sz="2000" b="1" dirty="0"/>
          </a:p>
          <a:p>
            <a:pPr lvl="1" algn="just"/>
            <a:r>
              <a:rPr lang="cs-CZ" sz="1400" dirty="0" err="1"/>
              <a:t>Growth</a:t>
            </a:r>
            <a:r>
              <a:rPr lang="cs-CZ" sz="1400" dirty="0"/>
              <a:t> hormone (GH)</a:t>
            </a:r>
          </a:p>
          <a:p>
            <a:pPr lvl="1" algn="just"/>
            <a:r>
              <a:rPr lang="cs-CZ" sz="1400" dirty="0" err="1"/>
              <a:t>Prolactin</a:t>
            </a:r>
            <a:endParaRPr lang="cs-CZ" sz="1400" dirty="0"/>
          </a:p>
          <a:p>
            <a:pPr lvl="1" algn="just"/>
            <a:r>
              <a:rPr lang="cs-CZ" sz="1400" dirty="0" err="1"/>
              <a:t>Adrenocorticotropic</a:t>
            </a:r>
            <a:r>
              <a:rPr lang="cs-CZ" sz="1400" dirty="0"/>
              <a:t> hormone (ACTH)</a:t>
            </a:r>
          </a:p>
          <a:p>
            <a:pPr lvl="1" algn="just"/>
            <a:r>
              <a:rPr lang="cs-CZ" sz="1400" dirty="0" err="1"/>
              <a:t>Thyroid-stimulating</a:t>
            </a:r>
            <a:r>
              <a:rPr lang="cs-CZ" sz="1400" dirty="0"/>
              <a:t> hormone (TSH)</a:t>
            </a:r>
          </a:p>
          <a:p>
            <a:pPr lvl="1" algn="just"/>
            <a:r>
              <a:rPr lang="cs-CZ" sz="1400" dirty="0" err="1"/>
              <a:t>Follicle-stimulating</a:t>
            </a:r>
            <a:r>
              <a:rPr lang="cs-CZ" sz="1400" dirty="0"/>
              <a:t> hormone (FSH)</a:t>
            </a:r>
          </a:p>
          <a:p>
            <a:pPr lvl="1" algn="just"/>
            <a:r>
              <a:rPr lang="cs-CZ" sz="1400" dirty="0" err="1"/>
              <a:t>Luteinizing</a:t>
            </a:r>
            <a:r>
              <a:rPr lang="cs-CZ" sz="1400" dirty="0"/>
              <a:t> hormone (LH)</a:t>
            </a:r>
          </a:p>
          <a:p>
            <a:pPr algn="just"/>
            <a:r>
              <a:rPr lang="cs-CZ" sz="2000" b="1" dirty="0" err="1"/>
              <a:t>Thyroid</a:t>
            </a:r>
            <a:r>
              <a:rPr lang="cs-CZ" sz="2000" b="1" dirty="0"/>
              <a:t> </a:t>
            </a:r>
            <a:r>
              <a:rPr lang="cs-CZ" sz="2000" b="1" dirty="0" err="1"/>
              <a:t>Gland</a:t>
            </a:r>
            <a:endParaRPr lang="cs-CZ" sz="2000" b="1" dirty="0"/>
          </a:p>
          <a:p>
            <a:pPr lvl="1" algn="just"/>
            <a:r>
              <a:rPr lang="cs-CZ" sz="1400" dirty="0" err="1"/>
              <a:t>Tetraiodothyronine</a:t>
            </a:r>
            <a:r>
              <a:rPr lang="cs-CZ" sz="1400" dirty="0"/>
              <a:t> (T4; </a:t>
            </a:r>
            <a:r>
              <a:rPr lang="cs-CZ" sz="1400" dirty="0" err="1"/>
              <a:t>thyroxine</a:t>
            </a:r>
            <a:r>
              <a:rPr lang="cs-CZ" sz="1400" dirty="0"/>
              <a:t>)</a:t>
            </a:r>
          </a:p>
          <a:p>
            <a:pPr lvl="1" algn="just"/>
            <a:r>
              <a:rPr lang="cs-CZ" sz="1400" dirty="0" err="1"/>
              <a:t>Triiodothyronine</a:t>
            </a:r>
            <a:r>
              <a:rPr lang="cs-CZ" sz="1400" dirty="0"/>
              <a:t> (T3)</a:t>
            </a:r>
          </a:p>
          <a:p>
            <a:pPr lvl="1" algn="just"/>
            <a:r>
              <a:rPr lang="cs-CZ" sz="1400" dirty="0" err="1"/>
              <a:t>Calcitonin</a:t>
            </a:r>
            <a:endParaRPr lang="cs-CZ" sz="1400" dirty="0"/>
          </a:p>
          <a:p>
            <a:pPr algn="just"/>
            <a:r>
              <a:rPr lang="cs-CZ" sz="2200" b="1" dirty="0" err="1"/>
              <a:t>Parathyroid</a:t>
            </a:r>
            <a:r>
              <a:rPr lang="cs-CZ" sz="2200" b="1" dirty="0"/>
              <a:t> </a:t>
            </a:r>
            <a:r>
              <a:rPr lang="cs-CZ" sz="2200" b="1" dirty="0" err="1"/>
              <a:t>Glands</a:t>
            </a:r>
            <a:endParaRPr lang="cs-CZ" sz="2200" b="1" dirty="0"/>
          </a:p>
          <a:p>
            <a:pPr lvl="1" algn="just"/>
            <a:r>
              <a:rPr lang="cs-CZ" sz="1400" dirty="0" err="1"/>
              <a:t>Parathyroid</a:t>
            </a:r>
            <a:r>
              <a:rPr lang="cs-CZ" sz="1400" dirty="0"/>
              <a:t> hormone (PTH)</a:t>
            </a:r>
          </a:p>
          <a:p>
            <a:pPr algn="just"/>
            <a:r>
              <a:rPr lang="cs-CZ" sz="2200" b="1" dirty="0" err="1"/>
              <a:t>Pancreas</a:t>
            </a:r>
            <a:r>
              <a:rPr lang="cs-CZ" sz="2200" b="1" dirty="0"/>
              <a:t> (</a:t>
            </a:r>
            <a:r>
              <a:rPr lang="cs-CZ" sz="2200" b="1" dirty="0" err="1"/>
              <a:t>Islets</a:t>
            </a:r>
            <a:r>
              <a:rPr lang="cs-CZ" sz="2200" b="1" dirty="0"/>
              <a:t> </a:t>
            </a:r>
            <a:r>
              <a:rPr lang="cs-CZ" sz="2200" b="1" dirty="0" err="1"/>
              <a:t>of</a:t>
            </a:r>
            <a:r>
              <a:rPr lang="cs-CZ" sz="2200" b="1" dirty="0"/>
              <a:t> Langerhans)</a:t>
            </a:r>
          </a:p>
          <a:p>
            <a:pPr lvl="1" algn="just"/>
            <a:r>
              <a:rPr lang="cs-CZ" sz="1400" dirty="0"/>
              <a:t>Insulin</a:t>
            </a:r>
          </a:p>
          <a:p>
            <a:pPr lvl="1" algn="just"/>
            <a:r>
              <a:rPr lang="cs-CZ" sz="1400" dirty="0" err="1"/>
              <a:t>Glucagon</a:t>
            </a:r>
            <a:endParaRPr lang="cs-CZ" sz="1400" dirty="0"/>
          </a:p>
          <a:p>
            <a:pPr lvl="1" algn="just"/>
            <a:r>
              <a:rPr lang="cs-CZ" sz="1400" dirty="0" err="1"/>
              <a:t>Somatostatin</a:t>
            </a:r>
            <a:endParaRPr lang="cs-CZ" sz="14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C8C4110-9AEA-4E80-9C9E-5B49A9A33C5B}"/>
              </a:ext>
            </a:extLst>
          </p:cNvPr>
          <p:cNvSpPr txBox="1">
            <a:spLocks/>
          </p:cNvSpPr>
          <p:nvPr/>
        </p:nvSpPr>
        <p:spPr>
          <a:xfrm>
            <a:off x="5498911" y="1762752"/>
            <a:ext cx="4720616" cy="46424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cs-CZ" sz="2000" b="1" kern="0" dirty="0" err="1"/>
              <a:t>Adrenal</a:t>
            </a:r>
            <a:r>
              <a:rPr lang="cs-CZ" sz="2000" b="1" kern="0" dirty="0"/>
              <a:t> </a:t>
            </a:r>
            <a:r>
              <a:rPr lang="cs-CZ" sz="2000" b="1" kern="0" dirty="0" err="1"/>
              <a:t>Gland</a:t>
            </a:r>
            <a:endParaRPr lang="cs-CZ" sz="2000" b="1" kern="0" dirty="0"/>
          </a:p>
          <a:p>
            <a:pPr lvl="1" algn="just"/>
            <a:r>
              <a:rPr lang="cs-CZ" sz="1400" kern="0" dirty="0" err="1"/>
              <a:t>Epinephrine</a:t>
            </a:r>
            <a:endParaRPr lang="cs-CZ" sz="1400" kern="0" dirty="0"/>
          </a:p>
          <a:p>
            <a:pPr lvl="1" algn="just"/>
            <a:r>
              <a:rPr lang="cs-CZ" sz="1400" kern="0" dirty="0" err="1"/>
              <a:t>Norepinephrine</a:t>
            </a:r>
            <a:endParaRPr lang="cs-CZ" sz="1400" kern="0" dirty="0"/>
          </a:p>
          <a:p>
            <a:pPr lvl="1" algn="just"/>
            <a:r>
              <a:rPr lang="cs-CZ" sz="1400" kern="0" dirty="0" err="1"/>
              <a:t>Cortisol</a:t>
            </a:r>
            <a:endParaRPr lang="cs-CZ" sz="1400" kern="0" dirty="0"/>
          </a:p>
          <a:p>
            <a:pPr lvl="1" algn="just"/>
            <a:r>
              <a:rPr lang="cs-CZ" sz="1400" kern="0" dirty="0"/>
              <a:t>Aldosterone</a:t>
            </a:r>
          </a:p>
          <a:p>
            <a:pPr lvl="1" algn="just"/>
            <a:r>
              <a:rPr lang="cs-CZ" sz="1400" kern="0" dirty="0" err="1"/>
              <a:t>Dehydroepiandrosterone</a:t>
            </a:r>
            <a:r>
              <a:rPr lang="cs-CZ" sz="1400" kern="0" dirty="0"/>
              <a:t> </a:t>
            </a:r>
            <a:r>
              <a:rPr lang="cs-CZ" sz="1400" kern="0" dirty="0" err="1"/>
              <a:t>sulfate</a:t>
            </a:r>
            <a:r>
              <a:rPr lang="cs-CZ" sz="1400" kern="0" dirty="0"/>
              <a:t> (DHEAS)</a:t>
            </a:r>
          </a:p>
          <a:p>
            <a:pPr algn="just"/>
            <a:r>
              <a:rPr lang="cs-CZ" sz="2000" b="1" kern="0" dirty="0" err="1"/>
              <a:t>Hormones</a:t>
            </a:r>
            <a:r>
              <a:rPr lang="cs-CZ" sz="2000" b="1" kern="0" dirty="0"/>
              <a:t> </a:t>
            </a:r>
            <a:r>
              <a:rPr lang="cs-CZ" sz="2000" b="1" kern="0" dirty="0" err="1"/>
              <a:t>Synthesized</a:t>
            </a:r>
            <a:r>
              <a:rPr lang="cs-CZ" sz="2000" b="1" kern="0" dirty="0"/>
              <a:t> by </a:t>
            </a:r>
            <a:r>
              <a:rPr lang="cs-CZ" sz="2000" b="1" kern="0" dirty="0" err="1"/>
              <a:t>Gonads</a:t>
            </a:r>
            <a:endParaRPr lang="cs-CZ" sz="2000" b="1" kern="0" dirty="0"/>
          </a:p>
          <a:p>
            <a:pPr lvl="1" algn="just"/>
            <a:r>
              <a:rPr lang="cs-CZ" sz="1400" b="1" i="1" kern="0" dirty="0" err="1"/>
              <a:t>Ovaries</a:t>
            </a:r>
            <a:endParaRPr lang="cs-CZ" sz="1400" b="1" i="1" kern="0" dirty="0"/>
          </a:p>
          <a:p>
            <a:pPr lvl="1" algn="just"/>
            <a:r>
              <a:rPr lang="cs-CZ" sz="1400" kern="0" dirty="0"/>
              <a:t>Estradiol-17</a:t>
            </a:r>
            <a:r>
              <a:rPr lang="el-GR" sz="1400" kern="0" dirty="0"/>
              <a:t>β</a:t>
            </a:r>
          </a:p>
          <a:p>
            <a:pPr lvl="1" algn="just"/>
            <a:r>
              <a:rPr lang="cs-CZ" sz="1400" kern="0" dirty="0"/>
              <a:t>Progesterone</a:t>
            </a:r>
          </a:p>
          <a:p>
            <a:pPr lvl="1" algn="just"/>
            <a:r>
              <a:rPr lang="cs-CZ" sz="1400" kern="0" dirty="0" err="1"/>
              <a:t>Inhibin</a:t>
            </a:r>
            <a:endParaRPr lang="cs-CZ" sz="1400" kern="0" dirty="0"/>
          </a:p>
          <a:p>
            <a:pPr lvl="1" algn="just"/>
            <a:r>
              <a:rPr lang="cs-CZ" sz="1400" b="1" i="1" kern="0" dirty="0" err="1"/>
              <a:t>Testes</a:t>
            </a:r>
            <a:endParaRPr lang="cs-CZ" sz="1400" b="1" i="1" kern="0" dirty="0"/>
          </a:p>
          <a:p>
            <a:pPr lvl="1" algn="just"/>
            <a:r>
              <a:rPr lang="cs-CZ" sz="1400" kern="0" dirty="0"/>
              <a:t>Testosterone</a:t>
            </a:r>
          </a:p>
          <a:p>
            <a:pPr lvl="1" algn="just"/>
            <a:r>
              <a:rPr lang="cs-CZ" sz="1400" kern="0" dirty="0" err="1"/>
              <a:t>Antimüllerian</a:t>
            </a:r>
            <a:r>
              <a:rPr lang="cs-CZ" sz="1400" kern="0" dirty="0"/>
              <a:t> hormone (AMH)</a:t>
            </a:r>
          </a:p>
          <a:p>
            <a:pPr lvl="1" algn="just"/>
            <a:r>
              <a:rPr lang="cs-CZ" sz="1400" kern="0" dirty="0" err="1"/>
              <a:t>Inhibin</a:t>
            </a:r>
            <a:endParaRPr lang="cs-CZ" sz="1400" kern="0" dirty="0"/>
          </a:p>
        </p:txBody>
      </p:sp>
    </p:spTree>
    <p:extLst>
      <p:ext uri="{BB962C8B-B14F-4D97-AF65-F5344CB8AC3E}">
        <p14:creationId xmlns:p14="http://schemas.microsoft.com/office/powerpoint/2010/main" val="314583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9E7660-E026-4766-A89F-63DF6BEA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Adiponectin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19C2D0-F7DF-4FA4-B57E-6723730AB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999" y="925900"/>
            <a:ext cx="7226801" cy="52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26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5EEDF1-683D-4FE7-9C22-1A7490867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Resistin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176649-409C-4F99-86D2-62BA96886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37" y="1558216"/>
            <a:ext cx="9281326" cy="47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6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15F270B-A80C-45F0-9C45-1EC1E4C54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203212"/>
            <a:ext cx="10753200" cy="451576"/>
          </a:xfrm>
        </p:spPr>
        <p:txBody>
          <a:bodyPr/>
          <a:lstStyle/>
          <a:p>
            <a:pPr algn="ctr"/>
            <a:r>
              <a:rPr lang="en-US" dirty="0"/>
              <a:t>Thank you for your attention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505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Hormones synthesized in organs with a primary function other than endocrine</a:t>
            </a:r>
            <a:endParaRPr lang="cs-CZ" dirty="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B48B006-33E4-4766-A326-D5721CE11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11" y="1758399"/>
            <a:ext cx="4720616" cy="4642402"/>
          </a:xfrm>
        </p:spPr>
        <p:txBody>
          <a:bodyPr/>
          <a:lstStyle/>
          <a:p>
            <a:pPr algn="just"/>
            <a:r>
              <a:rPr lang="cs-CZ" sz="2200" b="1" dirty="0"/>
              <a:t>Brain (Hypothalamus)</a:t>
            </a:r>
          </a:p>
          <a:p>
            <a:pPr lvl="1" algn="just"/>
            <a:r>
              <a:rPr lang="cs-CZ" sz="1400" dirty="0" err="1"/>
              <a:t>Antidiuretic</a:t>
            </a:r>
            <a:r>
              <a:rPr lang="cs-CZ" sz="1400" dirty="0"/>
              <a:t> hormone (ADH)</a:t>
            </a:r>
          </a:p>
          <a:p>
            <a:pPr lvl="1" algn="just"/>
            <a:r>
              <a:rPr lang="cs-CZ" sz="1400" dirty="0"/>
              <a:t>Oxytocin</a:t>
            </a:r>
          </a:p>
          <a:p>
            <a:pPr lvl="1" algn="just"/>
            <a:r>
              <a:rPr lang="cs-CZ" sz="1400" dirty="0" err="1"/>
              <a:t>Corticotropin-releasing</a:t>
            </a:r>
            <a:r>
              <a:rPr lang="cs-CZ" sz="1400" dirty="0"/>
              <a:t> hormone (CRH)</a:t>
            </a:r>
          </a:p>
          <a:p>
            <a:pPr lvl="1" algn="just"/>
            <a:r>
              <a:rPr lang="cs-CZ" sz="1400" dirty="0" err="1"/>
              <a:t>Thyrotropin-releasing</a:t>
            </a:r>
            <a:r>
              <a:rPr lang="cs-CZ" sz="1400" dirty="0"/>
              <a:t> hormone</a:t>
            </a:r>
          </a:p>
          <a:p>
            <a:pPr lvl="1" algn="just"/>
            <a:r>
              <a:rPr lang="cs-CZ" sz="1400" dirty="0"/>
              <a:t>Gonadotropin-</a:t>
            </a:r>
            <a:r>
              <a:rPr lang="cs-CZ" sz="1400" dirty="0" err="1"/>
              <a:t>releasing</a:t>
            </a:r>
            <a:r>
              <a:rPr lang="cs-CZ" sz="1400" dirty="0"/>
              <a:t> hormone (</a:t>
            </a:r>
            <a:r>
              <a:rPr lang="cs-CZ" sz="1400" dirty="0" err="1"/>
              <a:t>GnRH</a:t>
            </a:r>
            <a:r>
              <a:rPr lang="cs-CZ" sz="1400" dirty="0"/>
              <a:t>)</a:t>
            </a:r>
          </a:p>
          <a:p>
            <a:pPr lvl="1" algn="just"/>
            <a:r>
              <a:rPr lang="cs-CZ" sz="1400" dirty="0" err="1"/>
              <a:t>Growth</a:t>
            </a:r>
            <a:r>
              <a:rPr lang="cs-CZ" sz="1400" dirty="0"/>
              <a:t> hormone–</a:t>
            </a:r>
            <a:r>
              <a:rPr lang="cs-CZ" sz="1400" dirty="0" err="1"/>
              <a:t>releasing</a:t>
            </a:r>
            <a:r>
              <a:rPr lang="cs-CZ" sz="1400" dirty="0"/>
              <a:t> hormone (GHRH)</a:t>
            </a:r>
          </a:p>
          <a:p>
            <a:pPr lvl="1" algn="just"/>
            <a:r>
              <a:rPr lang="cs-CZ" sz="1400" dirty="0" err="1"/>
              <a:t>Somatostatin</a:t>
            </a:r>
            <a:endParaRPr lang="cs-CZ" sz="1400" dirty="0"/>
          </a:p>
          <a:p>
            <a:pPr lvl="1" algn="just"/>
            <a:r>
              <a:rPr lang="cs-CZ" sz="1400" dirty="0"/>
              <a:t>Dopamine</a:t>
            </a:r>
          </a:p>
          <a:p>
            <a:pPr algn="just"/>
            <a:r>
              <a:rPr lang="cs-CZ" sz="2200" b="1" dirty="0"/>
              <a:t>Brain (</a:t>
            </a:r>
            <a:r>
              <a:rPr lang="cs-CZ" sz="2200" b="1" dirty="0" err="1"/>
              <a:t>Pineal</a:t>
            </a:r>
            <a:r>
              <a:rPr lang="cs-CZ" sz="2200" b="1" dirty="0"/>
              <a:t> </a:t>
            </a:r>
            <a:r>
              <a:rPr lang="cs-CZ" sz="2200" b="1" dirty="0" err="1"/>
              <a:t>Gland</a:t>
            </a:r>
            <a:r>
              <a:rPr lang="cs-CZ" sz="2200" b="1" dirty="0"/>
              <a:t>)</a:t>
            </a:r>
          </a:p>
          <a:p>
            <a:pPr lvl="1" algn="just"/>
            <a:r>
              <a:rPr lang="cs-CZ" sz="1400" dirty="0"/>
              <a:t>Melatonin</a:t>
            </a:r>
          </a:p>
          <a:p>
            <a:pPr algn="just"/>
            <a:r>
              <a:rPr lang="cs-CZ" sz="2200" b="1" dirty="0" err="1"/>
              <a:t>Heart</a:t>
            </a:r>
            <a:endParaRPr lang="cs-CZ" sz="2200" b="1" dirty="0"/>
          </a:p>
          <a:p>
            <a:pPr lvl="1" algn="just"/>
            <a:r>
              <a:rPr lang="cs-CZ" sz="1400" dirty="0" err="1"/>
              <a:t>Atrial</a:t>
            </a:r>
            <a:r>
              <a:rPr lang="cs-CZ" sz="1400" dirty="0"/>
              <a:t> </a:t>
            </a:r>
            <a:r>
              <a:rPr lang="cs-CZ" sz="1400" dirty="0" err="1"/>
              <a:t>natriuretic</a:t>
            </a:r>
            <a:r>
              <a:rPr lang="cs-CZ" sz="1400" dirty="0"/>
              <a:t> peptide (ANP)</a:t>
            </a:r>
          </a:p>
          <a:p>
            <a:pPr algn="just"/>
            <a:r>
              <a:rPr lang="cs-CZ" sz="2200" b="1" dirty="0" err="1"/>
              <a:t>Kidney</a:t>
            </a:r>
            <a:endParaRPr lang="cs-CZ" sz="2200" b="1" dirty="0"/>
          </a:p>
          <a:p>
            <a:pPr lvl="1" algn="just"/>
            <a:r>
              <a:rPr lang="cs-CZ" sz="1400" dirty="0" err="1"/>
              <a:t>Erythropoietin</a:t>
            </a:r>
            <a:endParaRPr lang="cs-CZ" sz="1400" dirty="0"/>
          </a:p>
          <a:p>
            <a:pPr marL="324000" lvl="1" indent="0" algn="just">
              <a:buNone/>
            </a:pPr>
            <a:endParaRPr lang="cs-CZ" sz="14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8B286833-CC47-4C30-8424-83880F06F12D}"/>
              </a:ext>
            </a:extLst>
          </p:cNvPr>
          <p:cNvSpPr txBox="1">
            <a:spLocks/>
          </p:cNvSpPr>
          <p:nvPr/>
        </p:nvSpPr>
        <p:spPr>
          <a:xfrm>
            <a:off x="5664371" y="1762748"/>
            <a:ext cx="6457960" cy="46424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cs-CZ" sz="2200" b="1" kern="0" dirty="0" err="1"/>
              <a:t>Adipose</a:t>
            </a:r>
            <a:r>
              <a:rPr lang="cs-CZ" sz="2200" b="1" kern="0" dirty="0"/>
              <a:t> </a:t>
            </a:r>
            <a:r>
              <a:rPr lang="cs-CZ" sz="2200" b="1" kern="0" dirty="0" err="1"/>
              <a:t>Tissue</a:t>
            </a:r>
            <a:endParaRPr lang="cs-CZ" sz="2200" b="1" kern="0" dirty="0"/>
          </a:p>
          <a:p>
            <a:pPr lvl="1" algn="just"/>
            <a:r>
              <a:rPr lang="cs-CZ" sz="1400" kern="0" dirty="0" err="1"/>
              <a:t>Leptin</a:t>
            </a:r>
            <a:endParaRPr lang="cs-CZ" sz="1400" kern="0" dirty="0"/>
          </a:p>
          <a:p>
            <a:pPr lvl="1" algn="just"/>
            <a:r>
              <a:rPr lang="cs-CZ" sz="1400" kern="0" dirty="0" err="1"/>
              <a:t>Adiponectin</a:t>
            </a:r>
            <a:endParaRPr lang="cs-CZ" sz="1400" kern="0" dirty="0"/>
          </a:p>
          <a:p>
            <a:pPr algn="just"/>
            <a:r>
              <a:rPr lang="cs-CZ" sz="2200" b="1" kern="0" dirty="0" err="1"/>
              <a:t>Stomach</a:t>
            </a:r>
            <a:endParaRPr lang="cs-CZ" sz="2200" b="1" kern="0" dirty="0"/>
          </a:p>
          <a:p>
            <a:pPr lvl="1" algn="just"/>
            <a:r>
              <a:rPr lang="cs-CZ" sz="1400" kern="0" dirty="0"/>
              <a:t>Gastrin</a:t>
            </a:r>
          </a:p>
          <a:p>
            <a:pPr lvl="1" algn="just"/>
            <a:r>
              <a:rPr lang="cs-CZ" sz="1400" kern="0" dirty="0" err="1"/>
              <a:t>Somatostatin</a:t>
            </a:r>
            <a:endParaRPr lang="cs-CZ" sz="1400" kern="0" dirty="0"/>
          </a:p>
          <a:p>
            <a:pPr lvl="1" algn="just"/>
            <a:r>
              <a:rPr lang="cs-CZ" sz="1400" kern="0" dirty="0" err="1"/>
              <a:t>Ghrelin</a:t>
            </a:r>
            <a:endParaRPr lang="cs-CZ" sz="1400" kern="0" dirty="0"/>
          </a:p>
          <a:p>
            <a:pPr lvl="1" algn="just"/>
            <a:r>
              <a:rPr lang="cs-CZ" sz="1400" kern="0" dirty="0" err="1"/>
              <a:t>Intestines</a:t>
            </a:r>
            <a:endParaRPr lang="cs-CZ" sz="1400" kern="0" dirty="0"/>
          </a:p>
          <a:p>
            <a:pPr lvl="1" algn="just"/>
            <a:r>
              <a:rPr lang="cs-CZ" sz="1400" kern="0" dirty="0" err="1"/>
              <a:t>Secretin</a:t>
            </a:r>
            <a:endParaRPr lang="cs-CZ" sz="1400" kern="0" dirty="0"/>
          </a:p>
          <a:p>
            <a:pPr lvl="1" algn="just"/>
            <a:r>
              <a:rPr lang="cs-CZ" sz="1400" kern="0" dirty="0" err="1"/>
              <a:t>Cholecystokinin</a:t>
            </a:r>
            <a:endParaRPr lang="cs-CZ" sz="1400" kern="0" dirty="0"/>
          </a:p>
          <a:p>
            <a:pPr lvl="1" algn="just"/>
            <a:r>
              <a:rPr lang="cs-CZ" sz="1400" kern="0" dirty="0" err="1"/>
              <a:t>Glucagon-like</a:t>
            </a:r>
            <a:r>
              <a:rPr lang="cs-CZ" sz="1400" kern="0" dirty="0"/>
              <a:t> peptide-1 (GLP-1)</a:t>
            </a:r>
          </a:p>
          <a:p>
            <a:pPr lvl="1" algn="just"/>
            <a:r>
              <a:rPr lang="cs-CZ" sz="1400" kern="0" dirty="0" err="1"/>
              <a:t>Glucagon-like</a:t>
            </a:r>
            <a:r>
              <a:rPr lang="cs-CZ" sz="1400" kern="0" dirty="0"/>
              <a:t> peptide-2 (GLP-2)</a:t>
            </a:r>
          </a:p>
          <a:p>
            <a:pPr lvl="1" algn="just"/>
            <a:r>
              <a:rPr lang="cs-CZ" sz="1400" kern="0" dirty="0" err="1"/>
              <a:t>Glucose-dependent</a:t>
            </a:r>
            <a:r>
              <a:rPr lang="cs-CZ" sz="1400" kern="0" dirty="0"/>
              <a:t> </a:t>
            </a:r>
            <a:r>
              <a:rPr lang="cs-CZ" sz="1400" kern="0" dirty="0" err="1"/>
              <a:t>insulinotropic</a:t>
            </a:r>
            <a:r>
              <a:rPr lang="cs-CZ" sz="1400" kern="0" dirty="0"/>
              <a:t> peptide (GIP; gastrin inhibitory peptide)</a:t>
            </a:r>
          </a:p>
          <a:p>
            <a:pPr lvl="1" algn="just"/>
            <a:r>
              <a:rPr lang="cs-CZ" sz="1400" kern="0" dirty="0" err="1"/>
              <a:t>Motilin</a:t>
            </a:r>
            <a:endParaRPr lang="cs-CZ" sz="1400" kern="0" dirty="0"/>
          </a:p>
          <a:p>
            <a:pPr algn="just"/>
            <a:r>
              <a:rPr lang="cs-CZ" sz="2200" b="1" kern="0" dirty="0"/>
              <a:t>Liver</a:t>
            </a:r>
          </a:p>
          <a:p>
            <a:pPr lvl="1" algn="just"/>
            <a:r>
              <a:rPr lang="cs-CZ" sz="1400" kern="0" dirty="0"/>
              <a:t>Insulin-</a:t>
            </a:r>
            <a:r>
              <a:rPr lang="cs-CZ" sz="1400" kern="0" dirty="0" err="1"/>
              <a:t>like</a:t>
            </a:r>
            <a:r>
              <a:rPr lang="cs-CZ" sz="1400" kern="0" dirty="0"/>
              <a:t> </a:t>
            </a:r>
            <a:r>
              <a:rPr lang="cs-CZ" sz="1400" kern="0" dirty="0" err="1"/>
              <a:t>growth</a:t>
            </a:r>
            <a:r>
              <a:rPr lang="cs-CZ" sz="1400" kern="0" dirty="0"/>
              <a:t> </a:t>
            </a:r>
            <a:r>
              <a:rPr lang="cs-CZ" sz="1400" kern="0" dirty="0" err="1"/>
              <a:t>factor</a:t>
            </a:r>
            <a:r>
              <a:rPr lang="cs-CZ" sz="1400" kern="0" dirty="0"/>
              <a:t>-I (IGF-I)</a:t>
            </a:r>
          </a:p>
        </p:txBody>
      </p:sp>
    </p:spTree>
    <p:extLst>
      <p:ext uri="{BB962C8B-B14F-4D97-AF65-F5344CB8AC3E}">
        <p14:creationId xmlns:p14="http://schemas.microsoft.com/office/powerpoint/2010/main" val="908170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Hormones Produced to a Significant Degree by Peripheral Conversion</a:t>
            </a:r>
            <a:br>
              <a:rPr lang="en-US" dirty="0"/>
            </a:br>
            <a:endParaRPr lang="cs-CZ" dirty="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038389D-F397-443D-84B7-0F3560D2CAF6}"/>
              </a:ext>
            </a:extLst>
          </p:cNvPr>
          <p:cNvSpPr txBox="1">
            <a:spLocks/>
          </p:cNvSpPr>
          <p:nvPr/>
        </p:nvSpPr>
        <p:spPr>
          <a:xfrm>
            <a:off x="813697" y="1758398"/>
            <a:ext cx="8704772" cy="46424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cs-CZ" sz="2200" b="1" kern="0" dirty="0" err="1"/>
              <a:t>Lungs</a:t>
            </a:r>
            <a:endParaRPr lang="cs-CZ" sz="2200" b="1" kern="0" dirty="0"/>
          </a:p>
          <a:p>
            <a:pPr lvl="1" algn="just"/>
            <a:r>
              <a:rPr lang="cs-CZ" sz="1400" kern="0" dirty="0"/>
              <a:t>Angiotensin II</a:t>
            </a:r>
          </a:p>
          <a:p>
            <a:pPr algn="just"/>
            <a:r>
              <a:rPr lang="cs-CZ" sz="2200" b="1" kern="0" dirty="0" err="1"/>
              <a:t>Kidney</a:t>
            </a:r>
            <a:endParaRPr lang="cs-CZ" sz="2200" b="1" kern="0" dirty="0"/>
          </a:p>
          <a:p>
            <a:pPr lvl="1" algn="just"/>
            <a:r>
              <a:rPr lang="cs-CZ" sz="1400" kern="0" dirty="0"/>
              <a:t>1</a:t>
            </a:r>
            <a:r>
              <a:rPr lang="el-GR" sz="1400" kern="0" dirty="0"/>
              <a:t>α,25-</a:t>
            </a:r>
            <a:r>
              <a:rPr lang="cs-CZ" sz="1400" kern="0" dirty="0" err="1"/>
              <a:t>dihydroxyvitamin</a:t>
            </a:r>
            <a:r>
              <a:rPr lang="cs-CZ" sz="1400" kern="0" dirty="0"/>
              <a:t> D</a:t>
            </a:r>
          </a:p>
          <a:p>
            <a:pPr algn="just"/>
            <a:r>
              <a:rPr lang="cs-CZ" sz="2200" b="1" kern="0" dirty="0" err="1"/>
              <a:t>Adipose</a:t>
            </a:r>
            <a:r>
              <a:rPr lang="cs-CZ" sz="2200" b="1" kern="0" dirty="0"/>
              <a:t>, </a:t>
            </a:r>
            <a:r>
              <a:rPr lang="cs-CZ" sz="2200" b="1" kern="0" dirty="0" err="1"/>
              <a:t>Mammary</a:t>
            </a:r>
            <a:r>
              <a:rPr lang="cs-CZ" sz="2200" b="1" kern="0" dirty="0"/>
              <a:t> </a:t>
            </a:r>
            <a:r>
              <a:rPr lang="cs-CZ" sz="2200" b="1" kern="0" dirty="0" err="1"/>
              <a:t>Glands</a:t>
            </a:r>
            <a:endParaRPr lang="cs-CZ" sz="2200" b="1" kern="0" dirty="0"/>
          </a:p>
          <a:p>
            <a:pPr lvl="1" algn="just"/>
            <a:r>
              <a:rPr lang="cs-CZ" sz="1400" kern="0" dirty="0"/>
              <a:t>Estradiol-17</a:t>
            </a:r>
            <a:r>
              <a:rPr lang="el-GR" sz="1400" kern="0" dirty="0"/>
              <a:t>β</a:t>
            </a:r>
          </a:p>
          <a:p>
            <a:pPr algn="just"/>
            <a:r>
              <a:rPr lang="cs-CZ" sz="2200" b="1" kern="0" dirty="0"/>
              <a:t>Liver</a:t>
            </a:r>
          </a:p>
          <a:p>
            <a:pPr lvl="1" algn="just"/>
            <a:r>
              <a:rPr lang="cs-CZ" sz="1400" kern="0" dirty="0"/>
              <a:t>Testosterone</a:t>
            </a:r>
          </a:p>
          <a:p>
            <a:pPr algn="just"/>
            <a:r>
              <a:rPr lang="cs-CZ" sz="2200" b="1" kern="0" dirty="0" err="1"/>
              <a:t>Genital</a:t>
            </a:r>
            <a:r>
              <a:rPr lang="cs-CZ" sz="2200" b="1" kern="0" dirty="0"/>
              <a:t> Skin, </a:t>
            </a:r>
            <a:r>
              <a:rPr lang="cs-CZ" sz="2200" b="1" kern="0" dirty="0" err="1"/>
              <a:t>Prostate</a:t>
            </a:r>
            <a:r>
              <a:rPr lang="cs-CZ" sz="2200" b="1" kern="0" dirty="0"/>
              <a:t>, </a:t>
            </a:r>
            <a:r>
              <a:rPr lang="cs-CZ" sz="2200" b="1" kern="0" dirty="0" err="1"/>
              <a:t>Sebaceous</a:t>
            </a:r>
            <a:r>
              <a:rPr lang="cs-CZ" sz="2200" b="1" kern="0" dirty="0"/>
              <a:t> </a:t>
            </a:r>
            <a:r>
              <a:rPr lang="cs-CZ" sz="2200" b="1" kern="0" dirty="0" err="1"/>
              <a:t>Gland</a:t>
            </a:r>
            <a:endParaRPr lang="cs-CZ" sz="2200" b="1" kern="0" dirty="0"/>
          </a:p>
          <a:p>
            <a:pPr lvl="1" algn="just"/>
            <a:r>
              <a:rPr lang="cs-CZ" sz="1400" kern="0" dirty="0"/>
              <a:t>5-Dihydrotestosterone (DHT)</a:t>
            </a:r>
          </a:p>
          <a:p>
            <a:pPr algn="just"/>
            <a:r>
              <a:rPr lang="cs-CZ" sz="2200" b="1" kern="0" dirty="0"/>
              <a:t>Many </a:t>
            </a:r>
            <a:r>
              <a:rPr lang="cs-CZ" sz="2200" b="1" kern="0" dirty="0" err="1"/>
              <a:t>Organs</a:t>
            </a:r>
            <a:endParaRPr lang="cs-CZ" sz="2200" b="1" kern="0" dirty="0"/>
          </a:p>
          <a:p>
            <a:pPr lvl="1" algn="just"/>
            <a:r>
              <a:rPr lang="cs-CZ" sz="1400" kern="0" dirty="0"/>
              <a:t>T3</a:t>
            </a:r>
          </a:p>
          <a:p>
            <a:pPr lvl="1" algn="just"/>
            <a:endParaRPr lang="cs-CZ" sz="1400" kern="0" dirty="0"/>
          </a:p>
        </p:txBody>
      </p:sp>
    </p:spTree>
    <p:extLst>
      <p:ext uri="{BB962C8B-B14F-4D97-AF65-F5344CB8AC3E}">
        <p14:creationId xmlns:p14="http://schemas.microsoft.com/office/powerpoint/2010/main" val="1208943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Cardiovascular</a:t>
            </a:r>
            <a:r>
              <a:rPr lang="cs-CZ" dirty="0"/>
              <a:t> </a:t>
            </a:r>
            <a:r>
              <a:rPr lang="en-US" dirty="0"/>
              <a:t>endocrinology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3348FE4F-314A-4B35-9F61-21C36234D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11778"/>
              </p:ext>
            </p:extLst>
          </p:nvPr>
        </p:nvGraphicFramePr>
        <p:xfrm>
          <a:off x="720000" y="1434375"/>
          <a:ext cx="6438446" cy="4370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7168">
                  <a:extLst>
                    <a:ext uri="{9D8B030D-6E8A-4147-A177-3AD203B41FA5}">
                      <a16:colId xmlns:a16="http://schemas.microsoft.com/office/drawing/2014/main" val="832181789"/>
                    </a:ext>
                  </a:extLst>
                </a:gridCol>
                <a:gridCol w="1731244">
                  <a:extLst>
                    <a:ext uri="{9D8B030D-6E8A-4147-A177-3AD203B41FA5}">
                      <a16:colId xmlns:a16="http://schemas.microsoft.com/office/drawing/2014/main" val="458975581"/>
                    </a:ext>
                  </a:extLst>
                </a:gridCol>
                <a:gridCol w="4090034">
                  <a:extLst>
                    <a:ext uri="{9D8B030D-6E8A-4147-A177-3AD203B41FA5}">
                      <a16:colId xmlns:a16="http://schemas.microsoft.com/office/drawing/2014/main" val="401816426"/>
                    </a:ext>
                  </a:extLst>
                </a:gridCol>
              </a:tblGrid>
              <a:tr h="546349">
                <a:tc rowSpan="4"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Endocrine</a:t>
                      </a:r>
                      <a:endParaRPr lang="cs-CZ" dirty="0"/>
                    </a:p>
                    <a:p>
                      <a:pPr algn="ctr"/>
                      <a:r>
                        <a:rPr lang="cs-CZ" dirty="0" err="1"/>
                        <a:t>hormones</a:t>
                      </a:r>
                      <a:endParaRPr lang="cs-CZ" dirty="0"/>
                    </a:p>
                  </a:txBody>
                  <a:tcPr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DC">
                        <a:alpha val="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ANP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Natriuresis</a:t>
                      </a:r>
                      <a:r>
                        <a:rPr lang="cs-CZ" dirty="0"/>
                        <a:t> and </a:t>
                      </a:r>
                      <a:r>
                        <a:rPr lang="cs-CZ" dirty="0" err="1"/>
                        <a:t>vasodilation</a:t>
                      </a:r>
                      <a:endParaRPr lang="cs-CZ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890520"/>
                  </a:ext>
                </a:extLst>
              </a:tr>
              <a:tr h="546349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BNP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Natriuresis</a:t>
                      </a:r>
                      <a:r>
                        <a:rPr lang="cs-CZ" dirty="0"/>
                        <a:t> and </a:t>
                      </a:r>
                      <a:r>
                        <a:rPr lang="cs-CZ" dirty="0" err="1"/>
                        <a:t>vasodilation</a:t>
                      </a:r>
                      <a:endParaRPr lang="cs-CZ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986109"/>
                  </a:ext>
                </a:extLst>
              </a:tr>
              <a:tr h="546349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GDF-15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Inhibiting</a:t>
                      </a:r>
                      <a:r>
                        <a:rPr lang="cs-CZ" dirty="0"/>
                        <a:t> body </a:t>
                      </a:r>
                      <a:r>
                        <a:rPr lang="cs-CZ" dirty="0" err="1"/>
                        <a:t>growth</a:t>
                      </a:r>
                      <a:endParaRPr lang="cs-CZ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269594"/>
                  </a:ext>
                </a:extLst>
              </a:tr>
              <a:tr h="546349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Myostatin</a:t>
                      </a:r>
                      <a:endParaRPr lang="cs-CZ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Reducing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skeletalmuscle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mass</a:t>
                      </a:r>
                      <a:endParaRPr lang="cs-CZ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530094"/>
                  </a:ext>
                </a:extLst>
              </a:tr>
              <a:tr h="546349">
                <a:tc rowSpan="4"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Autocrine</a:t>
                      </a:r>
                      <a:r>
                        <a:rPr lang="cs-CZ" dirty="0"/>
                        <a:t>/</a:t>
                      </a:r>
                      <a:r>
                        <a:rPr lang="cs-CZ" dirty="0" err="1"/>
                        <a:t>paracrine</a:t>
                      </a:r>
                      <a:endParaRPr lang="cs-CZ" dirty="0"/>
                    </a:p>
                    <a:p>
                      <a:pPr algn="ctr"/>
                      <a:r>
                        <a:rPr lang="cs-CZ" dirty="0" err="1"/>
                        <a:t>factors</a:t>
                      </a:r>
                      <a:endParaRPr lang="cs-CZ" dirty="0"/>
                    </a:p>
                  </a:txBody>
                  <a:tcPr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DC">
                        <a:alpha val="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CNP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Vasodilation</a:t>
                      </a:r>
                      <a:endParaRPr lang="cs-CZ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805707"/>
                  </a:ext>
                </a:extLst>
              </a:tr>
              <a:tr h="546349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Activin</a:t>
                      </a:r>
                      <a:r>
                        <a:rPr lang="cs-CZ" dirty="0"/>
                        <a:t> 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Protecting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cardiomyocyte</a:t>
                      </a:r>
                      <a:endParaRPr lang="cs-CZ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169225"/>
                  </a:ext>
                </a:extLst>
              </a:tr>
              <a:tr h="546349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ET-1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Promoting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cardiomyocyte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survival</a:t>
                      </a:r>
                      <a:endParaRPr lang="cs-CZ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340770"/>
                  </a:ext>
                </a:extLst>
              </a:tr>
              <a:tr h="546349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IL-33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Antihypertrophic</a:t>
                      </a:r>
                      <a:r>
                        <a:rPr lang="cs-CZ" dirty="0"/>
                        <a:t> and </a:t>
                      </a:r>
                      <a:r>
                        <a:rPr lang="cs-CZ" dirty="0" err="1"/>
                        <a:t>antifibrosis</a:t>
                      </a:r>
                      <a:endParaRPr lang="cs-CZ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975456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3EF72C27-DC5E-41EE-A004-1A7B5AFA882B}"/>
              </a:ext>
            </a:extLst>
          </p:cNvPr>
          <p:cNvSpPr txBox="1"/>
          <p:nvPr/>
        </p:nvSpPr>
        <p:spPr>
          <a:xfrm>
            <a:off x="7271657" y="1434375"/>
            <a:ext cx="4720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ANP = atrial natriuretic peptide; BNP = brain natriuretic peptide; CNP = C-type natriuretic peptide; ET = endothelin;  GDF = growth differentiation factor; IL = interleukin;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BC36C7-5688-43E8-A2BA-EE7577F01E6E}"/>
              </a:ext>
            </a:extLst>
          </p:cNvPr>
          <p:cNvSpPr txBox="1"/>
          <p:nvPr/>
        </p:nvSpPr>
        <p:spPr>
          <a:xfrm>
            <a:off x="7271656" y="3684453"/>
            <a:ext cx="4920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+mn-lt"/>
              </a:rPr>
              <a:t>*</a:t>
            </a:r>
            <a:r>
              <a:rPr lang="cs-CZ" sz="1800" dirty="0" err="1">
                <a:latin typeface="+mn-lt"/>
              </a:rPr>
              <a:t>Myostatin</a:t>
            </a:r>
            <a:r>
              <a:rPr lang="cs-CZ" sz="1800" dirty="0">
                <a:latin typeface="+mn-lt"/>
              </a:rPr>
              <a:t>:</a:t>
            </a:r>
          </a:p>
          <a:p>
            <a:r>
              <a:rPr lang="en-US" sz="1800" dirty="0">
                <a:latin typeface="+mn-lt"/>
              </a:rPr>
              <a:t>produced and released by myocytes</a:t>
            </a:r>
            <a:endParaRPr lang="cs-CZ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acts on muscle cells to inhibit muscle growth</a:t>
            </a:r>
            <a:endParaRPr lang="cs-CZ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require relatively large amounts of </a:t>
            </a:r>
            <a:r>
              <a:rPr lang="cs-CZ" sz="1800" dirty="0">
                <a:latin typeface="+mn-lt"/>
              </a:rPr>
              <a:t>E/</a:t>
            </a:r>
            <a:r>
              <a:rPr lang="en-US" sz="1800" dirty="0">
                <a:latin typeface="+mn-lt"/>
              </a:rPr>
              <a:t>nutrients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3544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Natriuretic</a:t>
            </a:r>
            <a:r>
              <a:rPr lang="cs-CZ" dirty="0"/>
              <a:t> </a:t>
            </a:r>
            <a:r>
              <a:rPr lang="cs-CZ" dirty="0" err="1"/>
              <a:t>peptides</a:t>
            </a:r>
            <a:endParaRPr lang="cs-CZ" dirty="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CD2E96-AF6D-4725-9642-DE2C08B17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2864347"/>
            <a:ext cx="4238839" cy="345730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EC66981-D79A-46FD-B511-8C40EBE6DD36}"/>
              </a:ext>
            </a:extLst>
          </p:cNvPr>
          <p:cNvSpPr txBox="1"/>
          <p:nvPr/>
        </p:nvSpPr>
        <p:spPr>
          <a:xfrm>
            <a:off x="0" y="6533455"/>
            <a:ext cx="31960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http://dx.doi.org/10.1136/heartjnl-2017-311295</a:t>
            </a:r>
            <a:endParaRPr lang="cs-CZ" sz="12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0CFB3E7-3367-46A7-A874-ACDF5D547D75}"/>
              </a:ext>
            </a:extLst>
          </p:cNvPr>
          <p:cNvSpPr txBox="1"/>
          <p:nvPr/>
        </p:nvSpPr>
        <p:spPr>
          <a:xfrm>
            <a:off x="604213" y="1171576"/>
            <a:ext cx="6096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>
                <a:latin typeface="+mn-lt"/>
              </a:rPr>
              <a:t>atrial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natriuretic</a:t>
            </a:r>
            <a:r>
              <a:rPr lang="cs-CZ" sz="2000" dirty="0">
                <a:latin typeface="+mn-lt"/>
              </a:rPr>
              <a:t> peptide (ANP)</a:t>
            </a:r>
          </a:p>
          <a:p>
            <a:r>
              <a:rPr lang="cs-CZ" sz="2000" dirty="0">
                <a:latin typeface="+mn-lt"/>
              </a:rPr>
              <a:t>B-type </a:t>
            </a:r>
            <a:r>
              <a:rPr lang="cs-CZ" sz="2000" dirty="0" err="1">
                <a:latin typeface="+mn-lt"/>
              </a:rPr>
              <a:t>natriuretic</a:t>
            </a:r>
            <a:r>
              <a:rPr lang="cs-CZ" sz="2000" dirty="0">
                <a:latin typeface="+mn-lt"/>
              </a:rPr>
              <a:t> peptide (BNP)</a:t>
            </a:r>
          </a:p>
          <a:p>
            <a:r>
              <a:rPr lang="cs-CZ" sz="2000" dirty="0">
                <a:latin typeface="+mn-lt"/>
              </a:rPr>
              <a:t>C-type </a:t>
            </a:r>
            <a:r>
              <a:rPr lang="cs-CZ" sz="2000" dirty="0" err="1">
                <a:latin typeface="+mn-lt"/>
              </a:rPr>
              <a:t>natriuretic</a:t>
            </a:r>
            <a:r>
              <a:rPr lang="cs-CZ" sz="2000" dirty="0">
                <a:latin typeface="+mn-lt"/>
              </a:rPr>
              <a:t> peptide (CNP)</a:t>
            </a:r>
          </a:p>
          <a:p>
            <a:r>
              <a:rPr lang="cs-CZ" sz="2000" dirty="0" err="1">
                <a:latin typeface="+mn-lt"/>
              </a:rPr>
              <a:t>dendroaspis</a:t>
            </a:r>
            <a:r>
              <a:rPr lang="cs-CZ" sz="2000" dirty="0">
                <a:latin typeface="+mn-lt"/>
              </a:rPr>
              <a:t>-type </a:t>
            </a:r>
            <a:r>
              <a:rPr lang="cs-CZ" sz="2000" dirty="0" err="1">
                <a:latin typeface="+mn-lt"/>
              </a:rPr>
              <a:t>natriuretic</a:t>
            </a:r>
            <a:r>
              <a:rPr lang="cs-CZ" sz="2000" dirty="0">
                <a:latin typeface="+mn-lt"/>
              </a:rPr>
              <a:t> peptide (DNP)</a:t>
            </a:r>
          </a:p>
          <a:p>
            <a:r>
              <a:rPr lang="cs-CZ" sz="2000" dirty="0" err="1">
                <a:latin typeface="+mn-lt"/>
              </a:rPr>
              <a:t>urodilatin</a:t>
            </a:r>
            <a:endParaRPr lang="cs-CZ" sz="2000" dirty="0">
              <a:latin typeface="+mn-lt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3DF126E-EE7C-4CAB-BE43-FCD2EE3DB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80" y="2778187"/>
            <a:ext cx="6748367" cy="37552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68564DD-1974-4BB8-A830-1499BC441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706" y="1182230"/>
            <a:ext cx="3638323" cy="14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1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Natriuretic</a:t>
            </a:r>
            <a:r>
              <a:rPr lang="cs-CZ" dirty="0"/>
              <a:t> </a:t>
            </a:r>
            <a:r>
              <a:rPr lang="cs-CZ" dirty="0" err="1"/>
              <a:t>peptides</a:t>
            </a:r>
            <a:endParaRPr lang="cs-CZ" dirty="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E537A7-0438-41EC-B87A-6A310F8E5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00" y="1171576"/>
            <a:ext cx="6094463" cy="55280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8AF2EC3-A199-4FCF-8F61-FD79EABBB45A}"/>
              </a:ext>
            </a:extLst>
          </p:cNvPr>
          <p:cNvSpPr txBox="1"/>
          <p:nvPr/>
        </p:nvSpPr>
        <p:spPr>
          <a:xfrm>
            <a:off x="7088776" y="1171576"/>
            <a:ext cx="492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+mn-lt"/>
              </a:rPr>
              <a:t>BP=HR</a:t>
            </a:r>
            <a:r>
              <a:rPr lang="cs-CZ" sz="1800" baseline="6000" dirty="0">
                <a:latin typeface="+mn-lt"/>
              </a:rPr>
              <a:t>x</a:t>
            </a:r>
            <a:r>
              <a:rPr lang="cs-CZ" sz="1800" dirty="0">
                <a:latin typeface="+mn-lt"/>
              </a:rPr>
              <a:t>SV</a:t>
            </a:r>
            <a:r>
              <a:rPr lang="cs-CZ" sz="1800" baseline="6000" dirty="0">
                <a:latin typeface="+mn-lt"/>
              </a:rPr>
              <a:t>x</a:t>
            </a:r>
            <a:r>
              <a:rPr lang="cs-CZ" sz="1800" dirty="0">
                <a:latin typeface="+mn-lt"/>
              </a:rPr>
              <a:t>TPR</a:t>
            </a:r>
          </a:p>
        </p:txBody>
      </p:sp>
    </p:spTree>
    <p:extLst>
      <p:ext uri="{BB962C8B-B14F-4D97-AF65-F5344CB8AC3E}">
        <p14:creationId xmlns:p14="http://schemas.microsoft.com/office/powerpoint/2010/main" val="229889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RAAS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9DE04A-52B4-457D-BC95-058CACDFB7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50" y="1147445"/>
            <a:ext cx="5137007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0415F0-8EFB-464B-A28B-4EC4B38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ADH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7E258716-50F4-4974-AFB5-9C06588C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CA852C-778C-4759-8E95-F9887BAA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9DE04A-52B4-457D-BC95-058CACDFB7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79" y="1407709"/>
            <a:ext cx="1622606" cy="1790255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64B7A9D1-51EB-4BF4-847C-C075598CAD57}"/>
              </a:ext>
            </a:extLst>
          </p:cNvPr>
          <p:cNvGrpSpPr/>
          <p:nvPr/>
        </p:nvGrpSpPr>
        <p:grpSpPr>
          <a:xfrm>
            <a:off x="4651818" y="1171576"/>
            <a:ext cx="7466516" cy="5372287"/>
            <a:chOff x="458306" y="1088517"/>
            <a:chExt cx="7466516" cy="5372287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24B6739-46B0-416C-8286-16450BBC3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06" y="1308288"/>
              <a:ext cx="4616888" cy="5152516"/>
            </a:xfrm>
            <a:prstGeom prst="rect">
              <a:avLst/>
            </a:prstGeom>
          </p:spPr>
        </p:pic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444B08EE-8471-4EBB-8652-846E02CDC548}"/>
                </a:ext>
              </a:extLst>
            </p:cNvPr>
            <p:cNvGrpSpPr/>
            <p:nvPr/>
          </p:nvGrpSpPr>
          <p:grpSpPr>
            <a:xfrm>
              <a:off x="4963910" y="1644496"/>
              <a:ext cx="2960912" cy="4106978"/>
              <a:chOff x="5325860" y="1482571"/>
              <a:chExt cx="2960912" cy="4106978"/>
            </a:xfrm>
          </p:grpSpPr>
          <p:grpSp>
            <p:nvGrpSpPr>
              <p:cNvPr id="17" name="Skupina 16">
                <a:extLst>
                  <a:ext uri="{FF2B5EF4-FFF2-40B4-BE49-F238E27FC236}">
                    <a16:creationId xmlns:a16="http://schemas.microsoft.com/office/drawing/2014/main" id="{957BBDC5-DF83-4377-9035-D704848BA8FD}"/>
                  </a:ext>
                </a:extLst>
              </p:cNvPr>
              <p:cNvGrpSpPr/>
              <p:nvPr/>
            </p:nvGrpSpPr>
            <p:grpSpPr>
              <a:xfrm>
                <a:off x="5325865" y="1482571"/>
                <a:ext cx="1854860" cy="1650573"/>
                <a:chOff x="5460340" y="1482571"/>
                <a:chExt cx="1854860" cy="1650573"/>
              </a:xfrm>
            </p:grpSpPr>
            <p:grpSp>
              <p:nvGrpSpPr>
                <p:cNvPr id="84" name="Skupina 83">
                  <a:extLst>
                    <a:ext uri="{FF2B5EF4-FFF2-40B4-BE49-F238E27FC236}">
                      <a16:creationId xmlns:a16="http://schemas.microsoft.com/office/drawing/2014/main" id="{392A06B4-1955-4CE8-82DF-E79AA9411B8E}"/>
                    </a:ext>
                  </a:extLst>
                </p:cNvPr>
                <p:cNvGrpSpPr/>
                <p:nvPr/>
              </p:nvGrpSpPr>
              <p:grpSpPr>
                <a:xfrm>
                  <a:off x="5460345" y="1482571"/>
                  <a:ext cx="1854855" cy="807868"/>
                  <a:chOff x="5460345" y="1482571"/>
                  <a:chExt cx="1854855" cy="807868"/>
                </a:xfrm>
              </p:grpSpPr>
              <p:grpSp>
                <p:nvGrpSpPr>
                  <p:cNvPr id="105" name="Skupina 104">
                    <a:extLst>
                      <a:ext uri="{FF2B5EF4-FFF2-40B4-BE49-F238E27FC236}">
                        <a16:creationId xmlns:a16="http://schemas.microsoft.com/office/drawing/2014/main" id="{31D99656-67D9-45F8-A57E-4C496A9DCF75}"/>
                      </a:ext>
                    </a:extLst>
                  </p:cNvPr>
                  <p:cNvGrpSpPr/>
                  <p:nvPr/>
                </p:nvGrpSpPr>
                <p:grpSpPr>
                  <a:xfrm>
                    <a:off x="5460345" y="1482571"/>
                    <a:ext cx="1854855" cy="807868"/>
                    <a:chOff x="5460345" y="1482571"/>
                    <a:chExt cx="1854855" cy="807868"/>
                  </a:xfrm>
                </p:grpSpPr>
                <p:grpSp>
                  <p:nvGrpSpPr>
                    <p:cNvPr id="107" name="Skupina 106">
                      <a:extLst>
                        <a:ext uri="{FF2B5EF4-FFF2-40B4-BE49-F238E27FC236}">
                          <a16:creationId xmlns:a16="http://schemas.microsoft.com/office/drawing/2014/main" id="{3DF53AC8-29DD-496C-BF80-790572B9FE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60345" y="1482571"/>
                      <a:ext cx="1854855" cy="807868"/>
                      <a:chOff x="5460345" y="1482571"/>
                      <a:chExt cx="1854855" cy="807868"/>
                    </a:xfrm>
                  </p:grpSpPr>
                  <p:sp>
                    <p:nvSpPr>
                      <p:cNvPr id="117" name="Zaoblený obdélník 3">
                        <a:extLst>
                          <a:ext uri="{FF2B5EF4-FFF2-40B4-BE49-F238E27FC236}">
                            <a16:creationId xmlns:a16="http://schemas.microsoft.com/office/drawing/2014/main" id="{4462E816-739D-41AB-81E8-583AE4A008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9262" y="1482571"/>
                        <a:ext cx="1455938" cy="807868"/>
                      </a:xfrm>
                      <a:prstGeom prst="round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  <p:grpSp>
                    <p:nvGrpSpPr>
                      <p:cNvPr id="118" name="Skupina 117">
                        <a:extLst>
                          <a:ext uri="{FF2B5EF4-FFF2-40B4-BE49-F238E27FC236}">
                            <a16:creationId xmlns:a16="http://schemas.microsoft.com/office/drawing/2014/main" id="{99F0C270-53FF-4BF3-A7A6-CCB0B1822BD4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5532469" y="1497112"/>
                        <a:ext cx="254669" cy="398917"/>
                        <a:chOff x="6587231" y="3020279"/>
                        <a:chExt cx="372862" cy="584055"/>
                      </a:xfrm>
                    </p:grpSpPr>
                    <p:sp>
                      <p:nvSpPr>
                        <p:cNvPr id="122" name="Ohnutý pruh 121">
                          <a:extLst>
                            <a:ext uri="{FF2B5EF4-FFF2-40B4-BE49-F238E27FC236}">
                              <a16:creationId xmlns:a16="http://schemas.microsoft.com/office/drawing/2014/main" id="{79848373-5FC9-4FE3-9BA6-57877061F4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87231" y="3240350"/>
                          <a:ext cx="372862" cy="363984"/>
                        </a:xfrm>
                        <a:prstGeom prst="blockArc">
                          <a:avLst/>
                        </a:prstGeom>
                        <a:solidFill>
                          <a:schemeClr val="tx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cs-CZ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23" name="Přímá spojnice 122">
                          <a:extLst>
                            <a:ext uri="{FF2B5EF4-FFF2-40B4-BE49-F238E27FC236}">
                              <a16:creationId xmlns:a16="http://schemas.microsoft.com/office/drawing/2014/main" id="{CA297B0C-A70D-4DC0-B189-A81F1328A8E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773645" y="3020279"/>
                          <a:ext cx="0" cy="271466"/>
                        </a:xfrm>
                        <a:prstGeom prst="line">
                          <a:avLst/>
                        </a:prstGeom>
                        <a:ln w="762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19" name="Skupina 118">
                        <a:extLst>
                          <a:ext uri="{FF2B5EF4-FFF2-40B4-BE49-F238E27FC236}">
                            <a16:creationId xmlns:a16="http://schemas.microsoft.com/office/drawing/2014/main" id="{84BF37B7-7500-4BA8-B9DD-939FC035504B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5542821" y="1871462"/>
                        <a:ext cx="254669" cy="398917"/>
                        <a:chOff x="6587231" y="3020279"/>
                        <a:chExt cx="372862" cy="584055"/>
                      </a:xfrm>
                    </p:grpSpPr>
                    <p:sp>
                      <p:nvSpPr>
                        <p:cNvPr id="120" name="Ohnutý pruh 119">
                          <a:extLst>
                            <a:ext uri="{FF2B5EF4-FFF2-40B4-BE49-F238E27FC236}">
                              <a16:creationId xmlns:a16="http://schemas.microsoft.com/office/drawing/2014/main" id="{8514C452-FC13-4B53-87B6-9386BEE82A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87231" y="3240350"/>
                          <a:ext cx="372862" cy="363984"/>
                        </a:xfrm>
                        <a:prstGeom prst="blockArc">
                          <a:avLst/>
                        </a:prstGeom>
                        <a:solidFill>
                          <a:schemeClr val="tx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cs-CZ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21" name="Přímá spojnice 120">
                          <a:extLst>
                            <a:ext uri="{FF2B5EF4-FFF2-40B4-BE49-F238E27FC236}">
                              <a16:creationId xmlns:a16="http://schemas.microsoft.com/office/drawing/2014/main" id="{69374B80-493C-4466-A9A6-8AE828D838A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773645" y="3020279"/>
                          <a:ext cx="0" cy="271466"/>
                        </a:xfrm>
                        <a:prstGeom prst="line">
                          <a:avLst/>
                        </a:prstGeom>
                        <a:ln w="762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08" name="Skupina 107">
                      <a:extLst>
                        <a:ext uri="{FF2B5EF4-FFF2-40B4-BE49-F238E27FC236}">
                          <a16:creationId xmlns:a16="http://schemas.microsoft.com/office/drawing/2014/main" id="{BBB8F8F0-49F0-48D2-A9F3-1FA3C132A9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82780" y="1653817"/>
                      <a:ext cx="103011" cy="261819"/>
                      <a:chOff x="5549280" y="2837322"/>
                      <a:chExt cx="103011" cy="261819"/>
                    </a:xfrm>
                  </p:grpSpPr>
                  <p:sp>
                    <p:nvSpPr>
                      <p:cNvPr id="115" name="Ovál 114">
                        <a:extLst>
                          <a:ext uri="{FF2B5EF4-FFF2-40B4-BE49-F238E27FC236}">
                            <a16:creationId xmlns:a16="http://schemas.microsoft.com/office/drawing/2014/main" id="{334B74C5-4F06-4CC6-A2A8-1097EB625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9280" y="2838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  <p:sp>
                    <p:nvSpPr>
                      <p:cNvPr id="116" name="Ovál 115">
                        <a:extLst>
                          <a:ext uri="{FF2B5EF4-FFF2-40B4-BE49-F238E27FC236}">
                            <a16:creationId xmlns:a16="http://schemas.microsoft.com/office/drawing/2014/main" id="{93C51931-7017-4008-961E-E4EAAB24D9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06572" y="2837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</p:grpSp>
                <p:grpSp>
                  <p:nvGrpSpPr>
                    <p:cNvPr id="109" name="Skupina 108">
                      <a:extLst>
                        <a:ext uri="{FF2B5EF4-FFF2-40B4-BE49-F238E27FC236}">
                          <a16:creationId xmlns:a16="http://schemas.microsoft.com/office/drawing/2014/main" id="{4DB8A829-5FDD-4E10-BC63-F8189D9E4ACA}"/>
                        </a:ext>
                      </a:extLst>
                    </p:cNvPr>
                    <p:cNvGrpSpPr/>
                    <p:nvPr/>
                  </p:nvGrpSpPr>
                  <p:grpSpPr>
                    <a:xfrm rot="7078196">
                      <a:off x="6971049" y="1826703"/>
                      <a:ext cx="103011" cy="261819"/>
                      <a:chOff x="5549280" y="2837322"/>
                      <a:chExt cx="103011" cy="261819"/>
                    </a:xfrm>
                  </p:grpSpPr>
                  <p:sp>
                    <p:nvSpPr>
                      <p:cNvPr id="113" name="Ovál 112">
                        <a:extLst>
                          <a:ext uri="{FF2B5EF4-FFF2-40B4-BE49-F238E27FC236}">
                            <a16:creationId xmlns:a16="http://schemas.microsoft.com/office/drawing/2014/main" id="{739F539D-9614-4C8E-91CC-906DA9C087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9280" y="2838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  <p:sp>
                    <p:nvSpPr>
                      <p:cNvPr id="114" name="Ovál 113">
                        <a:extLst>
                          <a:ext uri="{FF2B5EF4-FFF2-40B4-BE49-F238E27FC236}">
                            <a16:creationId xmlns:a16="http://schemas.microsoft.com/office/drawing/2014/main" id="{3F112D74-27BE-44AD-A20E-E5EAD47846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06572" y="2837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</p:grpSp>
                <p:grpSp>
                  <p:nvGrpSpPr>
                    <p:cNvPr id="110" name="Skupina 109">
                      <a:extLst>
                        <a:ext uri="{FF2B5EF4-FFF2-40B4-BE49-F238E27FC236}">
                          <a16:creationId xmlns:a16="http://schemas.microsoft.com/office/drawing/2014/main" id="{353989E0-9862-4874-9470-E4D8CD2C2054}"/>
                        </a:ext>
                      </a:extLst>
                    </p:cNvPr>
                    <p:cNvGrpSpPr/>
                    <p:nvPr/>
                  </p:nvGrpSpPr>
                  <p:grpSpPr>
                    <a:xfrm rot="13992068">
                      <a:off x="6797868" y="1834733"/>
                      <a:ext cx="103011" cy="261819"/>
                      <a:chOff x="5549280" y="2837322"/>
                      <a:chExt cx="103011" cy="261819"/>
                    </a:xfrm>
                  </p:grpSpPr>
                  <p:sp>
                    <p:nvSpPr>
                      <p:cNvPr id="111" name="Ovál 110">
                        <a:extLst>
                          <a:ext uri="{FF2B5EF4-FFF2-40B4-BE49-F238E27FC236}">
                            <a16:creationId xmlns:a16="http://schemas.microsoft.com/office/drawing/2014/main" id="{54BB9F05-8E1C-458E-A204-ED5EF556E9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9280" y="2838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  <p:sp>
                    <p:nvSpPr>
                      <p:cNvPr id="112" name="Ovál 111">
                        <a:extLst>
                          <a:ext uri="{FF2B5EF4-FFF2-40B4-BE49-F238E27FC236}">
                            <a16:creationId xmlns:a16="http://schemas.microsoft.com/office/drawing/2014/main" id="{33D3E56D-F843-4E67-8C0A-B8B4AF4DF9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06572" y="2837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</p:grpSp>
              </p:grpSp>
              <p:sp>
                <p:nvSpPr>
                  <p:cNvPr id="106" name="Ovál 105">
                    <a:extLst>
                      <a:ext uri="{FF2B5EF4-FFF2-40B4-BE49-F238E27FC236}">
                        <a16:creationId xmlns:a16="http://schemas.microsoft.com/office/drawing/2014/main" id="{846C7B72-FA65-45F9-9464-6988FA93E290}"/>
                      </a:ext>
                    </a:extLst>
                  </p:cNvPr>
                  <p:cNvSpPr/>
                  <p:nvPr/>
                </p:nvSpPr>
                <p:spPr>
                  <a:xfrm>
                    <a:off x="6113929" y="1861846"/>
                    <a:ext cx="268941" cy="28262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grpSp>
              <p:nvGrpSpPr>
                <p:cNvPr id="85" name="Skupina 84">
                  <a:extLst>
                    <a:ext uri="{FF2B5EF4-FFF2-40B4-BE49-F238E27FC236}">
                      <a16:creationId xmlns:a16="http://schemas.microsoft.com/office/drawing/2014/main" id="{B935358A-42A1-472F-81C3-427A6623BA8F}"/>
                    </a:ext>
                  </a:extLst>
                </p:cNvPr>
                <p:cNvGrpSpPr/>
                <p:nvPr/>
              </p:nvGrpSpPr>
              <p:grpSpPr>
                <a:xfrm>
                  <a:off x="5460340" y="2325276"/>
                  <a:ext cx="1854855" cy="807868"/>
                  <a:chOff x="5460345" y="1482571"/>
                  <a:chExt cx="1854855" cy="807868"/>
                </a:xfrm>
              </p:grpSpPr>
              <p:grpSp>
                <p:nvGrpSpPr>
                  <p:cNvPr id="86" name="Skupina 85">
                    <a:extLst>
                      <a:ext uri="{FF2B5EF4-FFF2-40B4-BE49-F238E27FC236}">
                        <a16:creationId xmlns:a16="http://schemas.microsoft.com/office/drawing/2014/main" id="{EFD8430C-0903-4769-9A81-8E7BC7D807A3}"/>
                      </a:ext>
                    </a:extLst>
                  </p:cNvPr>
                  <p:cNvGrpSpPr/>
                  <p:nvPr/>
                </p:nvGrpSpPr>
                <p:grpSpPr>
                  <a:xfrm>
                    <a:off x="5460345" y="1482571"/>
                    <a:ext cx="1854855" cy="807868"/>
                    <a:chOff x="5460345" y="1482571"/>
                    <a:chExt cx="1854855" cy="807868"/>
                  </a:xfrm>
                </p:grpSpPr>
                <p:grpSp>
                  <p:nvGrpSpPr>
                    <p:cNvPr id="88" name="Skupina 87">
                      <a:extLst>
                        <a:ext uri="{FF2B5EF4-FFF2-40B4-BE49-F238E27FC236}">
                          <a16:creationId xmlns:a16="http://schemas.microsoft.com/office/drawing/2014/main" id="{A6D65C8E-C9DC-4225-A1D6-3326F86B65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60345" y="1482571"/>
                      <a:ext cx="1854855" cy="807868"/>
                      <a:chOff x="5460345" y="1482571"/>
                      <a:chExt cx="1854855" cy="807868"/>
                    </a:xfrm>
                  </p:grpSpPr>
                  <p:sp>
                    <p:nvSpPr>
                      <p:cNvPr id="98" name="Zaoblený obdélník 38">
                        <a:extLst>
                          <a:ext uri="{FF2B5EF4-FFF2-40B4-BE49-F238E27FC236}">
                            <a16:creationId xmlns:a16="http://schemas.microsoft.com/office/drawing/2014/main" id="{A295D898-8375-4B88-A070-002E8AC211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9262" y="1482571"/>
                        <a:ext cx="1455938" cy="807868"/>
                      </a:xfrm>
                      <a:prstGeom prst="round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  <p:grpSp>
                    <p:nvGrpSpPr>
                      <p:cNvPr id="99" name="Skupina 98">
                        <a:extLst>
                          <a:ext uri="{FF2B5EF4-FFF2-40B4-BE49-F238E27FC236}">
                            <a16:creationId xmlns:a16="http://schemas.microsoft.com/office/drawing/2014/main" id="{54BCC4A3-2B26-4C37-96DD-2908B89188BC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5532469" y="1497112"/>
                        <a:ext cx="254669" cy="398917"/>
                        <a:chOff x="6587231" y="3020279"/>
                        <a:chExt cx="372862" cy="584055"/>
                      </a:xfrm>
                    </p:grpSpPr>
                    <p:sp>
                      <p:nvSpPr>
                        <p:cNvPr id="103" name="Ohnutý pruh 102">
                          <a:extLst>
                            <a:ext uri="{FF2B5EF4-FFF2-40B4-BE49-F238E27FC236}">
                              <a16:creationId xmlns:a16="http://schemas.microsoft.com/office/drawing/2014/main" id="{96E79847-1994-431A-BC9B-BFD656D452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87231" y="3240350"/>
                          <a:ext cx="372862" cy="363984"/>
                        </a:xfrm>
                        <a:prstGeom prst="blockArc">
                          <a:avLst/>
                        </a:prstGeom>
                        <a:solidFill>
                          <a:schemeClr val="tx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cs-CZ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04" name="Přímá spojnice 103">
                          <a:extLst>
                            <a:ext uri="{FF2B5EF4-FFF2-40B4-BE49-F238E27FC236}">
                              <a16:creationId xmlns:a16="http://schemas.microsoft.com/office/drawing/2014/main" id="{C8AE0802-A399-4977-A244-AAF5E7C361D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773645" y="3020279"/>
                          <a:ext cx="0" cy="271466"/>
                        </a:xfrm>
                        <a:prstGeom prst="line">
                          <a:avLst/>
                        </a:prstGeom>
                        <a:ln w="762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00" name="Skupina 99">
                        <a:extLst>
                          <a:ext uri="{FF2B5EF4-FFF2-40B4-BE49-F238E27FC236}">
                            <a16:creationId xmlns:a16="http://schemas.microsoft.com/office/drawing/2014/main" id="{7240A1AA-F6F8-400E-A812-E989D11535B2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5542821" y="1871462"/>
                        <a:ext cx="254669" cy="398917"/>
                        <a:chOff x="6587231" y="3020279"/>
                        <a:chExt cx="372862" cy="584055"/>
                      </a:xfrm>
                    </p:grpSpPr>
                    <p:sp>
                      <p:nvSpPr>
                        <p:cNvPr id="101" name="Ohnutý pruh 100">
                          <a:extLst>
                            <a:ext uri="{FF2B5EF4-FFF2-40B4-BE49-F238E27FC236}">
                              <a16:creationId xmlns:a16="http://schemas.microsoft.com/office/drawing/2014/main" id="{9C9AD614-B62B-4C07-8949-C354DD3775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87231" y="3240350"/>
                          <a:ext cx="372862" cy="363984"/>
                        </a:xfrm>
                        <a:prstGeom prst="blockArc">
                          <a:avLst/>
                        </a:prstGeom>
                        <a:solidFill>
                          <a:schemeClr val="tx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cs-CZ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02" name="Přímá spojnice 101">
                          <a:extLst>
                            <a:ext uri="{FF2B5EF4-FFF2-40B4-BE49-F238E27FC236}">
                              <a16:creationId xmlns:a16="http://schemas.microsoft.com/office/drawing/2014/main" id="{21E34955-3072-4968-92F4-BE4AC333CC6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773645" y="3020279"/>
                          <a:ext cx="0" cy="271466"/>
                        </a:xfrm>
                        <a:prstGeom prst="line">
                          <a:avLst/>
                        </a:prstGeom>
                        <a:ln w="762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89" name="Skupina 88">
                      <a:extLst>
                        <a:ext uri="{FF2B5EF4-FFF2-40B4-BE49-F238E27FC236}">
                          <a16:creationId xmlns:a16="http://schemas.microsoft.com/office/drawing/2014/main" id="{336763DC-F7A6-4E07-8EE1-EE75D3BEE7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82780" y="1653817"/>
                      <a:ext cx="103011" cy="261819"/>
                      <a:chOff x="5549280" y="2837322"/>
                      <a:chExt cx="103011" cy="261819"/>
                    </a:xfrm>
                  </p:grpSpPr>
                  <p:sp>
                    <p:nvSpPr>
                      <p:cNvPr id="96" name="Ovál 95">
                        <a:extLst>
                          <a:ext uri="{FF2B5EF4-FFF2-40B4-BE49-F238E27FC236}">
                            <a16:creationId xmlns:a16="http://schemas.microsoft.com/office/drawing/2014/main" id="{F492B59A-7CA8-4C17-B3C4-CB975C1CD5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9280" y="2838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  <p:sp>
                    <p:nvSpPr>
                      <p:cNvPr id="97" name="Ovál 96">
                        <a:extLst>
                          <a:ext uri="{FF2B5EF4-FFF2-40B4-BE49-F238E27FC236}">
                            <a16:creationId xmlns:a16="http://schemas.microsoft.com/office/drawing/2014/main" id="{DA44FD31-75A4-443A-BD4D-275ADBBEAB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06572" y="2837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</p:grpSp>
                <p:grpSp>
                  <p:nvGrpSpPr>
                    <p:cNvPr id="90" name="Skupina 89">
                      <a:extLst>
                        <a:ext uri="{FF2B5EF4-FFF2-40B4-BE49-F238E27FC236}">
                          <a16:creationId xmlns:a16="http://schemas.microsoft.com/office/drawing/2014/main" id="{E7A61EE9-9DBC-4BBA-B3F8-1A4493225040}"/>
                        </a:ext>
                      </a:extLst>
                    </p:cNvPr>
                    <p:cNvGrpSpPr/>
                    <p:nvPr/>
                  </p:nvGrpSpPr>
                  <p:grpSpPr>
                    <a:xfrm rot="7078196">
                      <a:off x="6971049" y="1826703"/>
                      <a:ext cx="103011" cy="261819"/>
                      <a:chOff x="5549280" y="2837322"/>
                      <a:chExt cx="103011" cy="261819"/>
                    </a:xfrm>
                  </p:grpSpPr>
                  <p:sp>
                    <p:nvSpPr>
                      <p:cNvPr id="94" name="Ovál 93">
                        <a:extLst>
                          <a:ext uri="{FF2B5EF4-FFF2-40B4-BE49-F238E27FC236}">
                            <a16:creationId xmlns:a16="http://schemas.microsoft.com/office/drawing/2014/main" id="{1D44D4F4-310E-46FD-8D3F-D3FCF0EB56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9280" y="2838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  <p:sp>
                    <p:nvSpPr>
                      <p:cNvPr id="95" name="Ovál 94">
                        <a:extLst>
                          <a:ext uri="{FF2B5EF4-FFF2-40B4-BE49-F238E27FC236}">
                            <a16:creationId xmlns:a16="http://schemas.microsoft.com/office/drawing/2014/main" id="{60048F10-8F5C-40AF-83D1-ACB82B1CAA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06572" y="2837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</p:grpSp>
                <p:grpSp>
                  <p:nvGrpSpPr>
                    <p:cNvPr id="91" name="Skupina 90">
                      <a:extLst>
                        <a:ext uri="{FF2B5EF4-FFF2-40B4-BE49-F238E27FC236}">
                          <a16:creationId xmlns:a16="http://schemas.microsoft.com/office/drawing/2014/main" id="{033DA36C-D0F0-428F-9824-88CB037A8CB3}"/>
                        </a:ext>
                      </a:extLst>
                    </p:cNvPr>
                    <p:cNvGrpSpPr/>
                    <p:nvPr/>
                  </p:nvGrpSpPr>
                  <p:grpSpPr>
                    <a:xfrm rot="13992068">
                      <a:off x="6797868" y="1834733"/>
                      <a:ext cx="103011" cy="261819"/>
                      <a:chOff x="5549280" y="2837322"/>
                      <a:chExt cx="103011" cy="261819"/>
                    </a:xfrm>
                  </p:grpSpPr>
                  <p:sp>
                    <p:nvSpPr>
                      <p:cNvPr id="92" name="Ovál 91">
                        <a:extLst>
                          <a:ext uri="{FF2B5EF4-FFF2-40B4-BE49-F238E27FC236}">
                            <a16:creationId xmlns:a16="http://schemas.microsoft.com/office/drawing/2014/main" id="{C27FC0F8-4E22-4087-81E4-5B102809AA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9280" y="2838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  <p:sp>
                    <p:nvSpPr>
                      <p:cNvPr id="93" name="Ovál 92">
                        <a:extLst>
                          <a:ext uri="{FF2B5EF4-FFF2-40B4-BE49-F238E27FC236}">
                            <a16:creationId xmlns:a16="http://schemas.microsoft.com/office/drawing/2014/main" id="{171CA249-0AC9-48EE-B9B3-2A3C72F17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06572" y="2837322"/>
                        <a:ext cx="45719" cy="2608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</p:grpSp>
              </p:grpSp>
              <p:sp>
                <p:nvSpPr>
                  <p:cNvPr id="87" name="Ovál 86">
                    <a:extLst>
                      <a:ext uri="{FF2B5EF4-FFF2-40B4-BE49-F238E27FC236}">
                        <a16:creationId xmlns:a16="http://schemas.microsoft.com/office/drawing/2014/main" id="{CEB98FEE-05A2-4E51-8071-FFFD391A7C78}"/>
                      </a:ext>
                    </a:extLst>
                  </p:cNvPr>
                  <p:cNvSpPr/>
                  <p:nvPr/>
                </p:nvSpPr>
                <p:spPr>
                  <a:xfrm>
                    <a:off x="6113929" y="1861846"/>
                    <a:ext cx="268941" cy="28262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18" name="Skupina 17">
                <a:extLst>
                  <a:ext uri="{FF2B5EF4-FFF2-40B4-BE49-F238E27FC236}">
                    <a16:creationId xmlns:a16="http://schemas.microsoft.com/office/drawing/2014/main" id="{51D53F52-44A8-45AF-8045-00AF2BC95059}"/>
                  </a:ext>
                </a:extLst>
              </p:cNvPr>
              <p:cNvGrpSpPr/>
              <p:nvPr/>
            </p:nvGrpSpPr>
            <p:grpSpPr>
              <a:xfrm>
                <a:off x="5325865" y="3938976"/>
                <a:ext cx="1854855" cy="807868"/>
                <a:chOff x="5460345" y="1482571"/>
                <a:chExt cx="1854855" cy="807868"/>
              </a:xfrm>
            </p:grpSpPr>
            <p:grpSp>
              <p:nvGrpSpPr>
                <p:cNvPr id="75" name="Skupina 74">
                  <a:extLst>
                    <a:ext uri="{FF2B5EF4-FFF2-40B4-BE49-F238E27FC236}">
                      <a16:creationId xmlns:a16="http://schemas.microsoft.com/office/drawing/2014/main" id="{07E1DDE3-471D-4A5E-AB9A-E0DED0E4FA3C}"/>
                    </a:ext>
                  </a:extLst>
                </p:cNvPr>
                <p:cNvGrpSpPr/>
                <p:nvPr/>
              </p:nvGrpSpPr>
              <p:grpSpPr>
                <a:xfrm>
                  <a:off x="5460345" y="1482571"/>
                  <a:ext cx="1854855" cy="807868"/>
                  <a:chOff x="5460345" y="1482571"/>
                  <a:chExt cx="1854855" cy="807868"/>
                </a:xfrm>
              </p:grpSpPr>
              <p:sp>
                <p:nvSpPr>
                  <p:cNvPr id="77" name="Zaoblený obdélník 80">
                    <a:extLst>
                      <a:ext uri="{FF2B5EF4-FFF2-40B4-BE49-F238E27FC236}">
                        <a16:creationId xmlns:a16="http://schemas.microsoft.com/office/drawing/2014/main" id="{033DBCD4-77EB-4C51-8FA4-4383CAA640D7}"/>
                      </a:ext>
                    </a:extLst>
                  </p:cNvPr>
                  <p:cNvSpPr/>
                  <p:nvPr/>
                </p:nvSpPr>
                <p:spPr>
                  <a:xfrm>
                    <a:off x="5859262" y="1482571"/>
                    <a:ext cx="1455938" cy="807868"/>
                  </a:xfrm>
                  <a:prstGeom prst="round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grpSp>
                <p:nvGrpSpPr>
                  <p:cNvPr id="78" name="Skupina 77">
                    <a:extLst>
                      <a:ext uri="{FF2B5EF4-FFF2-40B4-BE49-F238E27FC236}">
                        <a16:creationId xmlns:a16="http://schemas.microsoft.com/office/drawing/2014/main" id="{751EA4B5-C4A9-4614-A8DE-845AABCD4B11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5532469" y="1497112"/>
                    <a:ext cx="254669" cy="398917"/>
                    <a:chOff x="6587231" y="3020279"/>
                    <a:chExt cx="372862" cy="584055"/>
                  </a:xfrm>
                </p:grpSpPr>
                <p:sp>
                  <p:nvSpPr>
                    <p:cNvPr id="82" name="Ohnutý pruh 81">
                      <a:extLst>
                        <a:ext uri="{FF2B5EF4-FFF2-40B4-BE49-F238E27FC236}">
                          <a16:creationId xmlns:a16="http://schemas.microsoft.com/office/drawing/2014/main" id="{4368D290-862B-4BD2-9794-20E5DEA4B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7231" y="3240350"/>
                      <a:ext cx="372862" cy="363984"/>
                    </a:xfrm>
                    <a:prstGeom prst="blockArc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83" name="Přímá spojnice 82">
                      <a:extLst>
                        <a:ext uri="{FF2B5EF4-FFF2-40B4-BE49-F238E27FC236}">
                          <a16:creationId xmlns:a16="http://schemas.microsoft.com/office/drawing/2014/main" id="{E9A5D977-03A0-4E9E-B5CF-6884F08505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773645" y="3020279"/>
                      <a:ext cx="0" cy="271466"/>
                    </a:xfrm>
                    <a:prstGeom prst="line">
                      <a:avLst/>
                    </a:prstGeom>
                    <a:ln w="762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9" name="Skupina 78">
                    <a:extLst>
                      <a:ext uri="{FF2B5EF4-FFF2-40B4-BE49-F238E27FC236}">
                        <a16:creationId xmlns:a16="http://schemas.microsoft.com/office/drawing/2014/main" id="{AAF4894C-9F2B-4C3F-9106-3ACA27FB24C2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5542821" y="1871462"/>
                    <a:ext cx="254669" cy="398917"/>
                    <a:chOff x="6587231" y="3020279"/>
                    <a:chExt cx="372862" cy="584055"/>
                  </a:xfrm>
                </p:grpSpPr>
                <p:sp>
                  <p:nvSpPr>
                    <p:cNvPr id="80" name="Ohnutý pruh 79">
                      <a:extLst>
                        <a:ext uri="{FF2B5EF4-FFF2-40B4-BE49-F238E27FC236}">
                          <a16:creationId xmlns:a16="http://schemas.microsoft.com/office/drawing/2014/main" id="{6DC2AF36-9B17-48E8-8456-E056B138F8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7231" y="3240350"/>
                      <a:ext cx="372862" cy="363984"/>
                    </a:xfrm>
                    <a:prstGeom prst="blockArc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81" name="Přímá spojnice 80">
                      <a:extLst>
                        <a:ext uri="{FF2B5EF4-FFF2-40B4-BE49-F238E27FC236}">
                          <a16:creationId xmlns:a16="http://schemas.microsoft.com/office/drawing/2014/main" id="{53481829-3AAB-48D1-8540-96A04F413F7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773645" y="3020279"/>
                      <a:ext cx="0" cy="271466"/>
                    </a:xfrm>
                    <a:prstGeom prst="line">
                      <a:avLst/>
                    </a:prstGeom>
                    <a:ln w="762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76" name="Ovál 75">
                  <a:extLst>
                    <a:ext uri="{FF2B5EF4-FFF2-40B4-BE49-F238E27FC236}">
                      <a16:creationId xmlns:a16="http://schemas.microsoft.com/office/drawing/2014/main" id="{8EC14E5C-979C-4BD4-A38D-A9F79A4EDF7E}"/>
                    </a:ext>
                  </a:extLst>
                </p:cNvPr>
                <p:cNvSpPr/>
                <p:nvPr/>
              </p:nvSpPr>
              <p:spPr>
                <a:xfrm>
                  <a:off x="6113929" y="1861846"/>
                  <a:ext cx="268941" cy="2826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9" name="Skupina 18">
                <a:extLst>
                  <a:ext uri="{FF2B5EF4-FFF2-40B4-BE49-F238E27FC236}">
                    <a16:creationId xmlns:a16="http://schemas.microsoft.com/office/drawing/2014/main" id="{B65871EF-48AC-4242-AF73-D762597B42D8}"/>
                  </a:ext>
                </a:extLst>
              </p:cNvPr>
              <p:cNvGrpSpPr/>
              <p:nvPr/>
            </p:nvGrpSpPr>
            <p:grpSpPr>
              <a:xfrm>
                <a:off x="5325860" y="4781681"/>
                <a:ext cx="1854855" cy="807868"/>
                <a:chOff x="5460345" y="1482571"/>
                <a:chExt cx="1854855" cy="807868"/>
              </a:xfrm>
            </p:grpSpPr>
            <p:sp>
              <p:nvSpPr>
                <p:cNvPr id="68" name="Zaoblený obdélník 61">
                  <a:extLst>
                    <a:ext uri="{FF2B5EF4-FFF2-40B4-BE49-F238E27FC236}">
                      <a16:creationId xmlns:a16="http://schemas.microsoft.com/office/drawing/2014/main" id="{6052E618-FA87-4ED7-AB1D-ECB236289FFD}"/>
                    </a:ext>
                  </a:extLst>
                </p:cNvPr>
                <p:cNvSpPr/>
                <p:nvPr/>
              </p:nvSpPr>
              <p:spPr>
                <a:xfrm>
                  <a:off x="5859262" y="1482571"/>
                  <a:ext cx="1455938" cy="807868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grpSp>
              <p:nvGrpSpPr>
                <p:cNvPr id="69" name="Skupina 68">
                  <a:extLst>
                    <a:ext uri="{FF2B5EF4-FFF2-40B4-BE49-F238E27FC236}">
                      <a16:creationId xmlns:a16="http://schemas.microsoft.com/office/drawing/2014/main" id="{D60FAB52-613B-4180-9038-562ED62D2944}"/>
                    </a:ext>
                  </a:extLst>
                </p:cNvPr>
                <p:cNvGrpSpPr/>
                <p:nvPr/>
              </p:nvGrpSpPr>
              <p:grpSpPr>
                <a:xfrm rot="5400000">
                  <a:off x="5532469" y="1497112"/>
                  <a:ext cx="254669" cy="398917"/>
                  <a:chOff x="6587231" y="3020279"/>
                  <a:chExt cx="372862" cy="584055"/>
                </a:xfrm>
              </p:grpSpPr>
              <p:sp>
                <p:nvSpPr>
                  <p:cNvPr id="73" name="Ohnutý pruh 72">
                    <a:extLst>
                      <a:ext uri="{FF2B5EF4-FFF2-40B4-BE49-F238E27FC236}">
                        <a16:creationId xmlns:a16="http://schemas.microsoft.com/office/drawing/2014/main" id="{5A598BCA-CBDC-4727-A1C8-AA0D36F45B24}"/>
                      </a:ext>
                    </a:extLst>
                  </p:cNvPr>
                  <p:cNvSpPr/>
                  <p:nvPr/>
                </p:nvSpPr>
                <p:spPr>
                  <a:xfrm>
                    <a:off x="6587231" y="3240350"/>
                    <a:ext cx="372862" cy="363984"/>
                  </a:xfrm>
                  <a:prstGeom prst="blockArc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74" name="Přímá spojnice 73">
                    <a:extLst>
                      <a:ext uri="{FF2B5EF4-FFF2-40B4-BE49-F238E27FC236}">
                        <a16:creationId xmlns:a16="http://schemas.microsoft.com/office/drawing/2014/main" id="{69C3E236-AC00-476A-B69B-028C251F1423}"/>
                      </a:ext>
                    </a:extLst>
                  </p:cNvPr>
                  <p:cNvCxnSpPr/>
                  <p:nvPr/>
                </p:nvCxnSpPr>
                <p:spPr>
                  <a:xfrm>
                    <a:off x="6773645" y="3020279"/>
                    <a:ext cx="0" cy="271466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0" name="Skupina 69">
                  <a:extLst>
                    <a:ext uri="{FF2B5EF4-FFF2-40B4-BE49-F238E27FC236}">
                      <a16:creationId xmlns:a16="http://schemas.microsoft.com/office/drawing/2014/main" id="{D30C5255-222E-41D9-8F8D-DC1AC300551C}"/>
                    </a:ext>
                  </a:extLst>
                </p:cNvPr>
                <p:cNvGrpSpPr/>
                <p:nvPr/>
              </p:nvGrpSpPr>
              <p:grpSpPr>
                <a:xfrm rot="5400000">
                  <a:off x="5542821" y="1871462"/>
                  <a:ext cx="254669" cy="398917"/>
                  <a:chOff x="6587231" y="3020279"/>
                  <a:chExt cx="372862" cy="584055"/>
                </a:xfrm>
              </p:grpSpPr>
              <p:sp>
                <p:nvSpPr>
                  <p:cNvPr id="71" name="Ohnutý pruh 70">
                    <a:extLst>
                      <a:ext uri="{FF2B5EF4-FFF2-40B4-BE49-F238E27FC236}">
                        <a16:creationId xmlns:a16="http://schemas.microsoft.com/office/drawing/2014/main" id="{D65AC9AF-158A-4FAA-8F01-02B969906B98}"/>
                      </a:ext>
                    </a:extLst>
                  </p:cNvPr>
                  <p:cNvSpPr/>
                  <p:nvPr/>
                </p:nvSpPr>
                <p:spPr>
                  <a:xfrm>
                    <a:off x="6587231" y="3240350"/>
                    <a:ext cx="372862" cy="363984"/>
                  </a:xfrm>
                  <a:prstGeom prst="blockArc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72" name="Přímá spojnice 71">
                    <a:extLst>
                      <a:ext uri="{FF2B5EF4-FFF2-40B4-BE49-F238E27FC236}">
                        <a16:creationId xmlns:a16="http://schemas.microsoft.com/office/drawing/2014/main" id="{DA05D1B3-1561-45AA-9FBF-4551909A5DED}"/>
                      </a:ext>
                    </a:extLst>
                  </p:cNvPr>
                  <p:cNvCxnSpPr/>
                  <p:nvPr/>
                </p:nvCxnSpPr>
                <p:spPr>
                  <a:xfrm>
                    <a:off x="6773645" y="3020279"/>
                    <a:ext cx="0" cy="271466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" name="Skupina 19">
                <a:extLst>
                  <a:ext uri="{FF2B5EF4-FFF2-40B4-BE49-F238E27FC236}">
                    <a16:creationId xmlns:a16="http://schemas.microsoft.com/office/drawing/2014/main" id="{BEB6673E-C8CC-47D2-B265-4A73A548FF11}"/>
                  </a:ext>
                </a:extLst>
              </p:cNvPr>
              <p:cNvGrpSpPr/>
              <p:nvPr/>
            </p:nvGrpSpPr>
            <p:grpSpPr>
              <a:xfrm rot="16200000">
                <a:off x="7129209" y="3973125"/>
                <a:ext cx="103011" cy="383329"/>
                <a:chOff x="5549280" y="2837322"/>
                <a:chExt cx="103011" cy="261819"/>
              </a:xfrm>
            </p:grpSpPr>
            <p:sp>
              <p:nvSpPr>
                <p:cNvPr id="66" name="Ovál 65">
                  <a:extLst>
                    <a:ext uri="{FF2B5EF4-FFF2-40B4-BE49-F238E27FC236}">
                      <a16:creationId xmlns:a16="http://schemas.microsoft.com/office/drawing/2014/main" id="{5C301076-9DB1-49DB-8600-697F79D2C0DC}"/>
                    </a:ext>
                  </a:extLst>
                </p:cNvPr>
                <p:cNvSpPr/>
                <p:nvPr/>
              </p:nvSpPr>
              <p:spPr>
                <a:xfrm>
                  <a:off x="5549280" y="2838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7" name="Ovál 66">
                  <a:extLst>
                    <a:ext uri="{FF2B5EF4-FFF2-40B4-BE49-F238E27FC236}">
                      <a16:creationId xmlns:a16="http://schemas.microsoft.com/office/drawing/2014/main" id="{3613DFE1-7F4D-45BE-87AE-77A351C76B05}"/>
                    </a:ext>
                  </a:extLst>
                </p:cNvPr>
                <p:cNvSpPr/>
                <p:nvPr/>
              </p:nvSpPr>
              <p:spPr>
                <a:xfrm>
                  <a:off x="5606572" y="2837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23" name="Ovál 22">
                <a:extLst>
                  <a:ext uri="{FF2B5EF4-FFF2-40B4-BE49-F238E27FC236}">
                    <a16:creationId xmlns:a16="http://schemas.microsoft.com/office/drawing/2014/main" id="{700EA45D-C695-43BF-B338-C3C6A23A627B}"/>
                  </a:ext>
                </a:extLst>
              </p:cNvPr>
              <p:cNvSpPr/>
              <p:nvPr/>
            </p:nvSpPr>
            <p:spPr>
              <a:xfrm>
                <a:off x="5979444" y="5160956"/>
                <a:ext cx="268941" cy="2826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vál 23">
                <a:extLst>
                  <a:ext uri="{FF2B5EF4-FFF2-40B4-BE49-F238E27FC236}">
                    <a16:creationId xmlns:a16="http://schemas.microsoft.com/office/drawing/2014/main" id="{8D3A1575-B13C-4646-B245-7740544D5EF8}"/>
                  </a:ext>
                </a:extLst>
              </p:cNvPr>
              <p:cNvSpPr/>
              <p:nvPr/>
            </p:nvSpPr>
            <p:spPr>
              <a:xfrm>
                <a:off x="7620068" y="1542837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Ovál 24">
                <a:extLst>
                  <a:ext uri="{FF2B5EF4-FFF2-40B4-BE49-F238E27FC236}">
                    <a16:creationId xmlns:a16="http://schemas.microsoft.com/office/drawing/2014/main" id="{B6E4575E-F928-4630-B5F6-2AFB240AC197}"/>
                  </a:ext>
                </a:extLst>
              </p:cNvPr>
              <p:cNvSpPr/>
              <p:nvPr/>
            </p:nvSpPr>
            <p:spPr>
              <a:xfrm>
                <a:off x="7458256" y="1826957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Ovál 25">
                <a:extLst>
                  <a:ext uri="{FF2B5EF4-FFF2-40B4-BE49-F238E27FC236}">
                    <a16:creationId xmlns:a16="http://schemas.microsoft.com/office/drawing/2014/main" id="{02504E00-1CD1-434C-B8A8-90A2E6762606}"/>
                  </a:ext>
                </a:extLst>
              </p:cNvPr>
              <p:cNvSpPr/>
              <p:nvPr/>
            </p:nvSpPr>
            <p:spPr>
              <a:xfrm>
                <a:off x="7867785" y="1681981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Ovál 26">
                <a:extLst>
                  <a:ext uri="{FF2B5EF4-FFF2-40B4-BE49-F238E27FC236}">
                    <a16:creationId xmlns:a16="http://schemas.microsoft.com/office/drawing/2014/main" id="{13175A1C-129E-4F86-A970-C5208690E104}"/>
                  </a:ext>
                </a:extLst>
              </p:cNvPr>
              <p:cNvSpPr/>
              <p:nvPr/>
            </p:nvSpPr>
            <p:spPr>
              <a:xfrm>
                <a:off x="7877355" y="2136016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Ovál 27">
                <a:extLst>
                  <a:ext uri="{FF2B5EF4-FFF2-40B4-BE49-F238E27FC236}">
                    <a16:creationId xmlns:a16="http://schemas.microsoft.com/office/drawing/2014/main" id="{2D9D49BA-095C-44A7-9825-CF3522067DC0}"/>
                  </a:ext>
                </a:extLst>
              </p:cNvPr>
              <p:cNvSpPr/>
              <p:nvPr/>
            </p:nvSpPr>
            <p:spPr>
              <a:xfrm>
                <a:off x="7734480" y="2659638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" name="Ovál 28">
                <a:extLst>
                  <a:ext uri="{FF2B5EF4-FFF2-40B4-BE49-F238E27FC236}">
                    <a16:creationId xmlns:a16="http://schemas.microsoft.com/office/drawing/2014/main" id="{D8BBEFDA-A522-45C6-BA34-3501D8FB9B62}"/>
                  </a:ext>
                </a:extLst>
              </p:cNvPr>
              <p:cNvSpPr/>
              <p:nvPr/>
            </p:nvSpPr>
            <p:spPr>
              <a:xfrm>
                <a:off x="7458255" y="2272797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" name="Ovál 29">
                <a:extLst>
                  <a:ext uri="{FF2B5EF4-FFF2-40B4-BE49-F238E27FC236}">
                    <a16:creationId xmlns:a16="http://schemas.microsoft.com/office/drawing/2014/main" id="{70472E70-BFF2-4B2F-A819-B04A2650E4D7}"/>
                  </a:ext>
                </a:extLst>
              </p:cNvPr>
              <p:cNvSpPr/>
              <p:nvPr/>
            </p:nvSpPr>
            <p:spPr>
              <a:xfrm>
                <a:off x="7953510" y="2400120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" name="Ovál 30">
                <a:extLst>
                  <a:ext uri="{FF2B5EF4-FFF2-40B4-BE49-F238E27FC236}">
                    <a16:creationId xmlns:a16="http://schemas.microsoft.com/office/drawing/2014/main" id="{DA8EA08B-BBCC-46F2-A456-9C0D4AF7D4D2}"/>
                  </a:ext>
                </a:extLst>
              </p:cNvPr>
              <p:cNvSpPr/>
              <p:nvPr/>
            </p:nvSpPr>
            <p:spPr>
              <a:xfrm>
                <a:off x="7667827" y="1966101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" name="Ovál 31">
                <a:extLst>
                  <a:ext uri="{FF2B5EF4-FFF2-40B4-BE49-F238E27FC236}">
                    <a16:creationId xmlns:a16="http://schemas.microsoft.com/office/drawing/2014/main" id="{C55C8FFB-A6EB-4F7C-81A1-6D939E0A8F3C}"/>
                  </a:ext>
                </a:extLst>
              </p:cNvPr>
              <p:cNvSpPr/>
              <p:nvPr/>
            </p:nvSpPr>
            <p:spPr>
              <a:xfrm>
                <a:off x="8086815" y="2848027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Ovál 32">
                <a:extLst>
                  <a:ext uri="{FF2B5EF4-FFF2-40B4-BE49-F238E27FC236}">
                    <a16:creationId xmlns:a16="http://schemas.microsoft.com/office/drawing/2014/main" id="{32C9414B-0812-4E46-8B4B-163D263F762E}"/>
                  </a:ext>
                </a:extLst>
              </p:cNvPr>
              <p:cNvSpPr/>
              <p:nvPr/>
            </p:nvSpPr>
            <p:spPr>
              <a:xfrm>
                <a:off x="7439250" y="2914437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Ovál 33">
                <a:extLst>
                  <a:ext uri="{FF2B5EF4-FFF2-40B4-BE49-F238E27FC236}">
                    <a16:creationId xmlns:a16="http://schemas.microsoft.com/office/drawing/2014/main" id="{13044971-58F7-46EB-9F3E-387DE9541534}"/>
                  </a:ext>
                </a:extLst>
              </p:cNvPr>
              <p:cNvSpPr/>
              <p:nvPr/>
            </p:nvSpPr>
            <p:spPr>
              <a:xfrm>
                <a:off x="8153467" y="1988281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5" name="Ovál 34">
                <a:extLst>
                  <a:ext uri="{FF2B5EF4-FFF2-40B4-BE49-F238E27FC236}">
                    <a16:creationId xmlns:a16="http://schemas.microsoft.com/office/drawing/2014/main" id="{91919A71-C86B-4521-B470-52F4A2357CE6}"/>
                  </a:ext>
                </a:extLst>
              </p:cNvPr>
              <p:cNvSpPr/>
              <p:nvPr/>
            </p:nvSpPr>
            <p:spPr>
              <a:xfrm>
                <a:off x="7486763" y="2637823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6" name="Ovál 35">
                <a:extLst>
                  <a:ext uri="{FF2B5EF4-FFF2-40B4-BE49-F238E27FC236}">
                    <a16:creationId xmlns:a16="http://schemas.microsoft.com/office/drawing/2014/main" id="{A9E76DF9-72EB-4DFB-8C86-EBF7F85C1991}"/>
                  </a:ext>
                </a:extLst>
              </p:cNvPr>
              <p:cNvSpPr/>
              <p:nvPr/>
            </p:nvSpPr>
            <p:spPr>
              <a:xfrm>
                <a:off x="5376694" y="4077151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Ovál 36">
                <a:extLst>
                  <a:ext uri="{FF2B5EF4-FFF2-40B4-BE49-F238E27FC236}">
                    <a16:creationId xmlns:a16="http://schemas.microsoft.com/office/drawing/2014/main" id="{0166AF6E-D4B9-4B13-97D9-2BE84EA33584}"/>
                  </a:ext>
                </a:extLst>
              </p:cNvPr>
              <p:cNvSpPr/>
              <p:nvPr/>
            </p:nvSpPr>
            <p:spPr>
              <a:xfrm>
                <a:off x="5393861" y="4459561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Ovál 37">
                <a:extLst>
                  <a:ext uri="{FF2B5EF4-FFF2-40B4-BE49-F238E27FC236}">
                    <a16:creationId xmlns:a16="http://schemas.microsoft.com/office/drawing/2014/main" id="{29EFE966-9DE2-4466-8B51-A8750E902465}"/>
                  </a:ext>
                </a:extLst>
              </p:cNvPr>
              <p:cNvSpPr/>
              <p:nvPr/>
            </p:nvSpPr>
            <p:spPr>
              <a:xfrm>
                <a:off x="5383508" y="4926097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Ovál 38">
                <a:extLst>
                  <a:ext uri="{FF2B5EF4-FFF2-40B4-BE49-F238E27FC236}">
                    <a16:creationId xmlns:a16="http://schemas.microsoft.com/office/drawing/2014/main" id="{5AD8F15C-5D32-4745-9E51-0BE7CE431718}"/>
                  </a:ext>
                </a:extLst>
              </p:cNvPr>
              <p:cNvSpPr/>
              <p:nvPr/>
            </p:nvSpPr>
            <p:spPr>
              <a:xfrm>
                <a:off x="5383509" y="5304432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0" name="Ovál 39">
                <a:extLst>
                  <a:ext uri="{FF2B5EF4-FFF2-40B4-BE49-F238E27FC236}">
                    <a16:creationId xmlns:a16="http://schemas.microsoft.com/office/drawing/2014/main" id="{22B54190-7D4E-4114-BB90-1E4D8092494E}"/>
                  </a:ext>
                </a:extLst>
              </p:cNvPr>
              <p:cNvSpPr/>
              <p:nvPr/>
            </p:nvSpPr>
            <p:spPr>
              <a:xfrm>
                <a:off x="7753373" y="4146723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1" name="Ovál 40">
                <a:extLst>
                  <a:ext uri="{FF2B5EF4-FFF2-40B4-BE49-F238E27FC236}">
                    <a16:creationId xmlns:a16="http://schemas.microsoft.com/office/drawing/2014/main" id="{27EEA66B-41E3-4D96-8A91-01AB6782D28A}"/>
                  </a:ext>
                </a:extLst>
              </p:cNvPr>
              <p:cNvSpPr/>
              <p:nvPr/>
            </p:nvSpPr>
            <p:spPr>
              <a:xfrm>
                <a:off x="7696425" y="2361942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2" name="Ovál 41">
                <a:extLst>
                  <a:ext uri="{FF2B5EF4-FFF2-40B4-BE49-F238E27FC236}">
                    <a16:creationId xmlns:a16="http://schemas.microsoft.com/office/drawing/2014/main" id="{A0D66450-DD93-4E57-AD69-DAA292BFC828}"/>
                  </a:ext>
                </a:extLst>
              </p:cNvPr>
              <p:cNvSpPr/>
              <p:nvPr/>
            </p:nvSpPr>
            <p:spPr>
              <a:xfrm>
                <a:off x="7877310" y="5257345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3" name="Ovál 42">
                <a:extLst>
                  <a:ext uri="{FF2B5EF4-FFF2-40B4-BE49-F238E27FC236}">
                    <a16:creationId xmlns:a16="http://schemas.microsoft.com/office/drawing/2014/main" id="{14A0B118-7306-4680-B70B-E8C2BEAFA147}"/>
                  </a:ext>
                </a:extLst>
              </p:cNvPr>
              <p:cNvSpPr/>
              <p:nvPr/>
            </p:nvSpPr>
            <p:spPr>
              <a:xfrm>
                <a:off x="7591560" y="4880234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4" name="Ovál 43">
                <a:extLst>
                  <a:ext uri="{FF2B5EF4-FFF2-40B4-BE49-F238E27FC236}">
                    <a16:creationId xmlns:a16="http://schemas.microsoft.com/office/drawing/2014/main" id="{31DFE6B3-47A9-44AE-BF89-BA8EA4EA068C}"/>
                  </a:ext>
                </a:extLst>
              </p:cNvPr>
              <p:cNvSpPr/>
              <p:nvPr/>
            </p:nvSpPr>
            <p:spPr>
              <a:xfrm>
                <a:off x="7905997" y="4496763"/>
                <a:ext cx="133305" cy="13914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45" name="Skupina 44">
                <a:extLst>
                  <a:ext uri="{FF2B5EF4-FFF2-40B4-BE49-F238E27FC236}">
                    <a16:creationId xmlns:a16="http://schemas.microsoft.com/office/drawing/2014/main" id="{DADA43DA-EAB1-4177-A0F8-37D31CA41B3D}"/>
                  </a:ext>
                </a:extLst>
              </p:cNvPr>
              <p:cNvGrpSpPr/>
              <p:nvPr/>
            </p:nvGrpSpPr>
            <p:grpSpPr>
              <a:xfrm rot="16200000">
                <a:off x="7138734" y="4154100"/>
                <a:ext cx="103011" cy="383329"/>
                <a:chOff x="5549280" y="2837322"/>
                <a:chExt cx="103011" cy="261819"/>
              </a:xfrm>
            </p:grpSpPr>
            <p:sp>
              <p:nvSpPr>
                <p:cNvPr id="64" name="Ovál 63">
                  <a:extLst>
                    <a:ext uri="{FF2B5EF4-FFF2-40B4-BE49-F238E27FC236}">
                      <a16:creationId xmlns:a16="http://schemas.microsoft.com/office/drawing/2014/main" id="{F2EC0E8C-CC2A-436F-9304-5F730F0032F5}"/>
                    </a:ext>
                  </a:extLst>
                </p:cNvPr>
                <p:cNvSpPr/>
                <p:nvPr/>
              </p:nvSpPr>
              <p:spPr>
                <a:xfrm>
                  <a:off x="5549280" y="2838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5" name="Ovál 64">
                  <a:extLst>
                    <a:ext uri="{FF2B5EF4-FFF2-40B4-BE49-F238E27FC236}">
                      <a16:creationId xmlns:a16="http://schemas.microsoft.com/office/drawing/2014/main" id="{E807051B-6D24-4AB0-A5F8-3B409C2623AC}"/>
                    </a:ext>
                  </a:extLst>
                </p:cNvPr>
                <p:cNvSpPr/>
                <p:nvPr/>
              </p:nvSpPr>
              <p:spPr>
                <a:xfrm>
                  <a:off x="5606572" y="2837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6" name="Skupina 45">
                <a:extLst>
                  <a:ext uri="{FF2B5EF4-FFF2-40B4-BE49-F238E27FC236}">
                    <a16:creationId xmlns:a16="http://schemas.microsoft.com/office/drawing/2014/main" id="{417A18E2-CCA2-4365-9337-79FFC0D439B9}"/>
                  </a:ext>
                </a:extLst>
              </p:cNvPr>
              <p:cNvGrpSpPr/>
              <p:nvPr/>
            </p:nvGrpSpPr>
            <p:grpSpPr>
              <a:xfrm rot="16200000">
                <a:off x="7148259" y="4344600"/>
                <a:ext cx="103011" cy="383329"/>
                <a:chOff x="5549280" y="2837322"/>
                <a:chExt cx="103011" cy="261819"/>
              </a:xfrm>
            </p:grpSpPr>
            <p:sp>
              <p:nvSpPr>
                <p:cNvPr id="62" name="Ovál 61">
                  <a:extLst>
                    <a:ext uri="{FF2B5EF4-FFF2-40B4-BE49-F238E27FC236}">
                      <a16:creationId xmlns:a16="http://schemas.microsoft.com/office/drawing/2014/main" id="{FF8B0D32-4E14-4D58-A76C-D3FDC1E2D0E6}"/>
                    </a:ext>
                  </a:extLst>
                </p:cNvPr>
                <p:cNvSpPr/>
                <p:nvPr/>
              </p:nvSpPr>
              <p:spPr>
                <a:xfrm>
                  <a:off x="5549280" y="2838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3" name="Ovál 62">
                  <a:extLst>
                    <a:ext uri="{FF2B5EF4-FFF2-40B4-BE49-F238E27FC236}">
                      <a16:creationId xmlns:a16="http://schemas.microsoft.com/office/drawing/2014/main" id="{8210DE68-0116-41C1-AC5F-DADFDDE98F6C}"/>
                    </a:ext>
                  </a:extLst>
                </p:cNvPr>
                <p:cNvSpPr/>
                <p:nvPr/>
              </p:nvSpPr>
              <p:spPr>
                <a:xfrm>
                  <a:off x="5606572" y="2837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7" name="Skupina 46">
                <a:extLst>
                  <a:ext uri="{FF2B5EF4-FFF2-40B4-BE49-F238E27FC236}">
                    <a16:creationId xmlns:a16="http://schemas.microsoft.com/office/drawing/2014/main" id="{2CA2F1AC-AFAB-4BF4-A722-FE1BD49848AE}"/>
                  </a:ext>
                </a:extLst>
              </p:cNvPr>
              <p:cNvGrpSpPr/>
              <p:nvPr/>
            </p:nvGrpSpPr>
            <p:grpSpPr>
              <a:xfrm rot="16200000">
                <a:off x="7138734" y="4811325"/>
                <a:ext cx="103011" cy="383329"/>
                <a:chOff x="5549280" y="2837322"/>
                <a:chExt cx="103011" cy="261819"/>
              </a:xfrm>
            </p:grpSpPr>
            <p:sp>
              <p:nvSpPr>
                <p:cNvPr id="60" name="Ovál 59">
                  <a:extLst>
                    <a:ext uri="{FF2B5EF4-FFF2-40B4-BE49-F238E27FC236}">
                      <a16:creationId xmlns:a16="http://schemas.microsoft.com/office/drawing/2014/main" id="{E865AF88-35B3-410F-BE81-8EF1A446C891}"/>
                    </a:ext>
                  </a:extLst>
                </p:cNvPr>
                <p:cNvSpPr/>
                <p:nvPr/>
              </p:nvSpPr>
              <p:spPr>
                <a:xfrm>
                  <a:off x="5549280" y="2838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1" name="Ovál 60">
                  <a:extLst>
                    <a:ext uri="{FF2B5EF4-FFF2-40B4-BE49-F238E27FC236}">
                      <a16:creationId xmlns:a16="http://schemas.microsoft.com/office/drawing/2014/main" id="{DFB3E991-582A-45DB-B64C-18839189E982}"/>
                    </a:ext>
                  </a:extLst>
                </p:cNvPr>
                <p:cNvSpPr/>
                <p:nvPr/>
              </p:nvSpPr>
              <p:spPr>
                <a:xfrm>
                  <a:off x="5606572" y="2837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8" name="Skupina 47">
                <a:extLst>
                  <a:ext uri="{FF2B5EF4-FFF2-40B4-BE49-F238E27FC236}">
                    <a16:creationId xmlns:a16="http://schemas.microsoft.com/office/drawing/2014/main" id="{9F66D278-E10E-4120-9F4E-D4D8C777E63D}"/>
                  </a:ext>
                </a:extLst>
              </p:cNvPr>
              <p:cNvGrpSpPr/>
              <p:nvPr/>
            </p:nvGrpSpPr>
            <p:grpSpPr>
              <a:xfrm rot="16200000">
                <a:off x="7148259" y="4992300"/>
                <a:ext cx="103011" cy="383329"/>
                <a:chOff x="5549280" y="2837322"/>
                <a:chExt cx="103011" cy="261819"/>
              </a:xfrm>
            </p:grpSpPr>
            <p:sp>
              <p:nvSpPr>
                <p:cNvPr id="58" name="Ovál 57">
                  <a:extLst>
                    <a:ext uri="{FF2B5EF4-FFF2-40B4-BE49-F238E27FC236}">
                      <a16:creationId xmlns:a16="http://schemas.microsoft.com/office/drawing/2014/main" id="{DE9A2334-1298-4AF4-B199-99BFCE277712}"/>
                    </a:ext>
                  </a:extLst>
                </p:cNvPr>
                <p:cNvSpPr/>
                <p:nvPr/>
              </p:nvSpPr>
              <p:spPr>
                <a:xfrm>
                  <a:off x="5549280" y="2838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9" name="Ovál 58">
                  <a:extLst>
                    <a:ext uri="{FF2B5EF4-FFF2-40B4-BE49-F238E27FC236}">
                      <a16:creationId xmlns:a16="http://schemas.microsoft.com/office/drawing/2014/main" id="{E3508ED0-2A8B-4FCD-91B1-2B0E4651638F}"/>
                    </a:ext>
                  </a:extLst>
                </p:cNvPr>
                <p:cNvSpPr/>
                <p:nvPr/>
              </p:nvSpPr>
              <p:spPr>
                <a:xfrm>
                  <a:off x="5606572" y="2837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49" name="Skupina 48">
                <a:extLst>
                  <a:ext uri="{FF2B5EF4-FFF2-40B4-BE49-F238E27FC236}">
                    <a16:creationId xmlns:a16="http://schemas.microsoft.com/office/drawing/2014/main" id="{F9999C79-D155-4674-B20C-D6566EC87B46}"/>
                  </a:ext>
                </a:extLst>
              </p:cNvPr>
              <p:cNvGrpSpPr/>
              <p:nvPr/>
            </p:nvGrpSpPr>
            <p:grpSpPr>
              <a:xfrm rot="16200000">
                <a:off x="7157784" y="5182800"/>
                <a:ext cx="103011" cy="383329"/>
                <a:chOff x="5549280" y="2837322"/>
                <a:chExt cx="103011" cy="261819"/>
              </a:xfrm>
            </p:grpSpPr>
            <p:sp>
              <p:nvSpPr>
                <p:cNvPr id="56" name="Ovál 55">
                  <a:extLst>
                    <a:ext uri="{FF2B5EF4-FFF2-40B4-BE49-F238E27FC236}">
                      <a16:creationId xmlns:a16="http://schemas.microsoft.com/office/drawing/2014/main" id="{0251F19F-55A7-432C-B155-1AAB0C26FC3F}"/>
                    </a:ext>
                  </a:extLst>
                </p:cNvPr>
                <p:cNvSpPr/>
                <p:nvPr/>
              </p:nvSpPr>
              <p:spPr>
                <a:xfrm>
                  <a:off x="5549280" y="2838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7" name="Ovál 56">
                  <a:extLst>
                    <a:ext uri="{FF2B5EF4-FFF2-40B4-BE49-F238E27FC236}">
                      <a16:creationId xmlns:a16="http://schemas.microsoft.com/office/drawing/2014/main" id="{625174F3-CF16-448B-BEDA-A17C96E904D0}"/>
                    </a:ext>
                  </a:extLst>
                </p:cNvPr>
                <p:cNvSpPr/>
                <p:nvPr/>
              </p:nvSpPr>
              <p:spPr>
                <a:xfrm>
                  <a:off x="5606572" y="2837322"/>
                  <a:ext cx="45719" cy="2608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50" name="Přímá spojnice se šipkou 49">
                <a:extLst>
                  <a:ext uri="{FF2B5EF4-FFF2-40B4-BE49-F238E27FC236}">
                    <a16:creationId xmlns:a16="http://schemas.microsoft.com/office/drawing/2014/main" id="{DDE81882-2417-45F8-915D-917BA8D9B135}"/>
                  </a:ext>
                </a:extLst>
              </p:cNvPr>
              <p:cNvCxnSpPr/>
              <p:nvPr/>
            </p:nvCxnSpPr>
            <p:spPr>
              <a:xfrm flipH="1">
                <a:off x="6762779" y="4159003"/>
                <a:ext cx="809625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se šipkou 50">
                <a:extLst>
                  <a:ext uri="{FF2B5EF4-FFF2-40B4-BE49-F238E27FC236}">
                    <a16:creationId xmlns:a16="http://schemas.microsoft.com/office/drawing/2014/main" id="{A4D92418-464A-44A6-9F6D-FFD193C8F3F9}"/>
                  </a:ext>
                </a:extLst>
              </p:cNvPr>
              <p:cNvCxnSpPr/>
              <p:nvPr/>
            </p:nvCxnSpPr>
            <p:spPr>
              <a:xfrm flipH="1">
                <a:off x="6762779" y="4339978"/>
                <a:ext cx="809625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se šipkou 51">
                <a:extLst>
                  <a:ext uri="{FF2B5EF4-FFF2-40B4-BE49-F238E27FC236}">
                    <a16:creationId xmlns:a16="http://schemas.microsoft.com/office/drawing/2014/main" id="{42FF86D4-BA50-4EA4-B8F2-8B4C0FAD95E4}"/>
                  </a:ext>
                </a:extLst>
              </p:cNvPr>
              <p:cNvCxnSpPr/>
              <p:nvPr/>
            </p:nvCxnSpPr>
            <p:spPr>
              <a:xfrm flipH="1">
                <a:off x="6772304" y="4530478"/>
                <a:ext cx="809625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se šipkou 52">
                <a:extLst>
                  <a:ext uri="{FF2B5EF4-FFF2-40B4-BE49-F238E27FC236}">
                    <a16:creationId xmlns:a16="http://schemas.microsoft.com/office/drawing/2014/main" id="{0B5F56D2-0DC5-4CE5-93E6-79D0CD73C170}"/>
                  </a:ext>
                </a:extLst>
              </p:cNvPr>
              <p:cNvCxnSpPr/>
              <p:nvPr/>
            </p:nvCxnSpPr>
            <p:spPr>
              <a:xfrm flipH="1">
                <a:off x="6762779" y="4997203"/>
                <a:ext cx="809625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nice se šipkou 53">
                <a:extLst>
                  <a:ext uri="{FF2B5EF4-FFF2-40B4-BE49-F238E27FC236}">
                    <a16:creationId xmlns:a16="http://schemas.microsoft.com/office/drawing/2014/main" id="{989A2D7B-C645-4172-B8E8-F77C2E4A21B7}"/>
                  </a:ext>
                </a:extLst>
              </p:cNvPr>
              <p:cNvCxnSpPr/>
              <p:nvPr/>
            </p:nvCxnSpPr>
            <p:spPr>
              <a:xfrm flipH="1">
                <a:off x="6762779" y="5178178"/>
                <a:ext cx="809625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nice se šipkou 54">
                <a:extLst>
                  <a:ext uri="{FF2B5EF4-FFF2-40B4-BE49-F238E27FC236}">
                    <a16:creationId xmlns:a16="http://schemas.microsoft.com/office/drawing/2014/main" id="{8E529915-F9BD-4589-B05D-B808D29A64E5}"/>
                  </a:ext>
                </a:extLst>
              </p:cNvPr>
              <p:cNvCxnSpPr/>
              <p:nvPr/>
            </p:nvCxnSpPr>
            <p:spPr>
              <a:xfrm flipH="1">
                <a:off x="6772304" y="5368678"/>
                <a:ext cx="809625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Zaoblený obdélník 132">
              <a:extLst>
                <a:ext uri="{FF2B5EF4-FFF2-40B4-BE49-F238E27FC236}">
                  <a16:creationId xmlns:a16="http://schemas.microsoft.com/office/drawing/2014/main" id="{65618870-667C-432D-84E5-04128274DFE8}"/>
                </a:ext>
              </a:extLst>
            </p:cNvPr>
            <p:cNvSpPr/>
            <p:nvPr/>
          </p:nvSpPr>
          <p:spPr>
            <a:xfrm>
              <a:off x="3867150" y="3247444"/>
              <a:ext cx="619125" cy="80583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D1F14420-7F73-417E-9BB1-7430294CFE22}"/>
                </a:ext>
              </a:extLst>
            </p:cNvPr>
            <p:cNvCxnSpPr/>
            <p:nvPr/>
          </p:nvCxnSpPr>
          <p:spPr>
            <a:xfrm>
              <a:off x="4469566" y="3652645"/>
              <a:ext cx="551992" cy="40063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74FDDA2C-1D47-4B14-A852-DDE541AE4C5A}"/>
                </a:ext>
              </a:extLst>
            </p:cNvPr>
            <p:cNvCxnSpPr/>
            <p:nvPr/>
          </p:nvCxnSpPr>
          <p:spPr>
            <a:xfrm flipV="1">
              <a:off x="4469566" y="3362325"/>
              <a:ext cx="605628" cy="29032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185AEFBF-76BD-4DC4-887F-AC56979DED17}"/>
                </a:ext>
              </a:extLst>
            </p:cNvPr>
            <p:cNvSpPr txBox="1"/>
            <p:nvPr/>
          </p:nvSpPr>
          <p:spPr>
            <a:xfrm>
              <a:off x="5700065" y="1088517"/>
              <a:ext cx="779629" cy="43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ADH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0DB7EC7-CCF0-4DAC-A0AE-503F89C3D1CB}"/>
                </a:ext>
              </a:extLst>
            </p:cNvPr>
            <p:cNvSpPr txBox="1"/>
            <p:nvPr/>
          </p:nvSpPr>
          <p:spPr>
            <a:xfrm>
              <a:off x="5700065" y="5812917"/>
              <a:ext cx="779629" cy="43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ADH</a:t>
              </a:r>
            </a:p>
          </p:txBody>
        </p: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5AD9ABFC-C8FD-4997-989C-0992888FA9C8}"/>
                </a:ext>
              </a:extLst>
            </p:cNvPr>
            <p:cNvGrpSpPr/>
            <p:nvPr/>
          </p:nvGrpSpPr>
          <p:grpSpPr>
            <a:xfrm>
              <a:off x="5868093" y="1092575"/>
              <a:ext cx="443571" cy="422595"/>
              <a:chOff x="8963025" y="1308287"/>
              <a:chExt cx="714375" cy="680595"/>
            </a:xfrm>
          </p:grpSpPr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ADE26CE2-24EC-486C-9AAF-CADB903F15B2}"/>
                  </a:ext>
                </a:extLst>
              </p:cNvPr>
              <p:cNvCxnSpPr/>
              <p:nvPr/>
            </p:nvCxnSpPr>
            <p:spPr>
              <a:xfrm>
                <a:off x="8963025" y="1308287"/>
                <a:ext cx="714375" cy="68059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id="{DBE205A1-0A5F-4057-979A-DB7448BABF88}"/>
                  </a:ext>
                </a:extLst>
              </p:cNvPr>
              <p:cNvCxnSpPr/>
              <p:nvPr/>
            </p:nvCxnSpPr>
            <p:spPr>
              <a:xfrm flipH="1">
                <a:off x="8963025" y="1308288"/>
                <a:ext cx="714375" cy="67476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4" name="Obrázek 123">
            <a:extLst>
              <a:ext uri="{FF2B5EF4-FFF2-40B4-BE49-F238E27FC236}">
                <a16:creationId xmlns:a16="http://schemas.microsoft.com/office/drawing/2014/main" id="{F606F0EE-D842-490C-A075-EA612FC016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"/>
          <a:stretch/>
        </p:blipFill>
        <p:spPr>
          <a:xfrm>
            <a:off x="-43367" y="3484905"/>
            <a:ext cx="4189403" cy="325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4874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6794</TotalTime>
  <Words>745</Words>
  <Application>Microsoft Office PowerPoint</Application>
  <PresentationFormat>Širokoúhlá obrazovka</PresentationFormat>
  <Paragraphs>186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Tahoma</vt:lpstr>
      <vt:lpstr>Times New Roman</vt:lpstr>
      <vt:lpstr>Wingdings</vt:lpstr>
      <vt:lpstr>Prezentace_MU_CZ</vt:lpstr>
      <vt:lpstr>Endocrine function of selected organs  and tissues</vt:lpstr>
      <vt:lpstr>Hormones synthesized and secreted by dedicated endocrine glands</vt:lpstr>
      <vt:lpstr>Hormones synthesized in organs with a primary function other than endocrine</vt:lpstr>
      <vt:lpstr>Hormones Produced to a Significant Degree by Peripheral Conversion </vt:lpstr>
      <vt:lpstr>Cardiovascular endocrinology</vt:lpstr>
      <vt:lpstr>Natriuretic peptides</vt:lpstr>
      <vt:lpstr>Natriuretic peptides</vt:lpstr>
      <vt:lpstr>RAAS</vt:lpstr>
      <vt:lpstr>ADH</vt:lpstr>
      <vt:lpstr>Aldosterone</vt:lpstr>
      <vt:lpstr>RAAS</vt:lpstr>
      <vt:lpstr>Endothelial cells</vt:lpstr>
      <vt:lpstr>Endothelial cells</vt:lpstr>
      <vt:lpstr>Endothelins and their receptors</vt:lpstr>
      <vt:lpstr>Skin physiology</vt:lpstr>
      <vt:lpstr>Endocrine function of skin</vt:lpstr>
      <vt:lpstr>Skin and CRH-ACTH axis</vt:lpstr>
      <vt:lpstr>Endocrine function of adipose tissue</vt:lpstr>
      <vt:lpstr>Leptin - functions</vt:lpstr>
      <vt:lpstr>Adiponectin</vt:lpstr>
      <vt:lpstr>Resistin</vt:lpstr>
      <vt:lpstr>Thank you for your attention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ucitel</dc:creator>
  <cp:lastModifiedBy>Xenie Budínská</cp:lastModifiedBy>
  <cp:revision>166</cp:revision>
  <cp:lastPrinted>1601-01-01T00:00:00Z</cp:lastPrinted>
  <dcterms:created xsi:type="dcterms:W3CDTF">2019-10-07T09:26:17Z</dcterms:created>
  <dcterms:modified xsi:type="dcterms:W3CDTF">2023-11-07T11:56:54Z</dcterms:modified>
</cp:coreProperties>
</file>