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74" r:id="rId2"/>
    <p:sldId id="269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272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6327" autoAdjust="0"/>
  </p:normalViewPr>
  <p:slideViewPr>
    <p:cSldViewPr snapToGrid="0">
      <p:cViewPr varScale="1">
        <p:scale>
          <a:sx n="129" d="100"/>
          <a:sy n="129" d="100"/>
        </p:scale>
        <p:origin x="144" y="17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FE5A1A-8D5B-4887-A90B-8372654862D1}" type="slidenum">
              <a:rPr lang="en-US" altLang="cs-CZ" sz="1400" smtClean="0"/>
              <a:pPr>
                <a:spcBef>
                  <a:spcPct val="0"/>
                </a:spcBef>
              </a:pPr>
              <a:t>3</a:t>
            </a:fld>
            <a:endParaRPr lang="en-US" altLang="cs-CZ" sz="1400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12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4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8915" name="Shape 49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33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0963" name="Shape 55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2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6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3011" name="Shape 6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74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7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5059" name="Shape 7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71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7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7107" name="Shape 78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40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8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9155" name="Shape 85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10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9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1203" name="Shape 9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9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3251" name="Shape 98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70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0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5299" name="Shape 104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1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10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7347" name="Shape 110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8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1CAE66-12ED-4353-B9B0-5CCC56C1178D}" type="slidenum">
              <a:rPr lang="en-US" altLang="cs-CZ" sz="1400" smtClean="0"/>
              <a:pPr>
                <a:spcBef>
                  <a:spcPct val="0"/>
                </a:spcBef>
              </a:pPr>
              <a:t>4</a:t>
            </a:fld>
            <a:endParaRPr lang="en-US" altLang="cs-CZ" sz="1400" smtClean="0"/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57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1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9395" name="Shape 116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66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12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61443" name="Shape 127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60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12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63491" name="Shape 127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98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13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65539" name="Shape 140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34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CAB4C5-B068-46AD-A166-E7D4CC0FBAD2}" type="slidenum">
              <a:rPr lang="en-US" altLang="cs-CZ" sz="1400" smtClean="0"/>
              <a:pPr>
                <a:spcBef>
                  <a:spcPct val="0"/>
                </a:spcBef>
              </a:pPr>
              <a:t>26</a:t>
            </a:fld>
            <a:endParaRPr lang="en-US" altLang="cs-CZ" sz="1400" smtClean="0"/>
          </a:p>
        </p:txBody>
      </p:sp>
      <p:sp>
        <p:nvSpPr>
          <p:cNvPr id="675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43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2608D9-D441-4A06-B3F7-D752FFDF2A1F}" type="slidenum">
              <a:rPr lang="en-US" altLang="cs-CZ" sz="1400" smtClean="0"/>
              <a:pPr>
                <a:spcBef>
                  <a:spcPct val="0"/>
                </a:spcBef>
              </a:pPr>
              <a:t>27</a:t>
            </a:fld>
            <a:endParaRPr lang="en-US" altLang="cs-CZ" sz="1400" smtClean="0"/>
          </a:p>
        </p:txBody>
      </p:sp>
      <p:sp>
        <p:nvSpPr>
          <p:cNvPr id="696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38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CE3B08-252D-4364-B39B-09A311525825}" type="slidenum">
              <a:rPr lang="en-US" altLang="cs-CZ" sz="1400" smtClean="0"/>
              <a:pPr>
                <a:spcBef>
                  <a:spcPct val="0"/>
                </a:spcBef>
              </a:pPr>
              <a:t>28</a:t>
            </a:fld>
            <a:endParaRPr lang="en-US" altLang="cs-CZ" sz="1400" smtClean="0"/>
          </a:p>
        </p:txBody>
      </p:sp>
      <p:sp>
        <p:nvSpPr>
          <p:cNvPr id="716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4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C484EA-D102-41BD-BA67-22817EEDAEC3}" type="slidenum">
              <a:rPr lang="en-US" altLang="cs-CZ" sz="1400" smtClean="0"/>
              <a:pPr>
                <a:spcBef>
                  <a:spcPct val="0"/>
                </a:spcBef>
              </a:pPr>
              <a:t>31</a:t>
            </a:fld>
            <a:endParaRPr lang="en-US" altLang="cs-CZ" sz="1400" smtClean="0"/>
          </a:p>
        </p:txBody>
      </p:sp>
      <p:sp>
        <p:nvSpPr>
          <p:cNvPr id="757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63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C1154D-4A7C-4896-B60F-7A2FE0BB4D12}" type="slidenum">
              <a:rPr lang="en-US" altLang="cs-CZ" sz="1400" smtClean="0"/>
              <a:pPr>
                <a:spcBef>
                  <a:spcPct val="0"/>
                </a:spcBef>
              </a:pPr>
              <a:t>34</a:t>
            </a:fld>
            <a:endParaRPr lang="en-US" altLang="cs-CZ" sz="1400" smtClean="0"/>
          </a:p>
        </p:txBody>
      </p:sp>
      <p:sp>
        <p:nvSpPr>
          <p:cNvPr id="798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47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8B45BD-7C43-4332-B27F-0DFBA418019E}" type="slidenum">
              <a:rPr lang="en-US" altLang="cs-CZ" sz="1400" smtClean="0"/>
              <a:pPr>
                <a:spcBef>
                  <a:spcPct val="0"/>
                </a:spcBef>
              </a:pPr>
              <a:t>37</a:t>
            </a:fld>
            <a:endParaRPr lang="en-US" altLang="cs-CZ" sz="1400" smtClean="0"/>
          </a:p>
        </p:txBody>
      </p:sp>
      <p:sp>
        <p:nvSpPr>
          <p:cNvPr id="839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796811-34CB-4131-B23A-8956732CAC9A}" type="slidenum">
              <a:rPr lang="en-US" altLang="cs-CZ" sz="1400" smtClean="0"/>
              <a:pPr>
                <a:spcBef>
                  <a:spcPct val="0"/>
                </a:spcBef>
              </a:pPr>
              <a:t>5</a:t>
            </a:fld>
            <a:endParaRPr lang="en-US" altLang="cs-CZ" sz="1400" smtClean="0"/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02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B3CBAA-E6D0-45D7-9B6C-A87206068A24}" type="slidenum">
              <a:rPr lang="en-US" altLang="cs-CZ" sz="1400" smtClean="0"/>
              <a:pPr>
                <a:spcBef>
                  <a:spcPct val="0"/>
                </a:spcBef>
              </a:pPr>
              <a:t>40</a:t>
            </a:fld>
            <a:endParaRPr lang="en-US" altLang="cs-CZ" sz="1400" smtClean="0"/>
          </a:p>
        </p:txBody>
      </p:sp>
      <p:sp>
        <p:nvSpPr>
          <p:cNvPr id="880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67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1D51BC-ADF5-4C9F-95A0-BE65C697B402}" type="slidenum">
              <a:rPr lang="en-US" altLang="cs-CZ" sz="1400" smtClean="0"/>
              <a:pPr>
                <a:spcBef>
                  <a:spcPct val="0"/>
                </a:spcBef>
              </a:pPr>
              <a:t>42</a:t>
            </a:fld>
            <a:endParaRPr lang="en-US" altLang="cs-CZ" sz="1400" smtClean="0"/>
          </a:p>
        </p:txBody>
      </p:sp>
      <p:sp>
        <p:nvSpPr>
          <p:cNvPr id="911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0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003E7D-6759-4F5A-A779-3FC70CE43939}" type="slidenum">
              <a:rPr lang="en-US" altLang="cs-CZ" sz="1400" smtClean="0"/>
              <a:pPr>
                <a:spcBef>
                  <a:spcPct val="0"/>
                </a:spcBef>
              </a:pPr>
              <a:t>6</a:t>
            </a:fld>
            <a:endParaRPr lang="en-US" altLang="cs-CZ" sz="1400" smtClean="0"/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4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6B4EFB-652C-4494-8A19-706576696A9E}" type="slidenum">
              <a:rPr lang="en-US" altLang="cs-CZ" sz="1400" smtClean="0"/>
              <a:pPr>
                <a:spcBef>
                  <a:spcPct val="0"/>
                </a:spcBef>
              </a:pPr>
              <a:t>7</a:t>
            </a:fld>
            <a:endParaRPr lang="en-US" altLang="cs-CZ" sz="1400" smtClean="0"/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5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A5297E-909A-4F8A-8BD5-D45A36C26830}" type="slidenum">
              <a:rPr lang="en-US" altLang="cs-CZ" sz="1400" smtClean="0"/>
              <a:pPr>
                <a:spcBef>
                  <a:spcPct val="0"/>
                </a:spcBef>
              </a:pPr>
              <a:t>8</a:t>
            </a:fld>
            <a:endParaRPr lang="en-US" altLang="cs-CZ" sz="1400" smtClean="0"/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7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2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2771" name="Shape 12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6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3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4819" name="Shape 34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2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40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6867" name="Shape 41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9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02C5A-A2CB-4E12-AA1F-5A0CC857C72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72031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8640" y="273629"/>
            <a:ext cx="10959359" cy="11362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4004" marR="0" lvl="1" indent="-25923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36930" marR="0" lvl="2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51701" marR="0" lvl="3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1245" marR="0" lvl="5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0789" marR="0" lvl="6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5104" marR="0" lvl="7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4192" marR="0" lvl="8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8639" y="1604329"/>
            <a:ext cx="10968958" cy="4523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311079" marR="0" lvl="0" indent="-311079" algn="l" rtl="0">
              <a:lnSpc>
                <a:spcPct val="93000"/>
              </a:lnSpc>
              <a:spcBef>
                <a:spcPts val="0"/>
              </a:spcBef>
              <a:spcAft>
                <a:spcPts val="1270"/>
              </a:spcAft>
              <a:buNone/>
              <a:defRPr sz="29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4004" marR="0" lvl="1" indent="-259232" algn="l" rtl="0">
              <a:lnSpc>
                <a:spcPct val="93000"/>
              </a:lnSpc>
              <a:spcBef>
                <a:spcPts val="0"/>
              </a:spcBef>
              <a:spcAft>
                <a:spcPts val="998"/>
              </a:spcAft>
              <a:buNone/>
              <a:defRPr sz="2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36930" marR="0" lvl="2" indent="-207386" algn="l" rtl="0">
              <a:lnSpc>
                <a:spcPct val="93000"/>
              </a:lnSpc>
              <a:spcBef>
                <a:spcPts val="0"/>
              </a:spcBef>
              <a:spcAft>
                <a:spcPts val="726"/>
              </a:spcAft>
              <a:buNone/>
              <a:defRPr sz="21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51701" marR="0" lvl="3" indent="-207386" algn="l" rtl="0">
              <a:lnSpc>
                <a:spcPct val="93000"/>
              </a:lnSpc>
              <a:spcBef>
                <a:spcPts val="0"/>
              </a:spcBef>
              <a:spcAft>
                <a:spcPts val="454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-207386" algn="l" rtl="0">
              <a:lnSpc>
                <a:spcPct val="93000"/>
              </a:lnSpc>
              <a:spcBef>
                <a:spcPts val="0"/>
              </a:spcBef>
              <a:spcAft>
                <a:spcPts val="181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1245" marR="0" lvl="5" indent="-207386" algn="l" rtl="0">
              <a:lnSpc>
                <a:spcPct val="93000"/>
              </a:lnSpc>
              <a:spcBef>
                <a:spcPts val="0"/>
              </a:spcBef>
              <a:spcAft>
                <a:spcPts val="181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0789" marR="0" lvl="6" indent="-207386" algn="l" rtl="0">
              <a:lnSpc>
                <a:spcPct val="93000"/>
              </a:lnSpc>
              <a:spcBef>
                <a:spcPts val="0"/>
              </a:spcBef>
              <a:spcAft>
                <a:spcPts val="181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5104" marR="0" lvl="7" indent="-207386" algn="l" rtl="0">
              <a:lnSpc>
                <a:spcPct val="93000"/>
              </a:lnSpc>
              <a:spcBef>
                <a:spcPts val="0"/>
              </a:spcBef>
              <a:spcAft>
                <a:spcPts val="181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4192" marR="0" lvl="8" indent="-207386" algn="l" rtl="0">
              <a:lnSpc>
                <a:spcPct val="93000"/>
              </a:lnSpc>
              <a:spcBef>
                <a:spcPts val="0"/>
              </a:spcBef>
              <a:spcAft>
                <a:spcPts val="181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17"/>
          <p:cNvSpPr txBox="1">
            <a:spLocks noGrp="1"/>
          </p:cNvSpPr>
          <p:nvPr>
            <p:ph type="dt" idx="10"/>
          </p:nvPr>
        </p:nvSpPr>
        <p:spPr>
          <a:xfrm>
            <a:off x="1" y="0"/>
            <a:ext cx="3628800" cy="2721886"/>
          </a:xfrm>
        </p:spPr>
        <p:txBody>
          <a:bodyPr lIns="91425" tIns="91425" rIns="91425" bIns="91425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4004" marR="0" lvl="1" indent="-25923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36930" marR="0" lvl="2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51701" marR="0" lvl="3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1245" marR="0" lvl="5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0789" marR="0" lvl="6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5104" marR="0" lvl="7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4192" marR="0" lvl="8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18"/>
          <p:cNvSpPr txBox="1">
            <a:spLocks noGrp="1"/>
          </p:cNvSpPr>
          <p:nvPr>
            <p:ph type="ftr" idx="11"/>
          </p:nvPr>
        </p:nvSpPr>
        <p:spPr>
          <a:xfrm>
            <a:off x="1" y="0"/>
            <a:ext cx="3628800" cy="2721886"/>
          </a:xfrm>
        </p:spPr>
        <p:txBody>
          <a:bodyPr lIns="91425" tIns="91425" rIns="91425" bIns="91425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4004" marR="0" lvl="1" indent="-25923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36930" marR="0" lvl="2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51701" marR="0" lvl="3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1245" marR="0" lvl="5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0789" marR="0" lvl="6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5104" marR="0" lvl="7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4192" marR="0" lvl="8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19"/>
          <p:cNvSpPr txBox="1">
            <a:spLocks noGrp="1"/>
          </p:cNvSpPr>
          <p:nvPr>
            <p:ph type="sldNum" idx="12"/>
          </p:nvPr>
        </p:nvSpPr>
        <p:spPr>
          <a:xfrm>
            <a:off x="1" y="0"/>
            <a:ext cx="3628800" cy="2721886"/>
          </a:xfrm>
        </p:spPr>
        <p:txBody>
          <a:bodyPr lIns="91425" tIns="45700" rIns="91425" bIns="45700">
            <a:noAutofit/>
          </a:bodyPr>
          <a:lstStyle>
            <a:lvl1pPr algn="l">
              <a:lnSpc>
                <a:spcPct val="93000"/>
              </a:lnSpc>
              <a:buSzPct val="25000"/>
              <a:defRPr sz="1633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28E6A878-56C6-46C0-92C1-9F3B84C4A9A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597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  <p:sldLayoutId id="2147483701" r:id="rId12"/>
    <p:sldLayoutId id="2147483702" r:id="rId13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Hereditary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r>
              <a:rPr lang="cs-CZ" dirty="0" smtClean="0"/>
              <a:t> </a:t>
            </a:r>
            <a:r>
              <a:rPr lang="cs-CZ" dirty="0" err="1" smtClean="0"/>
              <a:t>syndromes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Jakub Trizuljak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a</a:t>
            </a:r>
            <a:r>
              <a:rPr lang="pt-BR" dirty="0" smtClean="0"/>
              <a:t>VLKG7X1c </a:t>
            </a:r>
            <a:r>
              <a:rPr lang="pt-BR" dirty="0"/>
              <a:t>Klinická genetika - cvičení </a:t>
            </a:r>
          </a:p>
        </p:txBody>
      </p:sp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36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Breast cancer</a:t>
            </a:r>
            <a:endParaRPr lang="en-US" altLang="cs-CZ" sz="3992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795" name="Shape 37"/>
          <p:cNvSpPr txBox="1">
            <a:spLocks noChangeArrowheads="1"/>
          </p:cNvSpPr>
          <p:nvPr/>
        </p:nvSpPr>
        <p:spPr bwMode="auto">
          <a:xfrm>
            <a:off x="1980049" y="1504959"/>
            <a:ext cx="8227583" cy="257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69" rIns="0" bIns="0"/>
          <a:lstStyle>
            <a:lvl1pPr marL="457200" indent="-3810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most frequent malignant cancer </a:t>
            </a:r>
            <a:b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 female patients from Czech Republic</a:t>
            </a:r>
            <a:endParaRPr lang="en-US" altLang="cs-CZ" sz="2177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rising incidence</a:t>
            </a:r>
            <a:r>
              <a:rPr lang="en-US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declining mortality</a:t>
            </a:r>
            <a:endParaRPr lang="en-US" altLang="cs-CZ" sz="2177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en-US" altLang="cs-CZ" sz="2177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5-10% </a:t>
            </a:r>
            <a:r>
              <a:rPr lang="cs-CZ" altLang="cs-CZ" sz="2177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 all breast carcinomas are hereditary</a:t>
            </a:r>
            <a:endParaRPr lang="en-US" altLang="cs-CZ" sz="2177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3796" name="Shape 3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16" y="3037280"/>
            <a:ext cx="5936303" cy="307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945915"/>
      </p:ext>
    </p:extLst>
  </p:cSld>
  <p:clrMapOvr>
    <a:masterClrMapping/>
  </p:clrMapOvr>
  <p:transition spd="med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43"/>
          <p:cNvSpPr txBox="1">
            <a:spLocks noChangeArrowheads="1"/>
          </p:cNvSpPr>
          <p:nvPr/>
        </p:nvSpPr>
        <p:spPr bwMode="auto">
          <a:xfrm>
            <a:off x="1982929" y="174260"/>
            <a:ext cx="8226144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Ovarian cancer</a:t>
            </a:r>
            <a:endParaRPr lang="en-US" altLang="cs-CZ" sz="3992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843" name="Shape 44"/>
          <p:cNvSpPr txBox="1">
            <a:spLocks noChangeArrowheads="1"/>
          </p:cNvSpPr>
          <p:nvPr/>
        </p:nvSpPr>
        <p:spPr bwMode="auto">
          <a:xfrm>
            <a:off x="1915242" y="1545284"/>
            <a:ext cx="3328190" cy="433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69" rIns="0" bIns="0"/>
          <a:lstStyle>
            <a:lvl1pPr marL="457200" indent="-3810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ovarian, fallopian and primary peritoneal tumors make up to 15% of all malignant cancers in women</a:t>
            </a:r>
            <a:endParaRPr lang="en-US" altLang="cs-CZ" sz="2177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Czech Republic is on the čth palce in Europe in incidence</a:t>
            </a:r>
            <a:endParaRPr lang="en-US" altLang="cs-CZ" sz="2177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</a:t>
            </a:r>
            <a:r>
              <a:rPr lang="en-US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ortalit</a:t>
            </a: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 is relatively high</a:t>
            </a:r>
            <a:r>
              <a:rPr lang="en-US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!!!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early tumors have good prognosis, however most cancers are diagnosed </a:t>
            </a:r>
            <a:r>
              <a:rPr lang="cs-CZ" altLang="cs-CZ" sz="2177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 stage III or IV</a:t>
            </a:r>
            <a:endParaRPr lang="cs-CZ" altLang="cs-CZ" sz="2177" b="1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5844" name="Shape 4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72" y="1137720"/>
            <a:ext cx="5011726" cy="26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Shape 4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72" y="3931613"/>
            <a:ext cx="5011726" cy="25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678732"/>
      </p:ext>
    </p:extLst>
  </p:cSld>
  <p:clrMapOvr>
    <a:masterClrMapping/>
  </p:clrMapOvr>
  <p:transition spd="med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51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en-US" altLang="cs-CZ" sz="3992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BRCA1 / BRCA2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1982930" y="1761307"/>
            <a:ext cx="8227583" cy="4523514"/>
          </a:xfrm>
          <a:prstGeom prst="rect">
            <a:avLst/>
          </a:prstGeom>
          <a:noFill/>
          <a:ln>
            <a:noFill/>
          </a:ln>
        </p:spPr>
        <p:txBody>
          <a:bodyPr lIns="0" tIns="25469" rIns="0" bIns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2177" dirty="0">
              <a:latin typeface="Calibri"/>
              <a:ea typeface="Calibri"/>
              <a:cs typeface="Calibri"/>
              <a:sym typeface="Calibri"/>
            </a:endParaRPr>
          </a:p>
          <a:p>
            <a:pPr marL="414772" indent="-380208">
              <a:spcBef>
                <a:spcPts val="0"/>
              </a:spcBef>
              <a:spcAft>
                <a:spcPts val="0"/>
              </a:spcAft>
              <a:buFont typeface="Calibri"/>
              <a:buChar char="●"/>
              <a:defRPr/>
            </a:pP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germline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22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BRCA1/2</a:t>
            </a:r>
            <a:r>
              <a:rPr lang="en-US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mutations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cause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increased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risk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malignancy</a:t>
            </a:r>
            <a:endParaRPr lang="cs-CZ" sz="2722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4772" indent="-380208">
              <a:spcBef>
                <a:spcPts val="0"/>
              </a:spcBef>
              <a:spcAft>
                <a:spcPts val="0"/>
              </a:spcAft>
              <a:buFont typeface="Calibri"/>
              <a:buChar char="●"/>
              <a:defRPr/>
            </a:pPr>
            <a:r>
              <a:rPr lang="cs-CZ" sz="2722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lifelong</a:t>
            </a:r>
            <a:r>
              <a:rPr lang="cs-CZ" sz="2722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risk </a:t>
            </a:r>
            <a:r>
              <a:rPr lang="cs-CZ" sz="2722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2722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breast</a:t>
            </a:r>
            <a:r>
              <a:rPr lang="cs-CZ" sz="2722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cancer</a:t>
            </a:r>
            <a:r>
              <a:rPr lang="cs-CZ" sz="2722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cs-CZ" sz="2722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22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40-87% / 18-88%</a:t>
            </a:r>
          </a:p>
          <a:p>
            <a:pPr marL="414772" indent="-380208">
              <a:spcBef>
                <a:spcPts val="0"/>
              </a:spcBef>
              <a:spcAft>
                <a:spcPts val="0"/>
              </a:spcAft>
              <a:buFont typeface="Calibri"/>
              <a:buChar char="●"/>
              <a:defRPr/>
            </a:pP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breast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cancer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risk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until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years</a:t>
            </a:r>
            <a:r>
              <a:rPr lang="en-US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19%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-US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22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BRCA1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mutation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carriers</a:t>
            </a:r>
            <a:r>
              <a:rPr lang="en-US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12%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-US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22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BRCA2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mutation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carriers</a:t>
            </a:r>
            <a:endParaRPr lang="en-US" sz="2722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4772" indent="-380208">
              <a:spcBef>
                <a:spcPts val="0"/>
              </a:spcBef>
              <a:spcAft>
                <a:spcPts val="0"/>
              </a:spcAft>
              <a:buFont typeface="Calibri"/>
              <a:buChar char="●"/>
              <a:defRPr/>
            </a:pPr>
            <a:r>
              <a:rPr lang="cs-CZ" sz="2722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lifelong</a:t>
            </a:r>
            <a:r>
              <a:rPr lang="cs-CZ" sz="2722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risk </a:t>
            </a:r>
            <a:r>
              <a:rPr lang="cs-CZ" sz="2722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2722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ovarian</a:t>
            </a:r>
            <a:r>
              <a:rPr lang="cs-CZ" sz="2722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cancer</a:t>
            </a:r>
            <a:r>
              <a:rPr lang="cs-CZ" sz="2722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722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22-65% / 10-35%</a:t>
            </a:r>
          </a:p>
          <a:p>
            <a:pPr marL="414772" indent="-380208">
              <a:spcBef>
                <a:spcPts val="0"/>
              </a:spcBef>
              <a:spcAft>
                <a:spcPts val="0"/>
              </a:spcAft>
              <a:buFont typeface="Calibri"/>
              <a:buChar char="●"/>
              <a:defRPr/>
            </a:pP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increased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risk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malignancies</a:t>
            </a:r>
            <a:r>
              <a:rPr lang="en-US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endometrial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cancer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cervix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cancer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colorectal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carcinoma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prostate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r>
              <a:rPr lang="cs-CZ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cancer</a:t>
            </a:r>
            <a:r>
              <a:rPr lang="en-US" sz="2722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8648683"/>
      </p:ext>
    </p:extLst>
  </p:cSld>
  <p:clrMapOvr>
    <a:masterClrMapping/>
  </p:clrMapOvr>
  <p:transition spd="med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57"/>
          <p:cNvSpPr txBox="1">
            <a:spLocks noChangeArrowheads="1"/>
          </p:cNvSpPr>
          <p:nvPr/>
        </p:nvSpPr>
        <p:spPr bwMode="auto">
          <a:xfrm>
            <a:off x="1952686" y="144016"/>
            <a:ext cx="8227584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cs-CZ" altLang="cs-CZ" sz="3992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BRCA1/2</a:t>
            </a:r>
            <a: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DNA cell pathways</a:t>
            </a:r>
            <a:endParaRPr lang="en-US" altLang="cs-CZ" sz="3992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9939" name="Shape 5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69" y="1477596"/>
            <a:ext cx="5834053" cy="48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hape 59"/>
          <p:cNvSpPr txBox="1"/>
          <p:nvPr/>
        </p:nvSpPr>
        <p:spPr>
          <a:xfrm>
            <a:off x="7628322" y="2469861"/>
            <a:ext cx="2839978" cy="2981113"/>
          </a:xfrm>
          <a:prstGeom prst="rect">
            <a:avLst/>
          </a:prstGeom>
          <a:noFill/>
          <a:ln>
            <a:noFill/>
          </a:ln>
        </p:spPr>
        <p:txBody>
          <a:bodyPr lIns="81646" tIns="82939" rIns="81646" bIns="82939"/>
          <a:lstStyle/>
          <a:p>
            <a:pPr marL="195864" indent="-195864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17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5864" indent="-195864">
              <a:spcBef>
                <a:spcPts val="0"/>
              </a:spcBef>
              <a:spcAft>
                <a:spcPts val="0"/>
              </a:spcAft>
              <a:defRPr/>
            </a:pPr>
            <a:endParaRPr sz="217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4772" indent="-345643">
              <a:spcBef>
                <a:spcPts val="0"/>
              </a:spcBef>
              <a:spcAft>
                <a:spcPts val="0"/>
              </a:spcAft>
              <a:buFont typeface="Calibri"/>
              <a:buChar char="●"/>
              <a:defRPr/>
            </a:pPr>
            <a:r>
              <a:rPr lang="cs-CZ" sz="217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17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cs-CZ" sz="217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repair</a:t>
            </a:r>
            <a:endParaRPr lang="en-US" sz="2177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4772" indent="-345643">
              <a:spcBef>
                <a:spcPts val="0"/>
              </a:spcBef>
              <a:spcAft>
                <a:spcPts val="0"/>
              </a:spcAft>
              <a:buFont typeface="Calibri"/>
              <a:buChar char="●"/>
              <a:defRPr/>
            </a:pPr>
            <a:r>
              <a:rPr lang="cs-CZ" sz="217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cell </a:t>
            </a:r>
            <a:r>
              <a:rPr lang="cs-CZ" sz="2177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endParaRPr lang="en-US" sz="2177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4772" indent="-345643">
              <a:spcBef>
                <a:spcPts val="0"/>
              </a:spcBef>
              <a:spcAft>
                <a:spcPts val="0"/>
              </a:spcAft>
              <a:buFont typeface="Calibri"/>
              <a:buChar char="●"/>
              <a:defRPr/>
            </a:pPr>
            <a:r>
              <a:rPr lang="cs-CZ" sz="2177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apoptosis</a:t>
            </a:r>
            <a:endParaRPr lang="en-US" sz="2177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599737"/>
      </p:ext>
    </p:extLst>
  </p:cSld>
  <p:clrMapOvr>
    <a:masterClrMapping/>
  </p:clrMapOvr>
  <p:transition spd="med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64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en-US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PARP inhibitor</a:t>
            </a:r>
            <a: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  <a:endParaRPr lang="en-US" altLang="cs-CZ" sz="3992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1987" name="Shape 6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36" y="1582727"/>
            <a:ext cx="3454923" cy="20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Shape 6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29" y="1301898"/>
            <a:ext cx="4225404" cy="5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Shape 67"/>
          <p:cNvSpPr>
            <a:spLocks noChangeArrowheads="1"/>
          </p:cNvSpPr>
          <p:nvPr/>
        </p:nvSpPr>
        <p:spPr bwMode="auto">
          <a:xfrm>
            <a:off x="5666836" y="2698844"/>
            <a:ext cx="1993169" cy="64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9" tIns="41458" rIns="82939" bIns="41458" anchor="ctr"/>
          <a:lstStyle/>
          <a:p>
            <a:endParaRPr lang="cs-CZ" altLang="cs-CZ" sz="2177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1990" name="Shape 6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5" y="3840885"/>
            <a:ext cx="2894704" cy="208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Shape 69"/>
          <p:cNvSpPr txBox="1">
            <a:spLocks noChangeArrowheads="1"/>
          </p:cNvSpPr>
          <p:nvPr/>
        </p:nvSpPr>
        <p:spPr bwMode="auto">
          <a:xfrm>
            <a:off x="2527306" y="5923343"/>
            <a:ext cx="2291280" cy="54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82939" rIns="81646" bIns="82939"/>
          <a:lstStyle/>
          <a:p>
            <a:pPr>
              <a:buSzPct val="25000"/>
              <a:buFont typeface="Arial" panose="020B0604020202020204" pitchFamily="34" charset="0"/>
              <a:buNone/>
            </a:pPr>
            <a:r>
              <a:rPr lang="en-US" altLang="cs-CZ" sz="2177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Olaparib (Lynparza)</a:t>
            </a:r>
          </a:p>
        </p:txBody>
      </p:sp>
    </p:spTree>
    <p:extLst>
      <p:ext uri="{BB962C8B-B14F-4D97-AF65-F5344CB8AC3E}">
        <p14:creationId xmlns:p14="http://schemas.microsoft.com/office/powerpoint/2010/main" val="299245312"/>
      </p:ext>
    </p:extLst>
  </p:cSld>
  <p:clrMapOvr>
    <a:masterClrMapping/>
  </p:clrMapOvr>
  <p:transition spd="med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74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Other candidate genes</a:t>
            </a:r>
            <a:endParaRPr lang="en-US" altLang="cs-CZ" sz="3992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4035" name="Shape 75"/>
          <p:cNvSpPr txBox="1">
            <a:spLocks noChangeArrowheads="1"/>
          </p:cNvSpPr>
          <p:nvPr/>
        </p:nvSpPr>
        <p:spPr bwMode="auto">
          <a:xfrm>
            <a:off x="2093820" y="1795869"/>
            <a:ext cx="7870427" cy="37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9" tIns="82939" rIns="82939" bIns="82939"/>
          <a:lstStyle>
            <a:lvl1pPr marL="4572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There are further candidate genes increasing risko of hereditary breast and ovarian cancer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en-US" altLang="cs-CZ" sz="2722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ATM</a:t>
            </a:r>
            <a:r>
              <a:rPr lang="en-US" altLang="cs-CZ" sz="2722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APC, BARD1, BRIP1, CDH1, </a:t>
            </a:r>
            <a:r>
              <a:rPr lang="en-US" altLang="cs-CZ" sz="2722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CHEK2</a:t>
            </a:r>
            <a:r>
              <a:rPr lang="en-US" altLang="cs-CZ" sz="2722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EPCAM, MLH1, MSH2, MSH6, MUTYH, NBN, </a:t>
            </a:r>
            <a:r>
              <a:rPr lang="en-US" altLang="cs-CZ" sz="2722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PALB2</a:t>
            </a:r>
            <a:r>
              <a:rPr lang="en-US" altLang="cs-CZ" sz="2722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PMS2, PTEN, RAD50, RAD51C, RAD51D, STK11, </a:t>
            </a:r>
            <a:r>
              <a:rPr lang="en-US" altLang="cs-CZ" sz="2722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TP53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722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Gene panels:</a:t>
            </a:r>
            <a:br>
              <a:rPr lang="cs-CZ" altLang="cs-CZ" sz="2722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cs-CZ" sz="2722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CZECANCA</a:t>
            </a:r>
            <a:r>
              <a:rPr lang="en-US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 CZEch CAncer paNel for Clinical Application</a:t>
            </a:r>
            <a:r>
              <a:rPr lang="cs-CZ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/>
            </a:r>
            <a:br>
              <a:rPr lang="cs-CZ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2722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BRONCO</a:t>
            </a:r>
            <a:r>
              <a:rPr lang="en-US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 </a:t>
            </a:r>
            <a:r>
              <a:rPr lang="cs-CZ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Brno ONCOlogical panel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more than 300 genes associated with cancer susceptibility</a:t>
            </a:r>
          </a:p>
        </p:txBody>
      </p:sp>
    </p:spTree>
    <p:extLst>
      <p:ext uri="{BB962C8B-B14F-4D97-AF65-F5344CB8AC3E}">
        <p14:creationId xmlns:p14="http://schemas.microsoft.com/office/powerpoint/2010/main" val="4183172954"/>
      </p:ext>
    </p:extLst>
  </p:cSld>
  <p:clrMapOvr>
    <a:masterClrMapping/>
  </p:clrMapOvr>
  <p:transition spd="med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80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en-US" altLang="cs-CZ" sz="3992" i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BRCA1/2</a:t>
            </a:r>
            <a:r>
              <a:rPr lang="cs-CZ" altLang="cs-CZ" sz="3992" i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cs-CZ" altLang="cs-CZ" sz="3992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mutation screening</a:t>
            </a:r>
            <a:endParaRPr lang="en-US" altLang="cs-CZ" sz="3992" i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6083" name="Shape 81"/>
          <p:cNvSpPr txBox="1">
            <a:spLocks noChangeArrowheads="1"/>
          </p:cNvSpPr>
          <p:nvPr/>
        </p:nvSpPr>
        <p:spPr bwMode="auto">
          <a:xfrm>
            <a:off x="1784188" y="2187591"/>
            <a:ext cx="4048265" cy="38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9" tIns="82939" rIns="82939" bIns="82939"/>
          <a:lstStyle>
            <a:lvl1pPr marL="4572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en-US" altLang="cs-CZ" sz="2722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NGS</a:t>
            </a:r>
            <a:r>
              <a:rPr lang="en-US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– </a:t>
            </a:r>
            <a:r>
              <a:rPr lang="cs-CZ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next generation sequencing</a:t>
            </a:r>
            <a:endParaRPr lang="en-US" altLang="cs-CZ" sz="2722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en-US" altLang="cs-CZ" sz="2722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MLPA</a:t>
            </a:r>
            <a:r>
              <a:rPr lang="en-US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cs-CZ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analysis of large mutations or deletions</a:t>
            </a:r>
            <a:endParaRPr lang="en-US" altLang="cs-CZ" sz="2722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comparison of detected mutations in databases</a:t>
            </a:r>
            <a:r>
              <a:rPr lang="en-US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br>
              <a:rPr lang="en-US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 silico predi</a:t>
            </a:r>
            <a:r>
              <a:rPr lang="cs-CZ" altLang="cs-CZ" sz="2722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ction</a:t>
            </a:r>
            <a:endParaRPr lang="en-US" altLang="cs-CZ" sz="2722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6084" name="Shape 8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14" y="2305684"/>
            <a:ext cx="4267168" cy="292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851645"/>
      </p:ext>
    </p:extLst>
  </p:cSld>
  <p:clrMapOvr>
    <a:masterClrMapping/>
  </p:clrMapOvr>
  <p:transition spd="med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87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Example pedigree</a:t>
            </a:r>
            <a:endParaRPr lang="en-US" altLang="cs-CZ" sz="3992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8131" name="Shape 88"/>
          <p:cNvSpPr txBox="1">
            <a:spLocks noChangeArrowheads="1"/>
          </p:cNvSpPr>
          <p:nvPr/>
        </p:nvSpPr>
        <p:spPr bwMode="auto">
          <a:xfrm>
            <a:off x="1712181" y="1631692"/>
            <a:ext cx="3404517" cy="49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82939" rIns="81646" bIns="82939"/>
          <a:lstStyle>
            <a:lvl1pPr marL="457200" indent="-3810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en-US" altLang="cs-CZ" sz="2177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 </a:t>
            </a:r>
            <a:r>
              <a:rPr lang="cs-CZ" altLang="cs-CZ" sz="2177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mode of inheritance</a:t>
            </a:r>
            <a:endParaRPr lang="en-US" altLang="cs-CZ" sz="2177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ccurence of breast </a:t>
            </a:r>
            <a:b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 ovarian cancer in </a:t>
            </a:r>
            <a:r>
              <a:rPr lang="cs-CZ" altLang="cs-CZ" sz="2177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younger</a:t>
            </a: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cs-CZ" altLang="cs-CZ" sz="2177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pts</a:t>
            </a: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occurence of neoplasms in every generation</a:t>
            </a:r>
            <a:endParaRPr lang="en-US" altLang="cs-CZ" sz="2177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Occurence of other malignancies</a:t>
            </a:r>
            <a:endParaRPr lang="en-US" altLang="cs-CZ" sz="2177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en-US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symptomat</a:t>
            </a:r>
            <a:r>
              <a:rPr lang="cs-CZ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ic carriers</a:t>
            </a:r>
            <a:r>
              <a:rPr lang="en-US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 </a:t>
            </a:r>
            <a:r>
              <a:rPr lang="en-US" altLang="cs-CZ" sz="2177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cs-CZ" altLang="cs-CZ" sz="2177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incomplete</a:t>
            </a:r>
            <a:r>
              <a:rPr lang="en-US" altLang="cs-CZ" sz="2177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cs-CZ" altLang="cs-CZ" sz="2177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</a:t>
            </a:r>
            <a:r>
              <a:rPr lang="en-US" altLang="cs-CZ" sz="2177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enetrance</a:t>
            </a:r>
            <a:r>
              <a:rPr lang="en-US" altLang="cs-CZ" sz="2177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</a:t>
            </a:r>
          </a:p>
        </p:txBody>
      </p:sp>
      <p:grpSp>
        <p:nvGrpSpPr>
          <p:cNvPr id="48132" name="Skupina 1"/>
          <p:cNvGrpSpPr>
            <a:grpSpLocks/>
          </p:cNvGrpSpPr>
          <p:nvPr/>
        </p:nvGrpSpPr>
        <p:grpSpPr bwMode="auto">
          <a:xfrm>
            <a:off x="5116698" y="1991730"/>
            <a:ext cx="5422169" cy="3583096"/>
            <a:chOff x="1354155" y="1300462"/>
            <a:chExt cx="7538325" cy="4980304"/>
          </a:xfrm>
        </p:grpSpPr>
        <p:grpSp>
          <p:nvGrpSpPr>
            <p:cNvPr id="48133" name="Skupina 4"/>
            <p:cNvGrpSpPr>
              <a:grpSpLocks/>
            </p:cNvGrpSpPr>
            <p:nvPr/>
          </p:nvGrpSpPr>
          <p:grpSpPr bwMode="auto">
            <a:xfrm>
              <a:off x="5009319" y="1338623"/>
              <a:ext cx="2106804" cy="1345933"/>
              <a:chOff x="4968168" y="1329982"/>
              <a:chExt cx="2106804" cy="1345933"/>
            </a:xfrm>
          </p:grpSpPr>
          <p:grpSp>
            <p:nvGrpSpPr>
              <p:cNvPr id="48204" name="Skupina 5"/>
              <p:cNvGrpSpPr>
                <a:grpSpLocks/>
              </p:cNvGrpSpPr>
              <p:nvPr/>
            </p:nvGrpSpPr>
            <p:grpSpPr bwMode="auto">
              <a:xfrm>
                <a:off x="4968168" y="1329982"/>
                <a:ext cx="2106804" cy="1345933"/>
                <a:chOff x="1197996" y="1335021"/>
                <a:chExt cx="2106804" cy="1345933"/>
              </a:xfrm>
            </p:grpSpPr>
            <p:sp>
              <p:nvSpPr>
                <p:cNvPr id="48206" name="Oval 19"/>
                <p:cNvSpPr>
                  <a:spLocks noChangeArrowheads="1"/>
                </p:cNvSpPr>
                <p:nvPr/>
              </p:nvSpPr>
              <p:spPr bwMode="auto">
                <a:xfrm>
                  <a:off x="2737440" y="1453114"/>
                  <a:ext cx="476640" cy="46372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5238" tIns="37620" rIns="75238" bIns="37620" anchor="ctr"/>
                <a:lstStyle>
                  <a:lvl1pPr defTabSz="406400">
                    <a:lnSpc>
                      <a:spcPct val="93000"/>
                    </a:lnSpc>
                    <a:spcAft>
                      <a:spcPts val="142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1pPr>
                  <a:lvl2pPr defTabSz="406400">
                    <a:lnSpc>
                      <a:spcPct val="93000"/>
                    </a:lnSpc>
                    <a:spcAft>
                      <a:spcPts val="113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2pPr>
                  <a:lvl3pPr defTabSz="406400">
                    <a:lnSpc>
                      <a:spcPct val="93000"/>
                    </a:lnSpc>
                    <a:spcAft>
                      <a:spcPts val="85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3pPr>
                  <a:lvl4pPr defTabSz="406400">
                    <a:lnSpc>
                      <a:spcPct val="93000"/>
                    </a:lnSpc>
                    <a:spcAft>
                      <a:spcPts val="57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4pPr>
                  <a:lvl5pPr defTabSz="406400">
                    <a:lnSpc>
                      <a:spcPct val="93000"/>
                    </a:lnSpc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5pPr>
                  <a:lvl6pPr marL="25146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6pPr>
                  <a:lvl7pPr marL="29718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7pPr>
                  <a:lvl8pPr marL="34290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8pPr>
                  <a:lvl9pPr marL="38862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Tx/>
                  </a:pPr>
                  <a:endParaRPr lang="cs-CZ" altLang="cs-CZ" sz="1089">
                    <a:solidFill>
                      <a:srgbClr val="FFFFFF"/>
                    </a:solidFill>
                    <a:latin typeface="Times New Roman" panose="02020603050405020304" pitchFamily="18" charset="0"/>
                    <a:ea typeface="Arial Unicode MS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0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646720" y="1335021"/>
                  <a:ext cx="658080" cy="6538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208" name="Line 4"/>
                <p:cNvSpPr>
                  <a:spLocks noChangeShapeType="1"/>
                </p:cNvSpPr>
                <p:nvPr/>
              </p:nvSpPr>
              <p:spPr bwMode="auto">
                <a:xfrm>
                  <a:off x="2292590" y="1679217"/>
                  <a:ext cx="0" cy="10017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20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197996" y="1344635"/>
                  <a:ext cx="658080" cy="6538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</p:grpSp>
          <p:sp>
            <p:nvSpPr>
              <p:cNvPr id="48205" name="Line 17"/>
              <p:cNvSpPr>
                <a:spLocks noChangeShapeType="1"/>
              </p:cNvSpPr>
              <p:nvPr/>
            </p:nvSpPr>
            <p:spPr bwMode="auto">
              <a:xfrm flipV="1">
                <a:off x="5486012" y="1667950"/>
                <a:ext cx="100049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sp>
          <p:nvSpPr>
            <p:cNvPr id="48134" name="Line 24"/>
            <p:cNvSpPr>
              <a:spLocks noChangeShapeType="1"/>
            </p:cNvSpPr>
            <p:nvPr/>
          </p:nvSpPr>
          <p:spPr bwMode="auto">
            <a:xfrm>
              <a:off x="3625420" y="3730762"/>
              <a:ext cx="15774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35" name="Line 26"/>
            <p:cNvSpPr>
              <a:spLocks noChangeShapeType="1"/>
            </p:cNvSpPr>
            <p:nvPr/>
          </p:nvSpPr>
          <p:spPr bwMode="auto">
            <a:xfrm>
              <a:off x="4260289" y="3750923"/>
              <a:ext cx="0" cy="713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grpSp>
          <p:nvGrpSpPr>
            <p:cNvPr id="48136" name="Skupina 15"/>
            <p:cNvGrpSpPr>
              <a:grpSpLocks/>
            </p:cNvGrpSpPr>
            <p:nvPr/>
          </p:nvGrpSpPr>
          <p:grpSpPr bwMode="auto">
            <a:xfrm>
              <a:off x="5158904" y="2680956"/>
              <a:ext cx="1998622" cy="1049805"/>
              <a:chOff x="4548960" y="2505863"/>
              <a:chExt cx="1998622" cy="1049805"/>
            </a:xfrm>
          </p:grpSpPr>
          <p:sp>
            <p:nvSpPr>
              <p:cNvPr id="48200" name="Line 26"/>
              <p:cNvSpPr>
                <a:spLocks noChangeShapeType="1"/>
              </p:cNvSpPr>
              <p:nvPr/>
            </p:nvSpPr>
            <p:spPr bwMode="auto">
              <a:xfrm>
                <a:off x="6547582" y="2510185"/>
                <a:ext cx="0" cy="77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201" name="Line 26"/>
              <p:cNvSpPr>
                <a:spLocks noChangeShapeType="1"/>
              </p:cNvSpPr>
              <p:nvPr/>
            </p:nvSpPr>
            <p:spPr bwMode="auto">
              <a:xfrm>
                <a:off x="5508000" y="2514506"/>
                <a:ext cx="0" cy="770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202" name="Line 26"/>
              <p:cNvSpPr>
                <a:spLocks noChangeShapeType="1"/>
              </p:cNvSpPr>
              <p:nvPr/>
            </p:nvSpPr>
            <p:spPr bwMode="auto">
              <a:xfrm>
                <a:off x="4561920" y="2514503"/>
                <a:ext cx="30980" cy="10411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203" name="Line 24"/>
              <p:cNvSpPr>
                <a:spLocks noChangeShapeType="1"/>
              </p:cNvSpPr>
              <p:nvPr/>
            </p:nvSpPr>
            <p:spPr bwMode="auto">
              <a:xfrm>
                <a:off x="4548960" y="2505863"/>
                <a:ext cx="19986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sp>
          <p:nvSpPr>
            <p:cNvPr id="48137" name="Line 26"/>
            <p:cNvSpPr>
              <a:spLocks noChangeShapeType="1"/>
            </p:cNvSpPr>
            <p:nvPr/>
          </p:nvSpPr>
          <p:spPr bwMode="auto">
            <a:xfrm>
              <a:off x="3625421" y="2689599"/>
              <a:ext cx="0" cy="1046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grpSp>
          <p:nvGrpSpPr>
            <p:cNvPr id="48138" name="Skupina 21"/>
            <p:cNvGrpSpPr>
              <a:grpSpLocks/>
            </p:cNvGrpSpPr>
            <p:nvPr/>
          </p:nvGrpSpPr>
          <p:grpSpPr bwMode="auto">
            <a:xfrm>
              <a:off x="1502142" y="1310272"/>
              <a:ext cx="2106720" cy="1345933"/>
              <a:chOff x="1347915" y="1247478"/>
              <a:chExt cx="2106720" cy="1345933"/>
            </a:xfrm>
          </p:grpSpPr>
          <p:sp>
            <p:nvSpPr>
              <p:cNvPr id="48193" name="Line 17"/>
              <p:cNvSpPr>
                <a:spLocks noChangeShapeType="1"/>
              </p:cNvSpPr>
              <p:nvPr/>
            </p:nvSpPr>
            <p:spPr bwMode="auto">
              <a:xfrm>
                <a:off x="1901041" y="1591675"/>
                <a:ext cx="97200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0" tIns="37615" rIns="75230" bIns="37615"/>
              <a:lstStyle/>
              <a:p>
                <a:endParaRPr lang="cs-CZ" sz="2177"/>
              </a:p>
            </p:txBody>
          </p:sp>
          <p:grpSp>
            <p:nvGrpSpPr>
              <p:cNvPr id="48194" name="Skupina 23"/>
              <p:cNvGrpSpPr>
                <a:grpSpLocks/>
              </p:cNvGrpSpPr>
              <p:nvPr/>
            </p:nvGrpSpPr>
            <p:grpSpPr bwMode="auto">
              <a:xfrm>
                <a:off x="1347915" y="1247478"/>
                <a:ext cx="2106720" cy="1345933"/>
                <a:chOff x="1198080" y="1335021"/>
                <a:chExt cx="2106720" cy="1345933"/>
              </a:xfrm>
            </p:grpSpPr>
            <p:sp>
              <p:nvSpPr>
                <p:cNvPr id="48195" name="Oval 19"/>
                <p:cNvSpPr>
                  <a:spLocks noChangeArrowheads="1"/>
                </p:cNvSpPr>
                <p:nvPr/>
              </p:nvSpPr>
              <p:spPr bwMode="auto">
                <a:xfrm>
                  <a:off x="2737440" y="1453114"/>
                  <a:ext cx="476640" cy="46372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5238" tIns="37620" rIns="75238" bIns="37620" anchor="ctr"/>
                <a:lstStyle>
                  <a:lvl1pPr defTabSz="406400">
                    <a:lnSpc>
                      <a:spcPct val="93000"/>
                    </a:lnSpc>
                    <a:spcAft>
                      <a:spcPts val="142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1pPr>
                  <a:lvl2pPr defTabSz="406400">
                    <a:lnSpc>
                      <a:spcPct val="93000"/>
                    </a:lnSpc>
                    <a:spcAft>
                      <a:spcPts val="113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2pPr>
                  <a:lvl3pPr defTabSz="406400">
                    <a:lnSpc>
                      <a:spcPct val="93000"/>
                    </a:lnSpc>
                    <a:spcAft>
                      <a:spcPts val="85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3pPr>
                  <a:lvl4pPr defTabSz="406400">
                    <a:lnSpc>
                      <a:spcPct val="93000"/>
                    </a:lnSpc>
                    <a:spcAft>
                      <a:spcPts val="57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4pPr>
                  <a:lvl5pPr defTabSz="406400">
                    <a:lnSpc>
                      <a:spcPct val="93000"/>
                    </a:lnSpc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5pPr>
                  <a:lvl6pPr marL="25146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6pPr>
                  <a:lvl7pPr marL="29718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7pPr>
                  <a:lvl8pPr marL="34290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8pPr>
                  <a:lvl9pPr marL="38862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Tx/>
                  </a:pPr>
                  <a:endParaRPr lang="cs-CZ" altLang="cs-CZ" sz="1089">
                    <a:solidFill>
                      <a:srgbClr val="FFFFFF"/>
                    </a:solidFill>
                    <a:latin typeface="Times New Roman" panose="02020603050405020304" pitchFamily="18" charset="0"/>
                    <a:ea typeface="Arial Unicode MS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96" name="Rectangle 34"/>
                <p:cNvSpPr>
                  <a:spLocks noChangeArrowheads="1"/>
                </p:cNvSpPr>
                <p:nvPr/>
              </p:nvSpPr>
              <p:spPr bwMode="auto">
                <a:xfrm>
                  <a:off x="1288800" y="1453114"/>
                  <a:ext cx="476640" cy="46372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5238" tIns="37620" rIns="75238" bIns="37620" anchor="ctr"/>
                <a:lstStyle>
                  <a:lvl1pPr defTabSz="406400">
                    <a:lnSpc>
                      <a:spcPct val="93000"/>
                    </a:lnSpc>
                    <a:spcAft>
                      <a:spcPts val="142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1pPr>
                  <a:lvl2pPr defTabSz="406400">
                    <a:lnSpc>
                      <a:spcPct val="93000"/>
                    </a:lnSpc>
                    <a:spcAft>
                      <a:spcPts val="113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2pPr>
                  <a:lvl3pPr defTabSz="406400">
                    <a:lnSpc>
                      <a:spcPct val="93000"/>
                    </a:lnSpc>
                    <a:spcAft>
                      <a:spcPts val="85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3pPr>
                  <a:lvl4pPr defTabSz="406400">
                    <a:lnSpc>
                      <a:spcPct val="93000"/>
                    </a:lnSpc>
                    <a:spcAft>
                      <a:spcPts val="57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4pPr>
                  <a:lvl5pPr defTabSz="406400">
                    <a:lnSpc>
                      <a:spcPct val="93000"/>
                    </a:lnSpc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5pPr>
                  <a:lvl6pPr marL="25146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6pPr>
                  <a:lvl7pPr marL="29718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7pPr>
                  <a:lvl8pPr marL="34290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8pPr>
                  <a:lvl9pPr marL="38862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Tx/>
                  </a:pPr>
                  <a:endParaRPr lang="cs-CZ" altLang="cs-CZ" sz="1089">
                    <a:ea typeface="Arial Unicode MS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9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646720" y="1335021"/>
                  <a:ext cx="658080" cy="6538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19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198080" y="1352304"/>
                  <a:ext cx="658080" cy="6538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199" name="Line 4"/>
                <p:cNvSpPr>
                  <a:spLocks noChangeShapeType="1"/>
                </p:cNvSpPr>
                <p:nvPr/>
              </p:nvSpPr>
              <p:spPr bwMode="auto">
                <a:xfrm>
                  <a:off x="2292590" y="1679217"/>
                  <a:ext cx="0" cy="10017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</p:grpSp>
        </p:grpSp>
        <p:grpSp>
          <p:nvGrpSpPr>
            <p:cNvPr id="48139" name="Skupina 29"/>
            <p:cNvGrpSpPr>
              <a:grpSpLocks/>
            </p:cNvGrpSpPr>
            <p:nvPr/>
          </p:nvGrpSpPr>
          <p:grpSpPr bwMode="auto">
            <a:xfrm>
              <a:off x="2218708" y="4464643"/>
              <a:ext cx="3320044" cy="938793"/>
              <a:chOff x="1647938" y="4328582"/>
              <a:chExt cx="3320044" cy="938793"/>
            </a:xfrm>
          </p:grpSpPr>
          <p:sp>
            <p:nvSpPr>
              <p:cNvPr id="48191" name="Line 15"/>
              <p:cNvSpPr>
                <a:spLocks noChangeShapeType="1"/>
              </p:cNvSpPr>
              <p:nvPr/>
            </p:nvSpPr>
            <p:spPr bwMode="auto">
              <a:xfrm flipV="1">
                <a:off x="1647938" y="4970704"/>
                <a:ext cx="322560" cy="2966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192" name="Line 21"/>
              <p:cNvSpPr>
                <a:spLocks noChangeShapeType="1"/>
              </p:cNvSpPr>
              <p:nvPr/>
            </p:nvSpPr>
            <p:spPr bwMode="auto">
              <a:xfrm>
                <a:off x="2232002" y="4328582"/>
                <a:ext cx="27359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sp>
          <p:nvSpPr>
            <p:cNvPr id="48140" name="Line 28"/>
            <p:cNvSpPr>
              <a:spLocks noChangeShapeType="1"/>
            </p:cNvSpPr>
            <p:nvPr/>
          </p:nvSpPr>
          <p:spPr bwMode="auto">
            <a:xfrm>
              <a:off x="2802771" y="4464643"/>
              <a:ext cx="0" cy="4468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8" tIns="37620" rIns="75238" bIns="37620"/>
            <a:lstStyle/>
            <a:p>
              <a:endParaRPr lang="cs-CZ" sz="2177"/>
            </a:p>
          </p:txBody>
        </p:sp>
        <p:grpSp>
          <p:nvGrpSpPr>
            <p:cNvPr id="48141" name="Skupina 33"/>
            <p:cNvGrpSpPr>
              <a:grpSpLocks/>
            </p:cNvGrpSpPr>
            <p:nvPr/>
          </p:nvGrpSpPr>
          <p:grpSpPr bwMode="auto">
            <a:xfrm>
              <a:off x="1629228" y="2670340"/>
              <a:ext cx="2008944" cy="779123"/>
              <a:chOff x="4548960" y="2505863"/>
              <a:chExt cx="2008944" cy="779123"/>
            </a:xfrm>
          </p:grpSpPr>
          <p:sp>
            <p:nvSpPr>
              <p:cNvPr id="48187" name="Line 26"/>
              <p:cNvSpPr>
                <a:spLocks noChangeShapeType="1"/>
              </p:cNvSpPr>
              <p:nvPr/>
            </p:nvSpPr>
            <p:spPr bwMode="auto">
              <a:xfrm>
                <a:off x="6547582" y="2510185"/>
                <a:ext cx="0" cy="77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188" name="Line 26"/>
              <p:cNvSpPr>
                <a:spLocks noChangeShapeType="1"/>
              </p:cNvSpPr>
              <p:nvPr/>
            </p:nvSpPr>
            <p:spPr bwMode="auto">
              <a:xfrm>
                <a:off x="5508000" y="2514506"/>
                <a:ext cx="0" cy="770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189" name="Line 26"/>
              <p:cNvSpPr>
                <a:spLocks noChangeShapeType="1"/>
              </p:cNvSpPr>
              <p:nvPr/>
            </p:nvSpPr>
            <p:spPr bwMode="auto">
              <a:xfrm>
                <a:off x="4561920" y="2514504"/>
                <a:ext cx="0" cy="7704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190" name="Line 24"/>
              <p:cNvSpPr>
                <a:spLocks noChangeShapeType="1"/>
              </p:cNvSpPr>
              <p:nvPr/>
            </p:nvSpPr>
            <p:spPr bwMode="auto">
              <a:xfrm>
                <a:off x="4548960" y="2505863"/>
                <a:ext cx="2008944" cy="86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sp>
          <p:nvSpPr>
            <p:cNvPr id="48142" name="Oval 19"/>
            <p:cNvSpPr>
              <a:spLocks noChangeArrowheads="1"/>
            </p:cNvSpPr>
            <p:nvPr/>
          </p:nvSpPr>
          <p:spPr bwMode="auto">
            <a:xfrm>
              <a:off x="1434316" y="3029821"/>
              <a:ext cx="476640" cy="4637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43" name="Rectangle 34"/>
            <p:cNvSpPr>
              <a:spLocks noChangeArrowheads="1"/>
            </p:cNvSpPr>
            <p:nvPr/>
          </p:nvSpPr>
          <p:spPr bwMode="auto">
            <a:xfrm>
              <a:off x="2349948" y="3024100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44" name="TextovéPole 6"/>
            <p:cNvSpPr txBox="1">
              <a:spLocks noChangeArrowheads="1"/>
            </p:cNvSpPr>
            <p:nvPr/>
          </p:nvSpPr>
          <p:spPr bwMode="auto">
            <a:xfrm>
              <a:off x="1619698" y="3148298"/>
              <a:ext cx="270134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cs-CZ" altLang="cs-CZ" sz="1089" b="1">
                <a:solidFill>
                  <a:srgbClr val="3333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145" name="TextovéPole 6"/>
            <p:cNvSpPr txBox="1">
              <a:spLocks noChangeArrowheads="1"/>
            </p:cNvSpPr>
            <p:nvPr/>
          </p:nvSpPr>
          <p:spPr bwMode="auto">
            <a:xfrm>
              <a:off x="2541268" y="3132802"/>
              <a:ext cx="270134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48146" name="Line 22"/>
            <p:cNvSpPr>
              <a:spLocks noChangeShapeType="1"/>
            </p:cNvSpPr>
            <p:nvPr/>
          </p:nvSpPr>
          <p:spPr bwMode="auto">
            <a:xfrm flipV="1">
              <a:off x="2229842" y="2957309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47" name="Line 22"/>
            <p:cNvSpPr>
              <a:spLocks noChangeShapeType="1"/>
            </p:cNvSpPr>
            <p:nvPr/>
          </p:nvSpPr>
          <p:spPr bwMode="auto">
            <a:xfrm flipV="1">
              <a:off x="1354155" y="2932287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48" name="Line 22"/>
            <p:cNvSpPr>
              <a:spLocks noChangeShapeType="1"/>
            </p:cNvSpPr>
            <p:nvPr/>
          </p:nvSpPr>
          <p:spPr bwMode="auto">
            <a:xfrm flipV="1">
              <a:off x="4860177" y="2950486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49" name="Rectangle 34"/>
            <p:cNvSpPr>
              <a:spLocks noChangeArrowheads="1"/>
            </p:cNvSpPr>
            <p:nvPr/>
          </p:nvSpPr>
          <p:spPr bwMode="auto">
            <a:xfrm>
              <a:off x="5879624" y="3067073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 flipV="1">
              <a:off x="6828486" y="3004410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51" name="Line 28"/>
            <p:cNvSpPr>
              <a:spLocks noChangeShapeType="1"/>
            </p:cNvSpPr>
            <p:nvPr/>
          </p:nvSpPr>
          <p:spPr bwMode="auto">
            <a:xfrm>
              <a:off x="5538751" y="4464643"/>
              <a:ext cx="0" cy="4468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8" tIns="37620" rIns="75238" bIns="37620"/>
            <a:lstStyle/>
            <a:p>
              <a:endParaRPr lang="cs-CZ" sz="2177"/>
            </a:p>
          </p:txBody>
        </p:sp>
        <p:sp>
          <p:nvSpPr>
            <p:cNvPr id="48152" name="Oval 8"/>
            <p:cNvSpPr>
              <a:spLocks noChangeArrowheads="1"/>
            </p:cNvSpPr>
            <p:nvPr/>
          </p:nvSpPr>
          <p:spPr bwMode="auto">
            <a:xfrm>
              <a:off x="5304177" y="4649978"/>
              <a:ext cx="476640" cy="463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53" name="Oval 8"/>
            <p:cNvSpPr>
              <a:spLocks noChangeArrowheads="1"/>
            </p:cNvSpPr>
            <p:nvPr/>
          </p:nvSpPr>
          <p:spPr bwMode="auto">
            <a:xfrm>
              <a:off x="2550628" y="4674336"/>
              <a:ext cx="476640" cy="463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54" name="TextovéPole 6"/>
            <p:cNvSpPr txBox="1">
              <a:spLocks noChangeArrowheads="1"/>
            </p:cNvSpPr>
            <p:nvPr/>
          </p:nvSpPr>
          <p:spPr bwMode="auto">
            <a:xfrm>
              <a:off x="1898517" y="4339213"/>
              <a:ext cx="926635" cy="804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Ca ovaria</a:t>
              </a:r>
              <a:b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53 let</a:t>
              </a:r>
            </a:p>
          </p:txBody>
        </p:sp>
        <p:sp>
          <p:nvSpPr>
            <p:cNvPr id="48155" name="TextovéPole 6"/>
            <p:cNvSpPr txBox="1">
              <a:spLocks noChangeArrowheads="1"/>
            </p:cNvSpPr>
            <p:nvPr/>
          </p:nvSpPr>
          <p:spPr bwMode="auto">
            <a:xfrm>
              <a:off x="5924561" y="4378775"/>
              <a:ext cx="926633" cy="804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Ca prsu</a:t>
              </a:r>
            </a:p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56 let</a:t>
              </a:r>
              <a:endParaRPr lang="cs-CZ" altLang="cs-CZ" sz="1089" b="1">
                <a:solidFill>
                  <a:srgbClr val="3333CC"/>
                </a:solidFill>
                <a:latin typeface="Calibri" panose="020F0502020204030204" pitchFamily="34" charset="0"/>
              </a:endParaRPr>
            </a:p>
            <a:p>
              <a:endParaRPr lang="cs-CZ" altLang="cs-CZ" sz="1089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156" name="TextovéPole 6"/>
            <p:cNvSpPr txBox="1">
              <a:spLocks noChangeArrowheads="1"/>
            </p:cNvSpPr>
            <p:nvPr/>
          </p:nvSpPr>
          <p:spPr bwMode="auto">
            <a:xfrm>
              <a:off x="4097536" y="2677160"/>
              <a:ext cx="1002503" cy="127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Ca ovaria</a:t>
              </a:r>
            </a:p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47l.</a:t>
              </a:r>
            </a:p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Ca prsu</a:t>
              </a:r>
            </a:p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52l.</a:t>
              </a:r>
              <a:endParaRPr lang="cs-CZ" altLang="cs-CZ" sz="1089" b="1">
                <a:solidFill>
                  <a:srgbClr val="3333CC"/>
                </a:solidFill>
                <a:latin typeface="Calibri" panose="020F0502020204030204" pitchFamily="34" charset="0"/>
              </a:endParaRPr>
            </a:p>
            <a:p>
              <a:endParaRPr lang="cs-CZ" altLang="cs-CZ" sz="1089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157" name="Rectangle 34"/>
            <p:cNvSpPr>
              <a:spLocks noChangeArrowheads="1"/>
            </p:cNvSpPr>
            <p:nvPr/>
          </p:nvSpPr>
          <p:spPr bwMode="auto">
            <a:xfrm>
              <a:off x="3359052" y="3052358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58" name="Line 22"/>
            <p:cNvSpPr>
              <a:spLocks noChangeShapeType="1"/>
            </p:cNvSpPr>
            <p:nvPr/>
          </p:nvSpPr>
          <p:spPr bwMode="auto">
            <a:xfrm flipV="1">
              <a:off x="3240641" y="2986623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59" name="Oval 8"/>
            <p:cNvSpPr>
              <a:spLocks noChangeArrowheads="1"/>
            </p:cNvSpPr>
            <p:nvPr/>
          </p:nvSpPr>
          <p:spPr bwMode="auto">
            <a:xfrm>
              <a:off x="4933544" y="3035065"/>
              <a:ext cx="476640" cy="463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60" name="Rectangle 34"/>
            <p:cNvSpPr>
              <a:spLocks noChangeArrowheads="1"/>
            </p:cNvSpPr>
            <p:nvPr/>
          </p:nvSpPr>
          <p:spPr bwMode="auto">
            <a:xfrm>
              <a:off x="6935438" y="3077517"/>
              <a:ext cx="476640" cy="46372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61" name="Rectangle 34"/>
            <p:cNvSpPr>
              <a:spLocks noChangeArrowheads="1"/>
            </p:cNvSpPr>
            <p:nvPr/>
          </p:nvSpPr>
          <p:spPr bwMode="auto">
            <a:xfrm>
              <a:off x="5100039" y="1443286"/>
              <a:ext cx="476640" cy="46372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62" name="Line 22"/>
            <p:cNvSpPr>
              <a:spLocks noChangeShapeType="1"/>
            </p:cNvSpPr>
            <p:nvPr/>
          </p:nvSpPr>
          <p:spPr bwMode="auto">
            <a:xfrm flipV="1">
              <a:off x="5774873" y="2972024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grpSp>
          <p:nvGrpSpPr>
            <p:cNvPr id="48163" name="Skupina 59"/>
            <p:cNvGrpSpPr>
              <a:grpSpLocks/>
            </p:cNvGrpSpPr>
            <p:nvPr/>
          </p:nvGrpSpPr>
          <p:grpSpPr bwMode="auto">
            <a:xfrm>
              <a:off x="1766525" y="5482496"/>
              <a:ext cx="1895406" cy="788908"/>
              <a:chOff x="72322" y="5403436"/>
              <a:chExt cx="1895406" cy="788908"/>
            </a:xfrm>
          </p:grpSpPr>
          <p:grpSp>
            <p:nvGrpSpPr>
              <p:cNvPr id="48181" name="Skupina 60"/>
              <p:cNvGrpSpPr>
                <a:grpSpLocks/>
              </p:cNvGrpSpPr>
              <p:nvPr/>
            </p:nvGrpSpPr>
            <p:grpSpPr bwMode="auto">
              <a:xfrm>
                <a:off x="310642" y="5419826"/>
                <a:ext cx="1657086" cy="473514"/>
                <a:chOff x="3771379" y="2514504"/>
                <a:chExt cx="1657086" cy="473514"/>
              </a:xfrm>
            </p:grpSpPr>
            <p:sp>
              <p:nvSpPr>
                <p:cNvPr id="48184" name="Line 26"/>
                <p:cNvSpPr>
                  <a:spLocks noChangeShapeType="1"/>
                </p:cNvSpPr>
                <p:nvPr/>
              </p:nvSpPr>
              <p:spPr bwMode="auto">
                <a:xfrm>
                  <a:off x="5428465" y="2518547"/>
                  <a:ext cx="0" cy="4694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185" name="Line 26"/>
                <p:cNvSpPr>
                  <a:spLocks noChangeShapeType="1"/>
                </p:cNvSpPr>
                <p:nvPr/>
              </p:nvSpPr>
              <p:spPr bwMode="auto">
                <a:xfrm>
                  <a:off x="4601309" y="2514504"/>
                  <a:ext cx="0" cy="47351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186" name="Line 24"/>
                <p:cNvSpPr>
                  <a:spLocks noChangeShapeType="1"/>
                </p:cNvSpPr>
                <p:nvPr/>
              </p:nvSpPr>
              <p:spPr bwMode="auto">
                <a:xfrm>
                  <a:off x="3771379" y="2518547"/>
                  <a:ext cx="165708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</p:grpSp>
          <p:sp>
            <p:nvSpPr>
              <p:cNvPr id="48182" name="Line 26"/>
              <p:cNvSpPr>
                <a:spLocks noChangeShapeType="1"/>
              </p:cNvSpPr>
              <p:nvPr/>
            </p:nvSpPr>
            <p:spPr bwMode="auto">
              <a:xfrm>
                <a:off x="310642" y="5403436"/>
                <a:ext cx="0" cy="4735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183" name="Rectangle 34"/>
              <p:cNvSpPr>
                <a:spLocks noChangeArrowheads="1"/>
              </p:cNvSpPr>
              <p:nvPr/>
            </p:nvSpPr>
            <p:spPr bwMode="auto">
              <a:xfrm>
                <a:off x="72322" y="5728615"/>
                <a:ext cx="476640" cy="4637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089">
                  <a:ea typeface="Arial Unicode MS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164" name="Oval 19"/>
            <p:cNvSpPr>
              <a:spLocks noChangeArrowheads="1"/>
            </p:cNvSpPr>
            <p:nvPr/>
          </p:nvSpPr>
          <p:spPr bwMode="auto">
            <a:xfrm>
              <a:off x="2579220" y="5817036"/>
              <a:ext cx="476640" cy="4637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65" name="Rectangle 34"/>
            <p:cNvSpPr>
              <a:spLocks noChangeArrowheads="1"/>
            </p:cNvSpPr>
            <p:nvPr/>
          </p:nvSpPr>
          <p:spPr bwMode="auto">
            <a:xfrm>
              <a:off x="3419614" y="5808465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grpSp>
          <p:nvGrpSpPr>
            <p:cNvPr id="48166" name="Skupina 68"/>
            <p:cNvGrpSpPr>
              <a:grpSpLocks/>
            </p:cNvGrpSpPr>
            <p:nvPr/>
          </p:nvGrpSpPr>
          <p:grpSpPr bwMode="auto">
            <a:xfrm>
              <a:off x="4808874" y="5491858"/>
              <a:ext cx="1657086" cy="489904"/>
              <a:chOff x="310642" y="5403436"/>
              <a:chExt cx="1657086" cy="489904"/>
            </a:xfrm>
          </p:grpSpPr>
          <p:grpSp>
            <p:nvGrpSpPr>
              <p:cNvPr id="48176" name="Skupina 69"/>
              <p:cNvGrpSpPr>
                <a:grpSpLocks/>
              </p:cNvGrpSpPr>
              <p:nvPr/>
            </p:nvGrpSpPr>
            <p:grpSpPr bwMode="auto">
              <a:xfrm>
                <a:off x="310642" y="5419826"/>
                <a:ext cx="1657086" cy="473514"/>
                <a:chOff x="3771379" y="2514504"/>
                <a:chExt cx="1657086" cy="473514"/>
              </a:xfrm>
            </p:grpSpPr>
            <p:sp>
              <p:nvSpPr>
                <p:cNvPr id="48178" name="Line 26"/>
                <p:cNvSpPr>
                  <a:spLocks noChangeShapeType="1"/>
                </p:cNvSpPr>
                <p:nvPr/>
              </p:nvSpPr>
              <p:spPr bwMode="auto">
                <a:xfrm>
                  <a:off x="5428465" y="2518547"/>
                  <a:ext cx="0" cy="4694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179" name="Line 26"/>
                <p:cNvSpPr>
                  <a:spLocks noChangeShapeType="1"/>
                </p:cNvSpPr>
                <p:nvPr/>
              </p:nvSpPr>
              <p:spPr bwMode="auto">
                <a:xfrm>
                  <a:off x="4561921" y="2514504"/>
                  <a:ext cx="0" cy="47351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180" name="Line 24"/>
                <p:cNvSpPr>
                  <a:spLocks noChangeShapeType="1"/>
                </p:cNvSpPr>
                <p:nvPr/>
              </p:nvSpPr>
              <p:spPr bwMode="auto">
                <a:xfrm>
                  <a:off x="3771379" y="2518547"/>
                  <a:ext cx="165708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</p:grpSp>
          <p:sp>
            <p:nvSpPr>
              <p:cNvPr id="48177" name="Line 26"/>
              <p:cNvSpPr>
                <a:spLocks noChangeShapeType="1"/>
              </p:cNvSpPr>
              <p:nvPr/>
            </p:nvSpPr>
            <p:spPr bwMode="auto">
              <a:xfrm>
                <a:off x="310642" y="5403436"/>
                <a:ext cx="0" cy="4735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sp>
          <p:nvSpPr>
            <p:cNvPr id="48167" name="Rectangle 34"/>
            <p:cNvSpPr>
              <a:spLocks noChangeArrowheads="1"/>
            </p:cNvSpPr>
            <p:nvPr/>
          </p:nvSpPr>
          <p:spPr bwMode="auto">
            <a:xfrm>
              <a:off x="5370002" y="5817037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68" name="Oval 19"/>
            <p:cNvSpPr>
              <a:spLocks noChangeArrowheads="1"/>
            </p:cNvSpPr>
            <p:nvPr/>
          </p:nvSpPr>
          <p:spPr bwMode="auto">
            <a:xfrm>
              <a:off x="4570554" y="5817037"/>
              <a:ext cx="476640" cy="4637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69" name="Line 26"/>
            <p:cNvSpPr>
              <a:spLocks noChangeShapeType="1"/>
            </p:cNvSpPr>
            <p:nvPr/>
          </p:nvSpPr>
          <p:spPr bwMode="auto">
            <a:xfrm>
              <a:off x="5542497" y="4798571"/>
              <a:ext cx="0" cy="713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70" name="Line 26"/>
            <p:cNvSpPr>
              <a:spLocks noChangeShapeType="1"/>
            </p:cNvSpPr>
            <p:nvPr/>
          </p:nvSpPr>
          <p:spPr bwMode="auto">
            <a:xfrm>
              <a:off x="2802772" y="4813885"/>
              <a:ext cx="0" cy="713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71" name="Rectangle 34"/>
            <p:cNvSpPr>
              <a:spLocks noChangeArrowheads="1"/>
            </p:cNvSpPr>
            <p:nvPr/>
          </p:nvSpPr>
          <p:spPr bwMode="auto">
            <a:xfrm>
              <a:off x="6227640" y="5817037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72" name="TextovéPole 6"/>
            <p:cNvSpPr txBox="1">
              <a:spLocks noChangeArrowheads="1"/>
            </p:cNvSpPr>
            <p:nvPr/>
          </p:nvSpPr>
          <p:spPr bwMode="auto">
            <a:xfrm>
              <a:off x="4201445" y="1300462"/>
              <a:ext cx="926633" cy="1037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Ca plic</a:t>
              </a:r>
            </a:p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fumator</a:t>
              </a:r>
            </a:p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+80 let</a:t>
              </a:r>
              <a:endParaRPr lang="cs-CZ" altLang="cs-CZ" sz="1089" b="1">
                <a:solidFill>
                  <a:srgbClr val="3333CC"/>
                </a:solidFill>
                <a:latin typeface="Calibri" panose="020F0502020204030204" pitchFamily="34" charset="0"/>
              </a:endParaRPr>
            </a:p>
            <a:p>
              <a:endParaRPr lang="cs-CZ" altLang="cs-CZ" sz="1089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173" name="TextovéPole 6"/>
            <p:cNvSpPr txBox="1">
              <a:spLocks noChangeArrowheads="1"/>
            </p:cNvSpPr>
            <p:nvPr/>
          </p:nvSpPr>
          <p:spPr bwMode="auto">
            <a:xfrm>
              <a:off x="7616277" y="2684556"/>
              <a:ext cx="1276203" cy="804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Dissemin. Ca prostaty</a:t>
              </a:r>
              <a:endParaRPr lang="cs-CZ" altLang="cs-CZ" sz="1089" b="1">
                <a:solidFill>
                  <a:srgbClr val="3333CC"/>
                </a:solidFill>
                <a:latin typeface="Calibri" panose="020F0502020204030204" pitchFamily="34" charset="0"/>
              </a:endParaRPr>
            </a:p>
            <a:p>
              <a:endParaRPr lang="cs-CZ" altLang="cs-CZ" sz="1089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174" name="TextovéPole 6"/>
            <p:cNvSpPr txBox="1">
              <a:spLocks noChangeArrowheads="1"/>
            </p:cNvSpPr>
            <p:nvPr/>
          </p:nvSpPr>
          <p:spPr bwMode="auto">
            <a:xfrm>
              <a:off x="5919472" y="4865363"/>
              <a:ext cx="926633" cy="57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 i="1">
                  <a:solidFill>
                    <a:srgbClr val="3333CC"/>
                  </a:solidFill>
                  <a:latin typeface="Calibri" panose="020F0502020204030204" pitchFamily="34" charset="0"/>
                </a:rPr>
                <a:t>BRCA1</a:t>
              </a:r>
            </a:p>
            <a:p>
              <a:endParaRPr lang="cs-CZ" altLang="cs-CZ" sz="1089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175" name="TextovéPole 6"/>
            <p:cNvSpPr txBox="1">
              <a:spLocks noChangeArrowheads="1"/>
            </p:cNvSpPr>
            <p:nvPr/>
          </p:nvSpPr>
          <p:spPr bwMode="auto">
            <a:xfrm>
              <a:off x="1871048" y="4852798"/>
              <a:ext cx="926633" cy="57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 i="1">
                  <a:solidFill>
                    <a:srgbClr val="3333CC"/>
                  </a:solidFill>
                  <a:latin typeface="Calibri" panose="020F0502020204030204" pitchFamily="34" charset="0"/>
                </a:rPr>
                <a:t>BRCA1</a:t>
              </a:r>
            </a:p>
            <a:p>
              <a:endParaRPr lang="cs-CZ" altLang="cs-CZ" sz="1089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601474"/>
      </p:ext>
    </p:extLst>
  </p:cSld>
  <p:clrMapOvr>
    <a:masterClrMapping/>
  </p:clrMapOvr>
  <p:transition spd="med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94"/>
          <p:cNvSpPr txBox="1">
            <a:spLocks noChangeArrowheads="1"/>
          </p:cNvSpPr>
          <p:nvPr/>
        </p:nvSpPr>
        <p:spPr bwMode="auto">
          <a:xfrm>
            <a:off x="1982929" y="109452"/>
            <a:ext cx="8226144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cs-CZ" altLang="cs-CZ" sz="3266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Empiric assessment of cancer risk -</a:t>
            </a:r>
            <a:r>
              <a:rPr lang="en-US" altLang="cs-CZ" sz="3266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Claus model</a:t>
            </a:r>
          </a:p>
        </p:txBody>
      </p:sp>
      <p:pic>
        <p:nvPicPr>
          <p:cNvPr id="50179" name="Shape 9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47" y="1251492"/>
            <a:ext cx="6957370" cy="5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65199"/>
      </p:ext>
    </p:extLst>
  </p:cSld>
  <p:clrMapOvr>
    <a:masterClrMapping/>
  </p:clrMapOvr>
  <p:transition spd="med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00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Individual risk</a:t>
            </a:r>
            <a:endParaRPr lang="en-US" altLang="cs-CZ" sz="3992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980049" y="1934125"/>
            <a:ext cx="8227583" cy="4523514"/>
          </a:xfrm>
          <a:prstGeom prst="rect">
            <a:avLst/>
          </a:prstGeom>
          <a:noFill/>
          <a:ln>
            <a:noFill/>
          </a:ln>
        </p:spPr>
        <p:txBody>
          <a:bodyPr lIns="0" tIns="25469" rIns="0" bIns="0"/>
          <a:lstStyle/>
          <a:p>
            <a:pPr marL="194424" indent="-270465">
              <a:spcBef>
                <a:spcPts val="0"/>
              </a:spcBef>
              <a:spcAft>
                <a:spcPts val="0"/>
              </a:spcAft>
              <a:buFont typeface="Calibri"/>
              <a:buChar char="●"/>
              <a:defRPr/>
            </a:pP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family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onset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relative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found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mutation</a:t>
            </a:r>
            <a:endParaRPr lang="cs-CZ" sz="217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4424" indent="-270465">
              <a:spcBef>
                <a:spcPts val="0"/>
              </a:spcBef>
              <a:spcAft>
                <a:spcPts val="0"/>
              </a:spcAft>
              <a:buFont typeface="Calibri"/>
              <a:buChar char="●"/>
              <a:defRPr/>
            </a:pP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molecular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genetic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investigation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indicated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cs-CZ" sz="2177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clinical</a:t>
            </a:r>
            <a:r>
              <a:rPr lang="cs-CZ" sz="217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geneticist</a:t>
            </a:r>
            <a:endParaRPr lang="cs-CZ" sz="2177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4424" indent="-270465">
              <a:spcBef>
                <a:spcPts val="0"/>
              </a:spcBef>
              <a:spcAft>
                <a:spcPts val="0"/>
              </a:spcAft>
              <a:buFont typeface="Calibri"/>
              <a:buChar char="●"/>
              <a:defRPr/>
            </a:pPr>
            <a:r>
              <a:rPr lang="cs-CZ" sz="2177" dirty="0" err="1">
                <a:latin typeface="Calibri"/>
                <a:ea typeface="Calibri"/>
                <a:cs typeface="Calibri"/>
                <a:sym typeface="Calibri"/>
              </a:rPr>
              <a:t>ossibility</a:t>
            </a:r>
            <a:r>
              <a:rPr lang="cs-CZ" sz="2177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2177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latin typeface="Calibri"/>
                <a:ea typeface="Calibri"/>
                <a:cs typeface="Calibri"/>
                <a:sym typeface="Calibri"/>
              </a:rPr>
              <a:t>preimplantation</a:t>
            </a:r>
            <a:r>
              <a:rPr lang="cs-CZ" sz="2177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latin typeface="Calibri"/>
                <a:ea typeface="Calibri"/>
                <a:cs typeface="Calibri"/>
                <a:sym typeface="Calibri"/>
              </a:rPr>
              <a:t>genetic</a:t>
            </a:r>
            <a:r>
              <a:rPr lang="cs-CZ" sz="2177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latin typeface="Calibri"/>
                <a:ea typeface="Calibri"/>
                <a:cs typeface="Calibri"/>
                <a:sym typeface="Calibri"/>
              </a:rPr>
              <a:t>diagnostics</a:t>
            </a:r>
            <a:endParaRPr lang="cs-CZ" sz="2177" dirty="0">
              <a:latin typeface="Calibri"/>
              <a:ea typeface="Calibri"/>
              <a:cs typeface="Calibri"/>
              <a:sym typeface="Calibri"/>
            </a:endParaRPr>
          </a:p>
          <a:p>
            <a:pPr marL="194423" indent="-194423">
              <a:spcBef>
                <a:spcPts val="0"/>
              </a:spcBef>
              <a:spcAft>
                <a:spcPts val="0"/>
              </a:spcAft>
              <a:defRPr/>
            </a:pPr>
            <a:endParaRPr sz="217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4423" indent="-194423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Useful</a:t>
            </a:r>
            <a:r>
              <a:rPr lang="cs-CZ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177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r>
              <a:rPr lang="en-US" sz="217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194423" indent="-194423"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defRPr/>
            </a:pPr>
            <a:r>
              <a:rPr lang="en-US" sz="2177" i="1" u="sng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http://www.omim.org</a:t>
            </a:r>
          </a:p>
          <a:p>
            <a:pPr marL="194423" indent="-194423"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defRPr/>
            </a:pPr>
            <a:r>
              <a:rPr lang="en-US" sz="2177" i="1" u="sng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http://arup.utah.edu/database/BRCA/</a:t>
            </a:r>
          </a:p>
          <a:p>
            <a:pPr marL="194423" indent="-194423"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defRPr/>
            </a:pPr>
            <a:r>
              <a:rPr lang="en-US" sz="2177" i="1" u="sng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http://cancer.sanger.ac.uk/cosmic</a:t>
            </a:r>
          </a:p>
          <a:p>
            <a:pPr marL="194423" indent="-194423">
              <a:spcBef>
                <a:spcPts val="0"/>
              </a:spcBef>
              <a:spcAft>
                <a:spcPts val="0"/>
              </a:spcAft>
              <a:defRPr/>
            </a:pPr>
            <a:endParaRPr sz="2177" dirty="0">
              <a:solidFill>
                <a:srgbClr val="CCCC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2177" dirty="0">
              <a:solidFill>
                <a:srgbClr val="CCCC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409413"/>
      </p:ext>
    </p:extLst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Název předmětu (kód předmětu) (např. První pomoc - cvičení (VLPO011c))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z 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 se naučí rozpoznat akutní život ohrožující stavy u diabetiků.</a:t>
            </a:r>
          </a:p>
          <a:p>
            <a:endParaRPr lang="cs-CZ" dirty="0"/>
          </a:p>
          <a:p>
            <a:r>
              <a:rPr lang="cs-CZ" dirty="0"/>
              <a:t>Student se naučí základní principy první pomoci u diabetiků.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106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cs-CZ" altLang="cs-CZ" sz="3629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criteria for genetic testing</a:t>
            </a:r>
            <a:br>
              <a:rPr lang="cs-CZ" altLang="cs-CZ" sz="3629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cs-CZ" sz="2903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 sporadic form</a:t>
            </a:r>
          </a:p>
        </p:txBody>
      </p:sp>
      <p:sp>
        <p:nvSpPr>
          <p:cNvPr id="54275" name="Shape 107"/>
          <p:cNvSpPr txBox="1">
            <a:spLocks noChangeArrowheads="1"/>
          </p:cNvSpPr>
          <p:nvPr/>
        </p:nvSpPr>
        <p:spPr bwMode="auto">
          <a:xfrm>
            <a:off x="1817312" y="2383452"/>
            <a:ext cx="8553058" cy="32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69" rIns="0" bIns="0"/>
          <a:lstStyle>
            <a:lvl1pPr marL="4572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540" b="1">
                <a:solidFill>
                  <a:srgbClr val="9900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fallopian / ovarian / primary peritoneal cancer in any age 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en-US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triple negativ</a:t>
            </a:r>
            <a:r>
              <a:rPr lang="cs-CZ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 breast cancer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(ER, PR, HER2 neg.)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˂60 years,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medul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lary carcinoma almost always consistent with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TNBC</a:t>
            </a:r>
            <a:endParaRPr lang="cs-CZ" altLang="cs-CZ" sz="254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unilateral breast cancer ˂45 years</a:t>
            </a:r>
            <a:b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(˂50 if no family history known) </a:t>
            </a:r>
            <a:endParaRPr lang="en-US" altLang="cs-CZ" sz="254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two primary breast cancers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first ˂50 years or both ˂60 years</a:t>
            </a:r>
            <a:endParaRPr lang="en-US" altLang="cs-CZ" sz="254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breast and pancreas cancer </a:t>
            </a:r>
            <a:r>
              <a:rPr lang="en-US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duplicit</a:t>
            </a:r>
            <a:r>
              <a:rPr lang="cs-CZ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 any age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male breast cancer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 any age</a:t>
            </a:r>
            <a:endParaRPr lang="en-US" altLang="cs-CZ" sz="254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276" name="TextovéPole 1"/>
          <p:cNvSpPr txBox="1">
            <a:spLocks noChangeArrowheads="1"/>
          </p:cNvSpPr>
          <p:nvPr/>
        </p:nvSpPr>
        <p:spPr bwMode="auto">
          <a:xfrm>
            <a:off x="6683582" y="1248612"/>
            <a:ext cx="3524050" cy="7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177" i="1">
                <a:latin typeface="Calibri" panose="020F0502020204030204" pitchFamily="34" charset="0"/>
              </a:rPr>
              <a:t>According to NCCN, NICE, ESMO, SLGG</a:t>
            </a:r>
          </a:p>
        </p:txBody>
      </p:sp>
    </p:spTree>
    <p:extLst>
      <p:ext uri="{BB962C8B-B14F-4D97-AF65-F5344CB8AC3E}">
        <p14:creationId xmlns:p14="http://schemas.microsoft.com/office/powerpoint/2010/main" val="1204803116"/>
      </p:ext>
    </p:extLst>
  </p:cSld>
  <p:clrMapOvr>
    <a:masterClrMapping/>
  </p:clrMapOvr>
  <p:transition spd="med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112"/>
          <p:cNvSpPr txBox="1">
            <a:spLocks noChangeArrowheads="1"/>
          </p:cNvSpPr>
          <p:nvPr/>
        </p:nvSpPr>
        <p:spPr bwMode="auto">
          <a:xfrm>
            <a:off x="1982929" y="302432"/>
            <a:ext cx="8226144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cs-CZ" altLang="cs-CZ" sz="3629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criteria for genetic testing</a:t>
            </a:r>
            <a:br>
              <a:rPr lang="cs-CZ" altLang="cs-CZ" sz="3629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2903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– familial form</a:t>
            </a:r>
            <a:endParaRPr lang="en-US" altLang="cs-CZ" sz="2903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6323" name="Shape 113"/>
          <p:cNvSpPr txBox="1">
            <a:spLocks noChangeArrowheads="1"/>
          </p:cNvSpPr>
          <p:nvPr/>
        </p:nvSpPr>
        <p:spPr bwMode="auto">
          <a:xfrm>
            <a:off x="1980049" y="1604329"/>
            <a:ext cx="8227583" cy="452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69" rIns="0" bIns="0"/>
          <a:lstStyle>
            <a:lvl1pPr marL="215900" indent="-215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SzPct val="25000"/>
              <a:buFont typeface="Arial" panose="020B0604020202020204" pitchFamily="34" charset="0"/>
              <a:buNone/>
            </a:pPr>
            <a:r>
              <a:rPr lang="en-US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 </a:t>
            </a:r>
            <a:r>
              <a:rPr lang="cs-CZ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relatives</a:t>
            </a:r>
            <a:endParaRPr lang="en-US" altLang="cs-CZ" sz="254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 least 3 direct relatives (including the proband ) with breast cancer in any age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 </a:t>
            </a:r>
            <a:r>
              <a:rPr lang="cs-CZ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relatives</a:t>
            </a:r>
            <a:endParaRPr lang="en-US" altLang="cs-CZ" sz="254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direct relatives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including the proband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with breast cancer, at least one diagnosed ˂50 years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or both ˂60 years</a:t>
            </a:r>
            <a:endParaRPr lang="en-US" altLang="cs-CZ" sz="254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Proband with breast cancer of any age and a direct relative with ovarian cancer, triple-negative breast cancer or medullar breast cancer, male breast cancer, pancreatic cancer or high/grade primary metastatic prostate cancer</a:t>
            </a:r>
            <a:b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cs-CZ" altLang="cs-CZ" sz="254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Pct val="25000"/>
              <a:buFontTx/>
              <a:buNone/>
            </a:pPr>
            <a:r>
              <a:rPr lang="en-US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Predi</a:t>
            </a:r>
            <a:r>
              <a:rPr lang="cs-CZ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ctive testing of a known familial mutation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above 18 yrs</a:t>
            </a:r>
            <a:endParaRPr lang="en-US" altLang="cs-CZ" sz="254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6324" name="TextovéPole 3"/>
          <p:cNvSpPr txBox="1">
            <a:spLocks noChangeArrowheads="1"/>
          </p:cNvSpPr>
          <p:nvPr/>
        </p:nvSpPr>
        <p:spPr bwMode="auto">
          <a:xfrm>
            <a:off x="6683582" y="1248612"/>
            <a:ext cx="3524050" cy="7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177" i="1">
                <a:latin typeface="Calibri" panose="020F0502020204030204" pitchFamily="34" charset="0"/>
              </a:rPr>
              <a:t>According to NCCN, NICE, ESMO, SLGG</a:t>
            </a:r>
          </a:p>
        </p:txBody>
      </p:sp>
    </p:spTree>
    <p:extLst>
      <p:ext uri="{BB962C8B-B14F-4D97-AF65-F5344CB8AC3E}">
        <p14:creationId xmlns:p14="http://schemas.microsoft.com/office/powerpoint/2010/main" val="1758419166"/>
      </p:ext>
    </p:extLst>
  </p:cSld>
  <p:clrMapOvr>
    <a:masterClrMapping/>
  </p:clrMapOvr>
  <p:transition spd="med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118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Recommended</a:t>
            </a:r>
            <a:r>
              <a:rPr lang="en-US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screening</a:t>
            </a:r>
            <a: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of </a:t>
            </a:r>
            <a:b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mutation carriers</a:t>
            </a:r>
            <a:endParaRPr lang="en-US" altLang="cs-CZ" sz="3992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371" name="Shape 119"/>
          <p:cNvSpPr txBox="1">
            <a:spLocks noChangeArrowheads="1"/>
          </p:cNvSpPr>
          <p:nvPr/>
        </p:nvSpPr>
        <p:spPr bwMode="auto">
          <a:xfrm>
            <a:off x="1980049" y="1705139"/>
            <a:ext cx="8227583" cy="453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69" rIns="0" bIns="0"/>
          <a:lstStyle>
            <a:lvl1pPr marL="4572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breast self-investigation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since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18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years</a:t>
            </a:r>
            <a:endParaRPr lang="en-US" altLang="cs-CZ" sz="254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clinical breast investigation by a specialist twice a year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since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25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years or 10 years earlier than the first occurence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 breast/ovarian cancer in relatives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25-29 let: </a:t>
            </a:r>
            <a:r>
              <a:rPr lang="en-US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MRI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 ultrasound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twice a years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30-65 let: </a:t>
            </a:r>
            <a:r>
              <a:rPr lang="en-US" altLang="cs-CZ" sz="254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MRI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mammography</a:t>
            </a:r>
            <a:r>
              <a:rPr lang="en-US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twice a year</a:t>
            </a:r>
            <a:endParaRPr lang="cs-CZ" altLang="cs-CZ" sz="254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en-US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gyne</a:t>
            </a: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</a:t>
            </a:r>
            <a:r>
              <a:rPr lang="en-US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ologic</a:t>
            </a: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</a:t>
            </a:r>
            <a:r>
              <a:rPr lang="en-US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investigation twice a year including transvaginal ultrasound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SzTx/>
              <a:buFont typeface="Calibri" panose="020F0502020204030204" pitchFamily="34" charset="0"/>
              <a:buChar char="●"/>
            </a:pP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further investigations </a:t>
            </a:r>
            <a:r>
              <a:rPr lang="en-US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(onkomarker</a:t>
            </a: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  <a:r>
              <a:rPr lang="en-US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screening </a:t>
            </a: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for other malignancies, eg. gastroscopy, colonoscopy</a:t>
            </a:r>
            <a:r>
              <a:rPr lang="en-US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33376367"/>
      </p:ext>
    </p:extLst>
  </p:cSld>
  <p:clrMapOvr>
    <a:masterClrMapping/>
  </p:clrMapOvr>
  <p:transition spd="med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129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Prophylactic surgery</a:t>
            </a:r>
            <a:endParaRPr lang="en-US" altLang="cs-CZ" sz="3992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980049" y="1952845"/>
            <a:ext cx="8227583" cy="3778957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/>
          <a:lstStyle/>
          <a:p>
            <a:pPr marL="414772" indent="-380208">
              <a:spcBef>
                <a:spcPts val="0"/>
              </a:spcBef>
              <a:buFont typeface="Calibri"/>
              <a:buChar char="●"/>
              <a:defRPr/>
            </a:pPr>
            <a:r>
              <a:rPr lang="cs-CZ" sz="2722" b="1" dirty="0" err="1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722" b="1" dirty="0" err="1">
                <a:latin typeface="Calibri"/>
                <a:ea typeface="Calibri"/>
                <a:cs typeface="Calibri"/>
                <a:sym typeface="Calibri"/>
              </a:rPr>
              <a:t>ilater</a:t>
            </a:r>
            <a:r>
              <a:rPr lang="cs-CZ" sz="2722" b="1" dirty="0"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cs-CZ" sz="2722" b="1" dirty="0" err="1">
                <a:latin typeface="Calibri"/>
                <a:ea typeface="Calibri"/>
                <a:cs typeface="Calibri"/>
                <a:sym typeface="Calibri"/>
              </a:rPr>
              <a:t>prophylactic</a:t>
            </a:r>
            <a:r>
              <a:rPr lang="cs-CZ" sz="2722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b="1" dirty="0" err="1">
                <a:latin typeface="Calibri"/>
                <a:ea typeface="Calibri"/>
                <a:cs typeface="Calibri"/>
                <a:sym typeface="Calibri"/>
              </a:rPr>
              <a:t>adnexectomy</a:t>
            </a:r>
            <a:r>
              <a:rPr lang="en-US" sz="2722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best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age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35-40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years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mutation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carriers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immediately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elderly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patients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possibility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hysterectomy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considered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especially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cs-CZ" sz="2722" i="1" dirty="0">
                <a:latin typeface="Calibri"/>
                <a:ea typeface="Calibri"/>
                <a:cs typeface="Calibri"/>
                <a:sym typeface="Calibri"/>
              </a:rPr>
              <a:t>BRCA1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mutation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carriers</a:t>
            </a:r>
            <a:r>
              <a:rPr lang="en-US" sz="2722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>
              <a:spcBef>
                <a:spcPts val="0"/>
              </a:spcBef>
              <a:defRPr/>
            </a:pPr>
            <a:endParaRPr sz="2722" dirty="0">
              <a:latin typeface="Arial" charset="0"/>
            </a:endParaRPr>
          </a:p>
          <a:p>
            <a:pPr marL="414772" indent="-380208">
              <a:spcBef>
                <a:spcPts val="0"/>
              </a:spcBef>
              <a:buFont typeface="Calibri"/>
              <a:buChar char="●"/>
              <a:defRPr/>
            </a:pPr>
            <a:r>
              <a:rPr lang="cs-CZ" sz="2722" b="1" dirty="0" err="1">
                <a:latin typeface="Calibri"/>
                <a:ea typeface="Calibri"/>
                <a:cs typeface="Calibri"/>
                <a:sym typeface="Calibri"/>
              </a:rPr>
              <a:t>bilateral</a:t>
            </a:r>
            <a:r>
              <a:rPr lang="cs-CZ" sz="2722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b="1" dirty="0" err="1">
                <a:latin typeface="Calibri"/>
                <a:ea typeface="Calibri"/>
                <a:cs typeface="Calibri"/>
                <a:sym typeface="Calibri"/>
              </a:rPr>
              <a:t>prophylactic</a:t>
            </a:r>
            <a:r>
              <a:rPr lang="cs-CZ" sz="2722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b="1" dirty="0" err="1">
                <a:latin typeface="Calibri"/>
                <a:ea typeface="Calibri"/>
                <a:cs typeface="Calibri"/>
                <a:sym typeface="Calibri"/>
              </a:rPr>
              <a:t>mastectomy</a:t>
            </a:r>
            <a:r>
              <a:rPr lang="en-US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patients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asks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consultation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oncologist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complex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preventive</a:t>
            </a:r>
            <a:r>
              <a:rPr lang="cs-CZ" sz="2722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22" dirty="0" err="1">
                <a:latin typeface="Calibri"/>
                <a:ea typeface="Calibri"/>
                <a:cs typeface="Calibri"/>
                <a:sym typeface="Calibri"/>
              </a:rPr>
              <a:t>investigations</a:t>
            </a:r>
            <a:endParaRPr sz="2722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82786"/>
      </p:ext>
    </p:extLst>
  </p:cSld>
  <p:clrMapOvr>
    <a:masterClrMapping/>
  </p:clrMapOvr>
  <p:transition spd="med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129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Further considerations</a:t>
            </a:r>
            <a:endParaRPr lang="en-US" altLang="cs-CZ" sz="3992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2467" name="Shape 130"/>
          <p:cNvSpPr txBox="1">
            <a:spLocks noChangeArrowheads="1"/>
          </p:cNvSpPr>
          <p:nvPr/>
        </p:nvSpPr>
        <p:spPr bwMode="auto">
          <a:xfrm>
            <a:off x="1980049" y="1952846"/>
            <a:ext cx="8492571" cy="317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9" tIns="82939" rIns="82939" bIns="82939"/>
          <a:lstStyle>
            <a:lvl1pPr marL="4572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Font typeface="Calibri" panose="020F0502020204030204" pitchFamily="34" charset="0"/>
              <a:buChar char="●"/>
            </a:pPr>
            <a:r>
              <a:rPr lang="cs-CZ" altLang="cs-CZ" sz="254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chemoprevention</a:t>
            </a: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– Tamoxifen</a:t>
            </a:r>
            <a:b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Tamoxifen use can protect i </a:t>
            </a:r>
            <a:r>
              <a:rPr lang="cs-CZ" altLang="cs-CZ" sz="254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BRCA2</a:t>
            </a: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mutation carriers, but not in </a:t>
            </a:r>
            <a:r>
              <a:rPr lang="cs-CZ" altLang="cs-CZ" sz="254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BRCA1</a:t>
            </a: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carriers: </a:t>
            </a:r>
            <a:r>
              <a:rPr lang="cs-CZ" altLang="cs-CZ" sz="254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King et al., 2001</a:t>
            </a:r>
          </a:p>
          <a:p>
            <a:pPr eaLnBrk="1">
              <a:spcAft>
                <a:spcPct val="0"/>
              </a:spcAft>
              <a:buFont typeface="Calibri" panose="020F0502020204030204" pitchFamily="34" charset="0"/>
              <a:buChar char="●"/>
            </a:pP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Tamoxifen increases survival by 1.8 years and quality adjusted survival by 2,7 years: </a:t>
            </a:r>
            <a:r>
              <a:rPr lang="cs-CZ" altLang="cs-CZ" sz="254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Grann et al., 2002</a:t>
            </a:r>
          </a:p>
          <a:p>
            <a:pPr eaLnBrk="1">
              <a:spcAft>
                <a:spcPct val="0"/>
              </a:spcAft>
              <a:buFont typeface="Calibri" panose="020F0502020204030204" pitchFamily="34" charset="0"/>
              <a:buChar char="●"/>
            </a:pPr>
            <a:endParaRPr lang="cs-CZ" altLang="cs-CZ" sz="254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Font typeface="Calibri" panose="020F0502020204030204" pitchFamily="34" charset="0"/>
              <a:buChar char="●"/>
            </a:pP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role of oral contraceptives? Low dose COC possibly protects against ovarian cancer in BRCA1/2 carriers but its role in breast cancer is uncertain (probably no increased risk)</a:t>
            </a:r>
          </a:p>
          <a:p>
            <a:pPr eaLnBrk="1">
              <a:spcAft>
                <a:spcPct val="0"/>
              </a:spcAft>
              <a:buFont typeface="Calibri" panose="020F0502020204030204" pitchFamily="34" charset="0"/>
              <a:buChar char="●"/>
            </a:pPr>
            <a:endParaRPr lang="cs-CZ" altLang="cs-CZ" sz="254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Font typeface="Calibri" panose="020F0502020204030204" pitchFamily="34" charset="0"/>
              <a:buChar char="●"/>
            </a:pPr>
            <a:r>
              <a:rPr lang="cs-CZ" altLang="cs-CZ" sz="254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reprodukční rozhodnutí</a:t>
            </a:r>
            <a:endParaRPr lang="cs-CZ" altLang="cs-CZ" sz="254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3270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142"/>
          <p:cNvSpPr txBox="1">
            <a:spLocks noChangeArrowheads="1"/>
          </p:cNvSpPr>
          <p:nvPr/>
        </p:nvSpPr>
        <p:spPr bwMode="auto">
          <a:xfrm>
            <a:off x="1982929" y="184340"/>
            <a:ext cx="8226144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SzPct val="25000"/>
              <a:buFont typeface="Arial" panose="020B0604020202020204" pitchFamily="34" charset="0"/>
              <a:buNone/>
            </a:pPr>
            <a:r>
              <a:rPr lang="cs-CZ" altLang="cs-CZ" sz="3629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best protection is an early detection</a:t>
            </a:r>
            <a:r>
              <a:rPr lang="en-US" altLang="cs-CZ" sz="3629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</p:txBody>
      </p:sp>
      <p:pic>
        <p:nvPicPr>
          <p:cNvPr id="64515" name="Shape 14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76" y="1326380"/>
            <a:ext cx="7713450" cy="513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Shape 144"/>
          <p:cNvSpPr txBox="1">
            <a:spLocks noChangeArrowheads="1"/>
          </p:cNvSpPr>
          <p:nvPr/>
        </p:nvSpPr>
        <p:spPr bwMode="auto">
          <a:xfrm>
            <a:off x="2521546" y="5389046"/>
            <a:ext cx="3051680" cy="81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9" tIns="82939" rIns="82939" bIns="82939"/>
          <a:lstStyle/>
          <a:p>
            <a:r>
              <a:rPr lang="cs-CZ" altLang="cs-CZ" sz="2177" i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October is the breast cancer awareness month</a:t>
            </a:r>
            <a:endParaRPr lang="en-US" altLang="cs-CZ" sz="2177" i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28143"/>
      </p:ext>
    </p:extLst>
  </p:cSld>
  <p:clrMapOvr>
    <a:masterClrMapping/>
  </p:clrMapOvr>
  <p:transition spd="med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1948366" y="430607"/>
            <a:ext cx="8229024" cy="1684977"/>
          </a:xfrm>
        </p:spPr>
        <p:txBody>
          <a:bodyPr/>
          <a:lstStyle/>
          <a:p>
            <a:pPr>
              <a:lnSpc>
                <a:spcPct val="102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sz="3629">
                <a:latin typeface="Calibri" panose="020F0502020204030204" pitchFamily="34" charset="0"/>
              </a:rPr>
              <a:t>Heredit</a:t>
            </a:r>
            <a:r>
              <a:rPr lang="cs-CZ" altLang="cs-CZ" sz="3629">
                <a:latin typeface="Calibri" panose="020F0502020204030204" pitchFamily="34" charset="0"/>
              </a:rPr>
              <a:t>ary </a:t>
            </a:r>
            <a:r>
              <a:rPr lang="en-US" altLang="cs-CZ" sz="3629">
                <a:latin typeface="Calibri" panose="020F0502020204030204" pitchFamily="34" charset="0"/>
              </a:rPr>
              <a:t>n</a:t>
            </a:r>
            <a:r>
              <a:rPr lang="cs-CZ" altLang="cs-CZ" sz="3629">
                <a:latin typeface="Calibri" panose="020F0502020204030204" pitchFamily="34" charset="0"/>
              </a:rPr>
              <a:t>onpolypous</a:t>
            </a:r>
            <a:r>
              <a:rPr lang="en-US" altLang="cs-CZ" sz="3629">
                <a:latin typeface="Calibri" panose="020F0502020204030204" pitchFamily="34" charset="0"/>
              </a:rPr>
              <a:t> </a:t>
            </a:r>
            <a:r>
              <a:rPr lang="cs-CZ" altLang="cs-CZ" sz="3629">
                <a:latin typeface="Calibri" panose="020F0502020204030204" pitchFamily="34" charset="0"/>
              </a:rPr>
              <a:t>colorectal carcinoma (</a:t>
            </a:r>
            <a:r>
              <a:rPr lang="en-US" altLang="cs-CZ" sz="3629">
                <a:latin typeface="Calibri" panose="020F0502020204030204" pitchFamily="34" charset="0"/>
              </a:rPr>
              <a:t>NPCC)</a:t>
            </a:r>
            <a:br>
              <a:rPr lang="en-US" altLang="cs-CZ" sz="3629">
                <a:latin typeface="Calibri" panose="020F0502020204030204" pitchFamily="34" charset="0"/>
              </a:rPr>
            </a:br>
            <a:r>
              <a:rPr lang="en-US" altLang="cs-CZ" sz="3629">
                <a:latin typeface="Calibri" panose="020F0502020204030204" pitchFamily="34" charset="0"/>
              </a:rPr>
              <a:t>Lynch syndrom</a:t>
            </a:r>
            <a:r>
              <a:rPr lang="cs-CZ" altLang="cs-CZ" sz="3629">
                <a:latin typeface="Calibri" panose="020F0502020204030204" pitchFamily="34" charset="0"/>
              </a:rPr>
              <a:t>e</a:t>
            </a:r>
            <a:endParaRPr lang="en-US" altLang="cs-CZ" sz="3629">
              <a:latin typeface="Calibri" panose="020F0502020204030204" pitchFamily="34" charset="0"/>
            </a:endParaRPr>
          </a:p>
        </p:txBody>
      </p:sp>
      <p:pic>
        <p:nvPicPr>
          <p:cNvPr id="66563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14" y="2449698"/>
            <a:ext cx="4558078" cy="315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ovéPole 4"/>
          <p:cNvSpPr txBox="1">
            <a:spLocks noChangeArrowheads="1"/>
          </p:cNvSpPr>
          <p:nvPr/>
        </p:nvSpPr>
        <p:spPr bwMode="auto">
          <a:xfrm>
            <a:off x="2115424" y="5780767"/>
            <a:ext cx="4045384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14" i="1">
                <a:latin typeface="Calibri" panose="020F0502020204030204" pitchFamily="34" charset="0"/>
              </a:rPr>
              <a:t>Prof. Henry T. Lynch, MD.  *1928 - </a:t>
            </a:r>
          </a:p>
        </p:txBody>
      </p:sp>
      <p:sp>
        <p:nvSpPr>
          <p:cNvPr id="66565" name="TextovéPole 5"/>
          <p:cNvSpPr txBox="1">
            <a:spLocks noChangeArrowheads="1"/>
          </p:cNvSpPr>
          <p:nvPr/>
        </p:nvSpPr>
        <p:spPr bwMode="auto">
          <a:xfrm>
            <a:off x="6784393" y="2452579"/>
            <a:ext cx="3462123" cy="133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2177">
                <a:latin typeface="Calibri" panose="020F0502020204030204" pitchFamily="34" charset="0"/>
              </a:rPr>
              <a:t>‘</a:t>
            </a:r>
            <a:r>
              <a:rPr lang="en-US" altLang="cs-CZ" sz="2177" i="1">
                <a:latin typeface="Calibri" panose="020F0502020204030204" pitchFamily="34" charset="0"/>
              </a:rPr>
              <a:t>Hereditary factors in cancer: study of two large midwestern kindreds’, </a:t>
            </a:r>
            <a:r>
              <a:rPr lang="cs-CZ" altLang="cs-CZ" sz="2177" i="1">
                <a:latin typeface="Calibri" panose="020F0502020204030204" pitchFamily="34" charset="0"/>
              </a:rPr>
              <a:t/>
            </a:r>
            <a:br>
              <a:rPr lang="cs-CZ" altLang="cs-CZ" sz="2177" i="1">
                <a:latin typeface="Calibri" panose="020F0502020204030204" pitchFamily="34" charset="0"/>
              </a:rPr>
            </a:br>
            <a:r>
              <a:rPr lang="en-US" altLang="cs-CZ" sz="2177" i="1">
                <a:latin typeface="Calibri" panose="020F0502020204030204" pitchFamily="34" charset="0"/>
              </a:rPr>
              <a:t>Arch. Intern. Med., 1966</a:t>
            </a:r>
            <a:endParaRPr lang="cs-CZ" altLang="cs-CZ" sz="2177" i="1">
              <a:latin typeface="Calibri" panose="020F0502020204030204" pitchFamily="34" charset="0"/>
            </a:endParaRPr>
          </a:p>
        </p:txBody>
      </p:sp>
      <p:sp>
        <p:nvSpPr>
          <p:cNvPr id="66566" name="TextovéPole 6"/>
          <p:cNvSpPr txBox="1">
            <a:spLocks noChangeArrowheads="1"/>
          </p:cNvSpPr>
          <p:nvPr/>
        </p:nvSpPr>
        <p:spPr bwMode="auto">
          <a:xfrm>
            <a:off x="6801675" y="4026663"/>
            <a:ext cx="3266263" cy="165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>
                <a:latin typeface="Calibri" panose="020F0502020204030204" pitchFamily="34" charset="0"/>
              </a:rPr>
              <a:t>Research of several families  with colorectal and other cancers in US states Michigan and Nebraska</a:t>
            </a:r>
          </a:p>
        </p:txBody>
      </p:sp>
    </p:spTree>
    <p:extLst>
      <p:ext uri="{BB962C8B-B14F-4D97-AF65-F5344CB8AC3E}">
        <p14:creationId xmlns:p14="http://schemas.microsoft.com/office/powerpoint/2010/main" val="164904267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b="1" smtClean="0">
                <a:latin typeface="Calibri" panose="020F0502020204030204" pitchFamily="34" charset="0"/>
              </a:rPr>
              <a:t>Lynch syndrom</a:t>
            </a:r>
            <a:r>
              <a:rPr lang="cs-CZ" altLang="cs-CZ" b="1" smtClean="0">
                <a:latin typeface="Calibri" panose="020F0502020204030204" pitchFamily="34" charset="0"/>
              </a:rPr>
              <a:t>e</a:t>
            </a:r>
            <a:endParaRPr lang="en-US" altLang="cs-CZ" b="1" smtClean="0"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0049" y="1731062"/>
            <a:ext cx="8229024" cy="4176438"/>
          </a:xfrm>
        </p:spPr>
        <p:txBody>
          <a:bodyPr/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sz="2540">
                <a:latin typeface="Calibri" panose="020F0502020204030204" pitchFamily="34" charset="0"/>
              </a:rPr>
              <a:t>the most frequent</a:t>
            </a:r>
            <a:r>
              <a:rPr lang="en-US" altLang="cs-CZ" sz="2540">
                <a:latin typeface="Calibri" panose="020F0502020204030204" pitchFamily="34" charset="0"/>
              </a:rPr>
              <a:t> </a:t>
            </a:r>
            <a:r>
              <a:rPr lang="cs-CZ" altLang="cs-CZ" sz="2540">
                <a:latin typeface="Calibri" panose="020F0502020204030204" pitchFamily="34" charset="0"/>
              </a:rPr>
              <a:t>congenital predisposition to colorectal cancer</a:t>
            </a:r>
            <a:endParaRPr lang="en-US" altLang="cs-CZ" sz="2540">
              <a:latin typeface="Calibri" panose="020F0502020204030204" pitchFamily="34" charset="0"/>
            </a:endParaRP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sz="2540">
                <a:latin typeface="Calibri" panose="020F0502020204030204" pitchFamily="34" charset="0"/>
              </a:rPr>
              <a:t>high</a:t>
            </a:r>
            <a:r>
              <a:rPr lang="en-US" altLang="cs-CZ" sz="2540">
                <a:latin typeface="Calibri" panose="020F0502020204030204" pitchFamily="34" charset="0"/>
              </a:rPr>
              <a:t> penetrance, AD </a:t>
            </a:r>
            <a:r>
              <a:rPr lang="cs-CZ" altLang="cs-CZ" sz="2540">
                <a:latin typeface="Calibri" panose="020F0502020204030204" pitchFamily="34" charset="0"/>
              </a:rPr>
              <a:t>mode of inheritance</a:t>
            </a: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sz="2540">
                <a:latin typeface="Calibri" panose="020F0502020204030204" pitchFamily="34" charset="0"/>
              </a:rPr>
              <a:t>approximately 2-5% of all colorectal cancers</a:t>
            </a: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sz="2540">
                <a:latin typeface="Calibri" panose="020F0502020204030204" pitchFamily="34" charset="0"/>
              </a:rPr>
              <a:t>28-75% risk of colorectal cancer in men,</a:t>
            </a:r>
            <a:br>
              <a:rPr lang="cs-CZ" altLang="cs-CZ" sz="2540">
                <a:latin typeface="Calibri" panose="020F0502020204030204" pitchFamily="34" charset="0"/>
              </a:rPr>
            </a:br>
            <a:r>
              <a:rPr lang="cs-CZ" altLang="cs-CZ" sz="2540">
                <a:latin typeface="Calibri" panose="020F0502020204030204" pitchFamily="34" charset="0"/>
              </a:rPr>
              <a:t>24-52% risk of colorectal cancer in women</a:t>
            </a: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sz="2540">
                <a:latin typeface="Calibri" panose="020F0502020204030204" pitchFamily="34" charset="0"/>
              </a:rPr>
              <a:t>Risk of other tumors: endometrial cancer, ovarian cancer in women, gastric cancer, urinary tract cancers, hepatobilary cancers, cancer of small intestine, brain tumors</a:t>
            </a:r>
          </a:p>
        </p:txBody>
      </p:sp>
    </p:spTree>
    <p:extLst>
      <p:ext uri="{BB962C8B-B14F-4D97-AF65-F5344CB8AC3E}">
        <p14:creationId xmlns:p14="http://schemas.microsoft.com/office/powerpoint/2010/main" val="326777487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b="1" smtClean="0">
                <a:latin typeface="Calibri" panose="020F0502020204030204" pitchFamily="34" charset="0"/>
              </a:rPr>
              <a:t>Lynch syndrom</a:t>
            </a:r>
            <a:r>
              <a:rPr lang="cs-CZ" altLang="cs-CZ" b="1" smtClean="0">
                <a:latin typeface="Calibri" panose="020F0502020204030204" pitchFamily="34" charset="0"/>
              </a:rPr>
              <a:t>e</a:t>
            </a:r>
            <a:endParaRPr lang="en-US" altLang="cs-CZ" b="1" smtClean="0">
              <a:latin typeface="Calibri" panose="020F0502020204030204" pitchFamily="34" charset="0"/>
            </a:endParaRPr>
          </a:p>
        </p:txBody>
      </p:sp>
      <p:pic>
        <p:nvPicPr>
          <p:cNvPr id="70659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84" y="1664815"/>
            <a:ext cx="7676006" cy="415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88" y="2157347"/>
            <a:ext cx="6139364" cy="368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774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63" y="881373"/>
            <a:ext cx="8305351" cy="498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0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86620" y="158418"/>
            <a:ext cx="7771056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>
              <a:defRPr/>
            </a:pPr>
            <a:r>
              <a:rPr lang="cs-CZ" altLang="cs-CZ" sz="3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altLang="cs-CZ" sz="34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Dogmas</a:t>
            </a:r>
            <a:r>
              <a:rPr lang="cs-CZ" altLang="cs-CZ" sz="3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4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3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4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Oncology</a:t>
            </a:r>
            <a:endParaRPr lang="cs-CZ" altLang="cs-CZ" sz="34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785628" y="5162943"/>
            <a:ext cx="2514504" cy="1600008"/>
          </a:xfrm>
          <a:prstGeom prst="chevron">
            <a:avLst>
              <a:gd name="adj" fmla="val 29763"/>
            </a:avLst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Genetic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DNA -&gt; RNA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966017" y="5162943"/>
            <a:ext cx="2363289" cy="1600008"/>
          </a:xfrm>
          <a:prstGeom prst="chevron">
            <a:avLst>
              <a:gd name="adj" fmla="val 3015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Molecular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protein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972148" y="5162943"/>
            <a:ext cx="2438176" cy="1600008"/>
          </a:xfrm>
          <a:prstGeom prst="chevron">
            <a:avLst>
              <a:gd name="adj" fmla="val 311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Biochemical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protein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8081969" y="5173024"/>
            <a:ext cx="2361848" cy="1600008"/>
          </a:xfrm>
          <a:prstGeom prst="chevron">
            <a:avLst>
              <a:gd name="adj" fmla="val 30159"/>
            </a:avLst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Phenotype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99763" y="1915402"/>
            <a:ext cx="79928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Aberrant gene expression is a key step in the initiation, promotion and progression of the tumor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35671" y="4450068"/>
            <a:ext cx="88842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III) Biological correlates of gene expression are identifiable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35671" y="1424311"/>
            <a:ext cx="86869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I) Cancer is a genetic disease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575366" y="2821258"/>
            <a:ext cx="8686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II)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Carcinogenesis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multistep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délník 2"/>
          <p:cNvSpPr>
            <a:spLocks noChangeArrowheads="1"/>
          </p:cNvSpPr>
          <p:nvPr/>
        </p:nvSpPr>
        <p:spPr bwMode="auto">
          <a:xfrm>
            <a:off x="2270960" y="3421800"/>
            <a:ext cx="77148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Carcinogenesis is a multistep process involving alterations in at least two distinct classes of genes</a:t>
            </a:r>
          </a:p>
        </p:txBody>
      </p:sp>
    </p:spTree>
    <p:extLst>
      <p:ext uri="{BB962C8B-B14F-4D97-AF65-F5344CB8AC3E}">
        <p14:creationId xmlns:p14="http://schemas.microsoft.com/office/powerpoint/2010/main" val="352125088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Skupina 1"/>
          <p:cNvGrpSpPr>
            <a:grpSpLocks/>
          </p:cNvGrpSpPr>
          <p:nvPr/>
        </p:nvGrpSpPr>
        <p:grpSpPr bwMode="auto">
          <a:xfrm>
            <a:off x="2900306" y="1337901"/>
            <a:ext cx="6166727" cy="4641607"/>
            <a:chOff x="590133" y="1335022"/>
            <a:chExt cx="6797347" cy="5115289"/>
          </a:xfrm>
        </p:grpSpPr>
        <p:sp>
          <p:nvSpPr>
            <p:cNvPr id="73732" name="Line 26"/>
            <p:cNvSpPr>
              <a:spLocks noChangeShapeType="1"/>
            </p:cNvSpPr>
            <p:nvPr/>
          </p:nvSpPr>
          <p:spPr bwMode="auto">
            <a:xfrm>
              <a:off x="5858266" y="4868097"/>
              <a:ext cx="0" cy="9346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73733" name="Line 26"/>
            <p:cNvSpPr>
              <a:spLocks noChangeShapeType="1"/>
            </p:cNvSpPr>
            <p:nvPr/>
          </p:nvSpPr>
          <p:spPr bwMode="auto">
            <a:xfrm>
              <a:off x="4260289" y="4905060"/>
              <a:ext cx="0" cy="9346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grpSp>
          <p:nvGrpSpPr>
            <p:cNvPr id="73734" name="Skupina 4"/>
            <p:cNvGrpSpPr>
              <a:grpSpLocks/>
            </p:cNvGrpSpPr>
            <p:nvPr/>
          </p:nvGrpSpPr>
          <p:grpSpPr bwMode="auto">
            <a:xfrm>
              <a:off x="3788714" y="5816004"/>
              <a:ext cx="772104" cy="473514"/>
              <a:chOff x="4538639" y="2514504"/>
              <a:chExt cx="772104" cy="473514"/>
            </a:xfrm>
          </p:grpSpPr>
          <p:sp>
            <p:nvSpPr>
              <p:cNvPr id="73793" name="Line 26"/>
              <p:cNvSpPr>
                <a:spLocks noChangeShapeType="1"/>
              </p:cNvSpPr>
              <p:nvPr/>
            </p:nvSpPr>
            <p:spPr bwMode="auto">
              <a:xfrm>
                <a:off x="5304193" y="2545764"/>
                <a:ext cx="0" cy="442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73794" name="Line 26"/>
              <p:cNvSpPr>
                <a:spLocks noChangeShapeType="1"/>
              </p:cNvSpPr>
              <p:nvPr/>
            </p:nvSpPr>
            <p:spPr bwMode="auto">
              <a:xfrm>
                <a:off x="4561920" y="2514504"/>
                <a:ext cx="18909" cy="4735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73795" name="Line 24"/>
              <p:cNvSpPr>
                <a:spLocks noChangeShapeType="1"/>
              </p:cNvSpPr>
              <p:nvPr/>
            </p:nvSpPr>
            <p:spPr bwMode="auto">
              <a:xfrm>
                <a:off x="4538639" y="2518547"/>
                <a:ext cx="7721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grpSp>
          <p:nvGrpSpPr>
            <p:cNvPr id="73735" name="Skupina 8"/>
            <p:cNvGrpSpPr>
              <a:grpSpLocks/>
            </p:cNvGrpSpPr>
            <p:nvPr/>
          </p:nvGrpSpPr>
          <p:grpSpPr bwMode="auto">
            <a:xfrm>
              <a:off x="5338358" y="5776189"/>
              <a:ext cx="1514013" cy="473514"/>
              <a:chOff x="4538638" y="2514504"/>
              <a:chExt cx="1514013" cy="473514"/>
            </a:xfrm>
          </p:grpSpPr>
          <p:sp>
            <p:nvSpPr>
              <p:cNvPr id="73789" name="Line 26"/>
              <p:cNvSpPr>
                <a:spLocks noChangeShapeType="1"/>
              </p:cNvSpPr>
              <p:nvPr/>
            </p:nvSpPr>
            <p:spPr bwMode="auto">
              <a:xfrm>
                <a:off x="6052651" y="2541071"/>
                <a:ext cx="0" cy="4156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73790" name="Line 26"/>
              <p:cNvSpPr>
                <a:spLocks noChangeShapeType="1"/>
              </p:cNvSpPr>
              <p:nvPr/>
            </p:nvSpPr>
            <p:spPr bwMode="auto">
              <a:xfrm>
                <a:off x="5304193" y="2545764"/>
                <a:ext cx="0" cy="442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73791" name="Line 26"/>
              <p:cNvSpPr>
                <a:spLocks noChangeShapeType="1"/>
              </p:cNvSpPr>
              <p:nvPr/>
            </p:nvSpPr>
            <p:spPr bwMode="auto">
              <a:xfrm>
                <a:off x="4561920" y="2514504"/>
                <a:ext cx="18909" cy="4735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73792" name="Line 24"/>
              <p:cNvSpPr>
                <a:spLocks noChangeShapeType="1"/>
              </p:cNvSpPr>
              <p:nvPr/>
            </p:nvSpPr>
            <p:spPr bwMode="auto">
              <a:xfrm>
                <a:off x="4538638" y="2518547"/>
                <a:ext cx="151401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sp>
          <p:nvSpPr>
            <p:cNvPr id="73736" name="Line 17"/>
            <p:cNvSpPr>
              <a:spLocks noChangeShapeType="1"/>
            </p:cNvSpPr>
            <p:nvPr/>
          </p:nvSpPr>
          <p:spPr bwMode="auto">
            <a:xfrm>
              <a:off x="1765442" y="1684978"/>
              <a:ext cx="97200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73737" name="Line 24"/>
            <p:cNvSpPr>
              <a:spLocks noChangeShapeType="1"/>
            </p:cNvSpPr>
            <p:nvPr/>
          </p:nvSpPr>
          <p:spPr bwMode="auto">
            <a:xfrm>
              <a:off x="2292590" y="3730761"/>
              <a:ext cx="291025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73738" name="Line 26"/>
            <p:cNvSpPr>
              <a:spLocks noChangeShapeType="1"/>
            </p:cNvSpPr>
            <p:nvPr/>
          </p:nvSpPr>
          <p:spPr bwMode="auto">
            <a:xfrm>
              <a:off x="4260289" y="3750923"/>
              <a:ext cx="0" cy="8684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grpSp>
          <p:nvGrpSpPr>
            <p:cNvPr id="73739" name="Skupina 16"/>
            <p:cNvGrpSpPr>
              <a:grpSpLocks/>
            </p:cNvGrpSpPr>
            <p:nvPr/>
          </p:nvGrpSpPr>
          <p:grpSpPr bwMode="auto">
            <a:xfrm>
              <a:off x="4964524" y="2680956"/>
              <a:ext cx="2203324" cy="1049805"/>
              <a:chOff x="4354580" y="2505863"/>
              <a:chExt cx="2203324" cy="1049805"/>
            </a:xfrm>
          </p:grpSpPr>
          <p:grpSp>
            <p:nvGrpSpPr>
              <p:cNvPr id="73783" name="Skupina 17"/>
              <p:cNvGrpSpPr>
                <a:grpSpLocks/>
              </p:cNvGrpSpPr>
              <p:nvPr/>
            </p:nvGrpSpPr>
            <p:grpSpPr bwMode="auto">
              <a:xfrm>
                <a:off x="4548960" y="2505863"/>
                <a:ext cx="2008944" cy="1049805"/>
                <a:chOff x="4548960" y="2505863"/>
                <a:chExt cx="2008944" cy="1049805"/>
              </a:xfrm>
            </p:grpSpPr>
            <p:sp>
              <p:nvSpPr>
                <p:cNvPr id="73785" name="Line 26"/>
                <p:cNvSpPr>
                  <a:spLocks noChangeShapeType="1"/>
                </p:cNvSpPr>
                <p:nvPr/>
              </p:nvSpPr>
              <p:spPr bwMode="auto">
                <a:xfrm>
                  <a:off x="6547582" y="2510185"/>
                  <a:ext cx="0" cy="77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73786" name="Line 26"/>
                <p:cNvSpPr>
                  <a:spLocks noChangeShapeType="1"/>
                </p:cNvSpPr>
                <p:nvPr/>
              </p:nvSpPr>
              <p:spPr bwMode="auto">
                <a:xfrm>
                  <a:off x="5508000" y="2514506"/>
                  <a:ext cx="0" cy="770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73787" name="Line 26"/>
                <p:cNvSpPr>
                  <a:spLocks noChangeShapeType="1"/>
                </p:cNvSpPr>
                <p:nvPr/>
              </p:nvSpPr>
              <p:spPr bwMode="auto">
                <a:xfrm>
                  <a:off x="4561920" y="2514503"/>
                  <a:ext cx="30980" cy="10411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73788" name="Line 24"/>
                <p:cNvSpPr>
                  <a:spLocks noChangeShapeType="1"/>
                </p:cNvSpPr>
                <p:nvPr/>
              </p:nvSpPr>
              <p:spPr bwMode="auto">
                <a:xfrm>
                  <a:off x="4548960" y="2505863"/>
                  <a:ext cx="2008944" cy="86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</p:grpSp>
          <p:sp>
            <p:nvSpPr>
              <p:cNvPr id="73784" name="Oval 8"/>
              <p:cNvSpPr>
                <a:spLocks noChangeArrowheads="1"/>
              </p:cNvSpPr>
              <p:nvPr/>
            </p:nvSpPr>
            <p:spPr bwMode="auto">
              <a:xfrm>
                <a:off x="4354580" y="2870223"/>
                <a:ext cx="476640" cy="4637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996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740" name="Line 26"/>
            <p:cNvSpPr>
              <a:spLocks noChangeShapeType="1"/>
            </p:cNvSpPr>
            <p:nvPr/>
          </p:nvSpPr>
          <p:spPr bwMode="auto">
            <a:xfrm>
              <a:off x="2292590" y="2684558"/>
              <a:ext cx="0" cy="1046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73741" name="Rectangle 34"/>
            <p:cNvSpPr>
              <a:spLocks noChangeArrowheads="1"/>
            </p:cNvSpPr>
            <p:nvPr/>
          </p:nvSpPr>
          <p:spPr bwMode="auto">
            <a:xfrm>
              <a:off x="2054271" y="3033325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452">
                <a:ea typeface="Arial Unicode MS" charset="0"/>
                <a:cs typeface="Arial" panose="020B0604020202020204" pitchFamily="34" charset="0"/>
              </a:endParaRPr>
            </a:p>
          </p:txBody>
        </p:sp>
        <p:grpSp>
          <p:nvGrpSpPr>
            <p:cNvPr id="73742" name="Skupina 25"/>
            <p:cNvGrpSpPr>
              <a:grpSpLocks/>
            </p:cNvGrpSpPr>
            <p:nvPr/>
          </p:nvGrpSpPr>
          <p:grpSpPr bwMode="auto">
            <a:xfrm>
              <a:off x="1198081" y="1335022"/>
              <a:ext cx="2106720" cy="1345933"/>
              <a:chOff x="1198080" y="1335021"/>
              <a:chExt cx="2106720" cy="1345933"/>
            </a:xfrm>
          </p:grpSpPr>
          <p:sp>
            <p:nvSpPr>
              <p:cNvPr id="73778" name="Oval 19"/>
              <p:cNvSpPr>
                <a:spLocks noChangeArrowheads="1"/>
              </p:cNvSpPr>
              <p:nvPr/>
            </p:nvSpPr>
            <p:spPr bwMode="auto">
              <a:xfrm>
                <a:off x="2737440" y="1453114"/>
                <a:ext cx="476640" cy="46372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996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779" name="Rectangle 34"/>
              <p:cNvSpPr>
                <a:spLocks noChangeArrowheads="1"/>
              </p:cNvSpPr>
              <p:nvPr/>
            </p:nvSpPr>
            <p:spPr bwMode="auto">
              <a:xfrm>
                <a:off x="1288800" y="1453114"/>
                <a:ext cx="476640" cy="4637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452">
                  <a:ea typeface="Arial Unicode MS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780" name="Line 22"/>
              <p:cNvSpPr>
                <a:spLocks noChangeShapeType="1"/>
              </p:cNvSpPr>
              <p:nvPr/>
            </p:nvSpPr>
            <p:spPr bwMode="auto">
              <a:xfrm flipV="1">
                <a:off x="2646720" y="1335021"/>
                <a:ext cx="658080" cy="6538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73781" name="Line 22"/>
              <p:cNvSpPr>
                <a:spLocks noChangeShapeType="1"/>
              </p:cNvSpPr>
              <p:nvPr/>
            </p:nvSpPr>
            <p:spPr bwMode="auto">
              <a:xfrm flipV="1">
                <a:off x="1198080" y="1352304"/>
                <a:ext cx="658080" cy="6538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73782" name="Line 4"/>
              <p:cNvSpPr>
                <a:spLocks noChangeShapeType="1"/>
              </p:cNvSpPr>
              <p:nvPr/>
            </p:nvSpPr>
            <p:spPr bwMode="auto">
              <a:xfrm>
                <a:off x="2292590" y="1679217"/>
                <a:ext cx="0" cy="10017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grpSp>
          <p:nvGrpSpPr>
            <p:cNvPr id="73743" name="Skupina 31"/>
            <p:cNvGrpSpPr>
              <a:grpSpLocks/>
            </p:cNvGrpSpPr>
            <p:nvPr/>
          </p:nvGrpSpPr>
          <p:grpSpPr bwMode="auto">
            <a:xfrm>
              <a:off x="5009403" y="1338623"/>
              <a:ext cx="2106720" cy="1345933"/>
              <a:chOff x="4968252" y="1329982"/>
              <a:chExt cx="2106720" cy="1345933"/>
            </a:xfrm>
          </p:grpSpPr>
          <p:grpSp>
            <p:nvGrpSpPr>
              <p:cNvPr id="73771" name="Skupina 32"/>
              <p:cNvGrpSpPr>
                <a:grpSpLocks/>
              </p:cNvGrpSpPr>
              <p:nvPr/>
            </p:nvGrpSpPr>
            <p:grpSpPr bwMode="auto">
              <a:xfrm>
                <a:off x="4968252" y="1329982"/>
                <a:ext cx="2106720" cy="1345933"/>
                <a:chOff x="1198080" y="1335021"/>
                <a:chExt cx="2106720" cy="1345933"/>
              </a:xfrm>
            </p:grpSpPr>
            <p:sp>
              <p:nvSpPr>
                <p:cNvPr id="73773" name="Oval 19"/>
                <p:cNvSpPr>
                  <a:spLocks noChangeArrowheads="1"/>
                </p:cNvSpPr>
                <p:nvPr/>
              </p:nvSpPr>
              <p:spPr bwMode="auto">
                <a:xfrm>
                  <a:off x="2737440" y="1453114"/>
                  <a:ext cx="476640" cy="46372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5238" tIns="37620" rIns="75238" bIns="37620" anchor="ctr"/>
                <a:lstStyle>
                  <a:lvl1pPr defTabSz="406400">
                    <a:lnSpc>
                      <a:spcPct val="93000"/>
                    </a:lnSpc>
                    <a:spcAft>
                      <a:spcPts val="142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1pPr>
                  <a:lvl2pPr defTabSz="406400">
                    <a:lnSpc>
                      <a:spcPct val="93000"/>
                    </a:lnSpc>
                    <a:spcAft>
                      <a:spcPts val="113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2pPr>
                  <a:lvl3pPr defTabSz="406400">
                    <a:lnSpc>
                      <a:spcPct val="93000"/>
                    </a:lnSpc>
                    <a:spcAft>
                      <a:spcPts val="85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3pPr>
                  <a:lvl4pPr defTabSz="406400">
                    <a:lnSpc>
                      <a:spcPct val="93000"/>
                    </a:lnSpc>
                    <a:spcAft>
                      <a:spcPts val="57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4pPr>
                  <a:lvl5pPr defTabSz="406400">
                    <a:lnSpc>
                      <a:spcPct val="93000"/>
                    </a:lnSpc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5pPr>
                  <a:lvl6pPr marL="25146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6pPr>
                  <a:lvl7pPr marL="29718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7pPr>
                  <a:lvl8pPr marL="34290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8pPr>
                  <a:lvl9pPr marL="38862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Tx/>
                  </a:pPr>
                  <a:endParaRPr lang="cs-CZ" altLang="cs-CZ" sz="1996">
                    <a:solidFill>
                      <a:srgbClr val="FFFFFF"/>
                    </a:solidFill>
                    <a:latin typeface="Times New Roman" panose="02020603050405020304" pitchFamily="18" charset="0"/>
                    <a:ea typeface="Arial Unicode MS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774" name="Rectangle 34"/>
                <p:cNvSpPr>
                  <a:spLocks noChangeArrowheads="1"/>
                </p:cNvSpPr>
                <p:nvPr/>
              </p:nvSpPr>
              <p:spPr bwMode="auto">
                <a:xfrm>
                  <a:off x="1288800" y="1453114"/>
                  <a:ext cx="476640" cy="463729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5238" tIns="37620" rIns="75238" bIns="37620" anchor="ctr"/>
                <a:lstStyle>
                  <a:lvl1pPr defTabSz="406400">
                    <a:lnSpc>
                      <a:spcPct val="93000"/>
                    </a:lnSpc>
                    <a:spcAft>
                      <a:spcPts val="142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1pPr>
                  <a:lvl2pPr defTabSz="406400">
                    <a:lnSpc>
                      <a:spcPct val="93000"/>
                    </a:lnSpc>
                    <a:spcAft>
                      <a:spcPts val="113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2pPr>
                  <a:lvl3pPr defTabSz="406400">
                    <a:lnSpc>
                      <a:spcPct val="93000"/>
                    </a:lnSpc>
                    <a:spcAft>
                      <a:spcPts val="85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3pPr>
                  <a:lvl4pPr defTabSz="406400">
                    <a:lnSpc>
                      <a:spcPct val="93000"/>
                    </a:lnSpc>
                    <a:spcAft>
                      <a:spcPts val="57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4pPr>
                  <a:lvl5pPr defTabSz="406400">
                    <a:lnSpc>
                      <a:spcPct val="93000"/>
                    </a:lnSpc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5pPr>
                  <a:lvl6pPr marL="25146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6pPr>
                  <a:lvl7pPr marL="29718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7pPr>
                  <a:lvl8pPr marL="34290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8pPr>
                  <a:lvl9pPr marL="38862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Tx/>
                  </a:pPr>
                  <a:endParaRPr lang="cs-CZ" altLang="cs-CZ" sz="1452">
                    <a:ea typeface="Arial Unicode MS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77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646720" y="1335021"/>
                  <a:ext cx="658080" cy="6538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7377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198080" y="1352304"/>
                  <a:ext cx="658080" cy="6538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73777" name="Line 4"/>
                <p:cNvSpPr>
                  <a:spLocks noChangeShapeType="1"/>
                </p:cNvSpPr>
                <p:nvPr/>
              </p:nvSpPr>
              <p:spPr bwMode="auto">
                <a:xfrm>
                  <a:off x="2292590" y="1679217"/>
                  <a:ext cx="0" cy="10017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</p:grpSp>
          <p:sp>
            <p:nvSpPr>
              <p:cNvPr id="73772" name="Line 17"/>
              <p:cNvSpPr>
                <a:spLocks noChangeShapeType="1"/>
              </p:cNvSpPr>
              <p:nvPr/>
            </p:nvSpPr>
            <p:spPr bwMode="auto">
              <a:xfrm>
                <a:off x="5514510" y="1665071"/>
                <a:ext cx="97200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sp>
          <p:nvSpPr>
            <p:cNvPr id="73744" name="Line 22"/>
            <p:cNvSpPr>
              <a:spLocks noChangeShapeType="1"/>
            </p:cNvSpPr>
            <p:nvPr/>
          </p:nvSpPr>
          <p:spPr bwMode="auto">
            <a:xfrm flipV="1">
              <a:off x="4860177" y="2950486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73745" name="Rectangle 34"/>
            <p:cNvSpPr>
              <a:spLocks noChangeArrowheads="1"/>
            </p:cNvSpPr>
            <p:nvPr/>
          </p:nvSpPr>
          <p:spPr bwMode="auto">
            <a:xfrm rot="2702252">
              <a:off x="6941644" y="3041827"/>
              <a:ext cx="451957" cy="4397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452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3746" name="Oval 8"/>
            <p:cNvSpPr>
              <a:spLocks noChangeArrowheads="1"/>
            </p:cNvSpPr>
            <p:nvPr/>
          </p:nvSpPr>
          <p:spPr bwMode="auto">
            <a:xfrm>
              <a:off x="5879625" y="3029821"/>
              <a:ext cx="476640" cy="463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996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3747" name="TextovéPole 6"/>
            <p:cNvSpPr txBox="1">
              <a:spLocks noChangeArrowheads="1"/>
            </p:cNvSpPr>
            <p:nvPr/>
          </p:nvSpPr>
          <p:spPr bwMode="auto">
            <a:xfrm>
              <a:off x="7032781" y="3116571"/>
              <a:ext cx="270133" cy="45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2177" b="1">
                  <a:solidFill>
                    <a:srgbClr val="000000"/>
                  </a:solidFill>
                  <a:latin typeface="Calibri" panose="020F0502020204030204" pitchFamily="34" charset="0"/>
                </a:rPr>
                <a:t>8</a:t>
              </a:r>
              <a:endParaRPr lang="cs-CZ" altLang="cs-CZ" sz="2177" b="1">
                <a:solidFill>
                  <a:srgbClr val="3333CC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3748" name="Skupina 43"/>
            <p:cNvGrpSpPr>
              <a:grpSpLocks/>
            </p:cNvGrpSpPr>
            <p:nvPr/>
          </p:nvGrpSpPr>
          <p:grpSpPr bwMode="auto">
            <a:xfrm>
              <a:off x="1928882" y="4596877"/>
              <a:ext cx="4167704" cy="1811355"/>
              <a:chOff x="2302800" y="4592998"/>
              <a:chExt cx="4167704" cy="1811355"/>
            </a:xfrm>
          </p:grpSpPr>
          <p:grpSp>
            <p:nvGrpSpPr>
              <p:cNvPr id="73759" name="Skupina 44"/>
              <p:cNvGrpSpPr>
                <a:grpSpLocks/>
              </p:cNvGrpSpPr>
              <p:nvPr/>
            </p:nvGrpSpPr>
            <p:grpSpPr bwMode="auto">
              <a:xfrm>
                <a:off x="2302800" y="4597025"/>
                <a:ext cx="4167704" cy="1524518"/>
                <a:chOff x="1492856" y="3948983"/>
                <a:chExt cx="4167704" cy="1524518"/>
              </a:xfrm>
            </p:grpSpPr>
            <p:sp>
              <p:nvSpPr>
                <p:cNvPr id="73764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5422240" y="3967439"/>
                  <a:ext cx="0" cy="5714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grpSp>
              <p:nvGrpSpPr>
                <p:cNvPr id="73765" name="Skupina 50"/>
                <p:cNvGrpSpPr>
                  <a:grpSpLocks/>
                </p:cNvGrpSpPr>
                <p:nvPr/>
              </p:nvGrpSpPr>
              <p:grpSpPr bwMode="auto">
                <a:xfrm>
                  <a:off x="1492856" y="3948983"/>
                  <a:ext cx="4167704" cy="1524518"/>
                  <a:chOff x="1220456" y="4328582"/>
                  <a:chExt cx="4167704" cy="1524518"/>
                </a:xfrm>
              </p:grpSpPr>
              <p:sp>
                <p:nvSpPr>
                  <p:cNvPr id="73767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20456" y="5097259"/>
                    <a:ext cx="322560" cy="29667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75238" tIns="37620" rIns="75238" bIns="37620"/>
                  <a:lstStyle/>
                  <a:p>
                    <a:endParaRPr lang="cs-CZ" sz="2177"/>
                  </a:p>
                </p:txBody>
              </p:sp>
              <p:sp>
                <p:nvSpPr>
                  <p:cNvPr id="7376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908912" y="4328582"/>
                    <a:ext cx="326228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75238" tIns="37620" rIns="75238" bIns="37620"/>
                  <a:lstStyle/>
                  <a:p>
                    <a:endParaRPr lang="cs-CZ" sz="2177"/>
                  </a:p>
                </p:txBody>
              </p:sp>
              <p:sp>
                <p:nvSpPr>
                  <p:cNvPr id="7376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31169" y="4918441"/>
                    <a:ext cx="0" cy="93465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75238" tIns="37620" rIns="75238" bIns="37620"/>
                  <a:lstStyle/>
                  <a:p>
                    <a:endParaRPr lang="cs-CZ" sz="2177"/>
                  </a:p>
                </p:txBody>
              </p:sp>
              <p:sp>
                <p:nvSpPr>
                  <p:cNvPr id="7377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911520" y="4754010"/>
                    <a:ext cx="476640" cy="46372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75238" tIns="37620" rIns="75238" bIns="37620" anchor="ctr"/>
                  <a:lstStyle>
                    <a:lvl1pPr defTabSz="406400">
                      <a:lnSpc>
                        <a:spcPct val="93000"/>
                      </a:lnSpc>
                      <a:spcAft>
                        <a:spcPts val="1425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3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1pPr>
                    <a:lvl2pPr defTabSz="406400">
                      <a:lnSpc>
                        <a:spcPct val="93000"/>
                      </a:lnSpc>
                      <a:spcAft>
                        <a:spcPts val="1138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8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2pPr>
                    <a:lvl3pPr defTabSz="406400">
                      <a:lnSpc>
                        <a:spcPct val="93000"/>
                      </a:lnSpc>
                      <a:spcAft>
                        <a:spcPts val="85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3pPr>
                    <a:lvl4pPr defTabSz="406400">
                      <a:lnSpc>
                        <a:spcPct val="93000"/>
                      </a:lnSpc>
                      <a:spcAft>
                        <a:spcPts val="575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4pPr>
                    <a:lvl5pPr defTabSz="406400">
                      <a:lnSpc>
                        <a:spcPct val="93000"/>
                      </a:lnSpc>
                      <a:spcAft>
                        <a:spcPts val="288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5pPr>
                    <a:lvl6pPr marL="2514600" indent="-228600" defTabSz="406400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ts val="288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6pPr>
                    <a:lvl7pPr marL="2971800" indent="-228600" defTabSz="406400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ts val="288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7pPr>
                    <a:lvl8pPr marL="3429000" indent="-228600" defTabSz="406400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ts val="288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8pPr>
                    <a:lvl9pPr marL="3886200" indent="-228600" defTabSz="406400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ts val="288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Aft>
                        <a:spcPct val="0"/>
                      </a:spcAft>
                      <a:buClrTx/>
                      <a:buSzTx/>
                    </a:pPr>
                    <a:endParaRPr lang="cs-CZ" altLang="cs-CZ" sz="1996">
                      <a:solidFill>
                        <a:srgbClr val="FFFFFF"/>
                      </a:solidFill>
                      <a:latin typeface="Times New Roman" panose="02020603050405020304" pitchFamily="18" charset="0"/>
                      <a:ea typeface="Arial Unicode MS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3766" name="Line 28"/>
                <p:cNvSpPr>
                  <a:spLocks noChangeShapeType="1"/>
                </p:cNvSpPr>
                <p:nvPr/>
              </p:nvSpPr>
              <p:spPr bwMode="auto">
                <a:xfrm>
                  <a:off x="2181312" y="3948984"/>
                  <a:ext cx="0" cy="4468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</p:grpSp>
          <p:sp>
            <p:nvSpPr>
              <p:cNvPr id="73760" name="Rectangle 34"/>
              <p:cNvSpPr>
                <a:spLocks noChangeArrowheads="1"/>
              </p:cNvSpPr>
              <p:nvPr/>
            </p:nvSpPr>
            <p:spPr bwMode="auto">
              <a:xfrm>
                <a:off x="2775193" y="5027341"/>
                <a:ext cx="476640" cy="46372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452">
                  <a:ea typeface="Arial Unicode MS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761" name="Line 28"/>
              <p:cNvSpPr>
                <a:spLocks noChangeShapeType="1"/>
              </p:cNvSpPr>
              <p:nvPr/>
            </p:nvSpPr>
            <p:spPr bwMode="auto">
              <a:xfrm>
                <a:off x="4634207" y="4592998"/>
                <a:ext cx="0" cy="4468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73762" name="Oval 19"/>
              <p:cNvSpPr>
                <a:spLocks noChangeArrowheads="1"/>
              </p:cNvSpPr>
              <p:nvPr/>
            </p:nvSpPr>
            <p:spPr bwMode="auto">
              <a:xfrm>
                <a:off x="2775193" y="5940624"/>
                <a:ext cx="476640" cy="46372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996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763" name="Rectangle 34"/>
              <p:cNvSpPr>
                <a:spLocks noChangeArrowheads="1"/>
              </p:cNvSpPr>
              <p:nvPr/>
            </p:nvSpPr>
            <p:spPr bwMode="auto">
              <a:xfrm>
                <a:off x="4403978" y="5050309"/>
                <a:ext cx="476640" cy="4637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452">
                  <a:ea typeface="Arial Unicode MS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749" name="Oval 19"/>
            <p:cNvSpPr>
              <a:spLocks noChangeArrowheads="1"/>
            </p:cNvSpPr>
            <p:nvPr/>
          </p:nvSpPr>
          <p:spPr bwMode="auto">
            <a:xfrm>
              <a:off x="4322498" y="5986582"/>
              <a:ext cx="476640" cy="4637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996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3750" name="Oval 19"/>
            <p:cNvSpPr>
              <a:spLocks noChangeArrowheads="1"/>
            </p:cNvSpPr>
            <p:nvPr/>
          </p:nvSpPr>
          <p:spPr bwMode="auto">
            <a:xfrm>
              <a:off x="3579121" y="5978733"/>
              <a:ext cx="476640" cy="4637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996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3751" name="Oval 19"/>
            <p:cNvSpPr>
              <a:spLocks noChangeArrowheads="1"/>
            </p:cNvSpPr>
            <p:nvPr/>
          </p:nvSpPr>
          <p:spPr bwMode="auto">
            <a:xfrm>
              <a:off x="6614051" y="5958293"/>
              <a:ext cx="476640" cy="4637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996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3752" name="Rectangle 34"/>
            <p:cNvSpPr>
              <a:spLocks noChangeArrowheads="1"/>
            </p:cNvSpPr>
            <p:nvPr/>
          </p:nvSpPr>
          <p:spPr bwMode="auto">
            <a:xfrm>
              <a:off x="5891666" y="5978733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452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3753" name="Rectangle 34"/>
            <p:cNvSpPr>
              <a:spLocks noChangeArrowheads="1"/>
            </p:cNvSpPr>
            <p:nvPr/>
          </p:nvSpPr>
          <p:spPr bwMode="auto">
            <a:xfrm>
              <a:off x="5142228" y="5978732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452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3754" name="TextovéPole 6"/>
            <p:cNvSpPr txBox="1">
              <a:spLocks noChangeArrowheads="1"/>
            </p:cNvSpPr>
            <p:nvPr/>
          </p:nvSpPr>
          <p:spPr bwMode="auto">
            <a:xfrm>
              <a:off x="3811995" y="2855869"/>
              <a:ext cx="1112459" cy="100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361" b="1">
                  <a:solidFill>
                    <a:srgbClr val="000000"/>
                  </a:solidFill>
                  <a:latin typeface="Calibri" panose="020F0502020204030204" pitchFamily="34" charset="0"/>
                </a:rPr>
                <a:t>Gastric Ca  62 yrs</a:t>
              </a:r>
            </a:p>
            <a:p>
              <a:r>
                <a:rPr lang="cs-CZ" altLang="cs-CZ" sz="1361" b="1">
                  <a:solidFill>
                    <a:srgbClr val="000000"/>
                  </a:solidFill>
                  <a:latin typeface="Calibri" panose="020F0502020204030204" pitchFamily="34" charset="0"/>
                </a:rPr>
                <a:t>+67 yrs</a:t>
              </a:r>
              <a:endParaRPr lang="cs-CZ" altLang="cs-CZ" sz="1361" b="1">
                <a:solidFill>
                  <a:srgbClr val="3333CC"/>
                </a:solidFill>
                <a:latin typeface="Calibri" panose="020F0502020204030204" pitchFamily="34" charset="0"/>
              </a:endParaRPr>
            </a:p>
            <a:p>
              <a:endParaRPr lang="cs-CZ" altLang="cs-CZ" sz="1361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755" name="TextovéPole 6"/>
            <p:cNvSpPr txBox="1">
              <a:spLocks noChangeArrowheads="1"/>
            </p:cNvSpPr>
            <p:nvPr/>
          </p:nvSpPr>
          <p:spPr bwMode="auto">
            <a:xfrm>
              <a:off x="5619947" y="3548367"/>
              <a:ext cx="994104" cy="31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361" b="1">
                  <a:solidFill>
                    <a:srgbClr val="000000"/>
                  </a:solidFill>
                  <a:latin typeface="Calibri" panose="020F0502020204030204" pitchFamily="34" charset="0"/>
                </a:rPr>
                <a:t>Gastric Ca</a:t>
              </a:r>
            </a:p>
          </p:txBody>
        </p:sp>
        <p:sp>
          <p:nvSpPr>
            <p:cNvPr id="73756" name="TextovéPole 6"/>
            <p:cNvSpPr txBox="1">
              <a:spLocks noChangeArrowheads="1"/>
            </p:cNvSpPr>
            <p:nvPr/>
          </p:nvSpPr>
          <p:spPr bwMode="auto">
            <a:xfrm>
              <a:off x="590133" y="4808875"/>
              <a:ext cx="1626926" cy="100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361" b="1">
                  <a:solidFill>
                    <a:srgbClr val="000000"/>
                  </a:solidFill>
                  <a:latin typeface="Calibri" panose="020F0502020204030204" pitchFamily="34" charset="0"/>
                </a:rPr>
                <a:t>disseminated.</a:t>
              </a:r>
            </a:p>
            <a:p>
              <a:r>
                <a:rPr lang="cs-CZ" altLang="cs-CZ" sz="1361" b="1">
                  <a:solidFill>
                    <a:srgbClr val="000000"/>
                  </a:solidFill>
                  <a:latin typeface="Calibri" panose="020F0502020204030204" pitchFamily="34" charset="0"/>
                </a:rPr>
                <a:t>adenocarcinoma unknown origin</a:t>
              </a:r>
            </a:p>
            <a:p>
              <a:r>
                <a:rPr lang="cs-CZ" altLang="cs-CZ" sz="1361" b="1">
                  <a:solidFill>
                    <a:srgbClr val="000000"/>
                  </a:solidFill>
                  <a:latin typeface="Calibri" panose="020F0502020204030204" pitchFamily="34" charset="0"/>
                </a:rPr>
                <a:t>62 yrs</a:t>
              </a:r>
            </a:p>
          </p:txBody>
        </p:sp>
        <p:sp>
          <p:nvSpPr>
            <p:cNvPr id="73757" name="TextovéPole 6"/>
            <p:cNvSpPr txBox="1">
              <a:spLocks noChangeArrowheads="1"/>
            </p:cNvSpPr>
            <p:nvPr/>
          </p:nvSpPr>
          <p:spPr bwMode="auto">
            <a:xfrm>
              <a:off x="3950470" y="1531295"/>
              <a:ext cx="1112459" cy="31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361" b="1">
                  <a:solidFill>
                    <a:srgbClr val="000000"/>
                  </a:solidFill>
                  <a:latin typeface="Calibri" panose="020F0502020204030204" pitchFamily="34" charset="0"/>
                </a:rPr>
                <a:t>Gastric Ca</a:t>
              </a:r>
            </a:p>
          </p:txBody>
        </p:sp>
        <p:sp>
          <p:nvSpPr>
            <p:cNvPr id="73758" name="TextovéPole 6"/>
            <p:cNvSpPr txBox="1">
              <a:spLocks noChangeArrowheads="1"/>
            </p:cNvSpPr>
            <p:nvPr/>
          </p:nvSpPr>
          <p:spPr bwMode="auto">
            <a:xfrm>
              <a:off x="1088641" y="5761471"/>
              <a:ext cx="1353601" cy="31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361" b="1" i="1">
                  <a:solidFill>
                    <a:schemeClr val="accent2"/>
                  </a:solidFill>
                  <a:latin typeface="Calibri" panose="020F0502020204030204" pitchFamily="34" charset="0"/>
                </a:rPr>
                <a:t>MSH6</a:t>
              </a:r>
            </a:p>
          </p:txBody>
        </p:sp>
      </p:grpSp>
      <p:sp>
        <p:nvSpPr>
          <p:cNvPr id="73731" name="Shape 87"/>
          <p:cNvSpPr txBox="1">
            <a:spLocks noChangeArrowheads="1"/>
          </p:cNvSpPr>
          <p:nvPr/>
        </p:nvSpPr>
        <p:spPr bwMode="auto">
          <a:xfrm>
            <a:off x="1906601" y="43205"/>
            <a:ext cx="8227584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cs-CZ" altLang="cs-CZ" sz="3992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Example pedigree</a:t>
            </a:r>
            <a:endParaRPr lang="en-US" altLang="cs-CZ" sz="3992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>
          <a:xfrm>
            <a:off x="1948366" y="324035"/>
            <a:ext cx="8229024" cy="1144920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sz="3629" i="1"/>
              <a:t>MLH1</a:t>
            </a:r>
            <a:r>
              <a:rPr lang="en-US" altLang="cs-CZ" sz="3629"/>
              <a:t>, </a:t>
            </a:r>
            <a:r>
              <a:rPr lang="en-US" altLang="cs-CZ" sz="3629" i="1"/>
              <a:t>MSH2</a:t>
            </a:r>
            <a:r>
              <a:rPr lang="en-US" altLang="cs-CZ" sz="3629"/>
              <a:t>, </a:t>
            </a:r>
            <a:r>
              <a:rPr lang="en-US" altLang="cs-CZ" sz="3629" i="1"/>
              <a:t>MSH6</a:t>
            </a:r>
            <a:r>
              <a:rPr lang="cs-CZ" altLang="cs-CZ" sz="3629" i="1"/>
              <a:t> and PMS2</a:t>
            </a:r>
            <a:r>
              <a:rPr lang="cs-CZ" altLang="cs-CZ" sz="3629"/>
              <a:t> genes</a:t>
            </a:r>
            <a:endParaRPr lang="en-US" altLang="cs-CZ" sz="3629"/>
          </a:p>
        </p:txBody>
      </p:sp>
      <p:pic>
        <p:nvPicPr>
          <p:cNvPr id="74755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94" y="1513601"/>
            <a:ext cx="4064107" cy="432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ovéPole 7"/>
          <p:cNvSpPr txBox="1">
            <a:spLocks noChangeArrowheads="1"/>
          </p:cNvSpPr>
          <p:nvPr/>
        </p:nvSpPr>
        <p:spPr bwMode="auto">
          <a:xfrm>
            <a:off x="1942605" y="1731063"/>
            <a:ext cx="3853845" cy="439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540" b="1">
                <a:solidFill>
                  <a:schemeClr val="tx1"/>
                </a:solidFill>
                <a:latin typeface="Calibri" panose="020F0502020204030204" pitchFamily="34" charset="0"/>
              </a:rPr>
              <a:t>mismatch repair genes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54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</a:rPr>
              <a:t>system responsible for  genetic stability in prokaryotes and eukaryotes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54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540">
                <a:solidFill>
                  <a:schemeClr val="tx1"/>
                </a:solidFill>
                <a:latin typeface="Calibri" panose="020F0502020204030204" pitchFamily="34" charset="0"/>
              </a:rPr>
              <a:t>recognition of mismatch nucleotides, excision and repair by DNA polymerases</a:t>
            </a:r>
          </a:p>
        </p:txBody>
      </p:sp>
    </p:spTree>
    <p:extLst>
      <p:ext uri="{BB962C8B-B14F-4D97-AF65-F5344CB8AC3E}">
        <p14:creationId xmlns:p14="http://schemas.microsoft.com/office/powerpoint/2010/main" val="239495475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>
          <a:xfrm>
            <a:off x="1980049" y="620707"/>
            <a:ext cx="8227583" cy="1143480"/>
          </a:xfrm>
        </p:spPr>
        <p:txBody>
          <a:bodyPr/>
          <a:lstStyle/>
          <a:p>
            <a:pPr eaLnBrk="1"/>
            <a:r>
              <a:rPr lang="cs-CZ" altLang="cs-CZ" sz="3629">
                <a:latin typeface="Calibri" panose="020F0502020204030204" pitchFamily="34" charset="0"/>
              </a:rPr>
              <a:t>Indikation for mutation screening </a:t>
            </a:r>
            <a:br>
              <a:rPr lang="cs-CZ" altLang="cs-CZ" sz="3629">
                <a:latin typeface="Calibri" panose="020F0502020204030204" pitchFamily="34" charset="0"/>
              </a:rPr>
            </a:br>
            <a:r>
              <a:rPr lang="cs-CZ" altLang="cs-CZ" sz="3629" i="1">
                <a:latin typeface="Calibri" panose="020F0502020204030204" pitchFamily="34" charset="0"/>
              </a:rPr>
              <a:t>MLH1, MSH2, MSH6, PMS2</a:t>
            </a:r>
            <a:r>
              <a:rPr lang="cs-CZ" altLang="cs-CZ" sz="3629">
                <a:latin typeface="Calibri" panose="020F0502020204030204" pitchFamily="34" charset="0"/>
              </a:rPr>
              <a:t/>
            </a:r>
            <a:br>
              <a:rPr lang="cs-CZ" altLang="cs-CZ" sz="3629">
                <a:latin typeface="Calibri" panose="020F0502020204030204" pitchFamily="34" charset="0"/>
              </a:rPr>
            </a:br>
            <a:r>
              <a:rPr lang="cs-CZ" altLang="cs-CZ" sz="3266">
                <a:latin typeface="Calibri" panose="020F0502020204030204" pitchFamily="34" charset="0"/>
              </a:rPr>
              <a:t>Amsterdam criteria I/II</a:t>
            </a:r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>
          <a:xfrm>
            <a:off x="1980049" y="2514505"/>
            <a:ext cx="7447021" cy="3397317"/>
          </a:xfrm>
        </p:spPr>
        <p:txBody>
          <a:bodyPr/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/>
              <a:t>at least three family members with colorectal carcinoma </a:t>
            </a:r>
            <a:br>
              <a:rPr lang="cs-CZ" altLang="cs-CZ" sz="2177"/>
            </a:br>
            <a:r>
              <a:rPr lang="cs-CZ" altLang="cs-CZ" sz="2177"/>
              <a:t>(or other tumor in HNPCC spectrum), one of thgem is a first degree relative to the other two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/>
              <a:t>at least two generations affected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/>
              <a:t>at least one patient younger than 50 years at the time of diagnosis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/>
              <a:t>the tumor has been verified by pathologist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/>
              <a:t>familiar adenomatous polyposis excluded</a:t>
            </a:r>
          </a:p>
        </p:txBody>
      </p:sp>
    </p:spTree>
    <p:extLst>
      <p:ext uri="{BB962C8B-B14F-4D97-AF65-F5344CB8AC3E}">
        <p14:creationId xmlns:p14="http://schemas.microsoft.com/office/powerpoint/2010/main" val="40802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cs-CZ" altLang="cs-CZ" sz="2903">
                <a:latin typeface="Calibri" panose="020F0502020204030204" pitchFamily="34" charset="0"/>
              </a:rPr>
              <a:t>Dispenzarization of asymptomatic mutation carriers</a:t>
            </a:r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>
          <a:xfrm>
            <a:off x="1980049" y="1417110"/>
            <a:ext cx="8227583" cy="4524955"/>
          </a:xfrm>
        </p:spPr>
        <p:txBody>
          <a:bodyPr/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>
                <a:latin typeface="Calibri" panose="020F0502020204030204" pitchFamily="34" charset="0"/>
              </a:rPr>
              <a:t>total clinical examination by specialist once per year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>
                <a:latin typeface="Calibri" panose="020F0502020204030204" pitchFamily="34" charset="0"/>
              </a:rPr>
              <a:t>coloscopy once per 2 years, starting at 20 years, or 10 years earlier than onset of cancer in the youngest affected relative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>
                <a:latin typeface="Calibri" panose="020F0502020204030204" pitchFamily="34" charset="0"/>
              </a:rPr>
              <a:t>in women: gynaecological examination once per year, starting at </a:t>
            </a:r>
            <a:br>
              <a:rPr lang="cs-CZ" altLang="cs-CZ" sz="2177">
                <a:latin typeface="Calibri" panose="020F0502020204030204" pitchFamily="34" charset="0"/>
              </a:rPr>
            </a:br>
            <a:r>
              <a:rPr lang="cs-CZ" altLang="cs-CZ" sz="2177">
                <a:latin typeface="Calibri" panose="020F0502020204030204" pitchFamily="34" charset="0"/>
              </a:rPr>
              <a:t>18 years, transvaginal USG + CA125 1/year starting at 20, 2/year starting at 35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>
                <a:latin typeface="Calibri" panose="020F0502020204030204" pitchFamily="34" charset="0"/>
              </a:rPr>
              <a:t>aspiration biopsy of endometrium 1/year starting at 30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>
                <a:latin typeface="Calibri" panose="020F0502020204030204" pitchFamily="34" charset="0"/>
              </a:rPr>
              <a:t>USG of the abdomen 1/year starting at 30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>
                <a:latin typeface="Calibri" panose="020F0502020204030204" pitchFamily="34" charset="0"/>
              </a:rPr>
              <a:t>urine stick and sediment examination 1/year starting at 30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>
                <a:latin typeface="Calibri" panose="020F0502020204030204" pitchFamily="34" charset="0"/>
              </a:rPr>
              <a:t>gastroscopy 1/3-4 years starting at 35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177">
                <a:latin typeface="Calibri" panose="020F0502020204030204" pitchFamily="34" charset="0"/>
              </a:rPr>
              <a:t>further examinations according to the family history and considerations of the attending clinician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122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b="1" smtClean="0">
                <a:latin typeface="Calibri" panose="020F0502020204030204" pitchFamily="34" charset="0"/>
              </a:rPr>
              <a:t>Famili</a:t>
            </a:r>
            <a:r>
              <a:rPr lang="cs-CZ" altLang="cs-CZ" b="1" smtClean="0">
                <a:latin typeface="Calibri" panose="020F0502020204030204" pitchFamily="34" charset="0"/>
              </a:rPr>
              <a:t>al</a:t>
            </a:r>
            <a:r>
              <a:rPr lang="en-US" altLang="cs-CZ" b="1" smtClean="0">
                <a:latin typeface="Calibri" panose="020F0502020204030204" pitchFamily="34" charset="0"/>
              </a:rPr>
              <a:t> adenomat</a:t>
            </a:r>
            <a:r>
              <a:rPr lang="cs-CZ" altLang="cs-CZ" b="1" smtClean="0">
                <a:latin typeface="Calibri" panose="020F0502020204030204" pitchFamily="34" charset="0"/>
              </a:rPr>
              <a:t>ous polyposis</a:t>
            </a:r>
            <a:endParaRPr lang="en-US" altLang="cs-CZ" b="1" smtClean="0">
              <a:latin typeface="Calibri" panose="020F0502020204030204" pitchFamily="34" charset="0"/>
            </a:endParaRPr>
          </a:p>
        </p:txBody>
      </p:sp>
      <p:pic>
        <p:nvPicPr>
          <p:cNvPr id="78851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73" y="1795870"/>
            <a:ext cx="4834588" cy="36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ovéPole 6"/>
          <p:cNvSpPr txBox="1">
            <a:spLocks noChangeArrowheads="1"/>
          </p:cNvSpPr>
          <p:nvPr/>
        </p:nvSpPr>
        <p:spPr bwMode="auto">
          <a:xfrm>
            <a:off x="7206357" y="1600009"/>
            <a:ext cx="3005596" cy="50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>
                <a:latin typeface="Calibri" panose="020F0502020204030204" pitchFamily="34" charset="0"/>
              </a:rPr>
              <a:t>Menzel, 1721: Multiple colorectal polypous lesions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177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>
                <a:latin typeface="Calibri" panose="020F0502020204030204" pitchFamily="34" charset="0"/>
              </a:rPr>
              <a:t>Corvisart, 1824: Hypertrofic  features in </a:t>
            </a:r>
            <a:br>
              <a:rPr lang="cs-CZ" altLang="cs-CZ" sz="2177">
                <a:latin typeface="Calibri" panose="020F0502020204030204" pitchFamily="34" charset="0"/>
              </a:rPr>
            </a:br>
            <a:r>
              <a:rPr lang="cs-CZ" altLang="cs-CZ" sz="2177">
                <a:latin typeface="Calibri" panose="020F0502020204030204" pitchFamily="34" charset="0"/>
              </a:rPr>
              <a:t>a sample of a 22-year old man with more than 20  „protrusions“ of colon ascendens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177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>
                <a:latin typeface="Calibri" panose="020F0502020204030204" pitchFamily="34" charset="0"/>
              </a:rPr>
              <a:t>Lockhart-Mummery, Dukes, 1925, Lancet:  „Cancer and heredity“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177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177"/>
          </a:p>
        </p:txBody>
      </p:sp>
      <p:sp>
        <p:nvSpPr>
          <p:cNvPr id="78853" name="TextovéPole 9"/>
          <p:cNvSpPr txBox="1">
            <a:spLocks noChangeArrowheads="1"/>
          </p:cNvSpPr>
          <p:nvPr/>
        </p:nvSpPr>
        <p:spPr bwMode="auto">
          <a:xfrm>
            <a:off x="2115424" y="5780768"/>
            <a:ext cx="4045384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 i="1">
                <a:latin typeface="Calibri" panose="020F0502020204030204" pitchFamily="34" charset="0"/>
              </a:rPr>
              <a:t>Endoscopic findings in APC</a:t>
            </a:r>
          </a:p>
        </p:txBody>
      </p:sp>
    </p:spTree>
    <p:extLst>
      <p:ext uri="{BB962C8B-B14F-4D97-AF65-F5344CB8AC3E}">
        <p14:creationId xmlns:p14="http://schemas.microsoft.com/office/powerpoint/2010/main" val="361396249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cs-CZ" b="1" smtClean="0">
                <a:latin typeface="Calibri" panose="020F0502020204030204" pitchFamily="34" charset="0"/>
              </a:rPr>
              <a:t>Famili</a:t>
            </a:r>
            <a:r>
              <a:rPr lang="cs-CZ" altLang="cs-CZ" b="1" smtClean="0">
                <a:latin typeface="Calibri" panose="020F0502020204030204" pitchFamily="34" charset="0"/>
              </a:rPr>
              <a:t>al</a:t>
            </a:r>
            <a:r>
              <a:rPr lang="en-US" altLang="cs-CZ" b="1" smtClean="0">
                <a:latin typeface="Calibri" panose="020F0502020204030204" pitchFamily="34" charset="0"/>
              </a:rPr>
              <a:t> adenomat</a:t>
            </a:r>
            <a:r>
              <a:rPr lang="cs-CZ" altLang="cs-CZ" b="1" smtClean="0">
                <a:latin typeface="Calibri" panose="020F0502020204030204" pitchFamily="34" charset="0"/>
              </a:rPr>
              <a:t>ous polyposis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>
          <a:xfrm>
            <a:off x="1980049" y="1535201"/>
            <a:ext cx="8227583" cy="4959881"/>
          </a:xfrm>
        </p:spPr>
        <p:txBody>
          <a:bodyPr/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</a:rPr>
              <a:t>occurence of more than 100 adenomatous polyps of large intestine (or less in younger age)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</a:rPr>
              <a:t>onset of polyp formation around 15 years, at 35 years in 95% of patients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</a:rPr>
              <a:t>high risk of colorectal carcinoma, often multiple carcinomas, at a very early age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 b="1">
                <a:latin typeface="Calibri" panose="020F0502020204030204" pitchFamily="34" charset="0"/>
              </a:rPr>
              <a:t>penetrance of the disease near 100% until 50 years!!!</a:t>
            </a:r>
            <a:endParaRPr lang="cs-CZ" altLang="cs-CZ" sz="2540">
              <a:latin typeface="Calibri" panose="020F0502020204030204" pitchFamily="34" charset="0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 i="1">
                <a:latin typeface="Calibri" panose="020F0502020204030204" pitchFamily="34" charset="0"/>
              </a:rPr>
              <a:t>APC</a:t>
            </a:r>
            <a:r>
              <a:rPr lang="cs-CZ" altLang="cs-CZ" sz="2540">
                <a:latin typeface="Calibri" panose="020F0502020204030204" pitchFamily="34" charset="0"/>
              </a:rPr>
              <a:t> gene – classical/attenuated form (AD),</a:t>
            </a:r>
            <a:br>
              <a:rPr lang="cs-CZ" altLang="cs-CZ" sz="2540">
                <a:latin typeface="Calibri" panose="020F0502020204030204" pitchFamily="34" charset="0"/>
              </a:rPr>
            </a:br>
            <a:r>
              <a:rPr lang="cs-CZ" altLang="cs-CZ" sz="2540" i="1">
                <a:latin typeface="Calibri" panose="020F0502020204030204" pitchFamily="34" charset="0"/>
              </a:rPr>
              <a:t>MUTYH</a:t>
            </a:r>
            <a:r>
              <a:rPr lang="cs-CZ" altLang="cs-CZ" sz="2540">
                <a:latin typeface="Calibri" panose="020F0502020204030204" pitchFamily="34" charset="0"/>
              </a:rPr>
              <a:t> gene (MYH-asociated polyposis) (AR)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</a:rPr>
              <a:t>other associated malignacies (desmoid tumors, hepatoblastoma)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endParaRPr lang="cs-CZ" altLang="cs-CZ" b="1" smtClean="0">
              <a:latin typeface="Calibri" panose="020F0502020204030204" pitchFamily="34" charset="0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endParaRPr lang="cs-CZ" altLang="cs-CZ" smtClean="0">
              <a:latin typeface="Calibri" panose="020F0502020204030204" pitchFamily="34" charset="0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86" y="293791"/>
            <a:ext cx="6859441" cy="528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ovéPole 5"/>
          <p:cNvSpPr txBox="1">
            <a:spLocks noChangeArrowheads="1"/>
          </p:cNvSpPr>
          <p:nvPr/>
        </p:nvSpPr>
        <p:spPr bwMode="auto">
          <a:xfrm>
            <a:off x="2111102" y="5966548"/>
            <a:ext cx="8226144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 i="1">
                <a:latin typeface="Calibri" panose="020F0502020204030204" pitchFamily="34" charset="0"/>
              </a:rPr>
              <a:t>Macroscopic pathological sample of the large intestine affected by APC</a:t>
            </a:r>
          </a:p>
        </p:txBody>
      </p:sp>
    </p:spTree>
    <p:extLst>
      <p:ext uri="{BB962C8B-B14F-4D97-AF65-F5344CB8AC3E}">
        <p14:creationId xmlns:p14="http://schemas.microsoft.com/office/powerpoint/2010/main" val="21290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i="1" smtClean="0">
                <a:latin typeface="Calibri" panose="020F0502020204030204" pitchFamily="34" charset="0"/>
              </a:rPr>
              <a:t>APC</a:t>
            </a:r>
            <a:r>
              <a:rPr lang="cs-CZ" altLang="cs-CZ" smtClean="0">
                <a:latin typeface="Calibri" panose="020F0502020204030204" pitchFamily="34" charset="0"/>
              </a:rPr>
              <a:t> gene</a:t>
            </a:r>
            <a:endParaRPr lang="en-US" altLang="cs-CZ" smtClean="0">
              <a:latin typeface="Calibri" panose="020F0502020204030204" pitchFamily="34" charset="0"/>
            </a:endParaRPr>
          </a:p>
        </p:txBody>
      </p:sp>
      <p:pic>
        <p:nvPicPr>
          <p:cNvPr id="82947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72" y="2746369"/>
            <a:ext cx="6271859" cy="38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23703" y="1669136"/>
            <a:ext cx="7904989" cy="13385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s-CZ" sz="2177" b="1" dirty="0">
                <a:latin typeface="Calibri" pitchFamily="34" charset="0"/>
                <a:cs typeface="Calibri" pitchFamily="34" charset="0"/>
              </a:rPr>
              <a:t>tumor-</a:t>
            </a:r>
            <a:r>
              <a:rPr lang="cs-CZ" sz="2177" b="1" dirty="0" err="1">
                <a:latin typeface="Calibri" pitchFamily="34" charset="0"/>
                <a:cs typeface="Calibri" pitchFamily="34" charset="0"/>
              </a:rPr>
              <a:t>supressor</a:t>
            </a:r>
            <a:r>
              <a:rPr lang="cs-CZ" sz="2177" b="1" dirty="0">
                <a:latin typeface="Calibri" pitchFamily="34" charset="0"/>
                <a:cs typeface="Calibri" pitchFamily="34" charset="0"/>
              </a:rPr>
              <a:t> gene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cs-CZ" sz="2177" dirty="0" err="1">
                <a:latin typeface="Calibri" pitchFamily="34" charset="0"/>
                <a:cs typeface="Calibri" pitchFamily="34" charset="0"/>
              </a:rPr>
              <a:t>Wnt</a:t>
            </a:r>
            <a:r>
              <a:rPr lang="cs-CZ" sz="2177" dirty="0">
                <a:latin typeface="Calibri" pitchFamily="34" charset="0"/>
                <a:cs typeface="Calibri" pitchFamily="34" charset="0"/>
              </a:rPr>
              <a:t>/ beta-</a:t>
            </a:r>
            <a:r>
              <a:rPr lang="cs-CZ" sz="2177" dirty="0" err="1">
                <a:latin typeface="Calibri" pitchFamily="34" charset="0"/>
                <a:cs typeface="Calibri" pitchFamily="34" charset="0"/>
              </a:rPr>
              <a:t>katenin</a:t>
            </a:r>
            <a:r>
              <a:rPr lang="cs-CZ" sz="2177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2177" dirty="0" err="1">
                <a:latin typeface="Calibri" pitchFamily="34" charset="0"/>
                <a:cs typeface="Calibri" pitchFamily="34" charset="0"/>
              </a:rPr>
              <a:t>signal</a:t>
            </a:r>
            <a:r>
              <a:rPr lang="cs-CZ" sz="2177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2177" dirty="0" err="1">
                <a:latin typeface="Calibri" pitchFamily="34" charset="0"/>
                <a:cs typeface="Calibri" pitchFamily="34" charset="0"/>
              </a:rPr>
              <a:t>pathway</a:t>
            </a:r>
            <a:r>
              <a:rPr lang="cs-CZ" sz="2177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2177" dirty="0" err="1">
                <a:latin typeface="Calibri" pitchFamily="34" charset="0"/>
                <a:cs typeface="Calibri" pitchFamily="34" charset="0"/>
              </a:rPr>
              <a:t>inhibition</a:t>
            </a:r>
            <a:endParaRPr lang="cs-CZ" sz="2177" dirty="0">
              <a:latin typeface="Calibri" pitchFamily="34" charset="0"/>
              <a:cs typeface="Calibri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 sz="2177" dirty="0">
              <a:latin typeface="Arial" charset="0"/>
            </a:endParaRP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cs-CZ" sz="2177" dirty="0">
              <a:latin typeface="Arial" charset="0"/>
            </a:endParaRPr>
          </a:p>
        </p:txBody>
      </p:sp>
      <p:sp>
        <p:nvSpPr>
          <p:cNvPr id="82949" name="TextovéPole 7"/>
          <p:cNvSpPr txBox="1">
            <a:spLocks noChangeArrowheads="1"/>
          </p:cNvSpPr>
          <p:nvPr/>
        </p:nvSpPr>
        <p:spPr bwMode="auto">
          <a:xfrm>
            <a:off x="1723702" y="3168333"/>
            <a:ext cx="2574990" cy="25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177">
                <a:solidFill>
                  <a:schemeClr val="tx1"/>
                </a:solidFill>
                <a:latin typeface="Calibri" panose="020F0502020204030204" pitchFamily="34" charset="0"/>
              </a:rPr>
              <a:t>plays a role in </a:t>
            </a:r>
            <a:br>
              <a:rPr lang="cs-CZ" altLang="cs-CZ" sz="2177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s-CZ" altLang="cs-CZ" sz="2177" b="1">
                <a:solidFill>
                  <a:schemeClr val="tx1"/>
                </a:solidFill>
                <a:latin typeface="Calibri" panose="020F0502020204030204" pitchFamily="34" charset="0"/>
              </a:rPr>
              <a:t>cell adhesion, migration, </a:t>
            </a:r>
            <a:r>
              <a:rPr lang="cs-CZ" altLang="cs-CZ" sz="2177">
                <a:solidFill>
                  <a:schemeClr val="tx1"/>
                </a:solidFill>
                <a:latin typeface="Calibri" panose="020F0502020204030204" pitchFamily="34" charset="0"/>
              </a:rPr>
              <a:t>chromosome segregation, apoptosis and neural differentiation</a:t>
            </a:r>
            <a:endParaRPr lang="cs-CZ" altLang="cs-CZ" sz="16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080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cs-CZ" altLang="cs-CZ" sz="3629"/>
              <a:t>Indication for </a:t>
            </a:r>
            <a:r>
              <a:rPr lang="cs-CZ" altLang="cs-CZ" sz="3629" i="1"/>
              <a:t>APC</a:t>
            </a:r>
            <a:r>
              <a:rPr lang="cs-CZ" altLang="cs-CZ" sz="3629"/>
              <a:t> mutation screening</a:t>
            </a: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>
          <a:xfrm>
            <a:off x="2111102" y="2449698"/>
            <a:ext cx="8227584" cy="2999834"/>
          </a:xfrm>
        </p:spPr>
        <p:txBody>
          <a:bodyPr/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</a:rPr>
              <a:t>all forms of diffuse intestinal adenomatous polyposis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</a:rPr>
              <a:t>predictive testing can be performed at any age , even in children!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pl-PL" altLang="cs-CZ" sz="2540">
                <a:latin typeface="Calibri" panose="020F0502020204030204" pitchFamily="34" charset="0"/>
              </a:rPr>
              <a:t>If there is a clinical suspicion for APC, all first degree relatives should undergo colonoscopy during the investigation og clinical </a:t>
            </a:r>
            <a:r>
              <a:rPr lang="it-IT" altLang="cs-CZ" sz="2540">
                <a:latin typeface="Calibri" panose="020F0502020204030204" pitchFamily="34" charset="0"/>
              </a:rPr>
              <a:t>(</a:t>
            </a:r>
            <a:r>
              <a:rPr lang="cs-CZ" altLang="cs-CZ" sz="2540">
                <a:latin typeface="Calibri" panose="020F0502020204030204" pitchFamily="34" charset="0"/>
              </a:rPr>
              <a:t>parents, siblings, in children aged 10-15 years sigmoideoscopy)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endParaRPr lang="cs-CZ" altLang="cs-CZ" sz="254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cs-CZ" altLang="cs-CZ" sz="3266">
                <a:latin typeface="Calibri" panose="020F0502020204030204" pitchFamily="34" charset="0"/>
              </a:rPr>
              <a:t>Dispensarisation of APC gene mutation carriers</a:t>
            </a:r>
          </a:p>
        </p:txBody>
      </p:sp>
      <p:sp>
        <p:nvSpPr>
          <p:cNvPr id="860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</a:rPr>
              <a:t>sigmoideoscopy every 1-2 years, starting at 10-12 years, colonoscopy after formation of first polyps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</a:rPr>
              <a:t>If severe degree of polyposis is discovered, total colectomy or proctocolectomy is considered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</a:rPr>
              <a:t>gastroduodenoscopy starting at 25 years, according to clinical degree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</a:rPr>
              <a:t>USG investigation of abdomen 1/year in the first 10 years – heaptoblastoma screening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  <a:cs typeface="Calibri" panose="020F0502020204030204" pitchFamily="34" charset="0"/>
              </a:rPr>
              <a:t>further investigations depending on family history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30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45" y="1468955"/>
            <a:ext cx="6788873" cy="439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2175910" y="423405"/>
            <a:ext cx="7121547" cy="5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266" b="1">
                <a:latin typeface="Calibri" panose="020F0502020204030204" pitchFamily="34" charset="0"/>
                <a:cs typeface="Calibri" panose="020F0502020204030204" pitchFamily="34" charset="0"/>
              </a:rPr>
              <a:t>Hereditary cancer syndromes</a:t>
            </a:r>
          </a:p>
        </p:txBody>
      </p:sp>
    </p:spTree>
    <p:extLst>
      <p:ext uri="{BB962C8B-B14F-4D97-AF65-F5344CB8AC3E}">
        <p14:creationId xmlns:p14="http://schemas.microsoft.com/office/powerpoint/2010/main" val="219749743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b="1" smtClean="0">
                <a:latin typeface="Calibri" panose="020F0502020204030204" pitchFamily="34" charset="0"/>
              </a:rPr>
              <a:t>Li-Fraumeni</a:t>
            </a:r>
            <a:r>
              <a:rPr lang="cs-CZ" altLang="cs-CZ" b="1" smtClean="0">
                <a:latin typeface="Calibri" panose="020F0502020204030204" pitchFamily="34" charset="0"/>
              </a:rPr>
              <a:t> syndrome</a:t>
            </a:r>
            <a:endParaRPr lang="en-US" altLang="cs-CZ" b="1" smtClean="0">
              <a:latin typeface="Calibri" panose="020F0502020204030204" pitchFamily="34" charset="0"/>
            </a:endParaRPr>
          </a:p>
        </p:txBody>
      </p:sp>
      <p:pic>
        <p:nvPicPr>
          <p:cNvPr id="8704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84" y="2668602"/>
            <a:ext cx="2065177" cy="27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96" y="1568326"/>
            <a:ext cx="2615315" cy="161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ovéPole 7"/>
          <p:cNvSpPr txBox="1">
            <a:spLocks noChangeArrowheads="1"/>
          </p:cNvSpPr>
          <p:nvPr/>
        </p:nvSpPr>
        <p:spPr bwMode="auto">
          <a:xfrm>
            <a:off x="1869157" y="2203432"/>
            <a:ext cx="4045385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14" i="1">
                <a:latin typeface="Calibri" panose="020F0502020204030204" pitchFamily="34" charset="0"/>
              </a:rPr>
              <a:t>Joseph F., Fraumeni, Jr., MD. *1933 -</a:t>
            </a:r>
          </a:p>
        </p:txBody>
      </p:sp>
      <p:sp>
        <p:nvSpPr>
          <p:cNvPr id="87046" name="TextovéPole 8"/>
          <p:cNvSpPr txBox="1">
            <a:spLocks noChangeArrowheads="1"/>
          </p:cNvSpPr>
          <p:nvPr/>
        </p:nvSpPr>
        <p:spPr bwMode="auto">
          <a:xfrm>
            <a:off x="6301942" y="3450603"/>
            <a:ext cx="4045385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14" i="1">
                <a:latin typeface="Calibri" panose="020F0502020204030204" pitchFamily="34" charset="0"/>
              </a:rPr>
              <a:t>Frederick Pei Li, MD.  1940 - 2015 </a:t>
            </a:r>
          </a:p>
        </p:txBody>
      </p:sp>
      <p:sp>
        <p:nvSpPr>
          <p:cNvPr id="87047" name="TextovéPole 5"/>
          <p:cNvSpPr txBox="1">
            <a:spLocks noChangeArrowheads="1"/>
          </p:cNvSpPr>
          <p:nvPr/>
        </p:nvSpPr>
        <p:spPr bwMode="auto">
          <a:xfrm>
            <a:off x="5704280" y="4670411"/>
            <a:ext cx="4245566" cy="133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 i="1">
                <a:latin typeface="Calibri" panose="020F0502020204030204" pitchFamily="34" charset="0"/>
              </a:rPr>
              <a:t>„Sarcomas of soft tissues, breast cancer and other neoplasms. A new familial syndrome?“ </a:t>
            </a:r>
            <a:r>
              <a:rPr lang="en-US" altLang="cs-CZ" sz="2177">
                <a:latin typeface="Calibri" panose="020F0502020204030204" pitchFamily="34" charset="0"/>
              </a:rPr>
              <a:t>Ann Intern Med 1969</a:t>
            </a:r>
            <a:endParaRPr lang="cs-CZ" altLang="cs-CZ" sz="2177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0393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cs-CZ" b="1" smtClean="0">
                <a:latin typeface="Calibri" panose="020F0502020204030204" pitchFamily="34" charset="0"/>
              </a:rPr>
              <a:t>Li-Fraumeni</a:t>
            </a:r>
            <a:r>
              <a:rPr lang="cs-CZ" altLang="cs-CZ" b="1" smtClean="0">
                <a:latin typeface="Calibri" panose="020F0502020204030204" pitchFamily="34" charset="0"/>
              </a:rPr>
              <a:t> syndrome</a:t>
            </a:r>
            <a:endParaRPr lang="cs-CZ" altLang="cs-CZ" smtClean="0"/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1980049" y="1795870"/>
            <a:ext cx="8227583" cy="4524955"/>
          </a:xfrm>
        </p:spPr>
        <p:txBody>
          <a:bodyPr/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</a:rPr>
              <a:t>rare </a:t>
            </a:r>
            <a:r>
              <a:rPr lang="cs-CZ" altLang="cs-CZ" sz="2540" b="1">
                <a:latin typeface="Calibri" panose="020F0502020204030204" pitchFamily="34" charset="0"/>
              </a:rPr>
              <a:t>autosomal dominant </a:t>
            </a:r>
            <a:r>
              <a:rPr lang="cs-CZ" altLang="cs-CZ" sz="2540">
                <a:latin typeface="Calibri" panose="020F0502020204030204" pitchFamily="34" charset="0"/>
              </a:rPr>
              <a:t>cancer predisposition syndrome, 50% of individuals is affected by 40 years, up to 90% by 60 years of age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</a:rPr>
              <a:t>77% of malignancies belongs to these six types: breast cancer, sarkomas of soft tissues, osteosarcomas, brain tumors, adrenocortical carcinoma, and </a:t>
            </a:r>
            <a:r>
              <a:rPr lang="cs-CZ" altLang="cs-CZ" sz="2540" b="1">
                <a:latin typeface="Calibri" panose="020F0502020204030204" pitchFamily="34" charset="0"/>
              </a:rPr>
              <a:t>leukemias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</a:rPr>
              <a:t>increased frequency of other malignancies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540">
                <a:latin typeface="Calibri" panose="020F0502020204030204" pitchFamily="34" charset="0"/>
              </a:rPr>
              <a:t>classical LFS (</a:t>
            </a:r>
            <a:r>
              <a:rPr lang="cs-CZ" altLang="cs-CZ" sz="2540" i="1">
                <a:latin typeface="Calibri" panose="020F0502020204030204" pitchFamily="34" charset="0"/>
              </a:rPr>
              <a:t>TP53</a:t>
            </a:r>
            <a:r>
              <a:rPr lang="cs-CZ" altLang="cs-CZ" sz="2540">
                <a:latin typeface="Calibri" panose="020F0502020204030204" pitchFamily="34" charset="0"/>
              </a:rPr>
              <a:t> gene mutations)</a:t>
            </a:r>
            <a:br>
              <a:rPr lang="cs-CZ" altLang="cs-CZ" sz="2540">
                <a:latin typeface="Calibri" panose="020F0502020204030204" pitchFamily="34" charset="0"/>
              </a:rPr>
            </a:br>
            <a:r>
              <a:rPr lang="cs-CZ" altLang="cs-CZ" sz="2540">
                <a:latin typeface="Calibri" panose="020F0502020204030204" pitchFamily="34" charset="0"/>
              </a:rPr>
              <a:t>Li-Fraumeni-like syndrom (</a:t>
            </a:r>
            <a:r>
              <a:rPr lang="cs-CZ" altLang="cs-CZ" sz="2540" i="1">
                <a:latin typeface="Calibri" panose="020F0502020204030204" pitchFamily="34" charset="0"/>
              </a:rPr>
              <a:t>CHEK2</a:t>
            </a:r>
            <a:r>
              <a:rPr lang="cs-CZ" altLang="cs-CZ" sz="2540">
                <a:latin typeface="Calibri" panose="020F0502020204030204" pitchFamily="34" charset="0"/>
              </a:rPr>
              <a:t> gene mutations)</a:t>
            </a:r>
          </a:p>
        </p:txBody>
      </p:sp>
    </p:spTree>
    <p:extLst>
      <p:ext uri="{BB962C8B-B14F-4D97-AF65-F5344CB8AC3E}">
        <p14:creationId xmlns:p14="http://schemas.microsoft.com/office/powerpoint/2010/main" val="42371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521" y="1"/>
            <a:ext cx="3528370" cy="999465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b="1" i="1" smtClean="0"/>
              <a:t>TP5</a:t>
            </a:r>
            <a:r>
              <a:rPr lang="en-US" altLang="cs-CZ" b="1" i="1" smtClean="0"/>
              <a:t>3</a:t>
            </a:r>
            <a:r>
              <a:rPr lang="cs-CZ" altLang="cs-CZ" b="1" i="1" smtClean="0"/>
              <a:t> </a:t>
            </a:r>
            <a:r>
              <a:rPr lang="cs-CZ" altLang="cs-CZ" b="1" smtClean="0"/>
              <a:t>gene</a:t>
            </a:r>
            <a:endParaRPr lang="en-US" altLang="cs-CZ" b="1" smtClean="0"/>
          </a:p>
        </p:txBody>
      </p:sp>
      <p:pic>
        <p:nvPicPr>
          <p:cNvPr id="9011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45" y="293792"/>
            <a:ext cx="5419289" cy="548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ovéPole 2"/>
          <p:cNvSpPr txBox="1">
            <a:spLocks noChangeArrowheads="1"/>
          </p:cNvSpPr>
          <p:nvPr/>
        </p:nvSpPr>
        <p:spPr bwMode="auto">
          <a:xfrm>
            <a:off x="1654575" y="1656175"/>
            <a:ext cx="3331069" cy="445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177" b="1">
                <a:solidFill>
                  <a:schemeClr val="tx1"/>
                </a:solidFill>
                <a:latin typeface="Calibri" panose="020F0502020204030204" pitchFamily="34" charset="0"/>
              </a:rPr>
              <a:t>„guardian of genome“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177" b="1">
                <a:solidFill>
                  <a:schemeClr val="tx1"/>
                </a:solidFill>
                <a:latin typeface="Calibri" panose="020F0502020204030204" pitchFamily="34" charset="0"/>
              </a:rPr>
              <a:t>transcription factor </a:t>
            </a:r>
            <a:r>
              <a:rPr lang="cs-CZ" altLang="cs-CZ" sz="2177">
                <a:solidFill>
                  <a:schemeClr val="tx1"/>
                </a:solidFill>
                <a:latin typeface="Calibri" panose="020F0502020204030204" pitchFamily="34" charset="0"/>
              </a:rPr>
              <a:t>responding to different forms of cellular stress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177">
                <a:solidFill>
                  <a:schemeClr val="tx1"/>
                </a:solidFill>
                <a:latin typeface="Calibri" panose="020F0502020204030204" pitchFamily="34" charset="0"/>
              </a:rPr>
              <a:t>regulates target genes, inducing </a:t>
            </a:r>
            <a:r>
              <a:rPr lang="cs-CZ" altLang="cs-CZ" sz="2177" b="1">
                <a:solidFill>
                  <a:schemeClr val="tx1"/>
                </a:solidFill>
                <a:latin typeface="Calibri" panose="020F0502020204030204" pitchFamily="34" charset="0"/>
              </a:rPr>
              <a:t>cell cycle arrest, apoptosis, DNA repair,,</a:t>
            </a:r>
            <a:r>
              <a:rPr lang="cs-CZ" altLang="cs-CZ" sz="2177">
                <a:solidFill>
                  <a:schemeClr val="tx1"/>
                </a:solidFill>
                <a:latin typeface="Calibri" panose="020F0502020204030204" pitchFamily="34" charset="0"/>
              </a:rPr>
              <a:t> cell senescence and changes in metabolism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177">
                <a:solidFill>
                  <a:schemeClr val="tx1"/>
                </a:solidFill>
                <a:latin typeface="Calibri" panose="020F0502020204030204" pitchFamily="34" charset="0"/>
              </a:rPr>
              <a:t>regulated by a list of </a:t>
            </a:r>
            <a:br>
              <a:rPr lang="cs-CZ" altLang="cs-CZ" sz="2177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s-CZ" altLang="cs-CZ" sz="2177" b="1">
                <a:solidFill>
                  <a:schemeClr val="tx1"/>
                </a:solidFill>
                <a:latin typeface="Calibri" panose="020F0502020204030204" pitchFamily="34" charset="0"/>
              </a:rPr>
              <a:t>up- and downstream </a:t>
            </a:r>
            <a:r>
              <a:rPr lang="cs-CZ" altLang="cs-CZ" sz="2177">
                <a:solidFill>
                  <a:schemeClr val="tx1"/>
                </a:solidFill>
                <a:latin typeface="Calibri" panose="020F0502020204030204" pitchFamily="34" charset="0"/>
              </a:rPr>
              <a:t>genes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177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7583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90" y="1142041"/>
            <a:ext cx="5878697" cy="51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63" name="Přímá spojnice se šipkou 5"/>
          <p:cNvCxnSpPr>
            <a:cxnSpLocks noChangeShapeType="1"/>
          </p:cNvCxnSpPr>
          <p:nvPr/>
        </p:nvCxnSpPr>
        <p:spPr bwMode="auto">
          <a:xfrm>
            <a:off x="7055142" y="4007942"/>
            <a:ext cx="326914" cy="325474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64" name="TextovéPole 7"/>
          <p:cNvSpPr txBox="1">
            <a:spLocks noChangeArrowheads="1"/>
          </p:cNvSpPr>
          <p:nvPr/>
        </p:nvSpPr>
        <p:spPr bwMode="auto">
          <a:xfrm>
            <a:off x="5573226" y="3783278"/>
            <a:ext cx="2351767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452" b="1">
                <a:solidFill>
                  <a:srgbClr val="FF0000"/>
                </a:solidFill>
                <a:latin typeface="Calibri" panose="020F0502020204030204" pitchFamily="34" charset="0"/>
              </a:rPr>
              <a:t>short arm of</a:t>
            </a:r>
            <a:br>
              <a:rPr lang="cs-CZ" altLang="cs-CZ" sz="1452" b="1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cs-CZ" altLang="cs-CZ" sz="1452" b="1">
                <a:solidFill>
                  <a:srgbClr val="FF0000"/>
                </a:solidFill>
                <a:latin typeface="Calibri" panose="020F0502020204030204" pitchFamily="34" charset="0"/>
              </a:rPr>
              <a:t>chromosome 17</a:t>
            </a:r>
          </a:p>
        </p:txBody>
      </p:sp>
    </p:spTree>
    <p:extLst>
      <p:ext uri="{BB962C8B-B14F-4D97-AF65-F5344CB8AC3E}">
        <p14:creationId xmlns:p14="http://schemas.microsoft.com/office/powerpoint/2010/main" val="39476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>
          <a:xfrm>
            <a:off x="1980049" y="554460"/>
            <a:ext cx="8227583" cy="1143480"/>
          </a:xfrm>
        </p:spPr>
        <p:txBody>
          <a:bodyPr/>
          <a:lstStyle/>
          <a:p>
            <a:pPr eaLnBrk="1"/>
            <a:r>
              <a:rPr lang="cs-CZ" altLang="cs-CZ" sz="3629" i="1">
                <a:latin typeface="Calibri" panose="020F0502020204030204" pitchFamily="34" charset="0"/>
              </a:rPr>
              <a:t>TP53</a:t>
            </a:r>
            <a:r>
              <a:rPr lang="cs-CZ" altLang="cs-CZ" sz="3629">
                <a:latin typeface="Calibri" panose="020F0502020204030204" pitchFamily="34" charset="0"/>
              </a:rPr>
              <a:t> mutation screening criteria</a:t>
            </a:r>
            <a:br>
              <a:rPr lang="cs-CZ" altLang="cs-CZ" sz="3629">
                <a:latin typeface="Calibri" panose="020F0502020204030204" pitchFamily="34" charset="0"/>
              </a:rPr>
            </a:br>
            <a:r>
              <a:rPr lang="cs-CZ" altLang="cs-CZ" sz="2540">
                <a:latin typeface="Calibri" panose="020F0502020204030204" pitchFamily="34" charset="0"/>
              </a:rPr>
              <a:t>(modified Li-Fraumeni syndrome criteria by Chompret)</a:t>
            </a:r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>
          <a:xfrm>
            <a:off x="1980049" y="2383451"/>
            <a:ext cx="8227583" cy="3588857"/>
          </a:xfrm>
        </p:spPr>
        <p:txBody>
          <a:bodyPr/>
          <a:lstStyle/>
          <a:p>
            <a:pPr eaLnBrk="1">
              <a:buFont typeface="Arial" panose="020B0604020202020204" pitchFamily="34" charset="0"/>
              <a:buChar char="•"/>
            </a:pPr>
            <a:r>
              <a:rPr lang="cs-CZ" altLang="cs-CZ" sz="2177">
                <a:latin typeface="Calibri" panose="020F0502020204030204" pitchFamily="34" charset="0"/>
              </a:rPr>
              <a:t>proband with a tumor of the LFS spectrum under 46 years plus at least one first- or second degree rleative with a LFS-associated tumor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cs-CZ" altLang="cs-CZ" sz="2177">
                <a:latin typeface="Calibri" panose="020F0502020204030204" pitchFamily="34" charset="0"/>
              </a:rPr>
              <a:t>proband with multiple tu,mors, out of which at least two belong to the LFS-associated tumors, first of which was diagnosed under 46 years</a:t>
            </a:r>
            <a:endParaRPr lang="pl-PL" altLang="cs-CZ" sz="2177">
              <a:latin typeface="Calibri" panose="020F0502020204030204" pitchFamily="34" charset="0"/>
            </a:endParaRPr>
          </a:p>
          <a:p>
            <a:pPr eaLnBrk="1">
              <a:buFont typeface="Arial" panose="020B0604020202020204" pitchFamily="34" charset="0"/>
              <a:buChar char="•"/>
            </a:pPr>
            <a:r>
              <a:rPr lang="pl-PL" altLang="cs-CZ" sz="2177">
                <a:latin typeface="Calibri" panose="020F0502020204030204" pitchFamily="34" charset="0"/>
              </a:rPr>
              <a:t>Proband with adrenocortical carcinoma or a patient with breast cancer diagnosed under 36 years, without a </a:t>
            </a:r>
            <a:r>
              <a:rPr lang="pl-PL" altLang="cs-CZ" sz="2177" i="1">
                <a:latin typeface="Calibri" panose="020F0502020204030204" pitchFamily="34" charset="0"/>
              </a:rPr>
              <a:t>BRCA1</a:t>
            </a:r>
            <a:r>
              <a:rPr lang="pl-PL" altLang="cs-CZ" sz="2177">
                <a:latin typeface="Calibri" panose="020F0502020204030204" pitchFamily="34" charset="0"/>
              </a:rPr>
              <a:t> or </a:t>
            </a:r>
            <a:r>
              <a:rPr lang="pl-PL" altLang="cs-CZ" sz="2177" i="1">
                <a:latin typeface="Calibri" panose="020F0502020204030204" pitchFamily="34" charset="0"/>
              </a:rPr>
              <a:t>BRCA2</a:t>
            </a:r>
            <a:r>
              <a:rPr lang="pl-PL" altLang="cs-CZ" sz="2177">
                <a:latin typeface="Calibri" panose="020F0502020204030204" pitchFamily="34" charset="0"/>
              </a:rPr>
              <a:t> gene mutation, regardless of family history</a:t>
            </a:r>
            <a:endParaRPr lang="cs-CZ" altLang="cs-CZ" sz="2177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cs-CZ" altLang="cs-CZ" sz="3266">
                <a:latin typeface="Calibri" panose="020F0502020204030204" pitchFamily="34" charset="0"/>
              </a:rPr>
              <a:t>Selected dysmorphic syndromes associated with increased risk of malignancies</a:t>
            </a:r>
          </a:p>
        </p:txBody>
      </p:sp>
      <p:sp>
        <p:nvSpPr>
          <p:cNvPr id="94211" name="TextovéPole 8"/>
          <p:cNvSpPr txBox="1">
            <a:spLocks noChangeArrowheads="1"/>
          </p:cNvSpPr>
          <p:nvPr/>
        </p:nvSpPr>
        <p:spPr bwMode="auto">
          <a:xfrm>
            <a:off x="1969968" y="1840514"/>
            <a:ext cx="1828992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540" b="1">
                <a:latin typeface="Calibri" panose="020F0502020204030204" pitchFamily="34" charset="0"/>
              </a:rPr>
              <a:t>Syndrome</a:t>
            </a:r>
          </a:p>
        </p:txBody>
      </p:sp>
      <p:sp>
        <p:nvSpPr>
          <p:cNvPr id="94212" name="TextovéPole 10"/>
          <p:cNvSpPr txBox="1">
            <a:spLocks noChangeArrowheads="1"/>
          </p:cNvSpPr>
          <p:nvPr/>
        </p:nvSpPr>
        <p:spPr bwMode="auto">
          <a:xfrm>
            <a:off x="7518870" y="1840514"/>
            <a:ext cx="3570134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540" b="1">
                <a:latin typeface="Calibri" panose="020F0502020204030204" pitchFamily="34" charset="0"/>
              </a:rPr>
              <a:t>Asociované neoplazie</a:t>
            </a:r>
          </a:p>
        </p:txBody>
      </p:sp>
      <p:sp>
        <p:nvSpPr>
          <p:cNvPr id="94213" name="TextovéPole 11"/>
          <p:cNvSpPr txBox="1">
            <a:spLocks noChangeArrowheads="1"/>
          </p:cNvSpPr>
          <p:nvPr/>
        </p:nvSpPr>
        <p:spPr bwMode="auto">
          <a:xfrm>
            <a:off x="5162783" y="1864997"/>
            <a:ext cx="1644653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540" b="1">
                <a:latin typeface="Calibri" panose="020F0502020204030204" pitchFamily="34" charset="0"/>
              </a:rPr>
              <a:t>Gene</a:t>
            </a:r>
          </a:p>
        </p:txBody>
      </p:sp>
      <p:sp>
        <p:nvSpPr>
          <p:cNvPr id="94214" name="TextovéPole 12"/>
          <p:cNvSpPr txBox="1">
            <a:spLocks noChangeArrowheads="1"/>
          </p:cNvSpPr>
          <p:nvPr/>
        </p:nvSpPr>
        <p:spPr bwMode="auto">
          <a:xfrm>
            <a:off x="1980049" y="3416040"/>
            <a:ext cx="2968151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>
                <a:latin typeface="Calibri" panose="020F0502020204030204" pitchFamily="34" charset="0"/>
              </a:rPr>
              <a:t>Fanconi anemia</a:t>
            </a:r>
          </a:p>
        </p:txBody>
      </p:sp>
      <p:sp>
        <p:nvSpPr>
          <p:cNvPr id="94215" name="TextovéPole 13"/>
          <p:cNvSpPr txBox="1">
            <a:spLocks noChangeArrowheads="1"/>
          </p:cNvSpPr>
          <p:nvPr/>
        </p:nvSpPr>
        <p:spPr bwMode="auto">
          <a:xfrm>
            <a:off x="1969967" y="2514505"/>
            <a:ext cx="2419454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>
                <a:latin typeface="Calibri" panose="020F0502020204030204" pitchFamily="34" charset="0"/>
              </a:rPr>
              <a:t>Sotos syndrom</a:t>
            </a:r>
          </a:p>
        </p:txBody>
      </p:sp>
      <p:sp>
        <p:nvSpPr>
          <p:cNvPr id="94216" name="TextovéPole 14"/>
          <p:cNvSpPr txBox="1">
            <a:spLocks noChangeArrowheads="1"/>
          </p:cNvSpPr>
          <p:nvPr/>
        </p:nvSpPr>
        <p:spPr bwMode="auto">
          <a:xfrm>
            <a:off x="1969968" y="4144756"/>
            <a:ext cx="3136649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>
                <a:latin typeface="Calibri" panose="020F0502020204030204" pitchFamily="34" charset="0"/>
              </a:rPr>
              <a:t>Ataxia teleangiectasia</a:t>
            </a:r>
          </a:p>
        </p:txBody>
      </p:sp>
      <p:sp>
        <p:nvSpPr>
          <p:cNvPr id="94217" name="TextovéPole 15"/>
          <p:cNvSpPr txBox="1">
            <a:spLocks noChangeArrowheads="1"/>
          </p:cNvSpPr>
          <p:nvPr/>
        </p:nvSpPr>
        <p:spPr bwMode="auto">
          <a:xfrm>
            <a:off x="5194466" y="4248447"/>
            <a:ext cx="2419454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 i="1">
                <a:latin typeface="Calibri" panose="020F0502020204030204" pitchFamily="34" charset="0"/>
              </a:rPr>
              <a:t>ATM</a:t>
            </a:r>
          </a:p>
        </p:txBody>
      </p:sp>
      <p:sp>
        <p:nvSpPr>
          <p:cNvPr id="94218" name="TextovéPole 16"/>
          <p:cNvSpPr txBox="1">
            <a:spLocks noChangeArrowheads="1"/>
          </p:cNvSpPr>
          <p:nvPr/>
        </p:nvSpPr>
        <p:spPr bwMode="auto">
          <a:xfrm>
            <a:off x="4948200" y="3274904"/>
            <a:ext cx="2419454" cy="71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 i="1">
                <a:latin typeface="Calibri" panose="020F0502020204030204" pitchFamily="34" charset="0"/>
              </a:rPr>
              <a:t>FANCA, FANCC, FANCD </a:t>
            </a:r>
            <a:r>
              <a:rPr lang="cs-CZ" altLang="cs-CZ" sz="2177">
                <a:latin typeface="Calibri" panose="020F0502020204030204" pitchFamily="34" charset="0"/>
              </a:rPr>
              <a:t>and other</a:t>
            </a:r>
          </a:p>
        </p:txBody>
      </p:sp>
      <p:sp>
        <p:nvSpPr>
          <p:cNvPr id="94219" name="TextovéPole 17"/>
          <p:cNvSpPr txBox="1">
            <a:spLocks noChangeArrowheads="1"/>
          </p:cNvSpPr>
          <p:nvPr/>
        </p:nvSpPr>
        <p:spPr bwMode="auto">
          <a:xfrm>
            <a:off x="5161342" y="2514505"/>
            <a:ext cx="2419454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 i="1">
                <a:latin typeface="Calibri" panose="020F0502020204030204" pitchFamily="34" charset="0"/>
              </a:rPr>
              <a:t>NSD1</a:t>
            </a:r>
          </a:p>
        </p:txBody>
      </p:sp>
      <p:sp>
        <p:nvSpPr>
          <p:cNvPr id="94220" name="TextovéPole 18"/>
          <p:cNvSpPr txBox="1">
            <a:spLocks noChangeArrowheads="1"/>
          </p:cNvSpPr>
          <p:nvPr/>
        </p:nvSpPr>
        <p:spPr bwMode="auto">
          <a:xfrm>
            <a:off x="7580797" y="4311813"/>
            <a:ext cx="2953751" cy="61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14">
                <a:latin typeface="Calibri" panose="020F0502020204030204" pitchFamily="34" charset="0"/>
              </a:rPr>
              <a:t>chronic lymfocytic leukemia, lymphomas of childhood</a:t>
            </a:r>
          </a:p>
        </p:txBody>
      </p:sp>
      <p:sp>
        <p:nvSpPr>
          <p:cNvPr id="94221" name="TextovéPole 19"/>
          <p:cNvSpPr txBox="1">
            <a:spLocks noChangeArrowheads="1"/>
          </p:cNvSpPr>
          <p:nvPr/>
        </p:nvSpPr>
        <p:spPr bwMode="auto">
          <a:xfrm>
            <a:off x="7580797" y="3178415"/>
            <a:ext cx="2418014" cy="87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14">
                <a:latin typeface="Calibri" panose="020F0502020204030204" pitchFamily="34" charset="0"/>
              </a:rPr>
              <a:t>hematological malignancies</a:t>
            </a:r>
            <a:br>
              <a:rPr lang="cs-CZ" altLang="cs-CZ" sz="1814">
                <a:latin typeface="Calibri" panose="020F0502020204030204" pitchFamily="34" charset="0"/>
              </a:rPr>
            </a:br>
            <a:r>
              <a:rPr lang="cs-CZ" altLang="cs-CZ" sz="1814">
                <a:latin typeface="Calibri" panose="020F0502020204030204" pitchFamily="34" charset="0"/>
              </a:rPr>
              <a:t>(MDS, leukemias)</a:t>
            </a:r>
          </a:p>
        </p:txBody>
      </p:sp>
      <p:sp>
        <p:nvSpPr>
          <p:cNvPr id="94222" name="TextovéPole 20"/>
          <p:cNvSpPr txBox="1">
            <a:spLocks noChangeArrowheads="1"/>
          </p:cNvSpPr>
          <p:nvPr/>
        </p:nvSpPr>
        <p:spPr bwMode="auto">
          <a:xfrm>
            <a:off x="7580797" y="2538988"/>
            <a:ext cx="2572110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14">
                <a:latin typeface="Calibri" panose="020F0502020204030204" pitchFamily="34" charset="0"/>
              </a:rPr>
              <a:t>leukemias, lymphomas</a:t>
            </a:r>
          </a:p>
        </p:txBody>
      </p:sp>
      <p:sp>
        <p:nvSpPr>
          <p:cNvPr id="94223" name="TextovéPole 21"/>
          <p:cNvSpPr txBox="1">
            <a:spLocks noChangeArrowheads="1"/>
          </p:cNvSpPr>
          <p:nvPr/>
        </p:nvSpPr>
        <p:spPr bwMode="auto">
          <a:xfrm>
            <a:off x="1998770" y="4955561"/>
            <a:ext cx="2419454" cy="71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>
                <a:latin typeface="Calibri" panose="020F0502020204030204" pitchFamily="34" charset="0"/>
              </a:rPr>
              <a:t>Nijmegen Breakage Syndrome</a:t>
            </a:r>
          </a:p>
        </p:txBody>
      </p:sp>
      <p:sp>
        <p:nvSpPr>
          <p:cNvPr id="94224" name="TextovéPole 22"/>
          <p:cNvSpPr txBox="1">
            <a:spLocks noChangeArrowheads="1"/>
          </p:cNvSpPr>
          <p:nvPr/>
        </p:nvSpPr>
        <p:spPr bwMode="auto">
          <a:xfrm>
            <a:off x="5194466" y="5111098"/>
            <a:ext cx="2419454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 i="1">
                <a:latin typeface="Calibri" panose="020F0502020204030204" pitchFamily="34" charset="0"/>
              </a:rPr>
              <a:t>NBS</a:t>
            </a:r>
          </a:p>
        </p:txBody>
      </p:sp>
      <p:sp>
        <p:nvSpPr>
          <p:cNvPr id="94225" name="TextovéPole 23"/>
          <p:cNvSpPr txBox="1">
            <a:spLocks noChangeArrowheads="1"/>
          </p:cNvSpPr>
          <p:nvPr/>
        </p:nvSpPr>
        <p:spPr bwMode="auto">
          <a:xfrm>
            <a:off x="7544794" y="5018928"/>
            <a:ext cx="3054560" cy="87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14">
                <a:latin typeface="Calibri" panose="020F0502020204030204" pitchFamily="34" charset="0"/>
              </a:rPr>
              <a:t>lymphomas (Burkitt lymphoma, DLBCL),</a:t>
            </a:r>
            <a:br>
              <a:rPr lang="cs-CZ" altLang="cs-CZ" sz="1814">
                <a:latin typeface="Calibri" panose="020F0502020204030204" pitchFamily="34" charset="0"/>
              </a:rPr>
            </a:br>
            <a:r>
              <a:rPr lang="cs-CZ" altLang="cs-CZ" sz="1814">
                <a:latin typeface="Calibri" panose="020F0502020204030204" pitchFamily="34" charset="0"/>
              </a:rPr>
              <a:t>breast cancer</a:t>
            </a:r>
          </a:p>
        </p:txBody>
      </p:sp>
      <p:sp>
        <p:nvSpPr>
          <p:cNvPr id="94226" name="TextovéPole 24"/>
          <p:cNvSpPr txBox="1">
            <a:spLocks noChangeArrowheads="1"/>
          </p:cNvSpPr>
          <p:nvPr/>
        </p:nvSpPr>
        <p:spPr bwMode="auto">
          <a:xfrm>
            <a:off x="1998771" y="6041436"/>
            <a:ext cx="2966711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>
                <a:latin typeface="Calibri" panose="020F0502020204030204" pitchFamily="34" charset="0"/>
              </a:rPr>
              <a:t>Bloom syndrome</a:t>
            </a:r>
          </a:p>
        </p:txBody>
      </p:sp>
      <p:sp>
        <p:nvSpPr>
          <p:cNvPr id="94227" name="TextovéPole 25"/>
          <p:cNvSpPr txBox="1">
            <a:spLocks noChangeArrowheads="1"/>
          </p:cNvSpPr>
          <p:nvPr/>
        </p:nvSpPr>
        <p:spPr bwMode="auto">
          <a:xfrm>
            <a:off x="5194466" y="6048636"/>
            <a:ext cx="2419454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 i="1">
                <a:latin typeface="Calibri" panose="020F0502020204030204" pitchFamily="34" charset="0"/>
              </a:rPr>
              <a:t>BLM</a:t>
            </a:r>
          </a:p>
        </p:txBody>
      </p:sp>
      <p:sp>
        <p:nvSpPr>
          <p:cNvPr id="94228" name="TextovéPole 26"/>
          <p:cNvSpPr txBox="1">
            <a:spLocks noChangeArrowheads="1"/>
          </p:cNvSpPr>
          <p:nvPr/>
        </p:nvSpPr>
        <p:spPr bwMode="auto">
          <a:xfrm>
            <a:off x="7536152" y="5944945"/>
            <a:ext cx="2671480" cy="61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14">
                <a:latin typeface="Calibri" panose="020F0502020204030204" pitchFamily="34" charset="0"/>
              </a:rPr>
              <a:t>Non-Hodgin lymphomas, breast cancer</a:t>
            </a:r>
          </a:p>
        </p:txBody>
      </p:sp>
    </p:spTree>
    <p:extLst>
      <p:ext uri="{BB962C8B-B14F-4D97-AF65-F5344CB8AC3E}">
        <p14:creationId xmlns:p14="http://schemas.microsoft.com/office/powerpoint/2010/main" val="4502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3" y="1731062"/>
            <a:ext cx="2649878" cy="344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ovéPole 4"/>
          <p:cNvSpPr txBox="1">
            <a:spLocks noChangeArrowheads="1"/>
          </p:cNvSpPr>
          <p:nvPr/>
        </p:nvSpPr>
        <p:spPr bwMode="auto">
          <a:xfrm>
            <a:off x="2698684" y="2645559"/>
            <a:ext cx="3528370" cy="66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992">
                <a:latin typeface="Calibri" panose="020F0502020204030204" pitchFamily="34" charset="0"/>
              </a:rPr>
              <a:t>Sotos syndrome</a:t>
            </a:r>
          </a:p>
        </p:txBody>
      </p:sp>
    </p:spTree>
    <p:extLst>
      <p:ext uri="{BB962C8B-B14F-4D97-AF65-F5344CB8AC3E}">
        <p14:creationId xmlns:p14="http://schemas.microsoft.com/office/powerpoint/2010/main" val="9821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88" y="2579312"/>
            <a:ext cx="4399661" cy="272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ovéPole 4"/>
          <p:cNvSpPr txBox="1">
            <a:spLocks noChangeArrowheads="1"/>
          </p:cNvSpPr>
          <p:nvPr/>
        </p:nvSpPr>
        <p:spPr bwMode="auto">
          <a:xfrm>
            <a:off x="3025598" y="1404149"/>
            <a:ext cx="6467719" cy="66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992">
                <a:latin typeface="Calibri" panose="020F0502020204030204" pitchFamily="34" charset="0"/>
              </a:rPr>
              <a:t>Nijmegen Breakage Syndrome</a:t>
            </a:r>
          </a:p>
        </p:txBody>
      </p:sp>
    </p:spTree>
    <p:extLst>
      <p:ext uri="{BB962C8B-B14F-4D97-AF65-F5344CB8AC3E}">
        <p14:creationId xmlns:p14="http://schemas.microsoft.com/office/powerpoint/2010/main" val="2714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ovéPole 4"/>
          <p:cNvSpPr txBox="1">
            <a:spLocks noChangeArrowheads="1"/>
          </p:cNvSpPr>
          <p:nvPr/>
        </p:nvSpPr>
        <p:spPr bwMode="auto">
          <a:xfrm>
            <a:off x="1980049" y="2514505"/>
            <a:ext cx="3266263" cy="123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992">
                <a:latin typeface="Calibri" panose="020F0502020204030204" pitchFamily="34" charset="0"/>
              </a:rPr>
              <a:t>Bloom syndrome</a:t>
            </a:r>
          </a:p>
        </p:txBody>
      </p:sp>
      <p:pic>
        <p:nvPicPr>
          <p:cNvPr id="97283" name="Picture 2" descr="Fig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70" y="1012428"/>
            <a:ext cx="2479940" cy="46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2" descr="Fig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65" y="996585"/>
            <a:ext cx="2181830" cy="46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7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Skupina 102"/>
          <p:cNvGrpSpPr>
            <a:grpSpLocks/>
          </p:cNvGrpSpPr>
          <p:nvPr/>
        </p:nvGrpSpPr>
        <p:grpSpPr bwMode="auto">
          <a:xfrm>
            <a:off x="2306963" y="799285"/>
            <a:ext cx="7838743" cy="5050516"/>
            <a:chOff x="267292" y="653559"/>
            <a:chExt cx="8640495" cy="5566630"/>
          </a:xfrm>
        </p:grpSpPr>
        <p:sp>
          <p:nvSpPr>
            <p:cNvPr id="104" name="Obdélník 103"/>
            <p:cNvSpPr/>
            <p:nvPr/>
          </p:nvSpPr>
          <p:spPr>
            <a:xfrm>
              <a:off x="4035900" y="5556793"/>
              <a:ext cx="395276" cy="42540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05" name="Obdélník 104"/>
            <p:cNvSpPr/>
            <p:nvPr/>
          </p:nvSpPr>
          <p:spPr>
            <a:xfrm>
              <a:off x="7101268" y="4459955"/>
              <a:ext cx="396863" cy="425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06" name="Ovál 105"/>
            <p:cNvSpPr/>
            <p:nvPr/>
          </p:nvSpPr>
          <p:spPr>
            <a:xfrm>
              <a:off x="6556772" y="3209146"/>
              <a:ext cx="392101" cy="42540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07" name="Přímá spojnice 106"/>
            <p:cNvCxnSpPr/>
            <p:nvPr/>
          </p:nvCxnSpPr>
          <p:spPr>
            <a:xfrm>
              <a:off x="4778827" y="4672656"/>
              <a:ext cx="14288" cy="6174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/>
            <p:cNvCxnSpPr/>
            <p:nvPr/>
          </p:nvCxnSpPr>
          <p:spPr>
            <a:xfrm>
              <a:off x="4210520" y="5290123"/>
              <a:ext cx="11794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/>
            <p:cNvCxnSpPr/>
            <p:nvPr/>
          </p:nvCxnSpPr>
          <p:spPr>
            <a:xfrm flipH="1">
              <a:off x="6339292" y="3437720"/>
              <a:ext cx="0" cy="6555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nice 109"/>
            <p:cNvCxnSpPr/>
            <p:nvPr/>
          </p:nvCxnSpPr>
          <p:spPr>
            <a:xfrm>
              <a:off x="4210520" y="5290123"/>
              <a:ext cx="6350" cy="2571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110"/>
            <p:cNvCxnSpPr/>
            <p:nvPr/>
          </p:nvCxnSpPr>
          <p:spPr>
            <a:xfrm>
              <a:off x="5380471" y="5301235"/>
              <a:ext cx="7937" cy="2555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Přímá spojnice 111"/>
            <p:cNvCxnSpPr/>
            <p:nvPr/>
          </p:nvCxnSpPr>
          <p:spPr>
            <a:xfrm>
              <a:off x="5737647" y="4078998"/>
              <a:ext cx="298758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nice 112"/>
            <p:cNvCxnSpPr/>
            <p:nvPr/>
          </p:nvCxnSpPr>
          <p:spPr>
            <a:xfrm>
              <a:off x="5737647" y="4078998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nice 113"/>
            <p:cNvCxnSpPr/>
            <p:nvPr/>
          </p:nvCxnSpPr>
          <p:spPr>
            <a:xfrm>
              <a:off x="8729993" y="4066299"/>
              <a:ext cx="0" cy="3809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nice 114"/>
            <p:cNvCxnSpPr/>
            <p:nvPr/>
          </p:nvCxnSpPr>
          <p:spPr>
            <a:xfrm>
              <a:off x="7298112" y="4078998"/>
              <a:ext cx="0" cy="3809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115"/>
            <p:cNvCxnSpPr/>
            <p:nvPr/>
          </p:nvCxnSpPr>
          <p:spPr>
            <a:xfrm>
              <a:off x="3848581" y="4078998"/>
              <a:ext cx="0" cy="3809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Pěticípá hvězda 116"/>
            <p:cNvSpPr/>
            <p:nvPr/>
          </p:nvSpPr>
          <p:spPr>
            <a:xfrm>
              <a:off x="3740634" y="5564730"/>
              <a:ext cx="192082" cy="176192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18" name="Pěticípá hvězda 117"/>
            <p:cNvSpPr/>
            <p:nvPr/>
          </p:nvSpPr>
          <p:spPr>
            <a:xfrm>
              <a:off x="5669387" y="5544094"/>
              <a:ext cx="190494" cy="177780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19" name="Ovál 118"/>
            <p:cNvSpPr/>
            <p:nvPr/>
          </p:nvSpPr>
          <p:spPr>
            <a:xfrm>
              <a:off x="5194739" y="5564730"/>
              <a:ext cx="390513" cy="423814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0" name="Ovál 119"/>
            <p:cNvSpPr/>
            <p:nvPr/>
          </p:nvSpPr>
          <p:spPr>
            <a:xfrm>
              <a:off x="7820383" y="4464716"/>
              <a:ext cx="390513" cy="42381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1" name="Obdélník 120"/>
            <p:cNvSpPr/>
            <p:nvPr/>
          </p:nvSpPr>
          <p:spPr>
            <a:xfrm>
              <a:off x="8510924" y="4464716"/>
              <a:ext cx="396863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cxnSp>
          <p:nvCxnSpPr>
            <p:cNvPr id="122" name="Přímá spojnice 121"/>
            <p:cNvCxnSpPr/>
            <p:nvPr/>
          </p:nvCxnSpPr>
          <p:spPr>
            <a:xfrm>
              <a:off x="6556772" y="4083759"/>
              <a:ext cx="0" cy="3809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Přímá spojnice 122"/>
            <p:cNvCxnSpPr/>
            <p:nvPr/>
          </p:nvCxnSpPr>
          <p:spPr>
            <a:xfrm>
              <a:off x="8015640" y="4083759"/>
              <a:ext cx="0" cy="3809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bdélník 123"/>
            <p:cNvSpPr/>
            <p:nvPr/>
          </p:nvSpPr>
          <p:spPr>
            <a:xfrm>
              <a:off x="4993133" y="3202796"/>
              <a:ext cx="396863" cy="42381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25" name="Obdélník 124"/>
            <p:cNvSpPr/>
            <p:nvPr/>
          </p:nvSpPr>
          <p:spPr>
            <a:xfrm>
              <a:off x="8015640" y="3210732"/>
              <a:ext cx="396863" cy="425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26" name="Ovál 125"/>
            <p:cNvSpPr/>
            <p:nvPr/>
          </p:nvSpPr>
          <p:spPr>
            <a:xfrm>
              <a:off x="7382246" y="3198034"/>
              <a:ext cx="390513" cy="42540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27" name="Přímá spojnice 126"/>
            <p:cNvCxnSpPr/>
            <p:nvPr/>
          </p:nvCxnSpPr>
          <p:spPr>
            <a:xfrm>
              <a:off x="5191564" y="2845649"/>
              <a:ext cx="3022506" cy="47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Přímá spojnice 127"/>
            <p:cNvCxnSpPr/>
            <p:nvPr/>
          </p:nvCxnSpPr>
          <p:spPr>
            <a:xfrm>
              <a:off x="5191564" y="2850411"/>
              <a:ext cx="0" cy="3476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nice 128"/>
            <p:cNvCxnSpPr/>
            <p:nvPr/>
          </p:nvCxnSpPr>
          <p:spPr>
            <a:xfrm>
              <a:off x="5853532" y="2853586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129"/>
            <p:cNvCxnSpPr/>
            <p:nvPr/>
          </p:nvCxnSpPr>
          <p:spPr>
            <a:xfrm>
              <a:off x="7577503" y="2845649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Přímá spojnice 130"/>
            <p:cNvCxnSpPr/>
            <p:nvPr/>
          </p:nvCxnSpPr>
          <p:spPr>
            <a:xfrm>
              <a:off x="8210896" y="2850411"/>
              <a:ext cx="0" cy="3476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bdélník 131"/>
            <p:cNvSpPr/>
            <p:nvPr/>
          </p:nvSpPr>
          <p:spPr>
            <a:xfrm>
              <a:off x="5861468" y="1975797"/>
              <a:ext cx="395276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cxnSp>
          <p:nvCxnSpPr>
            <p:cNvPr id="133" name="Přímá spojnice 132"/>
            <p:cNvCxnSpPr/>
            <p:nvPr/>
          </p:nvCxnSpPr>
          <p:spPr>
            <a:xfrm flipH="1">
              <a:off x="5510642" y="2186911"/>
              <a:ext cx="0" cy="6571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Přímá spojnice 133"/>
            <p:cNvCxnSpPr/>
            <p:nvPr/>
          </p:nvCxnSpPr>
          <p:spPr>
            <a:xfrm>
              <a:off x="5191564" y="2186911"/>
              <a:ext cx="669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Přímá spojnice 134"/>
            <p:cNvCxnSpPr/>
            <p:nvPr/>
          </p:nvCxnSpPr>
          <p:spPr>
            <a:xfrm>
              <a:off x="6034501" y="3437720"/>
              <a:ext cx="5222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Přímá spojnice 135"/>
            <p:cNvCxnSpPr/>
            <p:nvPr/>
          </p:nvCxnSpPr>
          <p:spPr>
            <a:xfrm>
              <a:off x="4035900" y="4669481"/>
              <a:ext cx="15144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bdélník 136"/>
            <p:cNvSpPr/>
            <p:nvPr/>
          </p:nvSpPr>
          <p:spPr>
            <a:xfrm>
              <a:off x="1483279" y="3188510"/>
              <a:ext cx="396863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38" name="Obdélník 137"/>
            <p:cNvSpPr/>
            <p:nvPr/>
          </p:nvSpPr>
          <p:spPr>
            <a:xfrm>
              <a:off x="345078" y="3194859"/>
              <a:ext cx="396863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cxnSp>
          <p:nvCxnSpPr>
            <p:cNvPr id="139" name="Přímá spojnice 138"/>
            <p:cNvCxnSpPr/>
            <p:nvPr/>
          </p:nvCxnSpPr>
          <p:spPr>
            <a:xfrm>
              <a:off x="543508" y="2839299"/>
              <a:ext cx="3401907" cy="47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Přímá spojnice 139"/>
            <p:cNvCxnSpPr/>
            <p:nvPr/>
          </p:nvCxnSpPr>
          <p:spPr>
            <a:xfrm>
              <a:off x="529222" y="2839299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Přímá spojnice 140"/>
            <p:cNvCxnSpPr/>
            <p:nvPr/>
          </p:nvCxnSpPr>
          <p:spPr>
            <a:xfrm>
              <a:off x="1689648" y="2847236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Přímá spojnice 141"/>
            <p:cNvCxnSpPr/>
            <p:nvPr/>
          </p:nvCxnSpPr>
          <p:spPr>
            <a:xfrm>
              <a:off x="3308848" y="2839299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Přímá spojnice 142"/>
            <p:cNvCxnSpPr/>
            <p:nvPr/>
          </p:nvCxnSpPr>
          <p:spPr>
            <a:xfrm>
              <a:off x="3943828" y="2844062"/>
              <a:ext cx="0" cy="3476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bdélník 143"/>
            <p:cNvSpPr/>
            <p:nvPr/>
          </p:nvSpPr>
          <p:spPr>
            <a:xfrm>
              <a:off x="2194457" y="3188510"/>
              <a:ext cx="396863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45" name="Ovál 144"/>
            <p:cNvSpPr/>
            <p:nvPr/>
          </p:nvSpPr>
          <p:spPr>
            <a:xfrm>
              <a:off x="3748572" y="3188510"/>
              <a:ext cx="390513" cy="42381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46" name="Přímá spojnice 145"/>
            <p:cNvCxnSpPr/>
            <p:nvPr/>
          </p:nvCxnSpPr>
          <p:spPr>
            <a:xfrm>
              <a:off x="2591320" y="3399624"/>
              <a:ext cx="5222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Přímá spojnice 146"/>
            <p:cNvCxnSpPr/>
            <p:nvPr/>
          </p:nvCxnSpPr>
          <p:spPr>
            <a:xfrm flipH="1">
              <a:off x="2864361" y="3399624"/>
              <a:ext cx="1588" cy="6571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Přímá spojnice 147"/>
            <p:cNvCxnSpPr/>
            <p:nvPr/>
          </p:nvCxnSpPr>
          <p:spPr>
            <a:xfrm>
              <a:off x="2865949" y="4056775"/>
              <a:ext cx="99533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ál 148"/>
            <p:cNvSpPr/>
            <p:nvPr/>
          </p:nvSpPr>
          <p:spPr>
            <a:xfrm>
              <a:off x="907035" y="3196447"/>
              <a:ext cx="392100" cy="42381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50" name="Přímá spojnice 149"/>
            <p:cNvCxnSpPr/>
            <p:nvPr/>
          </p:nvCxnSpPr>
          <p:spPr>
            <a:xfrm>
              <a:off x="1103879" y="2847236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ál 150"/>
            <p:cNvSpPr/>
            <p:nvPr/>
          </p:nvSpPr>
          <p:spPr>
            <a:xfrm>
              <a:off x="2143659" y="1963098"/>
              <a:ext cx="390513" cy="42540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52" name="Přímá spojnice 151"/>
            <p:cNvCxnSpPr/>
            <p:nvPr/>
          </p:nvCxnSpPr>
          <p:spPr>
            <a:xfrm>
              <a:off x="2530997" y="2198022"/>
              <a:ext cx="669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Přímá spojnice 152"/>
            <p:cNvCxnSpPr/>
            <p:nvPr/>
          </p:nvCxnSpPr>
          <p:spPr>
            <a:xfrm flipH="1">
              <a:off x="2850075" y="2194847"/>
              <a:ext cx="1587" cy="6555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ál 153"/>
            <p:cNvSpPr/>
            <p:nvPr/>
          </p:nvSpPr>
          <p:spPr>
            <a:xfrm>
              <a:off x="4635956" y="991658"/>
              <a:ext cx="390513" cy="42381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55" name="Přímá spojnice 154"/>
            <p:cNvCxnSpPr/>
            <p:nvPr/>
          </p:nvCxnSpPr>
          <p:spPr>
            <a:xfrm flipH="1">
              <a:off x="4291480" y="1202772"/>
              <a:ext cx="1587" cy="5047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Přímá spojnice 155"/>
            <p:cNvCxnSpPr/>
            <p:nvPr/>
          </p:nvCxnSpPr>
          <p:spPr>
            <a:xfrm>
              <a:off x="3973990" y="1202772"/>
              <a:ext cx="6683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Přímá spojnice 156"/>
            <p:cNvCxnSpPr/>
            <p:nvPr/>
          </p:nvCxnSpPr>
          <p:spPr>
            <a:xfrm flipH="1">
              <a:off x="3399333" y="1707540"/>
              <a:ext cx="0" cy="279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Přímá spojnice 157"/>
            <p:cNvCxnSpPr/>
            <p:nvPr/>
          </p:nvCxnSpPr>
          <p:spPr>
            <a:xfrm flipH="1">
              <a:off x="4991545" y="1696428"/>
              <a:ext cx="0" cy="279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Přímá spojnice 158"/>
            <p:cNvCxnSpPr/>
            <p:nvPr/>
          </p:nvCxnSpPr>
          <p:spPr>
            <a:xfrm>
              <a:off x="3399333" y="1707540"/>
              <a:ext cx="16001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bdélník 159"/>
            <p:cNvSpPr/>
            <p:nvPr/>
          </p:nvSpPr>
          <p:spPr>
            <a:xfrm>
              <a:off x="403813" y="4580591"/>
              <a:ext cx="396863" cy="425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61" name="Obdélník 160"/>
            <p:cNvSpPr/>
            <p:nvPr/>
          </p:nvSpPr>
          <p:spPr>
            <a:xfrm>
              <a:off x="3572364" y="991658"/>
              <a:ext cx="395276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62" name="Obdélník 161"/>
            <p:cNvSpPr/>
            <p:nvPr/>
          </p:nvSpPr>
          <p:spPr>
            <a:xfrm>
              <a:off x="5653513" y="3201209"/>
              <a:ext cx="396863" cy="425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63" name="Obdélník 162"/>
            <p:cNvSpPr/>
            <p:nvPr/>
          </p:nvSpPr>
          <p:spPr>
            <a:xfrm>
              <a:off x="3200901" y="1975797"/>
              <a:ext cx="395276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64" name="Obdélník 163"/>
            <p:cNvSpPr/>
            <p:nvPr/>
          </p:nvSpPr>
          <p:spPr>
            <a:xfrm>
              <a:off x="3648562" y="4479002"/>
              <a:ext cx="396863" cy="425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65" name="Ovál 164"/>
            <p:cNvSpPr/>
            <p:nvPr/>
          </p:nvSpPr>
          <p:spPr>
            <a:xfrm>
              <a:off x="907035" y="4593289"/>
              <a:ext cx="392100" cy="42381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6" name="Ovál 165"/>
            <p:cNvSpPr/>
            <p:nvPr/>
          </p:nvSpPr>
          <p:spPr>
            <a:xfrm>
              <a:off x="3108829" y="3188510"/>
              <a:ext cx="392101" cy="42381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7" name="Ovál 166"/>
            <p:cNvSpPr/>
            <p:nvPr/>
          </p:nvSpPr>
          <p:spPr>
            <a:xfrm>
              <a:off x="4793115" y="1975797"/>
              <a:ext cx="390513" cy="42381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8" name="Ovál 167"/>
            <p:cNvSpPr/>
            <p:nvPr/>
          </p:nvSpPr>
          <p:spPr>
            <a:xfrm>
              <a:off x="5531279" y="4453605"/>
              <a:ext cx="390513" cy="42381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9" name="Ovál 168"/>
            <p:cNvSpPr/>
            <p:nvPr/>
          </p:nvSpPr>
          <p:spPr>
            <a:xfrm>
              <a:off x="6339292" y="4464716"/>
              <a:ext cx="390513" cy="42381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70" name="Přímá spojnice se šipkou 169"/>
            <p:cNvCxnSpPr/>
            <p:nvPr/>
          </p:nvCxnSpPr>
          <p:spPr>
            <a:xfrm flipV="1">
              <a:off x="4980434" y="6028228"/>
              <a:ext cx="198431" cy="1825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bdélník 170"/>
            <p:cNvSpPr/>
            <p:nvPr/>
          </p:nvSpPr>
          <p:spPr>
            <a:xfrm>
              <a:off x="406988" y="5290123"/>
              <a:ext cx="395276" cy="42540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172" name="Ovál 171"/>
            <p:cNvSpPr/>
            <p:nvPr/>
          </p:nvSpPr>
          <p:spPr>
            <a:xfrm>
              <a:off x="929259" y="5277424"/>
              <a:ext cx="390513" cy="42381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3" name="Pěticípá hvězda 172"/>
            <p:cNvSpPr/>
            <p:nvPr/>
          </p:nvSpPr>
          <p:spPr>
            <a:xfrm>
              <a:off x="524459" y="6021878"/>
              <a:ext cx="192082" cy="177780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/>
            </a:p>
          </p:txBody>
        </p:sp>
        <p:sp>
          <p:nvSpPr>
            <p:cNvPr id="98386" name="TextovéPole 173"/>
            <p:cNvSpPr txBox="1">
              <a:spLocks noChangeArrowheads="1"/>
            </p:cNvSpPr>
            <p:nvPr/>
          </p:nvSpPr>
          <p:spPr bwMode="auto">
            <a:xfrm>
              <a:off x="1483738" y="4676691"/>
              <a:ext cx="1512168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cs typeface="Arial" panose="020B0604020202020204" pitchFamily="34" charset="0"/>
                </a:rPr>
                <a:t>Obligate carriers</a:t>
              </a:r>
            </a:p>
          </p:txBody>
        </p:sp>
        <p:sp>
          <p:nvSpPr>
            <p:cNvPr id="98387" name="TextovéPole 174"/>
            <p:cNvSpPr txBox="1">
              <a:spLocks noChangeArrowheads="1"/>
            </p:cNvSpPr>
            <p:nvPr/>
          </p:nvSpPr>
          <p:spPr bwMode="auto">
            <a:xfrm>
              <a:off x="1507774" y="5371847"/>
              <a:ext cx="1720699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cs typeface="Arial" panose="020B0604020202020204" pitchFamily="34" charset="0"/>
                </a:rPr>
                <a:t>Affected patients</a:t>
              </a:r>
            </a:p>
          </p:txBody>
        </p:sp>
        <p:cxnSp>
          <p:nvCxnSpPr>
            <p:cNvPr id="176" name="Přímá spojnice 175"/>
            <p:cNvCxnSpPr/>
            <p:nvPr/>
          </p:nvCxnSpPr>
          <p:spPr>
            <a:xfrm flipV="1">
              <a:off x="3499342" y="915466"/>
              <a:ext cx="536558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Přímá spojnice 176"/>
            <p:cNvCxnSpPr/>
            <p:nvPr/>
          </p:nvCxnSpPr>
          <p:spPr>
            <a:xfrm flipV="1">
              <a:off x="4562934" y="915466"/>
              <a:ext cx="534971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Přímá spojnice 177"/>
            <p:cNvCxnSpPr/>
            <p:nvPr/>
          </p:nvCxnSpPr>
          <p:spPr>
            <a:xfrm flipV="1">
              <a:off x="5785271" y="1899605"/>
              <a:ext cx="534971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Přímá spojnice 178"/>
            <p:cNvCxnSpPr/>
            <p:nvPr/>
          </p:nvCxnSpPr>
          <p:spPr>
            <a:xfrm flipV="1">
              <a:off x="2072224" y="1871034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Přímá spojnice 179"/>
            <p:cNvCxnSpPr/>
            <p:nvPr/>
          </p:nvCxnSpPr>
          <p:spPr>
            <a:xfrm flipV="1">
              <a:off x="3134228" y="1899605"/>
              <a:ext cx="534971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Přímá spojnice 180"/>
            <p:cNvCxnSpPr/>
            <p:nvPr/>
          </p:nvCxnSpPr>
          <p:spPr>
            <a:xfrm flipV="1">
              <a:off x="4726442" y="1871034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Přímá spojnice 181"/>
            <p:cNvCxnSpPr/>
            <p:nvPr/>
          </p:nvCxnSpPr>
          <p:spPr>
            <a:xfrm flipV="1">
              <a:off x="267292" y="3126605"/>
              <a:ext cx="534971" cy="576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Přímá spojnice 182"/>
            <p:cNvCxnSpPr/>
            <p:nvPr/>
          </p:nvCxnSpPr>
          <p:spPr>
            <a:xfrm flipV="1">
              <a:off x="795914" y="3118668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Přímá spojnice 183"/>
            <p:cNvCxnSpPr/>
            <p:nvPr/>
          </p:nvCxnSpPr>
          <p:spPr>
            <a:xfrm flipV="1">
              <a:off x="1415019" y="3147240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Přímá spojnice 184"/>
            <p:cNvCxnSpPr/>
            <p:nvPr/>
          </p:nvCxnSpPr>
          <p:spPr>
            <a:xfrm flipV="1">
              <a:off x="2143659" y="3132954"/>
              <a:ext cx="534971" cy="576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Přímá spojnice 185"/>
            <p:cNvCxnSpPr/>
            <p:nvPr/>
          </p:nvCxnSpPr>
          <p:spPr>
            <a:xfrm flipV="1">
              <a:off x="3064380" y="3105969"/>
              <a:ext cx="534971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Přímá spojnice 186"/>
            <p:cNvCxnSpPr/>
            <p:nvPr/>
          </p:nvCxnSpPr>
          <p:spPr>
            <a:xfrm flipV="1">
              <a:off x="3675549" y="3105969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Přímá spojnice 187"/>
            <p:cNvCxnSpPr/>
            <p:nvPr/>
          </p:nvCxnSpPr>
          <p:spPr>
            <a:xfrm flipV="1">
              <a:off x="4915348" y="3132954"/>
              <a:ext cx="536558" cy="576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Přímá spojnice 188"/>
            <p:cNvCxnSpPr/>
            <p:nvPr/>
          </p:nvCxnSpPr>
          <p:spPr>
            <a:xfrm flipV="1">
              <a:off x="5593190" y="3126605"/>
              <a:ext cx="534970" cy="576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Přímá spojnice 189"/>
            <p:cNvCxnSpPr/>
            <p:nvPr/>
          </p:nvCxnSpPr>
          <p:spPr>
            <a:xfrm flipV="1">
              <a:off x="6485337" y="3147240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Přímá spojnice 190"/>
            <p:cNvCxnSpPr/>
            <p:nvPr/>
          </p:nvCxnSpPr>
          <p:spPr>
            <a:xfrm flipV="1">
              <a:off x="7269538" y="3147240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Přímá spojnice 191"/>
            <p:cNvCxnSpPr/>
            <p:nvPr/>
          </p:nvCxnSpPr>
          <p:spPr>
            <a:xfrm flipV="1">
              <a:off x="7941029" y="3147240"/>
              <a:ext cx="534971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405" name="TextovéPole 192"/>
            <p:cNvSpPr txBox="1">
              <a:spLocks noChangeArrowheads="1"/>
            </p:cNvSpPr>
            <p:nvPr/>
          </p:nvSpPr>
          <p:spPr bwMode="auto">
            <a:xfrm>
              <a:off x="1507774" y="5949159"/>
              <a:ext cx="1720699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cs typeface="Arial" panose="020B0604020202020204" pitchFamily="34" charset="0"/>
                </a:rPr>
                <a:t>Tested individuals</a:t>
              </a:r>
            </a:p>
          </p:txBody>
        </p:sp>
        <p:sp>
          <p:nvSpPr>
            <p:cNvPr id="98406" name="TextovéPole 193"/>
            <p:cNvSpPr txBox="1">
              <a:spLocks noChangeArrowheads="1"/>
            </p:cNvSpPr>
            <p:nvPr/>
          </p:nvSpPr>
          <p:spPr bwMode="auto">
            <a:xfrm>
              <a:off x="1688993" y="3694866"/>
              <a:ext cx="1243814" cy="44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cs typeface="Arial" panose="020B0604020202020204" pitchFamily="34" charset="0"/>
                </a:rPr>
                <a:t>Colorectal Ca Kidney Ca </a:t>
              </a:r>
            </a:p>
          </p:txBody>
        </p:sp>
        <p:sp>
          <p:nvSpPr>
            <p:cNvPr id="98407" name="TextovéPole 194"/>
            <p:cNvSpPr txBox="1">
              <a:spLocks noChangeArrowheads="1"/>
            </p:cNvSpPr>
            <p:nvPr/>
          </p:nvSpPr>
          <p:spPr bwMode="auto">
            <a:xfrm>
              <a:off x="6179274" y="4939737"/>
              <a:ext cx="841034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cs typeface="Arial" panose="020B0604020202020204" pitchFamily="34" charset="0"/>
                </a:rPr>
                <a:t>Breast Ca</a:t>
              </a:r>
            </a:p>
          </p:txBody>
        </p:sp>
        <p:sp>
          <p:nvSpPr>
            <p:cNvPr id="98408" name="TextovéPole 195"/>
            <p:cNvSpPr txBox="1">
              <a:spLocks noChangeArrowheads="1"/>
            </p:cNvSpPr>
            <p:nvPr/>
          </p:nvSpPr>
          <p:spPr bwMode="auto">
            <a:xfrm>
              <a:off x="6512089" y="3698195"/>
              <a:ext cx="756084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cs typeface="Arial" panose="020B0604020202020204" pitchFamily="34" charset="0"/>
                </a:rPr>
                <a:t>Lung Ca </a:t>
              </a:r>
            </a:p>
          </p:txBody>
        </p:sp>
        <p:sp>
          <p:nvSpPr>
            <p:cNvPr id="98409" name="TextovéPole 196"/>
            <p:cNvSpPr txBox="1">
              <a:spLocks noChangeArrowheads="1"/>
            </p:cNvSpPr>
            <p:nvPr/>
          </p:nvSpPr>
          <p:spPr bwMode="auto">
            <a:xfrm>
              <a:off x="3040602" y="4986323"/>
              <a:ext cx="914110" cy="44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cs typeface="Arial" panose="020B0604020202020204" pitchFamily="34" charset="0"/>
                </a:rPr>
                <a:t>Bone tumor</a:t>
              </a:r>
            </a:p>
          </p:txBody>
        </p:sp>
        <p:sp>
          <p:nvSpPr>
            <p:cNvPr id="98410" name="TextovéPole 197"/>
            <p:cNvSpPr txBox="1">
              <a:spLocks noChangeArrowheads="1"/>
            </p:cNvSpPr>
            <p:nvPr/>
          </p:nvSpPr>
          <p:spPr bwMode="auto">
            <a:xfrm>
              <a:off x="4691838" y="653559"/>
              <a:ext cx="283789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8411" name="TextovéPole 198"/>
            <p:cNvSpPr txBox="1">
              <a:spLocks noChangeArrowheads="1"/>
            </p:cNvSpPr>
            <p:nvPr/>
          </p:nvSpPr>
          <p:spPr bwMode="auto">
            <a:xfrm>
              <a:off x="3628294" y="653559"/>
              <a:ext cx="283789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01" name="Ovál 200"/>
          <p:cNvSpPr/>
          <p:nvPr/>
        </p:nvSpPr>
        <p:spPr>
          <a:xfrm>
            <a:off x="2976633" y="4494713"/>
            <a:ext cx="177138" cy="1915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2" name="Ovál 201"/>
          <p:cNvSpPr/>
          <p:nvPr/>
        </p:nvSpPr>
        <p:spPr>
          <a:xfrm>
            <a:off x="7269724" y="3224500"/>
            <a:ext cx="178579" cy="1915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3" name="Ovál 202"/>
          <p:cNvSpPr/>
          <p:nvPr/>
        </p:nvSpPr>
        <p:spPr>
          <a:xfrm>
            <a:off x="4979884" y="3233141"/>
            <a:ext cx="177139" cy="1915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4" name="Ovál 203"/>
          <p:cNvSpPr/>
          <p:nvPr/>
        </p:nvSpPr>
        <p:spPr>
          <a:xfrm>
            <a:off x="6500683" y="2138626"/>
            <a:ext cx="178579" cy="1915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5" name="Ovál 204"/>
          <p:cNvSpPr/>
          <p:nvPr/>
        </p:nvSpPr>
        <p:spPr>
          <a:xfrm>
            <a:off x="5060532" y="2131425"/>
            <a:ext cx="177139" cy="19298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6" name="Ovál 205"/>
          <p:cNvSpPr/>
          <p:nvPr/>
        </p:nvSpPr>
        <p:spPr>
          <a:xfrm>
            <a:off x="2511465" y="4478871"/>
            <a:ext cx="177139" cy="19298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7" name="Ovál 206"/>
          <p:cNvSpPr/>
          <p:nvPr/>
        </p:nvSpPr>
        <p:spPr>
          <a:xfrm>
            <a:off x="7181875" y="4366539"/>
            <a:ext cx="177138" cy="191541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8" name="Ovál 207"/>
          <p:cNvSpPr/>
          <p:nvPr/>
        </p:nvSpPr>
        <p:spPr>
          <a:xfrm>
            <a:off x="5463775" y="4389582"/>
            <a:ext cx="177139" cy="19298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8315" name="TextovéPole 208"/>
          <p:cNvSpPr txBox="1">
            <a:spLocks noChangeArrowheads="1"/>
          </p:cNvSpPr>
          <p:nvPr/>
        </p:nvSpPr>
        <p:spPr bwMode="auto">
          <a:xfrm>
            <a:off x="7278365" y="5463935"/>
            <a:ext cx="1588487" cy="24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998">
                <a:cs typeface="Arial" panose="020B0604020202020204" pitchFamily="34" charset="0"/>
              </a:rPr>
              <a:t>Recurrent lymphoma</a:t>
            </a:r>
          </a:p>
        </p:txBody>
      </p:sp>
    </p:spTree>
    <p:extLst>
      <p:ext uri="{BB962C8B-B14F-4D97-AF65-F5344CB8AC3E}">
        <p14:creationId xmlns:p14="http://schemas.microsoft.com/office/powerpoint/2010/main" val="7662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2"/>
          <p:cNvSpPr txBox="1">
            <a:spLocks noChangeArrowheads="1"/>
          </p:cNvSpPr>
          <p:nvPr/>
        </p:nvSpPr>
        <p:spPr bwMode="auto">
          <a:xfrm>
            <a:off x="2175910" y="423405"/>
            <a:ext cx="7121547" cy="5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266" b="1">
                <a:latin typeface="Calibri" panose="020F0502020204030204" pitchFamily="34" charset="0"/>
                <a:cs typeface="Calibri" panose="020F0502020204030204" pitchFamily="34" charset="0"/>
              </a:rPr>
              <a:t>Hereditary cancer syndromes</a:t>
            </a:r>
          </a:p>
        </p:txBody>
      </p:sp>
      <p:pic>
        <p:nvPicPr>
          <p:cNvPr id="23555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61" y="1901000"/>
            <a:ext cx="6597333" cy="427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Obrázek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61" y="1278855"/>
            <a:ext cx="6597333" cy="54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0564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2"/>
          <p:cNvSpPr txBox="1">
            <a:spLocks noChangeArrowheads="1"/>
          </p:cNvSpPr>
          <p:nvPr/>
        </p:nvSpPr>
        <p:spPr bwMode="auto">
          <a:xfrm>
            <a:off x="2175910" y="423405"/>
            <a:ext cx="7121547" cy="5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266" b="1">
                <a:latin typeface="Calibri" panose="020F0502020204030204" pitchFamily="34" charset="0"/>
                <a:cs typeface="Calibri" panose="020F0502020204030204" pitchFamily="34" charset="0"/>
              </a:rPr>
              <a:t>Hereditary cancer syndromes</a:t>
            </a:r>
          </a:p>
        </p:txBody>
      </p:sp>
      <p:pic>
        <p:nvPicPr>
          <p:cNvPr id="25603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57" y="1337901"/>
            <a:ext cx="5211907" cy="38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57" y="5281035"/>
            <a:ext cx="5211907" cy="91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Skupina 14"/>
          <p:cNvGrpSpPr>
            <a:grpSpLocks/>
          </p:cNvGrpSpPr>
          <p:nvPr/>
        </p:nvGrpSpPr>
        <p:grpSpPr bwMode="auto">
          <a:xfrm>
            <a:off x="2206153" y="1337902"/>
            <a:ext cx="5728921" cy="1546722"/>
            <a:chOff x="128537" y="1469649"/>
            <a:chExt cx="6315671" cy="1703658"/>
          </a:xfrm>
        </p:grpSpPr>
        <p:pic>
          <p:nvPicPr>
            <p:cNvPr id="25609" name="Obrázek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37" y="1469649"/>
              <a:ext cx="3719629" cy="15682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610" name="Přímá spojnice se šipkou 9"/>
            <p:cNvCxnSpPr>
              <a:cxnSpLocks/>
            </p:cNvCxnSpPr>
            <p:nvPr/>
          </p:nvCxnSpPr>
          <p:spPr bwMode="auto">
            <a:xfrm>
              <a:off x="3848166" y="2275292"/>
              <a:ext cx="2596042" cy="898015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Skupina 17"/>
          <p:cNvGrpSpPr>
            <a:grpSpLocks/>
          </p:cNvGrpSpPr>
          <p:nvPr/>
        </p:nvGrpSpPr>
        <p:grpSpPr bwMode="auto">
          <a:xfrm>
            <a:off x="2187431" y="3688229"/>
            <a:ext cx="3004155" cy="2410813"/>
            <a:chOff x="108499" y="4058857"/>
            <a:chExt cx="3311373" cy="2658988"/>
          </a:xfrm>
        </p:grpSpPr>
        <p:pic>
          <p:nvPicPr>
            <p:cNvPr id="25607" name="Obrázek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99" y="4058857"/>
              <a:ext cx="2828566" cy="26589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608" name="Přímá spojnice se šipkou 14"/>
            <p:cNvCxnSpPr>
              <a:cxnSpLocks noChangeShapeType="1"/>
              <a:stCxn id="25607" idx="3"/>
            </p:cNvCxnSpPr>
            <p:nvPr/>
          </p:nvCxnSpPr>
          <p:spPr bwMode="auto">
            <a:xfrm flipV="1">
              <a:off x="2937065" y="4058857"/>
              <a:ext cx="482807" cy="1329494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3556715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89" y="3397318"/>
            <a:ext cx="4212442" cy="281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9" y="1273094"/>
            <a:ext cx="4768340" cy="27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ovéPole 2"/>
          <p:cNvSpPr txBox="1">
            <a:spLocks noChangeArrowheads="1"/>
          </p:cNvSpPr>
          <p:nvPr/>
        </p:nvSpPr>
        <p:spPr bwMode="auto">
          <a:xfrm>
            <a:off x="2175910" y="423405"/>
            <a:ext cx="7121547" cy="5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266" b="1">
                <a:latin typeface="Calibri" panose="020F0502020204030204" pitchFamily="34" charset="0"/>
                <a:cs typeface="Calibri" panose="020F0502020204030204" pitchFamily="34" charset="0"/>
              </a:rPr>
              <a:t>Hereditary cancer syndromes</a:t>
            </a:r>
          </a:p>
        </p:txBody>
      </p:sp>
    </p:spTree>
    <p:extLst>
      <p:ext uri="{BB962C8B-B14F-4D97-AF65-F5344CB8AC3E}">
        <p14:creationId xmlns:p14="http://schemas.microsoft.com/office/powerpoint/2010/main" val="181365661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10" y="1664815"/>
            <a:ext cx="7778256" cy="41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ovéPole 2"/>
          <p:cNvSpPr txBox="1">
            <a:spLocks noChangeArrowheads="1"/>
          </p:cNvSpPr>
          <p:nvPr/>
        </p:nvSpPr>
        <p:spPr bwMode="auto">
          <a:xfrm>
            <a:off x="2175910" y="423405"/>
            <a:ext cx="7121547" cy="5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266" b="1">
                <a:latin typeface="Calibri" panose="020F0502020204030204" pitchFamily="34" charset="0"/>
                <a:cs typeface="Calibri" panose="020F0502020204030204" pitchFamily="34" charset="0"/>
              </a:rPr>
              <a:t>Hereditary cancer syndromes</a:t>
            </a:r>
          </a:p>
        </p:txBody>
      </p:sp>
    </p:spTree>
    <p:extLst>
      <p:ext uri="{BB962C8B-B14F-4D97-AF65-F5344CB8AC3E}">
        <p14:creationId xmlns:p14="http://schemas.microsoft.com/office/powerpoint/2010/main" val="353945809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hape 12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39" y="1273094"/>
            <a:ext cx="6856559" cy="512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ovéPole 25"/>
          <p:cNvSpPr txBox="1">
            <a:spLocks noChangeArrowheads="1"/>
          </p:cNvSpPr>
          <p:nvPr/>
        </p:nvSpPr>
        <p:spPr bwMode="auto">
          <a:xfrm>
            <a:off x="2175910" y="293792"/>
            <a:ext cx="7969797" cy="5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266" b="1">
                <a:latin typeface="Calibri" panose="020F0502020204030204" pitchFamily="34" charset="0"/>
                <a:cs typeface="Calibri" panose="020F0502020204030204" pitchFamily="34" charset="0"/>
              </a:rPr>
              <a:t>Hereditary breast and ovarian cancer: HBOC</a:t>
            </a:r>
          </a:p>
        </p:txBody>
      </p:sp>
    </p:spTree>
    <p:extLst>
      <p:ext uri="{BB962C8B-B14F-4D97-AF65-F5344CB8AC3E}">
        <p14:creationId xmlns:p14="http://schemas.microsoft.com/office/powerpoint/2010/main" val="253662140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166</TotalTime>
  <Words>2050</Words>
  <Application>Microsoft Office PowerPoint</Application>
  <PresentationFormat>Širokoúhlá obrazovka</PresentationFormat>
  <Paragraphs>265</Paragraphs>
  <Slides>50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Arial</vt:lpstr>
      <vt:lpstr>Arial Unicode MS</vt:lpstr>
      <vt:lpstr>Calibri</vt:lpstr>
      <vt:lpstr>Tahoma</vt:lpstr>
      <vt:lpstr>Times New Roman</vt:lpstr>
      <vt:lpstr>Wingdings</vt:lpstr>
      <vt:lpstr>Prezentace_MU_CZ</vt:lpstr>
      <vt:lpstr>Hereditary cancer syndromes</vt:lpstr>
      <vt:lpstr>Výstupy z učení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Hereditary nonpolypous colorectal carcinoma (NPCC) Lynch syndrome</vt:lpstr>
      <vt:lpstr>Lynch syndrome</vt:lpstr>
      <vt:lpstr>Lynch syndrome</vt:lpstr>
      <vt:lpstr>Prezentace aplikace PowerPoint</vt:lpstr>
      <vt:lpstr>Prezentace aplikace PowerPoint</vt:lpstr>
      <vt:lpstr>MLH1, MSH2, MSH6 and PMS2 genes</vt:lpstr>
      <vt:lpstr>Indikation for mutation screening  MLH1, MSH2, MSH6, PMS2 Amsterdam criteria I/II</vt:lpstr>
      <vt:lpstr>Dispenzarization of asymptomatic mutation carriers</vt:lpstr>
      <vt:lpstr>Familial adenomatous polyposis</vt:lpstr>
      <vt:lpstr>Familial adenomatous polyposis</vt:lpstr>
      <vt:lpstr>Prezentace aplikace PowerPoint</vt:lpstr>
      <vt:lpstr>APC gene</vt:lpstr>
      <vt:lpstr>Indication for APC mutation screening</vt:lpstr>
      <vt:lpstr>Dispensarisation of APC gene mutation carriers</vt:lpstr>
      <vt:lpstr>Li-Fraumeni syndrome</vt:lpstr>
      <vt:lpstr>Li-Fraumeni syndrome</vt:lpstr>
      <vt:lpstr>TP53 gene</vt:lpstr>
      <vt:lpstr>Prezentace aplikace PowerPoint</vt:lpstr>
      <vt:lpstr>TP53 mutation screening criteria (modified Li-Fraumeni syndrome criteria by Chompret)</vt:lpstr>
      <vt:lpstr>Selected dysmorphic syndromes associated with increased risk of malignancies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 </dc:title>
  <dc:creator>Vojtěch Bulhart</dc:creator>
  <cp:lastModifiedBy>Trizuljak Jakub</cp:lastModifiedBy>
  <cp:revision>86</cp:revision>
  <cp:lastPrinted>1601-01-01T00:00:00Z</cp:lastPrinted>
  <dcterms:created xsi:type="dcterms:W3CDTF">2020-08-24T06:00:57Z</dcterms:created>
  <dcterms:modified xsi:type="dcterms:W3CDTF">2021-11-16T11:11:29Z</dcterms:modified>
</cp:coreProperties>
</file>