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9"/>
  </p:notesMasterIdLst>
  <p:handoutMasterIdLst>
    <p:handoutMasterId r:id="rId10"/>
  </p:handoutMasterIdLst>
  <p:sldIdLst>
    <p:sldId id="274" r:id="rId2"/>
    <p:sldId id="277" r:id="rId3"/>
    <p:sldId id="275" r:id="rId4"/>
    <p:sldId id="259" r:id="rId5"/>
    <p:sldId id="260" r:id="rId6"/>
    <p:sldId id="278" r:id="rId7"/>
    <p:sldId id="272" r:id="rId8"/>
  </p:sldIdLst>
  <p:sldSz cx="12192000" cy="6858000"/>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20" userDrawn="1">
          <p15:clr>
            <a:srgbClr val="A4A3A4"/>
          </p15:clr>
        </p15:guide>
        <p15:guide id="2" orient="horz" pos="1272" userDrawn="1">
          <p15:clr>
            <a:srgbClr val="A4A3A4"/>
          </p15:clr>
        </p15:guide>
        <p15:guide id="3" orient="horz" pos="715" userDrawn="1">
          <p15:clr>
            <a:srgbClr val="A4A3A4"/>
          </p15:clr>
        </p15:guide>
        <p15:guide id="4" orient="horz" pos="3861" userDrawn="1">
          <p15:clr>
            <a:srgbClr val="A4A3A4"/>
          </p15:clr>
        </p15:guide>
        <p15:guide id="5" orient="horz" pos="3944" userDrawn="1">
          <p15:clr>
            <a:srgbClr val="A4A3A4"/>
          </p15:clr>
        </p15:guide>
        <p15:guide id="6" pos="428" userDrawn="1">
          <p15:clr>
            <a:srgbClr val="A4A3A4"/>
          </p15:clr>
        </p15:guide>
        <p15:guide id="7" pos="7224" userDrawn="1">
          <p15:clr>
            <a:srgbClr val="A4A3A4"/>
          </p15:clr>
        </p15:guide>
        <p15:guide id="8" pos="909" userDrawn="1">
          <p15:clr>
            <a:srgbClr val="A4A3A4"/>
          </p15:clr>
        </p15:guide>
        <p15:guide id="9" pos="3688" userDrawn="1">
          <p15:clr>
            <a:srgbClr val="A4A3A4"/>
          </p15:clr>
        </p15:guide>
        <p15:guide id="10" pos="39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DC"/>
    <a:srgbClr val="F01928"/>
    <a:srgbClr val="9100DC"/>
    <a:srgbClr val="5AC8AF"/>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539" autoAdjust="0"/>
    <p:restoredTop sz="96327" autoAdjust="0"/>
  </p:normalViewPr>
  <p:slideViewPr>
    <p:cSldViewPr snapToGrid="0">
      <p:cViewPr varScale="1">
        <p:scale>
          <a:sx n="67" d="100"/>
          <a:sy n="67" d="100"/>
        </p:scale>
        <p:origin x="736" y="44"/>
      </p:cViewPr>
      <p:guideLst>
        <p:guide orient="horz" pos="1120"/>
        <p:guide orient="horz" pos="1272"/>
        <p:guide orient="horz" pos="715"/>
        <p:guide orient="horz" pos="3861"/>
        <p:guide orient="horz" pos="3944"/>
        <p:guide pos="428"/>
        <p:guide pos="7224"/>
        <p:guide pos="909"/>
        <p:guide pos="3688"/>
        <p:guide pos="3968"/>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snapToGrid="0">
      <p:cViewPr varScale="1">
        <p:scale>
          <a:sx n="56" d="100"/>
          <a:sy n="56" d="100"/>
        </p:scale>
        <p:origin x="1800"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lvl1pPr>
          </a:lstStyle>
          <a:p>
            <a:r>
              <a:rPr lang="cs-CZ"/>
              <a:t>Název předmětu (kód předmětu) (např. První pomoc - cvičení (VLPO011c))</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noProof="0" smtClean="0"/>
              <a:pPr/>
              <a:t>‹#›</a:t>
            </a:fld>
            <a:endParaRPr lang="cs-CZ" altLang="cs-CZ" noProof="0"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p:nvPr>
        </p:nvSpPr>
        <p:spPr>
          <a:xfrm>
            <a:off x="398502" y="2900365"/>
            <a:ext cx="11361600" cy="1171580"/>
          </a:xfrm>
        </p:spPr>
        <p:txBody>
          <a:bodyPr anchor="t"/>
          <a:lstStyle>
            <a:lvl1pPr algn="l">
              <a:lnSpc>
                <a:spcPts val="4400"/>
              </a:lnSpc>
              <a:defRPr sz="4400"/>
            </a:lvl1pPr>
          </a:lstStyle>
          <a:p>
            <a:r>
              <a:rPr lang="cs-CZ" noProof="0"/>
              <a:t>Kliknutím lze upravit styl.</a:t>
            </a:r>
            <a:endParaRPr lang="cs-CZ" noProof="0" dirty="0"/>
          </a:p>
        </p:txBody>
      </p:sp>
      <p:sp>
        <p:nvSpPr>
          <p:cNvPr id="8" name="Podnadpis 2"/>
          <p:cNvSpPr>
            <a:spLocks noGrp="1"/>
          </p:cNvSpPr>
          <p:nvPr>
            <p:ph type="subTitle" idx="1"/>
          </p:nvPr>
        </p:nvSpPr>
        <p:spPr>
          <a:xfrm>
            <a:off x="398502" y="4116402"/>
            <a:ext cx="11361600" cy="698497"/>
          </a:xfrm>
        </p:spPr>
        <p:txBody>
          <a:bodyPr anchor="t"/>
          <a:lstStyle>
            <a:lvl1pPr marL="0" indent="0" algn="l">
              <a:buNone/>
              <a:defRPr lang="cs-CZ" sz="2400" b="0" dirty="0">
                <a:solidFill>
                  <a:schemeClr val="tx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noProof="0"/>
              <a:t>Kliknutím můžete upravit styl předlohy.</a:t>
            </a:r>
            <a:endParaRPr lang="cs-CZ" noProof="0" dirty="0"/>
          </a:p>
        </p:txBody>
      </p:sp>
      <p:pic>
        <p:nvPicPr>
          <p:cNvPr id="9" name="Obrázek 8">
            <a:extLst>
              <a:ext uri="{FF2B5EF4-FFF2-40B4-BE49-F238E27FC236}">
                <a16:creationId xmlns:a16="http://schemas.microsoft.com/office/drawing/2014/main" id="{9D65A7D6-4EB3-4E67-B358-56DDA6BFDE4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000"/>
            <a:ext cx="1546943" cy="1067390"/>
          </a:xfrm>
          <a:prstGeom prst="rect">
            <a:avLst/>
          </a:prstGeom>
        </p:spPr>
      </p:pic>
    </p:spTree>
    <p:extLst>
      <p:ext uri="{BB962C8B-B14F-4D97-AF65-F5344CB8AC3E}">
        <p14:creationId xmlns:p14="http://schemas.microsoft.com/office/powerpoint/2010/main" val="935384140"/>
      </p:ext>
    </p:extLst>
  </p:cSld>
  <p:clrMapOvr>
    <a:masterClrMapping/>
  </p:clrMapOvr>
  <p:extLst>
    <p:ext uri="{DCECCB84-F9BA-43D5-87BE-67443E8EF086}">
      <p15:sldGuideLst xmlns:p15="http://schemas.microsoft.com/office/powerpoint/2012/main">
        <p15:guide id="1" orient="horz" pos="2432" userDrawn="1">
          <p15:clr>
            <a:srgbClr val="FBAE40"/>
          </p15:clr>
        </p15:guide>
        <p15:guide id="2" pos="23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MUNI MED slide">
    <p:bg>
      <p:bgPr>
        <a:solidFill>
          <a:srgbClr val="F01928"/>
        </a:solidFill>
        <a:effectLst/>
      </p:bgPr>
    </p:bg>
    <p:spTree>
      <p:nvGrpSpPr>
        <p:cNvPr id="1" name=""/>
        <p:cNvGrpSpPr/>
        <p:nvPr/>
      </p:nvGrpSpPr>
      <p:grpSpPr>
        <a:xfrm>
          <a:off x="0" y="0"/>
          <a:ext cx="0" cy="0"/>
          <a:chOff x="0" y="0"/>
          <a:chExt cx="0" cy="0"/>
        </a:xfrm>
      </p:grpSpPr>
      <p:pic>
        <p:nvPicPr>
          <p:cNvPr id="3" name="Grafický objekt 5">
            <a:extLst>
              <a:ext uri="{FF2B5EF4-FFF2-40B4-BE49-F238E27FC236}">
                <a16:creationId xmlns:a16="http://schemas.microsoft.com/office/drawing/2014/main" id="{B05C908F-B8F4-4FC8-A2D7-35366122770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042872" y="2014647"/>
            <a:ext cx="4106255" cy="2828705"/>
          </a:xfrm>
          <a:prstGeom prst="rect">
            <a:avLst/>
          </a:prstGeom>
        </p:spPr>
      </p:pic>
    </p:spTree>
    <p:extLst>
      <p:ext uri="{BB962C8B-B14F-4D97-AF65-F5344CB8AC3E}">
        <p14:creationId xmlns:p14="http://schemas.microsoft.com/office/powerpoint/2010/main" val="3009703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Video – závěrečný snímek">
    <p:bg>
      <p:bgPr>
        <a:solidFill>
          <a:srgbClr val="F01928"/>
        </a:solidFill>
        <a:effectLst/>
      </p:bgPr>
    </p:bg>
    <p:spTree>
      <p:nvGrpSpPr>
        <p:cNvPr id="1" name=""/>
        <p:cNvGrpSpPr/>
        <p:nvPr/>
      </p:nvGrpSpPr>
      <p:grpSpPr>
        <a:xfrm>
          <a:off x="0" y="0"/>
          <a:ext cx="0" cy="0"/>
          <a:chOff x="0" y="0"/>
          <a:chExt cx="0" cy="0"/>
        </a:xfrm>
      </p:grpSpPr>
      <p:sp>
        <p:nvSpPr>
          <p:cNvPr id="2" name="TextovéPole 1">
            <a:extLst>
              <a:ext uri="{FF2B5EF4-FFF2-40B4-BE49-F238E27FC236}">
                <a16:creationId xmlns:a16="http://schemas.microsoft.com/office/drawing/2014/main" id="{716521B6-6164-7649-9BB9-98A3FC15AE46}"/>
              </a:ext>
            </a:extLst>
          </p:cNvPr>
          <p:cNvSpPr txBox="1"/>
          <p:nvPr userDrawn="1"/>
        </p:nvSpPr>
        <p:spPr>
          <a:xfrm>
            <a:off x="307497" y="5837678"/>
            <a:ext cx="6069027" cy="461665"/>
          </a:xfrm>
          <a:prstGeom prst="rect">
            <a:avLst/>
          </a:prstGeom>
          <a:noFill/>
        </p:spPr>
        <p:txBody>
          <a:bodyPr wrap="square" rtlCol="0" anchor="ctr">
            <a:spAutoFit/>
          </a:bodyPr>
          <a:lstStyle/>
          <a:p>
            <a:pPr lvl="0"/>
            <a:r>
              <a:rPr lang="cs-CZ" sz="1200" dirty="0">
                <a:solidFill>
                  <a:schemeClr val="bg1"/>
                </a:solidFill>
                <a:latin typeface="Arial" panose="020B0604020202020204" pitchFamily="34" charset="0"/>
                <a:cs typeface="Arial" panose="020B0604020202020204" pitchFamily="34" charset="0"/>
              </a:rPr>
              <a:t>Lékařská fakulta Masarykovy univerzity</a:t>
            </a:r>
          </a:p>
          <a:p>
            <a:pPr lvl="0"/>
            <a:r>
              <a:rPr lang="cs-CZ" sz="1200" dirty="0">
                <a:solidFill>
                  <a:schemeClr val="bg1"/>
                </a:solidFill>
                <a:latin typeface="Arial" panose="020B0604020202020204" pitchFamily="34" charset="0"/>
                <a:cs typeface="Arial" panose="020B0604020202020204" pitchFamily="34" charset="0"/>
              </a:rPr>
              <a:t>2021</a:t>
            </a:r>
          </a:p>
        </p:txBody>
      </p:sp>
      <p:pic>
        <p:nvPicPr>
          <p:cNvPr id="4" name="Obrázek 3">
            <a:extLst>
              <a:ext uri="{FF2B5EF4-FFF2-40B4-BE49-F238E27FC236}">
                <a16:creationId xmlns:a16="http://schemas.microsoft.com/office/drawing/2014/main" id="{9CBF481B-8B94-4C57-A2B8-0B7D7AFAE59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868"/>
            <a:ext cx="1546943" cy="1065653"/>
          </a:xfrm>
          <a:prstGeom prst="rect">
            <a:avLst/>
          </a:prstGeom>
        </p:spPr>
      </p:pic>
    </p:spTree>
    <p:extLst>
      <p:ext uri="{BB962C8B-B14F-4D97-AF65-F5344CB8AC3E}">
        <p14:creationId xmlns:p14="http://schemas.microsoft.com/office/powerpoint/2010/main" val="1931322405"/>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720000" y="6228000"/>
            <a:ext cx="7920000" cy="252000"/>
          </a:xfrm>
        </p:spPr>
        <p:txBody>
          <a:bodyPr/>
          <a:lstStyle>
            <a:lvl1pPr>
              <a:defRPr sz="1200"/>
            </a:lvl1pPr>
          </a:lstStyle>
          <a:p>
            <a:r>
              <a:rPr lang="cs-CZ"/>
              <a:t>Název předmětu (kód předmětu) (např. První pomoc - cvičení (VLPO011c))</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13" name="Nadpis 12">
            <a:extLst>
              <a:ext uri="{FF2B5EF4-FFF2-40B4-BE49-F238E27FC236}">
                <a16:creationId xmlns:a16="http://schemas.microsoft.com/office/drawing/2014/main" id="{6B0440B8-6781-4DF7-853B-03D5855A8CB8}"/>
              </a:ext>
            </a:extLst>
          </p:cNvPr>
          <p:cNvSpPr>
            <a:spLocks noGrp="1"/>
          </p:cNvSpPr>
          <p:nvPr>
            <p:ph type="title"/>
          </p:nvPr>
        </p:nvSpPr>
        <p:spPr/>
        <p:txBody>
          <a:bodyPr/>
          <a:lstStyle/>
          <a:p>
            <a:r>
              <a:rPr lang="cs-CZ"/>
              <a:t>Kliknutím lze upravit styl.</a:t>
            </a:r>
            <a:endParaRPr lang="cs-CZ" dirty="0"/>
          </a:p>
        </p:txBody>
      </p:sp>
      <p:sp>
        <p:nvSpPr>
          <p:cNvPr id="8" name="Zástupný symbol pro obsah 2">
            <a:extLst>
              <a:ext uri="{FF2B5EF4-FFF2-40B4-BE49-F238E27FC236}">
                <a16:creationId xmlns:a16="http://schemas.microsoft.com/office/drawing/2014/main" id="{390E4E2C-8A81-45F0-A5ED-59F1EE588AF9}"/>
              </a:ext>
            </a:extLst>
          </p:cNvPr>
          <p:cNvSpPr>
            <a:spLocks noGrp="1"/>
          </p:cNvSpPr>
          <p:nvPr>
            <p:ph idx="1" hasCustomPrompt="1"/>
          </p:nvPr>
        </p:nvSpPr>
        <p:spPr>
          <a:xfrm>
            <a:off x="720000" y="1692002"/>
            <a:ext cx="10753200"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r>
              <a:rPr lang="en-GB" noProof="0" dirty="0"/>
              <a:t>.</a:t>
            </a:r>
          </a:p>
          <a:p>
            <a:pPr lvl="1"/>
            <a:r>
              <a:rPr lang="cs-CZ" noProof="0" dirty="0"/>
              <a:t>Druhá úroveň</a:t>
            </a:r>
            <a:endParaRPr lang="en-GB" noProof="0" dirty="0"/>
          </a:p>
          <a:p>
            <a:pPr lvl="2"/>
            <a:r>
              <a:rPr lang="cs-CZ" noProof="0" dirty="0"/>
              <a:t>Třetí úroveň</a:t>
            </a:r>
            <a:endParaRPr lang="en-GB" noProof="0" dirty="0"/>
          </a:p>
        </p:txBody>
      </p:sp>
      <p:pic>
        <p:nvPicPr>
          <p:cNvPr id="7" name="Obrázek 6">
            <a:extLst>
              <a:ext uri="{FF2B5EF4-FFF2-40B4-BE49-F238E27FC236}">
                <a16:creationId xmlns:a16="http://schemas.microsoft.com/office/drawing/2014/main" id="{820552E7-48CC-40F3-B391-087BD87902C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Tree>
    <p:extLst>
      <p:ext uri="{BB962C8B-B14F-4D97-AF65-F5344CB8AC3E}">
        <p14:creationId xmlns:p14="http://schemas.microsoft.com/office/powerpoint/2010/main" val="1691229579"/>
      </p:ext>
    </p:extLst>
  </p:cSld>
  <p:clrMapOvr>
    <a:masterClrMapping/>
  </p:clrMapOvr>
  <p:extLst>
    <p:ext uri="{DCECCB84-F9BA-43D5-87BE-67443E8EF086}">
      <p15:sldGuideLst xmlns:p15="http://schemas.microsoft.com/office/powerpoint/2012/main">
        <p15:guide id="1" orient="horz" pos="3997" userDrawn="1">
          <p15:clr>
            <a:srgbClr val="FBAE40"/>
          </p15:clr>
        </p15:guide>
        <p15:guide id="2" pos="438"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Nadpis. pod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lvl1pPr>
              <a:defRPr sz="1200"/>
            </a:lvl1pPr>
          </a:lstStyle>
          <a:p>
            <a:r>
              <a:rPr lang="cs-CZ"/>
              <a:t>Název předmětu (kód předmětu) (např. První pomoc - cvičení (VLPO011c))</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7"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13" name="Nadpis 12">
            <a:extLst>
              <a:ext uri="{FF2B5EF4-FFF2-40B4-BE49-F238E27FC236}">
                <a16:creationId xmlns:a16="http://schemas.microsoft.com/office/drawing/2014/main" id="{6B0440B8-6781-4DF7-853B-03D5855A8CB8}"/>
              </a:ext>
            </a:extLst>
          </p:cNvPr>
          <p:cNvSpPr>
            <a:spLocks noGrp="1"/>
          </p:cNvSpPr>
          <p:nvPr>
            <p:ph type="title"/>
          </p:nvPr>
        </p:nvSpPr>
        <p:spPr/>
        <p:txBody>
          <a:bodyPr/>
          <a:lstStyle/>
          <a:p>
            <a:r>
              <a:rPr lang="cs-CZ"/>
              <a:t>Kliknutím lze upravit styl.</a:t>
            </a:r>
            <a:endParaRPr lang="cs-CZ" dirty="0"/>
          </a:p>
        </p:txBody>
      </p:sp>
      <p:sp>
        <p:nvSpPr>
          <p:cNvPr id="10" name="Zástupný symbol pro obsah 2">
            <a:extLst>
              <a:ext uri="{FF2B5EF4-FFF2-40B4-BE49-F238E27FC236}">
                <a16:creationId xmlns:a16="http://schemas.microsoft.com/office/drawing/2014/main" id="{5CA9AC87-D3DE-408C-9471-D419F4748341}"/>
              </a:ext>
            </a:extLst>
          </p:cNvPr>
          <p:cNvSpPr>
            <a:spLocks noGrp="1"/>
          </p:cNvSpPr>
          <p:nvPr>
            <p:ph idx="1" hasCustomPrompt="1"/>
          </p:nvPr>
        </p:nvSpPr>
        <p:spPr>
          <a:xfrm>
            <a:off x="720000" y="1692002"/>
            <a:ext cx="10753200"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r>
              <a:rPr lang="en-GB" noProof="0" dirty="0"/>
              <a:t>.</a:t>
            </a:r>
          </a:p>
          <a:p>
            <a:pPr lvl="1"/>
            <a:r>
              <a:rPr lang="cs-CZ" noProof="0" dirty="0"/>
              <a:t>Druhá úroveň</a:t>
            </a:r>
            <a:endParaRPr lang="en-GB" noProof="0" dirty="0"/>
          </a:p>
          <a:p>
            <a:pPr lvl="2"/>
            <a:r>
              <a:rPr lang="cs-CZ" noProof="0" dirty="0"/>
              <a:t>Třetí úroveň</a:t>
            </a:r>
            <a:endParaRPr lang="en-GB" noProof="0" dirty="0"/>
          </a:p>
        </p:txBody>
      </p:sp>
      <p:pic>
        <p:nvPicPr>
          <p:cNvPr id="8" name="Obrázek 7">
            <a:extLst>
              <a:ext uri="{FF2B5EF4-FFF2-40B4-BE49-F238E27FC236}">
                <a16:creationId xmlns:a16="http://schemas.microsoft.com/office/drawing/2014/main" id="{D656F7E9-5E47-41D0-9CA9-DE4A31EE090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Tree>
    <p:extLst>
      <p:ext uri="{BB962C8B-B14F-4D97-AF65-F5344CB8AC3E}">
        <p14:creationId xmlns:p14="http://schemas.microsoft.com/office/powerpoint/2010/main" val="40344282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Název předmětu (kód předmětu) (např. První pomoc - cvičení (VLPO011c))</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4" name="Nadpis 3">
            <a:extLst>
              <a:ext uri="{FF2B5EF4-FFF2-40B4-BE49-F238E27FC236}">
                <a16:creationId xmlns:a16="http://schemas.microsoft.com/office/drawing/2014/main" id="{ABDE9BC5-EE25-44B2-8081-F2B94BAA680C}"/>
              </a:ext>
            </a:extLst>
          </p:cNvPr>
          <p:cNvSpPr>
            <a:spLocks noGrp="1"/>
          </p:cNvSpPr>
          <p:nvPr>
            <p:ph type="title"/>
          </p:nvPr>
        </p:nvSpPr>
        <p:spPr/>
        <p:txBody>
          <a:bodyPr/>
          <a:lstStyle/>
          <a:p>
            <a:r>
              <a:rPr lang="cs-CZ"/>
              <a:t>Kliknutím lze upravit styl.</a:t>
            </a:r>
            <a:endParaRPr lang="cs-CZ" dirty="0"/>
          </a:p>
        </p:txBody>
      </p:sp>
      <p:sp>
        <p:nvSpPr>
          <p:cNvPr id="8" name="Zástupný symbol pro obsah 2">
            <a:extLst>
              <a:ext uri="{FF2B5EF4-FFF2-40B4-BE49-F238E27FC236}">
                <a16:creationId xmlns:a16="http://schemas.microsoft.com/office/drawing/2014/main" id="{1D440DD4-5185-4C05-8E91-80CB3DC67394}"/>
              </a:ext>
            </a:extLst>
          </p:cNvPr>
          <p:cNvSpPr>
            <a:spLocks noGrp="1"/>
          </p:cNvSpPr>
          <p:nvPr>
            <p:ph idx="29" hasCustomPrompt="1"/>
          </p:nvPr>
        </p:nvSpPr>
        <p:spPr>
          <a:xfrm>
            <a:off x="72000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r>
              <a:rPr lang="en-GB" noProof="0" dirty="0"/>
              <a:t>.</a:t>
            </a:r>
          </a:p>
          <a:p>
            <a:pPr lvl="1"/>
            <a:r>
              <a:rPr lang="cs-CZ" noProof="0" dirty="0"/>
              <a:t>Druhá úroveň</a:t>
            </a:r>
            <a:endParaRPr lang="en-GB" noProof="0" dirty="0"/>
          </a:p>
          <a:p>
            <a:pPr lvl="2"/>
            <a:r>
              <a:rPr lang="cs-CZ" noProof="0" dirty="0"/>
              <a:t>Třetí úroveň</a:t>
            </a:r>
            <a:endParaRPr lang="en-GB" noProof="0" dirty="0"/>
          </a:p>
        </p:txBody>
      </p:sp>
      <p:sp>
        <p:nvSpPr>
          <p:cNvPr id="9" name="Zástupný symbol pro obsah 2">
            <a:extLst>
              <a:ext uri="{FF2B5EF4-FFF2-40B4-BE49-F238E27FC236}">
                <a16:creationId xmlns:a16="http://schemas.microsoft.com/office/drawing/2014/main" id="{91531ABC-E456-4507-A022-87C2E3C7A2AA}"/>
              </a:ext>
            </a:extLst>
          </p:cNvPr>
          <p:cNvSpPr>
            <a:spLocks noGrp="1"/>
          </p:cNvSpPr>
          <p:nvPr>
            <p:ph idx="30" hasCustomPrompt="1"/>
          </p:nvPr>
        </p:nvSpPr>
        <p:spPr>
          <a:xfrm>
            <a:off x="625128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r>
              <a:rPr lang="en-GB" noProof="0" dirty="0"/>
              <a:t>.</a:t>
            </a:r>
          </a:p>
          <a:p>
            <a:pPr lvl="1"/>
            <a:r>
              <a:rPr lang="cs-CZ" noProof="0" dirty="0"/>
              <a:t>Druhá úroveň</a:t>
            </a:r>
            <a:endParaRPr lang="en-GB" noProof="0" dirty="0"/>
          </a:p>
          <a:p>
            <a:pPr lvl="2"/>
            <a:r>
              <a:rPr lang="cs-CZ" noProof="0" dirty="0"/>
              <a:t>Třetí úroveň</a:t>
            </a:r>
            <a:endParaRPr lang="en-GB" noProof="0" dirty="0"/>
          </a:p>
        </p:txBody>
      </p:sp>
      <p:pic>
        <p:nvPicPr>
          <p:cNvPr id="10" name="Obrázek 9">
            <a:extLst>
              <a:ext uri="{FF2B5EF4-FFF2-40B4-BE49-F238E27FC236}">
                <a16:creationId xmlns:a16="http://schemas.microsoft.com/office/drawing/2014/main" id="{9E805697-F6B9-4F6A-9C5B-5AAFE54A076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Tree>
    <p:extLst>
      <p:ext uri="{BB962C8B-B14F-4D97-AF65-F5344CB8AC3E}">
        <p14:creationId xmlns:p14="http://schemas.microsoft.com/office/powerpoint/2010/main" val="2966739591"/>
      </p:ext>
    </p:extLst>
  </p:cSld>
  <p:clrMapOvr>
    <a:masterClrMapping/>
  </p:clrMapOvr>
  <p:extLst>
    <p:ext uri="{DCECCB84-F9BA-43D5-87BE-67443E8EF086}">
      <p15:sldGuideLst xmlns:p15="http://schemas.microsoft.com/office/powerpoint/2012/main">
        <p15:guide id="1" orient="horz" pos="3657" userDrawn="1">
          <p15:clr>
            <a:srgbClr val="FBAE40"/>
          </p15:clr>
        </p15:guide>
        <p15:guide id="2" pos="7242"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adpis, pod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Název předmětu (kód předmětu) (např. První pomoc - cvičení (VLPO011c))</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6" name="Zástupný symbol pro text 7">
            <a:extLst>
              <a:ext uri="{FF2B5EF4-FFF2-40B4-BE49-F238E27FC236}">
                <a16:creationId xmlns:a16="http://schemas.microsoft.com/office/drawing/2014/main" id="{9F610B39-FB78-4767-BA31-C3D4E7D5586C}"/>
              </a:ext>
            </a:extLst>
          </p:cNvPr>
          <p:cNvSpPr>
            <a:spLocks noGrp="1"/>
          </p:cNvSpPr>
          <p:nvPr>
            <p:ph type="body" sz="quarter" idx="26" hasCustomPrompt="1"/>
          </p:nvPr>
        </p:nvSpPr>
        <p:spPr>
          <a:xfrm>
            <a:off x="720725" y="1296001"/>
            <a:ext cx="5220000"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18" name="Nadpis 12">
            <a:extLst>
              <a:ext uri="{FF2B5EF4-FFF2-40B4-BE49-F238E27FC236}">
                <a16:creationId xmlns:a16="http://schemas.microsoft.com/office/drawing/2014/main" id="{6B0440B8-6781-4DF7-853B-03D5855A8CB8}"/>
              </a:ext>
            </a:extLst>
          </p:cNvPr>
          <p:cNvSpPr>
            <a:spLocks noGrp="1"/>
          </p:cNvSpPr>
          <p:nvPr>
            <p:ph type="title"/>
          </p:nvPr>
        </p:nvSpPr>
        <p:spPr>
          <a:xfrm>
            <a:off x="720000" y="720000"/>
            <a:ext cx="10753200" cy="451576"/>
          </a:xfrm>
        </p:spPr>
        <p:txBody>
          <a:bodyPr/>
          <a:lstStyle/>
          <a:p>
            <a:r>
              <a:rPr lang="cs-CZ"/>
              <a:t>Kliknutím lze upravit styl.</a:t>
            </a:r>
            <a:endParaRPr lang="cs-CZ" dirty="0"/>
          </a:p>
        </p:txBody>
      </p:sp>
      <p:sp>
        <p:nvSpPr>
          <p:cNvPr id="21" name="Zástupný symbol pro text 7">
            <a:extLst>
              <a:ext uri="{FF2B5EF4-FFF2-40B4-BE49-F238E27FC236}">
                <a16:creationId xmlns:a16="http://schemas.microsoft.com/office/drawing/2014/main" id="{9F610B39-FB78-4767-BA31-C3D4E7D5586C}"/>
              </a:ext>
            </a:extLst>
          </p:cNvPr>
          <p:cNvSpPr>
            <a:spLocks noGrp="1"/>
          </p:cNvSpPr>
          <p:nvPr>
            <p:ph type="body" sz="quarter" idx="27" hasCustomPrompt="1"/>
          </p:nvPr>
        </p:nvSpPr>
        <p:spPr>
          <a:xfrm>
            <a:off x="6251278" y="1290515"/>
            <a:ext cx="5220000"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11" name="Zástupný symbol pro obsah 2">
            <a:extLst>
              <a:ext uri="{FF2B5EF4-FFF2-40B4-BE49-F238E27FC236}">
                <a16:creationId xmlns:a16="http://schemas.microsoft.com/office/drawing/2014/main" id="{D7707F6E-62D9-4ACE-A33C-A5E15E5CDF75}"/>
              </a:ext>
            </a:extLst>
          </p:cNvPr>
          <p:cNvSpPr>
            <a:spLocks noGrp="1"/>
          </p:cNvSpPr>
          <p:nvPr>
            <p:ph idx="29" hasCustomPrompt="1"/>
          </p:nvPr>
        </p:nvSpPr>
        <p:spPr>
          <a:xfrm>
            <a:off x="72000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r>
              <a:rPr lang="en-GB" noProof="0" dirty="0"/>
              <a:t>.</a:t>
            </a:r>
          </a:p>
          <a:p>
            <a:pPr lvl="1"/>
            <a:r>
              <a:rPr lang="cs-CZ" noProof="0" dirty="0"/>
              <a:t>Druhá úroveň</a:t>
            </a:r>
            <a:endParaRPr lang="en-GB" noProof="0" dirty="0"/>
          </a:p>
          <a:p>
            <a:pPr lvl="2"/>
            <a:r>
              <a:rPr lang="cs-CZ" noProof="0" dirty="0"/>
              <a:t>Třetí úroveň</a:t>
            </a:r>
            <a:endParaRPr lang="en-GB" noProof="0" dirty="0"/>
          </a:p>
        </p:txBody>
      </p:sp>
      <p:sp>
        <p:nvSpPr>
          <p:cNvPr id="13" name="Zástupný symbol pro obsah 2">
            <a:extLst>
              <a:ext uri="{FF2B5EF4-FFF2-40B4-BE49-F238E27FC236}">
                <a16:creationId xmlns:a16="http://schemas.microsoft.com/office/drawing/2014/main" id="{911B9D34-B8F8-4804-B959-27E40687C897}"/>
              </a:ext>
            </a:extLst>
          </p:cNvPr>
          <p:cNvSpPr>
            <a:spLocks noGrp="1"/>
          </p:cNvSpPr>
          <p:nvPr>
            <p:ph idx="30" hasCustomPrompt="1"/>
          </p:nvPr>
        </p:nvSpPr>
        <p:spPr>
          <a:xfrm>
            <a:off x="625128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r>
              <a:rPr lang="en-GB" noProof="0" dirty="0"/>
              <a:t>.</a:t>
            </a:r>
          </a:p>
          <a:p>
            <a:pPr lvl="1"/>
            <a:r>
              <a:rPr lang="cs-CZ" noProof="0" dirty="0"/>
              <a:t>Druhá úroveň</a:t>
            </a:r>
            <a:endParaRPr lang="en-GB" noProof="0" dirty="0"/>
          </a:p>
          <a:p>
            <a:pPr lvl="2"/>
            <a:r>
              <a:rPr lang="cs-CZ" noProof="0" dirty="0"/>
              <a:t>Třetí úroveň</a:t>
            </a:r>
            <a:endParaRPr lang="en-GB" noProof="0" dirty="0"/>
          </a:p>
        </p:txBody>
      </p:sp>
      <p:pic>
        <p:nvPicPr>
          <p:cNvPr id="10" name="Obrázek 9">
            <a:extLst>
              <a:ext uri="{FF2B5EF4-FFF2-40B4-BE49-F238E27FC236}">
                <a16:creationId xmlns:a16="http://schemas.microsoft.com/office/drawing/2014/main" id="{A5354773-248E-4956-8633-6A496534A54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Tree>
    <p:extLst>
      <p:ext uri="{BB962C8B-B14F-4D97-AF65-F5344CB8AC3E}">
        <p14:creationId xmlns:p14="http://schemas.microsoft.com/office/powerpoint/2010/main" val="3317168426"/>
      </p:ext>
    </p:extLst>
  </p:cSld>
  <p:clrMapOvr>
    <a:masterClrMapping/>
  </p:clrMapOvr>
  <p:extLst>
    <p:ext uri="{DCECCB84-F9BA-43D5-87BE-67443E8EF086}">
      <p15:sldGuideLst xmlns:p15="http://schemas.microsoft.com/office/powerpoint/2012/main">
        <p15:guide id="1" orient="horz" pos="2886"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ouze obsah">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Název předmětu (kód předmětu) (např. První pomoc - cvičení (VLPO011c))</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8" name="Zástupný symbol pro obsah 2">
            <a:extLst>
              <a:ext uri="{FF2B5EF4-FFF2-40B4-BE49-F238E27FC236}">
                <a16:creationId xmlns:a16="http://schemas.microsoft.com/office/drawing/2014/main" id="{51439ED6-907B-45D9-8FCC-98AE21B3C06D}"/>
              </a:ext>
            </a:extLst>
          </p:cNvPr>
          <p:cNvSpPr>
            <a:spLocks noGrp="1"/>
          </p:cNvSpPr>
          <p:nvPr>
            <p:ph idx="12" hasCustomPrompt="1"/>
          </p:nvPr>
        </p:nvSpPr>
        <p:spPr>
          <a:xfrm>
            <a:off x="720000" y="692150"/>
            <a:ext cx="10753200" cy="5139850"/>
          </a:xfrm>
          <a:prstGeom prst="rect">
            <a:avLst/>
          </a:prstGeom>
        </p:spPr>
        <p:txBody>
          <a:bodyPr/>
          <a:lstStyle>
            <a:lvl1pPr marL="72000" indent="0">
              <a:lnSpc>
                <a:spcPts val="3600"/>
              </a:lnSpc>
              <a:buClr>
                <a:schemeClr val="tx2"/>
              </a:buClr>
              <a:buSzPct val="100000"/>
              <a:buFont typeface="Arial" panose="020B0604020202020204" pitchFamily="34" charset="0"/>
              <a:buNone/>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r>
              <a:rPr lang="en-GB" noProof="0" dirty="0"/>
              <a:t>.</a:t>
            </a:r>
          </a:p>
        </p:txBody>
      </p:sp>
      <p:pic>
        <p:nvPicPr>
          <p:cNvPr id="6" name="Obrázek 5">
            <a:extLst>
              <a:ext uri="{FF2B5EF4-FFF2-40B4-BE49-F238E27FC236}">
                <a16:creationId xmlns:a16="http://schemas.microsoft.com/office/drawing/2014/main" id="{89BA260D-C952-48F5-9BCF-8EDB00FA2E1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Tree>
    <p:extLst>
      <p:ext uri="{BB962C8B-B14F-4D97-AF65-F5344CB8AC3E}">
        <p14:creationId xmlns:p14="http://schemas.microsoft.com/office/powerpoint/2010/main" val="234975528"/>
      </p:ext>
    </p:extLst>
  </p:cSld>
  <p:clrMapOvr>
    <a:masterClrMapping/>
  </p:clrMapOvr>
  <p:extLst>
    <p:ext uri="{DCECCB84-F9BA-43D5-87BE-67443E8EF086}">
      <p15:sldGuideLst xmlns:p15="http://schemas.microsoft.com/office/powerpoint/2012/main">
        <p15:guide id="1" orient="horz" pos="436" userDrawn="1">
          <p15:clr>
            <a:srgbClr val="FBAE40"/>
          </p15:clr>
        </p15:guide>
        <p15:guide id="2" pos="438"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ouze nadpis">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Název předmětu (kód předmětu) (např. První pomoc - cvičení (VLPO011c))</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Nadpis 12">
            <a:extLst>
              <a:ext uri="{FF2B5EF4-FFF2-40B4-BE49-F238E27FC236}">
                <a16:creationId xmlns:a16="http://schemas.microsoft.com/office/drawing/2014/main" id="{C80D1D37-E5CA-42AD-BE6B-219FAFB54670}"/>
              </a:ext>
            </a:extLst>
          </p:cNvPr>
          <p:cNvSpPr>
            <a:spLocks noGrp="1"/>
          </p:cNvSpPr>
          <p:nvPr>
            <p:ph type="title"/>
          </p:nvPr>
        </p:nvSpPr>
        <p:spPr>
          <a:xfrm>
            <a:off x="720000" y="720000"/>
            <a:ext cx="10753200" cy="451576"/>
          </a:xfrm>
        </p:spPr>
        <p:txBody>
          <a:bodyPr/>
          <a:lstStyle/>
          <a:p>
            <a:r>
              <a:rPr lang="cs-CZ"/>
              <a:t>Kliknutím lze upravit styl.</a:t>
            </a:r>
            <a:endParaRPr lang="cs-CZ" dirty="0"/>
          </a:p>
        </p:txBody>
      </p:sp>
      <p:pic>
        <p:nvPicPr>
          <p:cNvPr id="8" name="Obrázek 7">
            <a:extLst>
              <a:ext uri="{FF2B5EF4-FFF2-40B4-BE49-F238E27FC236}">
                <a16:creationId xmlns:a16="http://schemas.microsoft.com/office/drawing/2014/main" id="{A5E2D3A7-3660-4B54-93F1-E2F006CF228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Tree>
    <p:extLst>
      <p:ext uri="{BB962C8B-B14F-4D97-AF65-F5344CB8AC3E}">
        <p14:creationId xmlns:p14="http://schemas.microsoft.com/office/powerpoint/2010/main" val="38455407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rázdný">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Název předmětu (kód předmětu) (např. První pomoc - cvičení (VLPO011c))</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5" name="Obrázek 4">
            <a:extLst>
              <a:ext uri="{FF2B5EF4-FFF2-40B4-BE49-F238E27FC236}">
                <a16:creationId xmlns:a16="http://schemas.microsoft.com/office/drawing/2014/main" id="{92A1E796-F773-4049-A027-E6B6CD75307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Tree>
    <p:extLst>
      <p:ext uri="{BB962C8B-B14F-4D97-AF65-F5344CB8AC3E}">
        <p14:creationId xmlns:p14="http://schemas.microsoft.com/office/powerpoint/2010/main" val="7238907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Úvodní snímek – inverzní">
    <p:bg>
      <p:bgPr>
        <a:solidFill>
          <a:srgbClr val="F01928"/>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a:xfrm>
            <a:off x="373771" y="6228000"/>
            <a:ext cx="7920000" cy="252000"/>
          </a:xfrm>
        </p:spPr>
        <p:txBody>
          <a:bodyPr/>
          <a:lstStyle>
            <a:lvl1pPr>
              <a:defRPr>
                <a:solidFill>
                  <a:schemeClr val="bg1"/>
                </a:solidFill>
              </a:defRPr>
            </a:lvl1pPr>
          </a:lstStyle>
          <a:p>
            <a:r>
              <a:rPr lang="cs-CZ"/>
              <a:t>Název předmětu (kód předmětu) (např. První pomoc - cvičení (VLPO011c))</a:t>
            </a:r>
            <a:endParaRPr 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11361600" cy="1171580"/>
          </a:xfrm>
        </p:spPr>
        <p:txBody>
          <a:bodyPr anchor="t"/>
          <a:lstStyle>
            <a:lvl1pPr algn="l">
              <a:lnSpc>
                <a:spcPts val="4400"/>
              </a:lnSpc>
              <a:defRPr sz="4400">
                <a:solidFill>
                  <a:schemeClr val="bg1"/>
                </a:solidFill>
              </a:defRPr>
            </a:lvl1pPr>
          </a:lstStyle>
          <a:p>
            <a:r>
              <a:rPr lang="cs-CZ" dirty="0"/>
              <a:t>Vložte název přednášky</a:t>
            </a:r>
          </a:p>
        </p:txBody>
      </p:sp>
      <p:sp>
        <p:nvSpPr>
          <p:cNvPr id="8" name="Podnadpis 2"/>
          <p:cNvSpPr>
            <a:spLocks noGrp="1"/>
          </p:cNvSpPr>
          <p:nvPr>
            <p:ph type="subTitle" idx="1" hasCustomPrompt="1"/>
          </p:nvPr>
        </p:nvSpPr>
        <p:spPr>
          <a:xfrm>
            <a:off x="398502" y="4116402"/>
            <a:ext cx="11361600"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noProof="0" dirty="0"/>
              <a:t>Jméno Příjmení (bez titulů)</a:t>
            </a:r>
          </a:p>
        </p:txBody>
      </p:sp>
      <p:pic>
        <p:nvPicPr>
          <p:cNvPr id="9" name="Obrázek 8">
            <a:extLst>
              <a:ext uri="{FF2B5EF4-FFF2-40B4-BE49-F238E27FC236}">
                <a16:creationId xmlns:a16="http://schemas.microsoft.com/office/drawing/2014/main" id="{8FC17CBE-6747-4FB3-910C-F34D0CC6F38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868"/>
            <a:ext cx="1546943" cy="1065653"/>
          </a:xfrm>
          <a:prstGeom prst="rect">
            <a:avLst/>
          </a:prstGeom>
        </p:spPr>
      </p:pic>
    </p:spTree>
    <p:extLst>
      <p:ext uri="{BB962C8B-B14F-4D97-AF65-F5344CB8AC3E}">
        <p14:creationId xmlns:p14="http://schemas.microsoft.com/office/powerpoint/2010/main" val="39481167"/>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1200" dirty="0" smtClean="0">
                <a:solidFill>
                  <a:schemeClr val="tx2"/>
                </a:solidFill>
                <a:latin typeface="+mj-lt"/>
              </a:defRPr>
            </a:lvl1pPr>
          </a:lstStyle>
          <a:p>
            <a:r>
              <a:rPr lang="cs-CZ"/>
              <a:t>Název předmětu (kód předmětu) (např. První pomoc - cvičení (VLPO011c))</a:t>
            </a:r>
            <a:endParaRPr lang="cs-CZ" dirty="0"/>
          </a:p>
        </p:txBody>
      </p:sp>
      <p:sp>
        <p:nvSpPr>
          <p:cNvPr id="64530" name="Rectangle 18"/>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cs-CZ" altLang="cs-CZ" smtClean="0"/>
              <a:pPr/>
              <a:t>‹#›</a:t>
            </a:fld>
            <a:endParaRPr lang="cs-CZ" altLang="cs-CZ" dirty="0"/>
          </a:p>
        </p:txBody>
      </p:sp>
      <p:sp>
        <p:nvSpPr>
          <p:cNvPr id="2" name="Zástupný nadpis 1">
            <a:extLst>
              <a:ext uri="{FF2B5EF4-FFF2-40B4-BE49-F238E27FC236}">
                <a16:creationId xmlns:a16="http://schemas.microsoft.com/office/drawing/2014/main" id="{E73EFD05-44F7-4406-AC4D-1167FBFF8008}"/>
              </a:ext>
            </a:extLst>
          </p:cNvPr>
          <p:cNvSpPr>
            <a:spLocks noGrp="1"/>
          </p:cNvSpPr>
          <p:nvPr>
            <p:ph type="title"/>
          </p:nvPr>
        </p:nvSpPr>
        <p:spPr>
          <a:xfrm>
            <a:off x="720000" y="720000"/>
            <a:ext cx="10753200" cy="451576"/>
          </a:xfrm>
          <a:prstGeom prst="rect">
            <a:avLst/>
          </a:prstGeom>
        </p:spPr>
        <p:txBody>
          <a:bodyPr vert="horz" lIns="0" tIns="0" rIns="0" bIns="0" rtlCol="0" anchor="t" anchorCtr="0">
            <a:noAutofit/>
          </a:bodyPr>
          <a:lstStyle/>
          <a:p>
            <a:endParaRPr lang="cs-CZ" dirty="0"/>
          </a:p>
        </p:txBody>
      </p:sp>
      <p:sp>
        <p:nvSpPr>
          <p:cNvPr id="5" name="Zástupný symbol pro text 4">
            <a:extLst>
              <a:ext uri="{FF2B5EF4-FFF2-40B4-BE49-F238E27FC236}">
                <a16:creationId xmlns:a16="http://schemas.microsoft.com/office/drawing/2014/main" id="{A4DA628E-D8CA-41EE-AA1A-D14D1A53A264}"/>
              </a:ext>
            </a:extLst>
          </p:cNvPr>
          <p:cNvSpPr>
            <a:spLocks noGrp="1"/>
          </p:cNvSpPr>
          <p:nvPr>
            <p:ph type="body" idx="1"/>
          </p:nvPr>
        </p:nvSpPr>
        <p:spPr>
          <a:xfrm>
            <a:off x="718800" y="1872000"/>
            <a:ext cx="10753200" cy="3960000"/>
          </a:xfrm>
          <a:prstGeom prst="rect">
            <a:avLst/>
          </a:prstGeom>
        </p:spPr>
        <p:txBody>
          <a:bodyPr vert="horz" lIns="0" tIns="0" rIns="0" bIns="0" rtlCol="0">
            <a:noAutofit/>
          </a:bodyPr>
          <a:lstStyle/>
          <a:p>
            <a:pPr lvl="0"/>
            <a:endParaRPr lang="cs-CZ" noProof="0" dirty="0"/>
          </a:p>
        </p:txBody>
      </p:sp>
    </p:spTree>
  </p:cSld>
  <p:clrMap bg1="lt1" tx1="dk1" bg2="lt2" tx2="dk2" accent1="accent1" accent2="accent2" accent3="accent3" accent4="accent4" accent5="accent5" accent6="accent6" hlink="hlink" folHlink="folHlink"/>
  <p:sldLayoutIdLst>
    <p:sldLayoutId id="2147483678" r:id="rId1"/>
    <p:sldLayoutId id="2147483684" r:id="rId2"/>
    <p:sldLayoutId id="2147483685" r:id="rId3"/>
    <p:sldLayoutId id="2147483674" r:id="rId4"/>
    <p:sldLayoutId id="2147483688" r:id="rId5"/>
    <p:sldLayoutId id="2147483675" r:id="rId6"/>
    <p:sldLayoutId id="2147483695" r:id="rId7"/>
    <p:sldLayoutId id="2147483686" r:id="rId8"/>
    <p:sldLayoutId id="2147483690" r:id="rId9"/>
    <p:sldLayoutId id="2147483692" r:id="rId10"/>
    <p:sldLayoutId id="2147483700" r:id="rId11"/>
  </p:sldLayoutIdLst>
  <p:hf sldNum="0" hdr="0" dt="0"/>
  <p:txStyles>
    <p:title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0" indent="0" algn="l" rtl="0" eaLnBrk="1" fontAlgn="base" hangingPunct="1">
        <a:lnSpc>
          <a:spcPct val="114000"/>
        </a:lnSpc>
        <a:spcBef>
          <a:spcPts val="0"/>
        </a:spcBef>
        <a:spcAft>
          <a:spcPct val="0"/>
        </a:spcAft>
        <a:buClr>
          <a:schemeClr val="tx2"/>
        </a:buClr>
        <a:buSzPct val="100000"/>
        <a:buFontTx/>
        <a:buNone/>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3"/>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935" userDrawn="1">
          <p15:clr>
            <a:srgbClr val="F26B43"/>
          </p15:clr>
        </p15:guide>
        <p15:guide id="2" pos="43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a:extLst>
              <a:ext uri="{FF2B5EF4-FFF2-40B4-BE49-F238E27FC236}">
                <a16:creationId xmlns:a16="http://schemas.microsoft.com/office/drawing/2014/main" id="{DE5DD285-E00D-4C54-A6D0-EEAA922CE8F3}"/>
              </a:ext>
            </a:extLst>
          </p:cNvPr>
          <p:cNvSpPr>
            <a:spLocks noGrp="1"/>
          </p:cNvSpPr>
          <p:nvPr>
            <p:ph type="title"/>
          </p:nvPr>
        </p:nvSpPr>
        <p:spPr/>
        <p:txBody>
          <a:bodyPr/>
          <a:lstStyle/>
          <a:p>
            <a:r>
              <a:rPr lang="cs-CZ" dirty="0"/>
              <a:t>Anatomy </a:t>
            </a:r>
            <a:r>
              <a:rPr lang="cs-CZ" dirty="0" err="1"/>
              <a:t>of</a:t>
            </a:r>
            <a:r>
              <a:rPr lang="cs-CZ" dirty="0"/>
              <a:t> </a:t>
            </a:r>
            <a:r>
              <a:rPr lang="cs-CZ" dirty="0" err="1"/>
              <a:t>the</a:t>
            </a:r>
            <a:r>
              <a:rPr lang="cs-CZ" dirty="0"/>
              <a:t> orbit</a:t>
            </a:r>
          </a:p>
        </p:txBody>
      </p:sp>
      <p:sp>
        <p:nvSpPr>
          <p:cNvPr id="4" name="Podnadpis 3">
            <a:extLst>
              <a:ext uri="{FF2B5EF4-FFF2-40B4-BE49-F238E27FC236}">
                <a16:creationId xmlns:a16="http://schemas.microsoft.com/office/drawing/2014/main" id="{CFB37652-23F2-4193-BD4D-BBC6A754C353}"/>
              </a:ext>
            </a:extLst>
          </p:cNvPr>
          <p:cNvSpPr>
            <a:spLocks noGrp="1"/>
          </p:cNvSpPr>
          <p:nvPr>
            <p:ph type="subTitle" idx="1"/>
          </p:nvPr>
        </p:nvSpPr>
        <p:spPr/>
        <p:txBody>
          <a:bodyPr/>
          <a:lstStyle/>
          <a:p>
            <a:r>
              <a:rPr lang="cs-CZ" dirty="0"/>
              <a:t>Veronika </a:t>
            </a:r>
            <a:r>
              <a:rPr lang="cs-CZ" dirty="0" err="1"/>
              <a:t>Matuskova</a:t>
            </a:r>
            <a:endParaRPr lang="cs-CZ" dirty="0"/>
          </a:p>
        </p:txBody>
      </p:sp>
      <p:sp>
        <p:nvSpPr>
          <p:cNvPr id="5" name="Zástupný symbol pro zápatí 4">
            <a:extLst>
              <a:ext uri="{FF2B5EF4-FFF2-40B4-BE49-F238E27FC236}">
                <a16:creationId xmlns:a16="http://schemas.microsoft.com/office/drawing/2014/main" id="{25A9858B-2B4A-46CB-84A6-A14EFB53B1F6}"/>
              </a:ext>
            </a:extLst>
          </p:cNvPr>
          <p:cNvSpPr>
            <a:spLocks noGrp="1"/>
          </p:cNvSpPr>
          <p:nvPr>
            <p:ph type="ftr" sz="quarter" idx="10"/>
          </p:nvPr>
        </p:nvSpPr>
        <p:spPr>
          <a:xfrm>
            <a:off x="326146" y="6228000"/>
            <a:ext cx="7920000" cy="252000"/>
          </a:xfrm>
        </p:spPr>
        <p:txBody>
          <a:bodyPr/>
          <a:lstStyle/>
          <a:p>
            <a:r>
              <a:rPr lang="cs-CZ" sz="1200" dirty="0">
                <a:latin typeface="Arial" panose="020B0604020202020204" pitchFamily="34" charset="0"/>
                <a:cs typeface="Arial" panose="020B0604020202020204" pitchFamily="34" charset="0"/>
              </a:rPr>
              <a:t>Oční lékařství</a:t>
            </a:r>
            <a:r>
              <a:rPr lang="pt-BR" sz="1200" dirty="0">
                <a:latin typeface="Arial" panose="020B0604020202020204" pitchFamily="34" charset="0"/>
                <a:cs typeface="Arial" panose="020B0604020202020204" pitchFamily="34" charset="0"/>
              </a:rPr>
              <a:t> (</a:t>
            </a:r>
            <a:r>
              <a:rPr lang="cs-CZ" sz="1200" dirty="0">
                <a:latin typeface="Arial" panose="020B0604020202020204" pitchFamily="34" charset="0"/>
                <a:cs typeface="Arial" panose="020B0604020202020204" pitchFamily="34" charset="0"/>
              </a:rPr>
              <a:t>aVLOL7X1</a:t>
            </a:r>
            <a:r>
              <a:rPr lang="pt-BR" sz="1200" dirty="0">
                <a:latin typeface="Arial" panose="020B0604020202020204" pitchFamily="34" charset="0"/>
                <a:cs typeface="Arial" panose="020B0604020202020204" pitchFamily="34" charset="0"/>
              </a:rPr>
              <a:t>)</a:t>
            </a:r>
            <a:endParaRPr lang="pt-BR" dirty="0"/>
          </a:p>
        </p:txBody>
      </p:sp>
    </p:spTree>
    <p:extLst>
      <p:ext uri="{BB962C8B-B14F-4D97-AF65-F5344CB8AC3E}">
        <p14:creationId xmlns:p14="http://schemas.microsoft.com/office/powerpoint/2010/main" val="6675161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a:extLst>
              <a:ext uri="{FF2B5EF4-FFF2-40B4-BE49-F238E27FC236}">
                <a16:creationId xmlns:a16="http://schemas.microsoft.com/office/drawing/2014/main" id="{6E00BAA5-9792-4C97-9990-5F3964897EF1}"/>
              </a:ext>
            </a:extLst>
          </p:cNvPr>
          <p:cNvSpPr>
            <a:spLocks noGrp="1"/>
          </p:cNvSpPr>
          <p:nvPr>
            <p:ph type="title"/>
          </p:nvPr>
        </p:nvSpPr>
        <p:spPr/>
        <p:txBody>
          <a:bodyPr/>
          <a:lstStyle/>
          <a:p>
            <a:r>
              <a:rPr lang="cs-CZ" dirty="0" err="1"/>
              <a:t>Outcome</a:t>
            </a:r>
            <a:r>
              <a:rPr lang="cs-CZ" dirty="0"/>
              <a:t> </a:t>
            </a:r>
            <a:r>
              <a:rPr lang="cs-CZ" dirty="0" err="1"/>
              <a:t>from</a:t>
            </a:r>
            <a:r>
              <a:rPr lang="cs-CZ" dirty="0"/>
              <a:t> learning</a:t>
            </a:r>
          </a:p>
        </p:txBody>
      </p:sp>
      <p:sp>
        <p:nvSpPr>
          <p:cNvPr id="4" name="Zástupný obsah 3">
            <a:extLst>
              <a:ext uri="{FF2B5EF4-FFF2-40B4-BE49-F238E27FC236}">
                <a16:creationId xmlns:a16="http://schemas.microsoft.com/office/drawing/2014/main" id="{548FA826-298C-49DF-87A1-1302064FF991}"/>
              </a:ext>
            </a:extLst>
          </p:cNvPr>
          <p:cNvSpPr>
            <a:spLocks noGrp="1"/>
          </p:cNvSpPr>
          <p:nvPr>
            <p:ph idx="1"/>
          </p:nvPr>
        </p:nvSpPr>
        <p:spPr/>
        <p:txBody>
          <a:bodyPr/>
          <a:lstStyle/>
          <a:p>
            <a:pPr marL="72000" indent="0">
              <a:buNone/>
            </a:pPr>
            <a:r>
              <a:rPr lang="cs-CZ" dirty="0"/>
              <a:t>Student </a:t>
            </a:r>
            <a:r>
              <a:rPr lang="cs-CZ" dirty="0" err="1"/>
              <a:t>can</a:t>
            </a:r>
            <a:r>
              <a:rPr lang="cs-CZ" dirty="0"/>
              <a:t> </a:t>
            </a:r>
            <a:r>
              <a:rPr lang="cs-CZ" dirty="0" err="1"/>
              <a:t>describe</a:t>
            </a:r>
            <a:r>
              <a:rPr lang="cs-CZ" dirty="0"/>
              <a:t> anatomy </a:t>
            </a:r>
            <a:r>
              <a:rPr lang="cs-CZ" dirty="0" err="1"/>
              <a:t>of</a:t>
            </a:r>
            <a:r>
              <a:rPr lang="cs-CZ" dirty="0"/>
              <a:t> </a:t>
            </a:r>
            <a:r>
              <a:rPr lang="cs-CZ" dirty="0" err="1"/>
              <a:t>the</a:t>
            </a:r>
            <a:r>
              <a:rPr lang="cs-CZ" dirty="0"/>
              <a:t> orbit. </a:t>
            </a:r>
          </a:p>
        </p:txBody>
      </p:sp>
      <p:sp>
        <p:nvSpPr>
          <p:cNvPr id="5" name="TextovéPole 4">
            <a:extLst>
              <a:ext uri="{FF2B5EF4-FFF2-40B4-BE49-F238E27FC236}">
                <a16:creationId xmlns:a16="http://schemas.microsoft.com/office/drawing/2014/main" id="{72319AB8-00B5-448D-AF89-2B1351E1B5FC}"/>
              </a:ext>
            </a:extLst>
          </p:cNvPr>
          <p:cNvSpPr txBox="1"/>
          <p:nvPr/>
        </p:nvSpPr>
        <p:spPr>
          <a:xfrm>
            <a:off x="172645" y="6197687"/>
            <a:ext cx="6103398" cy="276999"/>
          </a:xfrm>
          <a:prstGeom prst="rect">
            <a:avLst/>
          </a:prstGeom>
          <a:noFill/>
        </p:spPr>
        <p:txBody>
          <a:bodyPr wrap="square">
            <a:spAutoFit/>
          </a:bodyPr>
          <a:lstStyle/>
          <a:p>
            <a:r>
              <a:rPr lang="cs-CZ" sz="1200" dirty="0">
                <a:solidFill>
                  <a:srgbClr val="0000DC"/>
                </a:solidFill>
                <a:latin typeface="Arial" panose="020B0604020202020204" pitchFamily="34" charset="0"/>
                <a:cs typeface="Arial" panose="020B0604020202020204" pitchFamily="34" charset="0"/>
              </a:rPr>
              <a:t>Oční lékařství</a:t>
            </a:r>
            <a:r>
              <a:rPr lang="pt-BR" sz="1200" dirty="0">
                <a:solidFill>
                  <a:srgbClr val="0000DC"/>
                </a:solidFill>
                <a:latin typeface="Arial" panose="020B0604020202020204" pitchFamily="34" charset="0"/>
                <a:cs typeface="Arial" panose="020B0604020202020204" pitchFamily="34" charset="0"/>
              </a:rPr>
              <a:t> (</a:t>
            </a:r>
            <a:r>
              <a:rPr lang="cs-CZ" sz="1200" dirty="0">
                <a:solidFill>
                  <a:srgbClr val="0000DC"/>
                </a:solidFill>
                <a:latin typeface="Arial" panose="020B0604020202020204" pitchFamily="34" charset="0"/>
                <a:cs typeface="Arial" panose="020B0604020202020204" pitchFamily="34" charset="0"/>
              </a:rPr>
              <a:t>aVLOL7X1</a:t>
            </a:r>
            <a:r>
              <a:rPr lang="pt-BR" sz="1200" dirty="0">
                <a:solidFill>
                  <a:srgbClr val="0000DC"/>
                </a:solidFill>
                <a:latin typeface="Arial" panose="020B0604020202020204" pitchFamily="34" charset="0"/>
                <a:cs typeface="Arial" panose="020B0604020202020204" pitchFamily="34" charset="0"/>
              </a:rPr>
              <a:t>)</a:t>
            </a:r>
            <a:endParaRPr lang="pt-BR" sz="1200" dirty="0">
              <a:solidFill>
                <a:srgbClr val="0000DC"/>
              </a:solidFill>
            </a:endParaRPr>
          </a:p>
        </p:txBody>
      </p:sp>
    </p:spTree>
    <p:extLst>
      <p:ext uri="{BB962C8B-B14F-4D97-AF65-F5344CB8AC3E}">
        <p14:creationId xmlns:p14="http://schemas.microsoft.com/office/powerpoint/2010/main" val="4430730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E05C67F-8B16-4330-A6F8-86F52227B184}"/>
              </a:ext>
            </a:extLst>
          </p:cNvPr>
          <p:cNvSpPr>
            <a:spLocks noGrp="1"/>
          </p:cNvSpPr>
          <p:nvPr>
            <p:ph type="title"/>
          </p:nvPr>
        </p:nvSpPr>
        <p:spPr>
          <a:xfrm>
            <a:off x="838200" y="289930"/>
            <a:ext cx="10515600" cy="760761"/>
          </a:xfrm>
        </p:spPr>
        <p:txBody>
          <a:bodyPr>
            <a:normAutofit/>
          </a:bodyPr>
          <a:lstStyle/>
          <a:p>
            <a:pPr algn="ctr"/>
            <a:r>
              <a:rPr lang="cs-CZ" sz="3200" dirty="0"/>
              <a:t>Orbit</a:t>
            </a:r>
          </a:p>
        </p:txBody>
      </p:sp>
      <p:sp>
        <p:nvSpPr>
          <p:cNvPr id="3" name="Zástupný obsah 2">
            <a:extLst>
              <a:ext uri="{FF2B5EF4-FFF2-40B4-BE49-F238E27FC236}">
                <a16:creationId xmlns:a16="http://schemas.microsoft.com/office/drawing/2014/main" id="{542C6E62-3839-424D-A3D5-5705793795C1}"/>
              </a:ext>
            </a:extLst>
          </p:cNvPr>
          <p:cNvSpPr>
            <a:spLocks noGrp="1"/>
          </p:cNvSpPr>
          <p:nvPr>
            <p:ph idx="1"/>
          </p:nvPr>
        </p:nvSpPr>
        <p:spPr>
          <a:xfrm>
            <a:off x="172645" y="827014"/>
            <a:ext cx="11609400" cy="4237642"/>
          </a:xfrm>
        </p:spPr>
        <p:txBody>
          <a:bodyPr>
            <a:normAutofit/>
          </a:bodyPr>
          <a:lstStyle/>
          <a:p>
            <a:pPr>
              <a:lnSpc>
                <a:spcPct val="100000"/>
              </a:lnSpc>
            </a:pPr>
            <a:r>
              <a:rPr lang="en-US" sz="1800" dirty="0"/>
              <a:t>It is formed by the fusion of 7 bones</a:t>
            </a:r>
            <a:r>
              <a:rPr lang="cs-CZ" sz="1800" dirty="0"/>
              <a:t>.</a:t>
            </a:r>
            <a:endParaRPr lang="en-US" sz="1800" dirty="0"/>
          </a:p>
          <a:p>
            <a:pPr>
              <a:lnSpc>
                <a:spcPct val="100000"/>
              </a:lnSpc>
            </a:pPr>
            <a:r>
              <a:rPr lang="en-US" sz="1800" dirty="0"/>
              <a:t>The shape of the triangular pyramid (the medial wall and the base merge freely), the entrance is reinforced and is roughly square in shape, the thinnest wall is medial, the depth of the </a:t>
            </a:r>
            <a:r>
              <a:rPr lang="cs-CZ" sz="1800" dirty="0"/>
              <a:t>orbit </a:t>
            </a:r>
            <a:r>
              <a:rPr lang="en-US" sz="1800" dirty="0"/>
              <a:t>is 45 mm (at the medial wall).</a:t>
            </a:r>
          </a:p>
          <a:p>
            <a:pPr>
              <a:lnSpc>
                <a:spcPct val="100000"/>
              </a:lnSpc>
            </a:pPr>
            <a:r>
              <a:rPr lang="en-US" sz="1800" dirty="0"/>
              <a:t>The base of the orbit is the ceiling of the maxillary cavityꓼ </a:t>
            </a:r>
            <a:r>
              <a:rPr lang="en-US" sz="1800" dirty="0" err="1"/>
              <a:t>canalis</a:t>
            </a:r>
            <a:r>
              <a:rPr lang="en-US" sz="1800" dirty="0"/>
              <a:t> </a:t>
            </a:r>
            <a:r>
              <a:rPr lang="en-US" sz="1800" dirty="0" err="1"/>
              <a:t>infraorbitalis</a:t>
            </a:r>
            <a:r>
              <a:rPr lang="en-US" sz="1800" dirty="0"/>
              <a:t> (n. </a:t>
            </a:r>
            <a:r>
              <a:rPr lang="cs-CZ" sz="1800" dirty="0"/>
              <a:t>i</a:t>
            </a:r>
            <a:r>
              <a:rPr lang="en-US" sz="1800" dirty="0" err="1"/>
              <a:t>nfraorbitalis</a:t>
            </a:r>
            <a:r>
              <a:rPr lang="en-US" sz="1800" dirty="0"/>
              <a:t>).</a:t>
            </a:r>
          </a:p>
          <a:p>
            <a:pPr>
              <a:lnSpc>
                <a:spcPct val="100000"/>
              </a:lnSpc>
            </a:pPr>
            <a:r>
              <a:rPr lang="en-US" sz="1800" dirty="0"/>
              <a:t>The medial wall of the orbit (lamina papyracea) </a:t>
            </a:r>
            <a:r>
              <a:rPr lang="cs-CZ" sz="1800" dirty="0" err="1"/>
              <a:t>adjacent</a:t>
            </a:r>
            <a:r>
              <a:rPr lang="cs-CZ" sz="1800" dirty="0"/>
              <a:t> to  </a:t>
            </a:r>
            <a:r>
              <a:rPr lang="en-US" sz="1800" dirty="0"/>
              <a:t>anterior and </a:t>
            </a:r>
            <a:endParaRPr lang="cs-CZ" sz="1800" dirty="0"/>
          </a:p>
          <a:p>
            <a:pPr marL="72000" indent="0">
              <a:lnSpc>
                <a:spcPct val="100000"/>
              </a:lnSpc>
              <a:buNone/>
            </a:pPr>
            <a:r>
              <a:rPr lang="en-US" sz="1800" dirty="0"/>
              <a:t>posterior </a:t>
            </a:r>
            <a:r>
              <a:rPr lang="en-US" sz="1800" dirty="0" err="1"/>
              <a:t>etmoids</a:t>
            </a:r>
            <a:r>
              <a:rPr lang="en-US" sz="1800" dirty="0"/>
              <a:t>ꓼ fossa </a:t>
            </a:r>
            <a:r>
              <a:rPr lang="en-US" sz="1800" dirty="0" err="1"/>
              <a:t>saci</a:t>
            </a:r>
            <a:r>
              <a:rPr lang="en-US" sz="1800" dirty="0"/>
              <a:t> </a:t>
            </a:r>
            <a:r>
              <a:rPr lang="en-US" sz="1800" dirty="0" err="1"/>
              <a:t>lacrimalis</a:t>
            </a:r>
            <a:r>
              <a:rPr lang="en-US" sz="1800" dirty="0"/>
              <a:t> (stored here</a:t>
            </a:r>
          </a:p>
          <a:p>
            <a:pPr marL="72000" indent="0">
              <a:lnSpc>
                <a:spcPct val="100000"/>
              </a:lnSpc>
              <a:buNone/>
            </a:pPr>
            <a:r>
              <a:rPr lang="en-US" sz="1800" dirty="0"/>
              <a:t>tear sac) continuing as </a:t>
            </a:r>
            <a:r>
              <a:rPr lang="en-US" sz="1800" dirty="0" err="1"/>
              <a:t>canalis</a:t>
            </a:r>
            <a:r>
              <a:rPr lang="en-US" sz="1800" dirty="0"/>
              <a:t> </a:t>
            </a:r>
            <a:r>
              <a:rPr lang="en-US" sz="1800" dirty="0" err="1"/>
              <a:t>nasolacrimalis</a:t>
            </a:r>
            <a:r>
              <a:rPr lang="en-US" sz="1800" dirty="0"/>
              <a:t> (here</a:t>
            </a:r>
          </a:p>
          <a:p>
            <a:pPr marL="72000" indent="0">
              <a:lnSpc>
                <a:spcPct val="100000"/>
              </a:lnSpc>
              <a:buNone/>
            </a:pPr>
            <a:r>
              <a:rPr lang="en-US" sz="1800" dirty="0"/>
              <a:t>tear duct = ductus </a:t>
            </a:r>
            <a:r>
              <a:rPr lang="en-US" sz="1800" dirty="0" err="1"/>
              <a:t>nasolacrimalis</a:t>
            </a:r>
            <a:r>
              <a:rPr lang="en-US" sz="1800" dirty="0"/>
              <a:t>) under the lower </a:t>
            </a:r>
            <a:endParaRPr lang="cs-CZ" sz="1800" dirty="0"/>
          </a:p>
          <a:p>
            <a:pPr marL="72000" indent="0">
              <a:lnSpc>
                <a:spcPct val="100000"/>
              </a:lnSpc>
              <a:buNone/>
            </a:pPr>
            <a:r>
              <a:rPr lang="en-US" sz="1800" dirty="0"/>
              <a:t>nasal shell.</a:t>
            </a:r>
          </a:p>
          <a:p>
            <a:pPr>
              <a:lnSpc>
                <a:spcPct val="100000"/>
              </a:lnSpc>
            </a:pPr>
            <a:r>
              <a:rPr lang="en-US" sz="1800" dirty="0"/>
              <a:t>The ceiling of the orbit is the bottom of the </a:t>
            </a:r>
            <a:r>
              <a:rPr lang="cs-CZ" sz="1800" dirty="0" err="1"/>
              <a:t>anterior</a:t>
            </a:r>
            <a:r>
              <a:rPr lang="cs-CZ" sz="1800" dirty="0"/>
              <a:t>                                                                                          </a:t>
            </a:r>
            <a:r>
              <a:rPr lang="cs-CZ" sz="1800" dirty="0" err="1"/>
              <a:t>cranial</a:t>
            </a:r>
            <a:r>
              <a:rPr lang="cs-CZ" sz="1800" dirty="0"/>
              <a:t> </a:t>
            </a:r>
            <a:r>
              <a:rPr lang="cs-CZ" sz="1800" dirty="0" err="1"/>
              <a:t>fossa</a:t>
            </a:r>
            <a:r>
              <a:rPr lang="cs-CZ" sz="1800" dirty="0"/>
              <a:t> </a:t>
            </a:r>
            <a:r>
              <a:rPr lang="en-US" sz="1800" dirty="0"/>
              <a:t>of the skull.</a:t>
            </a:r>
          </a:p>
          <a:p>
            <a:pPr>
              <a:lnSpc>
                <a:spcPct val="100000"/>
              </a:lnSpc>
            </a:pPr>
            <a:r>
              <a:rPr lang="en-US" sz="1800" dirty="0"/>
              <a:t>The outer wall of the orbit is the wall of the </a:t>
            </a:r>
            <a:endParaRPr lang="cs-CZ" sz="1800" dirty="0"/>
          </a:p>
          <a:p>
            <a:pPr marL="72000" indent="0">
              <a:lnSpc>
                <a:spcPct val="100000"/>
              </a:lnSpc>
              <a:buNone/>
            </a:pPr>
            <a:r>
              <a:rPr lang="en-US" sz="1800" dirty="0"/>
              <a:t>infratemporal </a:t>
            </a:r>
            <a:r>
              <a:rPr lang="cs-CZ" sz="1800" dirty="0" err="1"/>
              <a:t>fossa</a:t>
            </a:r>
            <a:r>
              <a:rPr lang="en-US" sz="1800" dirty="0"/>
              <a:t>ꓼ</a:t>
            </a:r>
            <a:r>
              <a:rPr lang="cs-CZ" sz="1800" dirty="0"/>
              <a:t> </a:t>
            </a:r>
            <a:r>
              <a:rPr lang="en-US" sz="1800" dirty="0"/>
              <a:t>fossa </a:t>
            </a:r>
            <a:r>
              <a:rPr lang="en-US" sz="1800" dirty="0" err="1"/>
              <a:t>glandulae</a:t>
            </a:r>
            <a:r>
              <a:rPr lang="en-US" sz="1800" dirty="0"/>
              <a:t> </a:t>
            </a:r>
            <a:r>
              <a:rPr lang="en-US" sz="1800" dirty="0" err="1"/>
              <a:t>lacrimalis</a:t>
            </a:r>
            <a:r>
              <a:rPr lang="en-US" sz="1800" dirty="0"/>
              <a:t> (lacrimal </a:t>
            </a:r>
            <a:endParaRPr lang="cs-CZ" sz="1800" dirty="0"/>
          </a:p>
          <a:p>
            <a:pPr marL="72000" indent="0">
              <a:lnSpc>
                <a:spcPct val="100000"/>
              </a:lnSpc>
              <a:buNone/>
            </a:pPr>
            <a:r>
              <a:rPr lang="en-US" sz="1800" dirty="0"/>
              <a:t>gland stored here).</a:t>
            </a:r>
            <a:endParaRPr lang="cs-CZ" sz="1800" dirty="0"/>
          </a:p>
        </p:txBody>
      </p:sp>
      <p:pic>
        <p:nvPicPr>
          <p:cNvPr id="4" name="Picture 4" descr="Orbital_bones">
            <a:extLst>
              <a:ext uri="{FF2B5EF4-FFF2-40B4-BE49-F238E27FC236}">
                <a16:creationId xmlns:a16="http://schemas.microsoft.com/office/drawing/2014/main" id="{55C2D481-94CB-43AF-8A4E-58E845E4FC9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a:xfrm>
            <a:off x="6018964" y="2636243"/>
            <a:ext cx="3617356" cy="3617356"/>
          </a:xfrm>
          <a:prstGeom prst="rect">
            <a:avLst/>
          </a:prstGeom>
          <a:noFill/>
          <a:ln>
            <a:solidFill>
              <a:schemeClr val="tx1"/>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cxnSp>
        <p:nvCxnSpPr>
          <p:cNvPr id="12" name="Přímá spojnice se šipkou 11">
            <a:extLst>
              <a:ext uri="{FF2B5EF4-FFF2-40B4-BE49-F238E27FC236}">
                <a16:creationId xmlns:a16="http://schemas.microsoft.com/office/drawing/2014/main" id="{0EE60F77-4182-486D-B9D5-18DB0124CFAA}"/>
              </a:ext>
            </a:extLst>
          </p:cNvPr>
          <p:cNvCxnSpPr>
            <a:cxnSpLocks/>
          </p:cNvCxnSpPr>
          <p:nvPr/>
        </p:nvCxnSpPr>
        <p:spPr>
          <a:xfrm flipH="1">
            <a:off x="7472242" y="2234526"/>
            <a:ext cx="1100830" cy="145837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Přímá spojnice se šipkou 13">
            <a:extLst>
              <a:ext uri="{FF2B5EF4-FFF2-40B4-BE49-F238E27FC236}">
                <a16:creationId xmlns:a16="http://schemas.microsoft.com/office/drawing/2014/main" id="{6AF13251-C65A-4626-9A22-A51BE9B8C422}"/>
              </a:ext>
            </a:extLst>
          </p:cNvPr>
          <p:cNvCxnSpPr/>
          <p:nvPr/>
        </p:nvCxnSpPr>
        <p:spPr>
          <a:xfrm flipH="1">
            <a:off x="8725415" y="4195023"/>
            <a:ext cx="1269507"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7" name="TextovéPole 16">
            <a:extLst>
              <a:ext uri="{FF2B5EF4-FFF2-40B4-BE49-F238E27FC236}">
                <a16:creationId xmlns:a16="http://schemas.microsoft.com/office/drawing/2014/main" id="{3BBAABF0-0831-4875-ADD5-766800890C78}"/>
              </a:ext>
            </a:extLst>
          </p:cNvPr>
          <p:cNvSpPr txBox="1"/>
          <p:nvPr/>
        </p:nvSpPr>
        <p:spPr>
          <a:xfrm>
            <a:off x="8189455" y="1961708"/>
            <a:ext cx="2414726" cy="369332"/>
          </a:xfrm>
          <a:prstGeom prst="rect">
            <a:avLst/>
          </a:prstGeom>
          <a:noFill/>
        </p:spPr>
        <p:txBody>
          <a:bodyPr wrap="square" rtlCol="0">
            <a:spAutoFit/>
          </a:bodyPr>
          <a:lstStyle/>
          <a:p>
            <a:r>
              <a:rPr lang="cs-CZ" sz="1800" dirty="0"/>
              <a:t>Os frontale</a:t>
            </a:r>
          </a:p>
        </p:txBody>
      </p:sp>
      <p:sp>
        <p:nvSpPr>
          <p:cNvPr id="18" name="TextovéPole 17">
            <a:extLst>
              <a:ext uri="{FF2B5EF4-FFF2-40B4-BE49-F238E27FC236}">
                <a16:creationId xmlns:a16="http://schemas.microsoft.com/office/drawing/2014/main" id="{1590FBAD-CAB1-4BAA-9710-4C8DC46B6A28}"/>
              </a:ext>
            </a:extLst>
          </p:cNvPr>
          <p:cNvSpPr txBox="1"/>
          <p:nvPr/>
        </p:nvSpPr>
        <p:spPr>
          <a:xfrm>
            <a:off x="9971066" y="4037277"/>
            <a:ext cx="1810979" cy="369332"/>
          </a:xfrm>
          <a:prstGeom prst="rect">
            <a:avLst/>
          </a:prstGeom>
          <a:noFill/>
        </p:spPr>
        <p:txBody>
          <a:bodyPr wrap="square" rtlCol="0">
            <a:spAutoFit/>
          </a:bodyPr>
          <a:lstStyle/>
          <a:p>
            <a:r>
              <a:rPr lang="cs-CZ" sz="1800" dirty="0"/>
              <a:t>Os </a:t>
            </a:r>
            <a:r>
              <a:rPr lang="cs-CZ" sz="1800" dirty="0" err="1"/>
              <a:t>ethmoidale</a:t>
            </a:r>
            <a:endParaRPr lang="cs-CZ" sz="1800" dirty="0"/>
          </a:p>
        </p:txBody>
      </p:sp>
      <p:cxnSp>
        <p:nvCxnSpPr>
          <p:cNvPr id="20" name="Přímá spojnice se šipkou 19">
            <a:extLst>
              <a:ext uri="{FF2B5EF4-FFF2-40B4-BE49-F238E27FC236}">
                <a16:creationId xmlns:a16="http://schemas.microsoft.com/office/drawing/2014/main" id="{9986C317-8208-435F-B6FB-24888A1A8A72}"/>
              </a:ext>
            </a:extLst>
          </p:cNvPr>
          <p:cNvCxnSpPr>
            <a:cxnSpLocks/>
          </p:cNvCxnSpPr>
          <p:nvPr/>
        </p:nvCxnSpPr>
        <p:spPr>
          <a:xfrm flipH="1" flipV="1">
            <a:off x="8806526" y="4565144"/>
            <a:ext cx="1164540" cy="34602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1" name="TextovéPole 20">
            <a:extLst>
              <a:ext uri="{FF2B5EF4-FFF2-40B4-BE49-F238E27FC236}">
                <a16:creationId xmlns:a16="http://schemas.microsoft.com/office/drawing/2014/main" id="{80BD6D9B-28C0-440F-A805-DC7F067D8CC5}"/>
              </a:ext>
            </a:extLst>
          </p:cNvPr>
          <p:cNvSpPr txBox="1"/>
          <p:nvPr/>
        </p:nvSpPr>
        <p:spPr>
          <a:xfrm>
            <a:off x="9954137" y="4745209"/>
            <a:ext cx="1669002" cy="369332"/>
          </a:xfrm>
          <a:prstGeom prst="rect">
            <a:avLst/>
          </a:prstGeom>
          <a:noFill/>
        </p:spPr>
        <p:txBody>
          <a:bodyPr wrap="square" rtlCol="0">
            <a:spAutoFit/>
          </a:bodyPr>
          <a:lstStyle/>
          <a:p>
            <a:r>
              <a:rPr lang="cs-CZ" sz="1800" dirty="0"/>
              <a:t>Os </a:t>
            </a:r>
            <a:r>
              <a:rPr lang="cs-CZ" sz="1800" dirty="0" err="1"/>
              <a:t>lacrimale</a:t>
            </a:r>
            <a:r>
              <a:rPr lang="cs-CZ" sz="1800" dirty="0"/>
              <a:t> </a:t>
            </a:r>
          </a:p>
        </p:txBody>
      </p:sp>
      <p:cxnSp>
        <p:nvCxnSpPr>
          <p:cNvPr id="25" name="Přímá spojnice se šipkou 24">
            <a:extLst>
              <a:ext uri="{FF2B5EF4-FFF2-40B4-BE49-F238E27FC236}">
                <a16:creationId xmlns:a16="http://schemas.microsoft.com/office/drawing/2014/main" id="{B9B7FA9F-DE75-4661-B8AC-4868D6232719}"/>
              </a:ext>
            </a:extLst>
          </p:cNvPr>
          <p:cNvCxnSpPr>
            <a:cxnSpLocks/>
          </p:cNvCxnSpPr>
          <p:nvPr/>
        </p:nvCxnSpPr>
        <p:spPr>
          <a:xfrm flipH="1" flipV="1">
            <a:off x="8468429" y="4675762"/>
            <a:ext cx="1526493" cy="68980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6" name="TextovéPole 25">
            <a:extLst>
              <a:ext uri="{FF2B5EF4-FFF2-40B4-BE49-F238E27FC236}">
                <a16:creationId xmlns:a16="http://schemas.microsoft.com/office/drawing/2014/main" id="{6C00AE6C-BABF-435A-B9CA-D67E820A8C91}"/>
              </a:ext>
            </a:extLst>
          </p:cNvPr>
          <p:cNvSpPr txBox="1"/>
          <p:nvPr/>
        </p:nvSpPr>
        <p:spPr>
          <a:xfrm>
            <a:off x="9954137" y="5199232"/>
            <a:ext cx="1571347" cy="369332"/>
          </a:xfrm>
          <a:prstGeom prst="rect">
            <a:avLst/>
          </a:prstGeom>
          <a:noFill/>
        </p:spPr>
        <p:txBody>
          <a:bodyPr wrap="square" rtlCol="0">
            <a:spAutoFit/>
          </a:bodyPr>
          <a:lstStyle/>
          <a:p>
            <a:r>
              <a:rPr lang="cs-CZ" sz="1800" dirty="0" err="1"/>
              <a:t>Maxilla</a:t>
            </a:r>
            <a:endParaRPr lang="cs-CZ" sz="1800" dirty="0"/>
          </a:p>
        </p:txBody>
      </p:sp>
      <p:cxnSp>
        <p:nvCxnSpPr>
          <p:cNvPr id="30" name="Přímá spojnice se šipkou 29">
            <a:extLst>
              <a:ext uri="{FF2B5EF4-FFF2-40B4-BE49-F238E27FC236}">
                <a16:creationId xmlns:a16="http://schemas.microsoft.com/office/drawing/2014/main" id="{C3D3A773-8A4D-45D3-966E-05DF26670602}"/>
              </a:ext>
            </a:extLst>
          </p:cNvPr>
          <p:cNvCxnSpPr/>
          <p:nvPr/>
        </p:nvCxnSpPr>
        <p:spPr>
          <a:xfrm flipV="1">
            <a:off x="7243696" y="4195023"/>
            <a:ext cx="0" cy="229175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1" name="TextovéPole 30">
            <a:extLst>
              <a:ext uri="{FF2B5EF4-FFF2-40B4-BE49-F238E27FC236}">
                <a16:creationId xmlns:a16="http://schemas.microsoft.com/office/drawing/2014/main" id="{68024081-00BB-4F22-93D3-9261B1B4ADA3}"/>
              </a:ext>
            </a:extLst>
          </p:cNvPr>
          <p:cNvSpPr txBox="1"/>
          <p:nvPr/>
        </p:nvSpPr>
        <p:spPr>
          <a:xfrm>
            <a:off x="5750268" y="6428520"/>
            <a:ext cx="2077374" cy="369332"/>
          </a:xfrm>
          <a:prstGeom prst="rect">
            <a:avLst/>
          </a:prstGeom>
          <a:noFill/>
        </p:spPr>
        <p:txBody>
          <a:bodyPr wrap="square" rtlCol="0">
            <a:spAutoFit/>
          </a:bodyPr>
          <a:lstStyle/>
          <a:p>
            <a:r>
              <a:rPr lang="cs-CZ" sz="1800" dirty="0"/>
              <a:t>Os </a:t>
            </a:r>
            <a:r>
              <a:rPr lang="cs-CZ" sz="1800" dirty="0" err="1"/>
              <a:t>zygomaticum</a:t>
            </a:r>
            <a:endParaRPr lang="cs-CZ" sz="1800" dirty="0"/>
          </a:p>
        </p:txBody>
      </p:sp>
      <p:cxnSp>
        <p:nvCxnSpPr>
          <p:cNvPr id="33" name="Přímá spojnice se šipkou 32">
            <a:extLst>
              <a:ext uri="{FF2B5EF4-FFF2-40B4-BE49-F238E27FC236}">
                <a16:creationId xmlns:a16="http://schemas.microsoft.com/office/drawing/2014/main" id="{946560CD-44FF-4F72-8C5A-026D23E26FEA}"/>
              </a:ext>
            </a:extLst>
          </p:cNvPr>
          <p:cNvCxnSpPr>
            <a:cxnSpLocks/>
          </p:cNvCxnSpPr>
          <p:nvPr/>
        </p:nvCxnSpPr>
        <p:spPr>
          <a:xfrm flipH="1" flipV="1">
            <a:off x="7954271" y="4091314"/>
            <a:ext cx="816745" cy="239546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4" name="TextovéPole 33">
            <a:extLst>
              <a:ext uri="{FF2B5EF4-FFF2-40B4-BE49-F238E27FC236}">
                <a16:creationId xmlns:a16="http://schemas.microsoft.com/office/drawing/2014/main" id="{49E337EA-0D92-4937-BCE2-06009CD5FF3A}"/>
              </a:ext>
            </a:extLst>
          </p:cNvPr>
          <p:cNvSpPr txBox="1"/>
          <p:nvPr/>
        </p:nvSpPr>
        <p:spPr>
          <a:xfrm>
            <a:off x="8362643" y="6432134"/>
            <a:ext cx="2127821" cy="369332"/>
          </a:xfrm>
          <a:prstGeom prst="rect">
            <a:avLst/>
          </a:prstGeom>
          <a:noFill/>
        </p:spPr>
        <p:txBody>
          <a:bodyPr wrap="square" rtlCol="0">
            <a:spAutoFit/>
          </a:bodyPr>
          <a:lstStyle/>
          <a:p>
            <a:r>
              <a:rPr lang="cs-CZ" sz="1800" dirty="0"/>
              <a:t>Os </a:t>
            </a:r>
            <a:r>
              <a:rPr lang="cs-CZ" sz="1800" dirty="0" err="1"/>
              <a:t>sphenoidale</a:t>
            </a:r>
            <a:endParaRPr lang="cs-CZ" sz="1800" dirty="0"/>
          </a:p>
        </p:txBody>
      </p:sp>
      <p:cxnSp>
        <p:nvCxnSpPr>
          <p:cNvPr id="36" name="Přímá spojnice se šipkou 35">
            <a:extLst>
              <a:ext uri="{FF2B5EF4-FFF2-40B4-BE49-F238E27FC236}">
                <a16:creationId xmlns:a16="http://schemas.microsoft.com/office/drawing/2014/main" id="{F07244EA-5185-4941-B4D9-38860916DBB9}"/>
              </a:ext>
            </a:extLst>
          </p:cNvPr>
          <p:cNvCxnSpPr>
            <a:cxnSpLocks/>
          </p:cNvCxnSpPr>
          <p:nvPr/>
        </p:nvCxnSpPr>
        <p:spPr>
          <a:xfrm flipH="1">
            <a:off x="8611146" y="2272481"/>
            <a:ext cx="1110262" cy="218259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7" name="TextovéPole 36">
            <a:extLst>
              <a:ext uri="{FF2B5EF4-FFF2-40B4-BE49-F238E27FC236}">
                <a16:creationId xmlns:a16="http://schemas.microsoft.com/office/drawing/2014/main" id="{4452AAAC-FAE6-40E8-B271-7EA21733E267}"/>
              </a:ext>
            </a:extLst>
          </p:cNvPr>
          <p:cNvSpPr txBox="1"/>
          <p:nvPr/>
        </p:nvSpPr>
        <p:spPr>
          <a:xfrm>
            <a:off x="9567330" y="1961708"/>
            <a:ext cx="1562469" cy="369332"/>
          </a:xfrm>
          <a:prstGeom prst="rect">
            <a:avLst/>
          </a:prstGeom>
          <a:noFill/>
        </p:spPr>
        <p:txBody>
          <a:bodyPr wrap="square" rtlCol="0">
            <a:spAutoFit/>
          </a:bodyPr>
          <a:lstStyle/>
          <a:p>
            <a:r>
              <a:rPr lang="cs-CZ" sz="1800" dirty="0"/>
              <a:t>Os </a:t>
            </a:r>
            <a:r>
              <a:rPr lang="cs-CZ" sz="1800" dirty="0" err="1"/>
              <a:t>palatinum</a:t>
            </a:r>
            <a:endParaRPr lang="cs-CZ" sz="1800" dirty="0"/>
          </a:p>
        </p:txBody>
      </p:sp>
      <p:sp>
        <p:nvSpPr>
          <p:cNvPr id="23" name="TextovéPole 22">
            <a:extLst>
              <a:ext uri="{FF2B5EF4-FFF2-40B4-BE49-F238E27FC236}">
                <a16:creationId xmlns:a16="http://schemas.microsoft.com/office/drawing/2014/main" id="{16A70FB1-1959-4FF7-9036-27EF57F7A1E5}"/>
              </a:ext>
            </a:extLst>
          </p:cNvPr>
          <p:cNvSpPr txBox="1"/>
          <p:nvPr/>
        </p:nvSpPr>
        <p:spPr>
          <a:xfrm>
            <a:off x="172645" y="6197687"/>
            <a:ext cx="6103398" cy="276999"/>
          </a:xfrm>
          <a:prstGeom prst="rect">
            <a:avLst/>
          </a:prstGeom>
          <a:noFill/>
        </p:spPr>
        <p:txBody>
          <a:bodyPr wrap="square">
            <a:spAutoFit/>
          </a:bodyPr>
          <a:lstStyle/>
          <a:p>
            <a:r>
              <a:rPr lang="cs-CZ" sz="1200" dirty="0">
                <a:solidFill>
                  <a:srgbClr val="0000DC"/>
                </a:solidFill>
                <a:latin typeface="Arial" panose="020B0604020202020204" pitchFamily="34" charset="0"/>
                <a:cs typeface="Arial" panose="020B0604020202020204" pitchFamily="34" charset="0"/>
              </a:rPr>
              <a:t>Oční lékařství</a:t>
            </a:r>
            <a:r>
              <a:rPr lang="pt-BR" sz="1200" dirty="0">
                <a:solidFill>
                  <a:srgbClr val="0000DC"/>
                </a:solidFill>
                <a:latin typeface="Arial" panose="020B0604020202020204" pitchFamily="34" charset="0"/>
                <a:cs typeface="Arial" panose="020B0604020202020204" pitchFamily="34" charset="0"/>
              </a:rPr>
              <a:t> (</a:t>
            </a:r>
            <a:r>
              <a:rPr lang="cs-CZ" sz="1200" dirty="0">
                <a:solidFill>
                  <a:srgbClr val="0000DC"/>
                </a:solidFill>
                <a:latin typeface="Arial" panose="020B0604020202020204" pitchFamily="34" charset="0"/>
                <a:cs typeface="Arial" panose="020B0604020202020204" pitchFamily="34" charset="0"/>
              </a:rPr>
              <a:t>aVLOL7X1</a:t>
            </a:r>
            <a:r>
              <a:rPr lang="pt-BR" sz="1200" dirty="0">
                <a:solidFill>
                  <a:srgbClr val="0000DC"/>
                </a:solidFill>
                <a:latin typeface="Arial" panose="020B0604020202020204" pitchFamily="34" charset="0"/>
                <a:cs typeface="Arial" panose="020B0604020202020204" pitchFamily="34" charset="0"/>
              </a:rPr>
              <a:t>)</a:t>
            </a:r>
            <a:endParaRPr lang="pt-BR" sz="1200" dirty="0">
              <a:solidFill>
                <a:srgbClr val="0000DC"/>
              </a:solidFill>
            </a:endParaRPr>
          </a:p>
        </p:txBody>
      </p:sp>
    </p:spTree>
    <p:extLst>
      <p:ext uri="{BB962C8B-B14F-4D97-AF65-F5344CB8AC3E}">
        <p14:creationId xmlns:p14="http://schemas.microsoft.com/office/powerpoint/2010/main" val="491045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BDAEF9D-2D81-4D88-A611-773106FFD735}"/>
              </a:ext>
            </a:extLst>
          </p:cNvPr>
          <p:cNvSpPr>
            <a:spLocks noGrp="1"/>
          </p:cNvSpPr>
          <p:nvPr>
            <p:ph type="title"/>
          </p:nvPr>
        </p:nvSpPr>
        <p:spPr>
          <a:xfrm>
            <a:off x="838200" y="-851116"/>
            <a:ext cx="10515600" cy="1325563"/>
          </a:xfrm>
        </p:spPr>
        <p:txBody>
          <a:bodyPr/>
          <a:lstStyle/>
          <a:p>
            <a:endParaRPr lang="cs-CZ"/>
          </a:p>
        </p:txBody>
      </p:sp>
      <p:sp>
        <p:nvSpPr>
          <p:cNvPr id="3" name="Zástupný obsah 2">
            <a:extLst>
              <a:ext uri="{FF2B5EF4-FFF2-40B4-BE49-F238E27FC236}">
                <a16:creationId xmlns:a16="http://schemas.microsoft.com/office/drawing/2014/main" id="{4044031B-4B0F-41D6-8767-1477B5541117}"/>
              </a:ext>
            </a:extLst>
          </p:cNvPr>
          <p:cNvSpPr>
            <a:spLocks noGrp="1"/>
          </p:cNvSpPr>
          <p:nvPr>
            <p:ph idx="1"/>
          </p:nvPr>
        </p:nvSpPr>
        <p:spPr>
          <a:xfrm>
            <a:off x="343270" y="900575"/>
            <a:ext cx="11505460" cy="4351338"/>
          </a:xfrm>
        </p:spPr>
        <p:txBody>
          <a:bodyPr>
            <a:noAutofit/>
          </a:bodyPr>
          <a:lstStyle/>
          <a:p>
            <a:pPr>
              <a:lnSpc>
                <a:spcPct val="100000"/>
              </a:lnSpc>
            </a:pPr>
            <a:r>
              <a:rPr lang="en-US" sz="1800" dirty="0"/>
              <a:t>In the tip of the orbit there is an optical channel (passage n. II, a. </a:t>
            </a:r>
            <a:r>
              <a:rPr lang="cs-CZ" sz="1800" dirty="0"/>
              <a:t>o</a:t>
            </a:r>
            <a:r>
              <a:rPr lang="en-US" sz="1800" dirty="0" err="1"/>
              <a:t>phthalmica</a:t>
            </a:r>
            <a:r>
              <a:rPr lang="en-US" sz="1800" dirty="0"/>
              <a:t>), the </a:t>
            </a:r>
            <a:r>
              <a:rPr lang="cs-CZ" sz="1800" dirty="0"/>
              <a:t>superior orbital </a:t>
            </a:r>
            <a:r>
              <a:rPr lang="cs-CZ" sz="1800" dirty="0" err="1"/>
              <a:t>fossa</a:t>
            </a:r>
            <a:r>
              <a:rPr lang="cs-CZ" sz="1800" dirty="0"/>
              <a:t> </a:t>
            </a:r>
            <a:r>
              <a:rPr lang="cs-CZ" sz="1800" dirty="0" err="1"/>
              <a:t>is</a:t>
            </a:r>
            <a:r>
              <a:rPr lang="cs-CZ" sz="1800" dirty="0"/>
              <a:t> </a:t>
            </a:r>
            <a:r>
              <a:rPr lang="en-US" sz="1800" dirty="0"/>
              <a:t>communicating with the intracranial </a:t>
            </a:r>
            <a:r>
              <a:rPr lang="cs-CZ" sz="1800" dirty="0" err="1"/>
              <a:t>space</a:t>
            </a:r>
            <a:r>
              <a:rPr lang="cs-CZ" sz="1800" dirty="0"/>
              <a:t> </a:t>
            </a:r>
            <a:r>
              <a:rPr lang="en-US" sz="1800" dirty="0"/>
              <a:t>(passage </a:t>
            </a:r>
            <a:r>
              <a:rPr lang="en-US" sz="1800" dirty="0" err="1"/>
              <a:t>n.III</a:t>
            </a:r>
            <a:r>
              <a:rPr lang="en-US" sz="1800" dirty="0"/>
              <a:t>, </a:t>
            </a:r>
            <a:r>
              <a:rPr lang="en-US" sz="1800" dirty="0" err="1"/>
              <a:t>n.IV</a:t>
            </a:r>
            <a:r>
              <a:rPr lang="en-US" sz="1800" dirty="0"/>
              <a:t>, n.VI, </a:t>
            </a:r>
            <a:r>
              <a:rPr lang="en-US" sz="1800" dirty="0" err="1"/>
              <a:t>nV</a:t>
            </a:r>
            <a:r>
              <a:rPr lang="en-US" sz="1800" dirty="0"/>
              <a:t> / 1 = n. </a:t>
            </a:r>
            <a:r>
              <a:rPr lang="cs-CZ" sz="1800" dirty="0"/>
              <a:t>o</a:t>
            </a:r>
            <a:r>
              <a:rPr lang="en-US" sz="1800" dirty="0" err="1"/>
              <a:t>phthalmicus</a:t>
            </a:r>
            <a:r>
              <a:rPr lang="en-US" sz="1800" dirty="0"/>
              <a:t>, v. </a:t>
            </a:r>
            <a:r>
              <a:rPr lang="cs-CZ" sz="1800" dirty="0"/>
              <a:t>o</a:t>
            </a:r>
            <a:r>
              <a:rPr lang="en-US" sz="1800" dirty="0" err="1"/>
              <a:t>phthalmica</a:t>
            </a:r>
            <a:r>
              <a:rPr lang="en-US" sz="1800" dirty="0"/>
              <a:t> sup. ), the </a:t>
            </a:r>
            <a:r>
              <a:rPr lang="cs-CZ" sz="1800" dirty="0" err="1"/>
              <a:t>inferior</a:t>
            </a:r>
            <a:r>
              <a:rPr lang="cs-CZ" sz="1800" dirty="0"/>
              <a:t> </a:t>
            </a:r>
            <a:r>
              <a:rPr lang="en-US" sz="1800" dirty="0"/>
              <a:t>orbital </a:t>
            </a:r>
            <a:r>
              <a:rPr lang="cs-CZ" sz="1800" dirty="0" err="1"/>
              <a:t>fissure</a:t>
            </a:r>
            <a:r>
              <a:rPr lang="en-US" sz="1800" dirty="0"/>
              <a:t> communicating with the </a:t>
            </a:r>
            <a:r>
              <a:rPr lang="en-US" sz="1800" dirty="0" err="1"/>
              <a:t>retromaxillary</a:t>
            </a:r>
            <a:r>
              <a:rPr lang="en-US" sz="1800" dirty="0"/>
              <a:t> space (passage </a:t>
            </a:r>
            <a:r>
              <a:rPr lang="en-US" sz="1800" dirty="0" err="1"/>
              <a:t>nV</a:t>
            </a:r>
            <a:r>
              <a:rPr lang="en-US" sz="1800" dirty="0"/>
              <a:t> / 2 = n. </a:t>
            </a:r>
            <a:r>
              <a:rPr lang="en-US" sz="1800" dirty="0" err="1"/>
              <a:t>maxillaris</a:t>
            </a:r>
            <a:r>
              <a:rPr lang="en-US" sz="1800" dirty="0"/>
              <a:t> and usually also the v. </a:t>
            </a:r>
            <a:r>
              <a:rPr lang="en-US" sz="1800" dirty="0" err="1"/>
              <a:t>ophthalmica</a:t>
            </a:r>
            <a:r>
              <a:rPr lang="en-US" sz="1800" dirty="0"/>
              <a:t> inf.).</a:t>
            </a:r>
          </a:p>
          <a:p>
            <a:pPr>
              <a:lnSpc>
                <a:spcPct val="100000"/>
              </a:lnSpc>
            </a:pPr>
            <a:r>
              <a:rPr lang="en-US" sz="1800" dirty="0"/>
              <a:t>Retrobulbar space - the space behind the bulb, filled with fat.</a:t>
            </a:r>
          </a:p>
          <a:p>
            <a:pPr>
              <a:lnSpc>
                <a:spcPct val="100000"/>
              </a:lnSpc>
            </a:pPr>
            <a:r>
              <a:rPr lang="en-US" sz="1800" dirty="0"/>
              <a:t>The lacrimal gland lies in the outer upper quadrant partly in front of and partly behind the edge of the orbit in a duplicate of the periosteum. </a:t>
            </a:r>
            <a:r>
              <a:rPr lang="cs-CZ" sz="1800" dirty="0"/>
              <a:t>It p</a:t>
            </a:r>
            <a:r>
              <a:rPr lang="en-US" sz="1800" dirty="0" err="1"/>
              <a:t>rovides</a:t>
            </a:r>
            <a:r>
              <a:rPr lang="en-US" sz="1800" dirty="0"/>
              <a:t> reflex tearing. Only a part of the lacrimal gland in front of the edge of the orbit can be clinically examined by aspect (when the patient looks down to the nose and when the upper eyelid is lifted by a doctor).</a:t>
            </a:r>
          </a:p>
          <a:p>
            <a:pPr>
              <a:lnSpc>
                <a:spcPct val="100000"/>
              </a:lnSpc>
            </a:pPr>
            <a:r>
              <a:rPr lang="en-US" sz="1800" dirty="0"/>
              <a:t>The lacrimal sac lies in the nasal lower quadrant behind the edge of the orbit in a duplicate of the periosteum. It is evident by the aspect of its pathological enlargement.</a:t>
            </a:r>
          </a:p>
          <a:p>
            <a:pPr>
              <a:lnSpc>
                <a:spcPct val="100000"/>
              </a:lnSpc>
            </a:pPr>
            <a:r>
              <a:rPr lang="en-US" sz="1800" dirty="0"/>
              <a:t>The </a:t>
            </a:r>
            <a:r>
              <a:rPr lang="en-US" sz="1800" dirty="0" err="1"/>
              <a:t>levator</a:t>
            </a:r>
            <a:r>
              <a:rPr lang="en-US" sz="1800" dirty="0"/>
              <a:t> palpebrae sup</a:t>
            </a:r>
            <a:r>
              <a:rPr lang="cs-CZ" sz="1800" dirty="0" err="1"/>
              <a:t>erior</a:t>
            </a:r>
            <a:r>
              <a:rPr lang="cs-CZ" sz="1800" dirty="0"/>
              <a:t> </a:t>
            </a:r>
            <a:r>
              <a:rPr lang="cs-CZ" sz="1800" dirty="0" err="1"/>
              <a:t>ori</a:t>
            </a:r>
            <a:r>
              <a:rPr lang="en-US" sz="1800" dirty="0"/>
              <a:t>gins in the tip of the orbit on the tendon ring (anulus </a:t>
            </a:r>
            <a:r>
              <a:rPr lang="en-US" sz="1800" dirty="0" err="1"/>
              <a:t>tendineus</a:t>
            </a:r>
            <a:r>
              <a:rPr lang="en-US" sz="1800" dirty="0"/>
              <a:t> </a:t>
            </a:r>
            <a:r>
              <a:rPr lang="en-US" sz="1800" dirty="0" err="1"/>
              <a:t>Zinii</a:t>
            </a:r>
            <a:r>
              <a:rPr lang="en-US" sz="1800" dirty="0"/>
              <a:t>) and all oculomotor muscles except </a:t>
            </a:r>
            <a:r>
              <a:rPr lang="cs-CZ" sz="1800" dirty="0"/>
              <a:t>musculus </a:t>
            </a:r>
            <a:r>
              <a:rPr lang="en-US" sz="1800" dirty="0"/>
              <a:t>obliquus inf. </a:t>
            </a:r>
            <a:r>
              <a:rPr lang="cs-CZ" sz="1800" dirty="0"/>
              <a:t>I</a:t>
            </a:r>
            <a:r>
              <a:rPr lang="en-US" sz="1800" dirty="0"/>
              <a:t>t starts behind the edge of the orbit in the medial lower quadrant.</a:t>
            </a:r>
          </a:p>
          <a:p>
            <a:pPr>
              <a:lnSpc>
                <a:spcPct val="100000"/>
              </a:lnSpc>
            </a:pPr>
            <a:r>
              <a:rPr lang="en-US" sz="1800" dirty="0"/>
              <a:t>The clinical boundary between the orbit and the </a:t>
            </a:r>
            <a:r>
              <a:rPr lang="cs-CZ" sz="1800" dirty="0" err="1"/>
              <a:t>surroundings</a:t>
            </a:r>
            <a:r>
              <a:rPr lang="cs-CZ" sz="1800" dirty="0"/>
              <a:t> </a:t>
            </a:r>
            <a:r>
              <a:rPr lang="en-US" sz="1800" dirty="0"/>
              <a:t>is the periosteum (= </a:t>
            </a:r>
            <a:r>
              <a:rPr lang="en-US" sz="1800" dirty="0" err="1"/>
              <a:t>periorbit</a:t>
            </a:r>
            <a:r>
              <a:rPr lang="en-US" sz="1800" dirty="0"/>
              <a:t>), which adheres firmly to the edges of the orbit and the canals in the orbit. When air penetrates from the paranasal sinuses or when the infection and tumors spread, the </a:t>
            </a:r>
            <a:r>
              <a:rPr lang="en-US" sz="1800" dirty="0" err="1"/>
              <a:t>periorbit</a:t>
            </a:r>
            <a:r>
              <a:rPr lang="en-US" sz="1800" dirty="0"/>
              <a:t> is first suppressed and only when it is broken does it propagate into the retrobulbar space.</a:t>
            </a:r>
            <a:endParaRPr lang="cs-CZ" sz="1800" dirty="0"/>
          </a:p>
        </p:txBody>
      </p:sp>
      <p:sp>
        <p:nvSpPr>
          <p:cNvPr id="5" name="TextovéPole 4">
            <a:extLst>
              <a:ext uri="{FF2B5EF4-FFF2-40B4-BE49-F238E27FC236}">
                <a16:creationId xmlns:a16="http://schemas.microsoft.com/office/drawing/2014/main" id="{11FFE5C7-C9D5-4B3A-BE0E-4A8CF46F1AE5}"/>
              </a:ext>
            </a:extLst>
          </p:cNvPr>
          <p:cNvSpPr txBox="1"/>
          <p:nvPr/>
        </p:nvSpPr>
        <p:spPr>
          <a:xfrm>
            <a:off x="206405" y="6280938"/>
            <a:ext cx="6094520" cy="276999"/>
          </a:xfrm>
          <a:prstGeom prst="rect">
            <a:avLst/>
          </a:prstGeom>
          <a:noFill/>
        </p:spPr>
        <p:txBody>
          <a:bodyPr wrap="square">
            <a:spAutoFit/>
          </a:bodyPr>
          <a:lstStyle/>
          <a:p>
            <a:r>
              <a:rPr lang="cs-CZ" sz="1200" dirty="0">
                <a:solidFill>
                  <a:srgbClr val="0000DC"/>
                </a:solidFill>
                <a:latin typeface="Arial" panose="020B0604020202020204" pitchFamily="34" charset="0"/>
                <a:cs typeface="Arial" panose="020B0604020202020204" pitchFamily="34" charset="0"/>
              </a:rPr>
              <a:t>Oční lékařství</a:t>
            </a:r>
            <a:r>
              <a:rPr lang="pt-BR" sz="1200" dirty="0">
                <a:solidFill>
                  <a:srgbClr val="0000DC"/>
                </a:solidFill>
                <a:latin typeface="Arial" panose="020B0604020202020204" pitchFamily="34" charset="0"/>
                <a:cs typeface="Arial" panose="020B0604020202020204" pitchFamily="34" charset="0"/>
              </a:rPr>
              <a:t> (</a:t>
            </a:r>
            <a:r>
              <a:rPr lang="cs-CZ" sz="1200" dirty="0">
                <a:solidFill>
                  <a:srgbClr val="0000DC"/>
                </a:solidFill>
                <a:latin typeface="Arial" panose="020B0604020202020204" pitchFamily="34" charset="0"/>
                <a:cs typeface="Arial" panose="020B0604020202020204" pitchFamily="34" charset="0"/>
              </a:rPr>
              <a:t>aVLOL7X1</a:t>
            </a:r>
            <a:r>
              <a:rPr lang="pt-BR" sz="1200" dirty="0">
                <a:solidFill>
                  <a:srgbClr val="0000DC"/>
                </a:solidFill>
                <a:latin typeface="Arial" panose="020B0604020202020204" pitchFamily="34" charset="0"/>
                <a:cs typeface="Arial" panose="020B0604020202020204" pitchFamily="34" charset="0"/>
              </a:rPr>
              <a:t>)</a:t>
            </a:r>
            <a:endParaRPr lang="pt-BR" sz="1200" dirty="0">
              <a:solidFill>
                <a:srgbClr val="0000DC"/>
              </a:solidFill>
            </a:endParaRPr>
          </a:p>
        </p:txBody>
      </p:sp>
    </p:spTree>
    <p:extLst>
      <p:ext uri="{BB962C8B-B14F-4D97-AF65-F5344CB8AC3E}">
        <p14:creationId xmlns:p14="http://schemas.microsoft.com/office/powerpoint/2010/main" val="20988987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1C8D8C1-8762-4410-B6DD-01DD241A97F8}"/>
              </a:ext>
            </a:extLst>
          </p:cNvPr>
          <p:cNvSpPr>
            <a:spLocks noGrp="1"/>
          </p:cNvSpPr>
          <p:nvPr>
            <p:ph type="title"/>
          </p:nvPr>
        </p:nvSpPr>
        <p:spPr>
          <a:xfrm>
            <a:off x="838200" y="462780"/>
            <a:ext cx="10515600" cy="1144079"/>
          </a:xfrm>
        </p:spPr>
        <p:txBody>
          <a:bodyPr>
            <a:normAutofit/>
          </a:bodyPr>
          <a:lstStyle/>
          <a:p>
            <a:pPr algn="ctr"/>
            <a:r>
              <a:rPr lang="en-US" sz="3200" dirty="0"/>
              <a:t>Vascular and nervous supply of the orbit and eye</a:t>
            </a:r>
            <a:endParaRPr lang="cs-CZ" sz="3200" dirty="0"/>
          </a:p>
        </p:txBody>
      </p:sp>
      <p:sp>
        <p:nvSpPr>
          <p:cNvPr id="3" name="Zástupný obsah 2">
            <a:extLst>
              <a:ext uri="{FF2B5EF4-FFF2-40B4-BE49-F238E27FC236}">
                <a16:creationId xmlns:a16="http://schemas.microsoft.com/office/drawing/2014/main" id="{49A73AF2-F79C-4C5C-8490-E24147ADF4BA}"/>
              </a:ext>
            </a:extLst>
          </p:cNvPr>
          <p:cNvSpPr>
            <a:spLocks noGrp="1"/>
          </p:cNvSpPr>
          <p:nvPr>
            <p:ph idx="1"/>
          </p:nvPr>
        </p:nvSpPr>
        <p:spPr>
          <a:xfrm>
            <a:off x="298882" y="1034819"/>
            <a:ext cx="11594236" cy="4351338"/>
          </a:xfrm>
        </p:spPr>
        <p:txBody>
          <a:bodyPr>
            <a:noAutofit/>
          </a:bodyPr>
          <a:lstStyle/>
          <a:p>
            <a:pPr marL="72000" indent="0">
              <a:lnSpc>
                <a:spcPct val="100000"/>
              </a:lnSpc>
              <a:buNone/>
            </a:pPr>
            <a:r>
              <a:rPr lang="en-US" sz="1800" dirty="0"/>
              <a:t>Arterial supply</a:t>
            </a:r>
          </a:p>
          <a:p>
            <a:pPr>
              <a:lnSpc>
                <a:spcPct val="100000"/>
              </a:lnSpc>
            </a:pPr>
            <a:r>
              <a:rPr lang="en-US" sz="1800" dirty="0"/>
              <a:t>A. </a:t>
            </a:r>
            <a:r>
              <a:rPr lang="en-US" sz="1800" dirty="0" err="1"/>
              <a:t>ophthalmica</a:t>
            </a:r>
            <a:r>
              <a:rPr lang="en-US" sz="1800" dirty="0"/>
              <a:t> is the 1st intracranial branch of the internal carotid artery (</a:t>
            </a:r>
            <a:r>
              <a:rPr lang="en-US" sz="1800" dirty="0" err="1"/>
              <a:t>ie</a:t>
            </a:r>
            <a:r>
              <a:rPr lang="en-US" sz="1800" dirty="0"/>
              <a:t> after ACI exits the </a:t>
            </a:r>
            <a:r>
              <a:rPr lang="en-US" sz="1800" dirty="0" err="1"/>
              <a:t>cavernosus</a:t>
            </a:r>
            <a:r>
              <a:rPr lang="en-US" sz="1800" dirty="0"/>
              <a:t> sinus after piercing the dura mater). It supplies the entire contents of the orbit, incl. the bulb, the eyelids, the skin of the forehead and the bridge of the nose, gives off many branches in the orbit. The final branch is the a. </a:t>
            </a:r>
            <a:r>
              <a:rPr lang="cs-CZ" sz="1800" dirty="0"/>
              <a:t>c</a:t>
            </a:r>
            <a:r>
              <a:rPr lang="en-US" sz="1800" dirty="0" err="1"/>
              <a:t>entralis</a:t>
            </a:r>
            <a:r>
              <a:rPr lang="en-US" sz="1800" dirty="0"/>
              <a:t> retinae, which supplies the inner layers of the retina.</a:t>
            </a:r>
          </a:p>
          <a:p>
            <a:pPr>
              <a:lnSpc>
                <a:spcPct val="100000"/>
              </a:lnSpc>
            </a:pPr>
            <a:endParaRPr lang="en-US" sz="1800" dirty="0"/>
          </a:p>
          <a:p>
            <a:pPr marL="72000" indent="0">
              <a:lnSpc>
                <a:spcPct val="100000"/>
              </a:lnSpc>
              <a:buNone/>
            </a:pPr>
            <a:r>
              <a:rPr lang="en-US" sz="1800" dirty="0"/>
              <a:t>Venous supply</a:t>
            </a:r>
          </a:p>
          <a:p>
            <a:pPr>
              <a:lnSpc>
                <a:spcPct val="100000"/>
              </a:lnSpc>
            </a:pPr>
            <a:r>
              <a:rPr lang="en-US" sz="1800" dirty="0"/>
              <a:t>V. </a:t>
            </a:r>
            <a:r>
              <a:rPr lang="en-US" sz="1800" dirty="0" err="1"/>
              <a:t>ophthalmica</a:t>
            </a:r>
            <a:r>
              <a:rPr lang="en-US" sz="1800" dirty="0"/>
              <a:t> sup. it opens into the intransigence into the sinus </a:t>
            </a:r>
            <a:r>
              <a:rPr lang="en-US" sz="1800" dirty="0" err="1"/>
              <a:t>cavernosus</a:t>
            </a:r>
            <a:r>
              <a:rPr lang="en-US" sz="1800" dirty="0"/>
              <a:t>.</a:t>
            </a:r>
          </a:p>
          <a:p>
            <a:pPr>
              <a:lnSpc>
                <a:spcPct val="100000"/>
              </a:lnSpc>
            </a:pPr>
            <a:r>
              <a:rPr lang="en-US" sz="1800" dirty="0"/>
              <a:t>V. </a:t>
            </a:r>
            <a:r>
              <a:rPr lang="en-US" sz="1800" dirty="0" err="1"/>
              <a:t>ophtalmica</a:t>
            </a:r>
            <a:r>
              <a:rPr lang="en-US" sz="1800" dirty="0"/>
              <a:t> inf. usually opens into the pterygoid plexus in the </a:t>
            </a:r>
            <a:r>
              <a:rPr lang="en-US" sz="1800" dirty="0" err="1"/>
              <a:t>retromaxillary</a:t>
            </a:r>
            <a:r>
              <a:rPr lang="en-US" sz="1800" dirty="0"/>
              <a:t> space.</a:t>
            </a:r>
          </a:p>
          <a:p>
            <a:pPr>
              <a:lnSpc>
                <a:spcPct val="100000"/>
              </a:lnSpc>
            </a:pPr>
            <a:r>
              <a:rPr lang="en-US" sz="1800" dirty="0"/>
              <a:t>Cave: risk of spreading the orbit and eyelid infection into the intracranial due to the communication of the eye veins with the cavernous canal, so any eye infection is potentially life-threatening!</a:t>
            </a:r>
          </a:p>
          <a:p>
            <a:pPr>
              <a:lnSpc>
                <a:spcPct val="100000"/>
              </a:lnSpc>
            </a:pPr>
            <a:endParaRPr lang="en-US" sz="1800" dirty="0"/>
          </a:p>
          <a:p>
            <a:pPr marL="72000" indent="0">
              <a:lnSpc>
                <a:spcPct val="100000"/>
              </a:lnSpc>
              <a:buNone/>
            </a:pPr>
            <a:r>
              <a:rPr lang="en-US" sz="1800" dirty="0"/>
              <a:t>Innervation</a:t>
            </a:r>
          </a:p>
          <a:p>
            <a:pPr>
              <a:lnSpc>
                <a:spcPct val="100000"/>
              </a:lnSpc>
            </a:pPr>
            <a:r>
              <a:rPr lang="en-US" sz="1800" dirty="0"/>
              <a:t>N. opticus (</a:t>
            </a:r>
            <a:r>
              <a:rPr lang="en-US" sz="1800" dirty="0" err="1"/>
              <a:t>n.II</a:t>
            </a:r>
            <a:r>
              <a:rPr lang="en-US" sz="1800" dirty="0"/>
              <a:t>) - sensory innervation</a:t>
            </a:r>
          </a:p>
          <a:p>
            <a:pPr>
              <a:lnSpc>
                <a:spcPct val="100000"/>
              </a:lnSpc>
            </a:pPr>
            <a:r>
              <a:rPr lang="en-US" sz="1800" dirty="0"/>
              <a:t>N. oculomotorius (</a:t>
            </a:r>
            <a:r>
              <a:rPr lang="en-US" sz="1800" dirty="0" err="1"/>
              <a:t>n.III</a:t>
            </a:r>
            <a:r>
              <a:rPr lang="en-US" sz="1800" dirty="0"/>
              <a:t>), </a:t>
            </a:r>
            <a:r>
              <a:rPr lang="en-US" sz="1800" dirty="0" err="1"/>
              <a:t>trochlearis</a:t>
            </a:r>
            <a:r>
              <a:rPr lang="en-US" sz="1800" dirty="0"/>
              <a:t> (</a:t>
            </a:r>
            <a:r>
              <a:rPr lang="en-US" sz="1800" dirty="0" err="1"/>
              <a:t>n.IV</a:t>
            </a:r>
            <a:r>
              <a:rPr lang="en-US" sz="1800" dirty="0"/>
              <a:t>), abducens (n.VI) - motor innervation</a:t>
            </a:r>
          </a:p>
          <a:p>
            <a:pPr>
              <a:lnSpc>
                <a:spcPct val="100000"/>
              </a:lnSpc>
            </a:pPr>
            <a:r>
              <a:rPr lang="en-US" sz="1800" dirty="0"/>
              <a:t>Autonomic nerves</a:t>
            </a:r>
          </a:p>
          <a:p>
            <a:pPr>
              <a:lnSpc>
                <a:spcPct val="100000"/>
              </a:lnSpc>
            </a:pPr>
            <a:r>
              <a:rPr lang="en-US" sz="1800" dirty="0"/>
              <a:t>N. </a:t>
            </a:r>
            <a:r>
              <a:rPr lang="en-US" sz="1800" dirty="0" err="1"/>
              <a:t>ophthalmicus</a:t>
            </a:r>
            <a:r>
              <a:rPr lang="en-US" sz="1800" dirty="0"/>
              <a:t> (</a:t>
            </a:r>
            <a:r>
              <a:rPr lang="en-US" sz="1800" dirty="0" err="1"/>
              <a:t>n.V</a:t>
            </a:r>
            <a:r>
              <a:rPr lang="en-US" sz="1800" dirty="0"/>
              <a:t> / 1) - sensitive innervation</a:t>
            </a:r>
          </a:p>
          <a:p>
            <a:pPr>
              <a:lnSpc>
                <a:spcPct val="100000"/>
              </a:lnSpc>
            </a:pPr>
            <a:endParaRPr lang="en-US" sz="1800" dirty="0"/>
          </a:p>
          <a:p>
            <a:pPr marL="72000" indent="0">
              <a:lnSpc>
                <a:spcPct val="100000"/>
              </a:lnSpc>
              <a:buNone/>
            </a:pPr>
            <a:r>
              <a:rPr lang="en-US" sz="1800" dirty="0"/>
              <a:t>There is no lymphatic drainage in the orbit</a:t>
            </a:r>
            <a:r>
              <a:rPr lang="cs-CZ" sz="1800" dirty="0"/>
              <a:t>.</a:t>
            </a:r>
          </a:p>
        </p:txBody>
      </p:sp>
      <p:sp>
        <p:nvSpPr>
          <p:cNvPr id="5" name="TextovéPole 4">
            <a:extLst>
              <a:ext uri="{FF2B5EF4-FFF2-40B4-BE49-F238E27FC236}">
                <a16:creationId xmlns:a16="http://schemas.microsoft.com/office/drawing/2014/main" id="{11EE9018-74D8-40BF-94BB-7D3D64BF2968}"/>
              </a:ext>
            </a:extLst>
          </p:cNvPr>
          <p:cNvSpPr txBox="1"/>
          <p:nvPr/>
        </p:nvSpPr>
        <p:spPr>
          <a:xfrm>
            <a:off x="260413" y="6395220"/>
            <a:ext cx="6094520" cy="276999"/>
          </a:xfrm>
          <a:prstGeom prst="rect">
            <a:avLst/>
          </a:prstGeom>
          <a:noFill/>
        </p:spPr>
        <p:txBody>
          <a:bodyPr wrap="square">
            <a:spAutoFit/>
          </a:bodyPr>
          <a:lstStyle/>
          <a:p>
            <a:r>
              <a:rPr lang="cs-CZ" sz="1200" dirty="0">
                <a:solidFill>
                  <a:srgbClr val="0000DC"/>
                </a:solidFill>
                <a:latin typeface="Arial" panose="020B0604020202020204" pitchFamily="34" charset="0"/>
                <a:cs typeface="Arial" panose="020B0604020202020204" pitchFamily="34" charset="0"/>
              </a:rPr>
              <a:t>Oční lékařství</a:t>
            </a:r>
            <a:r>
              <a:rPr lang="pt-BR" sz="1200" dirty="0">
                <a:solidFill>
                  <a:srgbClr val="0000DC"/>
                </a:solidFill>
                <a:latin typeface="Arial" panose="020B0604020202020204" pitchFamily="34" charset="0"/>
                <a:cs typeface="Arial" panose="020B0604020202020204" pitchFamily="34" charset="0"/>
              </a:rPr>
              <a:t> (</a:t>
            </a:r>
            <a:r>
              <a:rPr lang="cs-CZ" sz="1200" dirty="0">
                <a:solidFill>
                  <a:srgbClr val="0000DC"/>
                </a:solidFill>
                <a:latin typeface="Arial" panose="020B0604020202020204" pitchFamily="34" charset="0"/>
                <a:cs typeface="Arial" panose="020B0604020202020204" pitchFamily="34" charset="0"/>
              </a:rPr>
              <a:t>aVLOL7X1</a:t>
            </a:r>
            <a:r>
              <a:rPr lang="pt-BR" sz="1200" dirty="0">
                <a:solidFill>
                  <a:srgbClr val="0000DC"/>
                </a:solidFill>
                <a:latin typeface="Arial" panose="020B0604020202020204" pitchFamily="34" charset="0"/>
                <a:cs typeface="Arial" panose="020B0604020202020204" pitchFamily="34" charset="0"/>
              </a:rPr>
              <a:t>)</a:t>
            </a:r>
            <a:endParaRPr lang="pt-BR" sz="1200" dirty="0">
              <a:solidFill>
                <a:srgbClr val="0000DC"/>
              </a:solidFill>
            </a:endParaRPr>
          </a:p>
        </p:txBody>
      </p:sp>
    </p:spTree>
    <p:extLst>
      <p:ext uri="{BB962C8B-B14F-4D97-AF65-F5344CB8AC3E}">
        <p14:creationId xmlns:p14="http://schemas.microsoft.com/office/powerpoint/2010/main" val="3435630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a:extLst>
              <a:ext uri="{FF2B5EF4-FFF2-40B4-BE49-F238E27FC236}">
                <a16:creationId xmlns:a16="http://schemas.microsoft.com/office/drawing/2014/main" id="{F3BBA748-6BA7-4E5C-8FAA-39730C243504}"/>
              </a:ext>
            </a:extLst>
          </p:cNvPr>
          <p:cNvSpPr>
            <a:spLocks noGrp="1"/>
          </p:cNvSpPr>
          <p:nvPr>
            <p:ph type="title"/>
          </p:nvPr>
        </p:nvSpPr>
        <p:spPr/>
        <p:txBody>
          <a:bodyPr/>
          <a:lstStyle/>
          <a:p>
            <a:r>
              <a:rPr lang="cs-CZ" dirty="0" err="1"/>
              <a:t>Take</a:t>
            </a:r>
            <a:r>
              <a:rPr lang="cs-CZ" dirty="0"/>
              <a:t> </a:t>
            </a:r>
            <a:r>
              <a:rPr lang="cs-CZ" dirty="0" err="1"/>
              <a:t>home</a:t>
            </a:r>
            <a:r>
              <a:rPr lang="cs-CZ" dirty="0"/>
              <a:t> </a:t>
            </a:r>
            <a:r>
              <a:rPr lang="cs-CZ" dirty="0" err="1"/>
              <a:t>message</a:t>
            </a:r>
            <a:r>
              <a:rPr lang="cs-CZ" dirty="0"/>
              <a:t>:</a:t>
            </a:r>
          </a:p>
        </p:txBody>
      </p:sp>
      <p:sp>
        <p:nvSpPr>
          <p:cNvPr id="4" name="Zástupný obsah 3">
            <a:extLst>
              <a:ext uri="{FF2B5EF4-FFF2-40B4-BE49-F238E27FC236}">
                <a16:creationId xmlns:a16="http://schemas.microsoft.com/office/drawing/2014/main" id="{4FD7E871-A9E6-4204-91CD-26C076B844D6}"/>
              </a:ext>
            </a:extLst>
          </p:cNvPr>
          <p:cNvSpPr>
            <a:spLocks noGrp="1"/>
          </p:cNvSpPr>
          <p:nvPr>
            <p:ph idx="1"/>
          </p:nvPr>
        </p:nvSpPr>
        <p:spPr/>
        <p:txBody>
          <a:bodyPr/>
          <a:lstStyle/>
          <a:p>
            <a:pPr marL="72000" indent="0">
              <a:buNone/>
            </a:pPr>
            <a:r>
              <a:rPr lang="cs-CZ" dirty="0"/>
              <a:t>Or „</a:t>
            </a:r>
            <a:r>
              <a:rPr lang="cs-CZ" dirty="0" err="1"/>
              <a:t>What</a:t>
            </a:r>
            <a:r>
              <a:rPr lang="cs-CZ" dirty="0"/>
              <a:t> </a:t>
            </a:r>
            <a:r>
              <a:rPr lang="cs-CZ" dirty="0" err="1"/>
              <a:t>students</a:t>
            </a:r>
            <a:r>
              <a:rPr lang="cs-CZ" dirty="0"/>
              <a:t> </a:t>
            </a:r>
            <a:r>
              <a:rPr lang="cs-CZ" dirty="0" err="1"/>
              <a:t>often</a:t>
            </a:r>
            <a:r>
              <a:rPr lang="cs-CZ" dirty="0"/>
              <a:t> don‘ t </a:t>
            </a:r>
            <a:r>
              <a:rPr lang="cs-CZ" dirty="0" err="1"/>
              <a:t>know</a:t>
            </a:r>
            <a:r>
              <a:rPr lang="cs-CZ" dirty="0"/>
              <a:t>“ :</a:t>
            </a:r>
          </a:p>
          <a:p>
            <a:pPr marL="72000" indent="0">
              <a:buNone/>
            </a:pPr>
            <a:endParaRPr lang="cs-CZ" dirty="0"/>
          </a:p>
          <a:p>
            <a:pPr marL="72000" indent="0">
              <a:buNone/>
            </a:pPr>
            <a:r>
              <a:rPr lang="cs-CZ" dirty="0"/>
              <a:t>  </a:t>
            </a:r>
            <a:r>
              <a:rPr lang="cs-CZ" dirty="0" err="1"/>
              <a:t>Canalis</a:t>
            </a:r>
            <a:r>
              <a:rPr lang="cs-CZ" dirty="0"/>
              <a:t> n. </a:t>
            </a:r>
            <a:r>
              <a:rPr lang="cs-CZ" dirty="0" err="1"/>
              <a:t>infraorbitalis</a:t>
            </a:r>
            <a:endParaRPr lang="cs-CZ" dirty="0"/>
          </a:p>
          <a:p>
            <a:pPr marL="72000" indent="0">
              <a:buNone/>
            </a:pPr>
            <a:r>
              <a:rPr lang="cs-CZ" dirty="0"/>
              <a:t>  </a:t>
            </a:r>
            <a:r>
              <a:rPr lang="cs-CZ" dirty="0" err="1"/>
              <a:t>Structures</a:t>
            </a:r>
            <a:r>
              <a:rPr lang="cs-CZ" dirty="0"/>
              <a:t> in superior orbital </a:t>
            </a:r>
            <a:r>
              <a:rPr lang="cs-CZ" dirty="0" err="1"/>
              <a:t>fissure</a:t>
            </a:r>
            <a:endParaRPr lang="cs-CZ" dirty="0"/>
          </a:p>
          <a:p>
            <a:pPr marL="72000" indent="0">
              <a:buNone/>
            </a:pPr>
            <a:r>
              <a:rPr lang="cs-CZ" dirty="0"/>
              <a:t>  </a:t>
            </a:r>
          </a:p>
          <a:p>
            <a:pPr marL="72000" indent="0">
              <a:buNone/>
            </a:pPr>
            <a:r>
              <a:rPr lang="cs-CZ" dirty="0"/>
              <a:t>  </a:t>
            </a:r>
          </a:p>
          <a:p>
            <a:pPr marL="72000" indent="0">
              <a:buNone/>
            </a:pPr>
            <a:endParaRPr lang="cs-CZ" dirty="0"/>
          </a:p>
          <a:p>
            <a:pPr marL="72000" indent="0">
              <a:buNone/>
            </a:pPr>
            <a:endParaRPr lang="cs-CZ" dirty="0"/>
          </a:p>
        </p:txBody>
      </p:sp>
      <p:sp>
        <p:nvSpPr>
          <p:cNvPr id="5" name="TextovéPole 4">
            <a:extLst>
              <a:ext uri="{FF2B5EF4-FFF2-40B4-BE49-F238E27FC236}">
                <a16:creationId xmlns:a16="http://schemas.microsoft.com/office/drawing/2014/main" id="{24DF9EA4-F95C-4B74-A053-2009C3A76F9B}"/>
              </a:ext>
            </a:extLst>
          </p:cNvPr>
          <p:cNvSpPr txBox="1"/>
          <p:nvPr/>
        </p:nvSpPr>
        <p:spPr>
          <a:xfrm>
            <a:off x="172645" y="6197687"/>
            <a:ext cx="6103398" cy="276999"/>
          </a:xfrm>
          <a:prstGeom prst="rect">
            <a:avLst/>
          </a:prstGeom>
          <a:noFill/>
        </p:spPr>
        <p:txBody>
          <a:bodyPr wrap="square">
            <a:spAutoFit/>
          </a:bodyPr>
          <a:lstStyle/>
          <a:p>
            <a:r>
              <a:rPr lang="cs-CZ" sz="1200" dirty="0">
                <a:solidFill>
                  <a:srgbClr val="0000DC"/>
                </a:solidFill>
                <a:latin typeface="Arial" panose="020B0604020202020204" pitchFamily="34" charset="0"/>
                <a:cs typeface="Arial" panose="020B0604020202020204" pitchFamily="34" charset="0"/>
              </a:rPr>
              <a:t>Oční lékařství</a:t>
            </a:r>
            <a:r>
              <a:rPr lang="pt-BR" sz="1200" dirty="0">
                <a:solidFill>
                  <a:srgbClr val="0000DC"/>
                </a:solidFill>
                <a:latin typeface="Arial" panose="020B0604020202020204" pitchFamily="34" charset="0"/>
                <a:cs typeface="Arial" panose="020B0604020202020204" pitchFamily="34" charset="0"/>
              </a:rPr>
              <a:t> (</a:t>
            </a:r>
            <a:r>
              <a:rPr lang="cs-CZ" sz="1200" dirty="0">
                <a:solidFill>
                  <a:srgbClr val="0000DC"/>
                </a:solidFill>
                <a:latin typeface="Arial" panose="020B0604020202020204" pitchFamily="34" charset="0"/>
                <a:cs typeface="Arial" panose="020B0604020202020204" pitchFamily="34" charset="0"/>
              </a:rPr>
              <a:t>aVLOL7X1</a:t>
            </a:r>
            <a:r>
              <a:rPr lang="pt-BR" sz="1200" dirty="0">
                <a:solidFill>
                  <a:srgbClr val="0000DC"/>
                </a:solidFill>
                <a:latin typeface="Arial" panose="020B0604020202020204" pitchFamily="34" charset="0"/>
                <a:cs typeface="Arial" panose="020B0604020202020204" pitchFamily="34" charset="0"/>
              </a:rPr>
              <a:t>)</a:t>
            </a:r>
            <a:endParaRPr lang="pt-BR" sz="1200" dirty="0">
              <a:solidFill>
                <a:srgbClr val="0000DC"/>
              </a:solidFill>
            </a:endParaRPr>
          </a:p>
        </p:txBody>
      </p:sp>
    </p:spTree>
    <p:extLst>
      <p:ext uri="{BB962C8B-B14F-4D97-AF65-F5344CB8AC3E}">
        <p14:creationId xmlns:p14="http://schemas.microsoft.com/office/powerpoint/2010/main" val="37045397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486444402"/>
      </p:ext>
    </p:extLst>
  </p:cSld>
  <p:clrMapOvr>
    <a:masterClrMapping/>
  </p:clrMapOvr>
</p:sld>
</file>

<file path=ppt/theme/theme1.xml><?xml version="1.0" encoding="utf-8"?>
<a:theme xmlns:a="http://schemas.openxmlformats.org/drawingml/2006/main" name="Prezentace_MU_CZ">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rtlCol="0"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sz="2800" b="0" i="0" u="none" strike="noStrike" cap="none" normalizeH="0" baseline="0" dirty="0" err="1" smtClean="0">
            <a:ln>
              <a:noFill/>
            </a:ln>
            <a:solidFill>
              <a:schemeClr val="bg1"/>
            </a:solidFill>
            <a:effectLst/>
            <a:latin typeface="+mn-lt"/>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txDef>
      <a:spPr>
        <a:noFill/>
      </a:spPr>
      <a:bodyPr wrap="square" rtlCol="0">
        <a:spAutoFit/>
      </a:bodyPr>
      <a:lstStyle>
        <a:defPPr algn="l">
          <a:defRPr sz="2800" dirty="0" err="1" smtClean="0">
            <a:latin typeface="+mn-lt"/>
          </a:defRPr>
        </a:defPPr>
      </a:lstStyle>
    </a:tx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sablona-video-simu-cz" id="{70E413AE-DF36-2240-8C7F-4EE22D6865F2}" vid="{D59A1AE0-0475-294C-904D-2C6C3702E6DB}"/>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Prezentace_MU_CZ</Template>
  <TotalTime>107</TotalTime>
  <Words>793</Words>
  <Application>Microsoft Office PowerPoint</Application>
  <PresentationFormat>Širokoúhlá obrazovka</PresentationFormat>
  <Paragraphs>59</Paragraphs>
  <Slides>7</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7</vt:i4>
      </vt:variant>
    </vt:vector>
  </HeadingPairs>
  <TitlesOfParts>
    <vt:vector size="11" baseType="lpstr">
      <vt:lpstr>Arial</vt:lpstr>
      <vt:lpstr>Tahoma</vt:lpstr>
      <vt:lpstr>Wingdings</vt:lpstr>
      <vt:lpstr>Prezentace_MU_CZ</vt:lpstr>
      <vt:lpstr>Anatomy of the orbit</vt:lpstr>
      <vt:lpstr>Outcome from learning</vt:lpstr>
      <vt:lpstr>Orbit</vt:lpstr>
      <vt:lpstr>Prezentace aplikace PowerPoint</vt:lpstr>
      <vt:lpstr>Vascular and nervous supply of the orbit and eye</vt:lpstr>
      <vt:lpstr>Take home message:</vt:lpstr>
      <vt:lpstr>Prezentace aplikace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Život ohrožující stavy u diabetiků</dc:title>
  <dc:creator>Vojtěch Bulhart</dc:creator>
  <cp:lastModifiedBy>Veronika Matušková</cp:lastModifiedBy>
  <cp:revision>16</cp:revision>
  <cp:lastPrinted>1601-01-01T00:00:00Z</cp:lastPrinted>
  <dcterms:created xsi:type="dcterms:W3CDTF">2020-08-24T06:00:57Z</dcterms:created>
  <dcterms:modified xsi:type="dcterms:W3CDTF">2021-10-23T19:51:54Z</dcterms:modified>
</cp:coreProperties>
</file>