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handoutMasterIdLst>
    <p:handoutMasterId r:id="rId14"/>
  </p:handoutMasterIdLst>
  <p:sldIdLst>
    <p:sldId id="274" r:id="rId2"/>
    <p:sldId id="277" r:id="rId3"/>
    <p:sldId id="275" r:id="rId4"/>
    <p:sldId id="262" r:id="rId5"/>
    <p:sldId id="263" r:id="rId6"/>
    <p:sldId id="260" r:id="rId7"/>
    <p:sldId id="261" r:id="rId8"/>
    <p:sldId id="258" r:id="rId9"/>
    <p:sldId id="264" r:id="rId10"/>
    <p:sldId id="278" r:id="rId11"/>
    <p:sldId id="272" r:id="rId1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6327" autoAdjust="0"/>
  </p:normalViewPr>
  <p:slideViewPr>
    <p:cSldViewPr snapToGrid="0">
      <p:cViewPr varScale="1">
        <p:scale>
          <a:sx n="67" d="100"/>
          <a:sy n="67" d="100"/>
        </p:scale>
        <p:origin x="736"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9D65A7D6-4EB3-4E67-B358-56DDA6BFDE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 závěrečný snímek">
    <p:bg>
      <p:bgPr>
        <a:solidFill>
          <a:srgbClr val="F01928"/>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16521B6-6164-7649-9BB9-98A3FC15AE46}"/>
              </a:ext>
            </a:extLst>
          </p:cNvPr>
          <p:cNvSpPr txBox="1"/>
          <p:nvPr userDrawn="1"/>
        </p:nvSpPr>
        <p:spPr>
          <a:xfrm>
            <a:off x="307497" y="5837678"/>
            <a:ext cx="6069027" cy="461665"/>
          </a:xfrm>
          <a:prstGeom prst="rect">
            <a:avLst/>
          </a:prstGeom>
          <a:noFill/>
        </p:spPr>
        <p:txBody>
          <a:bodyPr wrap="square" rtlCol="0" anchor="ctr">
            <a:spAutoFit/>
          </a:bodyPr>
          <a:lstStyle/>
          <a:p>
            <a:pPr lvl="0"/>
            <a:r>
              <a:rPr lang="cs-CZ" sz="1200" dirty="0">
                <a:solidFill>
                  <a:schemeClr val="bg1"/>
                </a:solidFill>
                <a:latin typeface="Arial" panose="020B0604020202020204" pitchFamily="34" charset="0"/>
                <a:cs typeface="Arial" panose="020B0604020202020204" pitchFamily="34" charset="0"/>
              </a:rPr>
              <a:t>Lékařská fakulta Masarykovy univerzity</a:t>
            </a:r>
          </a:p>
          <a:p>
            <a:pPr lvl="0"/>
            <a:r>
              <a:rPr lang="cs-CZ" sz="1200" dirty="0">
                <a:solidFill>
                  <a:schemeClr val="bg1"/>
                </a:solidFill>
                <a:latin typeface="Arial" panose="020B0604020202020204" pitchFamily="34" charset="0"/>
                <a:cs typeface="Arial" panose="020B0604020202020204" pitchFamily="34" charset="0"/>
              </a:rPr>
              <a:t>2021</a:t>
            </a:r>
          </a:p>
        </p:txBody>
      </p:sp>
      <p:pic>
        <p:nvPicPr>
          <p:cNvPr id="4" name="Obrázek 3">
            <a:extLst>
              <a:ext uri="{FF2B5EF4-FFF2-40B4-BE49-F238E27FC236}">
                <a16:creationId xmlns:a16="http://schemas.microsoft.com/office/drawing/2014/main" id="{9CBF481B-8B94-4C57-A2B8-0B7D7AFAE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193132240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7" name="Obrázek 6">
            <a:extLst>
              <a:ext uri="{FF2B5EF4-FFF2-40B4-BE49-F238E27FC236}">
                <a16:creationId xmlns:a16="http://schemas.microsoft.com/office/drawing/2014/main" id="{820552E7-48CC-40F3-B391-087BD8790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8" name="Obrázek 7">
            <a:extLst>
              <a:ext uri="{FF2B5EF4-FFF2-40B4-BE49-F238E27FC236}">
                <a16:creationId xmlns:a16="http://schemas.microsoft.com/office/drawing/2014/main" id="{D656F7E9-5E47-41D0-9CA9-DE4A31EE0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9E805697-F6B9-4F6A-9C5B-5AAFE54A0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A5354773-248E-4956-8633-6A496534A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pic>
        <p:nvPicPr>
          <p:cNvPr id="6" name="Obrázek 5">
            <a:extLst>
              <a:ext uri="{FF2B5EF4-FFF2-40B4-BE49-F238E27FC236}">
                <a16:creationId xmlns:a16="http://schemas.microsoft.com/office/drawing/2014/main" id="{89BA260D-C952-48F5-9BCF-8EDB00FA2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A5E2D3A7-3660-4B54-93F1-E2F006CF2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92A1E796-F773-4049-A027-E6B6CD753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373771" y="6228000"/>
            <a:ext cx="7920000" cy="252000"/>
          </a:xfrm>
        </p:spPr>
        <p:txBody>
          <a:bodyPr/>
          <a:lstStyle>
            <a:lvl1pPr>
              <a:defRPr>
                <a:solidFill>
                  <a:schemeClr val="bg1"/>
                </a:solidFill>
              </a:defRPr>
            </a:lvl1pPr>
          </a:lstStyle>
          <a:p>
            <a:r>
              <a:rPr lang="cs-CZ"/>
              <a:t>Název předmětu (kód předmětu) (např. První pomoc - cvičení (VLPO011c))</a:t>
            </a:r>
            <a:endParaRPr 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Vložte název přednášky</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Jméno Příjmení (bez titulů)</a:t>
            </a:r>
          </a:p>
        </p:txBody>
      </p:sp>
      <p:pic>
        <p:nvPicPr>
          <p:cNvPr id="9" name="Obrázek 8">
            <a:extLst>
              <a:ext uri="{FF2B5EF4-FFF2-40B4-BE49-F238E27FC236}">
                <a16:creationId xmlns:a16="http://schemas.microsoft.com/office/drawing/2014/main" id="{8FC17CBE-6747-4FB3-910C-F34D0CC6F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Název předmětu (kód předmětu) (např. První pomoc - cvičení (VLPO011c))</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75" r:id="rId6"/>
    <p:sldLayoutId id="2147483695" r:id="rId7"/>
    <p:sldLayoutId id="2147483686" r:id="rId8"/>
    <p:sldLayoutId id="2147483690" r:id="rId9"/>
    <p:sldLayoutId id="2147483692" r:id="rId10"/>
    <p:sldLayoutId id="2147483700" r:id="rId11"/>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E5DD285-E00D-4C54-A6D0-EEAA922CE8F3}"/>
              </a:ext>
            </a:extLst>
          </p:cNvPr>
          <p:cNvSpPr>
            <a:spLocks noGrp="1"/>
          </p:cNvSpPr>
          <p:nvPr>
            <p:ph type="title"/>
          </p:nvPr>
        </p:nvSpPr>
        <p:spPr/>
        <p:txBody>
          <a:bodyPr/>
          <a:lstStyle/>
          <a:p>
            <a:r>
              <a:rPr lang="cs-CZ" dirty="0" err="1"/>
              <a:t>Pharmacotherapy</a:t>
            </a:r>
            <a:r>
              <a:rPr lang="cs-CZ" dirty="0"/>
              <a:t> in </a:t>
            </a:r>
            <a:r>
              <a:rPr lang="cs-CZ" dirty="0" err="1"/>
              <a:t>ophthalmology</a:t>
            </a:r>
            <a:endParaRPr lang="cs-CZ" dirty="0"/>
          </a:p>
        </p:txBody>
      </p:sp>
      <p:sp>
        <p:nvSpPr>
          <p:cNvPr id="4" name="Podnadpis 3">
            <a:extLst>
              <a:ext uri="{FF2B5EF4-FFF2-40B4-BE49-F238E27FC236}">
                <a16:creationId xmlns:a16="http://schemas.microsoft.com/office/drawing/2014/main" id="{CFB37652-23F2-4193-BD4D-BBC6A754C353}"/>
              </a:ext>
            </a:extLst>
          </p:cNvPr>
          <p:cNvSpPr>
            <a:spLocks noGrp="1"/>
          </p:cNvSpPr>
          <p:nvPr>
            <p:ph type="subTitle" idx="1"/>
          </p:nvPr>
        </p:nvSpPr>
        <p:spPr/>
        <p:txBody>
          <a:bodyPr/>
          <a:lstStyle/>
          <a:p>
            <a:r>
              <a:rPr lang="cs-CZ" dirty="0"/>
              <a:t>Veronika Matušková</a:t>
            </a:r>
          </a:p>
        </p:txBody>
      </p:sp>
      <p:sp>
        <p:nvSpPr>
          <p:cNvPr id="5" name="Zástupný symbol pro zápatí 4">
            <a:extLst>
              <a:ext uri="{FF2B5EF4-FFF2-40B4-BE49-F238E27FC236}">
                <a16:creationId xmlns:a16="http://schemas.microsoft.com/office/drawing/2014/main" id="{25A9858B-2B4A-46CB-84A6-A14EFB53B1F6}"/>
              </a:ext>
            </a:extLst>
          </p:cNvPr>
          <p:cNvSpPr>
            <a:spLocks noGrp="1"/>
          </p:cNvSpPr>
          <p:nvPr>
            <p:ph type="ftr" sz="quarter" idx="10"/>
          </p:nvPr>
        </p:nvSpPr>
        <p:spPr/>
        <p:txBody>
          <a:bodyPr/>
          <a:lstStyle/>
          <a:p>
            <a:r>
              <a:rPr lang="cs-CZ" sz="1200" dirty="0">
                <a:latin typeface="Arial" panose="020B0604020202020204" pitchFamily="34" charset="0"/>
                <a:cs typeface="Arial" panose="020B0604020202020204" pitchFamily="34" charset="0"/>
              </a:rPr>
              <a:t>Oční lékařství</a:t>
            </a:r>
            <a:r>
              <a:rPr lang="pt-BR" sz="1200" dirty="0">
                <a:latin typeface="Arial" panose="020B0604020202020204" pitchFamily="34" charset="0"/>
                <a:cs typeface="Arial" panose="020B0604020202020204" pitchFamily="34" charset="0"/>
              </a:rPr>
              <a:t> (</a:t>
            </a:r>
            <a:r>
              <a:rPr lang="cs-CZ" sz="1200" dirty="0">
                <a:latin typeface="Arial" panose="020B0604020202020204" pitchFamily="34" charset="0"/>
                <a:cs typeface="Arial" panose="020B0604020202020204" pitchFamily="34" charset="0"/>
              </a:rPr>
              <a:t>aVLOL7X1</a:t>
            </a:r>
            <a:r>
              <a:rPr lang="pt-BR" sz="1200" dirty="0">
                <a:latin typeface="Arial" panose="020B0604020202020204" pitchFamily="34" charset="0"/>
                <a:cs typeface="Arial" panose="020B0604020202020204" pitchFamily="34" charset="0"/>
              </a:rPr>
              <a:t>)</a:t>
            </a:r>
            <a:endParaRPr lang="pt-BR" dirty="0"/>
          </a:p>
          <a:p>
            <a:endParaRPr lang="pt-BR" dirty="0"/>
          </a:p>
        </p:txBody>
      </p:sp>
    </p:spTree>
    <p:extLst>
      <p:ext uri="{BB962C8B-B14F-4D97-AF65-F5344CB8AC3E}">
        <p14:creationId xmlns:p14="http://schemas.microsoft.com/office/powerpoint/2010/main" val="6675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3BBA748-6BA7-4E5C-8FAA-39730C243504}"/>
              </a:ext>
            </a:extLst>
          </p:cNvPr>
          <p:cNvSpPr>
            <a:spLocks noGrp="1"/>
          </p:cNvSpPr>
          <p:nvPr>
            <p:ph type="title"/>
          </p:nvPr>
        </p:nvSpPr>
        <p:spPr/>
        <p:txBody>
          <a:bodyPr/>
          <a:lstStyle/>
          <a:p>
            <a:r>
              <a:rPr lang="cs-CZ" dirty="0" err="1"/>
              <a:t>Take</a:t>
            </a:r>
            <a:r>
              <a:rPr lang="cs-CZ" dirty="0"/>
              <a:t> </a:t>
            </a:r>
            <a:r>
              <a:rPr lang="cs-CZ" dirty="0" err="1"/>
              <a:t>home</a:t>
            </a:r>
            <a:r>
              <a:rPr lang="cs-CZ" dirty="0"/>
              <a:t> </a:t>
            </a:r>
            <a:r>
              <a:rPr lang="cs-CZ" dirty="0" err="1"/>
              <a:t>message</a:t>
            </a:r>
            <a:r>
              <a:rPr lang="cs-CZ" dirty="0"/>
              <a:t>:</a:t>
            </a:r>
          </a:p>
        </p:txBody>
      </p:sp>
      <p:sp>
        <p:nvSpPr>
          <p:cNvPr id="4" name="Zástupný obsah 3">
            <a:extLst>
              <a:ext uri="{FF2B5EF4-FFF2-40B4-BE49-F238E27FC236}">
                <a16:creationId xmlns:a16="http://schemas.microsoft.com/office/drawing/2014/main" id="{4FD7E871-A9E6-4204-91CD-26C076B844D6}"/>
              </a:ext>
            </a:extLst>
          </p:cNvPr>
          <p:cNvSpPr>
            <a:spLocks noGrp="1"/>
          </p:cNvSpPr>
          <p:nvPr>
            <p:ph idx="1"/>
          </p:nvPr>
        </p:nvSpPr>
        <p:spPr/>
        <p:txBody>
          <a:bodyPr/>
          <a:lstStyle/>
          <a:p>
            <a:pPr marL="72000" indent="0">
              <a:buNone/>
            </a:pPr>
            <a:r>
              <a:rPr lang="cs-CZ" dirty="0"/>
              <a:t>Or „</a:t>
            </a:r>
            <a:r>
              <a:rPr lang="cs-CZ" dirty="0" err="1"/>
              <a:t>What</a:t>
            </a:r>
            <a:r>
              <a:rPr lang="cs-CZ" dirty="0"/>
              <a:t> </a:t>
            </a:r>
            <a:r>
              <a:rPr lang="cs-CZ" dirty="0" err="1"/>
              <a:t>students</a:t>
            </a:r>
            <a:r>
              <a:rPr lang="cs-CZ" dirty="0"/>
              <a:t> </a:t>
            </a:r>
            <a:r>
              <a:rPr lang="cs-CZ" dirty="0" err="1"/>
              <a:t>often</a:t>
            </a:r>
            <a:r>
              <a:rPr lang="cs-CZ" dirty="0"/>
              <a:t> don‘ t </a:t>
            </a:r>
            <a:r>
              <a:rPr lang="cs-CZ" dirty="0" err="1"/>
              <a:t>know</a:t>
            </a:r>
            <a:r>
              <a:rPr lang="cs-CZ" dirty="0"/>
              <a:t>“ :</a:t>
            </a:r>
          </a:p>
          <a:p>
            <a:pPr marL="72000" indent="0">
              <a:buNone/>
            </a:pPr>
            <a:endParaRPr lang="cs-CZ" dirty="0"/>
          </a:p>
          <a:p>
            <a:pPr marL="72000" indent="0">
              <a:buNone/>
            </a:pPr>
            <a:r>
              <a:rPr lang="cs-CZ" dirty="0"/>
              <a:t> </a:t>
            </a:r>
            <a:r>
              <a:rPr lang="cs-CZ" dirty="0" err="1"/>
              <a:t>Miotics</a:t>
            </a:r>
            <a:r>
              <a:rPr lang="cs-CZ" dirty="0"/>
              <a:t> and </a:t>
            </a:r>
            <a:r>
              <a:rPr lang="cs-CZ" dirty="0" err="1"/>
              <a:t>mydriatics</a:t>
            </a:r>
            <a:endParaRPr lang="cs-CZ" dirty="0"/>
          </a:p>
          <a:p>
            <a:pPr marL="72000" indent="0">
              <a:buNone/>
            </a:pPr>
            <a:r>
              <a:rPr lang="cs-CZ" dirty="0"/>
              <a:t> </a:t>
            </a:r>
            <a:r>
              <a:rPr lang="cs-CZ" dirty="0" err="1"/>
              <a:t>Four</a:t>
            </a:r>
            <a:r>
              <a:rPr lang="cs-CZ" dirty="0"/>
              <a:t> </a:t>
            </a:r>
            <a:r>
              <a:rPr lang="cs-CZ" dirty="0" err="1"/>
              <a:t>groups</a:t>
            </a:r>
            <a:r>
              <a:rPr lang="cs-CZ" dirty="0"/>
              <a:t> </a:t>
            </a:r>
            <a:r>
              <a:rPr lang="cs-CZ" dirty="0" err="1"/>
              <a:t>of</a:t>
            </a:r>
            <a:r>
              <a:rPr lang="cs-CZ" dirty="0"/>
              <a:t> </a:t>
            </a:r>
            <a:r>
              <a:rPr lang="cs-CZ" dirty="0" err="1"/>
              <a:t>local</a:t>
            </a:r>
            <a:r>
              <a:rPr lang="cs-CZ" dirty="0"/>
              <a:t> </a:t>
            </a:r>
            <a:r>
              <a:rPr lang="cs-CZ" dirty="0" err="1"/>
              <a:t>antiglauocomatics</a:t>
            </a:r>
            <a:endParaRPr lang="cs-CZ" dirty="0"/>
          </a:p>
          <a:p>
            <a:pPr marL="72000" indent="0">
              <a:buNone/>
            </a:pPr>
            <a:r>
              <a:rPr lang="cs-CZ" dirty="0"/>
              <a:t>  </a:t>
            </a:r>
          </a:p>
          <a:p>
            <a:pPr marL="72000" indent="0">
              <a:buNone/>
            </a:pPr>
            <a:r>
              <a:rPr lang="cs-CZ" dirty="0"/>
              <a:t> </a:t>
            </a:r>
          </a:p>
          <a:p>
            <a:pPr marL="72000" indent="0">
              <a:buNone/>
            </a:pPr>
            <a:r>
              <a:rPr lang="cs-CZ" dirty="0"/>
              <a:t> </a:t>
            </a:r>
          </a:p>
          <a:p>
            <a:pPr marL="72000" indent="0">
              <a:buNone/>
            </a:pPr>
            <a:endParaRPr lang="cs-CZ" dirty="0"/>
          </a:p>
          <a:p>
            <a:pPr marL="72000" indent="0">
              <a:buNone/>
            </a:pPr>
            <a:endParaRPr lang="cs-CZ" dirty="0"/>
          </a:p>
        </p:txBody>
      </p:sp>
      <p:sp>
        <p:nvSpPr>
          <p:cNvPr id="5" name="TextovéPole 4">
            <a:extLst>
              <a:ext uri="{FF2B5EF4-FFF2-40B4-BE49-F238E27FC236}">
                <a16:creationId xmlns:a16="http://schemas.microsoft.com/office/drawing/2014/main" id="{24DF9EA4-F95C-4B74-A053-2009C3A76F9B}"/>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370453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4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E00BAA5-9792-4C97-9990-5F3964897EF1}"/>
              </a:ext>
            </a:extLst>
          </p:cNvPr>
          <p:cNvSpPr>
            <a:spLocks noGrp="1"/>
          </p:cNvSpPr>
          <p:nvPr>
            <p:ph type="title"/>
          </p:nvPr>
        </p:nvSpPr>
        <p:spPr/>
        <p:txBody>
          <a:bodyPr/>
          <a:lstStyle/>
          <a:p>
            <a:r>
              <a:rPr lang="cs-CZ" dirty="0" err="1"/>
              <a:t>Outcome</a:t>
            </a:r>
            <a:r>
              <a:rPr lang="cs-CZ" dirty="0"/>
              <a:t> </a:t>
            </a:r>
            <a:r>
              <a:rPr lang="cs-CZ" dirty="0" err="1"/>
              <a:t>from</a:t>
            </a:r>
            <a:r>
              <a:rPr lang="cs-CZ" dirty="0"/>
              <a:t> learning</a:t>
            </a:r>
          </a:p>
        </p:txBody>
      </p:sp>
      <p:sp>
        <p:nvSpPr>
          <p:cNvPr id="4" name="Zástupný obsah 3">
            <a:extLst>
              <a:ext uri="{FF2B5EF4-FFF2-40B4-BE49-F238E27FC236}">
                <a16:creationId xmlns:a16="http://schemas.microsoft.com/office/drawing/2014/main" id="{548FA826-298C-49DF-87A1-1302064FF991}"/>
              </a:ext>
            </a:extLst>
          </p:cNvPr>
          <p:cNvSpPr>
            <a:spLocks noGrp="1"/>
          </p:cNvSpPr>
          <p:nvPr>
            <p:ph idx="1"/>
          </p:nvPr>
        </p:nvSpPr>
        <p:spPr/>
        <p:txBody>
          <a:bodyPr/>
          <a:lstStyle/>
          <a:p>
            <a:pPr marL="72000" indent="0">
              <a:buNone/>
            </a:pPr>
            <a:r>
              <a:rPr lang="cs-CZ" dirty="0"/>
              <a:t>Student </a:t>
            </a:r>
            <a:r>
              <a:rPr lang="cs-CZ" dirty="0" err="1"/>
              <a:t>can</a:t>
            </a:r>
            <a:r>
              <a:rPr lang="cs-CZ" dirty="0"/>
              <a:t> </a:t>
            </a:r>
            <a:r>
              <a:rPr lang="cs-CZ" dirty="0" err="1"/>
              <a:t>describe</a:t>
            </a:r>
            <a:r>
              <a:rPr lang="cs-CZ" dirty="0"/>
              <a:t> basic </a:t>
            </a:r>
            <a:r>
              <a:rPr lang="cs-CZ" dirty="0" err="1"/>
              <a:t>forms</a:t>
            </a:r>
            <a:r>
              <a:rPr lang="cs-CZ" dirty="0"/>
              <a:t> </a:t>
            </a:r>
            <a:r>
              <a:rPr lang="cs-CZ" dirty="0" err="1"/>
              <a:t>of</a:t>
            </a:r>
            <a:r>
              <a:rPr lang="cs-CZ" dirty="0"/>
              <a:t> </a:t>
            </a:r>
            <a:r>
              <a:rPr lang="cs-CZ" dirty="0" err="1"/>
              <a:t>drugs</a:t>
            </a:r>
            <a:r>
              <a:rPr lang="cs-CZ" dirty="0"/>
              <a:t> </a:t>
            </a:r>
            <a:r>
              <a:rPr lang="cs-CZ" dirty="0" err="1"/>
              <a:t>used</a:t>
            </a:r>
            <a:r>
              <a:rPr lang="cs-CZ" dirty="0"/>
              <a:t> in </a:t>
            </a:r>
            <a:r>
              <a:rPr lang="cs-CZ" dirty="0" err="1"/>
              <a:t>ophthalmology</a:t>
            </a:r>
            <a:r>
              <a:rPr lang="cs-CZ" dirty="0"/>
              <a:t>.</a:t>
            </a:r>
          </a:p>
          <a:p>
            <a:pPr marL="72000" indent="0">
              <a:buNone/>
            </a:pPr>
            <a:r>
              <a:rPr lang="cs-CZ" dirty="0"/>
              <a:t>Student </a:t>
            </a:r>
            <a:r>
              <a:rPr lang="cs-CZ" dirty="0" err="1"/>
              <a:t>knows</a:t>
            </a:r>
            <a:r>
              <a:rPr lang="cs-CZ" dirty="0"/>
              <a:t> </a:t>
            </a:r>
            <a:r>
              <a:rPr lang="cs-CZ" dirty="0" err="1"/>
              <a:t>groups</a:t>
            </a:r>
            <a:r>
              <a:rPr lang="cs-CZ" dirty="0"/>
              <a:t> </a:t>
            </a:r>
            <a:r>
              <a:rPr lang="cs-CZ" dirty="0" err="1"/>
              <a:t>of</a:t>
            </a:r>
            <a:r>
              <a:rPr lang="cs-CZ" dirty="0"/>
              <a:t> </a:t>
            </a:r>
            <a:r>
              <a:rPr lang="cs-CZ" dirty="0" err="1"/>
              <a:t>drugs</a:t>
            </a:r>
            <a:r>
              <a:rPr lang="cs-CZ" dirty="0"/>
              <a:t> </a:t>
            </a:r>
            <a:r>
              <a:rPr lang="cs-CZ" dirty="0" err="1"/>
              <a:t>used</a:t>
            </a:r>
            <a:r>
              <a:rPr lang="cs-CZ" dirty="0"/>
              <a:t> in </a:t>
            </a:r>
            <a:r>
              <a:rPr lang="cs-CZ" dirty="0" err="1"/>
              <a:t>ophthalmology</a:t>
            </a:r>
            <a:r>
              <a:rPr lang="cs-CZ" dirty="0"/>
              <a:t>.</a:t>
            </a:r>
          </a:p>
        </p:txBody>
      </p:sp>
      <p:sp>
        <p:nvSpPr>
          <p:cNvPr id="5" name="TextovéPole 4">
            <a:extLst>
              <a:ext uri="{FF2B5EF4-FFF2-40B4-BE49-F238E27FC236}">
                <a16:creationId xmlns:a16="http://schemas.microsoft.com/office/drawing/2014/main" id="{72319AB8-00B5-448D-AF89-2B1351E1B5FC}"/>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44307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456181-33F7-4C21-9D64-381EE64E441B}"/>
              </a:ext>
            </a:extLst>
          </p:cNvPr>
          <p:cNvSpPr>
            <a:spLocks noGrp="1"/>
          </p:cNvSpPr>
          <p:nvPr>
            <p:ph type="title"/>
          </p:nvPr>
        </p:nvSpPr>
        <p:spPr>
          <a:xfrm>
            <a:off x="827843" y="248443"/>
            <a:ext cx="10515600" cy="1325563"/>
          </a:xfrm>
        </p:spPr>
        <p:txBody>
          <a:bodyPr>
            <a:normAutofit/>
          </a:bodyPr>
          <a:lstStyle/>
          <a:p>
            <a:pPr algn="ctr"/>
            <a:r>
              <a:rPr lang="cs-CZ" sz="3200" dirty="0" err="1"/>
              <a:t>Local</a:t>
            </a:r>
            <a:r>
              <a:rPr lang="cs-CZ" sz="3200" dirty="0"/>
              <a:t> </a:t>
            </a:r>
            <a:r>
              <a:rPr lang="cs-CZ" sz="3200" dirty="0" err="1"/>
              <a:t>therapy</a:t>
            </a:r>
            <a:endParaRPr lang="cs-CZ" sz="3200" dirty="0"/>
          </a:p>
        </p:txBody>
      </p:sp>
      <p:sp>
        <p:nvSpPr>
          <p:cNvPr id="3" name="Zástupný obsah 2">
            <a:extLst>
              <a:ext uri="{FF2B5EF4-FFF2-40B4-BE49-F238E27FC236}">
                <a16:creationId xmlns:a16="http://schemas.microsoft.com/office/drawing/2014/main" id="{EAAADD75-4A04-4D78-90FB-65E213A7767A}"/>
              </a:ext>
            </a:extLst>
          </p:cNvPr>
          <p:cNvSpPr>
            <a:spLocks noGrp="1"/>
          </p:cNvSpPr>
          <p:nvPr>
            <p:ph idx="1"/>
          </p:nvPr>
        </p:nvSpPr>
        <p:spPr>
          <a:xfrm>
            <a:off x="355107" y="911225"/>
            <a:ext cx="11461072" cy="4351338"/>
          </a:xfrm>
        </p:spPr>
        <p:txBody>
          <a:bodyPr>
            <a:noAutofit/>
          </a:bodyPr>
          <a:lstStyle/>
          <a:p>
            <a:pPr>
              <a:lnSpc>
                <a:spcPct val="100000"/>
              </a:lnSpc>
            </a:pPr>
            <a:r>
              <a:rPr lang="en-US" sz="1800" dirty="0"/>
              <a:t>Eye drops - the most common form of application. Apply 1 drop to the conjunctival sac, followed by squeezing</a:t>
            </a:r>
            <a:r>
              <a:rPr lang="cs-CZ" sz="1800" dirty="0"/>
              <a:t> </a:t>
            </a:r>
            <a:r>
              <a:rPr lang="cs-CZ" sz="1800" dirty="0" err="1"/>
              <a:t>of</a:t>
            </a:r>
            <a:r>
              <a:rPr lang="cs-CZ" sz="1800" dirty="0"/>
              <a:t> </a:t>
            </a:r>
            <a:r>
              <a:rPr lang="en-US" sz="1800" dirty="0"/>
              <a:t> the inner corner for a few seconds to prevent rapid dripping of the drops.</a:t>
            </a:r>
          </a:p>
          <a:p>
            <a:pPr>
              <a:lnSpc>
                <a:spcPct val="100000"/>
              </a:lnSpc>
            </a:pPr>
            <a:endParaRPr lang="en-US" sz="1800" dirty="0"/>
          </a:p>
          <a:p>
            <a:pPr>
              <a:lnSpc>
                <a:spcPct val="100000"/>
              </a:lnSpc>
            </a:pPr>
            <a:r>
              <a:rPr lang="en-US" sz="1800" dirty="0"/>
              <a:t>Eye ointment - longer effect than drops. Application approx. 1 cm strip of ointment in the conjunctival sac. The ointment base is toxic to intraocular structures, so the ointment is not used for penetrating eye injuries.</a:t>
            </a:r>
          </a:p>
          <a:p>
            <a:pPr>
              <a:lnSpc>
                <a:spcPct val="100000"/>
              </a:lnSpc>
            </a:pPr>
            <a:endParaRPr lang="en-US" sz="1800" dirty="0"/>
          </a:p>
          <a:p>
            <a:pPr>
              <a:lnSpc>
                <a:spcPct val="100000"/>
              </a:lnSpc>
            </a:pPr>
            <a:r>
              <a:rPr lang="en-US" sz="1800" dirty="0"/>
              <a:t>Good penetration of drugs only into the anterior segment of the eye.</a:t>
            </a:r>
          </a:p>
          <a:p>
            <a:pPr>
              <a:lnSpc>
                <a:spcPct val="100000"/>
              </a:lnSpc>
            </a:pPr>
            <a:endParaRPr lang="en-US" sz="1800" dirty="0"/>
          </a:p>
          <a:p>
            <a:pPr>
              <a:lnSpc>
                <a:spcPct val="100000"/>
              </a:lnSpc>
            </a:pPr>
            <a:r>
              <a:rPr lang="en-US" sz="1800" dirty="0"/>
              <a:t>The time interval between multiple drugs should be 5-10 minutes.</a:t>
            </a:r>
          </a:p>
          <a:p>
            <a:pPr>
              <a:lnSpc>
                <a:spcPct val="100000"/>
              </a:lnSpc>
            </a:pPr>
            <a:endParaRPr lang="en-US" sz="1800" dirty="0"/>
          </a:p>
          <a:p>
            <a:pPr>
              <a:lnSpc>
                <a:spcPct val="100000"/>
              </a:lnSpc>
            </a:pPr>
            <a:r>
              <a:rPr lang="en-US" sz="1800" dirty="0"/>
              <a:t>In the case of superficial infectious inflammations of the cornea and conjunctiva, we do not cover the eye with a cover.</a:t>
            </a:r>
          </a:p>
          <a:p>
            <a:pPr>
              <a:lnSpc>
                <a:spcPct val="100000"/>
              </a:lnSpc>
            </a:pPr>
            <a:endParaRPr lang="en-US" sz="1800" dirty="0"/>
          </a:p>
          <a:p>
            <a:pPr>
              <a:lnSpc>
                <a:spcPct val="100000"/>
              </a:lnSpc>
            </a:pPr>
            <a:r>
              <a:rPr lang="en-US" sz="1800" dirty="0"/>
              <a:t>The trend is for new preparations without preservatives.</a:t>
            </a:r>
          </a:p>
          <a:p>
            <a:pPr>
              <a:lnSpc>
                <a:spcPct val="100000"/>
              </a:lnSpc>
            </a:pPr>
            <a:endParaRPr lang="en-US" sz="1800" dirty="0"/>
          </a:p>
          <a:p>
            <a:pPr>
              <a:lnSpc>
                <a:spcPct val="100000"/>
              </a:lnSpc>
            </a:pPr>
            <a:r>
              <a:rPr lang="en-US" sz="1800" dirty="0"/>
              <a:t>We apply ATB, corticosteroids and fixed combined preparations of ATB with corticosteroid, antivirals, antifungals, immunosuppressants, nonsteroidal </a:t>
            </a:r>
            <a:r>
              <a:rPr lang="en-US" sz="1800" dirty="0" err="1"/>
              <a:t>antiphlogistics</a:t>
            </a:r>
            <a:r>
              <a:rPr lang="en-US" sz="1800" dirty="0"/>
              <a:t>, drugs suppressing the manifestations of allergies - antihistamines, mast cell stabilizers, antihistamines with stabilizing effect on mast cells, anesthetics, anesthetics</a:t>
            </a:r>
            <a:r>
              <a:rPr lang="cs-CZ" sz="1800" dirty="0"/>
              <a:t>.</a:t>
            </a:r>
          </a:p>
        </p:txBody>
      </p:sp>
      <p:sp>
        <p:nvSpPr>
          <p:cNvPr id="5" name="TextovéPole 4">
            <a:extLst>
              <a:ext uri="{FF2B5EF4-FFF2-40B4-BE49-F238E27FC236}">
                <a16:creationId xmlns:a16="http://schemas.microsoft.com/office/drawing/2014/main" id="{AA8972CC-C585-4E41-A99A-B5DBCD8F7D88}"/>
              </a:ext>
            </a:extLst>
          </p:cNvPr>
          <p:cNvSpPr txBox="1"/>
          <p:nvPr/>
        </p:nvSpPr>
        <p:spPr>
          <a:xfrm>
            <a:off x="268549" y="6273827"/>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321167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543AF0-137E-4808-B0A5-12E977228711}"/>
              </a:ext>
            </a:extLst>
          </p:cNvPr>
          <p:cNvSpPr>
            <a:spLocks noGrp="1"/>
          </p:cNvSpPr>
          <p:nvPr>
            <p:ph type="title"/>
          </p:nvPr>
        </p:nvSpPr>
        <p:spPr>
          <a:xfrm>
            <a:off x="838200" y="107674"/>
            <a:ext cx="10515600" cy="87636"/>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1BAB8727-2E8D-4380-BE7A-CD2DB257523C}"/>
              </a:ext>
            </a:extLst>
          </p:cNvPr>
          <p:cNvSpPr>
            <a:spLocks noGrp="1"/>
          </p:cNvSpPr>
          <p:nvPr>
            <p:ph idx="1"/>
          </p:nvPr>
        </p:nvSpPr>
        <p:spPr>
          <a:xfrm>
            <a:off x="250054" y="107674"/>
            <a:ext cx="11691891" cy="6106695"/>
          </a:xfrm>
        </p:spPr>
        <p:txBody>
          <a:bodyPr>
            <a:noAutofit/>
          </a:bodyPr>
          <a:lstStyle/>
          <a:p>
            <a:pPr marL="0" indent="0">
              <a:lnSpc>
                <a:spcPct val="100000"/>
              </a:lnSpc>
              <a:buNone/>
            </a:pPr>
            <a:r>
              <a:rPr lang="cs-CZ" sz="1800" dirty="0"/>
              <a:t>ATB - </a:t>
            </a:r>
            <a:r>
              <a:rPr lang="cs-CZ" sz="1800" dirty="0" err="1"/>
              <a:t>differs</a:t>
            </a:r>
            <a:r>
              <a:rPr lang="cs-CZ" sz="1800" dirty="0"/>
              <a:t> in </a:t>
            </a:r>
            <a:r>
              <a:rPr lang="cs-CZ" sz="1800" dirty="0" err="1"/>
              <a:t>the</a:t>
            </a:r>
            <a:r>
              <a:rPr lang="cs-CZ" sz="1800" dirty="0"/>
              <a:t> </a:t>
            </a:r>
            <a:r>
              <a:rPr lang="cs-CZ" sz="1800" dirty="0" err="1"/>
              <a:t>spectrum</a:t>
            </a:r>
            <a:r>
              <a:rPr lang="cs-CZ" sz="1800" dirty="0"/>
              <a:t> </a:t>
            </a:r>
            <a:r>
              <a:rPr lang="cs-CZ" sz="1800" dirty="0" err="1"/>
              <a:t>of</a:t>
            </a:r>
            <a:r>
              <a:rPr lang="cs-CZ" sz="1800" dirty="0"/>
              <a:t> </a:t>
            </a:r>
            <a:r>
              <a:rPr lang="cs-CZ" sz="1800" dirty="0" err="1"/>
              <a:t>efficiency</a:t>
            </a:r>
            <a:r>
              <a:rPr lang="cs-CZ" sz="1800" dirty="0"/>
              <a:t>:</a:t>
            </a:r>
          </a:p>
          <a:p>
            <a:pPr marL="0" indent="0">
              <a:lnSpc>
                <a:spcPct val="100000"/>
              </a:lnSpc>
              <a:buNone/>
            </a:pPr>
            <a:r>
              <a:rPr lang="cs-CZ" sz="1800" dirty="0" err="1"/>
              <a:t>Fluoroquinolones</a:t>
            </a:r>
            <a:r>
              <a:rPr lang="cs-CZ" sz="1800" dirty="0"/>
              <a:t> - </a:t>
            </a:r>
            <a:r>
              <a:rPr lang="cs-CZ" sz="1800" dirty="0" err="1"/>
              <a:t>broad</a:t>
            </a:r>
            <a:r>
              <a:rPr lang="cs-CZ" sz="1800" dirty="0"/>
              <a:t> </a:t>
            </a:r>
            <a:r>
              <a:rPr lang="cs-CZ" sz="1800" dirty="0" err="1"/>
              <a:t>spectrum</a:t>
            </a:r>
            <a:r>
              <a:rPr lang="cs-CZ" sz="1800" dirty="0"/>
              <a:t> </a:t>
            </a:r>
            <a:r>
              <a:rPr lang="cs-CZ" sz="1800" dirty="0" err="1"/>
              <a:t>ofloxacin</a:t>
            </a:r>
            <a:r>
              <a:rPr lang="cs-CZ" sz="1800" dirty="0"/>
              <a:t>, </a:t>
            </a:r>
            <a:r>
              <a:rPr lang="cs-CZ" sz="1800" dirty="0" err="1"/>
              <a:t>levofloxacin</a:t>
            </a:r>
            <a:r>
              <a:rPr lang="cs-CZ" sz="1800" dirty="0"/>
              <a:t>, </a:t>
            </a:r>
            <a:r>
              <a:rPr lang="cs-CZ" sz="1800" dirty="0" err="1"/>
              <a:t>moxifloxacin</a:t>
            </a:r>
            <a:endParaRPr lang="cs-CZ" sz="1800" dirty="0"/>
          </a:p>
          <a:p>
            <a:pPr marL="0" indent="0">
              <a:lnSpc>
                <a:spcPct val="100000"/>
              </a:lnSpc>
              <a:buNone/>
            </a:pPr>
            <a:r>
              <a:rPr lang="cs-CZ" sz="1800" dirty="0" err="1"/>
              <a:t>Aminoglycosides</a:t>
            </a:r>
            <a:r>
              <a:rPr lang="cs-CZ" sz="1800" dirty="0"/>
              <a:t> - </a:t>
            </a:r>
            <a:r>
              <a:rPr lang="cs-CZ" sz="1800" dirty="0" err="1"/>
              <a:t>gentamicin</a:t>
            </a:r>
            <a:r>
              <a:rPr lang="cs-CZ" sz="1800" dirty="0"/>
              <a:t>, </a:t>
            </a:r>
            <a:r>
              <a:rPr lang="cs-CZ" sz="1800" dirty="0" err="1"/>
              <a:t>tobramycin</a:t>
            </a:r>
            <a:r>
              <a:rPr lang="cs-CZ" sz="1800" dirty="0"/>
              <a:t>, neomycin (in </a:t>
            </a:r>
            <a:r>
              <a:rPr lang="cs-CZ" sz="1800" dirty="0" err="1"/>
              <a:t>combination</a:t>
            </a:r>
            <a:r>
              <a:rPr lang="cs-CZ" sz="1800" dirty="0"/>
              <a:t> </a:t>
            </a:r>
            <a:r>
              <a:rPr lang="cs-CZ" sz="1800" dirty="0" err="1"/>
              <a:t>with</a:t>
            </a:r>
            <a:r>
              <a:rPr lang="cs-CZ" sz="1800" dirty="0"/>
              <a:t> bacitracin as </a:t>
            </a:r>
            <a:r>
              <a:rPr lang="cs-CZ" sz="1800" dirty="0" err="1"/>
              <a:t>Ophthalmo</a:t>
            </a:r>
            <a:r>
              <a:rPr lang="cs-CZ" sz="1800" dirty="0"/>
              <a:t>-framykoin ®)</a:t>
            </a:r>
          </a:p>
          <a:p>
            <a:pPr marL="0" indent="0">
              <a:lnSpc>
                <a:spcPct val="100000"/>
              </a:lnSpc>
              <a:buNone/>
            </a:pPr>
            <a:r>
              <a:rPr lang="cs-CZ" sz="1800" dirty="0" err="1"/>
              <a:t>Macrolides</a:t>
            </a:r>
            <a:r>
              <a:rPr lang="cs-CZ" sz="1800" dirty="0"/>
              <a:t> - </a:t>
            </a:r>
            <a:r>
              <a:rPr lang="cs-CZ" sz="1800" dirty="0" err="1"/>
              <a:t>azithromycin</a:t>
            </a:r>
            <a:endParaRPr lang="cs-CZ" sz="1800" dirty="0"/>
          </a:p>
          <a:p>
            <a:pPr marL="0" indent="0">
              <a:lnSpc>
                <a:spcPct val="100000"/>
              </a:lnSpc>
              <a:buNone/>
            </a:pPr>
            <a:r>
              <a:rPr lang="cs-CZ" sz="1800" dirty="0" err="1"/>
              <a:t>Pregnant</a:t>
            </a:r>
            <a:r>
              <a:rPr lang="cs-CZ" sz="1800" dirty="0"/>
              <a:t> and </a:t>
            </a:r>
            <a:r>
              <a:rPr lang="cs-CZ" sz="1800" dirty="0" err="1"/>
              <a:t>lactating</a:t>
            </a:r>
            <a:r>
              <a:rPr lang="cs-CZ" sz="1800" dirty="0"/>
              <a:t> </a:t>
            </a:r>
            <a:r>
              <a:rPr lang="cs-CZ" sz="1800" dirty="0" err="1"/>
              <a:t>female</a:t>
            </a:r>
            <a:r>
              <a:rPr lang="cs-CZ" sz="1800" dirty="0"/>
              <a:t> - </a:t>
            </a:r>
            <a:r>
              <a:rPr lang="cs-CZ" sz="1800" dirty="0" err="1"/>
              <a:t>kanamycin</a:t>
            </a:r>
            <a:r>
              <a:rPr lang="cs-CZ" sz="1800" dirty="0"/>
              <a:t>, </a:t>
            </a:r>
            <a:r>
              <a:rPr lang="cs-CZ" sz="1800" dirty="0" err="1"/>
              <a:t>moxifloxacin</a:t>
            </a:r>
            <a:endParaRPr lang="cs-CZ" sz="1800" dirty="0"/>
          </a:p>
          <a:p>
            <a:pPr marL="0" indent="0">
              <a:lnSpc>
                <a:spcPct val="100000"/>
              </a:lnSpc>
              <a:buNone/>
            </a:pPr>
            <a:endParaRPr lang="cs-CZ" sz="1800" dirty="0"/>
          </a:p>
          <a:p>
            <a:pPr marL="0" indent="0">
              <a:lnSpc>
                <a:spcPct val="100000"/>
              </a:lnSpc>
              <a:buNone/>
            </a:pPr>
            <a:r>
              <a:rPr lang="cs-CZ" sz="1800" dirty="0" err="1"/>
              <a:t>Antivirals</a:t>
            </a:r>
            <a:r>
              <a:rPr lang="cs-CZ" sz="1800" dirty="0"/>
              <a:t> - </a:t>
            </a:r>
            <a:r>
              <a:rPr lang="cs-CZ" sz="1800" dirty="0" err="1"/>
              <a:t>ganciclovir</a:t>
            </a:r>
            <a:endParaRPr lang="cs-CZ" sz="1800" dirty="0"/>
          </a:p>
          <a:p>
            <a:pPr marL="0" indent="0">
              <a:lnSpc>
                <a:spcPct val="100000"/>
              </a:lnSpc>
              <a:buNone/>
            </a:pPr>
            <a:endParaRPr lang="cs-CZ" sz="1800" dirty="0"/>
          </a:p>
          <a:p>
            <a:pPr marL="0" indent="0">
              <a:lnSpc>
                <a:spcPct val="100000"/>
              </a:lnSpc>
              <a:buNone/>
            </a:pPr>
            <a:r>
              <a:rPr lang="cs-CZ" sz="1800" dirty="0" err="1"/>
              <a:t>Antifungals</a:t>
            </a:r>
            <a:r>
              <a:rPr lang="cs-CZ" sz="1800" dirty="0"/>
              <a:t> - </a:t>
            </a:r>
            <a:r>
              <a:rPr lang="cs-CZ" sz="1800" dirty="0" err="1"/>
              <a:t>natamycin</a:t>
            </a:r>
            <a:endParaRPr lang="cs-CZ" sz="1800" dirty="0"/>
          </a:p>
          <a:p>
            <a:pPr marL="0" indent="0">
              <a:lnSpc>
                <a:spcPct val="100000"/>
              </a:lnSpc>
              <a:buNone/>
            </a:pPr>
            <a:endParaRPr lang="cs-CZ" sz="1800" dirty="0"/>
          </a:p>
          <a:p>
            <a:pPr marL="0" indent="0">
              <a:lnSpc>
                <a:spcPct val="100000"/>
              </a:lnSpc>
              <a:buNone/>
            </a:pPr>
            <a:r>
              <a:rPr lang="cs-CZ" sz="1800" dirty="0" err="1"/>
              <a:t>Corticosteroids</a:t>
            </a:r>
            <a:r>
              <a:rPr lang="cs-CZ" sz="1800" dirty="0"/>
              <a:t> - </a:t>
            </a:r>
            <a:r>
              <a:rPr lang="cs-CZ" sz="1800" dirty="0" err="1"/>
              <a:t>differ</a:t>
            </a:r>
            <a:r>
              <a:rPr lang="cs-CZ" sz="1800" dirty="0"/>
              <a:t> in anti-</a:t>
            </a:r>
            <a:r>
              <a:rPr lang="cs-CZ" sz="1800" dirty="0" err="1"/>
              <a:t>inflammatory</a:t>
            </a:r>
            <a:r>
              <a:rPr lang="cs-CZ" sz="1800" dirty="0"/>
              <a:t> </a:t>
            </a:r>
            <a:r>
              <a:rPr lang="cs-CZ" sz="1800" dirty="0" err="1"/>
              <a:t>effect</a:t>
            </a:r>
            <a:r>
              <a:rPr lang="cs-CZ" sz="1800" dirty="0"/>
              <a:t> - </a:t>
            </a:r>
            <a:r>
              <a:rPr lang="cs-CZ" sz="1800" dirty="0" err="1"/>
              <a:t>dexamethasone</a:t>
            </a:r>
            <a:r>
              <a:rPr lang="cs-CZ" sz="1800" dirty="0"/>
              <a:t>, </a:t>
            </a:r>
            <a:r>
              <a:rPr lang="cs-CZ" sz="1800" dirty="0" err="1"/>
              <a:t>prednisolone</a:t>
            </a:r>
            <a:r>
              <a:rPr lang="cs-CZ" sz="1800" dirty="0"/>
              <a:t>, </a:t>
            </a:r>
            <a:r>
              <a:rPr lang="cs-CZ" sz="1800" dirty="0" err="1"/>
              <a:t>hydrocortisone</a:t>
            </a:r>
            <a:r>
              <a:rPr lang="cs-CZ" sz="1800" dirty="0"/>
              <a:t>, </a:t>
            </a:r>
            <a:r>
              <a:rPr lang="cs-CZ" sz="1800" dirty="0" err="1"/>
              <a:t>fluorometholone</a:t>
            </a:r>
            <a:r>
              <a:rPr lang="cs-CZ" sz="1800" dirty="0"/>
              <a:t>. </a:t>
            </a:r>
            <a:r>
              <a:rPr lang="cs-CZ" sz="1800" dirty="0" err="1"/>
              <a:t>There</a:t>
            </a:r>
            <a:r>
              <a:rPr lang="cs-CZ" sz="1800" dirty="0"/>
              <a:t> </a:t>
            </a:r>
            <a:r>
              <a:rPr lang="cs-CZ" sz="1800" dirty="0" err="1"/>
              <a:t>is</a:t>
            </a:r>
            <a:r>
              <a:rPr lang="cs-CZ" sz="1800" dirty="0"/>
              <a:t> a risk </a:t>
            </a:r>
            <a:r>
              <a:rPr lang="cs-CZ" sz="1800" dirty="0" err="1"/>
              <a:t>of</a:t>
            </a:r>
            <a:r>
              <a:rPr lang="cs-CZ" sz="1800" dirty="0"/>
              <a:t> </a:t>
            </a:r>
            <a:r>
              <a:rPr lang="cs-CZ" sz="1800" dirty="0" err="1"/>
              <a:t>developing</a:t>
            </a:r>
            <a:r>
              <a:rPr lang="cs-CZ" sz="1800" dirty="0"/>
              <a:t> steroid </a:t>
            </a:r>
            <a:r>
              <a:rPr lang="cs-CZ" sz="1800" dirty="0" err="1"/>
              <a:t>glaucoma</a:t>
            </a:r>
            <a:r>
              <a:rPr lang="cs-CZ" sz="1800" dirty="0"/>
              <a:t> and </a:t>
            </a:r>
            <a:r>
              <a:rPr lang="cs-CZ" sz="1800" dirty="0" err="1"/>
              <a:t>cataracts</a:t>
            </a:r>
            <a:r>
              <a:rPr lang="cs-CZ" sz="1800" dirty="0"/>
              <a:t> </a:t>
            </a:r>
            <a:r>
              <a:rPr lang="cs-CZ" sz="1800" dirty="0" err="1"/>
              <a:t>with</a:t>
            </a:r>
            <a:r>
              <a:rPr lang="cs-CZ" sz="1800" dirty="0"/>
              <a:t> long-term </a:t>
            </a:r>
            <a:r>
              <a:rPr lang="cs-CZ" sz="1800" dirty="0" err="1"/>
              <a:t>local</a:t>
            </a:r>
            <a:r>
              <a:rPr lang="cs-CZ" sz="1800" dirty="0"/>
              <a:t> and </a:t>
            </a:r>
            <a:r>
              <a:rPr lang="cs-CZ" sz="1800" dirty="0" err="1"/>
              <a:t>general</a:t>
            </a:r>
            <a:r>
              <a:rPr lang="cs-CZ" sz="1800" dirty="0"/>
              <a:t> </a:t>
            </a:r>
            <a:r>
              <a:rPr lang="cs-CZ" sz="1800" dirty="0" err="1"/>
              <a:t>administration</a:t>
            </a:r>
            <a:r>
              <a:rPr lang="cs-CZ" sz="1800" dirty="0"/>
              <a:t>.</a:t>
            </a:r>
          </a:p>
          <a:p>
            <a:pPr marL="0" indent="0">
              <a:lnSpc>
                <a:spcPct val="100000"/>
              </a:lnSpc>
              <a:buNone/>
            </a:pPr>
            <a:endParaRPr lang="cs-CZ" sz="1800" dirty="0"/>
          </a:p>
          <a:p>
            <a:pPr marL="0" indent="0">
              <a:lnSpc>
                <a:spcPct val="100000"/>
              </a:lnSpc>
              <a:buNone/>
            </a:pPr>
            <a:r>
              <a:rPr lang="cs-CZ" sz="1800" dirty="0" err="1"/>
              <a:t>NSAIDs</a:t>
            </a:r>
            <a:r>
              <a:rPr lang="cs-CZ" sz="1800" dirty="0"/>
              <a:t> - </a:t>
            </a:r>
            <a:r>
              <a:rPr lang="cs-CZ" sz="1800" dirty="0" err="1"/>
              <a:t>indomethacin</a:t>
            </a:r>
            <a:r>
              <a:rPr lang="cs-CZ" sz="1800" dirty="0"/>
              <a:t>, </a:t>
            </a:r>
            <a:r>
              <a:rPr lang="cs-CZ" sz="1800" dirty="0" err="1"/>
              <a:t>diclofenac</a:t>
            </a:r>
            <a:r>
              <a:rPr lang="cs-CZ" sz="1800" dirty="0"/>
              <a:t>, </a:t>
            </a:r>
            <a:r>
              <a:rPr lang="cs-CZ" sz="1800" dirty="0" err="1"/>
              <a:t>nepafenac</a:t>
            </a:r>
            <a:endParaRPr lang="cs-CZ" sz="1800" dirty="0"/>
          </a:p>
          <a:p>
            <a:pPr marL="0" indent="0">
              <a:lnSpc>
                <a:spcPct val="100000"/>
              </a:lnSpc>
              <a:buNone/>
            </a:pPr>
            <a:endParaRPr lang="cs-CZ" sz="1800" dirty="0"/>
          </a:p>
          <a:p>
            <a:pPr marL="0" indent="0">
              <a:lnSpc>
                <a:spcPct val="100000"/>
              </a:lnSpc>
              <a:buNone/>
            </a:pPr>
            <a:r>
              <a:rPr lang="cs-CZ" sz="1800" dirty="0" err="1"/>
              <a:t>Allergy</a:t>
            </a:r>
            <a:r>
              <a:rPr lang="cs-CZ" sz="1800" dirty="0"/>
              <a:t> </a:t>
            </a:r>
            <a:r>
              <a:rPr lang="cs-CZ" sz="1800" dirty="0" err="1"/>
              <a:t>medications</a:t>
            </a:r>
            <a:r>
              <a:rPr lang="cs-CZ" sz="1800" dirty="0"/>
              <a:t>:</a:t>
            </a:r>
          </a:p>
          <a:p>
            <a:pPr marL="0" indent="0">
              <a:lnSpc>
                <a:spcPct val="100000"/>
              </a:lnSpc>
              <a:buNone/>
            </a:pPr>
            <a:r>
              <a:rPr lang="cs-CZ" sz="1800" dirty="0" err="1"/>
              <a:t>Antihistamines</a:t>
            </a:r>
            <a:r>
              <a:rPr lang="cs-CZ" sz="1800" dirty="0"/>
              <a:t> - </a:t>
            </a:r>
            <a:r>
              <a:rPr lang="cs-CZ" sz="1800" dirty="0" err="1"/>
              <a:t>azelastine</a:t>
            </a:r>
            <a:r>
              <a:rPr lang="cs-CZ" sz="1800" dirty="0"/>
              <a:t>, </a:t>
            </a:r>
            <a:r>
              <a:rPr lang="cs-CZ" sz="1800" dirty="0" err="1"/>
              <a:t>emedastine</a:t>
            </a:r>
            <a:endParaRPr lang="cs-CZ" sz="1800" dirty="0"/>
          </a:p>
          <a:p>
            <a:pPr marL="0" indent="0">
              <a:lnSpc>
                <a:spcPct val="100000"/>
              </a:lnSpc>
              <a:buNone/>
            </a:pPr>
            <a:r>
              <a:rPr lang="cs-CZ" sz="1800" dirty="0"/>
              <a:t>Mast cell </a:t>
            </a:r>
            <a:r>
              <a:rPr lang="cs-CZ" sz="1800" dirty="0" err="1"/>
              <a:t>stabilizers</a:t>
            </a:r>
            <a:r>
              <a:rPr lang="cs-CZ" sz="1800" dirty="0"/>
              <a:t> - </a:t>
            </a:r>
            <a:r>
              <a:rPr lang="cs-CZ" sz="1800" dirty="0" err="1"/>
              <a:t>sodium</a:t>
            </a:r>
            <a:r>
              <a:rPr lang="cs-CZ" sz="1800" dirty="0"/>
              <a:t> </a:t>
            </a:r>
            <a:r>
              <a:rPr lang="cs-CZ" sz="1800" dirty="0" err="1"/>
              <a:t>cromoglycate</a:t>
            </a:r>
            <a:endParaRPr lang="cs-CZ" sz="1800" dirty="0"/>
          </a:p>
          <a:p>
            <a:pPr marL="0" indent="0">
              <a:lnSpc>
                <a:spcPct val="100000"/>
              </a:lnSpc>
              <a:buNone/>
            </a:pPr>
            <a:r>
              <a:rPr lang="cs-CZ" sz="1800" dirty="0" err="1"/>
              <a:t>Antihistamines</a:t>
            </a:r>
            <a:r>
              <a:rPr lang="cs-CZ" sz="1800" dirty="0"/>
              <a:t> </a:t>
            </a:r>
            <a:r>
              <a:rPr lang="cs-CZ" sz="1800" dirty="0" err="1"/>
              <a:t>with</a:t>
            </a:r>
            <a:r>
              <a:rPr lang="cs-CZ" sz="1800" dirty="0"/>
              <a:t> </a:t>
            </a:r>
            <a:r>
              <a:rPr lang="cs-CZ" sz="1800" dirty="0" err="1"/>
              <a:t>stabilizing</a:t>
            </a:r>
            <a:r>
              <a:rPr lang="cs-CZ" sz="1800" dirty="0"/>
              <a:t> </a:t>
            </a:r>
            <a:r>
              <a:rPr lang="cs-CZ" sz="1800" dirty="0" err="1"/>
              <a:t>effect</a:t>
            </a:r>
            <a:r>
              <a:rPr lang="cs-CZ" sz="1800" dirty="0"/>
              <a:t> on mast </a:t>
            </a:r>
            <a:r>
              <a:rPr lang="cs-CZ" sz="1800" dirty="0" err="1"/>
              <a:t>cells</a:t>
            </a:r>
            <a:r>
              <a:rPr lang="cs-CZ" sz="1800" dirty="0"/>
              <a:t> - </a:t>
            </a:r>
            <a:r>
              <a:rPr lang="cs-CZ" sz="1800" dirty="0" err="1"/>
              <a:t>olopatadine</a:t>
            </a:r>
            <a:r>
              <a:rPr lang="cs-CZ" sz="1800" dirty="0"/>
              <a:t>, </a:t>
            </a:r>
            <a:r>
              <a:rPr lang="cs-CZ" sz="1800" dirty="0" err="1"/>
              <a:t>ketotifen</a:t>
            </a:r>
            <a:endParaRPr lang="cs-CZ" sz="1800" dirty="0"/>
          </a:p>
          <a:p>
            <a:pPr marL="0" indent="0">
              <a:lnSpc>
                <a:spcPct val="100000"/>
              </a:lnSpc>
              <a:buNone/>
            </a:pPr>
            <a:endParaRPr lang="cs-CZ" sz="1800" dirty="0"/>
          </a:p>
          <a:p>
            <a:pPr marL="0" indent="0">
              <a:lnSpc>
                <a:spcPct val="100000"/>
              </a:lnSpc>
              <a:buNone/>
            </a:pPr>
            <a:r>
              <a:rPr lang="cs-CZ" sz="1800" dirty="0" err="1"/>
              <a:t>Lubricant</a:t>
            </a:r>
            <a:r>
              <a:rPr lang="cs-CZ" sz="1800" dirty="0"/>
              <a:t> - to </a:t>
            </a:r>
            <a:r>
              <a:rPr lang="cs-CZ" sz="1800" dirty="0" err="1"/>
              <a:t>moisturize</a:t>
            </a:r>
            <a:r>
              <a:rPr lang="cs-CZ" sz="1800" dirty="0"/>
              <a:t> </a:t>
            </a:r>
            <a:r>
              <a:rPr lang="cs-CZ" sz="1800" dirty="0" err="1"/>
              <a:t>the</a:t>
            </a:r>
            <a:r>
              <a:rPr lang="cs-CZ" sz="1800" dirty="0"/>
              <a:t> </a:t>
            </a:r>
            <a:r>
              <a:rPr lang="cs-CZ" sz="1800" dirty="0" err="1"/>
              <a:t>eye</a:t>
            </a:r>
            <a:r>
              <a:rPr lang="cs-CZ" sz="1800" dirty="0"/>
              <a:t> </a:t>
            </a:r>
            <a:r>
              <a:rPr lang="cs-CZ" sz="1800" dirty="0" err="1"/>
              <a:t>surface</a:t>
            </a:r>
            <a:r>
              <a:rPr lang="cs-CZ" sz="1800" dirty="0"/>
              <a:t> in </a:t>
            </a:r>
            <a:r>
              <a:rPr lang="cs-CZ" sz="1800" dirty="0" err="1"/>
              <a:t>the</a:t>
            </a:r>
            <a:r>
              <a:rPr lang="cs-CZ" sz="1800" dirty="0"/>
              <a:t> </a:t>
            </a:r>
            <a:r>
              <a:rPr lang="cs-CZ" sz="1800" dirty="0" err="1"/>
              <a:t>form</a:t>
            </a:r>
            <a:r>
              <a:rPr lang="cs-CZ" sz="1800" dirty="0"/>
              <a:t> </a:t>
            </a:r>
            <a:r>
              <a:rPr lang="cs-CZ" sz="1800" dirty="0" err="1"/>
              <a:t>of</a:t>
            </a:r>
            <a:r>
              <a:rPr lang="cs-CZ" sz="1800" dirty="0"/>
              <a:t> drops, gel, </a:t>
            </a:r>
            <a:r>
              <a:rPr lang="cs-CZ" sz="1800" dirty="0" err="1"/>
              <a:t>ointment</a:t>
            </a:r>
            <a:r>
              <a:rPr lang="cs-CZ" sz="1800" dirty="0"/>
              <a:t>. </a:t>
            </a:r>
            <a:r>
              <a:rPr lang="cs-CZ" sz="1800" dirty="0" err="1"/>
              <a:t>Selection</a:t>
            </a:r>
            <a:r>
              <a:rPr lang="cs-CZ" sz="1800" dirty="0"/>
              <a:t> </a:t>
            </a:r>
            <a:r>
              <a:rPr lang="cs-CZ" sz="1800" dirty="0" err="1"/>
              <a:t>of</a:t>
            </a:r>
            <a:r>
              <a:rPr lang="cs-CZ" sz="1800" dirty="0"/>
              <a:t> </a:t>
            </a:r>
            <a:r>
              <a:rPr lang="cs-CZ" sz="1800" dirty="0" err="1"/>
              <a:t>the</a:t>
            </a:r>
            <a:r>
              <a:rPr lang="cs-CZ" sz="1800" dirty="0"/>
              <a:t> </a:t>
            </a:r>
            <a:r>
              <a:rPr lang="cs-CZ" sz="1800" dirty="0" err="1"/>
              <a:t>preparation</a:t>
            </a:r>
            <a:r>
              <a:rPr lang="cs-CZ" sz="1800" dirty="0"/>
              <a:t> and </a:t>
            </a:r>
            <a:r>
              <a:rPr lang="cs-CZ" sz="1800" dirty="0" err="1"/>
              <a:t>frequency</a:t>
            </a:r>
            <a:r>
              <a:rPr lang="cs-CZ" sz="1800" dirty="0"/>
              <a:t> </a:t>
            </a:r>
            <a:r>
              <a:rPr lang="cs-CZ" sz="1800" dirty="0" err="1"/>
              <a:t>of</a:t>
            </a:r>
            <a:r>
              <a:rPr lang="cs-CZ" sz="1800" dirty="0"/>
              <a:t> </a:t>
            </a:r>
            <a:r>
              <a:rPr lang="cs-CZ" sz="1800" dirty="0" err="1"/>
              <a:t>application</a:t>
            </a:r>
            <a:r>
              <a:rPr lang="cs-CZ" sz="1800" dirty="0"/>
              <a:t> </a:t>
            </a:r>
            <a:r>
              <a:rPr lang="cs-CZ" sz="1800" dirty="0" err="1"/>
              <a:t>according</a:t>
            </a:r>
            <a:r>
              <a:rPr lang="cs-CZ" sz="1800" dirty="0"/>
              <a:t> to </a:t>
            </a:r>
            <a:r>
              <a:rPr lang="cs-CZ" sz="1800" dirty="0" err="1"/>
              <a:t>the</a:t>
            </a:r>
            <a:r>
              <a:rPr lang="cs-CZ" sz="1800" dirty="0"/>
              <a:t> </a:t>
            </a:r>
            <a:r>
              <a:rPr lang="cs-CZ" sz="1800" dirty="0" err="1"/>
              <a:t>degree</a:t>
            </a:r>
            <a:r>
              <a:rPr lang="cs-CZ" sz="1800" dirty="0"/>
              <a:t> </a:t>
            </a:r>
            <a:r>
              <a:rPr lang="cs-CZ" sz="1800" dirty="0" err="1"/>
              <a:t>of</a:t>
            </a:r>
            <a:r>
              <a:rPr lang="cs-CZ" sz="1800" dirty="0"/>
              <a:t> dry </a:t>
            </a:r>
            <a:r>
              <a:rPr lang="cs-CZ" sz="1800" dirty="0" err="1"/>
              <a:t>eye</a:t>
            </a:r>
            <a:r>
              <a:rPr lang="cs-CZ" sz="1800" dirty="0"/>
              <a:t>.</a:t>
            </a:r>
          </a:p>
        </p:txBody>
      </p:sp>
    </p:spTree>
    <p:extLst>
      <p:ext uri="{BB962C8B-B14F-4D97-AF65-F5344CB8AC3E}">
        <p14:creationId xmlns:p14="http://schemas.microsoft.com/office/powerpoint/2010/main" val="291602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4874D-BA03-40AE-AAB1-41E9551A629F}"/>
              </a:ext>
            </a:extLst>
          </p:cNvPr>
          <p:cNvSpPr>
            <a:spLocks noGrp="1"/>
          </p:cNvSpPr>
          <p:nvPr>
            <p:ph type="title"/>
          </p:nvPr>
        </p:nvSpPr>
        <p:spPr>
          <a:xfrm flipV="1">
            <a:off x="838200" y="310718"/>
            <a:ext cx="10515600" cy="54407"/>
          </a:xfrm>
        </p:spPr>
        <p:txBody>
          <a:bodyPr>
            <a:normAutofit fontScale="90000"/>
          </a:bodyPr>
          <a:lstStyle/>
          <a:p>
            <a:endParaRPr lang="cs-CZ"/>
          </a:p>
        </p:txBody>
      </p:sp>
      <p:sp>
        <p:nvSpPr>
          <p:cNvPr id="3" name="Zástupný obsah 2">
            <a:extLst>
              <a:ext uri="{FF2B5EF4-FFF2-40B4-BE49-F238E27FC236}">
                <a16:creationId xmlns:a16="http://schemas.microsoft.com/office/drawing/2014/main" id="{3BA95FC8-8225-4EAF-8C03-B65BC51522EF}"/>
              </a:ext>
            </a:extLst>
          </p:cNvPr>
          <p:cNvSpPr>
            <a:spLocks noGrp="1"/>
          </p:cNvSpPr>
          <p:nvPr>
            <p:ph idx="1"/>
          </p:nvPr>
        </p:nvSpPr>
        <p:spPr>
          <a:xfrm>
            <a:off x="90996" y="0"/>
            <a:ext cx="11982635" cy="4351338"/>
          </a:xfrm>
        </p:spPr>
        <p:txBody>
          <a:bodyPr>
            <a:noAutofit/>
          </a:bodyPr>
          <a:lstStyle/>
          <a:p>
            <a:pPr>
              <a:lnSpc>
                <a:spcPct val="100000"/>
              </a:lnSpc>
            </a:pPr>
            <a:r>
              <a:rPr lang="en-US" sz="1800" dirty="0"/>
              <a:t>Antiglaucoma - they work by reducing the production of intraocular fluid in the ciliated body or by facilitating the outflow of intraocular fluid from the eye.</a:t>
            </a:r>
          </a:p>
          <a:p>
            <a:pPr>
              <a:lnSpc>
                <a:spcPct val="100000"/>
              </a:lnSpc>
            </a:pPr>
            <a:r>
              <a:rPr lang="en-US" sz="1800" dirty="0"/>
              <a:t>Beta-blockers - not suitable for heart disease, bronchial asthma</a:t>
            </a:r>
          </a:p>
          <a:p>
            <a:pPr>
              <a:lnSpc>
                <a:spcPct val="100000"/>
              </a:lnSpc>
            </a:pPr>
            <a:r>
              <a:rPr lang="en-US" sz="1800" dirty="0"/>
              <a:t>Sympathomimetics (adrenergic agonists)</a:t>
            </a:r>
          </a:p>
          <a:p>
            <a:pPr>
              <a:lnSpc>
                <a:spcPct val="100000"/>
              </a:lnSpc>
            </a:pPr>
            <a:r>
              <a:rPr lang="en-US" sz="1800" dirty="0"/>
              <a:t>Carbonic anhydrase inhibitors - contraindicated in people with sulfonamide allergy</a:t>
            </a:r>
          </a:p>
          <a:p>
            <a:pPr>
              <a:lnSpc>
                <a:spcPct val="100000"/>
              </a:lnSpc>
            </a:pPr>
            <a:r>
              <a:rPr lang="en-US" sz="1800" dirty="0" err="1"/>
              <a:t>Parasympathomimetics</a:t>
            </a:r>
            <a:r>
              <a:rPr lang="en-US" sz="1800" dirty="0"/>
              <a:t> (miotics) - pilocarpine, standardly no longer used in the treatment of glaucoma</a:t>
            </a:r>
          </a:p>
          <a:p>
            <a:pPr>
              <a:lnSpc>
                <a:spcPct val="100000"/>
              </a:lnSpc>
            </a:pPr>
            <a:r>
              <a:rPr lang="en-US" sz="1800" dirty="0"/>
              <a:t>Prostaglandin / </a:t>
            </a:r>
            <a:r>
              <a:rPr lang="en-US" sz="1800" dirty="0" err="1"/>
              <a:t>prostamide</a:t>
            </a:r>
            <a:r>
              <a:rPr lang="en-US" sz="1800" dirty="0"/>
              <a:t> analogues - currently the drug of first choice (highest effectiveness, safe, application only once a day)</a:t>
            </a:r>
          </a:p>
          <a:p>
            <a:pPr>
              <a:lnSpc>
                <a:spcPct val="100000"/>
              </a:lnSpc>
            </a:pPr>
            <a:r>
              <a:rPr lang="en-US" sz="1800" dirty="0"/>
              <a:t>Fixed combination preparations - the combination of 2 effective drugs in one preparation will further reduce the intraocular pressure</a:t>
            </a:r>
          </a:p>
          <a:p>
            <a:pPr>
              <a:lnSpc>
                <a:spcPct val="100000"/>
              </a:lnSpc>
            </a:pPr>
            <a:endParaRPr lang="en-US" sz="1800" dirty="0"/>
          </a:p>
          <a:p>
            <a:pPr>
              <a:lnSpc>
                <a:spcPct val="100000"/>
              </a:lnSpc>
            </a:pPr>
            <a:r>
              <a:rPr lang="en-US" sz="1800" dirty="0"/>
              <a:t>Anesthetics - </a:t>
            </a:r>
            <a:r>
              <a:rPr lang="en-US" sz="1800" dirty="0" err="1"/>
              <a:t>oxybuprocaine</a:t>
            </a:r>
            <a:endParaRPr lang="en-US" sz="1800" dirty="0"/>
          </a:p>
          <a:p>
            <a:pPr>
              <a:lnSpc>
                <a:spcPct val="100000"/>
              </a:lnSpc>
            </a:pPr>
            <a:endParaRPr lang="en-US" sz="1800" dirty="0"/>
          </a:p>
          <a:p>
            <a:pPr>
              <a:lnSpc>
                <a:spcPct val="100000"/>
              </a:lnSpc>
            </a:pPr>
            <a:r>
              <a:rPr lang="en-US" sz="1800" dirty="0"/>
              <a:t>Mydriatics and cycloplegics - induce mydriasis and some also cycloplegia (paresis of the ciliary muscle of the ciliary body, </a:t>
            </a:r>
            <a:r>
              <a:rPr lang="en-US" sz="1800" dirty="0" err="1"/>
              <a:t>ie</a:t>
            </a:r>
            <a:r>
              <a:rPr lang="en-US" sz="1800" dirty="0"/>
              <a:t> it eliminates accommodation). They differ in the intensity and duration of mydriasis (short-acting mydriatics commonly used in the outpatient clinic to examine the ocular background are tropicamide and phenylephrine, while long-acting drugs for the treatment of intraocular inflammation are scopolamine, homatropine, atropine). By reckless induction of artificial mydriasis, we can induce a glaucoma attack in predisposed individuals with a closed </a:t>
            </a:r>
            <a:r>
              <a:rPr lang="cs-CZ" sz="1800" dirty="0" err="1"/>
              <a:t>iridocorneal</a:t>
            </a:r>
            <a:r>
              <a:rPr lang="en-US" sz="1800" dirty="0"/>
              <a:t> angle. During the induction of artificial mydriasis, driving is prohibited. In young patients, general </a:t>
            </a:r>
            <a:r>
              <a:rPr lang="cs-CZ" sz="1800" dirty="0" err="1"/>
              <a:t>side</a:t>
            </a:r>
            <a:r>
              <a:rPr lang="cs-CZ" sz="1800" dirty="0"/>
              <a:t> </a:t>
            </a:r>
            <a:r>
              <a:rPr lang="cs-CZ" sz="1800" dirty="0" err="1"/>
              <a:t>effects</a:t>
            </a:r>
            <a:r>
              <a:rPr lang="cs-CZ" sz="1800" dirty="0"/>
              <a:t> </a:t>
            </a:r>
            <a:r>
              <a:rPr lang="en-US" sz="1800" dirty="0"/>
              <a:t> (vertigo, nausea) may occur temporarily.</a:t>
            </a:r>
          </a:p>
          <a:p>
            <a:pPr>
              <a:lnSpc>
                <a:spcPct val="100000"/>
              </a:lnSpc>
            </a:pPr>
            <a:r>
              <a:rPr lang="en-US" sz="1800" dirty="0"/>
              <a:t>Sympathomimetics - short-term: phenylephrine, long-term: adrenaline, cocaine</a:t>
            </a:r>
          </a:p>
          <a:p>
            <a:pPr>
              <a:lnSpc>
                <a:spcPct val="100000"/>
              </a:lnSpc>
            </a:pPr>
            <a:r>
              <a:rPr lang="en-US" sz="1800" dirty="0" err="1"/>
              <a:t>Parasympatholytics</a:t>
            </a:r>
            <a:r>
              <a:rPr lang="en-US" sz="1800" dirty="0"/>
              <a:t> - short-term: tropicamide, long-term: atropine, homatropine, scopolamine, cyclopentolate</a:t>
            </a:r>
            <a:endParaRPr lang="cs-CZ" sz="1800" dirty="0"/>
          </a:p>
        </p:txBody>
      </p:sp>
      <p:sp>
        <p:nvSpPr>
          <p:cNvPr id="5" name="TextovéPole 4">
            <a:extLst>
              <a:ext uri="{FF2B5EF4-FFF2-40B4-BE49-F238E27FC236}">
                <a16:creationId xmlns:a16="http://schemas.microsoft.com/office/drawing/2014/main" id="{5631F65B-1A9B-443D-B8CA-F1E7B4CFFCFA}"/>
              </a:ext>
            </a:extLst>
          </p:cNvPr>
          <p:cNvSpPr txBox="1"/>
          <p:nvPr/>
        </p:nvSpPr>
        <p:spPr>
          <a:xfrm>
            <a:off x="90996" y="6396335"/>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314731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10A17-9B72-4C85-A00C-9B3122F29C36}"/>
              </a:ext>
            </a:extLst>
          </p:cNvPr>
          <p:cNvSpPr>
            <a:spLocks noGrp="1"/>
          </p:cNvSpPr>
          <p:nvPr>
            <p:ph type="title"/>
          </p:nvPr>
        </p:nvSpPr>
        <p:spPr>
          <a:xfrm>
            <a:off x="838200" y="365125"/>
            <a:ext cx="10515600" cy="931015"/>
          </a:xfrm>
        </p:spPr>
        <p:txBody>
          <a:bodyPr>
            <a:normAutofit/>
          </a:bodyPr>
          <a:lstStyle/>
          <a:p>
            <a:pPr algn="ctr"/>
            <a:r>
              <a:rPr lang="cs-CZ" sz="3200" dirty="0" err="1"/>
              <a:t>Periocular</a:t>
            </a:r>
            <a:r>
              <a:rPr lang="cs-CZ" sz="3200" dirty="0"/>
              <a:t> </a:t>
            </a:r>
            <a:r>
              <a:rPr lang="cs-CZ" sz="3200" dirty="0" err="1"/>
              <a:t>therapy</a:t>
            </a:r>
            <a:endParaRPr lang="cs-CZ" sz="3200" dirty="0"/>
          </a:p>
        </p:txBody>
      </p:sp>
      <p:sp>
        <p:nvSpPr>
          <p:cNvPr id="3" name="Zástupný obsah 2">
            <a:extLst>
              <a:ext uri="{FF2B5EF4-FFF2-40B4-BE49-F238E27FC236}">
                <a16:creationId xmlns:a16="http://schemas.microsoft.com/office/drawing/2014/main" id="{391B9466-B514-49A1-A785-6888AF045C32}"/>
              </a:ext>
            </a:extLst>
          </p:cNvPr>
          <p:cNvSpPr>
            <a:spLocks noGrp="1"/>
          </p:cNvSpPr>
          <p:nvPr>
            <p:ph idx="1"/>
          </p:nvPr>
        </p:nvSpPr>
        <p:spPr>
          <a:xfrm>
            <a:off x="176813" y="869235"/>
            <a:ext cx="11639365" cy="4351338"/>
          </a:xfrm>
        </p:spPr>
        <p:txBody>
          <a:bodyPr>
            <a:normAutofit/>
          </a:bodyPr>
          <a:lstStyle/>
          <a:p>
            <a:pPr>
              <a:lnSpc>
                <a:spcPct val="100000"/>
              </a:lnSpc>
            </a:pPr>
            <a:r>
              <a:rPr lang="en-US" sz="1800" dirty="0"/>
              <a:t>Risk of bulbar perforation with a needle.</a:t>
            </a:r>
          </a:p>
          <a:p>
            <a:pPr>
              <a:lnSpc>
                <a:spcPct val="100000"/>
              </a:lnSpc>
            </a:pPr>
            <a:endParaRPr lang="en-US" sz="1800" dirty="0"/>
          </a:p>
          <a:p>
            <a:pPr>
              <a:lnSpc>
                <a:spcPct val="100000"/>
              </a:lnSpc>
            </a:pPr>
            <a:r>
              <a:rPr lang="en-US" sz="1800" dirty="0"/>
              <a:t>Subconjunctival drug administration - injection under the conjunctiva, most often in the lower half of the bulb and after previous application of a topical anesthetic. Good penetration into the anterior segment. We administer a combination of corticosteroids and mydriatics for severe intraocular inflammation.</a:t>
            </a:r>
          </a:p>
          <a:p>
            <a:pPr>
              <a:lnSpc>
                <a:spcPct val="100000"/>
              </a:lnSpc>
            </a:pPr>
            <a:endParaRPr lang="en-US" sz="1800" dirty="0"/>
          </a:p>
          <a:p>
            <a:pPr>
              <a:lnSpc>
                <a:spcPct val="100000"/>
              </a:lnSpc>
            </a:pPr>
            <a:r>
              <a:rPr lang="en-US" sz="1800" dirty="0"/>
              <a:t>Para / retrobulbar drug administration - injection next to / behind the bulbus, we also administer an anesthetic with the drug. Good penetration into the posterior segment of the eye. We apply corticosteroids for severe intraocular inflammation.</a:t>
            </a:r>
            <a:endParaRPr lang="cs-CZ" sz="1800" dirty="0"/>
          </a:p>
        </p:txBody>
      </p:sp>
      <p:pic>
        <p:nvPicPr>
          <p:cNvPr id="5" name="Obrázek 4">
            <a:extLst>
              <a:ext uri="{FF2B5EF4-FFF2-40B4-BE49-F238E27FC236}">
                <a16:creationId xmlns:a16="http://schemas.microsoft.com/office/drawing/2014/main" id="{6D65E95E-6CF4-4168-86C4-01E428F7B08B}"/>
              </a:ext>
            </a:extLst>
          </p:cNvPr>
          <p:cNvPicPr>
            <a:picLocks noChangeAspect="1"/>
          </p:cNvPicPr>
          <p:nvPr/>
        </p:nvPicPr>
        <p:blipFill rotWithShape="1">
          <a:blip r:embed="rId2">
            <a:extLst>
              <a:ext uri="{28A0092B-C50C-407E-A947-70E740481C1C}">
                <a14:useLocalDpi xmlns:a14="http://schemas.microsoft.com/office/drawing/2010/main" val="0"/>
              </a:ext>
            </a:extLst>
          </a:blip>
          <a:srcRect b="9396"/>
          <a:stretch/>
        </p:blipFill>
        <p:spPr>
          <a:xfrm>
            <a:off x="2618913" y="3494466"/>
            <a:ext cx="4603071" cy="2868033"/>
          </a:xfrm>
          <a:prstGeom prst="rect">
            <a:avLst/>
          </a:prstGeom>
        </p:spPr>
      </p:pic>
      <p:cxnSp>
        <p:nvCxnSpPr>
          <p:cNvPr id="8" name="Přímá spojnice se šipkou 7">
            <a:extLst>
              <a:ext uri="{FF2B5EF4-FFF2-40B4-BE49-F238E27FC236}">
                <a16:creationId xmlns:a16="http://schemas.microsoft.com/office/drawing/2014/main" id="{357654C6-1FE7-4C84-AAA1-9800507A77E4}"/>
              </a:ext>
            </a:extLst>
          </p:cNvPr>
          <p:cNvCxnSpPr/>
          <p:nvPr/>
        </p:nvCxnSpPr>
        <p:spPr>
          <a:xfrm flipH="1">
            <a:off x="7261934" y="5699464"/>
            <a:ext cx="923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9136BB88-716C-46D9-8B7D-780E19DE4FD3}"/>
              </a:ext>
            </a:extLst>
          </p:cNvPr>
          <p:cNvSpPr txBox="1"/>
          <p:nvPr/>
        </p:nvSpPr>
        <p:spPr>
          <a:xfrm>
            <a:off x="8185212" y="5486902"/>
            <a:ext cx="2405849" cy="369332"/>
          </a:xfrm>
          <a:prstGeom prst="rect">
            <a:avLst/>
          </a:prstGeom>
          <a:noFill/>
        </p:spPr>
        <p:txBody>
          <a:bodyPr wrap="square" rtlCol="0">
            <a:spAutoFit/>
          </a:bodyPr>
          <a:lstStyle/>
          <a:p>
            <a:r>
              <a:rPr lang="cs-CZ" sz="1800" dirty="0" err="1"/>
              <a:t>Parabulbar</a:t>
            </a:r>
            <a:r>
              <a:rPr lang="cs-CZ" sz="1800" dirty="0"/>
              <a:t> </a:t>
            </a:r>
            <a:r>
              <a:rPr lang="cs-CZ" sz="1800" dirty="0" err="1"/>
              <a:t>injection</a:t>
            </a:r>
            <a:endParaRPr lang="cs-CZ" sz="1800" dirty="0"/>
          </a:p>
        </p:txBody>
      </p:sp>
      <p:cxnSp>
        <p:nvCxnSpPr>
          <p:cNvPr id="11" name="Přímá spojnice se šipkou 10">
            <a:extLst>
              <a:ext uri="{FF2B5EF4-FFF2-40B4-BE49-F238E27FC236}">
                <a16:creationId xmlns:a16="http://schemas.microsoft.com/office/drawing/2014/main" id="{D5CE38B3-BD35-421F-8DD5-BEC749FCEE2D}"/>
              </a:ext>
            </a:extLst>
          </p:cNvPr>
          <p:cNvCxnSpPr/>
          <p:nvPr/>
        </p:nvCxnSpPr>
        <p:spPr>
          <a:xfrm flipH="1">
            <a:off x="6383045" y="6232124"/>
            <a:ext cx="18021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83552AA8-51A1-40EC-B45B-B75A5FC1D164}"/>
              </a:ext>
            </a:extLst>
          </p:cNvPr>
          <p:cNvSpPr txBox="1"/>
          <p:nvPr/>
        </p:nvSpPr>
        <p:spPr>
          <a:xfrm>
            <a:off x="8123068" y="6007500"/>
            <a:ext cx="2556769" cy="369332"/>
          </a:xfrm>
          <a:prstGeom prst="rect">
            <a:avLst/>
          </a:prstGeom>
          <a:noFill/>
        </p:spPr>
        <p:txBody>
          <a:bodyPr wrap="square" rtlCol="0">
            <a:spAutoFit/>
          </a:bodyPr>
          <a:lstStyle/>
          <a:p>
            <a:r>
              <a:rPr lang="cs-CZ" sz="1800" dirty="0"/>
              <a:t> </a:t>
            </a:r>
            <a:r>
              <a:rPr lang="cs-CZ" sz="1800" dirty="0" err="1"/>
              <a:t>Retrobulbar</a:t>
            </a:r>
            <a:r>
              <a:rPr lang="cs-CZ" sz="1800" dirty="0"/>
              <a:t> </a:t>
            </a:r>
            <a:r>
              <a:rPr lang="cs-CZ" sz="1800" dirty="0" err="1"/>
              <a:t>injection</a:t>
            </a:r>
            <a:endParaRPr lang="cs-CZ" sz="1800" dirty="0"/>
          </a:p>
        </p:txBody>
      </p:sp>
      <p:sp>
        <p:nvSpPr>
          <p:cNvPr id="10" name="TextovéPole 9">
            <a:extLst>
              <a:ext uri="{FF2B5EF4-FFF2-40B4-BE49-F238E27FC236}">
                <a16:creationId xmlns:a16="http://schemas.microsoft.com/office/drawing/2014/main" id="{88331E23-F78A-46EC-8608-F8217BE7778C}"/>
              </a:ext>
            </a:extLst>
          </p:cNvPr>
          <p:cNvSpPr txBox="1"/>
          <p:nvPr/>
        </p:nvSpPr>
        <p:spPr>
          <a:xfrm>
            <a:off x="774576" y="6492875"/>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160625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FBEA0-273C-4074-9BAF-9E595BC318A4}"/>
              </a:ext>
            </a:extLst>
          </p:cNvPr>
          <p:cNvSpPr>
            <a:spLocks noGrp="1"/>
          </p:cNvSpPr>
          <p:nvPr>
            <p:ph type="title"/>
          </p:nvPr>
        </p:nvSpPr>
        <p:spPr>
          <a:xfrm>
            <a:off x="838200" y="418391"/>
            <a:ext cx="10515600" cy="1325563"/>
          </a:xfrm>
        </p:spPr>
        <p:txBody>
          <a:bodyPr>
            <a:normAutofit/>
          </a:bodyPr>
          <a:lstStyle/>
          <a:p>
            <a:pPr algn="ctr"/>
            <a:r>
              <a:rPr lang="cs-CZ" sz="3200" dirty="0" err="1"/>
              <a:t>Intraocular</a:t>
            </a:r>
            <a:r>
              <a:rPr lang="cs-CZ" sz="3200" dirty="0"/>
              <a:t> </a:t>
            </a:r>
            <a:r>
              <a:rPr lang="cs-CZ" sz="3200" dirty="0" err="1"/>
              <a:t>drug</a:t>
            </a:r>
            <a:r>
              <a:rPr lang="cs-CZ" sz="3200" dirty="0"/>
              <a:t> </a:t>
            </a:r>
            <a:r>
              <a:rPr lang="cs-CZ" sz="3200" dirty="0" err="1"/>
              <a:t>administration</a:t>
            </a:r>
            <a:endParaRPr lang="cs-CZ" sz="3200" dirty="0"/>
          </a:p>
        </p:txBody>
      </p:sp>
      <p:sp>
        <p:nvSpPr>
          <p:cNvPr id="3" name="Zástupný obsah 2">
            <a:extLst>
              <a:ext uri="{FF2B5EF4-FFF2-40B4-BE49-F238E27FC236}">
                <a16:creationId xmlns:a16="http://schemas.microsoft.com/office/drawing/2014/main" id="{684CDAEF-2C04-45C2-A24A-27FF718E49D4}"/>
              </a:ext>
            </a:extLst>
          </p:cNvPr>
          <p:cNvSpPr>
            <a:spLocks noGrp="1"/>
          </p:cNvSpPr>
          <p:nvPr>
            <p:ph idx="1"/>
          </p:nvPr>
        </p:nvSpPr>
        <p:spPr>
          <a:xfrm>
            <a:off x="767178" y="1225155"/>
            <a:ext cx="10515600" cy="4351338"/>
          </a:xfrm>
        </p:spPr>
        <p:txBody>
          <a:bodyPr>
            <a:normAutofit/>
          </a:bodyPr>
          <a:lstStyle/>
          <a:p>
            <a:pPr>
              <a:lnSpc>
                <a:spcPct val="100000"/>
              </a:lnSpc>
            </a:pPr>
            <a:r>
              <a:rPr lang="en-US" sz="1800" dirty="0"/>
              <a:t>Intravitreal application - injection of the drug into the vitreous space. It is performed in the operating room and after previous d</a:t>
            </a:r>
            <a:r>
              <a:rPr lang="cs-CZ" sz="1800" dirty="0"/>
              <a:t>e</a:t>
            </a:r>
            <a:r>
              <a:rPr lang="en-US" sz="1800" dirty="0" err="1"/>
              <a:t>sinfection</a:t>
            </a:r>
            <a:r>
              <a:rPr lang="en-US" sz="1800" dirty="0"/>
              <a:t> of the eyelids, rinsing of the conjunctival sac with a solution of povidone </a:t>
            </a:r>
            <a:r>
              <a:rPr lang="en-US" sz="1800" dirty="0" err="1"/>
              <a:t>iodinatum</a:t>
            </a:r>
            <a:r>
              <a:rPr lang="en-US" sz="1800" dirty="0"/>
              <a:t> and application of a topical anesthetic and local ATB. We apply </a:t>
            </a:r>
            <a:r>
              <a:rPr lang="en-US" sz="1800" dirty="0" err="1"/>
              <a:t>antiVEGF</a:t>
            </a:r>
            <a:r>
              <a:rPr lang="en-US" sz="1800" dirty="0"/>
              <a:t> drugs, ATB, corticosteroids, methotrexate (for intraocular lymphoma).</a:t>
            </a:r>
          </a:p>
          <a:p>
            <a:pPr>
              <a:lnSpc>
                <a:spcPct val="100000"/>
              </a:lnSpc>
            </a:pPr>
            <a:r>
              <a:rPr lang="en-US" sz="1800" dirty="0"/>
              <a:t>Risk of needle injury with careless application, development of infectious endophthalmitis several days after application, retinal </a:t>
            </a:r>
            <a:r>
              <a:rPr lang="cs-CZ" sz="1800" dirty="0"/>
              <a:t>detachement</a:t>
            </a:r>
            <a:r>
              <a:rPr lang="en-US" sz="1800" dirty="0"/>
              <a:t>.</a:t>
            </a:r>
          </a:p>
        </p:txBody>
      </p:sp>
      <p:pic>
        <p:nvPicPr>
          <p:cNvPr id="4" name="Picture 11" descr="100_4944">
            <a:extLst>
              <a:ext uri="{FF2B5EF4-FFF2-40B4-BE49-F238E27FC236}">
                <a16:creationId xmlns:a16="http://schemas.microsoft.com/office/drawing/2014/main" id="{7EC77D61-3C29-4127-9797-09266EBC17E8}"/>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233" y="3457176"/>
            <a:ext cx="4245299" cy="2830882"/>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3B68B881-0A36-4FF1-80F3-EA80981B68AD}"/>
              </a:ext>
            </a:extLst>
          </p:cNvPr>
          <p:cNvSpPr txBox="1"/>
          <p:nvPr/>
        </p:nvSpPr>
        <p:spPr>
          <a:xfrm>
            <a:off x="636973" y="6439609"/>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173236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9DA705-C68F-44E5-8E5A-B475C0BB25DD}"/>
              </a:ext>
            </a:extLst>
          </p:cNvPr>
          <p:cNvSpPr>
            <a:spLocks noGrp="1"/>
          </p:cNvSpPr>
          <p:nvPr>
            <p:ph type="title"/>
          </p:nvPr>
        </p:nvSpPr>
        <p:spPr>
          <a:xfrm>
            <a:off x="838200" y="0"/>
            <a:ext cx="10515600" cy="886626"/>
          </a:xfrm>
        </p:spPr>
        <p:txBody>
          <a:bodyPr>
            <a:normAutofit/>
          </a:bodyPr>
          <a:lstStyle/>
          <a:p>
            <a:pPr algn="ctr"/>
            <a:r>
              <a:rPr lang="cs-CZ" sz="3200" dirty="0" err="1"/>
              <a:t>Systemic</a:t>
            </a:r>
            <a:r>
              <a:rPr lang="cs-CZ" sz="3200" dirty="0"/>
              <a:t> </a:t>
            </a:r>
            <a:r>
              <a:rPr lang="cs-CZ" sz="3200" dirty="0" err="1"/>
              <a:t>therapy</a:t>
            </a:r>
            <a:endParaRPr lang="cs-CZ" sz="3200" dirty="0"/>
          </a:p>
        </p:txBody>
      </p:sp>
      <p:sp>
        <p:nvSpPr>
          <p:cNvPr id="3" name="Zástupný obsah 2">
            <a:extLst>
              <a:ext uri="{FF2B5EF4-FFF2-40B4-BE49-F238E27FC236}">
                <a16:creationId xmlns:a16="http://schemas.microsoft.com/office/drawing/2014/main" id="{3D76E117-783A-4326-A362-8C59E677BAF0}"/>
              </a:ext>
            </a:extLst>
          </p:cNvPr>
          <p:cNvSpPr>
            <a:spLocks noGrp="1"/>
          </p:cNvSpPr>
          <p:nvPr>
            <p:ph idx="1"/>
          </p:nvPr>
        </p:nvSpPr>
        <p:spPr>
          <a:xfrm>
            <a:off x="328474" y="726697"/>
            <a:ext cx="11354540" cy="5404606"/>
          </a:xfrm>
        </p:spPr>
        <p:txBody>
          <a:bodyPr>
            <a:noAutofit/>
          </a:bodyPr>
          <a:lstStyle/>
          <a:p>
            <a:pPr>
              <a:lnSpc>
                <a:spcPct val="100000"/>
              </a:lnSpc>
            </a:pPr>
            <a:r>
              <a:rPr lang="cs-CZ" sz="1800" dirty="0" err="1"/>
              <a:t>Indicated</a:t>
            </a:r>
            <a:r>
              <a:rPr lang="cs-CZ" sz="1800" dirty="0"/>
              <a:t>, </a:t>
            </a:r>
            <a:r>
              <a:rPr lang="cs-CZ" sz="1800" dirty="0" err="1"/>
              <a:t>if</a:t>
            </a:r>
            <a:r>
              <a:rPr lang="cs-CZ" sz="1800" dirty="0"/>
              <a:t> </a:t>
            </a:r>
            <a:r>
              <a:rPr lang="cs-CZ" sz="1800" dirty="0" err="1"/>
              <a:t>the</a:t>
            </a:r>
            <a:r>
              <a:rPr lang="cs-CZ" sz="1800" dirty="0"/>
              <a:t> </a:t>
            </a:r>
            <a:r>
              <a:rPr lang="cs-CZ" sz="1800" dirty="0" err="1"/>
              <a:t>process</a:t>
            </a:r>
            <a:r>
              <a:rPr lang="cs-CZ" sz="1800" dirty="0"/>
              <a:t> </a:t>
            </a:r>
            <a:r>
              <a:rPr lang="cs-CZ" sz="1800" dirty="0" err="1"/>
              <a:t>is</a:t>
            </a:r>
            <a:r>
              <a:rPr lang="cs-CZ" sz="1800" dirty="0"/>
              <a:t> not </a:t>
            </a:r>
            <a:r>
              <a:rPr lang="cs-CZ" sz="1800" dirty="0" err="1"/>
              <a:t>manageable</a:t>
            </a:r>
            <a:r>
              <a:rPr lang="cs-CZ" sz="1800" dirty="0"/>
              <a:t> by </a:t>
            </a:r>
            <a:r>
              <a:rPr lang="cs-CZ" sz="1800" dirty="0" err="1"/>
              <a:t>local</a:t>
            </a:r>
            <a:r>
              <a:rPr lang="cs-CZ" sz="1800" dirty="0"/>
              <a:t> </a:t>
            </a:r>
            <a:r>
              <a:rPr lang="cs-CZ" sz="1800" dirty="0" err="1"/>
              <a:t>treatment</a:t>
            </a:r>
            <a:r>
              <a:rPr lang="cs-CZ" sz="1800" dirty="0"/>
              <a:t>, to </a:t>
            </a:r>
            <a:r>
              <a:rPr lang="cs-CZ" sz="1800" dirty="0" err="1"/>
              <a:t>enhance</a:t>
            </a:r>
            <a:r>
              <a:rPr lang="cs-CZ" sz="1800" dirty="0"/>
              <a:t> </a:t>
            </a:r>
            <a:r>
              <a:rPr lang="cs-CZ" sz="1800" dirty="0" err="1"/>
              <a:t>local</a:t>
            </a:r>
            <a:r>
              <a:rPr lang="cs-CZ" sz="1800" dirty="0"/>
              <a:t> </a:t>
            </a:r>
            <a:r>
              <a:rPr lang="cs-CZ" sz="1800" dirty="0" err="1"/>
              <a:t>treatment</a:t>
            </a:r>
            <a:r>
              <a:rPr lang="cs-CZ" sz="1800" dirty="0"/>
              <a:t>. In </a:t>
            </a:r>
            <a:r>
              <a:rPr lang="cs-CZ" sz="1800" dirty="0" err="1"/>
              <a:t>the</a:t>
            </a:r>
            <a:r>
              <a:rPr lang="cs-CZ" sz="1800" dirty="0"/>
              <a:t> </a:t>
            </a:r>
            <a:r>
              <a:rPr lang="cs-CZ" sz="1800" dirty="0" err="1"/>
              <a:t>form</a:t>
            </a:r>
            <a:r>
              <a:rPr lang="cs-CZ" sz="1800" dirty="0"/>
              <a:t> </a:t>
            </a:r>
            <a:r>
              <a:rPr lang="cs-CZ" sz="1800" dirty="0" err="1"/>
              <a:t>of</a:t>
            </a:r>
            <a:r>
              <a:rPr lang="cs-CZ" sz="1800" dirty="0"/>
              <a:t> oral </a:t>
            </a:r>
            <a:r>
              <a:rPr lang="cs-CZ" sz="1800" dirty="0" err="1"/>
              <a:t>or</a:t>
            </a:r>
            <a:r>
              <a:rPr lang="cs-CZ" sz="1800" dirty="0"/>
              <a:t>, in </a:t>
            </a:r>
            <a:r>
              <a:rPr lang="cs-CZ" sz="1800" dirty="0" err="1"/>
              <a:t>the</a:t>
            </a:r>
            <a:r>
              <a:rPr lang="cs-CZ" sz="1800" dirty="0"/>
              <a:t> case </a:t>
            </a:r>
            <a:r>
              <a:rPr lang="cs-CZ" sz="1800" dirty="0" err="1"/>
              <a:t>of</a:t>
            </a:r>
            <a:r>
              <a:rPr lang="cs-CZ" sz="1800" dirty="0"/>
              <a:t> more severe </a:t>
            </a:r>
            <a:r>
              <a:rPr lang="cs-CZ" sz="1800" dirty="0" err="1"/>
              <a:t>conditions</a:t>
            </a:r>
            <a:r>
              <a:rPr lang="cs-CZ" sz="1800" dirty="0"/>
              <a:t>, </a:t>
            </a:r>
            <a:r>
              <a:rPr lang="cs-CZ" sz="1800" dirty="0" err="1"/>
              <a:t>parenteral</a:t>
            </a:r>
            <a:r>
              <a:rPr lang="cs-CZ" sz="1800" dirty="0"/>
              <a:t> (</a:t>
            </a:r>
            <a:r>
              <a:rPr lang="cs-CZ" sz="1800" dirty="0" err="1"/>
              <a:t>i.v</a:t>
            </a:r>
            <a:r>
              <a:rPr lang="cs-CZ" sz="1800" dirty="0"/>
              <a:t>. </a:t>
            </a:r>
            <a:r>
              <a:rPr lang="cs-CZ" sz="1800" dirty="0" err="1"/>
              <a:t>or</a:t>
            </a:r>
            <a:r>
              <a:rPr lang="cs-CZ" sz="1800" dirty="0"/>
              <a:t> </a:t>
            </a:r>
            <a:r>
              <a:rPr lang="cs-CZ" sz="1800" dirty="0" err="1"/>
              <a:t>i.m</a:t>
            </a:r>
            <a:r>
              <a:rPr lang="cs-CZ" sz="1800" dirty="0"/>
              <a:t>.).</a:t>
            </a:r>
          </a:p>
          <a:p>
            <a:pPr>
              <a:lnSpc>
                <a:spcPct val="100000"/>
              </a:lnSpc>
            </a:pPr>
            <a:r>
              <a:rPr lang="cs-CZ" sz="1800" dirty="0"/>
              <a:t>ATB - most </a:t>
            </a:r>
            <a:r>
              <a:rPr lang="cs-CZ" sz="1800" dirty="0" err="1"/>
              <a:t>have</a:t>
            </a:r>
            <a:r>
              <a:rPr lang="cs-CZ" sz="1800" dirty="0"/>
              <a:t> </a:t>
            </a:r>
            <a:r>
              <a:rPr lang="cs-CZ" sz="1800" dirty="0" err="1"/>
              <a:t>poor</a:t>
            </a:r>
            <a:r>
              <a:rPr lang="cs-CZ" sz="1800" dirty="0"/>
              <a:t> </a:t>
            </a:r>
            <a:r>
              <a:rPr lang="cs-CZ" sz="1800" dirty="0" err="1"/>
              <a:t>penetration</a:t>
            </a:r>
            <a:r>
              <a:rPr lang="cs-CZ" sz="1800" dirty="0"/>
              <a:t> </a:t>
            </a:r>
            <a:r>
              <a:rPr lang="cs-CZ" sz="1800" dirty="0" err="1"/>
              <a:t>into</a:t>
            </a:r>
            <a:r>
              <a:rPr lang="cs-CZ" sz="1800" dirty="0"/>
              <a:t> </a:t>
            </a:r>
            <a:r>
              <a:rPr lang="cs-CZ" sz="1800" dirty="0" err="1"/>
              <a:t>the</a:t>
            </a:r>
            <a:r>
              <a:rPr lang="cs-CZ" sz="1800" dirty="0"/>
              <a:t> </a:t>
            </a:r>
            <a:r>
              <a:rPr lang="cs-CZ" sz="1800" dirty="0" err="1"/>
              <a:t>eye</a:t>
            </a:r>
            <a:r>
              <a:rPr lang="cs-CZ" sz="1800" dirty="0"/>
              <a:t>. </a:t>
            </a:r>
            <a:r>
              <a:rPr lang="cs-CZ" sz="1800" dirty="0" err="1"/>
              <a:t>We</a:t>
            </a:r>
            <a:r>
              <a:rPr lang="cs-CZ" sz="1800" dirty="0"/>
              <a:t> use </a:t>
            </a:r>
            <a:r>
              <a:rPr lang="cs-CZ" sz="1800" dirty="0" err="1"/>
              <a:t>the</a:t>
            </a:r>
            <a:r>
              <a:rPr lang="cs-CZ" sz="1800" dirty="0"/>
              <a:t> </a:t>
            </a:r>
            <a:r>
              <a:rPr lang="cs-CZ" sz="1800" dirty="0" err="1"/>
              <a:t>drug</a:t>
            </a:r>
            <a:r>
              <a:rPr lang="cs-CZ" sz="1800" dirty="0"/>
              <a:t> </a:t>
            </a:r>
            <a:r>
              <a:rPr lang="cs-CZ" sz="1800" dirty="0" err="1"/>
              <a:t>empirically</a:t>
            </a:r>
            <a:r>
              <a:rPr lang="cs-CZ" sz="1800" dirty="0"/>
              <a:t> </a:t>
            </a:r>
            <a:r>
              <a:rPr lang="cs-CZ" sz="1800" dirty="0" err="1"/>
              <a:t>or</a:t>
            </a:r>
            <a:r>
              <a:rPr lang="cs-CZ" sz="1800" dirty="0"/>
              <a:t> on </a:t>
            </a:r>
            <a:r>
              <a:rPr lang="cs-CZ" sz="1800" dirty="0" err="1"/>
              <a:t>the</a:t>
            </a:r>
            <a:r>
              <a:rPr lang="cs-CZ" sz="1800" dirty="0"/>
              <a:t> </a:t>
            </a:r>
            <a:r>
              <a:rPr lang="cs-CZ" sz="1800" dirty="0" err="1"/>
              <a:t>basis</a:t>
            </a:r>
            <a:r>
              <a:rPr lang="cs-CZ" sz="1800" dirty="0"/>
              <a:t> </a:t>
            </a:r>
            <a:r>
              <a:rPr lang="cs-CZ" sz="1800" dirty="0" err="1"/>
              <a:t>of</a:t>
            </a:r>
            <a:r>
              <a:rPr lang="cs-CZ" sz="1800" dirty="0"/>
              <a:t> </a:t>
            </a:r>
            <a:r>
              <a:rPr lang="cs-CZ" sz="1800" dirty="0" err="1"/>
              <a:t>cultivation</a:t>
            </a:r>
            <a:r>
              <a:rPr lang="cs-CZ" sz="1800" dirty="0"/>
              <a:t> and sensitivity, </a:t>
            </a:r>
            <a:r>
              <a:rPr lang="cs-CZ" sz="1800" dirty="0" err="1"/>
              <a:t>sometimes</a:t>
            </a:r>
            <a:r>
              <a:rPr lang="cs-CZ" sz="1800" dirty="0"/>
              <a:t> </a:t>
            </a:r>
            <a:r>
              <a:rPr lang="cs-CZ" sz="1800" dirty="0" err="1"/>
              <a:t>it</a:t>
            </a:r>
            <a:r>
              <a:rPr lang="cs-CZ" sz="1800" dirty="0"/>
              <a:t> </a:t>
            </a:r>
            <a:r>
              <a:rPr lang="cs-CZ" sz="1800" dirty="0" err="1"/>
              <a:t>is</a:t>
            </a:r>
            <a:r>
              <a:rPr lang="cs-CZ" sz="1800" dirty="0"/>
              <a:t> </a:t>
            </a:r>
            <a:r>
              <a:rPr lang="cs-CZ" sz="1800" dirty="0" err="1"/>
              <a:t>necessary</a:t>
            </a:r>
            <a:r>
              <a:rPr lang="cs-CZ" sz="1800" dirty="0"/>
              <a:t> to </a:t>
            </a:r>
            <a:r>
              <a:rPr lang="cs-CZ" sz="1800" dirty="0" err="1"/>
              <a:t>consult</a:t>
            </a:r>
            <a:r>
              <a:rPr lang="cs-CZ" sz="1800" dirty="0"/>
              <a:t> a </a:t>
            </a:r>
            <a:r>
              <a:rPr lang="cs-CZ" sz="1800" dirty="0" err="1"/>
              <a:t>clinical</a:t>
            </a:r>
            <a:r>
              <a:rPr lang="cs-CZ" sz="1800" dirty="0"/>
              <a:t> </a:t>
            </a:r>
            <a:r>
              <a:rPr lang="cs-CZ" sz="1800" dirty="0" err="1"/>
              <a:t>pharmacologist</a:t>
            </a:r>
            <a:r>
              <a:rPr lang="cs-CZ" sz="1800" dirty="0"/>
              <a:t>. </a:t>
            </a:r>
            <a:r>
              <a:rPr lang="cs-CZ" sz="1800" dirty="0" err="1"/>
              <a:t>We</a:t>
            </a:r>
            <a:r>
              <a:rPr lang="cs-CZ" sz="1800" dirty="0"/>
              <a:t> </a:t>
            </a:r>
            <a:r>
              <a:rPr lang="cs-CZ" sz="1800" dirty="0" err="1"/>
              <a:t>administer</a:t>
            </a:r>
            <a:r>
              <a:rPr lang="cs-CZ" sz="1800" dirty="0"/>
              <a:t> 3rd </a:t>
            </a:r>
            <a:r>
              <a:rPr lang="cs-CZ" sz="1800" dirty="0" err="1"/>
              <a:t>generation</a:t>
            </a:r>
            <a:r>
              <a:rPr lang="cs-CZ" sz="1800" dirty="0"/>
              <a:t> </a:t>
            </a:r>
            <a:r>
              <a:rPr lang="cs-CZ" sz="1800" dirty="0" err="1"/>
              <a:t>cephalosporins</a:t>
            </a:r>
            <a:r>
              <a:rPr lang="cs-CZ" sz="1800" dirty="0"/>
              <a:t> (</a:t>
            </a:r>
            <a:r>
              <a:rPr lang="cs-CZ" sz="1800" dirty="0" err="1"/>
              <a:t>ceftazidime</a:t>
            </a:r>
            <a:r>
              <a:rPr lang="cs-CZ" sz="1800" dirty="0"/>
              <a:t>) </a:t>
            </a:r>
            <a:r>
              <a:rPr lang="cs-CZ" sz="1800" dirty="0" err="1"/>
              <a:t>together</a:t>
            </a:r>
            <a:r>
              <a:rPr lang="cs-CZ" sz="1800" dirty="0"/>
              <a:t> </a:t>
            </a:r>
            <a:r>
              <a:rPr lang="cs-CZ" sz="1800" dirty="0" err="1"/>
              <a:t>with</a:t>
            </a:r>
            <a:r>
              <a:rPr lang="cs-CZ" sz="1800" dirty="0"/>
              <a:t> </a:t>
            </a:r>
            <a:r>
              <a:rPr lang="cs-CZ" sz="1800" dirty="0" err="1"/>
              <a:t>vancomycin</a:t>
            </a:r>
            <a:r>
              <a:rPr lang="cs-CZ" sz="1800" dirty="0"/>
              <a:t> </a:t>
            </a:r>
            <a:r>
              <a:rPr lang="cs-CZ" sz="1800" dirty="0" err="1"/>
              <a:t>for</a:t>
            </a:r>
            <a:r>
              <a:rPr lang="cs-CZ" sz="1800" dirty="0"/>
              <a:t> </a:t>
            </a:r>
            <a:r>
              <a:rPr lang="cs-CZ" sz="1800" dirty="0" err="1"/>
              <a:t>infectious</a:t>
            </a:r>
            <a:r>
              <a:rPr lang="cs-CZ" sz="1800" dirty="0"/>
              <a:t> </a:t>
            </a:r>
            <a:r>
              <a:rPr lang="cs-CZ" sz="1800" dirty="0" err="1"/>
              <a:t>endophthalmitis</a:t>
            </a:r>
            <a:r>
              <a:rPr lang="cs-CZ" sz="1800" dirty="0"/>
              <a:t>, </a:t>
            </a:r>
            <a:r>
              <a:rPr lang="cs-CZ" sz="1800" dirty="0" err="1"/>
              <a:t>amoxicillin</a:t>
            </a:r>
            <a:r>
              <a:rPr lang="cs-CZ" sz="1800" dirty="0"/>
              <a:t> </a:t>
            </a:r>
            <a:r>
              <a:rPr lang="cs-CZ" sz="1800" dirty="0" err="1"/>
              <a:t>with</a:t>
            </a:r>
            <a:r>
              <a:rPr lang="cs-CZ" sz="1800" dirty="0"/>
              <a:t> </a:t>
            </a:r>
            <a:r>
              <a:rPr lang="cs-CZ" sz="1800" dirty="0" err="1"/>
              <a:t>clavulanic</a:t>
            </a:r>
            <a:r>
              <a:rPr lang="cs-CZ" sz="1800" dirty="0"/>
              <a:t> acid </a:t>
            </a:r>
            <a:r>
              <a:rPr lang="cs-CZ" sz="1800" dirty="0" err="1"/>
              <a:t>or</a:t>
            </a:r>
            <a:r>
              <a:rPr lang="cs-CZ" sz="1800" dirty="0"/>
              <a:t> </a:t>
            </a:r>
            <a:r>
              <a:rPr lang="cs-CZ" sz="1800" dirty="0" err="1"/>
              <a:t>clindamycin</a:t>
            </a:r>
            <a:r>
              <a:rPr lang="cs-CZ" sz="1800" dirty="0"/>
              <a:t> </a:t>
            </a:r>
            <a:r>
              <a:rPr lang="cs-CZ" sz="1800" dirty="0" err="1"/>
              <a:t>for</a:t>
            </a:r>
            <a:r>
              <a:rPr lang="cs-CZ" sz="1800" dirty="0"/>
              <a:t> </a:t>
            </a:r>
            <a:r>
              <a:rPr lang="cs-CZ" sz="1800" dirty="0" err="1"/>
              <a:t>inflammation</a:t>
            </a:r>
            <a:r>
              <a:rPr lang="cs-CZ" sz="1800" dirty="0"/>
              <a:t> </a:t>
            </a:r>
            <a:r>
              <a:rPr lang="cs-CZ" sz="1800" dirty="0" err="1"/>
              <a:t>of</a:t>
            </a:r>
            <a:r>
              <a:rPr lang="cs-CZ" sz="1800" dirty="0"/>
              <a:t> </a:t>
            </a:r>
            <a:r>
              <a:rPr lang="cs-CZ" sz="1800" dirty="0" err="1"/>
              <a:t>the</a:t>
            </a:r>
            <a:r>
              <a:rPr lang="cs-CZ" sz="1800" dirty="0"/>
              <a:t> orbit, </a:t>
            </a:r>
            <a:r>
              <a:rPr lang="cs-CZ" sz="1800" dirty="0" err="1"/>
              <a:t>lacrimal</a:t>
            </a:r>
            <a:r>
              <a:rPr lang="cs-CZ" sz="1800" dirty="0"/>
              <a:t> </a:t>
            </a:r>
            <a:r>
              <a:rPr lang="cs-CZ" sz="1800" dirty="0" err="1"/>
              <a:t>sac</a:t>
            </a:r>
            <a:r>
              <a:rPr lang="cs-CZ" sz="1800" dirty="0"/>
              <a:t>, </a:t>
            </a:r>
            <a:r>
              <a:rPr lang="cs-CZ" sz="1800" dirty="0" err="1"/>
              <a:t>azithromycin</a:t>
            </a:r>
            <a:r>
              <a:rPr lang="cs-CZ" sz="1800" dirty="0"/>
              <a:t> </a:t>
            </a:r>
            <a:r>
              <a:rPr lang="cs-CZ" sz="1800" dirty="0" err="1"/>
              <a:t>for</a:t>
            </a:r>
            <a:r>
              <a:rPr lang="cs-CZ" sz="1800" dirty="0"/>
              <a:t> </a:t>
            </a:r>
            <a:r>
              <a:rPr lang="cs-CZ" sz="1800" dirty="0" err="1"/>
              <a:t>toxoplasmosis</a:t>
            </a:r>
            <a:r>
              <a:rPr lang="cs-CZ" sz="1800" dirty="0"/>
              <a:t>.</a:t>
            </a:r>
          </a:p>
          <a:p>
            <a:pPr>
              <a:lnSpc>
                <a:spcPct val="100000"/>
              </a:lnSpc>
            </a:pPr>
            <a:r>
              <a:rPr lang="cs-CZ" sz="1800" dirty="0" err="1"/>
              <a:t>Antivirals</a:t>
            </a:r>
            <a:r>
              <a:rPr lang="cs-CZ" sz="1800" dirty="0"/>
              <a:t> - </a:t>
            </a:r>
            <a:r>
              <a:rPr lang="cs-CZ" sz="1800" dirty="0" err="1"/>
              <a:t>aciclovir</a:t>
            </a:r>
            <a:r>
              <a:rPr lang="cs-CZ" sz="1800" dirty="0"/>
              <a:t> in herpes </a:t>
            </a:r>
            <a:r>
              <a:rPr lang="cs-CZ" sz="1800" dirty="0" err="1"/>
              <a:t>inflammation</a:t>
            </a:r>
            <a:endParaRPr lang="cs-CZ" sz="1800" dirty="0"/>
          </a:p>
          <a:p>
            <a:pPr>
              <a:lnSpc>
                <a:spcPct val="100000"/>
              </a:lnSpc>
            </a:pPr>
            <a:r>
              <a:rPr lang="cs-CZ" sz="1800" dirty="0" err="1"/>
              <a:t>Antifungals</a:t>
            </a:r>
            <a:endParaRPr lang="cs-CZ" sz="1800" dirty="0"/>
          </a:p>
          <a:p>
            <a:pPr>
              <a:lnSpc>
                <a:spcPct val="100000"/>
              </a:lnSpc>
            </a:pPr>
            <a:r>
              <a:rPr lang="cs-CZ" sz="1800" dirty="0" err="1"/>
              <a:t>Anthelmintics</a:t>
            </a:r>
            <a:endParaRPr lang="cs-CZ" sz="1800" dirty="0"/>
          </a:p>
          <a:p>
            <a:pPr>
              <a:lnSpc>
                <a:spcPct val="100000"/>
              </a:lnSpc>
            </a:pPr>
            <a:r>
              <a:rPr lang="cs-CZ" sz="1800" dirty="0" err="1"/>
              <a:t>Corticosteroids</a:t>
            </a:r>
            <a:r>
              <a:rPr lang="cs-CZ" sz="1800" dirty="0"/>
              <a:t> - </a:t>
            </a:r>
            <a:r>
              <a:rPr lang="cs-CZ" sz="1800" dirty="0" err="1"/>
              <a:t>indicated</a:t>
            </a:r>
            <a:r>
              <a:rPr lang="cs-CZ" sz="1800" dirty="0"/>
              <a:t> </a:t>
            </a:r>
            <a:r>
              <a:rPr lang="cs-CZ" sz="1800" dirty="0" err="1"/>
              <a:t>for</a:t>
            </a:r>
            <a:r>
              <a:rPr lang="cs-CZ" sz="1800" dirty="0"/>
              <a:t> severe </a:t>
            </a:r>
            <a:r>
              <a:rPr lang="cs-CZ" sz="1800" dirty="0" err="1"/>
              <a:t>intraocular</a:t>
            </a:r>
            <a:r>
              <a:rPr lang="cs-CZ" sz="1800" dirty="0"/>
              <a:t> </a:t>
            </a:r>
            <a:r>
              <a:rPr lang="cs-CZ" sz="1800" dirty="0" err="1"/>
              <a:t>inflammation</a:t>
            </a:r>
            <a:r>
              <a:rPr lang="cs-CZ" sz="1800" dirty="0"/>
              <a:t>. Most </a:t>
            </a:r>
            <a:r>
              <a:rPr lang="cs-CZ" sz="1800" dirty="0" err="1"/>
              <a:t>often</a:t>
            </a:r>
            <a:r>
              <a:rPr lang="cs-CZ" sz="1800" dirty="0"/>
              <a:t> </a:t>
            </a:r>
            <a:r>
              <a:rPr lang="cs-CZ" sz="1800" dirty="0" err="1"/>
              <a:t>prednisone</a:t>
            </a:r>
            <a:r>
              <a:rPr lang="cs-CZ" sz="1800" dirty="0"/>
              <a:t> </a:t>
            </a:r>
            <a:r>
              <a:rPr lang="cs-CZ" sz="1800" dirty="0" err="1"/>
              <a:t>p.o</a:t>
            </a:r>
            <a:r>
              <a:rPr lang="cs-CZ" sz="1800" dirty="0"/>
              <a:t>. (0.5 - 1 mg / kg / </a:t>
            </a:r>
            <a:r>
              <a:rPr lang="cs-CZ" sz="1800" dirty="0" err="1"/>
              <a:t>day</a:t>
            </a:r>
            <a:r>
              <a:rPr lang="cs-CZ" sz="1800" dirty="0"/>
              <a:t>), </a:t>
            </a:r>
            <a:r>
              <a:rPr lang="cs-CZ" sz="1800" dirty="0" err="1"/>
              <a:t>methylprednisolone</a:t>
            </a:r>
            <a:r>
              <a:rPr lang="cs-CZ" sz="1800" dirty="0"/>
              <a:t> </a:t>
            </a:r>
            <a:r>
              <a:rPr lang="cs-CZ" sz="1800" dirty="0" err="1"/>
              <a:t>p.o</a:t>
            </a:r>
            <a:r>
              <a:rPr lang="cs-CZ" sz="1800" dirty="0"/>
              <a:t>. (5mg </a:t>
            </a:r>
            <a:r>
              <a:rPr lang="cs-CZ" sz="1800" dirty="0" err="1"/>
              <a:t>prednisone</a:t>
            </a:r>
            <a:r>
              <a:rPr lang="cs-CZ" sz="1800" dirty="0"/>
              <a:t> </a:t>
            </a:r>
            <a:r>
              <a:rPr lang="cs-CZ" sz="1800" dirty="0" err="1"/>
              <a:t>corresponds</a:t>
            </a:r>
            <a:r>
              <a:rPr lang="cs-CZ" sz="1800" dirty="0"/>
              <a:t> to 4mg </a:t>
            </a:r>
            <a:r>
              <a:rPr lang="cs-CZ" sz="1800" dirty="0" err="1"/>
              <a:t>methylprednisolone</a:t>
            </a:r>
            <a:r>
              <a:rPr lang="cs-CZ" sz="1800" dirty="0"/>
              <a:t>) </a:t>
            </a:r>
            <a:r>
              <a:rPr lang="cs-CZ" sz="1800" dirty="0" err="1"/>
              <a:t>or</a:t>
            </a:r>
            <a:r>
              <a:rPr lang="cs-CZ" sz="1800" dirty="0"/>
              <a:t> </a:t>
            </a:r>
            <a:r>
              <a:rPr lang="cs-CZ" sz="1800" dirty="0" err="1"/>
              <a:t>i.v</a:t>
            </a:r>
            <a:r>
              <a:rPr lang="cs-CZ" sz="1800" dirty="0"/>
              <a:t>. (250 - 1000mg / </a:t>
            </a:r>
            <a:r>
              <a:rPr lang="cs-CZ" sz="1800" dirty="0" err="1"/>
              <a:t>day</a:t>
            </a:r>
            <a:r>
              <a:rPr lang="cs-CZ" sz="1800" dirty="0"/>
              <a:t>), </a:t>
            </a:r>
            <a:r>
              <a:rPr lang="cs-CZ" sz="1800" dirty="0" err="1"/>
              <a:t>hydrocortisone</a:t>
            </a:r>
            <a:r>
              <a:rPr lang="cs-CZ" sz="1800" dirty="0"/>
              <a:t> </a:t>
            </a:r>
            <a:r>
              <a:rPr lang="cs-CZ" sz="1800" dirty="0" err="1"/>
              <a:t>i.v</a:t>
            </a:r>
            <a:r>
              <a:rPr lang="cs-CZ" sz="1800" dirty="0"/>
              <a:t>., </a:t>
            </a:r>
            <a:r>
              <a:rPr lang="cs-CZ" sz="1800" dirty="0" err="1"/>
              <a:t>i.m</a:t>
            </a:r>
            <a:r>
              <a:rPr lang="cs-CZ" sz="1800" dirty="0"/>
              <a:t>.</a:t>
            </a:r>
          </a:p>
          <a:p>
            <a:pPr>
              <a:lnSpc>
                <a:spcPct val="100000"/>
              </a:lnSpc>
            </a:pPr>
            <a:r>
              <a:rPr lang="cs-CZ" sz="1800" dirty="0" err="1"/>
              <a:t>Immunosuppressants</a:t>
            </a:r>
            <a:r>
              <a:rPr lang="cs-CZ" sz="1800" dirty="0"/>
              <a:t> - </a:t>
            </a:r>
            <a:r>
              <a:rPr lang="cs-CZ" sz="1800" dirty="0" err="1"/>
              <a:t>indicated</a:t>
            </a:r>
            <a:r>
              <a:rPr lang="cs-CZ" sz="1800" dirty="0"/>
              <a:t> as </a:t>
            </a:r>
            <a:r>
              <a:rPr lang="cs-CZ" sz="1800" dirty="0" err="1"/>
              <a:t>monotherapy</a:t>
            </a:r>
            <a:r>
              <a:rPr lang="cs-CZ" sz="1800" dirty="0"/>
              <a:t> </a:t>
            </a:r>
            <a:r>
              <a:rPr lang="cs-CZ" sz="1800" dirty="0" err="1"/>
              <a:t>or</a:t>
            </a:r>
            <a:r>
              <a:rPr lang="cs-CZ" sz="1800" dirty="0"/>
              <a:t> </a:t>
            </a:r>
            <a:r>
              <a:rPr lang="cs-CZ" sz="1800" dirty="0" err="1"/>
              <a:t>combination</a:t>
            </a:r>
            <a:r>
              <a:rPr lang="cs-CZ" sz="1800" dirty="0"/>
              <a:t> </a:t>
            </a:r>
            <a:r>
              <a:rPr lang="cs-CZ" sz="1800" dirty="0" err="1"/>
              <a:t>therapy</a:t>
            </a:r>
            <a:r>
              <a:rPr lang="cs-CZ" sz="1800" dirty="0"/>
              <a:t> </a:t>
            </a:r>
            <a:r>
              <a:rPr lang="cs-CZ" sz="1800" dirty="0" err="1"/>
              <a:t>with</a:t>
            </a:r>
            <a:r>
              <a:rPr lang="cs-CZ" sz="1800" dirty="0"/>
              <a:t> </a:t>
            </a:r>
            <a:r>
              <a:rPr lang="cs-CZ" sz="1800" dirty="0" err="1"/>
              <a:t>corticosteroids</a:t>
            </a:r>
            <a:r>
              <a:rPr lang="cs-CZ" sz="1800" dirty="0"/>
              <a:t> </a:t>
            </a:r>
            <a:r>
              <a:rPr lang="cs-CZ" sz="1800" dirty="0" err="1"/>
              <a:t>for</a:t>
            </a:r>
            <a:r>
              <a:rPr lang="cs-CZ" sz="1800" dirty="0"/>
              <a:t> vision-</a:t>
            </a:r>
            <a:r>
              <a:rPr lang="cs-CZ" sz="1800" dirty="0" err="1"/>
              <a:t>threatening</a:t>
            </a:r>
            <a:r>
              <a:rPr lang="cs-CZ" sz="1800" dirty="0"/>
              <a:t>, non-</a:t>
            </a:r>
            <a:r>
              <a:rPr lang="cs-CZ" sz="1800" dirty="0" err="1"/>
              <a:t>infectious</a:t>
            </a:r>
            <a:r>
              <a:rPr lang="cs-CZ" sz="1800" dirty="0"/>
              <a:t> </a:t>
            </a:r>
            <a:r>
              <a:rPr lang="cs-CZ" sz="1800" dirty="0" err="1"/>
              <a:t>intraocular</a:t>
            </a:r>
            <a:r>
              <a:rPr lang="cs-CZ" sz="1800" dirty="0"/>
              <a:t> </a:t>
            </a:r>
            <a:r>
              <a:rPr lang="cs-CZ" sz="1800" dirty="0" err="1"/>
              <a:t>inflammation</a:t>
            </a:r>
            <a:r>
              <a:rPr lang="cs-CZ" sz="1800" dirty="0"/>
              <a:t>. </a:t>
            </a:r>
            <a:r>
              <a:rPr lang="cs-CZ" sz="1800" dirty="0" err="1"/>
              <a:t>The</a:t>
            </a:r>
            <a:r>
              <a:rPr lang="cs-CZ" sz="1800" dirty="0"/>
              <a:t> most </a:t>
            </a:r>
            <a:r>
              <a:rPr lang="cs-CZ" sz="1800" dirty="0" err="1"/>
              <a:t>common</a:t>
            </a:r>
            <a:r>
              <a:rPr lang="cs-CZ" sz="1800" dirty="0"/>
              <a:t> </a:t>
            </a:r>
            <a:r>
              <a:rPr lang="cs-CZ" sz="1800" dirty="0" err="1"/>
              <a:t>is</a:t>
            </a:r>
            <a:r>
              <a:rPr lang="cs-CZ" sz="1800" dirty="0"/>
              <a:t> </a:t>
            </a:r>
            <a:r>
              <a:rPr lang="cs-CZ" sz="1800" dirty="0" err="1"/>
              <a:t>methotrexate</a:t>
            </a:r>
            <a:r>
              <a:rPr lang="cs-CZ" sz="1800" dirty="0"/>
              <a:t>, azathioprine.</a:t>
            </a:r>
          </a:p>
          <a:p>
            <a:pPr>
              <a:lnSpc>
                <a:spcPct val="100000"/>
              </a:lnSpc>
            </a:pPr>
            <a:r>
              <a:rPr lang="cs-CZ" sz="1800" dirty="0" err="1"/>
              <a:t>Biological</a:t>
            </a:r>
            <a:r>
              <a:rPr lang="cs-CZ" sz="1800" dirty="0"/>
              <a:t> </a:t>
            </a:r>
            <a:r>
              <a:rPr lang="cs-CZ" sz="1800" dirty="0" err="1"/>
              <a:t>treatment</a:t>
            </a:r>
            <a:r>
              <a:rPr lang="cs-CZ" sz="1800" dirty="0"/>
              <a:t> - a </a:t>
            </a:r>
            <a:r>
              <a:rPr lang="cs-CZ" sz="1800" dirty="0" err="1"/>
              <a:t>modern</a:t>
            </a:r>
            <a:r>
              <a:rPr lang="cs-CZ" sz="1800" dirty="0"/>
              <a:t> </a:t>
            </a:r>
            <a:r>
              <a:rPr lang="cs-CZ" sz="1800" dirty="0" err="1"/>
              <a:t>method</a:t>
            </a:r>
            <a:r>
              <a:rPr lang="cs-CZ" sz="1800" dirty="0"/>
              <a:t> </a:t>
            </a:r>
            <a:r>
              <a:rPr lang="cs-CZ" sz="1800" dirty="0" err="1"/>
              <a:t>of</a:t>
            </a:r>
            <a:r>
              <a:rPr lang="cs-CZ" sz="1800" dirty="0"/>
              <a:t> </a:t>
            </a:r>
            <a:r>
              <a:rPr lang="cs-CZ" sz="1800" dirty="0" err="1"/>
              <a:t>treatment</a:t>
            </a:r>
            <a:r>
              <a:rPr lang="cs-CZ" sz="1800" dirty="0"/>
              <a:t> </a:t>
            </a:r>
            <a:r>
              <a:rPr lang="cs-CZ" sz="1800" dirty="0" err="1"/>
              <a:t>of</a:t>
            </a:r>
            <a:r>
              <a:rPr lang="cs-CZ" sz="1800" dirty="0"/>
              <a:t> non-</a:t>
            </a:r>
            <a:r>
              <a:rPr lang="cs-CZ" sz="1800" dirty="0" err="1"/>
              <a:t>infectious</a:t>
            </a:r>
            <a:r>
              <a:rPr lang="cs-CZ" sz="1800" dirty="0"/>
              <a:t> </a:t>
            </a:r>
            <a:r>
              <a:rPr lang="cs-CZ" sz="1800" dirty="0" err="1"/>
              <a:t>intraocular</a:t>
            </a:r>
            <a:r>
              <a:rPr lang="cs-CZ" sz="1800" dirty="0"/>
              <a:t> </a:t>
            </a:r>
            <a:r>
              <a:rPr lang="cs-CZ" sz="1800" dirty="0" err="1"/>
              <a:t>inflammations</a:t>
            </a:r>
            <a:r>
              <a:rPr lang="cs-CZ" sz="1800" dirty="0"/>
              <a:t> </a:t>
            </a:r>
            <a:r>
              <a:rPr lang="cs-CZ" sz="1800" dirty="0" err="1"/>
              <a:t>after</a:t>
            </a:r>
            <a:r>
              <a:rPr lang="cs-CZ" sz="1800" dirty="0"/>
              <a:t> meeting </a:t>
            </a:r>
            <a:r>
              <a:rPr lang="cs-CZ" sz="1800" dirty="0" err="1"/>
              <a:t>the</a:t>
            </a:r>
            <a:r>
              <a:rPr lang="cs-CZ" sz="1800" dirty="0"/>
              <a:t> </a:t>
            </a:r>
            <a:r>
              <a:rPr lang="cs-CZ" sz="1800" dirty="0" err="1"/>
              <a:t>indication</a:t>
            </a:r>
            <a:r>
              <a:rPr lang="cs-CZ" sz="1800" dirty="0"/>
              <a:t> </a:t>
            </a:r>
            <a:r>
              <a:rPr lang="cs-CZ" sz="1800" dirty="0" err="1"/>
              <a:t>criteria</a:t>
            </a:r>
            <a:r>
              <a:rPr lang="cs-CZ" sz="1800" dirty="0"/>
              <a:t>.</a:t>
            </a:r>
          </a:p>
          <a:p>
            <a:pPr>
              <a:lnSpc>
                <a:spcPct val="100000"/>
              </a:lnSpc>
            </a:pPr>
            <a:r>
              <a:rPr lang="cs-CZ" sz="1800" dirty="0" err="1"/>
              <a:t>Antiglaucoma</a:t>
            </a:r>
            <a:r>
              <a:rPr lang="cs-CZ" sz="1800" dirty="0"/>
              <a:t> - </a:t>
            </a:r>
            <a:r>
              <a:rPr lang="cs-CZ" sz="1800" dirty="0" err="1"/>
              <a:t>indicated</a:t>
            </a:r>
            <a:r>
              <a:rPr lang="cs-CZ" sz="1800" dirty="0"/>
              <a:t> </a:t>
            </a:r>
            <a:r>
              <a:rPr lang="cs-CZ" sz="1800" dirty="0" err="1"/>
              <a:t>if</a:t>
            </a:r>
            <a:r>
              <a:rPr lang="cs-CZ" sz="1800" dirty="0"/>
              <a:t> </a:t>
            </a:r>
            <a:r>
              <a:rPr lang="cs-CZ" sz="1800" dirty="0" err="1"/>
              <a:t>high</a:t>
            </a:r>
            <a:r>
              <a:rPr lang="cs-CZ" sz="1800" dirty="0"/>
              <a:t> </a:t>
            </a:r>
            <a:r>
              <a:rPr lang="cs-CZ" sz="1800" dirty="0" err="1"/>
              <a:t>intraocular</a:t>
            </a:r>
            <a:r>
              <a:rPr lang="cs-CZ" sz="1800" dirty="0"/>
              <a:t> </a:t>
            </a:r>
            <a:r>
              <a:rPr lang="cs-CZ" sz="1800" dirty="0" err="1"/>
              <a:t>pressure</a:t>
            </a:r>
            <a:r>
              <a:rPr lang="cs-CZ" sz="1800" dirty="0"/>
              <a:t> </a:t>
            </a:r>
            <a:r>
              <a:rPr lang="cs-CZ" sz="1800" dirty="0" err="1"/>
              <a:t>cannot</a:t>
            </a:r>
            <a:r>
              <a:rPr lang="cs-CZ" sz="1800" dirty="0"/>
              <a:t> </a:t>
            </a:r>
            <a:r>
              <a:rPr lang="cs-CZ" sz="1800" dirty="0" err="1"/>
              <a:t>be</a:t>
            </a:r>
            <a:r>
              <a:rPr lang="cs-CZ" sz="1800" dirty="0"/>
              <a:t> </a:t>
            </a:r>
            <a:r>
              <a:rPr lang="cs-CZ" sz="1800" dirty="0" err="1"/>
              <a:t>managed</a:t>
            </a:r>
            <a:r>
              <a:rPr lang="cs-CZ" sz="1800" dirty="0"/>
              <a:t> </a:t>
            </a:r>
            <a:r>
              <a:rPr lang="cs-CZ" sz="1800" dirty="0" err="1"/>
              <a:t>with</a:t>
            </a:r>
            <a:r>
              <a:rPr lang="cs-CZ" sz="1800" dirty="0"/>
              <a:t> </a:t>
            </a:r>
            <a:r>
              <a:rPr lang="cs-CZ" sz="1800" dirty="0" err="1"/>
              <a:t>local</a:t>
            </a:r>
            <a:r>
              <a:rPr lang="cs-CZ" sz="1800" dirty="0"/>
              <a:t> </a:t>
            </a:r>
            <a:r>
              <a:rPr lang="cs-CZ" sz="1800" dirty="0" err="1"/>
              <a:t>antiglaucoma</a:t>
            </a:r>
            <a:r>
              <a:rPr lang="cs-CZ" sz="1800" dirty="0"/>
              <a:t>. They </a:t>
            </a:r>
            <a:r>
              <a:rPr lang="cs-CZ" sz="1800" dirty="0" err="1"/>
              <a:t>can</a:t>
            </a:r>
            <a:r>
              <a:rPr lang="cs-CZ" sz="1800" dirty="0"/>
              <a:t> </a:t>
            </a:r>
            <a:r>
              <a:rPr lang="cs-CZ" sz="1800" dirty="0" err="1"/>
              <a:t>only</a:t>
            </a:r>
            <a:r>
              <a:rPr lang="cs-CZ" sz="1800" dirty="0"/>
              <a:t> </a:t>
            </a:r>
            <a:r>
              <a:rPr lang="cs-CZ" sz="1800" dirty="0" err="1"/>
              <a:t>be</a:t>
            </a:r>
            <a:r>
              <a:rPr lang="cs-CZ" sz="1800" dirty="0"/>
              <a:t> </a:t>
            </a:r>
            <a:r>
              <a:rPr lang="cs-CZ" sz="1800" dirty="0" err="1"/>
              <a:t>administered</a:t>
            </a:r>
            <a:r>
              <a:rPr lang="cs-CZ" sz="1800" dirty="0"/>
              <a:t> </a:t>
            </a:r>
            <a:r>
              <a:rPr lang="cs-CZ" sz="1800" dirty="0" err="1"/>
              <a:t>for</a:t>
            </a:r>
            <a:r>
              <a:rPr lang="cs-CZ" sz="1800" dirty="0"/>
              <a:t> as long as </a:t>
            </a:r>
            <a:r>
              <a:rPr lang="cs-CZ" sz="1800" dirty="0" err="1"/>
              <a:t>is</a:t>
            </a:r>
            <a:r>
              <a:rPr lang="cs-CZ" sz="1800" dirty="0"/>
              <a:t> </a:t>
            </a:r>
            <a:r>
              <a:rPr lang="cs-CZ" sz="1800" dirty="0" err="1"/>
              <a:t>absolutely</a:t>
            </a:r>
            <a:r>
              <a:rPr lang="cs-CZ" sz="1800" dirty="0"/>
              <a:t> </a:t>
            </a:r>
            <a:r>
              <a:rPr lang="cs-CZ" sz="1800" dirty="0" err="1"/>
              <a:t>necessary</a:t>
            </a:r>
            <a:r>
              <a:rPr lang="cs-CZ" sz="1800" dirty="0"/>
              <a:t>. </a:t>
            </a:r>
            <a:r>
              <a:rPr lang="cs-CZ" sz="1800" dirty="0" err="1"/>
              <a:t>Carbonic</a:t>
            </a:r>
            <a:r>
              <a:rPr lang="cs-CZ" sz="1800" dirty="0"/>
              <a:t> </a:t>
            </a:r>
            <a:r>
              <a:rPr lang="cs-CZ" sz="1800" dirty="0" err="1"/>
              <a:t>anhydrase</a:t>
            </a:r>
            <a:r>
              <a:rPr lang="cs-CZ" sz="1800" dirty="0"/>
              <a:t> </a:t>
            </a:r>
            <a:r>
              <a:rPr lang="cs-CZ" sz="1800" dirty="0" err="1"/>
              <a:t>inhibitors</a:t>
            </a:r>
            <a:r>
              <a:rPr lang="cs-CZ" sz="1800" dirty="0"/>
              <a:t> (</a:t>
            </a:r>
            <a:r>
              <a:rPr lang="cs-CZ" sz="1800" dirty="0" err="1"/>
              <a:t>acetazolamide</a:t>
            </a:r>
            <a:r>
              <a:rPr lang="cs-CZ" sz="1800" dirty="0"/>
              <a:t> </a:t>
            </a:r>
            <a:r>
              <a:rPr lang="cs-CZ" sz="1800" dirty="0" err="1"/>
              <a:t>p.o</a:t>
            </a:r>
            <a:r>
              <a:rPr lang="cs-CZ" sz="1800" dirty="0"/>
              <a:t>.) - </a:t>
            </a:r>
            <a:r>
              <a:rPr lang="cs-CZ" sz="1800" dirty="0" err="1"/>
              <a:t>necessary</a:t>
            </a:r>
            <a:r>
              <a:rPr lang="cs-CZ" sz="1800" dirty="0"/>
              <a:t> </a:t>
            </a:r>
            <a:r>
              <a:rPr lang="cs-CZ" sz="1800" dirty="0" err="1"/>
              <a:t>simultaneous</a:t>
            </a:r>
            <a:r>
              <a:rPr lang="cs-CZ" sz="1800" dirty="0"/>
              <a:t> </a:t>
            </a:r>
            <a:r>
              <a:rPr lang="cs-CZ" sz="1800" dirty="0" err="1"/>
              <a:t>potassium</a:t>
            </a:r>
            <a:r>
              <a:rPr lang="cs-CZ" sz="1800" dirty="0"/>
              <a:t> </a:t>
            </a:r>
            <a:r>
              <a:rPr lang="cs-CZ" sz="1800" dirty="0" err="1"/>
              <a:t>substitution</a:t>
            </a:r>
            <a:r>
              <a:rPr lang="cs-CZ" sz="1800" dirty="0"/>
              <a:t>, NÚ - </a:t>
            </a:r>
            <a:r>
              <a:rPr lang="cs-CZ" sz="1800" dirty="0" err="1"/>
              <a:t>hypokalaemia</a:t>
            </a:r>
            <a:r>
              <a:rPr lang="cs-CZ" sz="1800" dirty="0"/>
              <a:t>, </a:t>
            </a:r>
            <a:r>
              <a:rPr lang="cs-CZ" sz="1800" dirty="0" err="1"/>
              <a:t>paraesthesia</a:t>
            </a:r>
            <a:r>
              <a:rPr lang="cs-CZ" sz="1800" dirty="0"/>
              <a:t>. </a:t>
            </a:r>
            <a:r>
              <a:rPr lang="cs-CZ" sz="1800" dirty="0" err="1"/>
              <a:t>Hyperosmotic</a:t>
            </a:r>
            <a:r>
              <a:rPr lang="cs-CZ" sz="1800" dirty="0"/>
              <a:t> </a:t>
            </a:r>
            <a:r>
              <a:rPr lang="cs-CZ" sz="1800" dirty="0" err="1"/>
              <a:t>drugs</a:t>
            </a:r>
            <a:r>
              <a:rPr lang="cs-CZ" sz="1800" dirty="0"/>
              <a:t> (</a:t>
            </a:r>
            <a:r>
              <a:rPr lang="cs-CZ" sz="1800" dirty="0" err="1"/>
              <a:t>mannitol</a:t>
            </a:r>
            <a:r>
              <a:rPr lang="cs-CZ" sz="1800" dirty="0"/>
              <a:t> in </a:t>
            </a:r>
            <a:r>
              <a:rPr lang="cs-CZ" sz="1800" dirty="0" err="1"/>
              <a:t>short</a:t>
            </a:r>
            <a:r>
              <a:rPr lang="cs-CZ" sz="1800" dirty="0"/>
              <a:t> </a:t>
            </a:r>
            <a:r>
              <a:rPr lang="cs-CZ" sz="1800" dirty="0" err="1"/>
              <a:t>i.v</a:t>
            </a:r>
            <a:r>
              <a:rPr lang="cs-CZ" sz="1800" dirty="0"/>
              <a:t>. </a:t>
            </a:r>
            <a:r>
              <a:rPr lang="cs-CZ" sz="1800" dirty="0" err="1"/>
              <a:t>infusion</a:t>
            </a:r>
            <a:r>
              <a:rPr lang="cs-CZ" sz="1800" dirty="0"/>
              <a:t>), risk </a:t>
            </a:r>
            <a:r>
              <a:rPr lang="cs-CZ" sz="1800" dirty="0" err="1"/>
              <a:t>of</a:t>
            </a:r>
            <a:r>
              <a:rPr lang="cs-CZ" sz="1800" dirty="0"/>
              <a:t> </a:t>
            </a:r>
            <a:r>
              <a:rPr lang="cs-CZ" sz="1800" dirty="0" err="1"/>
              <a:t>circulatory</a:t>
            </a:r>
            <a:r>
              <a:rPr lang="cs-CZ" sz="1800" dirty="0"/>
              <a:t> </a:t>
            </a:r>
            <a:r>
              <a:rPr lang="cs-CZ" sz="1800" dirty="0" err="1"/>
              <a:t>overload</a:t>
            </a:r>
            <a:r>
              <a:rPr lang="cs-CZ" sz="1800" dirty="0"/>
              <a:t> and </a:t>
            </a:r>
            <a:r>
              <a:rPr lang="cs-CZ" sz="1800" dirty="0" err="1"/>
              <a:t>heart</a:t>
            </a:r>
            <a:r>
              <a:rPr lang="cs-CZ" sz="1800" dirty="0"/>
              <a:t> and </a:t>
            </a:r>
            <a:r>
              <a:rPr lang="cs-CZ" sz="1800" dirty="0" err="1"/>
              <a:t>kidney</a:t>
            </a:r>
            <a:r>
              <a:rPr lang="cs-CZ" sz="1800" dirty="0"/>
              <a:t> </a:t>
            </a:r>
            <a:r>
              <a:rPr lang="cs-CZ" sz="1800" dirty="0" err="1"/>
              <a:t>failure</a:t>
            </a:r>
            <a:r>
              <a:rPr lang="cs-CZ" sz="1800" dirty="0"/>
              <a:t>.</a:t>
            </a:r>
          </a:p>
        </p:txBody>
      </p:sp>
      <p:sp>
        <p:nvSpPr>
          <p:cNvPr id="5" name="TextovéPole 4">
            <a:extLst>
              <a:ext uri="{FF2B5EF4-FFF2-40B4-BE49-F238E27FC236}">
                <a16:creationId xmlns:a16="http://schemas.microsoft.com/office/drawing/2014/main" id="{E8B46C59-72E5-4182-9EDC-1D0D99DC19DC}"/>
              </a:ext>
            </a:extLst>
          </p:cNvPr>
          <p:cNvSpPr txBox="1"/>
          <p:nvPr/>
        </p:nvSpPr>
        <p:spPr>
          <a:xfrm>
            <a:off x="328474" y="6396335"/>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12671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E0D3E-CB18-4D88-A9C8-2FB37B9B9D95}"/>
              </a:ext>
            </a:extLst>
          </p:cNvPr>
          <p:cNvSpPr>
            <a:spLocks noGrp="1"/>
          </p:cNvSpPr>
          <p:nvPr>
            <p:ph type="title"/>
          </p:nvPr>
        </p:nvSpPr>
        <p:spPr>
          <a:xfrm>
            <a:off x="838200" y="119401"/>
            <a:ext cx="10515600" cy="1188467"/>
          </a:xfrm>
        </p:spPr>
        <p:txBody>
          <a:bodyPr>
            <a:normAutofit/>
          </a:bodyPr>
          <a:lstStyle/>
          <a:p>
            <a:pPr algn="ctr"/>
            <a:r>
              <a:rPr lang="cs-CZ" sz="3200" dirty="0" err="1"/>
              <a:t>Conjunctival</a:t>
            </a:r>
            <a:r>
              <a:rPr lang="cs-CZ" sz="3200" dirty="0"/>
              <a:t> </a:t>
            </a:r>
            <a:r>
              <a:rPr lang="cs-CZ" sz="3200" dirty="0" err="1"/>
              <a:t>sac</a:t>
            </a:r>
            <a:r>
              <a:rPr lang="cs-CZ" sz="3200" dirty="0"/>
              <a:t> </a:t>
            </a:r>
            <a:r>
              <a:rPr lang="cs-CZ" sz="3200" dirty="0" err="1"/>
              <a:t>lavage</a:t>
            </a:r>
            <a:endParaRPr lang="cs-CZ" sz="3200" dirty="0"/>
          </a:p>
        </p:txBody>
      </p:sp>
      <p:sp>
        <p:nvSpPr>
          <p:cNvPr id="3" name="Zástupný obsah 2">
            <a:extLst>
              <a:ext uri="{FF2B5EF4-FFF2-40B4-BE49-F238E27FC236}">
                <a16:creationId xmlns:a16="http://schemas.microsoft.com/office/drawing/2014/main" id="{6A4599D1-97A8-4539-9C2B-36F563D1B0B0}"/>
              </a:ext>
            </a:extLst>
          </p:cNvPr>
          <p:cNvSpPr>
            <a:spLocks noGrp="1"/>
          </p:cNvSpPr>
          <p:nvPr>
            <p:ph idx="1"/>
          </p:nvPr>
        </p:nvSpPr>
        <p:spPr>
          <a:xfrm>
            <a:off x="361024" y="713635"/>
            <a:ext cx="11345663" cy="4667250"/>
          </a:xfrm>
        </p:spPr>
        <p:txBody>
          <a:bodyPr>
            <a:normAutofit/>
          </a:bodyPr>
          <a:lstStyle/>
          <a:p>
            <a:pPr>
              <a:lnSpc>
                <a:spcPct val="100000"/>
              </a:lnSpc>
            </a:pPr>
            <a:r>
              <a:rPr lang="en-US" sz="1800" dirty="0"/>
              <a:t>We perform at:</a:t>
            </a:r>
          </a:p>
          <a:p>
            <a:pPr>
              <a:lnSpc>
                <a:spcPct val="100000"/>
              </a:lnSpc>
            </a:pPr>
            <a:r>
              <a:rPr lang="cs-CZ" sz="1800" dirty="0" err="1"/>
              <a:t>Alcali</a:t>
            </a:r>
            <a:r>
              <a:rPr lang="cs-CZ" sz="1800" dirty="0"/>
              <a:t> </a:t>
            </a:r>
            <a:r>
              <a:rPr lang="cs-CZ" sz="1800" dirty="0" err="1"/>
              <a:t>or</a:t>
            </a:r>
            <a:r>
              <a:rPr lang="cs-CZ" sz="1800" dirty="0"/>
              <a:t> acid </a:t>
            </a:r>
            <a:r>
              <a:rPr lang="cs-CZ" sz="1800" dirty="0" err="1"/>
              <a:t>burns</a:t>
            </a:r>
            <a:r>
              <a:rPr lang="en-US" sz="1800" dirty="0"/>
              <a:t>: the first aid is to rinse the eye immediately with a stream of water at home. At the eye clinic, we rinse with pine water or glucose solution with ascorbic acid until the pH is neutralized (pH paper test), we always perform a single or double rotation (eversion) of the upper lid. Continuous rinsing through a special contact lens is suitable. At the same time, we remove deposits and bubbles from the conjunctiva with a brush.</a:t>
            </a:r>
          </a:p>
          <a:p>
            <a:pPr>
              <a:lnSpc>
                <a:spcPct val="100000"/>
              </a:lnSpc>
            </a:pPr>
            <a:endParaRPr lang="en-US" sz="1800" dirty="0"/>
          </a:p>
          <a:p>
            <a:pPr>
              <a:lnSpc>
                <a:spcPct val="100000"/>
              </a:lnSpc>
            </a:pPr>
            <a:r>
              <a:rPr lang="en-US" sz="1800" dirty="0"/>
              <a:t>Presence of foreign bodies in the conjunctival sac - rinse with pine water.</a:t>
            </a:r>
          </a:p>
          <a:p>
            <a:pPr>
              <a:lnSpc>
                <a:spcPct val="100000"/>
              </a:lnSpc>
            </a:pPr>
            <a:endParaRPr lang="en-US" sz="1800" dirty="0"/>
          </a:p>
          <a:p>
            <a:pPr>
              <a:lnSpc>
                <a:spcPct val="100000"/>
              </a:lnSpc>
            </a:pPr>
            <a:r>
              <a:rPr lang="en-US" sz="1800" dirty="0"/>
              <a:t>Severe infectious conjunctivitis or corneal inflammation - rinse with pine water or </a:t>
            </a:r>
            <a:r>
              <a:rPr lang="en-US" sz="1800" dirty="0" err="1"/>
              <a:t>povidonum</a:t>
            </a:r>
            <a:r>
              <a:rPr lang="en-US" sz="1800" dirty="0"/>
              <a:t> </a:t>
            </a:r>
            <a:r>
              <a:rPr lang="en-US" sz="1800" dirty="0" err="1"/>
              <a:t>iodinatum</a:t>
            </a:r>
            <a:r>
              <a:rPr lang="en-US" sz="1800" dirty="0"/>
              <a:t> solution </a:t>
            </a:r>
            <a:r>
              <a:rPr lang="cs-CZ" sz="1800" dirty="0"/>
              <a:t>                                                                                                                                                            </a:t>
            </a:r>
            <a:r>
              <a:rPr lang="en-US" sz="1800" dirty="0"/>
              <a:t>(Betadine®).</a:t>
            </a:r>
            <a:endParaRPr lang="cs-CZ" sz="1800" dirty="0"/>
          </a:p>
        </p:txBody>
      </p:sp>
      <p:pic>
        <p:nvPicPr>
          <p:cNvPr id="4" name="Obrázek 3">
            <a:extLst>
              <a:ext uri="{FF2B5EF4-FFF2-40B4-BE49-F238E27FC236}">
                <a16:creationId xmlns:a16="http://schemas.microsoft.com/office/drawing/2014/main" id="{3222A153-13B1-4CFA-9234-9F2B85CE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94187" y="3912376"/>
            <a:ext cx="3229969" cy="2422477"/>
          </a:xfrm>
          <a:prstGeom prst="rect">
            <a:avLst/>
          </a:prstGeom>
        </p:spPr>
      </p:pic>
      <p:pic>
        <p:nvPicPr>
          <p:cNvPr id="5" name="Obrázek 4">
            <a:extLst>
              <a:ext uri="{FF2B5EF4-FFF2-40B4-BE49-F238E27FC236}">
                <a16:creationId xmlns:a16="http://schemas.microsoft.com/office/drawing/2014/main" id="{1047065C-0F2C-43B2-8081-AF814A37D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80532" y="3912376"/>
            <a:ext cx="3229969" cy="2422477"/>
          </a:xfrm>
          <a:prstGeom prst="rect">
            <a:avLst/>
          </a:prstGeom>
        </p:spPr>
      </p:pic>
      <p:pic>
        <p:nvPicPr>
          <p:cNvPr id="6" name="Obrázek 5">
            <a:extLst>
              <a:ext uri="{FF2B5EF4-FFF2-40B4-BE49-F238E27FC236}">
                <a16:creationId xmlns:a16="http://schemas.microsoft.com/office/drawing/2014/main" id="{F72E4618-ABE5-4F7E-A47F-345131ECA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588" y="4082894"/>
            <a:ext cx="3466082" cy="2595981"/>
          </a:xfrm>
          <a:prstGeom prst="rect">
            <a:avLst/>
          </a:prstGeom>
        </p:spPr>
      </p:pic>
      <p:sp>
        <p:nvSpPr>
          <p:cNvPr id="8" name="TextovéPole 7">
            <a:extLst>
              <a:ext uri="{FF2B5EF4-FFF2-40B4-BE49-F238E27FC236}">
                <a16:creationId xmlns:a16="http://schemas.microsoft.com/office/drawing/2014/main" id="{E258BDB4-15E0-4A9C-AF43-B51A94627D3F}"/>
              </a:ext>
            </a:extLst>
          </p:cNvPr>
          <p:cNvSpPr txBox="1"/>
          <p:nvPr/>
        </p:nvSpPr>
        <p:spPr>
          <a:xfrm>
            <a:off x="163763" y="6507766"/>
            <a:ext cx="6094520" cy="461665"/>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a:p>
            <a:endParaRPr lang="pt-BR" sz="1200" dirty="0">
              <a:solidFill>
                <a:srgbClr val="0000DC"/>
              </a:solidFill>
            </a:endParaRPr>
          </a:p>
        </p:txBody>
      </p:sp>
    </p:spTree>
    <p:extLst>
      <p:ext uri="{BB962C8B-B14F-4D97-AF65-F5344CB8AC3E}">
        <p14:creationId xmlns:p14="http://schemas.microsoft.com/office/powerpoint/2010/main" val="232102962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blona-video-simu-cz" id="{70E413AE-DF36-2240-8C7F-4EE22D6865F2}" vid="{D59A1AE0-0475-294C-904D-2C6C3702E6D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346</TotalTime>
  <Words>1304</Words>
  <Application>Microsoft Office PowerPoint</Application>
  <PresentationFormat>Širokoúhlá obrazovka</PresentationFormat>
  <Paragraphs>97</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Tahoma</vt:lpstr>
      <vt:lpstr>Wingdings</vt:lpstr>
      <vt:lpstr>Prezentace_MU_CZ</vt:lpstr>
      <vt:lpstr>Pharmacotherapy in ophthalmology</vt:lpstr>
      <vt:lpstr>Outcome from learning</vt:lpstr>
      <vt:lpstr>Local therapy</vt:lpstr>
      <vt:lpstr>Prezentace aplikace PowerPoint</vt:lpstr>
      <vt:lpstr>Prezentace aplikace PowerPoint</vt:lpstr>
      <vt:lpstr>Periocular therapy</vt:lpstr>
      <vt:lpstr>Intraocular drug administration</vt:lpstr>
      <vt:lpstr>Systemic therapy</vt:lpstr>
      <vt:lpstr>Conjunctival sac lavage</vt:lpstr>
      <vt:lpstr>Take home message: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 ohrožující stavy u diabetiků</dc:title>
  <dc:creator>Vojtěch Bulhart</dc:creator>
  <cp:lastModifiedBy>Veronika Matušková</cp:lastModifiedBy>
  <cp:revision>17</cp:revision>
  <cp:lastPrinted>1601-01-01T00:00:00Z</cp:lastPrinted>
  <dcterms:created xsi:type="dcterms:W3CDTF">2020-08-24T06:00:57Z</dcterms:created>
  <dcterms:modified xsi:type="dcterms:W3CDTF">2021-10-23T19:58:34Z</dcterms:modified>
</cp:coreProperties>
</file>