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65"/>
  </p:notesMasterIdLst>
  <p:handoutMasterIdLst>
    <p:handoutMasterId r:id="rId66"/>
  </p:handoutMasterIdLst>
  <p:sldIdLst>
    <p:sldId id="272" r:id="rId5"/>
    <p:sldId id="362" r:id="rId6"/>
    <p:sldId id="363" r:id="rId7"/>
    <p:sldId id="392" r:id="rId8"/>
    <p:sldId id="364" r:id="rId9"/>
    <p:sldId id="391" r:id="rId10"/>
    <p:sldId id="368" r:id="rId11"/>
    <p:sldId id="365" r:id="rId12"/>
    <p:sldId id="366" r:id="rId13"/>
    <p:sldId id="367" r:id="rId14"/>
    <p:sldId id="369" r:id="rId15"/>
    <p:sldId id="370" r:id="rId16"/>
    <p:sldId id="371" r:id="rId17"/>
    <p:sldId id="393" r:id="rId18"/>
    <p:sldId id="387" r:id="rId19"/>
    <p:sldId id="388" r:id="rId20"/>
    <p:sldId id="389" r:id="rId21"/>
    <p:sldId id="372" r:id="rId22"/>
    <p:sldId id="394" r:id="rId23"/>
    <p:sldId id="373" r:id="rId24"/>
    <p:sldId id="374" r:id="rId25"/>
    <p:sldId id="375" r:id="rId26"/>
    <p:sldId id="395" r:id="rId27"/>
    <p:sldId id="376" r:id="rId28"/>
    <p:sldId id="377" r:id="rId29"/>
    <p:sldId id="396" r:id="rId30"/>
    <p:sldId id="378" r:id="rId31"/>
    <p:sldId id="379" r:id="rId32"/>
    <p:sldId id="380" r:id="rId33"/>
    <p:sldId id="397" r:id="rId34"/>
    <p:sldId id="398" r:id="rId35"/>
    <p:sldId id="381" r:id="rId36"/>
    <p:sldId id="399" r:id="rId37"/>
    <p:sldId id="382" r:id="rId38"/>
    <p:sldId id="402" r:id="rId39"/>
    <p:sldId id="383" r:id="rId40"/>
    <p:sldId id="404" r:id="rId41"/>
    <p:sldId id="400" r:id="rId42"/>
    <p:sldId id="384" r:id="rId43"/>
    <p:sldId id="401" r:id="rId44"/>
    <p:sldId id="385" r:id="rId45"/>
    <p:sldId id="386" r:id="rId46"/>
    <p:sldId id="403" r:id="rId47"/>
    <p:sldId id="405" r:id="rId48"/>
    <p:sldId id="406" r:id="rId49"/>
    <p:sldId id="407" r:id="rId50"/>
    <p:sldId id="408" r:id="rId51"/>
    <p:sldId id="409" r:id="rId52"/>
    <p:sldId id="419" r:id="rId53"/>
    <p:sldId id="410" r:id="rId54"/>
    <p:sldId id="411" r:id="rId55"/>
    <p:sldId id="412" r:id="rId56"/>
    <p:sldId id="413" r:id="rId57"/>
    <p:sldId id="414" r:id="rId58"/>
    <p:sldId id="415" r:id="rId59"/>
    <p:sldId id="416" r:id="rId60"/>
    <p:sldId id="417" r:id="rId61"/>
    <p:sldId id="418" r:id="rId62"/>
    <p:sldId id="390" r:id="rId63"/>
    <p:sldId id="274" r:id="rId64"/>
  </p:sldIdLst>
  <p:sldSz cx="12192000" cy="6858000"/>
  <p:notesSz cx="6797675" cy="9928225"/>
  <p:custDataLst>
    <p:tags r:id="rId67"/>
  </p:custDataLst>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řední styl 2 – zvýraznění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FD4443E-F989-4FC4-A0C8-D5A2AF1F390B}" styleName="Tmavý styl 1 – zvýraznění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754" autoAdjust="0"/>
  </p:normalViewPr>
  <p:slideViewPr>
    <p:cSldViewPr snapToGrid="0">
      <p:cViewPr varScale="1">
        <p:scale>
          <a:sx n="88" d="100"/>
          <a:sy n="88" d="100"/>
        </p:scale>
        <p:origin x="240" y="96"/>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125" d="100"/>
          <a:sy n="125" d="100"/>
        </p:scale>
        <p:origin x="4002"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1" y="0"/>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52017" y="0"/>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1" y="9431814"/>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52017" y="9431814"/>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1" y="0"/>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50444" y="0"/>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90488" y="744538"/>
            <a:ext cx="6616700"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79768" y="4715907"/>
            <a:ext cx="5438140" cy="4467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1" y="9430091"/>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50444" y="9430091"/>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en-GB" dirty="0"/>
              <a:t>Prof. MUDr. Kateřina Kaňková, Ph.D.</a:t>
            </a:r>
            <a:r>
              <a:rPr lang="en-GB" dirty="0">
                <a:latin typeface="Calibri" panose="020F0502020204030204" pitchFamily="34" charset="0"/>
                <a:cs typeface="Calibri" panose="020F0502020204030204" pitchFamily="34" charset="0"/>
              </a:rPr>
              <a:t> – </a:t>
            </a:r>
            <a:r>
              <a:rPr lang="en-GB" dirty="0" err="1">
                <a:latin typeface="Calibri" panose="020F0502020204030204" pitchFamily="34" charset="0"/>
                <a:cs typeface="Calibri" panose="020F0502020204030204" pitchFamily="34" charset="0"/>
              </a:rPr>
              <a:t>proděkanka</a:t>
            </a:r>
            <a:r>
              <a:rPr lang="en-GB" dirty="0">
                <a:latin typeface="Calibri" panose="020F0502020204030204" pitchFamily="34" charset="0"/>
                <a:cs typeface="Calibri" panose="020F0502020204030204" pitchFamily="34" charset="0"/>
              </a:rPr>
              <a:t> pro </a:t>
            </a:r>
            <a:r>
              <a:rPr lang="en-GB" dirty="0" err="1">
                <a:latin typeface="Calibri" panose="020F0502020204030204" pitchFamily="34" charset="0"/>
                <a:cs typeface="Calibri" panose="020F0502020204030204" pitchFamily="34" charset="0"/>
              </a:rPr>
              <a:t>preklinické</a:t>
            </a:r>
            <a:r>
              <a:rPr lang="en-GB" dirty="0">
                <a:latin typeface="Calibri" panose="020F0502020204030204" pitchFamily="34" charset="0"/>
                <a:cs typeface="Calibri" panose="020F0502020204030204" pitchFamily="34" charset="0"/>
              </a:rPr>
              <a:t> stadium VL </a:t>
            </a:r>
            <a:r>
              <a:rPr lang="en-GB" dirty="0" err="1">
                <a:latin typeface="Calibri" panose="020F0502020204030204" pitchFamily="34" charset="0"/>
                <a:cs typeface="Calibri" panose="020F0502020204030204" pitchFamily="34" charset="0"/>
              </a:rPr>
              <a:t>pověřená</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organizací</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přijímacího</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řízen</a:t>
            </a:r>
            <a:r>
              <a:rPr lang="cs-CZ" dirty="0">
                <a:latin typeface="Calibri" panose="020F0502020204030204" pitchFamily="34" charset="0"/>
                <a:cs typeface="Calibri" panose="020F0502020204030204" pitchFamily="34" charset="0"/>
              </a:rPr>
              <a:t>í</a:t>
            </a:r>
            <a:endParaRPr lang="en-GB"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lvl1pPr>
          </a:lstStyle>
          <a:p>
            <a:r>
              <a:rPr lang="cs-CZ"/>
              <a:t>Kliknutím lze upravit styl.</a:t>
            </a:r>
            <a:endParaRPr 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4000" y="414000"/>
            <a:ext cx="1546943" cy="1067390"/>
          </a:xfrm>
          <a:prstGeom prst="rect">
            <a:avLst/>
          </a:prstGeom>
        </p:spPr>
      </p:pic>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tx1"/>
                </a:solidFill>
                <a:latin typeface="Calibri" panose="020F0502020204030204" pitchFamily="34" charset="0"/>
                <a:ea typeface="+mj-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dirty="0"/>
              <a:t>Kliknutím můžete upravit styl předlohy.</a:t>
            </a:r>
          </a:p>
        </p:txBody>
      </p:sp>
    </p:spTree>
    <p:extLst>
      <p:ext uri="{BB962C8B-B14F-4D97-AF65-F5344CB8AC3E}">
        <p14:creationId xmlns:p14="http://schemas.microsoft.com/office/powerpoint/2010/main" val="935384140"/>
      </p:ext>
    </p:extLst>
  </p:cSld>
  <p:clrMapOvr>
    <a:masterClrMapping/>
  </p:clrMapOvr>
  <p:extLst mod="1">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p:nvPr>
        </p:nvSpPr>
        <p:spPr>
          <a:xfrm>
            <a:off x="719997" y="718712"/>
            <a:ext cx="5220001" cy="320400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p:nvPr>
        </p:nvSpPr>
        <p:spPr>
          <a:xfrm>
            <a:off x="720724" y="4068000"/>
            <a:ext cx="5220000" cy="360000"/>
          </a:xfrm>
        </p:spPr>
        <p:txBody>
          <a:bodyPr/>
          <a:lstStyle>
            <a:lvl1pPr>
              <a:lnSpc>
                <a:spcPts val="1100"/>
              </a:lnSpc>
              <a:defRPr sz="900" b="1"/>
            </a:lvl1pPr>
          </a:lstStyle>
          <a:p>
            <a:pPr lvl="0"/>
            <a:r>
              <a:rPr lang="cs-CZ"/>
              <a:t>Upravte styly předlohy textu.</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p:nvPr>
        </p:nvSpPr>
        <p:spPr>
          <a:xfrm>
            <a:off x="6252003" y="4068000"/>
            <a:ext cx="5220000" cy="360000"/>
          </a:xfrm>
        </p:spPr>
        <p:txBody>
          <a:bodyPr/>
          <a:lstStyle>
            <a:lvl1pPr>
              <a:lnSpc>
                <a:spcPts val="1100"/>
              </a:lnSpc>
              <a:defRPr sz="900" b="1"/>
            </a:lvl1pPr>
          </a:lstStyle>
          <a:p>
            <a:pPr lvl="0"/>
            <a:r>
              <a:rPr lang="cs-CZ"/>
              <a:t>Upravte styly předlohy textu.</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p:nvPr>
        </p:nvSpPr>
        <p:spPr>
          <a:xfrm>
            <a:off x="6251278" y="718712"/>
            <a:ext cx="5220001" cy="3204001"/>
          </a:xfrm>
        </p:spPr>
        <p:txBody>
          <a:bodyPr/>
          <a:lstStyle/>
          <a:p>
            <a:pPr lvl="0"/>
            <a:r>
              <a:rPr lang="cs-CZ"/>
              <a:t>Upravte styly předlohy textu.</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snímek">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zní snímek s obrázkem">
    <p:bg>
      <p:bgPr>
        <a:solidFill>
          <a:srgbClr val="F01928"/>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en-GB" dirty="0" err="1"/>
              <a:t>Prof.</a:t>
            </a:r>
            <a:r>
              <a:rPr lang="en-GB" dirty="0"/>
              <a:t> MUDr. Kateřina Kaňková, Ph.D.</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pic>
        <p:nvPicPr>
          <p:cNvPr id="2" name="Obrázek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5419" cy="597600"/>
          </a:xfrm>
          <a:prstGeom prst="rect">
            <a:avLst/>
          </a:prstGeom>
        </p:spPr>
      </p:pic>
      <p:sp>
        <p:nvSpPr>
          <p:cNvPr id="6" name="Zástupný symbol pro obsah 2"/>
          <p:cNvSpPr>
            <a:spLocks noGrp="1"/>
          </p:cNvSpPr>
          <p:nvPr>
            <p:ph idx="1"/>
          </p:nvPr>
        </p:nvSpPr>
        <p:spPr>
          <a:xfrm>
            <a:off x="720000" y="692150"/>
            <a:ext cx="10753200" cy="5139850"/>
          </a:xfrm>
          <a:prstGeom prst="rect">
            <a:avLst/>
          </a:prstGeom>
        </p:spPr>
        <p:txBody>
          <a:bodyPr anchor="ctr">
            <a:normAutofit/>
          </a:bodyPr>
          <a:lstStyle>
            <a:lvl1pPr marL="72000" indent="0" algn="ctr">
              <a:lnSpc>
                <a:spcPct val="150000"/>
              </a:lnSpc>
              <a:buClr>
                <a:schemeClr val="tx2"/>
              </a:buClr>
              <a:buSzPct val="100000"/>
              <a:buFontTx/>
              <a:buNone/>
              <a:defRPr sz="5400" b="1">
                <a:solidFill>
                  <a:schemeClr val="bg1"/>
                </a:solidFill>
              </a:defRPr>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endParaRPr lang="cs-CZ" dirty="0"/>
          </a:p>
        </p:txBody>
      </p:sp>
    </p:spTree>
    <p:extLst>
      <p:ext uri="{BB962C8B-B14F-4D97-AF65-F5344CB8AC3E}">
        <p14:creationId xmlns:p14="http://schemas.microsoft.com/office/powerpoint/2010/main" val="3163854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Inverzní snímek s obrázkem">
    <p:bg>
      <p:bgPr>
        <a:solidFill>
          <a:srgbClr val="F01928"/>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cs-CZ"/>
              <a:t>Definujte zápatí - název prezentace / pracoviště</a:t>
            </a:r>
            <a:endParaRPr lang="cs-CZ" dirty="0"/>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p:nvPr>
        </p:nvSpPr>
        <p:spPr>
          <a:xfrm>
            <a:off x="0" y="1"/>
            <a:ext cx="12192000" cy="5842000"/>
          </a:xfrm>
        </p:spPr>
        <p:txBody>
          <a:bodyPr/>
          <a:lstStyle>
            <a:lvl1pPr>
              <a:defRPr>
                <a:solidFill>
                  <a:schemeClr val="bg1"/>
                </a:solidFill>
              </a:defRPr>
            </a:lvl1pPr>
          </a:lstStyle>
          <a:p>
            <a:r>
              <a:rPr lang="cs-CZ"/>
              <a:t>Kliknutím na ikonu přidáte obrázek.</a:t>
            </a:r>
            <a:endParaRPr lang="cs-CZ" dirty="0"/>
          </a:p>
        </p:txBody>
      </p:sp>
      <p:pic>
        <p:nvPicPr>
          <p:cNvPr id="2" name="Obrázek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5419" cy="597600"/>
          </a:xfrm>
          <a:prstGeom prst="rect">
            <a:avLst/>
          </a:prstGeom>
        </p:spPr>
      </p:pic>
    </p:spTree>
    <p:extLst>
      <p:ext uri="{BB962C8B-B14F-4D97-AF65-F5344CB8AC3E}">
        <p14:creationId xmlns:p14="http://schemas.microsoft.com/office/powerpoint/2010/main" val="3899049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ředělový snímek MUNI MED">
    <p:bg>
      <p:bgPr>
        <a:solidFill>
          <a:srgbClr val="F01928"/>
        </a:solidFill>
        <a:effectLst/>
      </p:bgPr>
    </p:bg>
    <p:spTree>
      <p:nvGrpSpPr>
        <p:cNvPr id="1" name=""/>
        <p:cNvGrpSpPr/>
        <p:nvPr/>
      </p:nvGrpSpPr>
      <p:grpSpPr>
        <a:xfrm>
          <a:off x="0" y="0"/>
          <a:ext cx="0" cy="0"/>
          <a:chOff x="0" y="0"/>
          <a:chExt cx="0" cy="0"/>
        </a:xfrm>
      </p:grpSpPr>
      <p:pic>
        <p:nvPicPr>
          <p:cNvPr id="6" name="Grafický objekt 5">
            <a:extLst>
              <a:ext uri="{FF2B5EF4-FFF2-40B4-BE49-F238E27FC236}">
                <a16:creationId xmlns:a16="http://schemas.microsoft.com/office/drawing/2014/main" id="{D6FB5EA9-F874-4F06-97A8-C555AC1A0C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spTree>
    <p:extLst>
      <p:ext uri="{BB962C8B-B14F-4D97-AF65-F5344CB8AC3E}">
        <p14:creationId xmlns:p14="http://schemas.microsoft.com/office/powerpoint/2010/main" val="30097039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ředělový snímek MUNI">
    <p:bg>
      <p:bgRef idx="1001">
        <a:schemeClr val="bg2"/>
      </p:bgRef>
    </p:bg>
    <p:spTree>
      <p:nvGrpSpPr>
        <p:cNvPr id="1" name=""/>
        <p:cNvGrpSpPr/>
        <p:nvPr/>
      </p:nvGrpSpPr>
      <p:grpSpPr>
        <a:xfrm>
          <a:off x="0" y="0"/>
          <a:ext cx="0" cy="0"/>
          <a:chOff x="0" y="0"/>
          <a:chExt cx="0" cy="0"/>
        </a:xfrm>
      </p:grpSpPr>
      <p:pic>
        <p:nvPicPr>
          <p:cNvPr id="3" name="Grafický objekt 2">
            <a:extLst>
              <a:ext uri="{FF2B5EF4-FFF2-40B4-BE49-F238E27FC236}">
                <a16:creationId xmlns:a16="http://schemas.microsoft.com/office/drawing/2014/main" id="{92B68BC3-67A3-A244-8F7B-2ACD0926D3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3304" y="1950397"/>
            <a:ext cx="8685390" cy="2957206"/>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Úvodní snímek – červený">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en-GB" dirty="0" err="1"/>
              <a:t>Prof.</a:t>
            </a:r>
            <a:r>
              <a:rPr lang="en-GB" dirty="0"/>
              <a:t> MUDr. Kateřina Kaňková, Ph.D.</a:t>
            </a:r>
            <a:r>
              <a:rPr lang="en-GB" dirty="0">
                <a:latin typeface="Calibri" panose="020F0502020204030204" pitchFamily="34" charset="0"/>
                <a:cs typeface="Calibri" panose="020F0502020204030204" pitchFamily="34" charset="0"/>
              </a:rPr>
              <a:t> – </a:t>
            </a:r>
            <a:r>
              <a:rPr lang="en-GB" dirty="0" err="1">
                <a:latin typeface="Calibri" panose="020F0502020204030204" pitchFamily="34" charset="0"/>
                <a:cs typeface="Calibri" panose="020F0502020204030204" pitchFamily="34" charset="0"/>
              </a:rPr>
              <a:t>proděkanka</a:t>
            </a:r>
            <a:r>
              <a:rPr lang="en-GB" dirty="0">
                <a:latin typeface="Calibri" panose="020F0502020204030204" pitchFamily="34" charset="0"/>
                <a:cs typeface="Calibri" panose="020F0502020204030204" pitchFamily="34" charset="0"/>
              </a:rPr>
              <a:t> pro </a:t>
            </a:r>
            <a:r>
              <a:rPr lang="en-GB" dirty="0" err="1">
                <a:latin typeface="Calibri" panose="020F0502020204030204" pitchFamily="34" charset="0"/>
                <a:cs typeface="Calibri" panose="020F0502020204030204" pitchFamily="34" charset="0"/>
              </a:rPr>
              <a:t>preklinické</a:t>
            </a:r>
            <a:r>
              <a:rPr lang="en-GB" dirty="0">
                <a:latin typeface="Calibri" panose="020F0502020204030204" pitchFamily="34" charset="0"/>
                <a:cs typeface="Calibri" panose="020F0502020204030204" pitchFamily="34" charset="0"/>
              </a:rPr>
              <a:t> stadium VL </a:t>
            </a:r>
            <a:r>
              <a:rPr lang="en-GB" dirty="0" err="1">
                <a:latin typeface="Calibri" panose="020F0502020204030204" pitchFamily="34" charset="0"/>
                <a:cs typeface="Calibri" panose="020F0502020204030204" pitchFamily="34" charset="0"/>
              </a:rPr>
              <a:t>pověřená</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organizací</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přijímacího</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řízen</a:t>
            </a:r>
            <a:r>
              <a:rPr lang="cs-CZ" dirty="0">
                <a:latin typeface="Calibri" panose="020F0502020204030204" pitchFamily="34" charset="0"/>
                <a:cs typeface="Calibri" panose="020F0502020204030204" pitchFamily="34" charset="0"/>
              </a:rPr>
              <a:t>í</a:t>
            </a:r>
            <a:endParaRPr lang="en-GB"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dirty="0"/>
              <a:t>Kliknutím lze upravit styl.</a:t>
            </a:r>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019" y="415570"/>
            <a:ext cx="1544906" cy="1064250"/>
          </a:xfrm>
          <a:prstGeom prst="rect">
            <a:avLst/>
          </a:prstGeom>
        </p:spPr>
      </p:pic>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Calibri" panose="020F0502020204030204" pitchFamily="34" charset="0"/>
                <a:ea typeface="+mj-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dirty="0"/>
              <a:t>Kliknutím můžete upravit styl předlohy.</a:t>
            </a:r>
          </a:p>
        </p:txBody>
      </p:sp>
    </p:spTree>
    <p:extLst>
      <p:ext uri="{BB962C8B-B14F-4D97-AF65-F5344CB8AC3E}">
        <p14:creationId xmlns:p14="http://schemas.microsoft.com/office/powerpoint/2010/main" val="39481167"/>
      </p:ext>
    </p:extLst>
  </p:cSld>
  <p:clrMapOvr>
    <a:masterClrMapping/>
  </p:clrMapOvr>
  <p:extLst mod="1">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atin typeface="Calibri" panose="020F0502020204030204" pitchFamily="34" charset="0"/>
              </a:defRPr>
            </a:lvl1pPr>
          </a:lstStyle>
          <a:p>
            <a:r>
              <a:rPr lang="en-GB" dirty="0" err="1"/>
              <a:t>Prof.</a:t>
            </a:r>
            <a:r>
              <a:rPr lang="en-GB" dirty="0"/>
              <a:t> MUDr. Kateřina Kaňková, Ph.D.</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dirty="0"/>
              <a:t>Kliknutím lze upravit styl.</a:t>
            </a:r>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
        <p:nvSpPr>
          <p:cNvPr id="7" name="Zástupný symbol pro obsah 2"/>
          <p:cNvSpPr>
            <a:spLocks noGrp="1"/>
          </p:cNvSpPr>
          <p:nvPr>
            <p:ph idx="1" hasCustomPrompt="1"/>
          </p:nvPr>
        </p:nvSpPr>
        <p:spPr>
          <a:xfrm>
            <a:off x="414000" y="1001819"/>
            <a:ext cx="11334620" cy="4821347"/>
          </a:xfrm>
          <a:prstGeom prst="rect">
            <a:avLst/>
          </a:prstGeom>
        </p:spPr>
        <p:txBody>
          <a:bodyPr/>
          <a:lstStyle>
            <a:lvl1pPr marL="324000" indent="-252000">
              <a:lnSpc>
                <a:spcPct val="100000"/>
              </a:lnSpc>
              <a:buClr>
                <a:schemeClr val="tx2"/>
              </a:buClr>
              <a:buSzPct val="100000"/>
              <a:buFont typeface="Arial" panose="020B0604020202020204" pitchFamily="34" charset="0"/>
              <a:buChar char="̶"/>
              <a:defRPr b="0">
                <a:latin typeface="Calibri" panose="020F0502020204030204" pitchFamily="34" charset="0"/>
                <a:cs typeface="Calibri" panose="020F0502020204030204" pitchFamily="34" charset="0"/>
              </a:defRPr>
            </a:lvl1pPr>
            <a:lvl2pPr marL="720000" indent="-252000">
              <a:lnSpc>
                <a:spcPct val="100000"/>
              </a:lnSpc>
              <a:buClr>
                <a:schemeClr val="tx2"/>
              </a:buClr>
              <a:buFont typeface="Arial" panose="020B0604020202020204" pitchFamily="34" charset="0"/>
              <a:buChar char="̶"/>
              <a:defRPr sz="2000">
                <a:latin typeface="Calibri" panose="020F0502020204030204" pitchFamily="34" charset="0"/>
                <a:cs typeface="Calibri" panose="020F0502020204030204" pitchFamily="34" charset="0"/>
              </a:defRPr>
            </a:lvl2pPr>
            <a:lvl3pPr marL="1080000" indent="-252000">
              <a:lnSpc>
                <a:spcPct val="100000"/>
              </a:lnSpc>
              <a:buClr>
                <a:srgbClr val="0000DC"/>
              </a:buClr>
              <a:buFont typeface="Wingdings" panose="05000000000000000000" pitchFamily="2" charset="2"/>
              <a:buChar char="§"/>
              <a:defRPr>
                <a:latin typeface="Calibri" panose="020F0502020204030204" pitchFamily="34" charset="0"/>
              </a:defRPr>
            </a:lvl3pPr>
            <a:lvl4pPr marL="1260000" indent="-171450">
              <a:lnSpc>
                <a:spcPct val="100000"/>
              </a:lnSpc>
              <a:buClr>
                <a:srgbClr val="0000DC"/>
              </a:buClr>
              <a:buFont typeface="Wingdings" panose="05000000000000000000" pitchFamily="2" charset="2"/>
              <a:buChar char="§"/>
              <a:defRPr sz="1000"/>
            </a:lvl4pPr>
          </a:lstStyle>
          <a:p>
            <a:pPr lvl="0"/>
            <a:r>
              <a:rPr lang="cs-CZ" dirty="0"/>
              <a:t>upravte styly předlohy textu.</a:t>
            </a:r>
          </a:p>
          <a:p>
            <a:pPr lvl="1"/>
            <a:r>
              <a:rPr lang="cs-CZ" dirty="0"/>
              <a:t>druhá úroveň</a:t>
            </a:r>
          </a:p>
          <a:p>
            <a:pPr lvl="2"/>
            <a:r>
              <a:rPr lang="cs-CZ" dirty="0"/>
              <a:t>třetí úroveň</a:t>
            </a:r>
          </a:p>
          <a:p>
            <a:pPr lvl="3"/>
            <a:r>
              <a:rPr lang="cs-CZ" dirty="0" err="1"/>
              <a:t>ctvrtá</a:t>
            </a:r>
            <a:r>
              <a:rPr lang="cs-CZ" dirty="0"/>
              <a:t> </a:t>
            </a:r>
          </a:p>
        </p:txBody>
      </p:sp>
    </p:spTree>
    <p:extLst>
      <p:ext uri="{BB962C8B-B14F-4D97-AF65-F5344CB8AC3E}">
        <p14:creationId xmlns:p14="http://schemas.microsoft.com/office/powerpoint/2010/main" val="1691229579"/>
      </p:ext>
    </p:extLst>
  </p:cSld>
  <p:clrMapOvr>
    <a:masterClrMapping/>
  </p:clrMapOvr>
  <p:extLst mod="1">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atin typeface="Calibri" panose="020F0502020204030204" pitchFamily="34" charset="0"/>
              </a:defRPr>
            </a:lvl1pPr>
          </a:lstStyle>
          <a:p>
            <a:r>
              <a:rPr lang="en-GB" dirty="0" err="1"/>
              <a:t>Prof.</a:t>
            </a:r>
            <a:r>
              <a:rPr lang="en-GB" dirty="0"/>
              <a:t> MUDr. Kateřina Kaňková, Ph.D</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413999" y="962894"/>
            <a:ext cx="11334620" cy="271576"/>
          </a:xfrm>
        </p:spPr>
        <p:txBody>
          <a:bodyPr lIns="0" tIns="0" rIns="0" bIns="0">
            <a:normAutofit/>
          </a:bodyPr>
          <a:lstStyle>
            <a:lvl1pPr algn="l">
              <a:lnSpc>
                <a:spcPts val="2300"/>
              </a:lnSpc>
              <a:defRPr sz="2000" b="0">
                <a:solidFill>
                  <a:schemeClr val="tx2"/>
                </a:solidFill>
              </a:defRPr>
            </a:lvl1pPr>
          </a:lstStyle>
          <a:p>
            <a:pPr lvl="0"/>
            <a:r>
              <a:rPr lang="cs-CZ" dirty="0"/>
              <a:t>Upravte styly předlohy textu.</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dirty="0"/>
              <a:t>Kliknutím lze upravit styl.</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
        <p:nvSpPr>
          <p:cNvPr id="9" name="Zástupný symbol pro obsah 2"/>
          <p:cNvSpPr>
            <a:spLocks noGrp="1"/>
          </p:cNvSpPr>
          <p:nvPr>
            <p:ph idx="1" hasCustomPrompt="1"/>
          </p:nvPr>
        </p:nvSpPr>
        <p:spPr>
          <a:xfrm>
            <a:off x="413999" y="1491916"/>
            <a:ext cx="11334620" cy="4340084"/>
          </a:xfrm>
          <a:prstGeom prst="rect">
            <a:avLst/>
          </a:prstGeom>
        </p:spPr>
        <p:txBody>
          <a:bodyPr/>
          <a:lstStyle>
            <a:lvl1pPr marL="324000" indent="-252000">
              <a:lnSpc>
                <a:spcPct val="100000"/>
              </a:lnSpc>
              <a:buClr>
                <a:schemeClr val="tx2"/>
              </a:buClr>
              <a:buSzPct val="100000"/>
              <a:buFont typeface="Arial" panose="020B0604020202020204" pitchFamily="34" charset="0"/>
              <a:buChar char="̶"/>
              <a:defRPr b="0">
                <a:latin typeface="Calibri" panose="020F0502020204030204" pitchFamily="34" charset="0"/>
                <a:cs typeface="Calibri" panose="020F0502020204030204" pitchFamily="34" charset="0"/>
              </a:defRPr>
            </a:lvl1pPr>
            <a:lvl2pPr marL="720000" indent="-252000">
              <a:lnSpc>
                <a:spcPct val="100000"/>
              </a:lnSpc>
              <a:buClr>
                <a:schemeClr val="tx2"/>
              </a:buClr>
              <a:buFont typeface="Arial" panose="020B0604020202020204" pitchFamily="34" charset="0"/>
              <a:buChar char="̶"/>
              <a:defRPr sz="2000">
                <a:latin typeface="Calibri" panose="020F0502020204030204" pitchFamily="34" charset="0"/>
                <a:cs typeface="Calibri" panose="020F0502020204030204" pitchFamily="34" charset="0"/>
              </a:defRPr>
            </a:lvl2pPr>
            <a:lvl3pPr marL="1080000" indent="-252000">
              <a:lnSpc>
                <a:spcPct val="100000"/>
              </a:lnSpc>
              <a:buClr>
                <a:srgbClr val="0000DC"/>
              </a:buClr>
              <a:buFont typeface="Wingdings" panose="05000000000000000000" pitchFamily="2" charset="2"/>
              <a:buChar char="§"/>
              <a:defRPr/>
            </a:lvl3pPr>
          </a:lstStyle>
          <a:p>
            <a:pPr lvl="0"/>
            <a:r>
              <a:rPr lang="cs-CZ" dirty="0"/>
              <a:t>upravte styly předlohy textu.</a:t>
            </a:r>
          </a:p>
          <a:p>
            <a:pPr lvl="1"/>
            <a:r>
              <a:rPr lang="cs-CZ" dirty="0"/>
              <a:t>druhá úroveň</a:t>
            </a:r>
          </a:p>
          <a:p>
            <a:pPr lvl="2"/>
            <a:r>
              <a:rPr lang="cs-CZ" dirty="0"/>
              <a:t>třetí úroveň</a:t>
            </a:r>
          </a:p>
        </p:txBody>
      </p:sp>
    </p:spTree>
    <p:extLst>
      <p:ext uri="{BB962C8B-B14F-4D97-AF65-F5344CB8AC3E}">
        <p14:creationId xmlns:p14="http://schemas.microsoft.com/office/powerpoint/2010/main" val="4034428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atin typeface="Calibri" panose="020F0502020204030204" pitchFamily="34" charset="0"/>
              </a:defRPr>
            </a:lvl1pPr>
          </a:lstStyle>
          <a:p>
            <a:r>
              <a:rPr lang="en-GB" dirty="0" err="1"/>
              <a:t>Definujte</a:t>
            </a:r>
            <a:r>
              <a:rPr lang="en-GB" dirty="0"/>
              <a:t> </a:t>
            </a:r>
            <a:r>
              <a:rPr lang="en-GB" dirty="0" err="1"/>
              <a:t>zápatí</a:t>
            </a:r>
            <a:r>
              <a:rPr lang="en-GB" dirty="0"/>
              <a:t> - </a:t>
            </a:r>
            <a:r>
              <a:rPr lang="en-GB" dirty="0" err="1"/>
              <a:t>název</a:t>
            </a:r>
            <a:r>
              <a:rPr lang="en-GB" dirty="0"/>
              <a:t> </a:t>
            </a:r>
            <a:r>
              <a:rPr lang="en-GB" dirty="0" err="1"/>
              <a:t>prezentace</a:t>
            </a:r>
            <a:r>
              <a:rPr lang="en-GB" dirty="0"/>
              <a:t> / </a:t>
            </a:r>
            <a:r>
              <a:rPr lang="en-GB" dirty="0" err="1"/>
              <a:t>pracoviště</a:t>
            </a:r>
            <a:endParaRPr lang="en-GB"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p:nvPr>
        </p:nvSpPr>
        <p:spPr>
          <a:xfrm>
            <a:off x="413999" y="1085773"/>
            <a:ext cx="5467036" cy="271576"/>
          </a:xfrm>
        </p:spPr>
        <p:txBody>
          <a:bodyPr lIns="0" tIns="0" rIns="0" bIns="0">
            <a:noAutofit/>
          </a:bodyPr>
          <a:lstStyle>
            <a:lvl1pPr algn="l">
              <a:lnSpc>
                <a:spcPts val="2300"/>
              </a:lnSpc>
              <a:defRPr sz="2000" b="0">
                <a:solidFill>
                  <a:schemeClr val="tx2"/>
                </a:solidFill>
              </a:defRPr>
            </a:lvl1pPr>
          </a:lstStyle>
          <a:p>
            <a:pPr lvl="0"/>
            <a:r>
              <a:rPr lang="cs-CZ" dirty="0"/>
              <a:t>Upravte styly předlohy textu.</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413999" y="414287"/>
            <a:ext cx="11334619" cy="451576"/>
          </a:xfrm>
        </p:spPr>
        <p:txBody>
          <a:bodyPr/>
          <a:lstStyle/>
          <a:p>
            <a:r>
              <a:rPr lang="cs-CZ" dirty="0"/>
              <a:t>Kliknutím lze upravit styl.</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p:nvPr>
        </p:nvSpPr>
        <p:spPr>
          <a:xfrm>
            <a:off x="6208295" y="1083639"/>
            <a:ext cx="5540323" cy="271576"/>
          </a:xfrm>
        </p:spPr>
        <p:txBody>
          <a:bodyPr lIns="0" tIns="0" rIns="0" bIns="0">
            <a:noAutofit/>
          </a:bodyPr>
          <a:lstStyle>
            <a:lvl1pPr algn="l">
              <a:lnSpc>
                <a:spcPts val="2300"/>
              </a:lnSpc>
              <a:defRPr sz="2000" b="0">
                <a:solidFill>
                  <a:schemeClr val="tx2"/>
                </a:solidFill>
              </a:defRPr>
            </a:lvl1pPr>
          </a:lstStyle>
          <a:p>
            <a:pPr lvl="0"/>
            <a:r>
              <a:rPr lang="cs-CZ" dirty="0"/>
              <a:t>Upravte styly předlohy textu.</a:t>
            </a:r>
          </a:p>
        </p:txBody>
      </p:sp>
      <p:sp>
        <p:nvSpPr>
          <p:cNvPr id="22" name="Zástupný symbol pro obsah 2"/>
          <p:cNvSpPr>
            <a:spLocks noGrp="1"/>
          </p:cNvSpPr>
          <p:nvPr>
            <p:ph idx="1"/>
          </p:nvPr>
        </p:nvSpPr>
        <p:spPr>
          <a:xfrm>
            <a:off x="414000" y="1602359"/>
            <a:ext cx="5467035" cy="444568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atin typeface="Calibri" panose="020F0502020204030204" pitchFamily="34" charset="0"/>
              </a:defRPr>
            </a:lvl1pPr>
            <a:lvl2pPr marL="504000" indent="-180000">
              <a:lnSpc>
                <a:spcPct val="100000"/>
              </a:lnSpc>
              <a:buClr>
                <a:schemeClr val="tx2"/>
              </a:buClr>
              <a:buFont typeface="Arial" panose="020B0604020202020204" pitchFamily="34" charset="0"/>
              <a:buChar char="̶"/>
              <a:defRPr sz="2000">
                <a:latin typeface="Calibri" panose="020F0502020204030204" pitchFamily="34" charset="0"/>
              </a:defRPr>
            </a:lvl2pPr>
            <a:lvl3pPr marL="914400" indent="0">
              <a:buNone/>
              <a:defRPr>
                <a:latin typeface="Calibri" panose="020F0502020204030204" pitchFamily="34" charset="0"/>
              </a:defRPr>
            </a:lvl3pPr>
          </a:lstStyle>
          <a:p>
            <a:pPr lvl="0"/>
            <a:r>
              <a:rPr lang="cs-CZ" dirty="0"/>
              <a:t>Upravte styly předlohy textu.</a:t>
            </a:r>
          </a:p>
          <a:p>
            <a:pPr lvl="1"/>
            <a:r>
              <a:rPr lang="cs-CZ" dirty="0"/>
              <a:t>Druhá úroveň</a:t>
            </a:r>
          </a:p>
          <a:p>
            <a:pPr lvl="2"/>
            <a:r>
              <a:rPr lang="cs-CZ" dirty="0"/>
              <a:t>Třetí úroveň</a:t>
            </a:r>
          </a:p>
        </p:txBody>
      </p:sp>
      <p:sp>
        <p:nvSpPr>
          <p:cNvPr id="23" name="Zástupný symbol pro obsah 2"/>
          <p:cNvSpPr>
            <a:spLocks noGrp="1"/>
          </p:cNvSpPr>
          <p:nvPr>
            <p:ph idx="28"/>
          </p:nvPr>
        </p:nvSpPr>
        <p:spPr>
          <a:xfrm>
            <a:off x="6208295" y="1596513"/>
            <a:ext cx="5540323" cy="4451533"/>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atin typeface="Calibri" panose="020F0502020204030204" pitchFamily="34" charset="0"/>
              </a:defRPr>
            </a:lvl1pPr>
            <a:lvl2pPr marL="504000" indent="-180000">
              <a:lnSpc>
                <a:spcPct val="100000"/>
              </a:lnSpc>
              <a:buClr>
                <a:schemeClr val="tx2"/>
              </a:buClr>
              <a:buFont typeface="Arial" panose="020B0604020202020204" pitchFamily="34" charset="0"/>
              <a:buChar char="̶"/>
              <a:defRPr sz="2000">
                <a:latin typeface="Calibri" panose="020F0502020204030204" pitchFamily="34" charset="0"/>
              </a:defRPr>
            </a:lvl2pPr>
            <a:lvl3pPr marL="914400" indent="0">
              <a:buNone/>
              <a:defRPr>
                <a:latin typeface="Calibri" panose="020F0502020204030204" pitchFamily="34" charset="0"/>
              </a:defRPr>
            </a:lvl3pPr>
          </a:lstStyle>
          <a:p>
            <a:pPr lvl="0"/>
            <a:r>
              <a:rPr lang="cs-CZ" dirty="0"/>
              <a:t>Upravte styly předlohy textu.</a:t>
            </a:r>
          </a:p>
          <a:p>
            <a:pPr lvl="1"/>
            <a:r>
              <a:rPr lang="cs-CZ" dirty="0"/>
              <a:t>Druhá úroveň</a:t>
            </a:r>
          </a:p>
          <a:p>
            <a:pPr lvl="2"/>
            <a:r>
              <a:rPr lang="cs-CZ" dirty="0"/>
              <a:t>Třetí úroveň</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3317168426"/>
      </p:ext>
    </p:extLst>
  </p:cSld>
  <p:clrMapOvr>
    <a:masterClrMapping/>
  </p:clrMapOvr>
  <p:extLst mod="1">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obsah a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1695074"/>
            <a:ext cx="5218413" cy="3896711"/>
          </a:xfrm>
        </p:spPr>
        <p:txBody>
          <a:bodyPr/>
          <a:lstStyle/>
          <a:p>
            <a:pPr lvl="0"/>
            <a:r>
              <a:rPr lang="cs-CZ" dirty="0"/>
              <a:t>Upravte styly předlohy textu.</a:t>
            </a:r>
          </a:p>
        </p:txBody>
      </p:sp>
      <p:sp>
        <p:nvSpPr>
          <p:cNvPr id="2" name="Zástupný symbol pro zápatí 1"/>
          <p:cNvSpPr>
            <a:spLocks noGrp="1"/>
          </p:cNvSpPr>
          <p:nvPr>
            <p:ph type="ftr" sz="quarter" idx="10"/>
          </p:nvPr>
        </p:nvSpPr>
        <p:spPr/>
        <p:txBody>
          <a:bodyPr/>
          <a:lstStyle>
            <a:lvl1pPr>
              <a:defRPr>
                <a:latin typeface="Calibri" panose="020F0502020204030204" pitchFamily="34" charset="0"/>
              </a:defRPr>
            </a:lvl1pPr>
          </a:lstStyle>
          <a:p>
            <a:r>
              <a:rPr lang="en-GB" dirty="0" err="1"/>
              <a:t>Definujte</a:t>
            </a:r>
            <a:r>
              <a:rPr lang="en-GB" dirty="0"/>
              <a:t> </a:t>
            </a:r>
            <a:r>
              <a:rPr lang="en-GB" dirty="0" err="1"/>
              <a:t>zápatí</a:t>
            </a:r>
            <a:r>
              <a:rPr lang="en-GB" dirty="0"/>
              <a:t> - </a:t>
            </a:r>
            <a:r>
              <a:rPr lang="en-GB" dirty="0" err="1"/>
              <a:t>název</a:t>
            </a:r>
            <a:r>
              <a:rPr lang="en-GB" dirty="0"/>
              <a:t> </a:t>
            </a:r>
            <a:r>
              <a:rPr lang="en-GB" dirty="0" err="1"/>
              <a:t>prezentace</a:t>
            </a:r>
            <a:r>
              <a:rPr lang="en-GB" dirty="0"/>
              <a:t> / </a:t>
            </a:r>
            <a:r>
              <a:rPr lang="en-GB" dirty="0" err="1"/>
              <a:t>pracoviště</a:t>
            </a:r>
            <a:endParaRPr lang="en-GB"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lvl1pPr>
              <a:lnSpc>
                <a:spcPct val="100000"/>
              </a:lnSpc>
              <a:defRPr/>
            </a:lvl1pPr>
          </a:lstStyle>
          <a:p>
            <a:r>
              <a:rPr lang="cs-CZ" dirty="0"/>
              <a:t>Kliknutím lze upravit styl.</a:t>
            </a:r>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
        <p:nvSpPr>
          <p:cNvPr id="12" name="Zástupný symbol pro obsah 2"/>
          <p:cNvSpPr>
            <a:spLocks noGrp="1"/>
          </p:cNvSpPr>
          <p:nvPr>
            <p:ph idx="28"/>
          </p:nvPr>
        </p:nvSpPr>
        <p:spPr>
          <a:xfrm>
            <a:off x="6251280" y="1667024"/>
            <a:ext cx="5219998" cy="4140000"/>
          </a:xfrm>
          <a:prstGeom prst="rect">
            <a:avLst/>
          </a:prstGeom>
        </p:spPr>
        <p:txBody>
          <a:bodyPr/>
          <a:lstStyle>
            <a:lvl1pPr marL="252000" indent="-180000">
              <a:lnSpc>
                <a:spcPct val="100000"/>
              </a:lnSpc>
              <a:buClr>
                <a:schemeClr val="tx2"/>
              </a:buClr>
              <a:buSzPct val="100000"/>
              <a:buFont typeface="Arial" panose="020B0604020202020204" pitchFamily="34" charset="0"/>
              <a:buChar char="̶"/>
              <a:defRPr sz="2000" b="0">
                <a:latin typeface="Calibri" panose="020F0502020204030204" pitchFamily="34" charset="0"/>
              </a:defRPr>
            </a:lvl1pPr>
            <a:lvl2pPr marL="576000" indent="-180000">
              <a:lnSpc>
                <a:spcPct val="100000"/>
              </a:lnSpc>
              <a:buClr>
                <a:schemeClr val="tx2"/>
              </a:buClr>
              <a:buFont typeface="Arial" panose="020B0604020202020204" pitchFamily="34" charset="0"/>
              <a:buChar char="̶"/>
              <a:defRPr sz="1600">
                <a:latin typeface="Calibri" panose="020F0502020204030204" pitchFamily="34" charset="0"/>
              </a:defRPr>
            </a:lvl2pPr>
            <a:lvl3pPr marL="792000" indent="-252000">
              <a:lnSpc>
                <a:spcPct val="100000"/>
              </a:lnSpc>
              <a:buClr>
                <a:srgbClr val="0000DC"/>
              </a:buClr>
              <a:buFont typeface="Wingdings" panose="05000000000000000000" pitchFamily="2" charset="2"/>
              <a:buChar char="§"/>
              <a:defRPr>
                <a:latin typeface="Calibri" panose="020F0502020204030204" pitchFamily="34" charset="0"/>
              </a:defRPr>
            </a:lvl3pPr>
          </a:lstStyle>
          <a:p>
            <a:pPr lvl="0"/>
            <a:r>
              <a:rPr lang="cs-CZ" dirty="0"/>
              <a:t>Upravte styly předlohy textu.</a:t>
            </a:r>
          </a:p>
          <a:p>
            <a:pPr lvl="1"/>
            <a:r>
              <a:rPr lang="cs-CZ" dirty="0"/>
              <a:t>Druhá úroveň</a:t>
            </a:r>
          </a:p>
          <a:p>
            <a:pPr lvl="2"/>
            <a:r>
              <a:rPr lang="cs-CZ" dirty="0"/>
              <a:t>Třetí úroveň</a:t>
            </a:r>
          </a:p>
        </p:txBody>
      </p:sp>
    </p:spTree>
    <p:extLst>
      <p:ext uri="{BB962C8B-B14F-4D97-AF65-F5344CB8AC3E}">
        <p14:creationId xmlns:p14="http://schemas.microsoft.com/office/powerpoint/2010/main" val="2966739591"/>
      </p:ext>
    </p:extLst>
  </p:cSld>
  <p:clrMapOvr>
    <a:masterClrMapping/>
  </p:clrMapOvr>
  <p:extLst mod="1">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p:nvPr>
        </p:nvSpPr>
        <p:spPr>
          <a:xfrm>
            <a:off x="4440000" y="1692002"/>
            <a:ext cx="3311525" cy="2230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p:nvPr>
        </p:nvSpPr>
        <p:spPr>
          <a:xfrm>
            <a:off x="720725" y="4025136"/>
            <a:ext cx="3311525" cy="216000"/>
          </a:xfrm>
        </p:spPr>
        <p:txBody>
          <a:bodyPr anchor="ctr"/>
          <a:lstStyle>
            <a:lvl1pPr>
              <a:lnSpc>
                <a:spcPts val="1100"/>
              </a:lnSpc>
              <a:defRPr sz="1000" b="0"/>
            </a:lvl1pPr>
          </a:lstStyle>
          <a:p>
            <a:pPr lvl="0"/>
            <a:r>
              <a:rPr lang="cs-CZ"/>
              <a:t>Upravte styly předlohy textu.</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p:nvPr>
        </p:nvSpPr>
        <p:spPr>
          <a:xfrm>
            <a:off x="4440475" y="4025136"/>
            <a:ext cx="3311525" cy="216000"/>
          </a:xfrm>
        </p:spPr>
        <p:txBody>
          <a:bodyPr anchor="ctr"/>
          <a:lstStyle>
            <a:lvl1pPr>
              <a:lnSpc>
                <a:spcPts val="1100"/>
              </a:lnSpc>
              <a:defRPr sz="1000" b="0"/>
            </a:lvl1pPr>
          </a:lstStyle>
          <a:p>
            <a:pPr lvl="0"/>
            <a:r>
              <a:rPr lang="cs-CZ"/>
              <a:t>Upravte styly předlohy textu.</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p:nvPr>
        </p:nvSpPr>
        <p:spPr>
          <a:xfrm>
            <a:off x="8161436" y="4025136"/>
            <a:ext cx="3311525" cy="216000"/>
          </a:xfrm>
        </p:spPr>
        <p:txBody>
          <a:bodyPr anchor="ctr"/>
          <a:lstStyle>
            <a:lvl1pPr>
              <a:lnSpc>
                <a:spcPts val="1100"/>
              </a:lnSpc>
              <a:defRPr sz="1000" b="0"/>
            </a:lvl1pPr>
          </a:lstStyle>
          <a:p>
            <a:pPr lvl="0"/>
            <a:r>
              <a:rPr lang="cs-CZ"/>
              <a:t>Upravte styly předlohy textu.</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p:nvPr>
        </p:nvSpPr>
        <p:spPr>
          <a:xfrm>
            <a:off x="719999" y="1692002"/>
            <a:ext cx="3311525" cy="2230711"/>
          </a:xfrm>
        </p:spPr>
        <p:txBody>
          <a:bodyPr/>
          <a:lstStyle/>
          <a:p>
            <a:pPr lvl="0"/>
            <a:r>
              <a:rPr lang="cs-CZ"/>
              <a:t>Upravte styly předlohy textu.</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p:nvPr>
        </p:nvSpPr>
        <p:spPr>
          <a:xfrm>
            <a:off x="8160001" y="1692002"/>
            <a:ext cx="3311525" cy="2230711"/>
          </a:xfrm>
        </p:spPr>
        <p:txBody>
          <a:bodyPr/>
          <a:lstStyle/>
          <a:p>
            <a:pPr lvl="0"/>
            <a:r>
              <a:rPr lang="cs-CZ"/>
              <a:t>Upravte styly předlohy textu.</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extLst mod="1">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a text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692150"/>
            <a:ext cx="5218413" cy="4899635"/>
          </a:xfrm>
        </p:spPr>
        <p:txBody>
          <a:bodyPr/>
          <a:lstStyle/>
          <a:p>
            <a:pPr lvl="0"/>
            <a:r>
              <a:rPr lang="cs-CZ"/>
              <a:t>Upravte styly předlohy textu.</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spTree>
    <p:extLst>
      <p:ext uri="{BB962C8B-B14F-4D97-AF65-F5344CB8AC3E}">
        <p14:creationId xmlns:p14="http://schemas.microsoft.com/office/powerpoint/2010/main" val="2117383761"/>
      </p:ext>
    </p:extLst>
  </p:cSld>
  <p:clrMapOvr>
    <a:masterClrMapping/>
  </p:clrMapOvr>
  <p:extLst mod="1">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sah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34975528"/>
      </p:ext>
    </p:extLst>
  </p:cSld>
  <p:clrMapOvr>
    <a:masterClrMapping/>
  </p:clrMapOvr>
  <p:extLst mod="1">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en-GB" dirty="0"/>
              <a:t>Prof. MUDr. Kateřina Kaňková, Ph.D.</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413999" y="325363"/>
            <a:ext cx="11357697" cy="451576"/>
          </a:xfrm>
          <a:prstGeom prst="rect">
            <a:avLst/>
          </a:prstGeom>
        </p:spPr>
        <p:txBody>
          <a:bodyPr vert="horz" lIns="0" tIns="0" rIns="0" bIns="0" rtlCol="0" anchor="t" anchorCtr="0">
            <a:normAutofit/>
          </a:bodyPr>
          <a:lstStyle/>
          <a:p>
            <a:r>
              <a:rPr lang="cs-CZ" dirty="0"/>
              <a:t>Kliknutím lze upravit styl.</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413999" y="991402"/>
            <a:ext cx="11357697" cy="4840598"/>
          </a:xfrm>
          <a:prstGeom prst="rect">
            <a:avLst/>
          </a:prstGeom>
        </p:spPr>
        <p:txBody>
          <a:bodyPr vert="horz" lIns="0" tIns="0" rIns="0" bIns="0" rtlCol="0">
            <a:normAutofit/>
          </a:bodyPr>
          <a:lstStyle/>
          <a:p>
            <a:pPr lvl="0"/>
            <a:r>
              <a:rPr lang="cs-CZ" dirty="0"/>
              <a:t>Upravte styly předlohy textu</a:t>
            </a:r>
          </a:p>
        </p:txBody>
      </p:sp>
    </p:spTree>
  </p:cSld>
  <p:clrMap bg1="lt1" tx1="dk1" bg2="lt2" tx2="dk2" accent1="accent1" accent2="accent2" accent3="accent3" accent4="accent4" accent5="accent5" accent6="accent6" hlink="hlink" folHlink="folHlink"/>
  <p:sldLayoutIdLst>
    <p:sldLayoutId id="2147483678" r:id="rId1"/>
    <p:sldLayoutId id="2147483690" r:id="rId2"/>
    <p:sldLayoutId id="2147483684"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1" r:id="rId12"/>
    <p:sldLayoutId id="2147483694" r:id="rId13"/>
    <p:sldLayoutId id="2147483692" r:id="rId14"/>
    <p:sldLayoutId id="2147483693" r:id="rId15"/>
  </p:sldLayoutIdLst>
  <p:hf hdr="0" dt="0"/>
  <p:txStyles>
    <p:titleStyle>
      <a:lvl1pPr algn="l" rtl="0" eaLnBrk="1" fontAlgn="base" hangingPunct="1">
        <a:lnSpc>
          <a:spcPts val="4000"/>
        </a:lnSpc>
        <a:spcBef>
          <a:spcPct val="0"/>
        </a:spcBef>
        <a:spcAft>
          <a:spcPct val="0"/>
        </a:spcAft>
        <a:defRPr sz="4000" b="1">
          <a:solidFill>
            <a:schemeClr val="tx2"/>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Calibri" panose="020F0502020204030204" pitchFamily="34" charset="0"/>
          <a:ea typeface="+mn-ea"/>
          <a:cs typeface="Calibri" panose="020F0502020204030204" pitchFamily="34" charset="0"/>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7"/>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video" Target="../media/media3.mov"/><Relationship Id="rId7" Type="http://schemas.openxmlformats.org/officeDocument/2006/relationships/image" Target="../media/image9.png"/><Relationship Id="rId2" Type="http://schemas.microsoft.com/office/2007/relationships/media" Target="../media/media3.mov"/><Relationship Id="rId1" Type="http://schemas.openxmlformats.org/officeDocument/2006/relationships/tags" Target="../tags/tag3.xml"/><Relationship Id="rId6" Type="http://schemas.openxmlformats.org/officeDocument/2006/relationships/slideLayout" Target="../slideLayouts/slideLayout3.xml"/><Relationship Id="rId11" Type="http://schemas.openxmlformats.org/officeDocument/2006/relationships/image" Target="../media/image13.png"/><Relationship Id="rId5" Type="http://schemas.openxmlformats.org/officeDocument/2006/relationships/video" Target="../media/media4.mov"/><Relationship Id="rId10" Type="http://schemas.openxmlformats.org/officeDocument/2006/relationships/image" Target="../media/image12.png"/><Relationship Id="rId4" Type="http://schemas.microsoft.com/office/2007/relationships/media" Target="../media/media4.mov"/><Relationship Id="rId9"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video" Target="../media/media4.mov"/><Relationship Id="rId2" Type="http://schemas.microsoft.com/office/2007/relationships/media" Target="../media/media4.mov"/><Relationship Id="rId1" Type="http://schemas.openxmlformats.org/officeDocument/2006/relationships/tags" Target="../tags/tag4.xml"/><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hyperlink" Target="http://www.who.int/news-room/photo-story/photo-story-detail/urgent-health-challenges-for-the-next-decade"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hyperlink" Target="http://www.who.int/news-room/photo-story/photo-story-detail/urgent-health-challenges-for-the-next-decade"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hyperlink" Target="http://www.who.int/news-room/photo-story/photo-story-detail/urgent-health-challenges-for-the-next-decade" TargetMode="Externa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hyperlink" Target="http://www.who.int/news-room/photo-story/photo-story-detail/urgent-health-challenges-for-the-next-decade" TargetMode="Externa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www.who.int/news-room/photo-story/photo-story-detail/urgent-health-challenges-for-the-next-decade" TargetMode="External"/><Relationship Id="rId2" Type="http://schemas.openxmlformats.org/officeDocument/2006/relationships/hyperlink" Target="http://www.globalcitizen.org/en/content/angolan-government-must-address-food-insecurity/"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2" Type="http://schemas.openxmlformats.org/officeDocument/2006/relationships/hyperlink" Target="http://www.who.int/news-room/photo-story/photo-story-detail/urgent-health-challenges-for-the-next-decade" TargetMode="Externa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hyperlink" Target="http://www.who.int/news-room/photo-story/photo-story-detail/urgent-health-challenges-for-the-next-decade" TargetMode="Externa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hyperlink" Target="https://www.arte.tv/en/videos/090637-042-A/re-sexual-education-in-poland/" TargetMode="Externa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hyperlink" Target="http://www.who.int/news-room/photo-story/photo-story-detail/urgent-health-challenges-for-the-next-decade" TargetMode="Externa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www.statnews.com/2021/08/04/medical-errors-accidents-ongoing-preventable-health-threat/" TargetMode="External"/><Relationship Id="rId2" Type="http://schemas.openxmlformats.org/officeDocument/2006/relationships/hyperlink" Target="https://healthcare-in-europe.com/en/news/patient-dies-after-x-ray-blunder.html" TargetMode="Externa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hyperlink" Target="http://www.who.int/antimicrobial-resistance/en/" TargetMode="Externa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hyperlink" Target="http://www.who.int/news-room/photo-story/photo-story-detail/urgent-health-challenges-for-the-next-decade" TargetMode="Externa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youtube.com/watch?v=NJFbsWX4MJM" TargetMode="Externa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hyperlink" Target="https://www.youtube.com/watch?v=WP3pKTssw_E" TargetMode="Externa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hyperlink" Target="https://ecdpm.org/wp-content/uploads/Fit-For-Purpose-EU-Role-Global-Health-Era-COVID-19-Discussion-Paper-282-ECDPM-October-2020-1.pdf" TargetMode="External"/><Relationship Id="rId2" Type="http://schemas.openxmlformats.org/officeDocument/2006/relationships/hyperlink" Target="https://reliefweb.int/sites/reliefweb.int/files/resources/Global_Health_Summit_Rome_Declaration.pdf" TargetMode="External"/><Relationship Id="rId1" Type="http://schemas.openxmlformats.org/officeDocument/2006/relationships/slideLayout" Target="../slideLayouts/slideLayout3.xml"/><Relationship Id="rId5" Type="http://schemas.openxmlformats.org/officeDocument/2006/relationships/hyperlink" Target="https://ec.europa.eu/health/international_cooperation/global_health_cs" TargetMode="External"/><Relationship Id="rId4" Type="http://schemas.openxmlformats.org/officeDocument/2006/relationships/hyperlink" Target="https://ec.europa.eu/health/sites/health/files/eu_world/docs/20140930_global_health_infograph_en.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jpe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Lékařská fakulta Masarykovy univerzity</a:t>
            </a:r>
          </a:p>
        </p:txBody>
      </p:sp>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1</a:t>
            </a:fld>
            <a:endParaRPr lang="cs-CZ" altLang="cs-CZ" dirty="0"/>
          </a:p>
        </p:txBody>
      </p:sp>
      <p:sp>
        <p:nvSpPr>
          <p:cNvPr id="4" name="Nadpis 3"/>
          <p:cNvSpPr>
            <a:spLocks noGrp="1"/>
          </p:cNvSpPr>
          <p:nvPr>
            <p:ph type="title"/>
          </p:nvPr>
        </p:nvSpPr>
        <p:spPr>
          <a:xfrm>
            <a:off x="398502" y="2900365"/>
            <a:ext cx="11361600" cy="2671276"/>
          </a:xfrm>
        </p:spPr>
        <p:txBody>
          <a:bodyPr>
            <a:normAutofit fontScale="90000"/>
          </a:bodyPr>
          <a:lstStyle/>
          <a:p>
            <a:pPr algn="ctr"/>
            <a:r>
              <a:rPr lang="cs-CZ" sz="6000" dirty="0" err="1"/>
              <a:t>Global</a:t>
            </a:r>
            <a:r>
              <a:rPr lang="cs-CZ" sz="6000" dirty="0"/>
              <a:t> </a:t>
            </a:r>
            <a:r>
              <a:rPr lang="cs-CZ" sz="6000" dirty="0" err="1"/>
              <a:t>Health</a:t>
            </a:r>
            <a:br>
              <a:rPr lang="cs-CZ" dirty="0"/>
            </a:br>
            <a:br>
              <a:rPr lang="cs-CZ" dirty="0"/>
            </a:br>
            <a:r>
              <a:rPr lang="cs-CZ" sz="3600" dirty="0"/>
              <a:t>Zuzana Derflerová Brázdová</a:t>
            </a:r>
            <a:br>
              <a:rPr lang="cs-CZ" sz="3600" dirty="0"/>
            </a:br>
            <a:r>
              <a:rPr lang="cs-CZ" sz="3600" dirty="0" err="1"/>
              <a:t>Dept</a:t>
            </a:r>
            <a:r>
              <a:rPr lang="cs-CZ" sz="3600" dirty="0"/>
              <a:t>. </a:t>
            </a:r>
            <a:r>
              <a:rPr lang="cs-CZ" sz="3600" dirty="0" err="1"/>
              <a:t>of</a:t>
            </a:r>
            <a:r>
              <a:rPr lang="cs-CZ" sz="3600" dirty="0"/>
              <a:t> Public </a:t>
            </a:r>
            <a:r>
              <a:rPr lang="cs-CZ" sz="3600" dirty="0" err="1"/>
              <a:t>Health</a:t>
            </a:r>
            <a:br>
              <a:rPr lang="cs-CZ" dirty="0"/>
            </a:br>
            <a:endParaRPr lang="cs-CZ" sz="3200" dirty="0"/>
          </a:p>
        </p:txBody>
      </p:sp>
      <p:sp>
        <p:nvSpPr>
          <p:cNvPr id="5" name="Podnadpis 4"/>
          <p:cNvSpPr>
            <a:spLocks noGrp="1"/>
          </p:cNvSpPr>
          <p:nvPr>
            <p:ph type="subTitle" idx="1"/>
          </p:nvPr>
        </p:nvSpPr>
        <p:spPr>
          <a:xfrm>
            <a:off x="1480088" y="2417736"/>
            <a:ext cx="9074258" cy="2905932"/>
          </a:xfrm>
        </p:spPr>
        <p:txBody>
          <a:bodyPr>
            <a:normAutofit/>
          </a:bodyPr>
          <a:lstStyle/>
          <a:p>
            <a:r>
              <a:rPr lang="cs-CZ" sz="1200" dirty="0"/>
              <a:t>	</a:t>
            </a:r>
            <a:r>
              <a:rPr lang="cs-CZ" dirty="0"/>
              <a:t>		 </a:t>
            </a:r>
            <a:endParaRPr lang="pl-PL" dirty="0"/>
          </a:p>
        </p:txBody>
      </p:sp>
    </p:spTree>
    <p:extLst>
      <p:ext uri="{BB962C8B-B14F-4D97-AF65-F5344CB8AC3E}">
        <p14:creationId xmlns:p14="http://schemas.microsoft.com/office/powerpoint/2010/main" val="164739862"/>
      </p:ext>
    </p:extLst>
  </p:cSld>
  <p:clrMapOvr>
    <a:masterClrMapping/>
  </p:clrMapOvr>
  <mc:AlternateContent xmlns:mc="http://schemas.openxmlformats.org/markup-compatibility/2006" xmlns:p14="http://schemas.microsoft.com/office/powerpoint/2010/main">
    <mc:Choice Requires="p14">
      <p:transition spd="slow" p14:dur="2000" advTm="62082"/>
    </mc:Choice>
    <mc:Fallback xmlns="">
      <p:transition spd="slow" advTm="6208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9646E855-579B-4418-AAF8-17DC3BBF7D6C}"/>
              </a:ext>
            </a:extLst>
          </p:cNvPr>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sp>
        <p:nvSpPr>
          <p:cNvPr id="4" name="Nadpis 3">
            <a:extLst>
              <a:ext uri="{FF2B5EF4-FFF2-40B4-BE49-F238E27FC236}">
                <a16:creationId xmlns:a16="http://schemas.microsoft.com/office/drawing/2014/main" id="{AE45D21F-EC9C-459F-B6F6-51B3E3683EA5}"/>
              </a:ext>
            </a:extLst>
          </p:cNvPr>
          <p:cNvSpPr>
            <a:spLocks noGrp="1"/>
          </p:cNvSpPr>
          <p:nvPr>
            <p:ph type="title"/>
          </p:nvPr>
        </p:nvSpPr>
        <p:spPr/>
        <p:txBody>
          <a:bodyPr>
            <a:noAutofit/>
          </a:bodyPr>
          <a:lstStyle/>
          <a:p>
            <a:pPr algn="ctr"/>
            <a:r>
              <a:rPr lang="cs-CZ" sz="4400" dirty="0" err="1"/>
              <a:t>Global</a:t>
            </a:r>
            <a:r>
              <a:rPr lang="cs-CZ" sz="4400" dirty="0"/>
              <a:t> </a:t>
            </a:r>
            <a:r>
              <a:rPr lang="cs-CZ" sz="4400" dirty="0" err="1"/>
              <a:t>Health</a:t>
            </a:r>
            <a:r>
              <a:rPr lang="cs-CZ" sz="4400" dirty="0"/>
              <a:t> </a:t>
            </a:r>
            <a:r>
              <a:rPr lang="cs-CZ" sz="4400" dirty="0" err="1"/>
              <a:t>Challenges</a:t>
            </a:r>
            <a:endParaRPr lang="cs-CZ" sz="4400" dirty="0"/>
          </a:p>
        </p:txBody>
      </p:sp>
      <p:pic>
        <p:nvPicPr>
          <p:cNvPr id="6" name="Angola 001">
            <a:hlinkClick r:id="" action="ppaction://media"/>
            <a:extLst>
              <a:ext uri="{FF2B5EF4-FFF2-40B4-BE49-F238E27FC236}">
                <a16:creationId xmlns:a16="http://schemas.microsoft.com/office/drawing/2014/main" id="{549296DC-4205-48F5-BC51-E70F04C80BE7}"/>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7"/>
          <a:stretch>
            <a:fillRect/>
          </a:stretch>
        </p:blipFill>
        <p:spPr>
          <a:xfrm>
            <a:off x="931487" y="1813329"/>
            <a:ext cx="2768994" cy="2076745"/>
          </a:xfrm>
        </p:spPr>
      </p:pic>
      <p:pic>
        <p:nvPicPr>
          <p:cNvPr id="8" name="Obrázek 7">
            <a:extLst>
              <a:ext uri="{FF2B5EF4-FFF2-40B4-BE49-F238E27FC236}">
                <a16:creationId xmlns:a16="http://schemas.microsoft.com/office/drawing/2014/main" id="{684CFBCF-CD27-445B-AC20-3176D04391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53546" y="1867662"/>
            <a:ext cx="2967925" cy="2062149"/>
          </a:xfrm>
          <a:prstGeom prst="rect">
            <a:avLst/>
          </a:prstGeom>
        </p:spPr>
      </p:pic>
      <p:pic>
        <p:nvPicPr>
          <p:cNvPr id="12" name="Obrázek 11">
            <a:extLst>
              <a:ext uri="{FF2B5EF4-FFF2-40B4-BE49-F238E27FC236}">
                <a16:creationId xmlns:a16="http://schemas.microsoft.com/office/drawing/2014/main" id="{0DDFF61C-B6A6-4713-A03E-F98995062F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77130" y="1838719"/>
            <a:ext cx="3064369" cy="2051355"/>
          </a:xfrm>
          <a:prstGeom prst="rect">
            <a:avLst/>
          </a:prstGeom>
        </p:spPr>
      </p:pic>
      <p:pic>
        <p:nvPicPr>
          <p:cNvPr id="13" name="Angola 002">
            <a:hlinkClick r:id="" action="ppaction://media"/>
            <a:extLst>
              <a:ext uri="{FF2B5EF4-FFF2-40B4-BE49-F238E27FC236}">
                <a16:creationId xmlns:a16="http://schemas.microsoft.com/office/drawing/2014/main" id="{2887F1B3-9E87-4044-B93A-F2EED7A5B79F}"/>
              </a:ext>
            </a:extLst>
          </p:cNvPr>
          <p:cNvPicPr>
            <a:picLocks noChangeAspect="1"/>
          </p:cNvPicPr>
          <p:nvPr>
            <a:videoFile r:link="rId5"/>
            <p:extLst>
              <p:ext uri="{DAA4B4D4-6D71-4841-9C94-3DE7FCFB9230}">
                <p14:media xmlns:p14="http://schemas.microsoft.com/office/powerpoint/2010/main" r:embed="rId4"/>
              </p:ext>
            </p:extLst>
          </p:nvPr>
        </p:nvPicPr>
        <p:blipFill>
          <a:blip r:embed="rId10"/>
          <a:stretch>
            <a:fillRect/>
          </a:stretch>
        </p:blipFill>
        <p:spPr>
          <a:xfrm>
            <a:off x="2315984" y="4068000"/>
            <a:ext cx="3048000" cy="2286000"/>
          </a:xfrm>
          <a:prstGeom prst="rect">
            <a:avLst/>
          </a:prstGeom>
        </p:spPr>
      </p:pic>
      <p:pic>
        <p:nvPicPr>
          <p:cNvPr id="2" name="Obrázek 1">
            <a:extLst>
              <a:ext uri="{FF2B5EF4-FFF2-40B4-BE49-F238E27FC236}">
                <a16:creationId xmlns:a16="http://schemas.microsoft.com/office/drawing/2014/main" id="{23275D85-6721-4D16-B9FE-B047519D09DF}"/>
              </a:ext>
            </a:extLst>
          </p:cNvPr>
          <p:cNvPicPr>
            <a:picLocks noChangeAspect="1"/>
          </p:cNvPicPr>
          <p:nvPr/>
        </p:nvPicPr>
        <p:blipFill>
          <a:blip r:embed="rId11"/>
          <a:stretch>
            <a:fillRect/>
          </a:stretch>
        </p:blipFill>
        <p:spPr>
          <a:xfrm>
            <a:off x="6319560" y="4289304"/>
            <a:ext cx="2889754" cy="1938696"/>
          </a:xfrm>
          <a:prstGeom prst="rect">
            <a:avLst/>
          </a:prstGeom>
        </p:spPr>
      </p:pic>
    </p:spTree>
    <p:custDataLst>
      <p:tags r:id="rId1"/>
    </p:custDataLst>
    <p:extLst>
      <p:ext uri="{BB962C8B-B14F-4D97-AF65-F5344CB8AC3E}">
        <p14:creationId xmlns:p14="http://schemas.microsoft.com/office/powerpoint/2010/main" val="2982026930"/>
      </p:ext>
    </p:extLst>
  </p:cSld>
  <p:clrMapOvr>
    <a:masterClrMapping/>
  </p:clrMapOvr>
  <mc:AlternateContent xmlns:mc="http://schemas.openxmlformats.org/markup-compatibility/2006" xmlns:p14="http://schemas.microsoft.com/office/powerpoint/2010/main">
    <mc:Choice Requires="p14">
      <p:transition spd="slow" p14:dur="2000" advTm="193612"/>
    </mc:Choice>
    <mc:Fallback xmlns="">
      <p:transition spd="slow" advTm="1936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66"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40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13"/>
                </p:tgtEl>
              </p:cMediaNode>
            </p:video>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3"/>
                                        </p:tgtEl>
                                      </p:cBhvr>
                                    </p:cmd>
                                  </p:childTnLst>
                                </p:cTn>
                              </p:par>
                            </p:childTnLst>
                          </p:cTn>
                        </p:par>
                      </p:childTnLst>
                    </p:cTn>
                  </p:par>
                </p:childTnLst>
              </p:cTn>
              <p:nextCondLst>
                <p:cond evt="onClick" delay="0">
                  <p:tgtEl>
                    <p:spTgt spid="13"/>
                  </p:tgtEl>
                </p:cond>
              </p:nextCondLst>
            </p:seq>
          </p:childTnLst>
        </p:cTn>
      </p:par>
    </p:tnLst>
  </p:timing>
  <p:extLst mod="1">
    <p:ext uri="{E180D4A7-C9FB-4DFB-919C-405C955672EB}">
      <p14:showEvtLst xmlns:p14="http://schemas.microsoft.com/office/powerpoint/2010/main">
        <p14:playEvt time="184940" objId="6"/>
        <p14:playEvt time="190527" objId="13"/>
        <p14:pauseEvt time="191985" objId="6"/>
        <p14:triggerEvt type="onClick" time="191985" objId="6"/>
        <p14:stopEvt time="193612" objId="6"/>
        <p14:stopEvt time="193612" objId="1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1836C905-06BB-410B-9C6B-7C2180EF3C56}"/>
              </a:ext>
            </a:extLst>
          </p:cNvPr>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sp>
        <p:nvSpPr>
          <p:cNvPr id="4" name="Nadpis 3">
            <a:extLst>
              <a:ext uri="{FF2B5EF4-FFF2-40B4-BE49-F238E27FC236}">
                <a16:creationId xmlns:a16="http://schemas.microsoft.com/office/drawing/2014/main" id="{3A1E42FB-CB26-4076-9DB2-6BE13CB35CA4}"/>
              </a:ext>
            </a:extLst>
          </p:cNvPr>
          <p:cNvSpPr>
            <a:spLocks noGrp="1"/>
          </p:cNvSpPr>
          <p:nvPr>
            <p:ph type="title"/>
          </p:nvPr>
        </p:nvSpPr>
        <p:spPr/>
        <p:txBody>
          <a:bodyPr>
            <a:normAutofit fontScale="90000"/>
          </a:bodyPr>
          <a:lstStyle/>
          <a:p>
            <a:r>
              <a:rPr lang="en-US" dirty="0">
                <a:solidFill>
                  <a:srgbClr val="566A23"/>
                </a:solidFill>
                <a:latin typeface="Arial" panose="020B0604020202020204" pitchFamily="34" charset="0"/>
              </a:rPr>
              <a:t>WHO List of 10 Threats to Global Health</a:t>
            </a:r>
            <a:r>
              <a:rPr lang="cs-CZ" dirty="0">
                <a:solidFill>
                  <a:srgbClr val="566A23"/>
                </a:solidFill>
                <a:latin typeface="Arial" panose="020B0604020202020204" pitchFamily="34" charset="0"/>
              </a:rPr>
              <a:t> (2019)</a:t>
            </a:r>
            <a:br>
              <a:rPr lang="en-US" dirty="0">
                <a:solidFill>
                  <a:srgbClr val="566A23"/>
                </a:solidFill>
                <a:latin typeface="Arial" panose="020B0604020202020204" pitchFamily="34" charset="0"/>
              </a:rPr>
            </a:br>
            <a:endParaRPr lang="cs-CZ" dirty="0"/>
          </a:p>
        </p:txBody>
      </p:sp>
      <p:sp>
        <p:nvSpPr>
          <p:cNvPr id="5" name="Zástupný symbol pro obsah 4">
            <a:extLst>
              <a:ext uri="{FF2B5EF4-FFF2-40B4-BE49-F238E27FC236}">
                <a16:creationId xmlns:a16="http://schemas.microsoft.com/office/drawing/2014/main" id="{9CD2F6C2-3AB9-4F86-B470-FEEF22AC2E07}"/>
              </a:ext>
            </a:extLst>
          </p:cNvPr>
          <p:cNvSpPr>
            <a:spLocks noGrp="1"/>
          </p:cNvSpPr>
          <p:nvPr>
            <p:ph idx="1"/>
          </p:nvPr>
        </p:nvSpPr>
        <p:spPr>
          <a:xfrm>
            <a:off x="294468" y="1131375"/>
            <a:ext cx="11454152" cy="5036949"/>
          </a:xfrm>
        </p:spPr>
        <p:txBody>
          <a:bodyPr>
            <a:normAutofit/>
          </a:bodyPr>
          <a:lstStyle/>
          <a:p>
            <a:pPr>
              <a:buFont typeface="Arial" panose="020B0604020202020204" pitchFamily="34" charset="0"/>
              <a:buChar char="•"/>
            </a:pPr>
            <a:r>
              <a:rPr lang="en-US" dirty="0">
                <a:solidFill>
                  <a:srgbClr val="000000"/>
                </a:solidFill>
                <a:latin typeface="Arial" panose="020B0604020202020204" pitchFamily="34" charset="0"/>
              </a:rPr>
              <a:t>Air pollution and climate change</a:t>
            </a:r>
          </a:p>
          <a:p>
            <a:pPr>
              <a:buFont typeface="Arial" panose="020B0604020202020204" pitchFamily="34" charset="0"/>
              <a:buChar char="•"/>
            </a:pPr>
            <a:r>
              <a:rPr lang="en-US" dirty="0">
                <a:solidFill>
                  <a:srgbClr val="000000"/>
                </a:solidFill>
                <a:latin typeface="Arial" panose="020B0604020202020204" pitchFamily="34" charset="0"/>
              </a:rPr>
              <a:t>Noncommunicable diseases</a:t>
            </a:r>
          </a:p>
          <a:p>
            <a:pPr>
              <a:buFont typeface="Arial" panose="020B0604020202020204" pitchFamily="34" charset="0"/>
              <a:buChar char="•"/>
            </a:pPr>
            <a:r>
              <a:rPr lang="en-US" dirty="0">
                <a:solidFill>
                  <a:srgbClr val="000000"/>
                </a:solidFill>
                <a:latin typeface="Arial" panose="020B0604020202020204" pitchFamily="34" charset="0"/>
              </a:rPr>
              <a:t>Threat of a global influenza pandemic</a:t>
            </a:r>
          </a:p>
          <a:p>
            <a:pPr>
              <a:buFont typeface="Arial" panose="020B0604020202020204" pitchFamily="34" charset="0"/>
              <a:buChar char="•"/>
            </a:pPr>
            <a:r>
              <a:rPr lang="en-US" dirty="0">
                <a:solidFill>
                  <a:srgbClr val="000000"/>
                </a:solidFill>
                <a:latin typeface="Arial" panose="020B0604020202020204" pitchFamily="34" charset="0"/>
              </a:rPr>
              <a:t>Fragile and vulnerable settings, such as regions affected by drought and conflict</a:t>
            </a:r>
          </a:p>
          <a:p>
            <a:pPr>
              <a:buFont typeface="Arial" panose="020B0604020202020204" pitchFamily="34" charset="0"/>
              <a:buChar char="•"/>
            </a:pPr>
            <a:r>
              <a:rPr lang="en-US" dirty="0">
                <a:solidFill>
                  <a:srgbClr val="000000"/>
                </a:solidFill>
                <a:latin typeface="Arial" panose="020B0604020202020204" pitchFamily="34" charset="0"/>
              </a:rPr>
              <a:t>Antimicrobial resistance</a:t>
            </a:r>
          </a:p>
          <a:p>
            <a:pPr>
              <a:buFont typeface="Arial" panose="020B0604020202020204" pitchFamily="34" charset="0"/>
              <a:buChar char="•"/>
            </a:pPr>
            <a:r>
              <a:rPr lang="en-US" dirty="0">
                <a:solidFill>
                  <a:srgbClr val="000000"/>
                </a:solidFill>
                <a:latin typeface="Arial" panose="020B0604020202020204" pitchFamily="34" charset="0"/>
              </a:rPr>
              <a:t>Ebola and high-threat pathogens</a:t>
            </a:r>
          </a:p>
          <a:p>
            <a:pPr>
              <a:buFont typeface="Arial" panose="020B0604020202020204" pitchFamily="34" charset="0"/>
              <a:buChar char="•"/>
            </a:pPr>
            <a:r>
              <a:rPr lang="en-US" dirty="0">
                <a:solidFill>
                  <a:srgbClr val="000000"/>
                </a:solidFill>
                <a:latin typeface="Arial" panose="020B0604020202020204" pitchFamily="34" charset="0"/>
              </a:rPr>
              <a:t>Weak primary care</a:t>
            </a:r>
          </a:p>
          <a:p>
            <a:pPr>
              <a:buFont typeface="Arial" panose="020B0604020202020204" pitchFamily="34" charset="0"/>
              <a:buChar char="•"/>
            </a:pPr>
            <a:r>
              <a:rPr lang="en-US" dirty="0">
                <a:solidFill>
                  <a:srgbClr val="000000"/>
                </a:solidFill>
                <a:latin typeface="Arial" panose="020B0604020202020204" pitchFamily="34" charset="0"/>
              </a:rPr>
              <a:t>Vaccine hesitancy</a:t>
            </a:r>
          </a:p>
          <a:p>
            <a:pPr>
              <a:buFont typeface="Arial" panose="020B0604020202020204" pitchFamily="34" charset="0"/>
              <a:buChar char="•"/>
            </a:pPr>
            <a:r>
              <a:rPr lang="en-US" dirty="0">
                <a:solidFill>
                  <a:srgbClr val="000000"/>
                </a:solidFill>
                <a:latin typeface="Arial" panose="020B0604020202020204" pitchFamily="34" charset="0"/>
              </a:rPr>
              <a:t>Dengue</a:t>
            </a:r>
          </a:p>
          <a:p>
            <a:pPr>
              <a:buFont typeface="Arial" panose="020B0604020202020204" pitchFamily="34" charset="0"/>
              <a:buChar char="•"/>
            </a:pPr>
            <a:r>
              <a:rPr lang="en-US" dirty="0">
                <a:solidFill>
                  <a:srgbClr val="000000"/>
                </a:solidFill>
                <a:latin typeface="Arial" panose="020B0604020202020204" pitchFamily="34" charset="0"/>
              </a:rPr>
              <a:t>HIV</a:t>
            </a:r>
          </a:p>
          <a:p>
            <a:endParaRPr lang="cs-CZ" dirty="0"/>
          </a:p>
        </p:txBody>
      </p:sp>
    </p:spTree>
    <p:extLst>
      <p:ext uri="{BB962C8B-B14F-4D97-AF65-F5344CB8AC3E}">
        <p14:creationId xmlns:p14="http://schemas.microsoft.com/office/powerpoint/2010/main" val="286017269"/>
      </p:ext>
    </p:extLst>
  </p:cSld>
  <p:clrMapOvr>
    <a:masterClrMapping/>
  </p:clrMapOvr>
  <mc:AlternateContent xmlns:mc="http://schemas.openxmlformats.org/markup-compatibility/2006" xmlns:p14="http://schemas.microsoft.com/office/powerpoint/2010/main">
    <mc:Choice Requires="p14">
      <p:transition spd="slow" p14:dur="2000" advTm="214776"/>
    </mc:Choice>
    <mc:Fallback xmlns="">
      <p:transition spd="slow" advTm="21477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D146A97C-3364-421F-BF07-C60E1491ED2B}"/>
              </a:ext>
            </a:extLst>
          </p:cNvPr>
          <p:cNvSpPr>
            <a:spLocks noGrp="1"/>
          </p:cNvSpPr>
          <p:nvPr>
            <p:ph type="sldNum" sz="quarter" idx="11"/>
          </p:nvPr>
        </p:nvSpPr>
        <p:spPr/>
        <p:txBody>
          <a:bodyPr/>
          <a:lstStyle/>
          <a:p>
            <a:fld id="{0970407D-EE58-4A0B-824B-1D3AE42DD9CF}" type="slidenum">
              <a:rPr lang="cs-CZ" altLang="cs-CZ" smtClean="0"/>
              <a:pPr/>
              <a:t>12</a:t>
            </a:fld>
            <a:endParaRPr lang="cs-CZ" altLang="cs-CZ" dirty="0"/>
          </a:p>
        </p:txBody>
      </p:sp>
      <p:sp>
        <p:nvSpPr>
          <p:cNvPr id="4" name="Nadpis 3">
            <a:extLst>
              <a:ext uri="{FF2B5EF4-FFF2-40B4-BE49-F238E27FC236}">
                <a16:creationId xmlns:a16="http://schemas.microsoft.com/office/drawing/2014/main" id="{E4CD1F3E-BF3D-4F29-9D4B-D894EBC3A4C1}"/>
              </a:ext>
            </a:extLst>
          </p:cNvPr>
          <p:cNvSpPr>
            <a:spLocks noGrp="1"/>
          </p:cNvSpPr>
          <p:nvPr>
            <p:ph type="title"/>
          </p:nvPr>
        </p:nvSpPr>
        <p:spPr/>
        <p:txBody>
          <a:bodyPr>
            <a:normAutofit fontScale="90000"/>
          </a:bodyPr>
          <a:lstStyle/>
          <a:p>
            <a:r>
              <a:rPr lang="cs-CZ" dirty="0"/>
              <a:t>T</a:t>
            </a:r>
            <a:r>
              <a:rPr lang="en-US" dirty="0"/>
              <a:t>op </a:t>
            </a:r>
            <a:r>
              <a:rPr lang="cs-CZ" dirty="0"/>
              <a:t>8</a:t>
            </a:r>
            <a:r>
              <a:rPr lang="en-US" dirty="0"/>
              <a:t> </a:t>
            </a:r>
            <a:r>
              <a:rPr lang="cs-CZ" dirty="0" err="1"/>
              <a:t>Global</a:t>
            </a:r>
            <a:r>
              <a:rPr lang="cs-CZ" dirty="0"/>
              <a:t> </a:t>
            </a:r>
            <a:r>
              <a:rPr lang="en-US" dirty="0"/>
              <a:t>Health Issues</a:t>
            </a:r>
            <a:r>
              <a:rPr lang="cs-CZ" dirty="0"/>
              <a:t> </a:t>
            </a:r>
            <a:r>
              <a:rPr lang="cs-CZ" dirty="0" err="1"/>
              <a:t>from</a:t>
            </a:r>
            <a:r>
              <a:rPr lang="cs-CZ" dirty="0"/>
              <a:t> </a:t>
            </a:r>
            <a:r>
              <a:rPr lang="cs-CZ" dirty="0" err="1"/>
              <a:t>another</a:t>
            </a:r>
            <a:r>
              <a:rPr lang="cs-CZ" dirty="0"/>
              <a:t> </a:t>
            </a:r>
            <a:r>
              <a:rPr lang="cs-CZ" dirty="0" err="1"/>
              <a:t>perspective</a:t>
            </a:r>
            <a:br>
              <a:rPr lang="en-US" dirty="0"/>
            </a:br>
            <a:endParaRPr lang="cs-CZ" dirty="0"/>
          </a:p>
        </p:txBody>
      </p:sp>
      <p:sp>
        <p:nvSpPr>
          <p:cNvPr id="5" name="Zástupný symbol pro obsah 4">
            <a:extLst>
              <a:ext uri="{FF2B5EF4-FFF2-40B4-BE49-F238E27FC236}">
                <a16:creationId xmlns:a16="http://schemas.microsoft.com/office/drawing/2014/main" id="{2A112538-403C-4B1A-9BB4-4C2D1159256F}"/>
              </a:ext>
            </a:extLst>
          </p:cNvPr>
          <p:cNvSpPr>
            <a:spLocks noGrp="1"/>
          </p:cNvSpPr>
          <p:nvPr>
            <p:ph idx="1"/>
          </p:nvPr>
        </p:nvSpPr>
        <p:spPr>
          <a:xfrm>
            <a:off x="425537" y="1406653"/>
            <a:ext cx="11334620" cy="4821347"/>
          </a:xfrm>
        </p:spPr>
        <p:txBody>
          <a:bodyPr/>
          <a:lstStyle/>
          <a:p>
            <a:pPr>
              <a:buFont typeface="Arial" panose="020B0604020202020204" pitchFamily="34" charset="0"/>
              <a:buChar char="•"/>
            </a:pPr>
            <a:r>
              <a:rPr lang="en-US" sz="3600" dirty="0"/>
              <a:t>Physical Activity and Nutrition.</a:t>
            </a:r>
          </a:p>
          <a:p>
            <a:pPr>
              <a:buFont typeface="Arial" panose="020B0604020202020204" pitchFamily="34" charset="0"/>
              <a:buChar char="•"/>
            </a:pPr>
            <a:r>
              <a:rPr lang="en-US" sz="3600" dirty="0"/>
              <a:t>Overweight and Obesity.</a:t>
            </a:r>
          </a:p>
          <a:p>
            <a:pPr>
              <a:buFont typeface="Arial" panose="020B0604020202020204" pitchFamily="34" charset="0"/>
              <a:buChar char="•"/>
            </a:pPr>
            <a:r>
              <a:rPr lang="en-US" sz="3600" dirty="0"/>
              <a:t>Tobacco.</a:t>
            </a:r>
          </a:p>
          <a:p>
            <a:pPr>
              <a:buFont typeface="Arial" panose="020B0604020202020204" pitchFamily="34" charset="0"/>
              <a:buChar char="•"/>
            </a:pPr>
            <a:r>
              <a:rPr lang="en-US" sz="3600" dirty="0"/>
              <a:t>Substance Abuse.</a:t>
            </a:r>
          </a:p>
          <a:p>
            <a:pPr>
              <a:buFont typeface="Arial" panose="020B0604020202020204" pitchFamily="34" charset="0"/>
              <a:buChar char="•"/>
            </a:pPr>
            <a:r>
              <a:rPr lang="en-US" sz="3600" dirty="0"/>
              <a:t>HIV/AIDS.</a:t>
            </a:r>
          </a:p>
          <a:p>
            <a:pPr>
              <a:buFont typeface="Arial" panose="020B0604020202020204" pitchFamily="34" charset="0"/>
              <a:buChar char="•"/>
            </a:pPr>
            <a:r>
              <a:rPr lang="en-US" sz="3600" dirty="0"/>
              <a:t>Mental Health.</a:t>
            </a:r>
          </a:p>
          <a:p>
            <a:pPr>
              <a:buFont typeface="Arial" panose="020B0604020202020204" pitchFamily="34" charset="0"/>
              <a:buChar char="•"/>
            </a:pPr>
            <a:r>
              <a:rPr lang="en-US" sz="3600" dirty="0"/>
              <a:t>Injury and Violence.</a:t>
            </a:r>
          </a:p>
          <a:p>
            <a:pPr>
              <a:buFont typeface="Arial" panose="020B0604020202020204" pitchFamily="34" charset="0"/>
              <a:buChar char="•"/>
            </a:pPr>
            <a:r>
              <a:rPr lang="en-US" sz="3600" dirty="0"/>
              <a:t>Environmental Quality.</a:t>
            </a:r>
          </a:p>
          <a:p>
            <a:endParaRPr lang="cs-CZ" dirty="0"/>
          </a:p>
        </p:txBody>
      </p:sp>
    </p:spTree>
    <p:extLst>
      <p:ext uri="{BB962C8B-B14F-4D97-AF65-F5344CB8AC3E}">
        <p14:creationId xmlns:p14="http://schemas.microsoft.com/office/powerpoint/2010/main" val="303035778"/>
      </p:ext>
    </p:extLst>
  </p:cSld>
  <p:clrMapOvr>
    <a:masterClrMapping/>
  </p:clrMapOvr>
  <mc:AlternateContent xmlns:mc="http://schemas.openxmlformats.org/markup-compatibility/2006" xmlns:p14="http://schemas.microsoft.com/office/powerpoint/2010/main">
    <mc:Choice Requires="p14">
      <p:transition spd="slow" p14:dur="2000" advTm="63422"/>
    </mc:Choice>
    <mc:Fallback xmlns="">
      <p:transition spd="slow" advTm="6342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99A9A6B-C6B9-45FC-B026-A1E22790D498}"/>
              </a:ext>
            </a:extLst>
          </p:cNvPr>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sp>
        <p:nvSpPr>
          <p:cNvPr id="4" name="Nadpis 3">
            <a:extLst>
              <a:ext uri="{FF2B5EF4-FFF2-40B4-BE49-F238E27FC236}">
                <a16:creationId xmlns:a16="http://schemas.microsoft.com/office/drawing/2014/main" id="{6A5AB3FA-6407-43DD-BF44-BC2B3963012C}"/>
              </a:ext>
            </a:extLst>
          </p:cNvPr>
          <p:cNvSpPr>
            <a:spLocks noGrp="1"/>
          </p:cNvSpPr>
          <p:nvPr>
            <p:ph type="title"/>
          </p:nvPr>
        </p:nvSpPr>
        <p:spPr/>
        <p:txBody>
          <a:bodyPr>
            <a:normAutofit fontScale="90000"/>
          </a:bodyPr>
          <a:lstStyle/>
          <a:p>
            <a:r>
              <a:rPr lang="cs-CZ" dirty="0" err="1"/>
              <a:t>Poverty</a:t>
            </a:r>
            <a:r>
              <a:rPr lang="cs-CZ" dirty="0"/>
              <a:t> and </a:t>
            </a:r>
            <a:r>
              <a:rPr lang="cs-CZ" dirty="0" err="1"/>
              <a:t>poor</a:t>
            </a:r>
            <a:r>
              <a:rPr lang="cs-CZ" dirty="0"/>
              <a:t> </a:t>
            </a:r>
            <a:r>
              <a:rPr lang="cs-CZ" dirty="0" err="1"/>
              <a:t>health</a:t>
            </a:r>
            <a:r>
              <a:rPr lang="cs-CZ" dirty="0"/>
              <a:t> – </a:t>
            </a:r>
            <a:r>
              <a:rPr lang="cs-CZ" dirty="0" err="1"/>
              <a:t>Is</a:t>
            </a:r>
            <a:r>
              <a:rPr lang="cs-CZ" dirty="0"/>
              <a:t> </a:t>
            </a:r>
            <a:r>
              <a:rPr lang="cs-CZ" dirty="0" err="1"/>
              <a:t>it</a:t>
            </a:r>
            <a:r>
              <a:rPr lang="cs-CZ" dirty="0"/>
              <a:t> </a:t>
            </a:r>
            <a:r>
              <a:rPr lang="cs-CZ" dirty="0" err="1"/>
              <a:t>Global</a:t>
            </a:r>
            <a:r>
              <a:rPr lang="cs-CZ" dirty="0"/>
              <a:t> </a:t>
            </a:r>
            <a:r>
              <a:rPr lang="cs-CZ" dirty="0" err="1"/>
              <a:t>health</a:t>
            </a:r>
            <a:r>
              <a:rPr lang="cs-CZ" dirty="0"/>
              <a:t> </a:t>
            </a:r>
            <a:r>
              <a:rPr lang="cs-CZ" dirty="0" err="1"/>
              <a:t>problem</a:t>
            </a:r>
            <a:r>
              <a:rPr lang="cs-CZ" dirty="0"/>
              <a:t>?</a:t>
            </a:r>
          </a:p>
        </p:txBody>
      </p:sp>
      <p:sp>
        <p:nvSpPr>
          <p:cNvPr id="5" name="Zástupný symbol pro obsah 4">
            <a:extLst>
              <a:ext uri="{FF2B5EF4-FFF2-40B4-BE49-F238E27FC236}">
                <a16:creationId xmlns:a16="http://schemas.microsoft.com/office/drawing/2014/main" id="{4BE49684-4CD7-4CC3-BFAF-E945C0EE8691}"/>
              </a:ext>
            </a:extLst>
          </p:cNvPr>
          <p:cNvSpPr>
            <a:spLocks noGrp="1"/>
          </p:cNvSpPr>
          <p:nvPr>
            <p:ph idx="1"/>
          </p:nvPr>
        </p:nvSpPr>
        <p:spPr>
          <a:xfrm>
            <a:off x="437076" y="1406653"/>
            <a:ext cx="11334620" cy="4821347"/>
          </a:xfrm>
        </p:spPr>
        <p:txBody>
          <a:bodyPr>
            <a:normAutofit/>
          </a:bodyPr>
          <a:lstStyle/>
          <a:p>
            <a:pPr>
              <a:buFont typeface="Wingdings" panose="05000000000000000000" pitchFamily="2" charset="2"/>
              <a:buChar char="§"/>
            </a:pPr>
            <a:r>
              <a:rPr lang="en-US" sz="3600" dirty="0"/>
              <a:t>Poverty and poor health worldwide are inextricably linked.</a:t>
            </a:r>
            <a:endParaRPr lang="cs-CZ" sz="3600" dirty="0"/>
          </a:p>
          <a:p>
            <a:pPr marL="72000" indent="0">
              <a:buNone/>
            </a:pPr>
            <a:endParaRPr lang="cs-CZ" sz="3600" dirty="0"/>
          </a:p>
          <a:p>
            <a:pPr>
              <a:buFont typeface="Wingdings" panose="05000000000000000000" pitchFamily="2" charset="2"/>
              <a:buChar char="§"/>
            </a:pPr>
            <a:endParaRPr lang="cs-CZ" sz="3600" dirty="0"/>
          </a:p>
          <a:p>
            <a:pPr>
              <a:buFont typeface="Wingdings" panose="05000000000000000000" pitchFamily="2" charset="2"/>
              <a:buChar char="§"/>
            </a:pPr>
            <a:r>
              <a:rPr lang="en-US" sz="3600" dirty="0"/>
              <a:t> The causes of poor health for millions globally are rooted in political, social and economic injustices.</a:t>
            </a:r>
            <a:endParaRPr lang="cs-CZ" sz="3600" dirty="0"/>
          </a:p>
          <a:p>
            <a:pPr>
              <a:buFont typeface="Wingdings" panose="05000000000000000000" pitchFamily="2" charset="2"/>
              <a:buChar char="§"/>
            </a:pPr>
            <a:endParaRPr lang="cs-CZ" sz="3600" dirty="0"/>
          </a:p>
          <a:p>
            <a:pPr>
              <a:buFont typeface="Wingdings" panose="05000000000000000000" pitchFamily="2" charset="2"/>
              <a:buChar char="§"/>
            </a:pPr>
            <a:endParaRPr lang="cs-CZ" sz="3600" dirty="0"/>
          </a:p>
          <a:p>
            <a:pPr>
              <a:buFont typeface="Wingdings" panose="05000000000000000000" pitchFamily="2" charset="2"/>
              <a:buChar char="§"/>
            </a:pPr>
            <a:r>
              <a:rPr lang="en-US" sz="3600" dirty="0"/>
              <a:t> </a:t>
            </a:r>
            <a:r>
              <a:rPr lang="en-US" sz="3600" u="sng" dirty="0"/>
              <a:t>Poverty is both a cause and a consequence of poor health. </a:t>
            </a:r>
            <a:endParaRPr lang="cs-CZ" sz="3600" u="sng" dirty="0"/>
          </a:p>
        </p:txBody>
      </p:sp>
    </p:spTree>
    <p:extLst>
      <p:ext uri="{BB962C8B-B14F-4D97-AF65-F5344CB8AC3E}">
        <p14:creationId xmlns:p14="http://schemas.microsoft.com/office/powerpoint/2010/main" val="193566310"/>
      </p:ext>
    </p:extLst>
  </p:cSld>
  <p:clrMapOvr>
    <a:masterClrMapping/>
  </p:clrMapOvr>
  <mc:AlternateContent xmlns:mc="http://schemas.openxmlformats.org/markup-compatibility/2006" xmlns:p14="http://schemas.microsoft.com/office/powerpoint/2010/main">
    <mc:Choice Requires="p14">
      <p:transition spd="slow" p14:dur="2000" advTm="246160"/>
    </mc:Choice>
    <mc:Fallback xmlns="">
      <p:transition spd="slow" advTm="24616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82DD8D76-356B-4939-9B85-81ECBC79E05D}"/>
              </a:ext>
            </a:extLst>
          </p:cNvPr>
          <p:cNvSpPr>
            <a:spLocks noGrp="1"/>
          </p:cNvSpPr>
          <p:nvPr>
            <p:ph type="sldNum" sz="quarter" idx="11"/>
          </p:nvPr>
        </p:nvSpPr>
        <p:spPr/>
        <p:txBody>
          <a:bodyPr/>
          <a:lstStyle/>
          <a:p>
            <a:fld id="{0970407D-EE58-4A0B-824B-1D3AE42DD9CF}" type="slidenum">
              <a:rPr lang="cs-CZ" altLang="cs-CZ" smtClean="0"/>
              <a:pPr/>
              <a:t>14</a:t>
            </a:fld>
            <a:endParaRPr lang="cs-CZ" altLang="cs-CZ" dirty="0"/>
          </a:p>
        </p:txBody>
      </p:sp>
      <p:sp>
        <p:nvSpPr>
          <p:cNvPr id="4" name="Nadpis 3">
            <a:extLst>
              <a:ext uri="{FF2B5EF4-FFF2-40B4-BE49-F238E27FC236}">
                <a16:creationId xmlns:a16="http://schemas.microsoft.com/office/drawing/2014/main" id="{70A7EC77-495D-468C-86D0-286A0C03EFB7}"/>
              </a:ext>
            </a:extLst>
          </p:cNvPr>
          <p:cNvSpPr>
            <a:spLocks noGrp="1"/>
          </p:cNvSpPr>
          <p:nvPr>
            <p:ph type="title"/>
          </p:nvPr>
        </p:nvSpPr>
        <p:spPr/>
        <p:txBody>
          <a:bodyPr>
            <a:normAutofit fontScale="90000"/>
          </a:bodyPr>
          <a:lstStyle/>
          <a:p>
            <a:r>
              <a:rPr lang="cs-CZ" dirty="0" err="1"/>
              <a:t>Global</a:t>
            </a:r>
            <a:r>
              <a:rPr lang="cs-CZ" dirty="0"/>
              <a:t> </a:t>
            </a:r>
            <a:r>
              <a:rPr lang="cs-CZ" dirty="0" err="1"/>
              <a:t>health</a:t>
            </a:r>
            <a:r>
              <a:rPr lang="cs-CZ" dirty="0"/>
              <a:t> and </a:t>
            </a:r>
            <a:r>
              <a:rPr lang="cs-CZ" dirty="0" err="1"/>
              <a:t>poverty</a:t>
            </a:r>
            <a:endParaRPr lang="cs-CZ" dirty="0"/>
          </a:p>
        </p:txBody>
      </p:sp>
      <p:sp>
        <p:nvSpPr>
          <p:cNvPr id="5" name="Zástupný symbol pro obsah 4">
            <a:extLst>
              <a:ext uri="{FF2B5EF4-FFF2-40B4-BE49-F238E27FC236}">
                <a16:creationId xmlns:a16="http://schemas.microsoft.com/office/drawing/2014/main" id="{05BC5ED0-CC8E-4D00-AF57-C18204AD5E9E}"/>
              </a:ext>
            </a:extLst>
          </p:cNvPr>
          <p:cNvSpPr>
            <a:spLocks noGrp="1"/>
          </p:cNvSpPr>
          <p:nvPr>
            <p:ph idx="1"/>
          </p:nvPr>
        </p:nvSpPr>
        <p:spPr>
          <a:xfrm>
            <a:off x="437076" y="1406653"/>
            <a:ext cx="11334620" cy="4821347"/>
          </a:xfrm>
        </p:spPr>
        <p:txBody>
          <a:bodyPr>
            <a:normAutofit lnSpcReduction="10000"/>
          </a:bodyPr>
          <a:lstStyle/>
          <a:p>
            <a:pPr>
              <a:buFont typeface="Wingdings" panose="05000000000000000000" pitchFamily="2" charset="2"/>
              <a:buChar char="§"/>
            </a:pPr>
            <a:r>
              <a:rPr lang="en-US" sz="3600" dirty="0">
                <a:solidFill>
                  <a:srgbClr val="000000"/>
                </a:solidFill>
              </a:rPr>
              <a:t>Poverty increases the chances of poor health. </a:t>
            </a:r>
            <a:endParaRPr lang="cs-CZ" sz="3600" dirty="0">
              <a:solidFill>
                <a:srgbClr val="000000"/>
              </a:solidFill>
            </a:endParaRPr>
          </a:p>
          <a:p>
            <a:pPr>
              <a:buFont typeface="Wingdings" panose="05000000000000000000" pitchFamily="2" charset="2"/>
              <a:buChar char="§"/>
            </a:pPr>
            <a:endParaRPr lang="cs-CZ" sz="3600" dirty="0">
              <a:solidFill>
                <a:srgbClr val="000000"/>
              </a:solidFill>
            </a:endParaRPr>
          </a:p>
          <a:p>
            <a:pPr>
              <a:buFont typeface="Wingdings" panose="05000000000000000000" pitchFamily="2" charset="2"/>
              <a:buChar char="§"/>
            </a:pPr>
            <a:endParaRPr lang="cs-CZ" sz="3600" dirty="0">
              <a:solidFill>
                <a:srgbClr val="000000"/>
              </a:solidFill>
            </a:endParaRPr>
          </a:p>
          <a:p>
            <a:pPr>
              <a:buFont typeface="Wingdings" panose="05000000000000000000" pitchFamily="2" charset="2"/>
              <a:buChar char="§"/>
            </a:pPr>
            <a:r>
              <a:rPr lang="en-US" sz="3600" dirty="0">
                <a:solidFill>
                  <a:srgbClr val="000000"/>
                </a:solidFill>
              </a:rPr>
              <a:t>Poor health, in turn, traps communities in poverty. </a:t>
            </a:r>
            <a:endParaRPr lang="cs-CZ" sz="3600" dirty="0">
              <a:solidFill>
                <a:srgbClr val="000000"/>
              </a:solidFill>
            </a:endParaRPr>
          </a:p>
          <a:p>
            <a:pPr>
              <a:buFont typeface="Wingdings" panose="05000000000000000000" pitchFamily="2" charset="2"/>
              <a:buChar char="§"/>
            </a:pPr>
            <a:endParaRPr lang="cs-CZ" sz="3600" dirty="0">
              <a:solidFill>
                <a:srgbClr val="000000"/>
              </a:solidFill>
            </a:endParaRPr>
          </a:p>
          <a:p>
            <a:pPr>
              <a:buFont typeface="Wingdings" panose="05000000000000000000" pitchFamily="2" charset="2"/>
              <a:buChar char="§"/>
            </a:pPr>
            <a:endParaRPr lang="cs-CZ" sz="3600" dirty="0">
              <a:solidFill>
                <a:srgbClr val="000000"/>
              </a:solidFill>
            </a:endParaRPr>
          </a:p>
          <a:p>
            <a:pPr>
              <a:buFont typeface="Wingdings" panose="05000000000000000000" pitchFamily="2" charset="2"/>
              <a:buChar char="§"/>
            </a:pPr>
            <a:r>
              <a:rPr lang="en-US" sz="3600" dirty="0">
                <a:solidFill>
                  <a:srgbClr val="000000"/>
                </a:solidFill>
              </a:rPr>
              <a:t>Infectious and neglected tropical diseases kill and weaken millions of the poorest and most vulnerable people each year.</a:t>
            </a:r>
            <a:endParaRPr lang="cs-CZ" dirty="0"/>
          </a:p>
        </p:txBody>
      </p:sp>
    </p:spTree>
    <p:extLst>
      <p:ext uri="{BB962C8B-B14F-4D97-AF65-F5344CB8AC3E}">
        <p14:creationId xmlns:p14="http://schemas.microsoft.com/office/powerpoint/2010/main" val="290522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A2CD857-5AB9-46DD-AEDA-AF46D53DA1CA}"/>
              </a:ext>
            </a:extLst>
          </p:cNvPr>
          <p:cNvSpPr>
            <a:spLocks noGrp="1"/>
          </p:cNvSpPr>
          <p:nvPr>
            <p:ph type="sldNum" sz="quarter" idx="11"/>
          </p:nvPr>
        </p:nvSpPr>
        <p:spPr/>
        <p:txBody>
          <a:bodyPr/>
          <a:lstStyle/>
          <a:p>
            <a:fld id="{0970407D-EE58-4A0B-824B-1D3AE42DD9CF}" type="slidenum">
              <a:rPr lang="cs-CZ" altLang="cs-CZ" smtClean="0"/>
              <a:pPr/>
              <a:t>15</a:t>
            </a:fld>
            <a:endParaRPr lang="cs-CZ" altLang="cs-CZ" dirty="0"/>
          </a:p>
        </p:txBody>
      </p:sp>
      <p:sp>
        <p:nvSpPr>
          <p:cNvPr id="4" name="Nadpis 3">
            <a:extLst>
              <a:ext uri="{FF2B5EF4-FFF2-40B4-BE49-F238E27FC236}">
                <a16:creationId xmlns:a16="http://schemas.microsoft.com/office/drawing/2014/main" id="{C8F25884-B402-47B4-A4B1-18F3175A508A}"/>
              </a:ext>
            </a:extLst>
          </p:cNvPr>
          <p:cNvSpPr>
            <a:spLocks noGrp="1"/>
          </p:cNvSpPr>
          <p:nvPr>
            <p:ph type="title"/>
          </p:nvPr>
        </p:nvSpPr>
        <p:spPr/>
        <p:txBody>
          <a:bodyPr>
            <a:normAutofit fontScale="90000"/>
          </a:bodyPr>
          <a:lstStyle/>
          <a:p>
            <a:r>
              <a:rPr lang="cs-CZ" dirty="0" err="1"/>
              <a:t>Poverty</a:t>
            </a:r>
            <a:r>
              <a:rPr lang="cs-CZ" dirty="0"/>
              <a:t>…</a:t>
            </a:r>
          </a:p>
        </p:txBody>
      </p:sp>
      <p:pic>
        <p:nvPicPr>
          <p:cNvPr id="7" name="Zástupný symbol pro obsah 6">
            <a:extLst>
              <a:ext uri="{FF2B5EF4-FFF2-40B4-BE49-F238E27FC236}">
                <a16:creationId xmlns:a16="http://schemas.microsoft.com/office/drawing/2014/main" id="{F5729737-60D5-4A1A-85FF-360D847547E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67555" y="1001713"/>
            <a:ext cx="6428316" cy="4821237"/>
          </a:xfrm>
        </p:spPr>
      </p:pic>
    </p:spTree>
    <p:extLst>
      <p:ext uri="{BB962C8B-B14F-4D97-AF65-F5344CB8AC3E}">
        <p14:creationId xmlns:p14="http://schemas.microsoft.com/office/powerpoint/2010/main" val="2057717931"/>
      </p:ext>
    </p:extLst>
  </p:cSld>
  <p:clrMapOvr>
    <a:masterClrMapping/>
  </p:clrMapOvr>
  <mc:AlternateContent xmlns:mc="http://schemas.openxmlformats.org/markup-compatibility/2006" xmlns:p14="http://schemas.microsoft.com/office/powerpoint/2010/main">
    <mc:Choice Requires="p14">
      <p:transition spd="slow" p14:dur="2000" advTm="136244"/>
    </mc:Choice>
    <mc:Fallback xmlns="">
      <p:transition spd="slow" advTm="136244"/>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16746AB-188C-4CDB-97E9-C8A15CBCCC60}"/>
              </a:ext>
            </a:extLst>
          </p:cNvPr>
          <p:cNvSpPr>
            <a:spLocks noGrp="1"/>
          </p:cNvSpPr>
          <p:nvPr>
            <p:ph type="sldNum" sz="quarter" idx="11"/>
          </p:nvPr>
        </p:nvSpPr>
        <p:spPr/>
        <p:txBody>
          <a:bodyPr/>
          <a:lstStyle/>
          <a:p>
            <a:fld id="{0970407D-EE58-4A0B-824B-1D3AE42DD9CF}" type="slidenum">
              <a:rPr lang="cs-CZ" altLang="cs-CZ" smtClean="0"/>
              <a:pPr/>
              <a:t>16</a:t>
            </a:fld>
            <a:endParaRPr lang="cs-CZ" altLang="cs-CZ" dirty="0"/>
          </a:p>
        </p:txBody>
      </p:sp>
      <p:sp>
        <p:nvSpPr>
          <p:cNvPr id="4" name="Nadpis 3">
            <a:extLst>
              <a:ext uri="{FF2B5EF4-FFF2-40B4-BE49-F238E27FC236}">
                <a16:creationId xmlns:a16="http://schemas.microsoft.com/office/drawing/2014/main" id="{F2C3F5A3-BF9A-4344-BC7B-0DAF66F35259}"/>
              </a:ext>
            </a:extLst>
          </p:cNvPr>
          <p:cNvSpPr>
            <a:spLocks noGrp="1"/>
          </p:cNvSpPr>
          <p:nvPr>
            <p:ph type="title"/>
          </p:nvPr>
        </p:nvSpPr>
        <p:spPr/>
        <p:txBody>
          <a:bodyPr>
            <a:normAutofit fontScale="90000"/>
          </a:bodyPr>
          <a:lstStyle/>
          <a:p>
            <a:r>
              <a:rPr lang="cs-CZ" dirty="0" err="1"/>
              <a:t>Poverty</a:t>
            </a:r>
            <a:r>
              <a:rPr lang="cs-CZ" dirty="0"/>
              <a:t>…</a:t>
            </a:r>
          </a:p>
        </p:txBody>
      </p:sp>
      <p:pic>
        <p:nvPicPr>
          <p:cNvPr id="7" name="Zástupný symbol pro obsah 6">
            <a:extLst>
              <a:ext uri="{FF2B5EF4-FFF2-40B4-BE49-F238E27FC236}">
                <a16:creationId xmlns:a16="http://schemas.microsoft.com/office/drawing/2014/main" id="{BA2D7E30-9AEE-46EB-BC8D-F1384E6E1BA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67555" y="1001713"/>
            <a:ext cx="6428316" cy="4821237"/>
          </a:xfrm>
        </p:spPr>
      </p:pic>
    </p:spTree>
    <p:extLst>
      <p:ext uri="{BB962C8B-B14F-4D97-AF65-F5344CB8AC3E}">
        <p14:creationId xmlns:p14="http://schemas.microsoft.com/office/powerpoint/2010/main" val="2621564844"/>
      </p:ext>
    </p:extLst>
  </p:cSld>
  <p:clrMapOvr>
    <a:masterClrMapping/>
  </p:clrMapOvr>
  <mc:AlternateContent xmlns:mc="http://schemas.openxmlformats.org/markup-compatibility/2006" xmlns:p14="http://schemas.microsoft.com/office/powerpoint/2010/main">
    <mc:Choice Requires="p14">
      <p:transition spd="slow" p14:dur="2000" advTm="71290"/>
    </mc:Choice>
    <mc:Fallback xmlns="">
      <p:transition spd="slow" advTm="7129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CF80344C-D50E-4D02-AC05-93BE9743C20D}"/>
              </a:ext>
            </a:extLst>
          </p:cNvPr>
          <p:cNvSpPr>
            <a:spLocks noGrp="1"/>
          </p:cNvSpPr>
          <p:nvPr>
            <p:ph type="sldNum" sz="quarter" idx="11"/>
          </p:nvPr>
        </p:nvSpPr>
        <p:spPr/>
        <p:txBody>
          <a:bodyPr/>
          <a:lstStyle/>
          <a:p>
            <a:fld id="{0970407D-EE58-4A0B-824B-1D3AE42DD9CF}" type="slidenum">
              <a:rPr lang="cs-CZ" altLang="cs-CZ" smtClean="0"/>
              <a:pPr/>
              <a:t>17</a:t>
            </a:fld>
            <a:endParaRPr lang="cs-CZ" altLang="cs-CZ" dirty="0"/>
          </a:p>
        </p:txBody>
      </p:sp>
      <p:sp>
        <p:nvSpPr>
          <p:cNvPr id="4" name="Nadpis 3">
            <a:extLst>
              <a:ext uri="{FF2B5EF4-FFF2-40B4-BE49-F238E27FC236}">
                <a16:creationId xmlns:a16="http://schemas.microsoft.com/office/drawing/2014/main" id="{F8073643-27EE-41B5-B880-45ED6673B0F1}"/>
              </a:ext>
            </a:extLst>
          </p:cNvPr>
          <p:cNvSpPr>
            <a:spLocks noGrp="1"/>
          </p:cNvSpPr>
          <p:nvPr>
            <p:ph type="title"/>
          </p:nvPr>
        </p:nvSpPr>
        <p:spPr/>
        <p:txBody>
          <a:bodyPr>
            <a:normAutofit fontScale="90000"/>
          </a:bodyPr>
          <a:lstStyle/>
          <a:p>
            <a:r>
              <a:rPr lang="cs-CZ" dirty="0" err="1"/>
              <a:t>Poverty</a:t>
            </a:r>
            <a:r>
              <a:rPr lang="cs-CZ" dirty="0"/>
              <a:t>…</a:t>
            </a:r>
          </a:p>
        </p:txBody>
      </p:sp>
      <p:pic>
        <p:nvPicPr>
          <p:cNvPr id="7" name="Zástupný symbol pro obsah 6">
            <a:extLst>
              <a:ext uri="{FF2B5EF4-FFF2-40B4-BE49-F238E27FC236}">
                <a16:creationId xmlns:a16="http://schemas.microsoft.com/office/drawing/2014/main" id="{4C47129D-6599-4F1E-A49B-6A1EE7DB168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67555" y="1001713"/>
            <a:ext cx="6428316" cy="4821237"/>
          </a:xfrm>
        </p:spPr>
      </p:pic>
    </p:spTree>
    <p:extLst>
      <p:ext uri="{BB962C8B-B14F-4D97-AF65-F5344CB8AC3E}">
        <p14:creationId xmlns:p14="http://schemas.microsoft.com/office/powerpoint/2010/main" val="1837614625"/>
      </p:ext>
    </p:extLst>
  </p:cSld>
  <p:clrMapOvr>
    <a:masterClrMapping/>
  </p:clrMapOvr>
  <mc:AlternateContent xmlns:mc="http://schemas.openxmlformats.org/markup-compatibility/2006" xmlns:p14="http://schemas.microsoft.com/office/powerpoint/2010/main">
    <mc:Choice Requires="p14">
      <p:transition spd="slow" p14:dur="2000" advTm="131687"/>
    </mc:Choice>
    <mc:Fallback xmlns="">
      <p:transition spd="slow" advTm="13168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57036DB3-BB02-4D74-ABAA-F47E39C5FCD5}"/>
              </a:ext>
            </a:extLst>
          </p:cNvPr>
          <p:cNvSpPr>
            <a:spLocks noGrp="1"/>
          </p:cNvSpPr>
          <p:nvPr>
            <p:ph type="sldNum" sz="quarter" idx="11"/>
          </p:nvPr>
        </p:nvSpPr>
        <p:spPr/>
        <p:txBody>
          <a:bodyPr/>
          <a:lstStyle/>
          <a:p>
            <a:fld id="{0970407D-EE58-4A0B-824B-1D3AE42DD9CF}" type="slidenum">
              <a:rPr lang="cs-CZ" altLang="cs-CZ" smtClean="0"/>
              <a:pPr/>
              <a:t>18</a:t>
            </a:fld>
            <a:endParaRPr lang="cs-CZ" altLang="cs-CZ" dirty="0"/>
          </a:p>
        </p:txBody>
      </p:sp>
      <p:sp>
        <p:nvSpPr>
          <p:cNvPr id="4" name="Nadpis 3">
            <a:extLst>
              <a:ext uri="{FF2B5EF4-FFF2-40B4-BE49-F238E27FC236}">
                <a16:creationId xmlns:a16="http://schemas.microsoft.com/office/drawing/2014/main" id="{76598F52-6968-446E-9EC8-6DBFFB97ED9F}"/>
              </a:ext>
            </a:extLst>
          </p:cNvPr>
          <p:cNvSpPr>
            <a:spLocks noGrp="1"/>
          </p:cNvSpPr>
          <p:nvPr>
            <p:ph type="title"/>
          </p:nvPr>
        </p:nvSpPr>
        <p:spPr>
          <a:xfrm>
            <a:off x="413999" y="325363"/>
            <a:ext cx="11659468" cy="441803"/>
          </a:xfrm>
        </p:spPr>
        <p:txBody>
          <a:bodyPr>
            <a:normAutofit fontScale="90000"/>
          </a:bodyPr>
          <a:lstStyle/>
          <a:p>
            <a:r>
              <a:rPr lang="en-US" dirty="0"/>
              <a:t>Which infectious diseases are the main killers worldwide?</a:t>
            </a:r>
            <a:r>
              <a:rPr lang="cs-CZ" dirty="0"/>
              <a:t> (1)</a:t>
            </a:r>
            <a:br>
              <a:rPr lang="en-US" dirty="0"/>
            </a:br>
            <a:endParaRPr lang="cs-CZ" dirty="0"/>
          </a:p>
        </p:txBody>
      </p:sp>
      <p:sp>
        <p:nvSpPr>
          <p:cNvPr id="5" name="Zástupný symbol pro obsah 4">
            <a:extLst>
              <a:ext uri="{FF2B5EF4-FFF2-40B4-BE49-F238E27FC236}">
                <a16:creationId xmlns:a16="http://schemas.microsoft.com/office/drawing/2014/main" id="{5784CFAA-3897-4032-82A8-E869A395104E}"/>
              </a:ext>
            </a:extLst>
          </p:cNvPr>
          <p:cNvSpPr>
            <a:spLocks noGrp="1"/>
          </p:cNvSpPr>
          <p:nvPr>
            <p:ph idx="1"/>
          </p:nvPr>
        </p:nvSpPr>
        <p:spPr>
          <a:xfrm>
            <a:off x="414000" y="1001819"/>
            <a:ext cx="11334620" cy="5478181"/>
          </a:xfrm>
        </p:spPr>
        <p:txBody>
          <a:bodyPr>
            <a:normAutofit fontScale="40000" lnSpcReduction="20000"/>
          </a:bodyPr>
          <a:lstStyle/>
          <a:p>
            <a:pPr>
              <a:lnSpc>
                <a:spcPct val="170000"/>
              </a:lnSpc>
              <a:buFont typeface="Arial" panose="020B0604020202020204" pitchFamily="34" charset="0"/>
              <a:buChar char="•"/>
            </a:pPr>
            <a:r>
              <a:rPr lang="en-US" sz="8000" dirty="0"/>
              <a:t>HIV</a:t>
            </a:r>
            <a:endParaRPr lang="cs-CZ" sz="8000" dirty="0"/>
          </a:p>
          <a:p>
            <a:pPr>
              <a:lnSpc>
                <a:spcPct val="170000"/>
              </a:lnSpc>
              <a:buFont typeface="Arial" panose="020B0604020202020204" pitchFamily="34" charset="0"/>
              <a:buChar char="•"/>
            </a:pPr>
            <a:r>
              <a:rPr lang="en-US" sz="8000" dirty="0" err="1"/>
              <a:t>Diarrhoea</a:t>
            </a:r>
            <a:endParaRPr lang="cs-CZ" sz="8000" dirty="0"/>
          </a:p>
          <a:p>
            <a:pPr>
              <a:lnSpc>
                <a:spcPct val="170000"/>
              </a:lnSpc>
              <a:buFont typeface="Arial" panose="020B0604020202020204" pitchFamily="34" charset="0"/>
              <a:buChar char="•"/>
            </a:pPr>
            <a:r>
              <a:rPr lang="cs-CZ" sz="8000" dirty="0"/>
              <a:t>T</a:t>
            </a:r>
            <a:r>
              <a:rPr lang="en-US" sz="8000" dirty="0" err="1"/>
              <a:t>uberculosis</a:t>
            </a:r>
            <a:endParaRPr lang="cs-CZ" sz="8000" dirty="0"/>
          </a:p>
          <a:p>
            <a:pPr>
              <a:lnSpc>
                <a:spcPct val="170000"/>
              </a:lnSpc>
              <a:buFont typeface="Arial" panose="020B0604020202020204" pitchFamily="34" charset="0"/>
              <a:buChar char="•"/>
            </a:pPr>
            <a:r>
              <a:rPr lang="en-US" sz="8000" dirty="0"/>
              <a:t>Malaria</a:t>
            </a:r>
            <a:endParaRPr lang="cs-CZ" sz="8000" dirty="0"/>
          </a:p>
          <a:p>
            <a:pPr>
              <a:lnSpc>
                <a:spcPct val="170000"/>
              </a:lnSpc>
              <a:buFont typeface="Arial" panose="020B0604020202020204" pitchFamily="34" charset="0"/>
              <a:buChar char="•"/>
            </a:pPr>
            <a:r>
              <a:rPr lang="en-US" sz="8000" dirty="0"/>
              <a:t> as well as communicable respiratory diseases such as pneumonia</a:t>
            </a:r>
            <a:endParaRPr lang="cs-CZ" sz="8000" dirty="0"/>
          </a:p>
          <a:p>
            <a:pPr marL="72000" indent="0">
              <a:buNone/>
            </a:pPr>
            <a:endParaRPr lang="cs-CZ" dirty="0"/>
          </a:p>
          <a:p>
            <a:pPr marL="72000" indent="0">
              <a:buNone/>
            </a:pPr>
            <a:endParaRPr lang="cs-CZ" dirty="0"/>
          </a:p>
          <a:p>
            <a:pPr marL="72000" indent="0">
              <a:buNone/>
            </a:pPr>
            <a:endParaRPr lang="cs-CZ" dirty="0"/>
          </a:p>
          <a:p>
            <a:pPr marL="72000" indent="0" algn="ctr">
              <a:buNone/>
            </a:pPr>
            <a:r>
              <a:rPr lang="en-US" sz="8000" dirty="0"/>
              <a:t> kill the most people. </a:t>
            </a:r>
            <a:endParaRPr lang="cs-CZ" sz="8000" dirty="0"/>
          </a:p>
          <a:p>
            <a:pPr marL="72000" indent="0">
              <a:buNone/>
            </a:pPr>
            <a:endParaRPr lang="cs-CZ" sz="5800" dirty="0"/>
          </a:p>
          <a:p>
            <a:pPr marL="72000" indent="0">
              <a:buNone/>
            </a:pPr>
            <a:r>
              <a:rPr lang="en-US" sz="7000" dirty="0" err="1"/>
              <a:t>Diarrhoea</a:t>
            </a:r>
            <a:r>
              <a:rPr lang="en-US" sz="7000" dirty="0"/>
              <a:t>, pneumonia and malaria account for nearly half of all child deaths globally.</a:t>
            </a:r>
            <a:endParaRPr lang="cs-CZ" sz="7000" dirty="0"/>
          </a:p>
          <a:p>
            <a:pPr marL="72000" indent="0">
              <a:buNone/>
            </a:pPr>
            <a:endParaRPr lang="en-US" dirty="0"/>
          </a:p>
          <a:p>
            <a:pPr marL="72000" indent="0">
              <a:buNone/>
            </a:pPr>
            <a:endParaRPr lang="cs-CZ" dirty="0"/>
          </a:p>
        </p:txBody>
      </p:sp>
    </p:spTree>
    <p:extLst>
      <p:ext uri="{BB962C8B-B14F-4D97-AF65-F5344CB8AC3E}">
        <p14:creationId xmlns:p14="http://schemas.microsoft.com/office/powerpoint/2010/main" val="2059314875"/>
      </p:ext>
    </p:extLst>
  </p:cSld>
  <p:clrMapOvr>
    <a:masterClrMapping/>
  </p:clrMapOvr>
  <mc:AlternateContent xmlns:mc="http://schemas.openxmlformats.org/markup-compatibility/2006" xmlns:p14="http://schemas.microsoft.com/office/powerpoint/2010/main">
    <mc:Choice Requires="p14">
      <p:transition spd="slow" p14:dur="2000" advTm="139578"/>
    </mc:Choice>
    <mc:Fallback xmlns="">
      <p:transition spd="slow" advTm="139578"/>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B010A85A-C813-4F58-AD44-C1301A9AB97A}"/>
              </a:ext>
            </a:extLst>
          </p:cNvPr>
          <p:cNvSpPr>
            <a:spLocks noGrp="1"/>
          </p:cNvSpPr>
          <p:nvPr>
            <p:ph type="sldNum" sz="quarter" idx="11"/>
          </p:nvPr>
        </p:nvSpPr>
        <p:spPr/>
        <p:txBody>
          <a:bodyPr/>
          <a:lstStyle/>
          <a:p>
            <a:fld id="{0970407D-EE58-4A0B-824B-1D3AE42DD9CF}" type="slidenum">
              <a:rPr lang="cs-CZ" altLang="cs-CZ" smtClean="0"/>
              <a:pPr/>
              <a:t>19</a:t>
            </a:fld>
            <a:endParaRPr lang="cs-CZ" altLang="cs-CZ" dirty="0"/>
          </a:p>
        </p:txBody>
      </p:sp>
      <p:sp>
        <p:nvSpPr>
          <p:cNvPr id="4" name="Nadpis 3">
            <a:extLst>
              <a:ext uri="{FF2B5EF4-FFF2-40B4-BE49-F238E27FC236}">
                <a16:creationId xmlns:a16="http://schemas.microsoft.com/office/drawing/2014/main" id="{4167645A-6C4F-474A-AE95-B6DA7E7794F7}"/>
              </a:ext>
            </a:extLst>
          </p:cNvPr>
          <p:cNvSpPr>
            <a:spLocks noGrp="1"/>
          </p:cNvSpPr>
          <p:nvPr>
            <p:ph type="title"/>
          </p:nvPr>
        </p:nvSpPr>
        <p:spPr>
          <a:xfrm>
            <a:off x="413999" y="325363"/>
            <a:ext cx="11608668" cy="436637"/>
          </a:xfrm>
        </p:spPr>
        <p:txBody>
          <a:bodyPr>
            <a:normAutofit fontScale="90000"/>
          </a:bodyPr>
          <a:lstStyle/>
          <a:p>
            <a:r>
              <a:rPr lang="en-US" dirty="0">
                <a:solidFill>
                  <a:srgbClr val="0000DC"/>
                </a:solidFill>
              </a:rPr>
              <a:t>Which infectious diseases are the main killers worldwide?</a:t>
            </a:r>
            <a:r>
              <a:rPr lang="cs-CZ" dirty="0">
                <a:solidFill>
                  <a:srgbClr val="0000DC"/>
                </a:solidFill>
              </a:rPr>
              <a:t> (2)</a:t>
            </a:r>
            <a:br>
              <a:rPr lang="en-US" dirty="0">
                <a:solidFill>
                  <a:srgbClr val="0000DC"/>
                </a:solidFill>
              </a:rPr>
            </a:br>
            <a:endParaRPr lang="cs-CZ" dirty="0"/>
          </a:p>
        </p:txBody>
      </p:sp>
      <p:sp>
        <p:nvSpPr>
          <p:cNvPr id="5" name="Zástupný symbol pro obsah 4">
            <a:extLst>
              <a:ext uri="{FF2B5EF4-FFF2-40B4-BE49-F238E27FC236}">
                <a16:creationId xmlns:a16="http://schemas.microsoft.com/office/drawing/2014/main" id="{A2185128-DFA5-45FB-87D1-6781935375E3}"/>
              </a:ext>
            </a:extLst>
          </p:cNvPr>
          <p:cNvSpPr>
            <a:spLocks noGrp="1"/>
          </p:cNvSpPr>
          <p:nvPr>
            <p:ph idx="1"/>
          </p:nvPr>
        </p:nvSpPr>
        <p:spPr>
          <a:xfrm>
            <a:off x="414000" y="1001819"/>
            <a:ext cx="11334620" cy="5226181"/>
          </a:xfrm>
        </p:spPr>
        <p:txBody>
          <a:bodyPr>
            <a:normAutofit/>
          </a:bodyPr>
          <a:lstStyle/>
          <a:p>
            <a:pPr lvl="0">
              <a:buClr>
                <a:srgbClr val="0000DC"/>
              </a:buClr>
              <a:buFont typeface="Wingdings" panose="05000000000000000000" pitchFamily="2" charset="2"/>
              <a:buChar char="§"/>
            </a:pPr>
            <a:r>
              <a:rPr lang="en-US" sz="3200" dirty="0">
                <a:solidFill>
                  <a:srgbClr val="000000"/>
                </a:solidFill>
              </a:rPr>
              <a:t>Neglected tropical diseases affect over one billion people</a:t>
            </a:r>
            <a:endParaRPr lang="cs-CZ" sz="3200" dirty="0">
              <a:solidFill>
                <a:srgbClr val="000000"/>
              </a:solidFill>
            </a:endParaRPr>
          </a:p>
          <a:p>
            <a:pPr lvl="0">
              <a:buClr>
                <a:srgbClr val="0000DC"/>
              </a:buClr>
              <a:buFont typeface="Wingdings" panose="05000000000000000000" pitchFamily="2" charset="2"/>
              <a:buChar char="§"/>
            </a:pPr>
            <a:endParaRPr lang="cs-CZ" sz="3200" dirty="0">
              <a:solidFill>
                <a:srgbClr val="000000"/>
              </a:solidFill>
            </a:endParaRPr>
          </a:p>
          <a:p>
            <a:pPr lvl="0">
              <a:buClr>
                <a:srgbClr val="0000DC"/>
              </a:buClr>
              <a:buFont typeface="Wingdings" panose="05000000000000000000" pitchFamily="2" charset="2"/>
              <a:buChar char="§"/>
            </a:pPr>
            <a:r>
              <a:rPr lang="cs-CZ" sz="3200" dirty="0">
                <a:solidFill>
                  <a:srgbClr val="000000"/>
                </a:solidFill>
              </a:rPr>
              <a:t>A</a:t>
            </a:r>
            <a:r>
              <a:rPr lang="en-US" sz="3200" dirty="0" err="1">
                <a:solidFill>
                  <a:srgbClr val="000000"/>
                </a:solidFill>
              </a:rPr>
              <a:t>lmost</a:t>
            </a:r>
            <a:r>
              <a:rPr lang="en-US" sz="3200" dirty="0">
                <a:solidFill>
                  <a:srgbClr val="000000"/>
                </a:solidFill>
              </a:rPr>
              <a:t> all in the poorest and most </a:t>
            </a:r>
            <a:r>
              <a:rPr lang="en-US" sz="3200" dirty="0" err="1">
                <a:solidFill>
                  <a:srgbClr val="000000"/>
                </a:solidFill>
              </a:rPr>
              <a:t>marginalised</a:t>
            </a:r>
            <a:r>
              <a:rPr lang="en-US" sz="3200" dirty="0">
                <a:solidFill>
                  <a:srgbClr val="000000"/>
                </a:solidFill>
              </a:rPr>
              <a:t> communities</a:t>
            </a:r>
            <a:endParaRPr lang="cs-CZ" sz="3200" dirty="0">
              <a:solidFill>
                <a:srgbClr val="000000"/>
              </a:solidFill>
            </a:endParaRPr>
          </a:p>
          <a:p>
            <a:pPr marL="72000" lvl="0" indent="0">
              <a:buClr>
                <a:srgbClr val="0000DC"/>
              </a:buClr>
              <a:buNone/>
            </a:pPr>
            <a:endParaRPr lang="cs-CZ" sz="3200" dirty="0">
              <a:solidFill>
                <a:srgbClr val="000000"/>
              </a:solidFill>
            </a:endParaRPr>
          </a:p>
          <a:p>
            <a:pPr lvl="0">
              <a:buClr>
                <a:srgbClr val="0000DC"/>
              </a:buClr>
              <a:buFont typeface="Arial" panose="020B0604020202020204" pitchFamily="34" charset="0"/>
              <a:buChar char="•"/>
            </a:pPr>
            <a:endParaRPr lang="cs-CZ" sz="3200" dirty="0">
              <a:solidFill>
                <a:srgbClr val="000000"/>
              </a:solidFill>
            </a:endParaRPr>
          </a:p>
          <a:p>
            <a:pPr marL="72000" lvl="0" indent="0">
              <a:buClr>
                <a:srgbClr val="0000DC"/>
              </a:buClr>
              <a:buNone/>
            </a:pPr>
            <a:r>
              <a:rPr lang="cs-CZ" sz="3200" dirty="0">
                <a:solidFill>
                  <a:srgbClr val="000000"/>
                </a:solidFill>
              </a:rPr>
              <a:t>L</a:t>
            </a:r>
            <a:r>
              <a:rPr lang="en-US" sz="3200" dirty="0" err="1">
                <a:solidFill>
                  <a:srgbClr val="000000"/>
                </a:solidFill>
              </a:rPr>
              <a:t>eprosy</a:t>
            </a:r>
            <a:r>
              <a:rPr lang="en-US" sz="3200" dirty="0">
                <a:solidFill>
                  <a:srgbClr val="000000"/>
                </a:solidFill>
              </a:rPr>
              <a:t>, lymphatic filariasis, onchocerciasis, schistosomiasis, soil-transmitted helminths and trachoma</a:t>
            </a:r>
            <a:r>
              <a:rPr lang="cs-CZ" sz="3200" dirty="0">
                <a:solidFill>
                  <a:srgbClr val="000000"/>
                </a:solidFill>
              </a:rPr>
              <a:t> </a:t>
            </a:r>
            <a:r>
              <a:rPr lang="en-US" sz="3200" dirty="0">
                <a:solidFill>
                  <a:srgbClr val="000000"/>
                </a:solidFill>
              </a:rPr>
              <a:t>can cause severe pain and life-long disabilities – and mean enormous productivity losses. </a:t>
            </a:r>
            <a:endParaRPr lang="cs-CZ" sz="3200" dirty="0">
              <a:solidFill>
                <a:srgbClr val="000000"/>
              </a:solidFill>
            </a:endParaRPr>
          </a:p>
          <a:p>
            <a:pPr marL="72000" lvl="0" indent="0">
              <a:buClr>
                <a:srgbClr val="0000DC"/>
              </a:buClr>
              <a:buNone/>
            </a:pPr>
            <a:endParaRPr lang="cs-CZ" dirty="0">
              <a:solidFill>
                <a:srgbClr val="000000"/>
              </a:solidFill>
            </a:endParaRPr>
          </a:p>
          <a:p>
            <a:pPr marL="72000" lvl="0" indent="0">
              <a:buClr>
                <a:srgbClr val="0000DC"/>
              </a:buClr>
              <a:buNone/>
            </a:pPr>
            <a:r>
              <a:rPr lang="en-US" i="1" dirty="0">
                <a:solidFill>
                  <a:srgbClr val="000000"/>
                </a:solidFill>
              </a:rPr>
              <a:t>However, efforts to tackle them have usually taken a back seat to the bigger killers.</a:t>
            </a:r>
          </a:p>
          <a:p>
            <a:pPr marL="72000" indent="0">
              <a:buNone/>
            </a:pPr>
            <a:endParaRPr lang="cs-CZ" dirty="0"/>
          </a:p>
        </p:txBody>
      </p:sp>
    </p:spTree>
    <p:extLst>
      <p:ext uri="{BB962C8B-B14F-4D97-AF65-F5344CB8AC3E}">
        <p14:creationId xmlns:p14="http://schemas.microsoft.com/office/powerpoint/2010/main" val="3204436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1E636CE6-BD7E-4B78-8D53-81B187004B8C}"/>
              </a:ext>
            </a:extLst>
          </p:cNvPr>
          <p:cNvSpPr>
            <a:spLocks noGrp="1"/>
          </p:cNvSpPr>
          <p:nvPr>
            <p:ph type="sldNum" sz="quarter" idx="11"/>
          </p:nvPr>
        </p:nvSpPr>
        <p:spPr/>
        <p:txBody>
          <a:bodyPr/>
          <a:lstStyle/>
          <a:p>
            <a:fld id="{0DE708CC-0C3F-4567-9698-B54C0F35BD31}" type="slidenum">
              <a:rPr lang="cs-CZ" altLang="cs-CZ" smtClean="0"/>
              <a:pPr/>
              <a:t>2</a:t>
            </a:fld>
            <a:endParaRPr lang="cs-CZ" altLang="cs-CZ" dirty="0"/>
          </a:p>
        </p:txBody>
      </p:sp>
      <p:sp>
        <p:nvSpPr>
          <p:cNvPr id="6" name="Nadpis 5">
            <a:extLst>
              <a:ext uri="{FF2B5EF4-FFF2-40B4-BE49-F238E27FC236}">
                <a16:creationId xmlns:a16="http://schemas.microsoft.com/office/drawing/2014/main" id="{067522D9-D249-4659-86CF-12D7B574DFE5}"/>
              </a:ext>
            </a:extLst>
          </p:cNvPr>
          <p:cNvSpPr>
            <a:spLocks noGrp="1"/>
          </p:cNvSpPr>
          <p:nvPr>
            <p:ph type="title"/>
          </p:nvPr>
        </p:nvSpPr>
        <p:spPr>
          <a:xfrm>
            <a:off x="413999" y="976393"/>
            <a:ext cx="11357697" cy="906651"/>
          </a:xfrm>
        </p:spPr>
        <p:txBody>
          <a:bodyPr>
            <a:normAutofit/>
          </a:bodyPr>
          <a:lstStyle/>
          <a:p>
            <a:pPr algn="ctr"/>
            <a:r>
              <a:rPr lang="cs-CZ" sz="5400" dirty="0" err="1"/>
              <a:t>Introduction</a:t>
            </a:r>
            <a:endParaRPr lang="cs-CZ" sz="5400" dirty="0"/>
          </a:p>
        </p:txBody>
      </p:sp>
      <p:sp>
        <p:nvSpPr>
          <p:cNvPr id="7" name="Zástupný symbol pro obsah 6">
            <a:extLst>
              <a:ext uri="{FF2B5EF4-FFF2-40B4-BE49-F238E27FC236}">
                <a16:creationId xmlns:a16="http://schemas.microsoft.com/office/drawing/2014/main" id="{ED5DF19E-C754-4A02-9209-89AC8B44C045}"/>
              </a:ext>
            </a:extLst>
          </p:cNvPr>
          <p:cNvSpPr>
            <a:spLocks noGrp="1"/>
          </p:cNvSpPr>
          <p:nvPr>
            <p:ph idx="1"/>
          </p:nvPr>
        </p:nvSpPr>
        <p:spPr>
          <a:xfrm>
            <a:off x="414000" y="2681206"/>
            <a:ext cx="11334620" cy="3141959"/>
          </a:xfrm>
        </p:spPr>
        <p:txBody>
          <a:bodyPr/>
          <a:lstStyle/>
          <a:p>
            <a:pPr marL="72000" indent="0" algn="ctr">
              <a:buNone/>
            </a:pPr>
            <a:r>
              <a:rPr lang="en-US" sz="3200" dirty="0">
                <a:solidFill>
                  <a:schemeClr val="tx2"/>
                </a:solidFill>
              </a:rPr>
              <a:t>After the lecture you will be able</a:t>
            </a:r>
            <a:r>
              <a:rPr lang="cs-CZ" sz="3200" dirty="0">
                <a:solidFill>
                  <a:schemeClr val="tx2"/>
                </a:solidFill>
              </a:rPr>
              <a:t> </a:t>
            </a:r>
            <a:r>
              <a:rPr lang="en-US" sz="3200" dirty="0">
                <a:solidFill>
                  <a:schemeClr val="tx2"/>
                </a:solidFill>
              </a:rPr>
              <a:t>to understand</a:t>
            </a:r>
            <a:r>
              <a:rPr lang="cs-CZ" dirty="0">
                <a:solidFill>
                  <a:schemeClr val="tx2"/>
                </a:solidFill>
              </a:rPr>
              <a:t>:</a:t>
            </a:r>
          </a:p>
          <a:p>
            <a:pPr marL="72000" indent="0" algn="ctr">
              <a:buNone/>
            </a:pPr>
            <a:endParaRPr lang="cs-CZ" dirty="0">
              <a:solidFill>
                <a:schemeClr val="tx2"/>
              </a:solidFill>
            </a:endParaRPr>
          </a:p>
          <a:p>
            <a:pPr>
              <a:buFont typeface="Wingdings" panose="05000000000000000000" pitchFamily="2" charset="2"/>
              <a:buChar char="§"/>
            </a:pPr>
            <a:r>
              <a:rPr lang="en-US" sz="3200" dirty="0"/>
              <a:t>the concept of global health</a:t>
            </a:r>
            <a:endParaRPr lang="cs-CZ" sz="3200" dirty="0"/>
          </a:p>
          <a:p>
            <a:pPr>
              <a:buFont typeface="Wingdings" panose="05000000000000000000" pitchFamily="2" charset="2"/>
              <a:buChar char="§"/>
            </a:pPr>
            <a:r>
              <a:rPr lang="en-US" sz="3200" dirty="0"/>
              <a:t>the difference between global and public health</a:t>
            </a:r>
            <a:endParaRPr lang="cs-CZ" sz="3200" dirty="0"/>
          </a:p>
          <a:p>
            <a:pPr>
              <a:buFont typeface="Wingdings" panose="05000000000000000000" pitchFamily="2" charset="2"/>
              <a:buChar char="§"/>
            </a:pPr>
            <a:r>
              <a:rPr lang="cs-CZ" sz="3200" dirty="0" err="1"/>
              <a:t>the</a:t>
            </a:r>
            <a:r>
              <a:rPr lang="cs-CZ" sz="3200" dirty="0"/>
              <a:t> </a:t>
            </a:r>
            <a:r>
              <a:rPr lang="cs-CZ" sz="3200" dirty="0" err="1"/>
              <a:t>main</a:t>
            </a:r>
            <a:r>
              <a:rPr lang="cs-CZ" sz="3200" dirty="0"/>
              <a:t> </a:t>
            </a:r>
            <a:r>
              <a:rPr lang="cs-CZ" sz="3200" dirty="0" err="1"/>
              <a:t>challenges</a:t>
            </a:r>
            <a:r>
              <a:rPr lang="cs-CZ" sz="3200" dirty="0"/>
              <a:t> to </a:t>
            </a:r>
            <a:r>
              <a:rPr lang="cs-CZ" sz="3200" dirty="0" err="1"/>
              <a:t>tackle</a:t>
            </a:r>
            <a:r>
              <a:rPr lang="cs-CZ" sz="3200" dirty="0"/>
              <a:t> in 2021-22</a:t>
            </a:r>
          </a:p>
          <a:p>
            <a:pPr>
              <a:buFont typeface="Wingdings" panose="05000000000000000000" pitchFamily="2" charset="2"/>
              <a:buChar char="§"/>
            </a:pPr>
            <a:r>
              <a:rPr lang="cs-CZ" sz="3200" dirty="0" err="1"/>
              <a:t>why</a:t>
            </a:r>
            <a:r>
              <a:rPr lang="cs-CZ" sz="3200" dirty="0"/>
              <a:t> </a:t>
            </a:r>
            <a:r>
              <a:rPr lang="cs-CZ" sz="3200" dirty="0" err="1"/>
              <a:t>is</a:t>
            </a:r>
            <a:r>
              <a:rPr lang="cs-CZ" sz="3200" dirty="0"/>
              <a:t> </a:t>
            </a:r>
            <a:r>
              <a:rPr lang="cs-CZ" sz="3200" dirty="0" err="1"/>
              <a:t>global</a:t>
            </a:r>
            <a:r>
              <a:rPr lang="cs-CZ" sz="3200" dirty="0"/>
              <a:t> </a:t>
            </a:r>
            <a:r>
              <a:rPr lang="cs-CZ" sz="3200" dirty="0" err="1"/>
              <a:t>health</a:t>
            </a:r>
            <a:r>
              <a:rPr lang="cs-CZ" sz="3200" dirty="0"/>
              <a:t> so </a:t>
            </a:r>
            <a:r>
              <a:rPr lang="cs-CZ" sz="3200" dirty="0" err="1"/>
              <a:t>important</a:t>
            </a:r>
            <a:endParaRPr lang="cs-CZ" sz="3200" dirty="0"/>
          </a:p>
        </p:txBody>
      </p:sp>
    </p:spTree>
    <p:extLst>
      <p:ext uri="{BB962C8B-B14F-4D97-AF65-F5344CB8AC3E}">
        <p14:creationId xmlns:p14="http://schemas.microsoft.com/office/powerpoint/2010/main" val="2345399044"/>
      </p:ext>
    </p:extLst>
  </p:cSld>
  <p:clrMapOvr>
    <a:masterClrMapping/>
  </p:clrMapOvr>
  <mc:AlternateContent xmlns:mc="http://schemas.openxmlformats.org/markup-compatibility/2006" xmlns:p14="http://schemas.microsoft.com/office/powerpoint/2010/main">
    <mc:Choice Requires="p14">
      <p:transition spd="slow" p14:dur="2000" advTm="78114"/>
    </mc:Choice>
    <mc:Fallback xmlns="">
      <p:transition spd="slow" advTm="7811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3C97F358-3AA2-4941-8068-C58204358C1B}"/>
              </a:ext>
            </a:extLst>
          </p:cNvPr>
          <p:cNvSpPr>
            <a:spLocks noGrp="1"/>
          </p:cNvSpPr>
          <p:nvPr>
            <p:ph type="sldNum" sz="quarter" idx="11"/>
          </p:nvPr>
        </p:nvSpPr>
        <p:spPr/>
        <p:txBody>
          <a:bodyPr/>
          <a:lstStyle/>
          <a:p>
            <a:fld id="{0970407D-EE58-4A0B-824B-1D3AE42DD9CF}" type="slidenum">
              <a:rPr lang="cs-CZ" altLang="cs-CZ" smtClean="0"/>
              <a:pPr/>
              <a:t>20</a:t>
            </a:fld>
            <a:endParaRPr lang="cs-CZ" altLang="cs-CZ" dirty="0"/>
          </a:p>
        </p:txBody>
      </p:sp>
      <p:sp>
        <p:nvSpPr>
          <p:cNvPr id="4" name="Nadpis 3">
            <a:extLst>
              <a:ext uri="{FF2B5EF4-FFF2-40B4-BE49-F238E27FC236}">
                <a16:creationId xmlns:a16="http://schemas.microsoft.com/office/drawing/2014/main" id="{B1C01EA7-04AE-4B4D-A2F3-10DF21EED8DC}"/>
              </a:ext>
            </a:extLst>
          </p:cNvPr>
          <p:cNvSpPr>
            <a:spLocks noGrp="1"/>
          </p:cNvSpPr>
          <p:nvPr>
            <p:ph type="title"/>
          </p:nvPr>
        </p:nvSpPr>
        <p:spPr/>
        <p:txBody>
          <a:bodyPr>
            <a:normAutofit fontScale="90000"/>
          </a:bodyPr>
          <a:lstStyle/>
          <a:p>
            <a:r>
              <a:rPr lang="cs-CZ" dirty="0" err="1"/>
              <a:t>Leprosarium</a:t>
            </a:r>
            <a:r>
              <a:rPr lang="cs-CZ" dirty="0"/>
              <a:t> - Angola</a:t>
            </a:r>
          </a:p>
        </p:txBody>
      </p:sp>
      <p:pic>
        <p:nvPicPr>
          <p:cNvPr id="6" name="Angola 002">
            <a:hlinkClick r:id="" action="ppaction://media"/>
            <a:extLst>
              <a:ext uri="{FF2B5EF4-FFF2-40B4-BE49-F238E27FC236}">
                <a16:creationId xmlns:a16="http://schemas.microsoft.com/office/drawing/2014/main" id="{DB45F4EB-B857-45F6-B864-702A5E195CD4}"/>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5"/>
          <a:stretch>
            <a:fillRect/>
          </a:stretch>
        </p:blipFill>
        <p:spPr>
          <a:xfrm>
            <a:off x="903289" y="1018381"/>
            <a:ext cx="6428315" cy="4821237"/>
          </a:xfrm>
          <a:prstGeom prst="rect">
            <a:avLst/>
          </a:prstGeom>
        </p:spPr>
      </p:pic>
      <p:pic>
        <p:nvPicPr>
          <p:cNvPr id="5" name="Obrázek 4">
            <a:extLst>
              <a:ext uri="{FF2B5EF4-FFF2-40B4-BE49-F238E27FC236}">
                <a16:creationId xmlns:a16="http://schemas.microsoft.com/office/drawing/2014/main" id="{4130023A-FE1F-41EE-AAB4-41C55F25B9B4}"/>
              </a:ext>
            </a:extLst>
          </p:cNvPr>
          <p:cNvPicPr>
            <a:picLocks noChangeAspect="1"/>
          </p:cNvPicPr>
          <p:nvPr/>
        </p:nvPicPr>
        <p:blipFill>
          <a:blip r:embed="rId6"/>
          <a:stretch>
            <a:fillRect/>
          </a:stretch>
        </p:blipFill>
        <p:spPr>
          <a:xfrm>
            <a:off x="7827459" y="1012037"/>
            <a:ext cx="3310415" cy="4980864"/>
          </a:xfrm>
          <a:prstGeom prst="rect">
            <a:avLst/>
          </a:prstGeom>
        </p:spPr>
      </p:pic>
    </p:spTree>
    <p:custDataLst>
      <p:tags r:id="rId1"/>
    </p:custDataLst>
    <p:extLst>
      <p:ext uri="{BB962C8B-B14F-4D97-AF65-F5344CB8AC3E}">
        <p14:creationId xmlns:p14="http://schemas.microsoft.com/office/powerpoint/2010/main" val="879511277"/>
      </p:ext>
    </p:extLst>
  </p:cSld>
  <p:clrMapOvr>
    <a:masterClrMapping/>
  </p:clrMapOvr>
  <mc:AlternateContent xmlns:mc="http://schemas.openxmlformats.org/markup-compatibility/2006" xmlns:p14="http://schemas.microsoft.com/office/powerpoint/2010/main">
    <mc:Choice Requires="p14">
      <p:transition spd="slow" p14:dur="2000" advTm="97463"/>
    </mc:Choice>
    <mc:Fallback xmlns="">
      <p:transition spd="slow" advTm="974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extLst mod="1">
    <p:ext uri="{E180D4A7-C9FB-4DFB-919C-405C955672EB}">
      <p14:showEvtLst xmlns:p14="http://schemas.microsoft.com/office/powerpoint/2010/main">
        <p14:playEvt time="52726" objId="6"/>
        <p14:stopEvt time="96826" objId="6"/>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C8C36186-382E-4165-A48D-7C74113FEE94}"/>
              </a:ext>
            </a:extLst>
          </p:cNvPr>
          <p:cNvSpPr>
            <a:spLocks noGrp="1"/>
          </p:cNvSpPr>
          <p:nvPr>
            <p:ph type="sldNum" sz="quarter" idx="11"/>
          </p:nvPr>
        </p:nvSpPr>
        <p:spPr/>
        <p:txBody>
          <a:bodyPr/>
          <a:lstStyle/>
          <a:p>
            <a:fld id="{0970407D-EE58-4A0B-824B-1D3AE42DD9CF}" type="slidenum">
              <a:rPr lang="cs-CZ" altLang="cs-CZ" smtClean="0"/>
              <a:pPr/>
              <a:t>21</a:t>
            </a:fld>
            <a:endParaRPr lang="cs-CZ" altLang="cs-CZ" dirty="0"/>
          </a:p>
        </p:txBody>
      </p:sp>
      <p:sp>
        <p:nvSpPr>
          <p:cNvPr id="4" name="Nadpis 3">
            <a:extLst>
              <a:ext uri="{FF2B5EF4-FFF2-40B4-BE49-F238E27FC236}">
                <a16:creationId xmlns:a16="http://schemas.microsoft.com/office/drawing/2014/main" id="{6FED543C-8446-4EAA-8CFB-235C9EE56D3C}"/>
              </a:ext>
            </a:extLst>
          </p:cNvPr>
          <p:cNvSpPr>
            <a:spLocks noGrp="1"/>
          </p:cNvSpPr>
          <p:nvPr>
            <p:ph type="title"/>
          </p:nvPr>
        </p:nvSpPr>
        <p:spPr>
          <a:xfrm>
            <a:off x="413999" y="325362"/>
            <a:ext cx="11357697" cy="1170223"/>
          </a:xfrm>
        </p:spPr>
        <p:txBody>
          <a:bodyPr>
            <a:normAutofit fontScale="90000"/>
          </a:bodyPr>
          <a:lstStyle/>
          <a:p>
            <a:r>
              <a:rPr lang="en-US" b="0" dirty="0"/>
              <a:t>13 Most Pressing Global Health Issues This Decade</a:t>
            </a:r>
            <a:br>
              <a:rPr lang="cs-CZ" b="0" dirty="0"/>
            </a:br>
            <a:r>
              <a:rPr lang="cs-CZ" sz="2700" b="0" dirty="0"/>
              <a:t>(</a:t>
            </a:r>
            <a:r>
              <a:rPr lang="en-US" sz="2700" b="0" dirty="0"/>
              <a:t> </a:t>
            </a:r>
            <a:r>
              <a:rPr lang="cs-CZ" sz="2700" b="0" dirty="0" err="1"/>
              <a:t>Caruso</a:t>
            </a:r>
            <a:r>
              <a:rPr lang="cs-CZ" sz="2700" b="0" dirty="0"/>
              <a:t>, C., </a:t>
            </a:r>
            <a:r>
              <a:rPr lang="cs-CZ" sz="2700" b="0" dirty="0" err="1"/>
              <a:t>January</a:t>
            </a:r>
            <a:r>
              <a:rPr lang="cs-CZ" sz="2700" b="0" dirty="0"/>
              <a:t> 16, 2020)</a:t>
            </a:r>
            <a:br>
              <a:rPr lang="en-US" sz="2700" b="0" dirty="0"/>
            </a:br>
            <a:br>
              <a:rPr lang="en-US" b="0" dirty="0"/>
            </a:br>
            <a:endParaRPr lang="cs-CZ" dirty="0"/>
          </a:p>
        </p:txBody>
      </p:sp>
      <p:sp>
        <p:nvSpPr>
          <p:cNvPr id="5" name="Zástupný symbol pro obsah 4">
            <a:extLst>
              <a:ext uri="{FF2B5EF4-FFF2-40B4-BE49-F238E27FC236}">
                <a16:creationId xmlns:a16="http://schemas.microsoft.com/office/drawing/2014/main" id="{8024FA2E-EF15-404C-A38C-29D5AB255296}"/>
              </a:ext>
            </a:extLst>
          </p:cNvPr>
          <p:cNvSpPr>
            <a:spLocks noGrp="1"/>
          </p:cNvSpPr>
          <p:nvPr>
            <p:ph idx="1"/>
          </p:nvPr>
        </p:nvSpPr>
        <p:spPr>
          <a:xfrm>
            <a:off x="414000" y="1495586"/>
            <a:ext cx="11334620" cy="4327580"/>
          </a:xfrm>
        </p:spPr>
        <p:txBody>
          <a:bodyPr>
            <a:normAutofit lnSpcReduction="10000"/>
          </a:bodyPr>
          <a:lstStyle/>
          <a:p>
            <a:pPr marL="586350" indent="-514350">
              <a:buAutoNum type="arabicPeriod"/>
            </a:pPr>
            <a:r>
              <a:rPr lang="en-US" sz="3200" b="1" dirty="0"/>
              <a:t>Focusing on health when discussing climate change</a:t>
            </a:r>
            <a:endParaRPr lang="cs-CZ" sz="3200" b="1" dirty="0"/>
          </a:p>
          <a:p>
            <a:pPr marL="72000" indent="0">
              <a:buNone/>
            </a:pPr>
            <a:endParaRPr lang="en-US" sz="3200" b="1" dirty="0"/>
          </a:p>
          <a:p>
            <a:pPr marL="72000" indent="0">
              <a:buNone/>
            </a:pPr>
            <a:r>
              <a:rPr lang="en-US" sz="3200" dirty="0"/>
              <a:t>The climate crisis not only impacts the environment directly, but it also poses many health risks to people all over the world. For instance, nearly </a:t>
            </a:r>
            <a:r>
              <a:rPr lang="en-US" sz="3200" u="sng" dirty="0">
                <a:hlinkClick r:id="rId2"/>
              </a:rPr>
              <a:t>7 million people</a:t>
            </a:r>
            <a:r>
              <a:rPr lang="en-US" sz="3200" dirty="0"/>
              <a:t> die from air pollution every year. Natural disasters and catastrophic weather events caused or fueled by climate change </a:t>
            </a:r>
            <a:r>
              <a:rPr lang="en-US" sz="3200" u="sng" dirty="0">
                <a:hlinkClick r:id="rId2"/>
              </a:rPr>
              <a:t>worsen the spread of disease and can lead to or inflame malnutrition</a:t>
            </a:r>
            <a:r>
              <a:rPr lang="en-US" sz="3200" dirty="0"/>
              <a:t>. World leaders must address these urgent health risks.</a:t>
            </a:r>
          </a:p>
          <a:p>
            <a:endParaRPr lang="cs-CZ" dirty="0"/>
          </a:p>
        </p:txBody>
      </p:sp>
    </p:spTree>
    <p:extLst>
      <p:ext uri="{BB962C8B-B14F-4D97-AF65-F5344CB8AC3E}">
        <p14:creationId xmlns:p14="http://schemas.microsoft.com/office/powerpoint/2010/main" val="4140949706"/>
      </p:ext>
    </p:extLst>
  </p:cSld>
  <p:clrMapOvr>
    <a:masterClrMapping/>
  </p:clrMapOvr>
  <mc:AlternateContent xmlns:mc="http://schemas.openxmlformats.org/markup-compatibility/2006" xmlns:p14="http://schemas.microsoft.com/office/powerpoint/2010/main">
    <mc:Choice Requires="p14">
      <p:transition spd="slow" p14:dur="2000" advTm="61704"/>
    </mc:Choice>
    <mc:Fallback xmlns="">
      <p:transition spd="slow" advTm="61704"/>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980AB282-60AD-4589-9724-3597D40BB487}"/>
              </a:ext>
            </a:extLst>
          </p:cNvPr>
          <p:cNvSpPr>
            <a:spLocks noGrp="1"/>
          </p:cNvSpPr>
          <p:nvPr>
            <p:ph type="sldNum" sz="quarter" idx="11"/>
          </p:nvPr>
        </p:nvSpPr>
        <p:spPr/>
        <p:txBody>
          <a:bodyPr/>
          <a:lstStyle/>
          <a:p>
            <a:fld id="{0970407D-EE58-4A0B-824B-1D3AE42DD9CF}" type="slidenum">
              <a:rPr lang="cs-CZ" altLang="cs-CZ" smtClean="0"/>
              <a:pPr/>
              <a:t>22</a:t>
            </a:fld>
            <a:endParaRPr lang="cs-CZ" altLang="cs-CZ" dirty="0"/>
          </a:p>
        </p:txBody>
      </p:sp>
      <p:sp>
        <p:nvSpPr>
          <p:cNvPr id="4" name="Nadpis 3">
            <a:extLst>
              <a:ext uri="{FF2B5EF4-FFF2-40B4-BE49-F238E27FC236}">
                <a16:creationId xmlns:a16="http://schemas.microsoft.com/office/drawing/2014/main" id="{A801C027-2119-46A3-9AA7-DB8002BEC161}"/>
              </a:ext>
            </a:extLst>
          </p:cNvPr>
          <p:cNvSpPr>
            <a:spLocks noGrp="1"/>
          </p:cNvSpPr>
          <p:nvPr>
            <p:ph type="title"/>
          </p:nvPr>
        </p:nvSpPr>
        <p:spPr/>
        <p:txBody>
          <a:bodyPr>
            <a:normAutofit fontScale="90000"/>
          </a:bodyPr>
          <a:lstStyle/>
          <a:p>
            <a:r>
              <a:rPr lang="en-US" dirty="0"/>
              <a:t>2. Providing health care to nations in crisis</a:t>
            </a:r>
            <a:br>
              <a:rPr lang="cs-CZ" dirty="0"/>
            </a:br>
            <a:endParaRPr lang="cs-CZ" dirty="0"/>
          </a:p>
        </p:txBody>
      </p:sp>
      <p:sp>
        <p:nvSpPr>
          <p:cNvPr id="5" name="Zástupný symbol pro obsah 4">
            <a:extLst>
              <a:ext uri="{FF2B5EF4-FFF2-40B4-BE49-F238E27FC236}">
                <a16:creationId xmlns:a16="http://schemas.microsoft.com/office/drawing/2014/main" id="{21A0D497-C20A-4180-869F-A05BE4987DBF}"/>
              </a:ext>
            </a:extLst>
          </p:cNvPr>
          <p:cNvSpPr>
            <a:spLocks noGrp="1"/>
          </p:cNvSpPr>
          <p:nvPr>
            <p:ph idx="1"/>
          </p:nvPr>
        </p:nvSpPr>
        <p:spPr/>
        <p:txBody>
          <a:bodyPr/>
          <a:lstStyle/>
          <a:p>
            <a:pPr marL="72000" indent="0">
              <a:buNone/>
            </a:pPr>
            <a:endParaRPr lang="en-US" dirty="0"/>
          </a:p>
          <a:p>
            <a:pPr marL="72000" indent="0">
              <a:buNone/>
            </a:pPr>
            <a:r>
              <a:rPr lang="en-US" sz="3600" dirty="0"/>
              <a:t>Outbreaks of diseases are very difficult to treat or contain in countries experiencing conflict or crisis. Continued attacks on health care facilities and medical professionals also limit the amount of access to basic health care residents have in a given region. While it is imperative that organizations like the WHO provide medical teams to distribute health care services to countries in crisis, political solutions are also needed to put an end to these life-threatening conflicts. </a:t>
            </a:r>
          </a:p>
          <a:p>
            <a:endParaRPr lang="cs-CZ" dirty="0"/>
          </a:p>
        </p:txBody>
      </p:sp>
    </p:spTree>
    <p:extLst>
      <p:ext uri="{BB962C8B-B14F-4D97-AF65-F5344CB8AC3E}">
        <p14:creationId xmlns:p14="http://schemas.microsoft.com/office/powerpoint/2010/main" val="961336252"/>
      </p:ext>
    </p:extLst>
  </p:cSld>
  <p:clrMapOvr>
    <a:masterClrMapping/>
  </p:clrMapOvr>
  <mc:AlternateContent xmlns:mc="http://schemas.openxmlformats.org/markup-compatibility/2006" xmlns:p14="http://schemas.microsoft.com/office/powerpoint/2010/main">
    <mc:Choice Requires="p14">
      <p:transition spd="slow" p14:dur="2000" advTm="650"/>
    </mc:Choice>
    <mc:Fallback xmlns="">
      <p:transition spd="slow" advTm="65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B890A56D-46B2-41AF-8952-FBE51BEDF23E}"/>
              </a:ext>
            </a:extLst>
          </p:cNvPr>
          <p:cNvSpPr>
            <a:spLocks noGrp="1"/>
          </p:cNvSpPr>
          <p:nvPr>
            <p:ph type="sldNum" sz="quarter" idx="11"/>
          </p:nvPr>
        </p:nvSpPr>
        <p:spPr/>
        <p:txBody>
          <a:bodyPr/>
          <a:lstStyle/>
          <a:p>
            <a:fld id="{0970407D-EE58-4A0B-824B-1D3AE42DD9CF}" type="slidenum">
              <a:rPr lang="cs-CZ" altLang="cs-CZ" smtClean="0"/>
              <a:pPr/>
              <a:t>23</a:t>
            </a:fld>
            <a:endParaRPr lang="cs-CZ" altLang="cs-CZ" dirty="0"/>
          </a:p>
        </p:txBody>
      </p:sp>
      <p:sp>
        <p:nvSpPr>
          <p:cNvPr id="4" name="Nadpis 3">
            <a:extLst>
              <a:ext uri="{FF2B5EF4-FFF2-40B4-BE49-F238E27FC236}">
                <a16:creationId xmlns:a16="http://schemas.microsoft.com/office/drawing/2014/main" id="{397BC014-27CB-48E9-86B1-6C1029DFC880}"/>
              </a:ext>
            </a:extLst>
          </p:cNvPr>
          <p:cNvSpPr>
            <a:spLocks noGrp="1"/>
          </p:cNvSpPr>
          <p:nvPr>
            <p:ph type="title"/>
          </p:nvPr>
        </p:nvSpPr>
        <p:spPr/>
        <p:txBody>
          <a:bodyPr>
            <a:normAutofit fontScale="90000"/>
          </a:bodyPr>
          <a:lstStyle/>
          <a:p>
            <a:r>
              <a:rPr lang="cs-CZ" dirty="0" err="1"/>
              <a:t>Health</a:t>
            </a:r>
            <a:r>
              <a:rPr lang="cs-CZ" dirty="0"/>
              <a:t> </a:t>
            </a:r>
            <a:r>
              <a:rPr lang="cs-CZ" dirty="0" err="1"/>
              <a:t>workers</a:t>
            </a:r>
            <a:r>
              <a:rPr lang="cs-CZ" dirty="0"/>
              <a:t> </a:t>
            </a:r>
            <a:r>
              <a:rPr lang="cs-CZ" dirty="0" err="1"/>
              <a:t>safety</a:t>
            </a:r>
            <a:r>
              <a:rPr lang="cs-CZ" dirty="0"/>
              <a:t> …. ?</a:t>
            </a:r>
          </a:p>
        </p:txBody>
      </p:sp>
      <p:pic>
        <p:nvPicPr>
          <p:cNvPr id="6" name="Zástupný symbol pro obsah 5">
            <a:extLst>
              <a:ext uri="{FF2B5EF4-FFF2-40B4-BE49-F238E27FC236}">
                <a16:creationId xmlns:a16="http://schemas.microsoft.com/office/drawing/2014/main" id="{046BF7F2-EFCC-4B2A-B164-432A40EAAA7E}"/>
              </a:ext>
            </a:extLst>
          </p:cNvPr>
          <p:cNvPicPr>
            <a:picLocks noGrp="1" noChangeAspect="1"/>
          </p:cNvPicPr>
          <p:nvPr>
            <p:ph idx="1"/>
          </p:nvPr>
        </p:nvPicPr>
        <p:blipFill>
          <a:blip r:embed="rId2"/>
          <a:stretch>
            <a:fillRect/>
          </a:stretch>
        </p:blipFill>
        <p:spPr>
          <a:xfrm>
            <a:off x="666000" y="1147284"/>
            <a:ext cx="3139712" cy="2182557"/>
          </a:xfrm>
          <a:prstGeom prst="rect">
            <a:avLst/>
          </a:prstGeom>
        </p:spPr>
      </p:pic>
      <p:pic>
        <p:nvPicPr>
          <p:cNvPr id="7" name="Obrázek 6">
            <a:extLst>
              <a:ext uri="{FF2B5EF4-FFF2-40B4-BE49-F238E27FC236}">
                <a16:creationId xmlns:a16="http://schemas.microsoft.com/office/drawing/2014/main" id="{9950D3F5-4322-4B0C-B523-0DF16A86AD81}"/>
              </a:ext>
            </a:extLst>
          </p:cNvPr>
          <p:cNvPicPr>
            <a:picLocks noChangeAspect="1"/>
          </p:cNvPicPr>
          <p:nvPr/>
        </p:nvPicPr>
        <p:blipFill>
          <a:blip r:embed="rId3"/>
          <a:stretch>
            <a:fillRect/>
          </a:stretch>
        </p:blipFill>
        <p:spPr>
          <a:xfrm>
            <a:off x="4293830" y="1183863"/>
            <a:ext cx="2859272" cy="2145978"/>
          </a:xfrm>
          <a:prstGeom prst="rect">
            <a:avLst/>
          </a:prstGeom>
        </p:spPr>
      </p:pic>
      <p:pic>
        <p:nvPicPr>
          <p:cNvPr id="8" name="Obrázek 7">
            <a:extLst>
              <a:ext uri="{FF2B5EF4-FFF2-40B4-BE49-F238E27FC236}">
                <a16:creationId xmlns:a16="http://schemas.microsoft.com/office/drawing/2014/main" id="{F49A7B9B-5702-4BDF-B3A7-A0ECC53CEF0C}"/>
              </a:ext>
            </a:extLst>
          </p:cNvPr>
          <p:cNvPicPr>
            <a:picLocks noChangeAspect="1"/>
          </p:cNvPicPr>
          <p:nvPr/>
        </p:nvPicPr>
        <p:blipFill>
          <a:blip r:embed="rId4"/>
          <a:stretch>
            <a:fillRect/>
          </a:stretch>
        </p:blipFill>
        <p:spPr>
          <a:xfrm>
            <a:off x="7977820" y="1183863"/>
            <a:ext cx="3548180" cy="2444708"/>
          </a:xfrm>
          <a:prstGeom prst="rect">
            <a:avLst/>
          </a:prstGeom>
        </p:spPr>
      </p:pic>
      <p:pic>
        <p:nvPicPr>
          <p:cNvPr id="9" name="Obrázek 8">
            <a:extLst>
              <a:ext uri="{FF2B5EF4-FFF2-40B4-BE49-F238E27FC236}">
                <a16:creationId xmlns:a16="http://schemas.microsoft.com/office/drawing/2014/main" id="{CB472A21-F206-424F-AA69-9686F192C34A}"/>
              </a:ext>
            </a:extLst>
          </p:cNvPr>
          <p:cNvPicPr>
            <a:picLocks noChangeAspect="1"/>
          </p:cNvPicPr>
          <p:nvPr/>
        </p:nvPicPr>
        <p:blipFill>
          <a:blip r:embed="rId5"/>
          <a:stretch>
            <a:fillRect/>
          </a:stretch>
        </p:blipFill>
        <p:spPr>
          <a:xfrm>
            <a:off x="2363108" y="4054097"/>
            <a:ext cx="2487384" cy="1865538"/>
          </a:xfrm>
          <a:prstGeom prst="rect">
            <a:avLst/>
          </a:prstGeom>
        </p:spPr>
      </p:pic>
      <p:pic>
        <p:nvPicPr>
          <p:cNvPr id="10" name="Obrázek 9">
            <a:extLst>
              <a:ext uri="{FF2B5EF4-FFF2-40B4-BE49-F238E27FC236}">
                <a16:creationId xmlns:a16="http://schemas.microsoft.com/office/drawing/2014/main" id="{D612F2BD-2A4A-4EEC-87CB-51E762DD32F4}"/>
              </a:ext>
            </a:extLst>
          </p:cNvPr>
          <p:cNvPicPr>
            <a:picLocks noChangeAspect="1"/>
          </p:cNvPicPr>
          <p:nvPr/>
        </p:nvPicPr>
        <p:blipFill>
          <a:blip r:embed="rId6"/>
          <a:stretch>
            <a:fillRect/>
          </a:stretch>
        </p:blipFill>
        <p:spPr>
          <a:xfrm>
            <a:off x="6092847" y="4000740"/>
            <a:ext cx="3133616" cy="2353260"/>
          </a:xfrm>
          <a:prstGeom prst="rect">
            <a:avLst/>
          </a:prstGeom>
        </p:spPr>
      </p:pic>
    </p:spTree>
    <p:extLst>
      <p:ext uri="{BB962C8B-B14F-4D97-AF65-F5344CB8AC3E}">
        <p14:creationId xmlns:p14="http://schemas.microsoft.com/office/powerpoint/2010/main" val="3947754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8DF914A9-6345-4913-9A9D-E71BE5542978}"/>
              </a:ext>
            </a:extLst>
          </p:cNvPr>
          <p:cNvSpPr>
            <a:spLocks noGrp="1"/>
          </p:cNvSpPr>
          <p:nvPr>
            <p:ph type="sldNum" sz="quarter" idx="11"/>
          </p:nvPr>
        </p:nvSpPr>
        <p:spPr/>
        <p:txBody>
          <a:bodyPr/>
          <a:lstStyle/>
          <a:p>
            <a:fld id="{0970407D-EE58-4A0B-824B-1D3AE42DD9CF}" type="slidenum">
              <a:rPr lang="cs-CZ" altLang="cs-CZ" smtClean="0"/>
              <a:pPr/>
              <a:t>24</a:t>
            </a:fld>
            <a:endParaRPr lang="cs-CZ" altLang="cs-CZ" dirty="0"/>
          </a:p>
        </p:txBody>
      </p:sp>
      <p:sp>
        <p:nvSpPr>
          <p:cNvPr id="4" name="Nadpis 3">
            <a:extLst>
              <a:ext uri="{FF2B5EF4-FFF2-40B4-BE49-F238E27FC236}">
                <a16:creationId xmlns:a16="http://schemas.microsoft.com/office/drawing/2014/main" id="{6543F846-E808-42DB-B704-B622E65FE28B}"/>
              </a:ext>
            </a:extLst>
          </p:cNvPr>
          <p:cNvSpPr>
            <a:spLocks noGrp="1"/>
          </p:cNvSpPr>
          <p:nvPr>
            <p:ph type="title"/>
          </p:nvPr>
        </p:nvSpPr>
        <p:spPr/>
        <p:txBody>
          <a:bodyPr>
            <a:normAutofit fontScale="90000"/>
          </a:bodyPr>
          <a:lstStyle/>
          <a:p>
            <a:r>
              <a:rPr lang="en-US" dirty="0"/>
              <a:t>3. Making health care accessible to everyone</a:t>
            </a:r>
            <a:br>
              <a:rPr lang="en-US" dirty="0"/>
            </a:br>
            <a:endParaRPr lang="cs-CZ" dirty="0"/>
          </a:p>
        </p:txBody>
      </p:sp>
      <p:sp>
        <p:nvSpPr>
          <p:cNvPr id="5" name="Zástupný symbol pro obsah 4">
            <a:extLst>
              <a:ext uri="{FF2B5EF4-FFF2-40B4-BE49-F238E27FC236}">
                <a16:creationId xmlns:a16="http://schemas.microsoft.com/office/drawing/2014/main" id="{C71E3386-F906-4277-A317-E574BA0B6791}"/>
              </a:ext>
            </a:extLst>
          </p:cNvPr>
          <p:cNvSpPr>
            <a:spLocks noGrp="1"/>
          </p:cNvSpPr>
          <p:nvPr>
            <p:ph idx="1"/>
          </p:nvPr>
        </p:nvSpPr>
        <p:spPr>
          <a:xfrm>
            <a:off x="414000" y="1001819"/>
            <a:ext cx="11334620" cy="5478181"/>
          </a:xfrm>
        </p:spPr>
        <p:txBody>
          <a:bodyPr>
            <a:normAutofit/>
          </a:bodyPr>
          <a:lstStyle/>
          <a:p>
            <a:pPr marL="72000" indent="0">
              <a:buNone/>
            </a:pPr>
            <a:r>
              <a:rPr lang="en-US" sz="3600" dirty="0"/>
              <a:t>Health care should be accessible to people of all socio-economic backgrounds. As it stands, there is an </a:t>
            </a:r>
            <a:r>
              <a:rPr lang="en-US" sz="3600" u="sng" dirty="0">
                <a:hlinkClick r:id="rId2"/>
              </a:rPr>
              <a:t>18-year discrepancy in life expectancy</a:t>
            </a:r>
            <a:r>
              <a:rPr lang="en-US" sz="3600" dirty="0"/>
              <a:t> between people living in rich and poor nations. With the overall </a:t>
            </a:r>
            <a:r>
              <a:rPr lang="en-US" sz="3600" u="sng" dirty="0">
                <a:hlinkClick r:id="rId2"/>
              </a:rPr>
              <a:t>increase</a:t>
            </a:r>
            <a:r>
              <a:rPr lang="en-US" sz="3600" dirty="0"/>
              <a:t> of cancer, diabetes, and other noncommunicable diseases worldwide, access to quality health care for all is essential in reducing health inequality. In order to make this possible, countries must be willing to set aside </a:t>
            </a:r>
            <a:r>
              <a:rPr lang="en-US" sz="3600" u="sng" dirty="0">
                <a:hlinkClick r:id="rId2"/>
              </a:rPr>
              <a:t>1%</a:t>
            </a:r>
            <a:r>
              <a:rPr lang="en-US" sz="3600" dirty="0"/>
              <a:t> of their gross domestic product (GDP) for primary health care services.</a:t>
            </a:r>
          </a:p>
          <a:p>
            <a:endParaRPr lang="cs-CZ" dirty="0"/>
          </a:p>
        </p:txBody>
      </p:sp>
    </p:spTree>
    <p:extLst>
      <p:ext uri="{BB962C8B-B14F-4D97-AF65-F5344CB8AC3E}">
        <p14:creationId xmlns:p14="http://schemas.microsoft.com/office/powerpoint/2010/main" val="4163576225"/>
      </p:ext>
    </p:extLst>
  </p:cSld>
  <p:clrMapOvr>
    <a:masterClrMapping/>
  </p:clrMapOvr>
  <mc:AlternateContent xmlns:mc="http://schemas.openxmlformats.org/markup-compatibility/2006" xmlns:p14="http://schemas.microsoft.com/office/powerpoint/2010/main">
    <mc:Choice Requires="p14">
      <p:transition spd="slow" p14:dur="2000" advTm="1078"/>
    </mc:Choice>
    <mc:Fallback xmlns="">
      <p:transition spd="slow" advTm="1078"/>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CEFCF69A-28E6-423E-A0F8-3BE98B261B2B}"/>
              </a:ext>
            </a:extLst>
          </p:cNvPr>
          <p:cNvSpPr>
            <a:spLocks noGrp="1"/>
          </p:cNvSpPr>
          <p:nvPr>
            <p:ph type="sldNum" sz="quarter" idx="11"/>
          </p:nvPr>
        </p:nvSpPr>
        <p:spPr/>
        <p:txBody>
          <a:bodyPr/>
          <a:lstStyle/>
          <a:p>
            <a:fld id="{0970407D-EE58-4A0B-824B-1D3AE42DD9CF}" type="slidenum">
              <a:rPr lang="cs-CZ" altLang="cs-CZ" smtClean="0"/>
              <a:pPr/>
              <a:t>25</a:t>
            </a:fld>
            <a:endParaRPr lang="cs-CZ" altLang="cs-CZ" dirty="0"/>
          </a:p>
        </p:txBody>
      </p:sp>
      <p:sp>
        <p:nvSpPr>
          <p:cNvPr id="4" name="Nadpis 3">
            <a:extLst>
              <a:ext uri="{FF2B5EF4-FFF2-40B4-BE49-F238E27FC236}">
                <a16:creationId xmlns:a16="http://schemas.microsoft.com/office/drawing/2014/main" id="{8A21914D-CE43-49C4-A4E9-B98BF8983805}"/>
              </a:ext>
            </a:extLst>
          </p:cNvPr>
          <p:cNvSpPr>
            <a:spLocks noGrp="1"/>
          </p:cNvSpPr>
          <p:nvPr>
            <p:ph type="title"/>
          </p:nvPr>
        </p:nvSpPr>
        <p:spPr/>
        <p:txBody>
          <a:bodyPr>
            <a:normAutofit fontScale="90000"/>
          </a:bodyPr>
          <a:lstStyle/>
          <a:p>
            <a:r>
              <a:rPr lang="en-US" dirty="0"/>
              <a:t>4. Expanding access to vaccines and medicine</a:t>
            </a:r>
            <a:br>
              <a:rPr lang="en-US" dirty="0"/>
            </a:br>
            <a:endParaRPr lang="cs-CZ" dirty="0"/>
          </a:p>
        </p:txBody>
      </p:sp>
      <p:sp>
        <p:nvSpPr>
          <p:cNvPr id="5" name="Zástupný symbol pro obsah 4">
            <a:extLst>
              <a:ext uri="{FF2B5EF4-FFF2-40B4-BE49-F238E27FC236}">
                <a16:creationId xmlns:a16="http://schemas.microsoft.com/office/drawing/2014/main" id="{D64909AF-2029-447E-99A4-E11DE7611ADC}"/>
              </a:ext>
            </a:extLst>
          </p:cNvPr>
          <p:cNvSpPr>
            <a:spLocks noGrp="1"/>
          </p:cNvSpPr>
          <p:nvPr>
            <p:ph idx="1"/>
          </p:nvPr>
        </p:nvSpPr>
        <p:spPr>
          <a:xfrm>
            <a:off x="414000" y="1511085"/>
            <a:ext cx="11334620" cy="4716915"/>
          </a:xfrm>
        </p:spPr>
        <p:txBody>
          <a:bodyPr>
            <a:normAutofit/>
          </a:bodyPr>
          <a:lstStyle/>
          <a:p>
            <a:pPr>
              <a:buFont typeface="Wingdings" panose="05000000000000000000" pitchFamily="2" charset="2"/>
              <a:buChar char="§"/>
            </a:pPr>
            <a:r>
              <a:rPr lang="en-US" sz="3600" dirty="0"/>
              <a:t>Nearly </a:t>
            </a:r>
            <a:r>
              <a:rPr lang="en-US" sz="3600" u="sng" dirty="0">
                <a:hlinkClick r:id="rId2"/>
              </a:rPr>
              <a:t>one-third</a:t>
            </a:r>
            <a:r>
              <a:rPr lang="en-US" sz="3600" dirty="0"/>
              <a:t> of the world’s population doesn’t have access to quality medicine and vaccines, which puts millions of lives in danger. </a:t>
            </a:r>
            <a:endParaRPr lang="cs-CZ" sz="3600" dirty="0"/>
          </a:p>
          <a:p>
            <a:pPr>
              <a:buFont typeface="Wingdings" panose="05000000000000000000" pitchFamily="2" charset="2"/>
              <a:buChar char="§"/>
            </a:pPr>
            <a:endParaRPr lang="cs-CZ" sz="3600" dirty="0"/>
          </a:p>
          <a:p>
            <a:pPr>
              <a:buFont typeface="Wingdings" panose="05000000000000000000" pitchFamily="2" charset="2"/>
              <a:buChar char="§"/>
            </a:pPr>
            <a:r>
              <a:rPr lang="en-US" sz="3600" dirty="0"/>
              <a:t>Making these potentially life-saving drugs and vaccines more accessible is key to improving the lifespan and quality of life of people living in low-income communities and impoverished nations.</a:t>
            </a:r>
          </a:p>
          <a:p>
            <a:endParaRPr lang="cs-CZ" dirty="0"/>
          </a:p>
        </p:txBody>
      </p:sp>
    </p:spTree>
    <p:extLst>
      <p:ext uri="{BB962C8B-B14F-4D97-AF65-F5344CB8AC3E}">
        <p14:creationId xmlns:p14="http://schemas.microsoft.com/office/powerpoint/2010/main" val="3475605569"/>
      </p:ext>
    </p:extLst>
  </p:cSld>
  <p:clrMapOvr>
    <a:masterClrMapping/>
  </p:clrMapOvr>
  <mc:AlternateContent xmlns:mc="http://schemas.openxmlformats.org/markup-compatibility/2006" xmlns:p14="http://schemas.microsoft.com/office/powerpoint/2010/main">
    <mc:Choice Requires="p14">
      <p:transition spd="slow" p14:dur="2000" advTm="1071"/>
    </mc:Choice>
    <mc:Fallback xmlns="">
      <p:transition spd="slow" advTm="1071"/>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8D112BB9-1E2D-4F09-B03B-93674B4C0ABD}"/>
              </a:ext>
            </a:extLst>
          </p:cNvPr>
          <p:cNvSpPr>
            <a:spLocks noGrp="1"/>
          </p:cNvSpPr>
          <p:nvPr>
            <p:ph type="sldNum" sz="quarter" idx="11"/>
          </p:nvPr>
        </p:nvSpPr>
        <p:spPr/>
        <p:txBody>
          <a:bodyPr/>
          <a:lstStyle/>
          <a:p>
            <a:fld id="{0970407D-EE58-4A0B-824B-1D3AE42DD9CF}" type="slidenum">
              <a:rPr lang="cs-CZ" altLang="cs-CZ" smtClean="0"/>
              <a:pPr/>
              <a:t>26</a:t>
            </a:fld>
            <a:endParaRPr lang="cs-CZ" altLang="cs-CZ" dirty="0"/>
          </a:p>
        </p:txBody>
      </p:sp>
      <p:sp>
        <p:nvSpPr>
          <p:cNvPr id="4" name="Nadpis 3">
            <a:extLst>
              <a:ext uri="{FF2B5EF4-FFF2-40B4-BE49-F238E27FC236}">
                <a16:creationId xmlns:a16="http://schemas.microsoft.com/office/drawing/2014/main" id="{45F91078-5754-4DEE-916A-AF6BBD897943}"/>
              </a:ext>
            </a:extLst>
          </p:cNvPr>
          <p:cNvSpPr>
            <a:spLocks noGrp="1"/>
          </p:cNvSpPr>
          <p:nvPr>
            <p:ph type="title"/>
          </p:nvPr>
        </p:nvSpPr>
        <p:spPr/>
        <p:txBody>
          <a:bodyPr>
            <a:normAutofit fontScale="90000"/>
          </a:bodyPr>
          <a:lstStyle/>
          <a:p>
            <a:r>
              <a:rPr lang="cs-CZ" dirty="0" err="1"/>
              <a:t>Vaccination</a:t>
            </a:r>
            <a:r>
              <a:rPr lang="cs-CZ" dirty="0"/>
              <a:t> - </a:t>
            </a:r>
            <a:r>
              <a:rPr lang="cs-CZ" dirty="0" err="1"/>
              <a:t>availability</a:t>
            </a:r>
            <a:endParaRPr lang="cs-CZ" dirty="0"/>
          </a:p>
        </p:txBody>
      </p:sp>
      <p:pic>
        <p:nvPicPr>
          <p:cNvPr id="6" name="Zástupný symbol pro obsah 5">
            <a:extLst>
              <a:ext uri="{FF2B5EF4-FFF2-40B4-BE49-F238E27FC236}">
                <a16:creationId xmlns:a16="http://schemas.microsoft.com/office/drawing/2014/main" id="{0A9DF56B-DE8B-45C0-AAD5-F765FFB19620}"/>
              </a:ext>
            </a:extLst>
          </p:cNvPr>
          <p:cNvPicPr>
            <a:picLocks noGrp="1" noChangeAspect="1"/>
          </p:cNvPicPr>
          <p:nvPr>
            <p:ph idx="1"/>
          </p:nvPr>
        </p:nvPicPr>
        <p:blipFill>
          <a:blip r:embed="rId2"/>
          <a:stretch>
            <a:fillRect/>
          </a:stretch>
        </p:blipFill>
        <p:spPr>
          <a:xfrm>
            <a:off x="0" y="1400717"/>
            <a:ext cx="6413548" cy="3615241"/>
          </a:xfrm>
          <a:prstGeom prst="rect">
            <a:avLst/>
          </a:prstGeom>
        </p:spPr>
      </p:pic>
      <p:pic>
        <p:nvPicPr>
          <p:cNvPr id="7" name="Obrázek 6">
            <a:extLst>
              <a:ext uri="{FF2B5EF4-FFF2-40B4-BE49-F238E27FC236}">
                <a16:creationId xmlns:a16="http://schemas.microsoft.com/office/drawing/2014/main" id="{19F03414-F2E3-43C9-A560-CF3AD12DACED}"/>
              </a:ext>
            </a:extLst>
          </p:cNvPr>
          <p:cNvPicPr>
            <a:picLocks noChangeAspect="1"/>
          </p:cNvPicPr>
          <p:nvPr/>
        </p:nvPicPr>
        <p:blipFill>
          <a:blip r:embed="rId3"/>
          <a:stretch>
            <a:fillRect/>
          </a:stretch>
        </p:blipFill>
        <p:spPr>
          <a:xfrm>
            <a:off x="6413548" y="1530676"/>
            <a:ext cx="5041829" cy="4109060"/>
          </a:xfrm>
          <a:prstGeom prst="rect">
            <a:avLst/>
          </a:prstGeom>
        </p:spPr>
      </p:pic>
    </p:spTree>
    <p:extLst>
      <p:ext uri="{BB962C8B-B14F-4D97-AF65-F5344CB8AC3E}">
        <p14:creationId xmlns:p14="http://schemas.microsoft.com/office/powerpoint/2010/main" val="20822411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2C45AE4-D342-410B-B613-72E9AA7DF51A}"/>
              </a:ext>
            </a:extLst>
          </p:cNvPr>
          <p:cNvSpPr>
            <a:spLocks noGrp="1"/>
          </p:cNvSpPr>
          <p:nvPr>
            <p:ph type="sldNum" sz="quarter" idx="11"/>
          </p:nvPr>
        </p:nvSpPr>
        <p:spPr/>
        <p:txBody>
          <a:bodyPr/>
          <a:lstStyle/>
          <a:p>
            <a:fld id="{0970407D-EE58-4A0B-824B-1D3AE42DD9CF}" type="slidenum">
              <a:rPr lang="cs-CZ" altLang="cs-CZ" smtClean="0"/>
              <a:pPr/>
              <a:t>27</a:t>
            </a:fld>
            <a:endParaRPr lang="cs-CZ" altLang="cs-CZ" dirty="0"/>
          </a:p>
        </p:txBody>
      </p:sp>
      <p:sp>
        <p:nvSpPr>
          <p:cNvPr id="4" name="Nadpis 3">
            <a:extLst>
              <a:ext uri="{FF2B5EF4-FFF2-40B4-BE49-F238E27FC236}">
                <a16:creationId xmlns:a16="http://schemas.microsoft.com/office/drawing/2014/main" id="{54786140-61E2-4F51-AAC7-F8FF0D0F44B3}"/>
              </a:ext>
            </a:extLst>
          </p:cNvPr>
          <p:cNvSpPr>
            <a:spLocks noGrp="1"/>
          </p:cNvSpPr>
          <p:nvPr>
            <p:ph type="title"/>
          </p:nvPr>
        </p:nvSpPr>
        <p:spPr/>
        <p:txBody>
          <a:bodyPr>
            <a:normAutofit fontScale="90000"/>
          </a:bodyPr>
          <a:lstStyle/>
          <a:p>
            <a:r>
              <a:rPr lang="en-US" dirty="0"/>
              <a:t>5. Fighting communicable diseases</a:t>
            </a:r>
            <a:br>
              <a:rPr lang="en-US" dirty="0"/>
            </a:br>
            <a:endParaRPr lang="cs-CZ" dirty="0"/>
          </a:p>
        </p:txBody>
      </p:sp>
      <p:sp>
        <p:nvSpPr>
          <p:cNvPr id="5" name="Zástupný symbol pro obsah 4">
            <a:extLst>
              <a:ext uri="{FF2B5EF4-FFF2-40B4-BE49-F238E27FC236}">
                <a16:creationId xmlns:a16="http://schemas.microsoft.com/office/drawing/2014/main" id="{6230CB19-A8FE-4ED9-A328-46A7DA96659E}"/>
              </a:ext>
            </a:extLst>
          </p:cNvPr>
          <p:cNvSpPr>
            <a:spLocks noGrp="1"/>
          </p:cNvSpPr>
          <p:nvPr>
            <p:ph idx="1"/>
          </p:nvPr>
        </p:nvSpPr>
        <p:spPr>
          <a:xfrm>
            <a:off x="414000" y="1001819"/>
            <a:ext cx="11334620" cy="5226181"/>
          </a:xfrm>
        </p:spPr>
        <p:txBody>
          <a:bodyPr>
            <a:normAutofit fontScale="92500"/>
          </a:bodyPr>
          <a:lstStyle/>
          <a:p>
            <a:pPr>
              <a:buFont typeface="Wingdings" panose="05000000000000000000" pitchFamily="2" charset="2"/>
              <a:buChar char="§"/>
            </a:pPr>
            <a:r>
              <a:rPr lang="en-US" sz="3600" dirty="0"/>
              <a:t>Communicable diseases are </a:t>
            </a:r>
            <a:r>
              <a:rPr lang="en-US" sz="3600" u="sng" dirty="0">
                <a:hlinkClick r:id="rId2"/>
              </a:rPr>
              <a:t>estimated</a:t>
            </a:r>
            <a:r>
              <a:rPr lang="en-US" sz="3600" dirty="0"/>
              <a:t> to kill around 4 million people this year alone, over 28 times the amount of those who died due to vaccine-preventable diseases in 2019. </a:t>
            </a:r>
            <a:endParaRPr lang="cs-CZ" sz="3600" dirty="0"/>
          </a:p>
          <a:p>
            <a:pPr>
              <a:buFont typeface="Wingdings" panose="05000000000000000000" pitchFamily="2" charset="2"/>
              <a:buChar char="§"/>
            </a:pPr>
            <a:endParaRPr lang="cs-CZ" sz="3600" dirty="0"/>
          </a:p>
          <a:p>
            <a:pPr>
              <a:buFont typeface="Wingdings" panose="05000000000000000000" pitchFamily="2" charset="2"/>
              <a:buChar char="§"/>
            </a:pPr>
            <a:r>
              <a:rPr lang="en-US" sz="3600" dirty="0"/>
              <a:t>In order to decrease this death toll, endemic countries need sufficient health funding to improve the quality of treatments, invest in research, and expand the outreach of immunization.</a:t>
            </a:r>
            <a:endParaRPr lang="cs-CZ" sz="3600" dirty="0"/>
          </a:p>
          <a:p>
            <a:pPr marL="72000" indent="0">
              <a:buNone/>
            </a:pPr>
            <a:endParaRPr lang="cs-CZ" sz="3200" dirty="0"/>
          </a:p>
          <a:p>
            <a:pPr marL="72000" indent="0">
              <a:buNone/>
            </a:pPr>
            <a:r>
              <a:rPr lang="cs-CZ" sz="3200" i="1" dirty="0" err="1"/>
              <a:t>Commentary</a:t>
            </a:r>
            <a:r>
              <a:rPr lang="cs-CZ" sz="3200" i="1" dirty="0"/>
              <a:t>: </a:t>
            </a:r>
            <a:r>
              <a:rPr lang="cs-CZ" sz="3200" i="1" dirty="0" err="1"/>
              <a:t>This</a:t>
            </a:r>
            <a:r>
              <a:rPr lang="cs-CZ" sz="3200" i="1" dirty="0"/>
              <a:t> </a:t>
            </a:r>
            <a:r>
              <a:rPr lang="cs-CZ" sz="3200" i="1" dirty="0" err="1"/>
              <a:t>article</a:t>
            </a:r>
            <a:r>
              <a:rPr lang="cs-CZ" sz="3200" i="1" dirty="0"/>
              <a:t> </a:t>
            </a:r>
            <a:r>
              <a:rPr lang="cs-CZ" sz="3200" i="1" dirty="0" err="1"/>
              <a:t>was</a:t>
            </a:r>
            <a:r>
              <a:rPr lang="cs-CZ" sz="3200" i="1" dirty="0"/>
              <a:t> </a:t>
            </a:r>
            <a:r>
              <a:rPr lang="cs-CZ" sz="3200" i="1" dirty="0" err="1"/>
              <a:t>published</a:t>
            </a:r>
            <a:r>
              <a:rPr lang="cs-CZ" sz="3200" i="1" dirty="0"/>
              <a:t> </a:t>
            </a:r>
            <a:r>
              <a:rPr lang="cs-CZ" sz="3200" i="1" dirty="0" err="1"/>
              <a:t>before</a:t>
            </a:r>
            <a:r>
              <a:rPr lang="cs-CZ" sz="3200" i="1" dirty="0"/>
              <a:t> </a:t>
            </a:r>
            <a:r>
              <a:rPr lang="cs-CZ" sz="3200" i="1" dirty="0" err="1"/>
              <a:t>coronavirus</a:t>
            </a:r>
            <a:r>
              <a:rPr lang="cs-CZ" sz="3200" i="1" dirty="0"/>
              <a:t> </a:t>
            </a:r>
            <a:r>
              <a:rPr lang="cs-CZ" sz="3200" i="1" dirty="0" err="1"/>
              <a:t>pandemic</a:t>
            </a:r>
            <a:r>
              <a:rPr lang="cs-CZ" sz="3200" i="1" dirty="0"/>
              <a:t>.</a:t>
            </a:r>
            <a:endParaRPr lang="en-US" sz="3200" i="1" dirty="0"/>
          </a:p>
          <a:p>
            <a:endParaRPr lang="cs-CZ" dirty="0"/>
          </a:p>
        </p:txBody>
      </p:sp>
    </p:spTree>
    <p:extLst>
      <p:ext uri="{BB962C8B-B14F-4D97-AF65-F5344CB8AC3E}">
        <p14:creationId xmlns:p14="http://schemas.microsoft.com/office/powerpoint/2010/main" val="2269443970"/>
      </p:ext>
    </p:extLst>
  </p:cSld>
  <p:clrMapOvr>
    <a:masterClrMapping/>
  </p:clrMapOvr>
  <mc:AlternateContent xmlns:mc="http://schemas.openxmlformats.org/markup-compatibility/2006" xmlns:p14="http://schemas.microsoft.com/office/powerpoint/2010/main">
    <mc:Choice Requires="p14">
      <p:transition spd="slow" p14:dur="2000" advTm="552"/>
    </mc:Choice>
    <mc:Fallback xmlns="">
      <p:transition spd="slow" advTm="552"/>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DFA05D2D-0AE8-4000-ABB6-7A9C9267FC9D}"/>
              </a:ext>
            </a:extLst>
          </p:cNvPr>
          <p:cNvSpPr>
            <a:spLocks noGrp="1"/>
          </p:cNvSpPr>
          <p:nvPr>
            <p:ph type="sldNum" sz="quarter" idx="11"/>
          </p:nvPr>
        </p:nvSpPr>
        <p:spPr/>
        <p:txBody>
          <a:bodyPr/>
          <a:lstStyle/>
          <a:p>
            <a:fld id="{0970407D-EE58-4A0B-824B-1D3AE42DD9CF}" type="slidenum">
              <a:rPr lang="cs-CZ" altLang="cs-CZ" smtClean="0"/>
              <a:pPr/>
              <a:t>28</a:t>
            </a:fld>
            <a:endParaRPr lang="cs-CZ" altLang="cs-CZ" dirty="0"/>
          </a:p>
        </p:txBody>
      </p:sp>
      <p:sp>
        <p:nvSpPr>
          <p:cNvPr id="4" name="Nadpis 3">
            <a:extLst>
              <a:ext uri="{FF2B5EF4-FFF2-40B4-BE49-F238E27FC236}">
                <a16:creationId xmlns:a16="http://schemas.microsoft.com/office/drawing/2014/main" id="{F42704DB-F76E-4137-9616-2D55AC9B7898}"/>
              </a:ext>
            </a:extLst>
          </p:cNvPr>
          <p:cNvSpPr>
            <a:spLocks noGrp="1"/>
          </p:cNvSpPr>
          <p:nvPr>
            <p:ph type="title"/>
          </p:nvPr>
        </p:nvSpPr>
        <p:spPr/>
        <p:txBody>
          <a:bodyPr>
            <a:normAutofit fontScale="90000"/>
          </a:bodyPr>
          <a:lstStyle/>
          <a:p>
            <a:r>
              <a:rPr lang="en-US" dirty="0"/>
              <a:t>6. Preparing for epidemics</a:t>
            </a:r>
            <a:br>
              <a:rPr lang="en-US" dirty="0"/>
            </a:br>
            <a:endParaRPr lang="cs-CZ" dirty="0"/>
          </a:p>
        </p:txBody>
      </p:sp>
      <p:sp>
        <p:nvSpPr>
          <p:cNvPr id="5" name="Zástupný symbol pro obsah 4">
            <a:extLst>
              <a:ext uri="{FF2B5EF4-FFF2-40B4-BE49-F238E27FC236}">
                <a16:creationId xmlns:a16="http://schemas.microsoft.com/office/drawing/2014/main" id="{2909DFC8-85D5-4661-AE0B-158AC3DE6115}"/>
              </a:ext>
            </a:extLst>
          </p:cNvPr>
          <p:cNvSpPr>
            <a:spLocks noGrp="1"/>
          </p:cNvSpPr>
          <p:nvPr>
            <p:ph idx="1"/>
          </p:nvPr>
        </p:nvSpPr>
        <p:spPr>
          <a:xfrm>
            <a:off x="414000" y="1001819"/>
            <a:ext cx="11334620" cy="5348181"/>
          </a:xfrm>
        </p:spPr>
        <p:txBody>
          <a:bodyPr/>
          <a:lstStyle/>
          <a:p>
            <a:pPr marL="72000" indent="0">
              <a:buNone/>
            </a:pPr>
            <a:r>
              <a:rPr lang="en-US" sz="3600" dirty="0"/>
              <a:t>When it comes to disease outbreaks or epidemics, it is important to stay ahead of the curve, especially when millions of lives are potentially at risk. </a:t>
            </a:r>
            <a:endParaRPr lang="cs-CZ" sz="3600" dirty="0"/>
          </a:p>
          <a:p>
            <a:pPr marL="72000" indent="0">
              <a:buNone/>
            </a:pPr>
            <a:endParaRPr lang="cs-CZ" sz="3600" dirty="0"/>
          </a:p>
          <a:p>
            <a:pPr>
              <a:buFont typeface="Wingdings" panose="05000000000000000000" pitchFamily="2" charset="2"/>
              <a:buChar char="§"/>
            </a:pPr>
            <a:r>
              <a:rPr lang="en-US" sz="3600" dirty="0"/>
              <a:t>Whether it is a new vaccine-resistant strain of influenza or the continued spread of various mosquito-transmitted diseases like malaria, it is important for countries to focus on preparedness and preventative measures by investing in health care and infrastructure. </a:t>
            </a:r>
          </a:p>
          <a:p>
            <a:endParaRPr lang="cs-CZ" dirty="0"/>
          </a:p>
        </p:txBody>
      </p:sp>
    </p:spTree>
    <p:extLst>
      <p:ext uri="{BB962C8B-B14F-4D97-AF65-F5344CB8AC3E}">
        <p14:creationId xmlns:p14="http://schemas.microsoft.com/office/powerpoint/2010/main" val="1585113945"/>
      </p:ext>
    </p:extLst>
  </p:cSld>
  <p:clrMapOvr>
    <a:masterClrMapping/>
  </p:clrMapOvr>
  <mc:AlternateContent xmlns:mc="http://schemas.openxmlformats.org/markup-compatibility/2006" xmlns:p14="http://schemas.microsoft.com/office/powerpoint/2010/main">
    <mc:Choice Requires="p14">
      <p:transition spd="slow" p14:dur="2000" advTm="811"/>
    </mc:Choice>
    <mc:Fallback xmlns="">
      <p:transition spd="slow" advTm="811"/>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38405805-E829-4B31-B048-287FC328E4C3}"/>
              </a:ext>
            </a:extLst>
          </p:cNvPr>
          <p:cNvSpPr>
            <a:spLocks noGrp="1"/>
          </p:cNvSpPr>
          <p:nvPr>
            <p:ph type="sldNum" sz="quarter" idx="11"/>
          </p:nvPr>
        </p:nvSpPr>
        <p:spPr/>
        <p:txBody>
          <a:bodyPr/>
          <a:lstStyle/>
          <a:p>
            <a:fld id="{0970407D-EE58-4A0B-824B-1D3AE42DD9CF}" type="slidenum">
              <a:rPr lang="cs-CZ" altLang="cs-CZ" smtClean="0"/>
              <a:pPr/>
              <a:t>29</a:t>
            </a:fld>
            <a:endParaRPr lang="cs-CZ" altLang="cs-CZ" dirty="0"/>
          </a:p>
        </p:txBody>
      </p:sp>
      <p:sp>
        <p:nvSpPr>
          <p:cNvPr id="4" name="Nadpis 3">
            <a:extLst>
              <a:ext uri="{FF2B5EF4-FFF2-40B4-BE49-F238E27FC236}">
                <a16:creationId xmlns:a16="http://schemas.microsoft.com/office/drawing/2014/main" id="{A8F7F227-EF89-45A4-831B-8847125D61D5}"/>
              </a:ext>
            </a:extLst>
          </p:cNvPr>
          <p:cNvSpPr>
            <a:spLocks noGrp="1"/>
          </p:cNvSpPr>
          <p:nvPr>
            <p:ph type="title"/>
          </p:nvPr>
        </p:nvSpPr>
        <p:spPr/>
        <p:txBody>
          <a:bodyPr>
            <a:normAutofit fontScale="90000"/>
          </a:bodyPr>
          <a:lstStyle/>
          <a:p>
            <a:r>
              <a:rPr lang="en-US" dirty="0"/>
              <a:t>7. Making healthy food more accessible</a:t>
            </a:r>
            <a:br>
              <a:rPr lang="en-US" dirty="0"/>
            </a:br>
            <a:endParaRPr lang="cs-CZ" dirty="0"/>
          </a:p>
        </p:txBody>
      </p:sp>
      <p:sp>
        <p:nvSpPr>
          <p:cNvPr id="5" name="Zástupný symbol pro obsah 4">
            <a:extLst>
              <a:ext uri="{FF2B5EF4-FFF2-40B4-BE49-F238E27FC236}">
                <a16:creationId xmlns:a16="http://schemas.microsoft.com/office/drawing/2014/main" id="{653B700F-A066-4A0C-BC77-B1006E612CC6}"/>
              </a:ext>
            </a:extLst>
          </p:cNvPr>
          <p:cNvSpPr>
            <a:spLocks noGrp="1"/>
          </p:cNvSpPr>
          <p:nvPr>
            <p:ph idx="1"/>
          </p:nvPr>
        </p:nvSpPr>
        <p:spPr>
          <a:xfrm>
            <a:off x="414000" y="1001819"/>
            <a:ext cx="11334620" cy="5226181"/>
          </a:xfrm>
        </p:spPr>
        <p:txBody>
          <a:bodyPr>
            <a:normAutofit/>
          </a:bodyPr>
          <a:lstStyle/>
          <a:p>
            <a:pPr>
              <a:buFont typeface="Wingdings" panose="05000000000000000000" pitchFamily="2" charset="2"/>
              <a:buChar char="§"/>
            </a:pPr>
            <a:r>
              <a:rPr lang="en-US" sz="3600" dirty="0"/>
              <a:t>As </a:t>
            </a:r>
            <a:r>
              <a:rPr lang="en-US" sz="3600" u="sng" dirty="0">
                <a:hlinkClick r:id="rId2"/>
              </a:rPr>
              <a:t>food insecurity continues to afflict millions</a:t>
            </a:r>
            <a:r>
              <a:rPr lang="en-US" sz="3600" dirty="0"/>
              <a:t>, especially in war-torn regions, many are left with either unsafe or unhealthy food options, which directly causes </a:t>
            </a:r>
            <a:r>
              <a:rPr lang="en-US" sz="3600" u="sng" dirty="0">
                <a:hlinkClick r:id="rId3"/>
              </a:rPr>
              <a:t>a third</a:t>
            </a:r>
            <a:r>
              <a:rPr lang="en-US" sz="3600" dirty="0"/>
              <a:t> of all diseases worldwide. </a:t>
            </a:r>
            <a:endParaRPr lang="cs-CZ" sz="3600" dirty="0"/>
          </a:p>
          <a:p>
            <a:pPr marL="72000" indent="0">
              <a:buNone/>
            </a:pPr>
            <a:endParaRPr lang="cs-CZ" sz="3600" dirty="0"/>
          </a:p>
          <a:p>
            <a:pPr>
              <a:buFont typeface="Wingdings" panose="05000000000000000000" pitchFamily="2" charset="2"/>
              <a:buChar char="§"/>
            </a:pPr>
            <a:endParaRPr lang="cs-CZ" sz="3600" dirty="0"/>
          </a:p>
          <a:p>
            <a:pPr>
              <a:buFont typeface="Wingdings" panose="05000000000000000000" pitchFamily="2" charset="2"/>
              <a:buChar char="§"/>
            </a:pPr>
            <a:r>
              <a:rPr lang="en-US" sz="3600" dirty="0"/>
              <a:t>To combat the rise of obesity and diet-related diseases, nations must develop better public policies and provide healthier food options for all. </a:t>
            </a:r>
          </a:p>
          <a:p>
            <a:endParaRPr lang="cs-CZ" dirty="0"/>
          </a:p>
        </p:txBody>
      </p:sp>
    </p:spTree>
    <p:extLst>
      <p:ext uri="{BB962C8B-B14F-4D97-AF65-F5344CB8AC3E}">
        <p14:creationId xmlns:p14="http://schemas.microsoft.com/office/powerpoint/2010/main" val="3160585951"/>
      </p:ext>
    </p:extLst>
  </p:cSld>
  <p:clrMapOvr>
    <a:masterClrMapping/>
  </p:clrMapOvr>
  <mc:AlternateContent xmlns:mc="http://schemas.openxmlformats.org/markup-compatibility/2006" xmlns:p14="http://schemas.microsoft.com/office/powerpoint/2010/main">
    <mc:Choice Requires="p14">
      <p:transition spd="slow" p14:dur="2000" advTm="725"/>
    </mc:Choice>
    <mc:Fallback xmlns="">
      <p:transition spd="slow" advTm="72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59AEE0F9-8A4B-43F5-94CF-4D05BAF06D21}"/>
              </a:ext>
            </a:extLst>
          </p:cNvPr>
          <p:cNvSpPr>
            <a:spLocks noGrp="1"/>
          </p:cNvSpPr>
          <p:nvPr>
            <p:ph type="sldNum" sz="quarter" idx="11"/>
          </p:nvPr>
        </p:nvSpPr>
        <p:spPr/>
        <p:txBody>
          <a:bodyPr/>
          <a:lstStyle/>
          <a:p>
            <a:fld id="{0970407D-EE58-4A0B-824B-1D3AE42DD9CF}" type="slidenum">
              <a:rPr lang="cs-CZ" altLang="cs-CZ" smtClean="0"/>
              <a:pPr/>
              <a:t>3</a:t>
            </a:fld>
            <a:endParaRPr lang="cs-CZ" altLang="cs-CZ" dirty="0"/>
          </a:p>
        </p:txBody>
      </p:sp>
      <p:sp>
        <p:nvSpPr>
          <p:cNvPr id="4" name="Nadpis 3">
            <a:extLst>
              <a:ext uri="{FF2B5EF4-FFF2-40B4-BE49-F238E27FC236}">
                <a16:creationId xmlns:a16="http://schemas.microsoft.com/office/drawing/2014/main" id="{7E18BB05-BE53-4C2C-A386-85876155D150}"/>
              </a:ext>
            </a:extLst>
          </p:cNvPr>
          <p:cNvSpPr>
            <a:spLocks noGrp="1"/>
          </p:cNvSpPr>
          <p:nvPr>
            <p:ph type="title"/>
          </p:nvPr>
        </p:nvSpPr>
        <p:spPr>
          <a:xfrm>
            <a:off x="413999" y="860156"/>
            <a:ext cx="11357697" cy="976393"/>
          </a:xfrm>
        </p:spPr>
        <p:txBody>
          <a:bodyPr>
            <a:normAutofit/>
          </a:bodyPr>
          <a:lstStyle/>
          <a:p>
            <a:pPr algn="ctr"/>
            <a:r>
              <a:rPr lang="cs-CZ" sz="4800" dirty="0" err="1"/>
              <a:t>Definition</a:t>
            </a:r>
            <a:endParaRPr lang="cs-CZ" sz="4800" dirty="0"/>
          </a:p>
        </p:txBody>
      </p:sp>
      <p:sp>
        <p:nvSpPr>
          <p:cNvPr id="5" name="Zástupný symbol pro obsah 4">
            <a:extLst>
              <a:ext uri="{FF2B5EF4-FFF2-40B4-BE49-F238E27FC236}">
                <a16:creationId xmlns:a16="http://schemas.microsoft.com/office/drawing/2014/main" id="{98B2FDC9-0BC6-4E76-9D09-953573BEA2AC}"/>
              </a:ext>
            </a:extLst>
          </p:cNvPr>
          <p:cNvSpPr>
            <a:spLocks noGrp="1"/>
          </p:cNvSpPr>
          <p:nvPr>
            <p:ph idx="1"/>
          </p:nvPr>
        </p:nvSpPr>
        <p:spPr>
          <a:xfrm>
            <a:off x="1325104" y="2812942"/>
            <a:ext cx="9709689" cy="3010224"/>
          </a:xfrm>
        </p:spPr>
        <p:txBody>
          <a:bodyPr>
            <a:normAutofit/>
          </a:bodyPr>
          <a:lstStyle/>
          <a:p>
            <a:pPr marL="72000" indent="0">
              <a:buNone/>
            </a:pPr>
            <a:r>
              <a:rPr lang="cs-CZ" sz="3600" b="1" dirty="0" err="1"/>
              <a:t>Global</a:t>
            </a:r>
            <a:r>
              <a:rPr lang="cs-CZ" sz="3600" b="1" dirty="0"/>
              <a:t> </a:t>
            </a:r>
            <a:r>
              <a:rPr lang="cs-CZ" sz="3600" b="1" dirty="0" err="1"/>
              <a:t>Health</a:t>
            </a:r>
            <a:r>
              <a:rPr lang="cs-CZ" sz="3600" b="1" dirty="0"/>
              <a:t> </a:t>
            </a:r>
            <a:r>
              <a:rPr lang="cs-CZ" sz="3600" dirty="0" err="1"/>
              <a:t>is</a:t>
            </a:r>
            <a:r>
              <a:rPr lang="cs-CZ" sz="3600" dirty="0"/>
              <a:t> </a:t>
            </a:r>
            <a:r>
              <a:rPr lang="cs-CZ" sz="3600" dirty="0" err="1"/>
              <a:t>an</a:t>
            </a:r>
            <a:r>
              <a:rPr lang="cs-CZ" sz="3600" dirty="0"/>
              <a:t> area </a:t>
            </a:r>
            <a:r>
              <a:rPr lang="cs-CZ" sz="3600" dirty="0" err="1"/>
              <a:t>for</a:t>
            </a:r>
            <a:r>
              <a:rPr lang="cs-CZ" sz="3600" dirty="0"/>
              <a:t> study, </a:t>
            </a:r>
            <a:r>
              <a:rPr lang="cs-CZ" sz="3600" dirty="0" err="1"/>
              <a:t>research</a:t>
            </a:r>
            <a:r>
              <a:rPr lang="cs-CZ" sz="3600" dirty="0"/>
              <a:t>, and </a:t>
            </a:r>
            <a:r>
              <a:rPr lang="cs-CZ" sz="3600" dirty="0" err="1"/>
              <a:t>practise</a:t>
            </a:r>
            <a:r>
              <a:rPr lang="cs-CZ" sz="3600" dirty="0"/>
              <a:t> </a:t>
            </a:r>
            <a:r>
              <a:rPr lang="cs-CZ" sz="3600" dirty="0" err="1"/>
              <a:t>that</a:t>
            </a:r>
            <a:r>
              <a:rPr lang="cs-CZ" sz="3600" dirty="0"/>
              <a:t> </a:t>
            </a:r>
            <a:r>
              <a:rPr lang="cs-CZ" sz="3600" dirty="0" err="1"/>
              <a:t>places</a:t>
            </a:r>
            <a:r>
              <a:rPr lang="cs-CZ" sz="3600" dirty="0"/>
              <a:t> a priority on </a:t>
            </a:r>
            <a:r>
              <a:rPr lang="cs-CZ" sz="3600" dirty="0" err="1"/>
              <a:t>improving</a:t>
            </a:r>
            <a:r>
              <a:rPr lang="cs-CZ" sz="3600" dirty="0"/>
              <a:t> </a:t>
            </a:r>
            <a:r>
              <a:rPr lang="cs-CZ" sz="3600" dirty="0" err="1"/>
              <a:t>health</a:t>
            </a:r>
            <a:r>
              <a:rPr lang="cs-CZ" sz="3600" dirty="0"/>
              <a:t> and </a:t>
            </a:r>
            <a:r>
              <a:rPr lang="cs-CZ" sz="3600" dirty="0" err="1"/>
              <a:t>achieving</a:t>
            </a:r>
            <a:r>
              <a:rPr lang="cs-CZ" sz="3600" dirty="0"/>
              <a:t> </a:t>
            </a:r>
            <a:r>
              <a:rPr lang="cs-CZ" sz="3600" dirty="0" err="1"/>
              <a:t>health</a:t>
            </a:r>
            <a:r>
              <a:rPr lang="cs-CZ" sz="3600" dirty="0"/>
              <a:t> </a:t>
            </a:r>
            <a:r>
              <a:rPr lang="cs-CZ" sz="3600" dirty="0" err="1"/>
              <a:t>equity</a:t>
            </a:r>
            <a:r>
              <a:rPr lang="cs-CZ" sz="3600" dirty="0"/>
              <a:t> </a:t>
            </a:r>
            <a:r>
              <a:rPr lang="cs-CZ" sz="3600" dirty="0" err="1"/>
              <a:t>for</a:t>
            </a:r>
            <a:r>
              <a:rPr lang="cs-CZ" sz="3600" dirty="0"/>
              <a:t> </a:t>
            </a:r>
            <a:r>
              <a:rPr lang="cs-CZ" sz="3600" dirty="0" err="1"/>
              <a:t>all</a:t>
            </a:r>
            <a:r>
              <a:rPr lang="cs-CZ" sz="3600" dirty="0"/>
              <a:t> </a:t>
            </a:r>
            <a:r>
              <a:rPr lang="cs-CZ" sz="3600" dirty="0" err="1"/>
              <a:t>people</a:t>
            </a:r>
            <a:r>
              <a:rPr lang="cs-CZ" sz="3600" dirty="0"/>
              <a:t> </a:t>
            </a:r>
            <a:r>
              <a:rPr lang="cs-CZ" sz="3600" dirty="0" err="1"/>
              <a:t>world-wide</a:t>
            </a:r>
            <a:r>
              <a:rPr lang="cs-CZ" sz="3600" dirty="0"/>
              <a:t>. </a:t>
            </a:r>
          </a:p>
          <a:p>
            <a:pPr marL="72000" indent="0">
              <a:buNone/>
            </a:pPr>
            <a:r>
              <a:rPr lang="cs-CZ" sz="3600" dirty="0"/>
              <a:t>                                                      (</a:t>
            </a:r>
            <a:r>
              <a:rPr lang="cs-CZ" sz="3600" dirty="0" err="1"/>
              <a:t>Koplan</a:t>
            </a:r>
            <a:r>
              <a:rPr lang="cs-CZ" sz="3600" dirty="0"/>
              <a:t> et al., 2009)</a:t>
            </a:r>
          </a:p>
        </p:txBody>
      </p:sp>
    </p:spTree>
    <p:extLst>
      <p:ext uri="{BB962C8B-B14F-4D97-AF65-F5344CB8AC3E}">
        <p14:creationId xmlns:p14="http://schemas.microsoft.com/office/powerpoint/2010/main" val="2425733375"/>
      </p:ext>
    </p:extLst>
  </p:cSld>
  <p:clrMapOvr>
    <a:masterClrMapping/>
  </p:clrMapOvr>
  <mc:AlternateContent xmlns:mc="http://schemas.openxmlformats.org/markup-compatibility/2006" xmlns:p14="http://schemas.microsoft.com/office/powerpoint/2010/main">
    <mc:Choice Requires="p14">
      <p:transition spd="slow" p14:dur="2000" advTm="58167"/>
    </mc:Choice>
    <mc:Fallback xmlns="">
      <p:transition spd="slow" advTm="58167"/>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9BD986B6-CEBF-4FFB-B396-83F7BAF498F1}"/>
              </a:ext>
            </a:extLst>
          </p:cNvPr>
          <p:cNvSpPr>
            <a:spLocks noGrp="1"/>
          </p:cNvSpPr>
          <p:nvPr>
            <p:ph type="sldNum" sz="quarter" idx="11"/>
          </p:nvPr>
        </p:nvSpPr>
        <p:spPr/>
        <p:txBody>
          <a:bodyPr/>
          <a:lstStyle/>
          <a:p>
            <a:fld id="{0970407D-EE58-4A0B-824B-1D3AE42DD9CF}" type="slidenum">
              <a:rPr lang="cs-CZ" altLang="cs-CZ" smtClean="0"/>
              <a:pPr/>
              <a:t>30</a:t>
            </a:fld>
            <a:endParaRPr lang="cs-CZ" altLang="cs-CZ" dirty="0"/>
          </a:p>
        </p:txBody>
      </p:sp>
      <p:sp>
        <p:nvSpPr>
          <p:cNvPr id="4" name="Nadpis 3">
            <a:extLst>
              <a:ext uri="{FF2B5EF4-FFF2-40B4-BE49-F238E27FC236}">
                <a16:creationId xmlns:a16="http://schemas.microsoft.com/office/drawing/2014/main" id="{91A04D47-6CB5-41E6-8A4A-96DB19B0D7F9}"/>
              </a:ext>
            </a:extLst>
          </p:cNvPr>
          <p:cNvSpPr>
            <a:spLocks noGrp="1"/>
          </p:cNvSpPr>
          <p:nvPr>
            <p:ph type="title"/>
          </p:nvPr>
        </p:nvSpPr>
        <p:spPr/>
        <p:txBody>
          <a:bodyPr>
            <a:normAutofit fontScale="90000"/>
          </a:bodyPr>
          <a:lstStyle/>
          <a:p>
            <a:r>
              <a:rPr lang="cs-CZ" dirty="0" err="1"/>
              <a:t>Availability</a:t>
            </a:r>
            <a:r>
              <a:rPr lang="cs-CZ" dirty="0"/>
              <a:t> </a:t>
            </a:r>
            <a:r>
              <a:rPr lang="cs-CZ" dirty="0" err="1"/>
              <a:t>of</a:t>
            </a:r>
            <a:r>
              <a:rPr lang="cs-CZ" dirty="0"/>
              <a:t> </a:t>
            </a:r>
            <a:r>
              <a:rPr lang="cs-CZ" dirty="0" err="1"/>
              <a:t>healthy</a:t>
            </a:r>
            <a:r>
              <a:rPr lang="cs-CZ" dirty="0"/>
              <a:t> food</a:t>
            </a:r>
          </a:p>
        </p:txBody>
      </p:sp>
      <p:pic>
        <p:nvPicPr>
          <p:cNvPr id="6" name="Zástupný symbol pro obsah 5">
            <a:extLst>
              <a:ext uri="{FF2B5EF4-FFF2-40B4-BE49-F238E27FC236}">
                <a16:creationId xmlns:a16="http://schemas.microsoft.com/office/drawing/2014/main" id="{6CF2E04B-67F7-4353-A1D7-31B2A6783EC6}"/>
              </a:ext>
            </a:extLst>
          </p:cNvPr>
          <p:cNvPicPr>
            <a:picLocks noGrp="1" noChangeAspect="1"/>
          </p:cNvPicPr>
          <p:nvPr>
            <p:ph idx="1"/>
          </p:nvPr>
        </p:nvPicPr>
        <p:blipFill>
          <a:blip r:embed="rId2"/>
          <a:stretch>
            <a:fillRect/>
          </a:stretch>
        </p:blipFill>
        <p:spPr>
          <a:xfrm>
            <a:off x="263229" y="1042554"/>
            <a:ext cx="4389500" cy="2944623"/>
          </a:xfrm>
          <a:prstGeom prst="rect">
            <a:avLst/>
          </a:prstGeom>
        </p:spPr>
      </p:pic>
      <p:pic>
        <p:nvPicPr>
          <p:cNvPr id="7" name="Obrázek 6">
            <a:extLst>
              <a:ext uri="{FF2B5EF4-FFF2-40B4-BE49-F238E27FC236}">
                <a16:creationId xmlns:a16="http://schemas.microsoft.com/office/drawing/2014/main" id="{F30C9EF7-B63D-47F3-9479-E75F6A016880}"/>
              </a:ext>
            </a:extLst>
          </p:cNvPr>
          <p:cNvPicPr>
            <a:picLocks noChangeAspect="1"/>
          </p:cNvPicPr>
          <p:nvPr/>
        </p:nvPicPr>
        <p:blipFill>
          <a:blip r:embed="rId3"/>
          <a:stretch>
            <a:fillRect/>
          </a:stretch>
        </p:blipFill>
        <p:spPr>
          <a:xfrm>
            <a:off x="3562788" y="2298438"/>
            <a:ext cx="2530059" cy="3377477"/>
          </a:xfrm>
          <a:prstGeom prst="rect">
            <a:avLst/>
          </a:prstGeom>
        </p:spPr>
      </p:pic>
      <p:pic>
        <p:nvPicPr>
          <p:cNvPr id="8" name="Obrázek 7">
            <a:extLst>
              <a:ext uri="{FF2B5EF4-FFF2-40B4-BE49-F238E27FC236}">
                <a16:creationId xmlns:a16="http://schemas.microsoft.com/office/drawing/2014/main" id="{09A8FCCA-16C4-4B34-90EB-FE48F6124744}"/>
              </a:ext>
            </a:extLst>
          </p:cNvPr>
          <p:cNvPicPr>
            <a:picLocks noChangeAspect="1"/>
          </p:cNvPicPr>
          <p:nvPr/>
        </p:nvPicPr>
        <p:blipFill>
          <a:blip r:embed="rId4"/>
          <a:stretch>
            <a:fillRect/>
          </a:stretch>
        </p:blipFill>
        <p:spPr>
          <a:xfrm>
            <a:off x="7273862" y="835194"/>
            <a:ext cx="4237087" cy="2840982"/>
          </a:xfrm>
          <a:prstGeom prst="rect">
            <a:avLst/>
          </a:prstGeom>
        </p:spPr>
      </p:pic>
      <p:pic>
        <p:nvPicPr>
          <p:cNvPr id="9" name="Obrázek 8">
            <a:extLst>
              <a:ext uri="{FF2B5EF4-FFF2-40B4-BE49-F238E27FC236}">
                <a16:creationId xmlns:a16="http://schemas.microsoft.com/office/drawing/2014/main" id="{EEA638EB-5C52-495F-AC1D-D4FBEF1D4D2B}"/>
              </a:ext>
            </a:extLst>
          </p:cNvPr>
          <p:cNvPicPr>
            <a:picLocks noChangeAspect="1"/>
          </p:cNvPicPr>
          <p:nvPr/>
        </p:nvPicPr>
        <p:blipFill>
          <a:blip r:embed="rId5"/>
          <a:stretch>
            <a:fillRect/>
          </a:stretch>
        </p:blipFill>
        <p:spPr>
          <a:xfrm>
            <a:off x="6323737" y="3429000"/>
            <a:ext cx="4285859" cy="3206774"/>
          </a:xfrm>
          <a:prstGeom prst="rect">
            <a:avLst/>
          </a:prstGeom>
        </p:spPr>
      </p:pic>
    </p:spTree>
    <p:extLst>
      <p:ext uri="{BB962C8B-B14F-4D97-AF65-F5344CB8AC3E}">
        <p14:creationId xmlns:p14="http://schemas.microsoft.com/office/powerpoint/2010/main" val="41084922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B97F1369-C0EB-452D-A654-41AB1CFB3DF2}"/>
              </a:ext>
            </a:extLst>
          </p:cNvPr>
          <p:cNvSpPr>
            <a:spLocks noGrp="1"/>
          </p:cNvSpPr>
          <p:nvPr>
            <p:ph type="sldNum" sz="quarter" idx="11"/>
          </p:nvPr>
        </p:nvSpPr>
        <p:spPr/>
        <p:txBody>
          <a:bodyPr/>
          <a:lstStyle/>
          <a:p>
            <a:fld id="{0970407D-EE58-4A0B-824B-1D3AE42DD9CF}" type="slidenum">
              <a:rPr lang="cs-CZ" altLang="cs-CZ" smtClean="0"/>
              <a:pPr/>
              <a:t>31</a:t>
            </a:fld>
            <a:endParaRPr lang="cs-CZ" altLang="cs-CZ" dirty="0"/>
          </a:p>
        </p:txBody>
      </p:sp>
      <p:sp>
        <p:nvSpPr>
          <p:cNvPr id="4" name="Nadpis 3">
            <a:extLst>
              <a:ext uri="{FF2B5EF4-FFF2-40B4-BE49-F238E27FC236}">
                <a16:creationId xmlns:a16="http://schemas.microsoft.com/office/drawing/2014/main" id="{64BD2D27-A403-4C62-B2EB-9B74601DEFBF}"/>
              </a:ext>
            </a:extLst>
          </p:cNvPr>
          <p:cNvSpPr>
            <a:spLocks noGrp="1"/>
          </p:cNvSpPr>
          <p:nvPr>
            <p:ph type="title"/>
          </p:nvPr>
        </p:nvSpPr>
        <p:spPr/>
        <p:txBody>
          <a:bodyPr>
            <a:normAutofit fontScale="90000"/>
          </a:bodyPr>
          <a:lstStyle/>
          <a:p>
            <a:r>
              <a:rPr lang="cs-CZ" dirty="0"/>
              <a:t>Public </a:t>
            </a:r>
            <a:r>
              <a:rPr lang="cs-CZ" dirty="0" err="1"/>
              <a:t>policy</a:t>
            </a:r>
            <a:r>
              <a:rPr lang="cs-CZ" dirty="0"/>
              <a:t> </a:t>
            </a:r>
            <a:r>
              <a:rPr lang="cs-CZ" dirty="0" err="1"/>
              <a:t>aimed</a:t>
            </a:r>
            <a:r>
              <a:rPr lang="cs-CZ" dirty="0"/>
              <a:t> </a:t>
            </a:r>
            <a:r>
              <a:rPr lang="cs-CZ" dirty="0" err="1"/>
              <a:t>at</a:t>
            </a:r>
            <a:r>
              <a:rPr lang="cs-CZ" dirty="0"/>
              <a:t> </a:t>
            </a:r>
            <a:r>
              <a:rPr lang="cs-CZ" dirty="0" err="1"/>
              <a:t>increasing</a:t>
            </a:r>
            <a:r>
              <a:rPr lang="cs-CZ" dirty="0"/>
              <a:t> </a:t>
            </a:r>
            <a:r>
              <a:rPr lang="cs-CZ" dirty="0" err="1"/>
              <a:t>physical</a:t>
            </a:r>
            <a:r>
              <a:rPr lang="cs-CZ" dirty="0"/>
              <a:t> aktivity…</a:t>
            </a:r>
          </a:p>
        </p:txBody>
      </p:sp>
      <p:pic>
        <p:nvPicPr>
          <p:cNvPr id="6" name="Zástupný symbol pro obsah 5">
            <a:extLst>
              <a:ext uri="{FF2B5EF4-FFF2-40B4-BE49-F238E27FC236}">
                <a16:creationId xmlns:a16="http://schemas.microsoft.com/office/drawing/2014/main" id="{DE49AE92-7E56-4F51-8F2B-48F3225626FC}"/>
              </a:ext>
            </a:extLst>
          </p:cNvPr>
          <p:cNvPicPr>
            <a:picLocks noGrp="1" noChangeAspect="1"/>
          </p:cNvPicPr>
          <p:nvPr>
            <p:ph idx="1"/>
          </p:nvPr>
        </p:nvPicPr>
        <p:blipFill>
          <a:blip r:embed="rId2"/>
          <a:stretch>
            <a:fillRect/>
          </a:stretch>
        </p:blipFill>
        <p:spPr>
          <a:xfrm>
            <a:off x="884095" y="1354309"/>
            <a:ext cx="2334970" cy="3877392"/>
          </a:xfrm>
          <a:prstGeom prst="rect">
            <a:avLst/>
          </a:prstGeom>
        </p:spPr>
      </p:pic>
      <p:pic>
        <p:nvPicPr>
          <p:cNvPr id="7" name="Obrázek 6">
            <a:extLst>
              <a:ext uri="{FF2B5EF4-FFF2-40B4-BE49-F238E27FC236}">
                <a16:creationId xmlns:a16="http://schemas.microsoft.com/office/drawing/2014/main" id="{7F657796-2E72-41A1-A56D-23FD5C854802}"/>
              </a:ext>
            </a:extLst>
          </p:cNvPr>
          <p:cNvPicPr>
            <a:picLocks noChangeAspect="1"/>
          </p:cNvPicPr>
          <p:nvPr/>
        </p:nvPicPr>
        <p:blipFill>
          <a:blip r:embed="rId3"/>
          <a:stretch>
            <a:fillRect/>
          </a:stretch>
        </p:blipFill>
        <p:spPr>
          <a:xfrm>
            <a:off x="7504126" y="1354309"/>
            <a:ext cx="4267570" cy="2889754"/>
          </a:xfrm>
          <a:prstGeom prst="rect">
            <a:avLst/>
          </a:prstGeom>
        </p:spPr>
      </p:pic>
      <p:pic>
        <p:nvPicPr>
          <p:cNvPr id="8" name="Obrázek 7">
            <a:extLst>
              <a:ext uri="{FF2B5EF4-FFF2-40B4-BE49-F238E27FC236}">
                <a16:creationId xmlns:a16="http://schemas.microsoft.com/office/drawing/2014/main" id="{9551ADE1-147B-4CBC-8B7D-E3737106232D}"/>
              </a:ext>
            </a:extLst>
          </p:cNvPr>
          <p:cNvPicPr>
            <a:picLocks noChangeAspect="1"/>
          </p:cNvPicPr>
          <p:nvPr/>
        </p:nvPicPr>
        <p:blipFill>
          <a:blip r:embed="rId4"/>
          <a:stretch>
            <a:fillRect/>
          </a:stretch>
        </p:blipFill>
        <p:spPr>
          <a:xfrm>
            <a:off x="3502154" y="2582759"/>
            <a:ext cx="3718882" cy="3322608"/>
          </a:xfrm>
          <a:prstGeom prst="rect">
            <a:avLst/>
          </a:prstGeom>
        </p:spPr>
      </p:pic>
    </p:spTree>
    <p:extLst>
      <p:ext uri="{BB962C8B-B14F-4D97-AF65-F5344CB8AC3E}">
        <p14:creationId xmlns:p14="http://schemas.microsoft.com/office/powerpoint/2010/main" val="28196836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3B58F16-C23A-4955-8B3B-F2CB5E3F379D}"/>
              </a:ext>
            </a:extLst>
          </p:cNvPr>
          <p:cNvSpPr>
            <a:spLocks noGrp="1"/>
          </p:cNvSpPr>
          <p:nvPr>
            <p:ph type="sldNum" sz="quarter" idx="11"/>
          </p:nvPr>
        </p:nvSpPr>
        <p:spPr/>
        <p:txBody>
          <a:bodyPr/>
          <a:lstStyle/>
          <a:p>
            <a:fld id="{0970407D-EE58-4A0B-824B-1D3AE42DD9CF}" type="slidenum">
              <a:rPr lang="cs-CZ" altLang="cs-CZ" smtClean="0"/>
              <a:pPr/>
              <a:t>32</a:t>
            </a:fld>
            <a:endParaRPr lang="cs-CZ" altLang="cs-CZ" dirty="0"/>
          </a:p>
        </p:txBody>
      </p:sp>
      <p:sp>
        <p:nvSpPr>
          <p:cNvPr id="4" name="Nadpis 3">
            <a:extLst>
              <a:ext uri="{FF2B5EF4-FFF2-40B4-BE49-F238E27FC236}">
                <a16:creationId xmlns:a16="http://schemas.microsoft.com/office/drawing/2014/main" id="{216F0682-EEFA-4423-9532-8A9202CF89D1}"/>
              </a:ext>
            </a:extLst>
          </p:cNvPr>
          <p:cNvSpPr>
            <a:spLocks noGrp="1"/>
          </p:cNvSpPr>
          <p:nvPr>
            <p:ph type="title"/>
          </p:nvPr>
        </p:nvSpPr>
        <p:spPr/>
        <p:txBody>
          <a:bodyPr>
            <a:normAutofit fontScale="90000"/>
          </a:bodyPr>
          <a:lstStyle/>
          <a:p>
            <a:r>
              <a:rPr lang="en-US" dirty="0"/>
              <a:t>8. Investing in health care workers</a:t>
            </a:r>
            <a:br>
              <a:rPr lang="en-US" dirty="0"/>
            </a:br>
            <a:endParaRPr lang="cs-CZ" dirty="0"/>
          </a:p>
        </p:txBody>
      </p:sp>
      <p:sp>
        <p:nvSpPr>
          <p:cNvPr id="5" name="Zástupný symbol pro obsah 4">
            <a:extLst>
              <a:ext uri="{FF2B5EF4-FFF2-40B4-BE49-F238E27FC236}">
                <a16:creationId xmlns:a16="http://schemas.microsoft.com/office/drawing/2014/main" id="{BB1683D9-8241-49B0-9487-430884ED9997}"/>
              </a:ext>
            </a:extLst>
          </p:cNvPr>
          <p:cNvSpPr>
            <a:spLocks noGrp="1"/>
          </p:cNvSpPr>
          <p:nvPr>
            <p:ph idx="1"/>
          </p:nvPr>
        </p:nvSpPr>
        <p:spPr>
          <a:xfrm>
            <a:off x="666000" y="1001819"/>
            <a:ext cx="10645467" cy="4821347"/>
          </a:xfrm>
        </p:spPr>
        <p:txBody>
          <a:bodyPr/>
          <a:lstStyle/>
          <a:p>
            <a:pPr>
              <a:buFont typeface="Wingdings" panose="05000000000000000000" pitchFamily="2" charset="2"/>
              <a:buChar char="§"/>
            </a:pPr>
            <a:r>
              <a:rPr lang="en-US" sz="3600" dirty="0"/>
              <a:t>Health workers around the world are often overworked and underpaid, which has led to a worldwide </a:t>
            </a:r>
            <a:r>
              <a:rPr lang="en-US" sz="3600" u="sng" dirty="0">
                <a:hlinkClick r:id="rId2"/>
              </a:rPr>
              <a:t>shortage</a:t>
            </a:r>
            <a:r>
              <a:rPr lang="en-US" sz="3600" dirty="0"/>
              <a:t> of health care professionals, placing both health care systems and people at risk.</a:t>
            </a:r>
            <a:endParaRPr lang="cs-CZ" sz="3600" dirty="0"/>
          </a:p>
          <a:p>
            <a:pPr>
              <a:buFont typeface="Wingdings" panose="05000000000000000000" pitchFamily="2" charset="2"/>
              <a:buChar char="§"/>
            </a:pPr>
            <a:endParaRPr lang="cs-CZ" sz="3600" dirty="0"/>
          </a:p>
          <a:p>
            <a:pPr>
              <a:buFont typeface="Wingdings" panose="05000000000000000000" pitchFamily="2" charset="2"/>
              <a:buChar char="§"/>
            </a:pPr>
            <a:r>
              <a:rPr lang="en-US" sz="3600" dirty="0"/>
              <a:t> To keep global health care systems afloat, the world requires an additional 18 million health care workers by the end of 2030.</a:t>
            </a:r>
          </a:p>
          <a:p>
            <a:endParaRPr lang="cs-CZ" dirty="0"/>
          </a:p>
        </p:txBody>
      </p:sp>
    </p:spTree>
    <p:extLst>
      <p:ext uri="{BB962C8B-B14F-4D97-AF65-F5344CB8AC3E}">
        <p14:creationId xmlns:p14="http://schemas.microsoft.com/office/powerpoint/2010/main" val="3668933199"/>
      </p:ext>
    </p:extLst>
  </p:cSld>
  <p:clrMapOvr>
    <a:masterClrMapping/>
  </p:clrMapOvr>
  <mc:AlternateContent xmlns:mc="http://schemas.openxmlformats.org/markup-compatibility/2006" xmlns:p14="http://schemas.microsoft.com/office/powerpoint/2010/main">
    <mc:Choice Requires="p14">
      <p:transition spd="slow" p14:dur="2000" advTm="1384"/>
    </mc:Choice>
    <mc:Fallback xmlns="">
      <p:transition spd="slow" advTm="1384"/>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45CE3FA8-CD38-4260-86FF-4E923B332B7A}"/>
              </a:ext>
            </a:extLst>
          </p:cNvPr>
          <p:cNvSpPr>
            <a:spLocks noGrp="1"/>
          </p:cNvSpPr>
          <p:nvPr>
            <p:ph type="sldNum" sz="quarter" idx="11"/>
          </p:nvPr>
        </p:nvSpPr>
        <p:spPr/>
        <p:txBody>
          <a:bodyPr/>
          <a:lstStyle/>
          <a:p>
            <a:fld id="{0970407D-EE58-4A0B-824B-1D3AE42DD9CF}" type="slidenum">
              <a:rPr lang="cs-CZ" altLang="cs-CZ" smtClean="0"/>
              <a:pPr/>
              <a:t>33</a:t>
            </a:fld>
            <a:endParaRPr lang="cs-CZ" altLang="cs-CZ" dirty="0"/>
          </a:p>
        </p:txBody>
      </p:sp>
      <p:sp>
        <p:nvSpPr>
          <p:cNvPr id="4" name="Nadpis 3">
            <a:extLst>
              <a:ext uri="{FF2B5EF4-FFF2-40B4-BE49-F238E27FC236}">
                <a16:creationId xmlns:a16="http://schemas.microsoft.com/office/drawing/2014/main" id="{2F5EFC31-824D-41AD-9CE7-ABCFF53C59D9}"/>
              </a:ext>
            </a:extLst>
          </p:cNvPr>
          <p:cNvSpPr>
            <a:spLocks noGrp="1"/>
          </p:cNvSpPr>
          <p:nvPr>
            <p:ph type="title"/>
          </p:nvPr>
        </p:nvSpPr>
        <p:spPr/>
        <p:txBody>
          <a:bodyPr>
            <a:normAutofit fontScale="90000"/>
          </a:bodyPr>
          <a:lstStyle/>
          <a:p>
            <a:r>
              <a:rPr lang="cs-CZ" dirty="0" err="1"/>
              <a:t>Pediatric</a:t>
            </a:r>
            <a:r>
              <a:rPr lang="cs-CZ" dirty="0"/>
              <a:t> </a:t>
            </a:r>
            <a:r>
              <a:rPr lang="cs-CZ" dirty="0" err="1"/>
              <a:t>inpatient</a:t>
            </a:r>
            <a:r>
              <a:rPr lang="cs-CZ" dirty="0"/>
              <a:t> </a:t>
            </a:r>
            <a:r>
              <a:rPr lang="cs-CZ" dirty="0" err="1"/>
              <a:t>clinic</a:t>
            </a:r>
            <a:r>
              <a:rPr lang="cs-CZ" dirty="0"/>
              <a:t> </a:t>
            </a:r>
            <a:r>
              <a:rPr lang="cs-CZ" dirty="0" err="1"/>
              <a:t>with</a:t>
            </a:r>
            <a:r>
              <a:rPr lang="cs-CZ" dirty="0"/>
              <a:t> 1 </a:t>
            </a:r>
            <a:r>
              <a:rPr lang="cs-CZ" dirty="0" err="1"/>
              <a:t>doctor</a:t>
            </a:r>
            <a:r>
              <a:rPr lang="cs-CZ" dirty="0"/>
              <a:t> 24/7</a:t>
            </a:r>
          </a:p>
        </p:txBody>
      </p:sp>
      <p:pic>
        <p:nvPicPr>
          <p:cNvPr id="6" name="Zástupný symbol pro obsah 5">
            <a:extLst>
              <a:ext uri="{FF2B5EF4-FFF2-40B4-BE49-F238E27FC236}">
                <a16:creationId xmlns:a16="http://schemas.microsoft.com/office/drawing/2014/main" id="{A067F781-CA9B-47FA-82DF-FE9B401C450A}"/>
              </a:ext>
            </a:extLst>
          </p:cNvPr>
          <p:cNvPicPr>
            <a:picLocks noGrp="1" noChangeAspect="1"/>
          </p:cNvPicPr>
          <p:nvPr>
            <p:ph idx="1"/>
          </p:nvPr>
        </p:nvPicPr>
        <p:blipFill>
          <a:blip r:embed="rId2"/>
          <a:stretch>
            <a:fillRect/>
          </a:stretch>
        </p:blipFill>
        <p:spPr>
          <a:xfrm>
            <a:off x="2743200" y="1530968"/>
            <a:ext cx="7055986" cy="4697032"/>
          </a:xfrm>
          <a:prstGeom prst="rect">
            <a:avLst/>
          </a:prstGeom>
        </p:spPr>
      </p:pic>
    </p:spTree>
    <p:extLst>
      <p:ext uri="{BB962C8B-B14F-4D97-AF65-F5344CB8AC3E}">
        <p14:creationId xmlns:p14="http://schemas.microsoft.com/office/powerpoint/2010/main" val="3251891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B7B7E8C7-08E2-49CB-B4AA-3405A2893CB9}"/>
              </a:ext>
            </a:extLst>
          </p:cNvPr>
          <p:cNvSpPr>
            <a:spLocks noGrp="1"/>
          </p:cNvSpPr>
          <p:nvPr>
            <p:ph type="sldNum" sz="quarter" idx="11"/>
          </p:nvPr>
        </p:nvSpPr>
        <p:spPr/>
        <p:txBody>
          <a:bodyPr/>
          <a:lstStyle/>
          <a:p>
            <a:fld id="{0970407D-EE58-4A0B-824B-1D3AE42DD9CF}" type="slidenum">
              <a:rPr lang="cs-CZ" altLang="cs-CZ" smtClean="0"/>
              <a:pPr/>
              <a:t>34</a:t>
            </a:fld>
            <a:endParaRPr lang="cs-CZ" altLang="cs-CZ" dirty="0"/>
          </a:p>
        </p:txBody>
      </p:sp>
      <p:sp>
        <p:nvSpPr>
          <p:cNvPr id="4" name="Nadpis 3">
            <a:extLst>
              <a:ext uri="{FF2B5EF4-FFF2-40B4-BE49-F238E27FC236}">
                <a16:creationId xmlns:a16="http://schemas.microsoft.com/office/drawing/2014/main" id="{876F0248-2DEE-4A56-A336-8B9993EB455A}"/>
              </a:ext>
            </a:extLst>
          </p:cNvPr>
          <p:cNvSpPr>
            <a:spLocks noGrp="1"/>
          </p:cNvSpPr>
          <p:nvPr>
            <p:ph type="title"/>
          </p:nvPr>
        </p:nvSpPr>
        <p:spPr/>
        <p:txBody>
          <a:bodyPr>
            <a:normAutofit fontScale="90000"/>
          </a:bodyPr>
          <a:lstStyle/>
          <a:p>
            <a:r>
              <a:rPr lang="en-US" dirty="0"/>
              <a:t>9. Promoting adolescent safety</a:t>
            </a:r>
            <a:br>
              <a:rPr lang="en-US" dirty="0"/>
            </a:br>
            <a:endParaRPr lang="cs-CZ" dirty="0"/>
          </a:p>
        </p:txBody>
      </p:sp>
      <p:sp>
        <p:nvSpPr>
          <p:cNvPr id="5" name="Zástupný symbol pro obsah 4">
            <a:extLst>
              <a:ext uri="{FF2B5EF4-FFF2-40B4-BE49-F238E27FC236}">
                <a16:creationId xmlns:a16="http://schemas.microsoft.com/office/drawing/2014/main" id="{959D6914-BC4D-4DAE-98AF-92D085BB86C8}"/>
              </a:ext>
            </a:extLst>
          </p:cNvPr>
          <p:cNvSpPr>
            <a:spLocks noGrp="1"/>
          </p:cNvSpPr>
          <p:nvPr>
            <p:ph idx="1"/>
          </p:nvPr>
        </p:nvSpPr>
        <p:spPr>
          <a:xfrm>
            <a:off x="414000" y="1001819"/>
            <a:ext cx="11334620" cy="5478181"/>
          </a:xfrm>
        </p:spPr>
        <p:txBody>
          <a:bodyPr>
            <a:normAutofit lnSpcReduction="10000"/>
          </a:bodyPr>
          <a:lstStyle/>
          <a:p>
            <a:pPr>
              <a:buFont typeface="Wingdings" panose="05000000000000000000" pitchFamily="2" charset="2"/>
              <a:buChar char="§"/>
            </a:pPr>
            <a:r>
              <a:rPr lang="en-US" sz="3600" dirty="0"/>
              <a:t>Nearly </a:t>
            </a:r>
            <a:r>
              <a:rPr lang="en-US" sz="3600" u="sng" dirty="0">
                <a:hlinkClick r:id="rId2"/>
              </a:rPr>
              <a:t>1 million</a:t>
            </a:r>
            <a:r>
              <a:rPr lang="en-US" sz="3600" dirty="0"/>
              <a:t> teenagers die from violence, HIV/AIDS, and suicide every year. </a:t>
            </a:r>
            <a:endParaRPr lang="cs-CZ" sz="3600" dirty="0"/>
          </a:p>
          <a:p>
            <a:pPr>
              <a:buFont typeface="Wingdings" panose="05000000000000000000" pitchFamily="2" charset="2"/>
              <a:buChar char="§"/>
            </a:pPr>
            <a:endParaRPr lang="cs-CZ" sz="3600" dirty="0"/>
          </a:p>
          <a:p>
            <a:pPr>
              <a:buFont typeface="Wingdings" panose="05000000000000000000" pitchFamily="2" charset="2"/>
              <a:buChar char="§"/>
            </a:pPr>
            <a:r>
              <a:rPr lang="en-US" sz="3600" dirty="0"/>
              <a:t>Providing educators and health care professionals with the necessary tools to educate teenagers about sex, drug use, and mental health can help significantly reduce this number. </a:t>
            </a:r>
            <a:endParaRPr lang="cs-CZ" sz="3600" dirty="0"/>
          </a:p>
          <a:p>
            <a:pPr>
              <a:buFont typeface="Wingdings" panose="05000000000000000000" pitchFamily="2" charset="2"/>
              <a:buChar char="§"/>
            </a:pPr>
            <a:endParaRPr lang="cs-CZ" sz="3600" dirty="0"/>
          </a:p>
          <a:p>
            <a:pPr>
              <a:buFont typeface="Wingdings" panose="05000000000000000000" pitchFamily="2" charset="2"/>
              <a:buChar char="§"/>
            </a:pPr>
            <a:r>
              <a:rPr lang="en-US" sz="3600" dirty="0"/>
              <a:t>Protecting our future means protecting the world’s next generation. </a:t>
            </a:r>
          </a:p>
          <a:p>
            <a:endParaRPr lang="cs-CZ" dirty="0"/>
          </a:p>
        </p:txBody>
      </p:sp>
    </p:spTree>
    <p:extLst>
      <p:ext uri="{BB962C8B-B14F-4D97-AF65-F5344CB8AC3E}">
        <p14:creationId xmlns:p14="http://schemas.microsoft.com/office/powerpoint/2010/main" val="2937172249"/>
      </p:ext>
    </p:extLst>
  </p:cSld>
  <p:clrMapOvr>
    <a:masterClrMapping/>
  </p:clrMapOvr>
  <mc:AlternateContent xmlns:mc="http://schemas.openxmlformats.org/markup-compatibility/2006" xmlns:p14="http://schemas.microsoft.com/office/powerpoint/2010/main">
    <mc:Choice Requires="p14">
      <p:transition spd="slow" p14:dur="2000" advTm="552"/>
    </mc:Choice>
    <mc:Fallback xmlns="">
      <p:transition spd="slow" advTm="552"/>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5397531-FF66-4083-8F19-44377BF86392}"/>
              </a:ext>
            </a:extLst>
          </p:cNvPr>
          <p:cNvSpPr>
            <a:spLocks noGrp="1"/>
          </p:cNvSpPr>
          <p:nvPr>
            <p:ph type="sldNum" sz="quarter" idx="11"/>
          </p:nvPr>
        </p:nvSpPr>
        <p:spPr/>
        <p:txBody>
          <a:bodyPr/>
          <a:lstStyle/>
          <a:p>
            <a:fld id="{0970407D-EE58-4A0B-824B-1D3AE42DD9CF}" type="slidenum">
              <a:rPr lang="cs-CZ" altLang="cs-CZ" smtClean="0"/>
              <a:pPr/>
              <a:t>35</a:t>
            </a:fld>
            <a:endParaRPr lang="cs-CZ" altLang="cs-CZ" dirty="0"/>
          </a:p>
        </p:txBody>
      </p:sp>
      <p:sp>
        <p:nvSpPr>
          <p:cNvPr id="4" name="Nadpis 3">
            <a:extLst>
              <a:ext uri="{FF2B5EF4-FFF2-40B4-BE49-F238E27FC236}">
                <a16:creationId xmlns:a16="http://schemas.microsoft.com/office/drawing/2014/main" id="{C86A02CB-1D44-4ABB-AFE3-E001C6A913E2}"/>
              </a:ext>
            </a:extLst>
          </p:cNvPr>
          <p:cNvSpPr>
            <a:spLocks noGrp="1"/>
          </p:cNvSpPr>
          <p:nvPr>
            <p:ph type="title"/>
          </p:nvPr>
        </p:nvSpPr>
        <p:spPr/>
        <p:txBody>
          <a:bodyPr>
            <a:normAutofit fontScale="90000"/>
          </a:bodyPr>
          <a:lstStyle/>
          <a:p>
            <a:r>
              <a:rPr lang="cs-CZ" dirty="0" err="1"/>
              <a:t>Policy</a:t>
            </a:r>
            <a:r>
              <a:rPr lang="cs-CZ" dirty="0"/>
              <a:t> </a:t>
            </a:r>
            <a:r>
              <a:rPr lang="cs-CZ" dirty="0" err="1"/>
              <a:t>against</a:t>
            </a:r>
            <a:r>
              <a:rPr lang="cs-CZ" dirty="0"/>
              <a:t> sex </a:t>
            </a:r>
            <a:r>
              <a:rPr lang="cs-CZ" dirty="0" err="1"/>
              <a:t>education</a:t>
            </a:r>
            <a:r>
              <a:rPr lang="cs-CZ" dirty="0"/>
              <a:t> as a part </a:t>
            </a:r>
            <a:r>
              <a:rPr lang="cs-CZ" dirty="0" err="1"/>
              <a:t>of</a:t>
            </a:r>
            <a:r>
              <a:rPr lang="cs-CZ" dirty="0"/>
              <a:t> </a:t>
            </a:r>
            <a:r>
              <a:rPr lang="cs-CZ" dirty="0" err="1"/>
              <a:t>school</a:t>
            </a:r>
            <a:r>
              <a:rPr lang="cs-CZ" dirty="0"/>
              <a:t> </a:t>
            </a:r>
            <a:r>
              <a:rPr lang="cs-CZ" dirty="0" err="1"/>
              <a:t>programs</a:t>
            </a:r>
            <a:endParaRPr lang="cs-CZ" dirty="0"/>
          </a:p>
        </p:txBody>
      </p:sp>
      <p:sp>
        <p:nvSpPr>
          <p:cNvPr id="5" name="Zástupný symbol pro obsah 4">
            <a:extLst>
              <a:ext uri="{FF2B5EF4-FFF2-40B4-BE49-F238E27FC236}">
                <a16:creationId xmlns:a16="http://schemas.microsoft.com/office/drawing/2014/main" id="{E3DC0BF4-2E4C-4E60-BB13-32D37858F25A}"/>
              </a:ext>
            </a:extLst>
          </p:cNvPr>
          <p:cNvSpPr>
            <a:spLocks noGrp="1"/>
          </p:cNvSpPr>
          <p:nvPr>
            <p:ph idx="1"/>
          </p:nvPr>
        </p:nvSpPr>
        <p:spPr>
          <a:xfrm>
            <a:off x="414000" y="1001819"/>
            <a:ext cx="11334620" cy="5478181"/>
          </a:xfrm>
        </p:spPr>
        <p:txBody>
          <a:bodyPr/>
          <a:lstStyle/>
          <a:p>
            <a:pPr marL="72000" indent="0">
              <a:buNone/>
            </a:pPr>
            <a:endParaRPr lang="cs-CZ" dirty="0">
              <a:hlinkClick r:id="rId2"/>
            </a:endParaRPr>
          </a:p>
          <a:p>
            <a:pPr marL="72000" indent="0">
              <a:buNone/>
            </a:pPr>
            <a:r>
              <a:rPr lang="cs-CZ" dirty="0">
                <a:hlinkClick r:id="rId2"/>
              </a:rPr>
              <a:t>https://www.theguardian.com/education/2019/apr/27/sex-education-around-the-world</a:t>
            </a:r>
          </a:p>
          <a:p>
            <a:pPr marL="72000" indent="0">
              <a:buNone/>
            </a:pPr>
            <a:endParaRPr lang="cs-CZ" dirty="0">
              <a:hlinkClick r:id="rId2"/>
            </a:endParaRPr>
          </a:p>
          <a:p>
            <a:pPr marL="72000" indent="0">
              <a:buNone/>
            </a:pPr>
            <a:endParaRPr lang="cs-CZ" dirty="0">
              <a:hlinkClick r:id="rId2"/>
            </a:endParaRPr>
          </a:p>
          <a:p>
            <a:pPr marL="72000" indent="0">
              <a:buNone/>
            </a:pPr>
            <a:r>
              <a:rPr lang="en-US" dirty="0">
                <a:hlinkClick r:id="rId2"/>
              </a:rPr>
              <a:t>Re: Sexual Education in Poland - Watch the full documentary | ARTE</a:t>
            </a:r>
            <a:endParaRPr lang="cs-CZ" dirty="0"/>
          </a:p>
          <a:p>
            <a:pPr marL="72000" indent="0">
              <a:buNone/>
            </a:pPr>
            <a:endParaRPr lang="cs-CZ" dirty="0"/>
          </a:p>
          <a:p>
            <a:pPr marL="72000" indent="0">
              <a:buNone/>
            </a:pPr>
            <a:endParaRPr lang="cs-CZ" dirty="0"/>
          </a:p>
          <a:p>
            <a:pPr marL="72000" indent="0">
              <a:buNone/>
            </a:pPr>
            <a:endParaRPr lang="cs-CZ" dirty="0"/>
          </a:p>
          <a:p>
            <a:pPr marL="72000" indent="0">
              <a:buNone/>
            </a:pPr>
            <a:endParaRPr lang="cs-CZ" dirty="0"/>
          </a:p>
        </p:txBody>
      </p:sp>
    </p:spTree>
    <p:extLst>
      <p:ext uri="{BB962C8B-B14F-4D97-AF65-F5344CB8AC3E}">
        <p14:creationId xmlns:p14="http://schemas.microsoft.com/office/powerpoint/2010/main" val="27052680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A87C7395-09B5-4472-A231-F0E9D1F07FEE}"/>
              </a:ext>
            </a:extLst>
          </p:cNvPr>
          <p:cNvSpPr>
            <a:spLocks noGrp="1"/>
          </p:cNvSpPr>
          <p:nvPr>
            <p:ph type="sldNum" sz="quarter" idx="11"/>
          </p:nvPr>
        </p:nvSpPr>
        <p:spPr/>
        <p:txBody>
          <a:bodyPr/>
          <a:lstStyle/>
          <a:p>
            <a:fld id="{0970407D-EE58-4A0B-824B-1D3AE42DD9CF}" type="slidenum">
              <a:rPr lang="cs-CZ" altLang="cs-CZ" smtClean="0"/>
              <a:pPr/>
              <a:t>36</a:t>
            </a:fld>
            <a:endParaRPr lang="cs-CZ" altLang="cs-CZ" dirty="0"/>
          </a:p>
        </p:txBody>
      </p:sp>
      <p:sp>
        <p:nvSpPr>
          <p:cNvPr id="4" name="Nadpis 3">
            <a:extLst>
              <a:ext uri="{FF2B5EF4-FFF2-40B4-BE49-F238E27FC236}">
                <a16:creationId xmlns:a16="http://schemas.microsoft.com/office/drawing/2014/main" id="{B06C0A1C-D2DA-438A-9B55-FC13474DCFEF}"/>
              </a:ext>
            </a:extLst>
          </p:cNvPr>
          <p:cNvSpPr>
            <a:spLocks noGrp="1"/>
          </p:cNvSpPr>
          <p:nvPr>
            <p:ph type="title"/>
          </p:nvPr>
        </p:nvSpPr>
        <p:spPr/>
        <p:txBody>
          <a:bodyPr>
            <a:normAutofit fontScale="90000"/>
          </a:bodyPr>
          <a:lstStyle/>
          <a:p>
            <a:r>
              <a:rPr lang="en-US" dirty="0"/>
              <a:t>10. Strengthening trust between health care systems and the public</a:t>
            </a:r>
            <a:br>
              <a:rPr lang="en-US" dirty="0"/>
            </a:br>
            <a:endParaRPr lang="cs-CZ" dirty="0"/>
          </a:p>
        </p:txBody>
      </p:sp>
      <p:sp>
        <p:nvSpPr>
          <p:cNvPr id="5" name="Zástupný symbol pro obsah 4">
            <a:extLst>
              <a:ext uri="{FF2B5EF4-FFF2-40B4-BE49-F238E27FC236}">
                <a16:creationId xmlns:a16="http://schemas.microsoft.com/office/drawing/2014/main" id="{1677C047-7B08-4765-A90F-F0F5FF575077}"/>
              </a:ext>
            </a:extLst>
          </p:cNvPr>
          <p:cNvSpPr>
            <a:spLocks noGrp="1"/>
          </p:cNvSpPr>
          <p:nvPr>
            <p:ph idx="1"/>
          </p:nvPr>
        </p:nvSpPr>
        <p:spPr>
          <a:xfrm>
            <a:off x="414000" y="1518834"/>
            <a:ext cx="11334620" cy="4709166"/>
          </a:xfrm>
        </p:spPr>
        <p:txBody>
          <a:bodyPr>
            <a:normAutofit/>
          </a:bodyPr>
          <a:lstStyle/>
          <a:p>
            <a:endParaRPr lang="cs-CZ" dirty="0"/>
          </a:p>
          <a:p>
            <a:pPr marL="72000" indent="0">
              <a:buNone/>
            </a:pPr>
            <a:r>
              <a:rPr lang="en-US" sz="4000" dirty="0"/>
              <a:t>Misinformation around medicines and vaccines can be detrimental to public health on a global scale. Groups like the anti-vaccination movement, for instance, use social media to spread misinformation, </a:t>
            </a:r>
            <a:r>
              <a:rPr lang="en-US" sz="4000" u="sng" dirty="0">
                <a:hlinkClick r:id="rId2"/>
              </a:rPr>
              <a:t>eroding public trust</a:t>
            </a:r>
            <a:r>
              <a:rPr lang="en-US" sz="4000" dirty="0"/>
              <a:t> in health care institutions on a global scale. Increased quality health education and social media accountability can thwart this mistrust. </a:t>
            </a:r>
          </a:p>
          <a:p>
            <a:endParaRPr lang="cs-CZ" dirty="0"/>
          </a:p>
        </p:txBody>
      </p:sp>
    </p:spTree>
    <p:extLst>
      <p:ext uri="{BB962C8B-B14F-4D97-AF65-F5344CB8AC3E}">
        <p14:creationId xmlns:p14="http://schemas.microsoft.com/office/powerpoint/2010/main" val="188872192"/>
      </p:ext>
    </p:extLst>
  </p:cSld>
  <p:clrMapOvr>
    <a:masterClrMapping/>
  </p:clrMapOvr>
  <mc:AlternateContent xmlns:mc="http://schemas.openxmlformats.org/markup-compatibility/2006" xmlns:p14="http://schemas.microsoft.com/office/powerpoint/2010/main">
    <mc:Choice Requires="p14">
      <p:transition spd="slow" p14:dur="2000" advTm="447"/>
    </mc:Choice>
    <mc:Fallback xmlns="">
      <p:transition spd="slow" advTm="447"/>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B63BC42B-C006-49B9-B182-48939BE43ED2}"/>
              </a:ext>
            </a:extLst>
          </p:cNvPr>
          <p:cNvSpPr>
            <a:spLocks noGrp="1"/>
          </p:cNvSpPr>
          <p:nvPr>
            <p:ph type="sldNum" sz="quarter" idx="11"/>
          </p:nvPr>
        </p:nvSpPr>
        <p:spPr/>
        <p:txBody>
          <a:bodyPr/>
          <a:lstStyle/>
          <a:p>
            <a:fld id="{0970407D-EE58-4A0B-824B-1D3AE42DD9CF}" type="slidenum">
              <a:rPr lang="cs-CZ" altLang="cs-CZ" smtClean="0"/>
              <a:pPr/>
              <a:t>37</a:t>
            </a:fld>
            <a:endParaRPr lang="cs-CZ" altLang="cs-CZ" dirty="0"/>
          </a:p>
        </p:txBody>
      </p:sp>
      <p:sp>
        <p:nvSpPr>
          <p:cNvPr id="4" name="Nadpis 3">
            <a:extLst>
              <a:ext uri="{FF2B5EF4-FFF2-40B4-BE49-F238E27FC236}">
                <a16:creationId xmlns:a16="http://schemas.microsoft.com/office/drawing/2014/main" id="{27CE884C-FE2E-426E-B069-AAB6E9C4AEA5}"/>
              </a:ext>
            </a:extLst>
          </p:cNvPr>
          <p:cNvSpPr>
            <a:spLocks noGrp="1"/>
          </p:cNvSpPr>
          <p:nvPr>
            <p:ph type="title"/>
          </p:nvPr>
        </p:nvSpPr>
        <p:spPr/>
        <p:txBody>
          <a:bodyPr>
            <a:normAutofit fontScale="90000"/>
          </a:bodyPr>
          <a:lstStyle/>
          <a:p>
            <a:r>
              <a:rPr lang="cs-CZ" dirty="0"/>
              <a:t>Anti-</a:t>
            </a:r>
            <a:r>
              <a:rPr lang="cs-CZ" dirty="0" err="1"/>
              <a:t>vaccine</a:t>
            </a:r>
            <a:r>
              <a:rPr lang="cs-CZ" dirty="0"/>
              <a:t> </a:t>
            </a:r>
            <a:r>
              <a:rPr lang="cs-CZ" dirty="0" err="1"/>
              <a:t>movement</a:t>
            </a:r>
            <a:endParaRPr lang="cs-CZ" dirty="0"/>
          </a:p>
        </p:txBody>
      </p:sp>
      <p:pic>
        <p:nvPicPr>
          <p:cNvPr id="6" name="Zástupný symbol pro obsah 5">
            <a:extLst>
              <a:ext uri="{FF2B5EF4-FFF2-40B4-BE49-F238E27FC236}">
                <a16:creationId xmlns:a16="http://schemas.microsoft.com/office/drawing/2014/main" id="{BC6F3311-70CD-4460-8418-79B183CAB3C8}"/>
              </a:ext>
            </a:extLst>
          </p:cNvPr>
          <p:cNvPicPr>
            <a:picLocks noGrp="1" noChangeAspect="1"/>
          </p:cNvPicPr>
          <p:nvPr>
            <p:ph idx="1"/>
          </p:nvPr>
        </p:nvPicPr>
        <p:blipFill>
          <a:blip r:embed="rId2"/>
          <a:stretch>
            <a:fillRect/>
          </a:stretch>
        </p:blipFill>
        <p:spPr>
          <a:xfrm>
            <a:off x="3041664" y="1084707"/>
            <a:ext cx="6647231" cy="3744261"/>
          </a:xfrm>
          <a:prstGeom prst="rect">
            <a:avLst/>
          </a:prstGeom>
        </p:spPr>
      </p:pic>
      <p:sp>
        <p:nvSpPr>
          <p:cNvPr id="7" name="Obdélník 6">
            <a:extLst>
              <a:ext uri="{FF2B5EF4-FFF2-40B4-BE49-F238E27FC236}">
                <a16:creationId xmlns:a16="http://schemas.microsoft.com/office/drawing/2014/main" id="{17FF491A-AD1B-45AD-9D39-62528D3A45CF}"/>
              </a:ext>
            </a:extLst>
          </p:cNvPr>
          <p:cNvSpPr/>
          <p:nvPr/>
        </p:nvSpPr>
        <p:spPr>
          <a:xfrm>
            <a:off x="413999" y="5153671"/>
            <a:ext cx="10921999" cy="1200329"/>
          </a:xfrm>
          <a:prstGeom prst="rect">
            <a:avLst/>
          </a:prstGeom>
        </p:spPr>
        <p:txBody>
          <a:bodyPr wrap="square">
            <a:spAutoFit/>
          </a:bodyPr>
          <a:lstStyle/>
          <a:p>
            <a:r>
              <a:rPr lang="en-US" dirty="0">
                <a:solidFill>
                  <a:srgbClr val="3A3A3A"/>
                </a:solidFill>
                <a:latin typeface="-apple-system"/>
              </a:rPr>
              <a:t>George Bernard Shaw (1856–1950) was a famous Irish playwright who was known as the leading dramatist of his generation, winning the Nobel Prize in Literature in 1925.</a:t>
            </a:r>
          </a:p>
          <a:p>
            <a:r>
              <a:rPr lang="en-US" dirty="0">
                <a:solidFill>
                  <a:srgbClr val="3A3A3A"/>
                </a:solidFill>
                <a:latin typeface="-apple-system"/>
              </a:rPr>
              <a:t>He was against vaccination, calling it “a peculiarly filthy piece of witchcraft.”</a:t>
            </a:r>
          </a:p>
        </p:txBody>
      </p:sp>
    </p:spTree>
    <p:extLst>
      <p:ext uri="{BB962C8B-B14F-4D97-AF65-F5344CB8AC3E}">
        <p14:creationId xmlns:p14="http://schemas.microsoft.com/office/powerpoint/2010/main" val="7316846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24D61666-4E9A-4848-B4F7-4C8D984F00DA}"/>
              </a:ext>
            </a:extLst>
          </p:cNvPr>
          <p:cNvSpPr>
            <a:spLocks noGrp="1"/>
          </p:cNvSpPr>
          <p:nvPr>
            <p:ph type="sldNum" sz="quarter" idx="11"/>
          </p:nvPr>
        </p:nvSpPr>
        <p:spPr/>
        <p:txBody>
          <a:bodyPr/>
          <a:lstStyle/>
          <a:p>
            <a:fld id="{0970407D-EE58-4A0B-824B-1D3AE42DD9CF}" type="slidenum">
              <a:rPr lang="cs-CZ" altLang="cs-CZ" smtClean="0"/>
              <a:pPr/>
              <a:t>38</a:t>
            </a:fld>
            <a:endParaRPr lang="cs-CZ" altLang="cs-CZ" dirty="0"/>
          </a:p>
        </p:txBody>
      </p:sp>
      <p:sp>
        <p:nvSpPr>
          <p:cNvPr id="4" name="Nadpis 3">
            <a:extLst>
              <a:ext uri="{FF2B5EF4-FFF2-40B4-BE49-F238E27FC236}">
                <a16:creationId xmlns:a16="http://schemas.microsoft.com/office/drawing/2014/main" id="{A3FBE318-4B1F-4E3B-9634-BB4AFB86321A}"/>
              </a:ext>
            </a:extLst>
          </p:cNvPr>
          <p:cNvSpPr>
            <a:spLocks noGrp="1"/>
          </p:cNvSpPr>
          <p:nvPr>
            <p:ph type="title"/>
          </p:nvPr>
        </p:nvSpPr>
        <p:spPr>
          <a:xfrm>
            <a:off x="413999" y="135467"/>
            <a:ext cx="11357697" cy="866352"/>
          </a:xfrm>
        </p:spPr>
        <p:txBody>
          <a:bodyPr>
            <a:normAutofit/>
          </a:bodyPr>
          <a:lstStyle/>
          <a:p>
            <a:pPr algn="ctr"/>
            <a:r>
              <a:rPr lang="cs-CZ" sz="4400" dirty="0" err="1"/>
              <a:t>Myths</a:t>
            </a:r>
            <a:r>
              <a:rPr lang="cs-CZ" sz="4400" dirty="0"/>
              <a:t> </a:t>
            </a:r>
            <a:r>
              <a:rPr lang="cs-CZ" sz="4400" dirty="0" err="1"/>
              <a:t>about</a:t>
            </a:r>
            <a:r>
              <a:rPr lang="cs-CZ" sz="4400" dirty="0"/>
              <a:t> </a:t>
            </a:r>
            <a:r>
              <a:rPr lang="cs-CZ" sz="4400" dirty="0" err="1"/>
              <a:t>vaccination</a:t>
            </a:r>
            <a:endParaRPr lang="cs-CZ" sz="4400" dirty="0"/>
          </a:p>
        </p:txBody>
      </p:sp>
      <p:sp>
        <p:nvSpPr>
          <p:cNvPr id="5" name="Zástupný symbol pro obsah 4">
            <a:extLst>
              <a:ext uri="{FF2B5EF4-FFF2-40B4-BE49-F238E27FC236}">
                <a16:creationId xmlns:a16="http://schemas.microsoft.com/office/drawing/2014/main" id="{61C4C123-A3C6-470B-BD1E-5F4C411277E8}"/>
              </a:ext>
            </a:extLst>
          </p:cNvPr>
          <p:cNvSpPr>
            <a:spLocks noGrp="1"/>
          </p:cNvSpPr>
          <p:nvPr>
            <p:ph idx="1"/>
          </p:nvPr>
        </p:nvSpPr>
        <p:spPr>
          <a:xfrm>
            <a:off x="414000" y="1001819"/>
            <a:ext cx="11334620" cy="5226181"/>
          </a:xfrm>
        </p:spPr>
        <p:txBody>
          <a:bodyPr/>
          <a:lstStyle/>
          <a:p>
            <a:pPr marL="72000" indent="0">
              <a:buNone/>
            </a:pPr>
            <a:r>
              <a:rPr lang="cs-CZ" dirty="0"/>
              <a:t>„</a:t>
            </a:r>
            <a:r>
              <a:rPr lang="en-US" dirty="0"/>
              <a:t>I read that vaccinated women will not have children</a:t>
            </a:r>
            <a:r>
              <a:rPr lang="cs-CZ" dirty="0"/>
              <a:t>…“</a:t>
            </a:r>
          </a:p>
          <a:p>
            <a:pPr marL="72000" indent="0">
              <a:buNone/>
            </a:pPr>
            <a:endParaRPr lang="cs-CZ" dirty="0"/>
          </a:p>
          <a:p>
            <a:pPr marL="72000" indent="0">
              <a:buNone/>
            </a:pPr>
            <a:endParaRPr lang="cs-CZ" dirty="0"/>
          </a:p>
          <a:p>
            <a:pPr marL="72000" indent="0">
              <a:buNone/>
            </a:pPr>
            <a:endParaRPr lang="cs-CZ" dirty="0"/>
          </a:p>
          <a:p>
            <a:pPr marL="72000" indent="0">
              <a:buNone/>
            </a:pPr>
            <a:endParaRPr lang="cs-CZ" dirty="0"/>
          </a:p>
          <a:p>
            <a:pPr marL="72000" indent="0">
              <a:buNone/>
            </a:pPr>
            <a:endParaRPr lang="cs-CZ" dirty="0"/>
          </a:p>
          <a:p>
            <a:pPr marL="72000" indent="0">
              <a:buNone/>
            </a:pPr>
            <a:endParaRPr lang="cs-CZ" dirty="0"/>
          </a:p>
          <a:p>
            <a:pPr marL="72000" indent="0">
              <a:buNone/>
            </a:pPr>
            <a:endParaRPr lang="cs-CZ" dirty="0"/>
          </a:p>
          <a:p>
            <a:pPr marL="72000" indent="0">
              <a:buNone/>
            </a:pPr>
            <a:endParaRPr lang="cs-CZ" dirty="0"/>
          </a:p>
          <a:p>
            <a:pPr marL="72000" indent="0">
              <a:buNone/>
            </a:pPr>
            <a:endParaRPr lang="cs-CZ" dirty="0"/>
          </a:p>
          <a:p>
            <a:pPr marL="72000" indent="0">
              <a:buNone/>
            </a:pPr>
            <a:r>
              <a:rPr lang="cs-CZ" dirty="0"/>
              <a:t>„</a:t>
            </a:r>
            <a:r>
              <a:rPr lang="en-US" dirty="0"/>
              <a:t>Don't believe it. I was vaccinated and when I returned home, they were still there. All four.</a:t>
            </a:r>
            <a:r>
              <a:rPr lang="cs-CZ" dirty="0"/>
              <a:t>“</a:t>
            </a:r>
          </a:p>
        </p:txBody>
      </p:sp>
      <p:pic>
        <p:nvPicPr>
          <p:cNvPr id="6" name="Obrázek 5">
            <a:extLst>
              <a:ext uri="{FF2B5EF4-FFF2-40B4-BE49-F238E27FC236}">
                <a16:creationId xmlns:a16="http://schemas.microsoft.com/office/drawing/2014/main" id="{1212D71D-A1D2-458F-88E3-F74DEC074DD8}"/>
              </a:ext>
            </a:extLst>
          </p:cNvPr>
          <p:cNvPicPr>
            <a:picLocks noChangeAspect="1"/>
          </p:cNvPicPr>
          <p:nvPr/>
        </p:nvPicPr>
        <p:blipFill>
          <a:blip r:embed="rId2"/>
          <a:stretch>
            <a:fillRect/>
          </a:stretch>
        </p:blipFill>
        <p:spPr>
          <a:xfrm>
            <a:off x="666000" y="1826652"/>
            <a:ext cx="3810330" cy="2859272"/>
          </a:xfrm>
          <a:prstGeom prst="rect">
            <a:avLst/>
          </a:prstGeom>
        </p:spPr>
      </p:pic>
      <p:pic>
        <p:nvPicPr>
          <p:cNvPr id="7" name="Obrázek 6">
            <a:extLst>
              <a:ext uri="{FF2B5EF4-FFF2-40B4-BE49-F238E27FC236}">
                <a16:creationId xmlns:a16="http://schemas.microsoft.com/office/drawing/2014/main" id="{8C9931AB-6669-403D-8900-EDBEEEDE1981}"/>
              </a:ext>
            </a:extLst>
          </p:cNvPr>
          <p:cNvPicPr>
            <a:picLocks noChangeAspect="1"/>
          </p:cNvPicPr>
          <p:nvPr/>
        </p:nvPicPr>
        <p:blipFill>
          <a:blip r:embed="rId3"/>
          <a:stretch>
            <a:fillRect/>
          </a:stretch>
        </p:blipFill>
        <p:spPr>
          <a:xfrm>
            <a:off x="7321593" y="1365274"/>
            <a:ext cx="3810329" cy="3810329"/>
          </a:xfrm>
          <a:prstGeom prst="rect">
            <a:avLst/>
          </a:prstGeom>
        </p:spPr>
      </p:pic>
    </p:spTree>
    <p:extLst>
      <p:ext uri="{BB962C8B-B14F-4D97-AF65-F5344CB8AC3E}">
        <p14:creationId xmlns:p14="http://schemas.microsoft.com/office/powerpoint/2010/main" val="12488745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D7739EF4-6F2A-4A6D-99B3-CC9576D35C19}"/>
              </a:ext>
            </a:extLst>
          </p:cNvPr>
          <p:cNvSpPr>
            <a:spLocks noGrp="1"/>
          </p:cNvSpPr>
          <p:nvPr>
            <p:ph type="sldNum" sz="quarter" idx="11"/>
          </p:nvPr>
        </p:nvSpPr>
        <p:spPr/>
        <p:txBody>
          <a:bodyPr/>
          <a:lstStyle/>
          <a:p>
            <a:fld id="{0970407D-EE58-4A0B-824B-1D3AE42DD9CF}" type="slidenum">
              <a:rPr lang="cs-CZ" altLang="cs-CZ" smtClean="0"/>
              <a:pPr/>
              <a:t>39</a:t>
            </a:fld>
            <a:endParaRPr lang="cs-CZ" altLang="cs-CZ" dirty="0"/>
          </a:p>
        </p:txBody>
      </p:sp>
      <p:sp>
        <p:nvSpPr>
          <p:cNvPr id="4" name="Nadpis 3">
            <a:extLst>
              <a:ext uri="{FF2B5EF4-FFF2-40B4-BE49-F238E27FC236}">
                <a16:creationId xmlns:a16="http://schemas.microsoft.com/office/drawing/2014/main" id="{BFEEAF41-433D-4C9C-847A-2B3B2CB12161}"/>
              </a:ext>
            </a:extLst>
          </p:cNvPr>
          <p:cNvSpPr>
            <a:spLocks noGrp="1"/>
          </p:cNvSpPr>
          <p:nvPr>
            <p:ph type="title"/>
          </p:nvPr>
        </p:nvSpPr>
        <p:spPr/>
        <p:txBody>
          <a:bodyPr>
            <a:normAutofit fontScale="90000"/>
          </a:bodyPr>
          <a:lstStyle/>
          <a:p>
            <a:r>
              <a:rPr lang="en-US" dirty="0"/>
              <a:t>11. Utilizing modern technology and innovations</a:t>
            </a:r>
            <a:br>
              <a:rPr lang="en-US" dirty="0"/>
            </a:br>
            <a:endParaRPr lang="cs-CZ" dirty="0"/>
          </a:p>
        </p:txBody>
      </p:sp>
      <p:sp>
        <p:nvSpPr>
          <p:cNvPr id="5" name="Zástupný symbol pro obsah 4">
            <a:extLst>
              <a:ext uri="{FF2B5EF4-FFF2-40B4-BE49-F238E27FC236}">
                <a16:creationId xmlns:a16="http://schemas.microsoft.com/office/drawing/2014/main" id="{D65228F4-E17B-483F-ACFA-9A96BD5FA08B}"/>
              </a:ext>
            </a:extLst>
          </p:cNvPr>
          <p:cNvSpPr>
            <a:spLocks noGrp="1"/>
          </p:cNvSpPr>
          <p:nvPr>
            <p:ph idx="1"/>
          </p:nvPr>
        </p:nvSpPr>
        <p:spPr/>
        <p:txBody>
          <a:bodyPr/>
          <a:lstStyle/>
          <a:p>
            <a:pPr marL="72000" indent="0">
              <a:buNone/>
            </a:pPr>
            <a:endParaRPr lang="cs-CZ" sz="3600" dirty="0"/>
          </a:p>
          <a:p>
            <a:pPr marL="72000" indent="0">
              <a:buNone/>
            </a:pPr>
            <a:r>
              <a:rPr lang="en-US" sz="3600" dirty="0"/>
              <a:t>New technological advancements are coming out every day, making it easier to detect and treat various illnesses. However, it is important to understand the ethical implications of these new advancements when bringing them into the public health sector so people seeking medical treatment are not harmed by the very tool that is supposed to help them. </a:t>
            </a:r>
          </a:p>
          <a:p>
            <a:endParaRPr lang="cs-CZ" dirty="0"/>
          </a:p>
        </p:txBody>
      </p:sp>
    </p:spTree>
    <p:extLst>
      <p:ext uri="{BB962C8B-B14F-4D97-AF65-F5344CB8AC3E}">
        <p14:creationId xmlns:p14="http://schemas.microsoft.com/office/powerpoint/2010/main" val="1817612538"/>
      </p:ext>
    </p:extLst>
  </p:cSld>
  <p:clrMapOvr>
    <a:masterClrMapping/>
  </p:clrMapOvr>
  <mc:AlternateContent xmlns:mc="http://schemas.openxmlformats.org/markup-compatibility/2006" xmlns:p14="http://schemas.microsoft.com/office/powerpoint/2010/main">
    <mc:Choice Requires="p14">
      <p:transition spd="slow" p14:dur="2000" advTm="802"/>
    </mc:Choice>
    <mc:Fallback xmlns="">
      <p:transition spd="slow" advTm="80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DD810EA-7542-4C86-924F-4932EA6F0A84}"/>
              </a:ext>
            </a:extLst>
          </p:cNvPr>
          <p:cNvSpPr>
            <a:spLocks noGrp="1"/>
          </p:cNvSpPr>
          <p:nvPr>
            <p:ph type="ftr" sz="quarter" idx="10"/>
          </p:nvPr>
        </p:nvSpPr>
        <p:spPr/>
        <p:txBody>
          <a:bodyPr/>
          <a:lstStyle/>
          <a:p>
            <a:r>
              <a:rPr lang="cs-CZ" dirty="0" err="1"/>
              <a:t>Dept</a:t>
            </a:r>
            <a:r>
              <a:rPr lang="cs-CZ" dirty="0"/>
              <a:t>. </a:t>
            </a:r>
            <a:r>
              <a:rPr lang="cs-CZ" dirty="0" err="1"/>
              <a:t>Of</a:t>
            </a:r>
            <a:r>
              <a:rPr lang="cs-CZ" dirty="0"/>
              <a:t> Public </a:t>
            </a:r>
            <a:r>
              <a:rPr lang="cs-CZ" dirty="0" err="1"/>
              <a:t>Health</a:t>
            </a:r>
            <a:r>
              <a:rPr lang="cs-CZ" dirty="0"/>
              <a:t> </a:t>
            </a:r>
            <a:endParaRPr lang="en-GB" dirty="0"/>
          </a:p>
        </p:txBody>
      </p:sp>
      <p:sp>
        <p:nvSpPr>
          <p:cNvPr id="3" name="Zástupný symbol pro číslo snímku 2">
            <a:extLst>
              <a:ext uri="{FF2B5EF4-FFF2-40B4-BE49-F238E27FC236}">
                <a16:creationId xmlns:a16="http://schemas.microsoft.com/office/drawing/2014/main" id="{A747E5FD-00DC-4184-92B0-0BDAC841D738}"/>
              </a:ext>
            </a:extLst>
          </p:cNvPr>
          <p:cNvSpPr>
            <a:spLocks noGrp="1"/>
          </p:cNvSpPr>
          <p:nvPr>
            <p:ph type="sldNum" sz="quarter" idx="11"/>
          </p:nvPr>
        </p:nvSpPr>
        <p:spPr/>
        <p:txBody>
          <a:bodyPr/>
          <a:lstStyle/>
          <a:p>
            <a:fld id="{0970407D-EE58-4A0B-824B-1D3AE42DD9CF}" type="slidenum">
              <a:rPr lang="cs-CZ" altLang="cs-CZ" smtClean="0"/>
              <a:pPr/>
              <a:t>4</a:t>
            </a:fld>
            <a:endParaRPr lang="cs-CZ" altLang="cs-CZ" dirty="0"/>
          </a:p>
        </p:txBody>
      </p:sp>
      <p:sp>
        <p:nvSpPr>
          <p:cNvPr id="4" name="Nadpis 3">
            <a:extLst>
              <a:ext uri="{FF2B5EF4-FFF2-40B4-BE49-F238E27FC236}">
                <a16:creationId xmlns:a16="http://schemas.microsoft.com/office/drawing/2014/main" id="{B44F2D6D-3102-4358-8C4E-66B0A4278CC8}"/>
              </a:ext>
            </a:extLst>
          </p:cNvPr>
          <p:cNvSpPr>
            <a:spLocks noGrp="1"/>
          </p:cNvSpPr>
          <p:nvPr>
            <p:ph type="title"/>
          </p:nvPr>
        </p:nvSpPr>
        <p:spPr>
          <a:xfrm>
            <a:off x="798990" y="449650"/>
            <a:ext cx="10457801" cy="451576"/>
          </a:xfrm>
        </p:spPr>
        <p:txBody>
          <a:bodyPr>
            <a:normAutofit fontScale="90000"/>
          </a:bodyPr>
          <a:lstStyle/>
          <a:p>
            <a:pPr algn="ctr"/>
            <a:r>
              <a:rPr lang="cs-CZ" dirty="0" err="1"/>
              <a:t>Definition</a:t>
            </a:r>
            <a:endParaRPr lang="cs-CZ" dirty="0"/>
          </a:p>
        </p:txBody>
      </p:sp>
      <p:sp>
        <p:nvSpPr>
          <p:cNvPr id="5" name="Zástupný symbol pro obsah 4">
            <a:extLst>
              <a:ext uri="{FF2B5EF4-FFF2-40B4-BE49-F238E27FC236}">
                <a16:creationId xmlns:a16="http://schemas.microsoft.com/office/drawing/2014/main" id="{6E3485CC-F151-44D8-A012-A94DDA36FBD3}"/>
              </a:ext>
            </a:extLst>
          </p:cNvPr>
          <p:cNvSpPr>
            <a:spLocks noGrp="1"/>
          </p:cNvSpPr>
          <p:nvPr>
            <p:ph idx="1"/>
          </p:nvPr>
        </p:nvSpPr>
        <p:spPr>
          <a:xfrm>
            <a:off x="798990" y="1371143"/>
            <a:ext cx="10221660" cy="4496997"/>
          </a:xfrm>
        </p:spPr>
        <p:txBody>
          <a:bodyPr/>
          <a:lstStyle/>
          <a:p>
            <a:pPr marL="72000" lvl="0" indent="0">
              <a:buClr>
                <a:srgbClr val="0000DC"/>
              </a:buClr>
              <a:buNone/>
            </a:pPr>
            <a:r>
              <a:rPr lang="cs-CZ" sz="3200" dirty="0" err="1">
                <a:solidFill>
                  <a:srgbClr val="000000"/>
                </a:solidFill>
              </a:rPr>
              <a:t>Those</a:t>
            </a:r>
            <a:r>
              <a:rPr lang="cs-CZ" sz="3200" dirty="0">
                <a:solidFill>
                  <a:srgbClr val="000000"/>
                </a:solidFill>
              </a:rPr>
              <a:t> </a:t>
            </a:r>
            <a:r>
              <a:rPr lang="cs-CZ" sz="3200" dirty="0" err="1">
                <a:solidFill>
                  <a:srgbClr val="000000"/>
                </a:solidFill>
              </a:rPr>
              <a:t>health</a:t>
            </a:r>
            <a:r>
              <a:rPr lang="cs-CZ" sz="3200" dirty="0">
                <a:solidFill>
                  <a:srgbClr val="000000"/>
                </a:solidFill>
              </a:rPr>
              <a:t> </a:t>
            </a:r>
            <a:r>
              <a:rPr lang="cs-CZ" sz="3200" dirty="0" err="1">
                <a:solidFill>
                  <a:srgbClr val="000000"/>
                </a:solidFill>
              </a:rPr>
              <a:t>issues</a:t>
            </a:r>
            <a:r>
              <a:rPr lang="cs-CZ" sz="3200" dirty="0">
                <a:solidFill>
                  <a:srgbClr val="000000"/>
                </a:solidFill>
              </a:rPr>
              <a:t> </a:t>
            </a:r>
            <a:r>
              <a:rPr lang="cs-CZ" sz="3200" dirty="0" err="1">
                <a:solidFill>
                  <a:srgbClr val="000000"/>
                </a:solidFill>
              </a:rPr>
              <a:t>that</a:t>
            </a:r>
            <a:r>
              <a:rPr lang="cs-CZ" sz="3200" dirty="0">
                <a:solidFill>
                  <a:srgbClr val="000000"/>
                </a:solidFill>
              </a:rPr>
              <a:t> </a:t>
            </a:r>
            <a:r>
              <a:rPr lang="cs-CZ" sz="3200" dirty="0" err="1">
                <a:solidFill>
                  <a:srgbClr val="000000"/>
                </a:solidFill>
              </a:rPr>
              <a:t>transcend</a:t>
            </a:r>
            <a:r>
              <a:rPr lang="cs-CZ" sz="3200" dirty="0">
                <a:solidFill>
                  <a:srgbClr val="000000"/>
                </a:solidFill>
              </a:rPr>
              <a:t> </a:t>
            </a:r>
            <a:r>
              <a:rPr lang="cs-CZ" sz="3200" dirty="0" err="1">
                <a:solidFill>
                  <a:srgbClr val="000000"/>
                </a:solidFill>
              </a:rPr>
              <a:t>national</a:t>
            </a:r>
            <a:r>
              <a:rPr lang="cs-CZ" sz="3200" dirty="0">
                <a:solidFill>
                  <a:srgbClr val="000000"/>
                </a:solidFill>
              </a:rPr>
              <a:t> </a:t>
            </a:r>
            <a:r>
              <a:rPr lang="cs-CZ" sz="3200" dirty="0" err="1">
                <a:solidFill>
                  <a:srgbClr val="000000"/>
                </a:solidFill>
              </a:rPr>
              <a:t>boundaries</a:t>
            </a:r>
            <a:r>
              <a:rPr lang="cs-CZ" sz="3200" dirty="0">
                <a:solidFill>
                  <a:srgbClr val="000000"/>
                </a:solidFill>
              </a:rPr>
              <a:t> and </a:t>
            </a:r>
            <a:r>
              <a:rPr lang="cs-CZ" sz="3200" dirty="0" err="1">
                <a:solidFill>
                  <a:srgbClr val="000000"/>
                </a:solidFill>
              </a:rPr>
              <a:t>governments</a:t>
            </a:r>
            <a:r>
              <a:rPr lang="cs-CZ" sz="3200" dirty="0">
                <a:solidFill>
                  <a:srgbClr val="000000"/>
                </a:solidFill>
              </a:rPr>
              <a:t> and call </a:t>
            </a:r>
            <a:r>
              <a:rPr lang="cs-CZ" sz="3200" dirty="0" err="1">
                <a:solidFill>
                  <a:srgbClr val="000000"/>
                </a:solidFill>
              </a:rPr>
              <a:t>for</a:t>
            </a:r>
            <a:r>
              <a:rPr lang="cs-CZ" sz="3200" dirty="0">
                <a:solidFill>
                  <a:srgbClr val="000000"/>
                </a:solidFill>
              </a:rPr>
              <a:t> </a:t>
            </a:r>
            <a:r>
              <a:rPr lang="cs-CZ" sz="3200" dirty="0" err="1">
                <a:solidFill>
                  <a:srgbClr val="000000"/>
                </a:solidFill>
              </a:rPr>
              <a:t>actions</a:t>
            </a:r>
            <a:r>
              <a:rPr lang="cs-CZ" sz="3200" dirty="0">
                <a:solidFill>
                  <a:srgbClr val="000000"/>
                </a:solidFill>
              </a:rPr>
              <a:t> on </a:t>
            </a:r>
            <a:r>
              <a:rPr lang="cs-CZ" sz="3200" dirty="0" err="1">
                <a:solidFill>
                  <a:srgbClr val="000000"/>
                </a:solidFill>
              </a:rPr>
              <a:t>the</a:t>
            </a:r>
            <a:r>
              <a:rPr lang="cs-CZ" sz="3200" dirty="0">
                <a:solidFill>
                  <a:srgbClr val="000000"/>
                </a:solidFill>
              </a:rPr>
              <a:t> </a:t>
            </a:r>
            <a:r>
              <a:rPr lang="cs-CZ" sz="3200" dirty="0" err="1">
                <a:solidFill>
                  <a:srgbClr val="000000"/>
                </a:solidFill>
              </a:rPr>
              <a:t>global</a:t>
            </a:r>
            <a:r>
              <a:rPr lang="cs-CZ" sz="3200" dirty="0">
                <a:solidFill>
                  <a:srgbClr val="000000"/>
                </a:solidFill>
              </a:rPr>
              <a:t> </a:t>
            </a:r>
            <a:r>
              <a:rPr lang="cs-CZ" sz="3200" dirty="0" err="1">
                <a:solidFill>
                  <a:srgbClr val="000000"/>
                </a:solidFill>
              </a:rPr>
              <a:t>forces</a:t>
            </a:r>
            <a:r>
              <a:rPr lang="cs-CZ" sz="3200" dirty="0">
                <a:solidFill>
                  <a:srgbClr val="000000"/>
                </a:solidFill>
              </a:rPr>
              <a:t> </a:t>
            </a:r>
            <a:r>
              <a:rPr lang="cs-CZ" sz="3200" dirty="0" err="1">
                <a:solidFill>
                  <a:srgbClr val="000000"/>
                </a:solidFill>
              </a:rPr>
              <a:t>that</a:t>
            </a:r>
            <a:r>
              <a:rPr lang="cs-CZ" sz="3200" dirty="0">
                <a:solidFill>
                  <a:srgbClr val="000000"/>
                </a:solidFill>
              </a:rPr>
              <a:t> </a:t>
            </a:r>
            <a:r>
              <a:rPr lang="cs-CZ" sz="3200" dirty="0" err="1">
                <a:solidFill>
                  <a:srgbClr val="000000"/>
                </a:solidFill>
              </a:rPr>
              <a:t>determine</a:t>
            </a:r>
            <a:r>
              <a:rPr lang="cs-CZ" sz="3200" dirty="0">
                <a:solidFill>
                  <a:srgbClr val="000000"/>
                </a:solidFill>
              </a:rPr>
              <a:t> </a:t>
            </a:r>
            <a:r>
              <a:rPr lang="cs-CZ" sz="3200" dirty="0" err="1">
                <a:solidFill>
                  <a:srgbClr val="000000"/>
                </a:solidFill>
              </a:rPr>
              <a:t>the</a:t>
            </a:r>
            <a:r>
              <a:rPr lang="cs-CZ" sz="3200" dirty="0">
                <a:solidFill>
                  <a:srgbClr val="000000"/>
                </a:solidFill>
              </a:rPr>
              <a:t> </a:t>
            </a:r>
            <a:r>
              <a:rPr lang="cs-CZ" sz="3200" dirty="0" err="1">
                <a:solidFill>
                  <a:srgbClr val="000000"/>
                </a:solidFill>
              </a:rPr>
              <a:t>health</a:t>
            </a:r>
            <a:r>
              <a:rPr lang="cs-CZ" sz="3200" dirty="0">
                <a:solidFill>
                  <a:srgbClr val="000000"/>
                </a:solidFill>
              </a:rPr>
              <a:t> </a:t>
            </a:r>
            <a:r>
              <a:rPr lang="cs-CZ" sz="3200" dirty="0" err="1">
                <a:solidFill>
                  <a:srgbClr val="000000"/>
                </a:solidFill>
              </a:rPr>
              <a:t>of</a:t>
            </a:r>
            <a:r>
              <a:rPr lang="cs-CZ" sz="3200" dirty="0">
                <a:solidFill>
                  <a:srgbClr val="000000"/>
                </a:solidFill>
              </a:rPr>
              <a:t> </a:t>
            </a:r>
            <a:r>
              <a:rPr lang="cs-CZ" sz="3200" dirty="0" err="1">
                <a:solidFill>
                  <a:srgbClr val="000000"/>
                </a:solidFill>
              </a:rPr>
              <a:t>people</a:t>
            </a:r>
            <a:r>
              <a:rPr lang="cs-CZ" sz="3200" dirty="0">
                <a:solidFill>
                  <a:srgbClr val="000000"/>
                </a:solidFill>
              </a:rPr>
              <a:t>.</a:t>
            </a:r>
          </a:p>
          <a:p>
            <a:pPr marL="72000" lvl="0" indent="0">
              <a:buClr>
                <a:srgbClr val="0000DC"/>
              </a:buClr>
              <a:buNone/>
            </a:pPr>
            <a:endParaRPr lang="cs-CZ" dirty="0">
              <a:solidFill>
                <a:srgbClr val="000000"/>
              </a:solidFill>
            </a:endParaRPr>
          </a:p>
          <a:p>
            <a:pPr marL="72000" lvl="0" indent="0">
              <a:buClr>
                <a:srgbClr val="0000DC"/>
              </a:buClr>
              <a:buNone/>
            </a:pPr>
            <a:endParaRPr lang="cs-CZ" i="1" dirty="0">
              <a:solidFill>
                <a:srgbClr val="000000"/>
              </a:solidFill>
            </a:endParaRPr>
          </a:p>
          <a:p>
            <a:pPr marL="72000" lvl="0" indent="0" algn="r">
              <a:buClr>
                <a:srgbClr val="0000DC"/>
              </a:buClr>
              <a:buNone/>
            </a:pPr>
            <a:endParaRPr lang="cs-CZ" i="1" dirty="0">
              <a:solidFill>
                <a:srgbClr val="000000"/>
              </a:solidFill>
            </a:endParaRPr>
          </a:p>
          <a:p>
            <a:pPr marL="72000" lvl="0" indent="0" algn="r">
              <a:buClr>
                <a:srgbClr val="0000DC"/>
              </a:buClr>
              <a:buNone/>
            </a:pPr>
            <a:endParaRPr lang="cs-CZ" i="1" dirty="0">
              <a:solidFill>
                <a:srgbClr val="000000"/>
              </a:solidFill>
            </a:endParaRPr>
          </a:p>
          <a:p>
            <a:pPr marL="72000" lvl="0" indent="0" algn="r">
              <a:buClr>
                <a:srgbClr val="0000DC"/>
              </a:buClr>
              <a:buNone/>
            </a:pPr>
            <a:r>
              <a:rPr lang="cs-CZ" i="1" dirty="0" err="1">
                <a:solidFill>
                  <a:srgbClr val="000000"/>
                </a:solidFill>
              </a:rPr>
              <a:t>Kickbush</a:t>
            </a:r>
            <a:r>
              <a:rPr lang="cs-CZ" i="1" dirty="0">
                <a:solidFill>
                  <a:srgbClr val="000000"/>
                </a:solidFill>
              </a:rPr>
              <a:t> I.: </a:t>
            </a:r>
            <a:r>
              <a:rPr lang="cs-CZ" i="1" dirty="0" err="1">
                <a:solidFill>
                  <a:srgbClr val="000000"/>
                </a:solidFill>
              </a:rPr>
              <a:t>The</a:t>
            </a:r>
            <a:r>
              <a:rPr lang="cs-CZ" i="1" dirty="0">
                <a:solidFill>
                  <a:srgbClr val="000000"/>
                </a:solidFill>
              </a:rPr>
              <a:t> </a:t>
            </a:r>
            <a:r>
              <a:rPr lang="cs-CZ" i="1" dirty="0" err="1">
                <a:solidFill>
                  <a:srgbClr val="000000"/>
                </a:solidFill>
              </a:rPr>
              <a:t>need</a:t>
            </a:r>
            <a:r>
              <a:rPr lang="cs-CZ" i="1" dirty="0">
                <a:solidFill>
                  <a:srgbClr val="000000"/>
                </a:solidFill>
              </a:rPr>
              <a:t> </a:t>
            </a:r>
            <a:r>
              <a:rPr lang="cs-CZ" i="1" dirty="0" err="1">
                <a:solidFill>
                  <a:srgbClr val="000000"/>
                </a:solidFill>
              </a:rPr>
              <a:t>for</a:t>
            </a:r>
            <a:r>
              <a:rPr lang="cs-CZ" i="1" dirty="0">
                <a:solidFill>
                  <a:srgbClr val="000000"/>
                </a:solidFill>
              </a:rPr>
              <a:t> </a:t>
            </a:r>
            <a:r>
              <a:rPr lang="cs-CZ" i="1" dirty="0" err="1">
                <a:solidFill>
                  <a:srgbClr val="000000"/>
                </a:solidFill>
              </a:rPr>
              <a:t>an</a:t>
            </a:r>
            <a:r>
              <a:rPr lang="cs-CZ" i="1" dirty="0">
                <a:solidFill>
                  <a:srgbClr val="000000"/>
                </a:solidFill>
              </a:rPr>
              <a:t> </a:t>
            </a:r>
            <a:r>
              <a:rPr lang="cs-CZ" i="1" dirty="0" err="1">
                <a:solidFill>
                  <a:srgbClr val="000000"/>
                </a:solidFill>
              </a:rPr>
              <a:t>European</a:t>
            </a:r>
            <a:r>
              <a:rPr lang="cs-CZ" i="1" dirty="0">
                <a:solidFill>
                  <a:srgbClr val="000000"/>
                </a:solidFill>
              </a:rPr>
              <a:t> </a:t>
            </a:r>
            <a:r>
              <a:rPr lang="cs-CZ" i="1" dirty="0" err="1">
                <a:solidFill>
                  <a:srgbClr val="000000"/>
                </a:solidFill>
              </a:rPr>
              <a:t>strategy</a:t>
            </a:r>
            <a:r>
              <a:rPr lang="cs-CZ" i="1" dirty="0">
                <a:solidFill>
                  <a:srgbClr val="000000"/>
                </a:solidFill>
              </a:rPr>
              <a:t> on </a:t>
            </a:r>
            <a:r>
              <a:rPr lang="cs-CZ" i="1" dirty="0" err="1">
                <a:solidFill>
                  <a:srgbClr val="000000"/>
                </a:solidFill>
              </a:rPr>
              <a:t>global</a:t>
            </a:r>
            <a:r>
              <a:rPr lang="cs-CZ" i="1" dirty="0">
                <a:solidFill>
                  <a:srgbClr val="000000"/>
                </a:solidFill>
              </a:rPr>
              <a:t> </a:t>
            </a:r>
            <a:r>
              <a:rPr lang="cs-CZ" i="1" dirty="0" err="1">
                <a:solidFill>
                  <a:srgbClr val="000000"/>
                </a:solidFill>
              </a:rPr>
              <a:t>health</a:t>
            </a:r>
            <a:r>
              <a:rPr lang="cs-CZ" i="1" dirty="0">
                <a:solidFill>
                  <a:srgbClr val="000000"/>
                </a:solidFill>
              </a:rPr>
              <a:t> (2006)</a:t>
            </a:r>
          </a:p>
          <a:p>
            <a:pPr marL="72000" indent="0">
              <a:buNone/>
            </a:pPr>
            <a:endParaRPr lang="cs-CZ" dirty="0"/>
          </a:p>
        </p:txBody>
      </p:sp>
    </p:spTree>
    <p:extLst>
      <p:ext uri="{BB962C8B-B14F-4D97-AF65-F5344CB8AC3E}">
        <p14:creationId xmlns:p14="http://schemas.microsoft.com/office/powerpoint/2010/main" val="16253978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F8813FA7-327E-4D45-BC56-2418E6B7CCEC}"/>
              </a:ext>
            </a:extLst>
          </p:cNvPr>
          <p:cNvSpPr>
            <a:spLocks noGrp="1"/>
          </p:cNvSpPr>
          <p:nvPr>
            <p:ph type="sldNum" sz="quarter" idx="11"/>
          </p:nvPr>
        </p:nvSpPr>
        <p:spPr/>
        <p:txBody>
          <a:bodyPr/>
          <a:lstStyle/>
          <a:p>
            <a:fld id="{0970407D-EE58-4A0B-824B-1D3AE42DD9CF}" type="slidenum">
              <a:rPr lang="cs-CZ" altLang="cs-CZ" smtClean="0"/>
              <a:pPr/>
              <a:t>40</a:t>
            </a:fld>
            <a:endParaRPr lang="cs-CZ" altLang="cs-CZ" dirty="0"/>
          </a:p>
        </p:txBody>
      </p:sp>
      <p:sp>
        <p:nvSpPr>
          <p:cNvPr id="4" name="Nadpis 3">
            <a:extLst>
              <a:ext uri="{FF2B5EF4-FFF2-40B4-BE49-F238E27FC236}">
                <a16:creationId xmlns:a16="http://schemas.microsoft.com/office/drawing/2014/main" id="{B1298A0D-C798-40FE-8A14-640274C9E590}"/>
              </a:ext>
            </a:extLst>
          </p:cNvPr>
          <p:cNvSpPr>
            <a:spLocks noGrp="1"/>
          </p:cNvSpPr>
          <p:nvPr>
            <p:ph type="title"/>
          </p:nvPr>
        </p:nvSpPr>
        <p:spPr/>
        <p:txBody>
          <a:bodyPr>
            <a:normAutofit fontScale="90000"/>
          </a:bodyPr>
          <a:lstStyle/>
          <a:p>
            <a:r>
              <a:rPr lang="en-US" dirty="0"/>
              <a:t>Utilizing modern technology and innovations</a:t>
            </a:r>
            <a:endParaRPr lang="cs-CZ" dirty="0"/>
          </a:p>
        </p:txBody>
      </p:sp>
      <p:sp>
        <p:nvSpPr>
          <p:cNvPr id="5" name="Zástupný symbol pro obsah 4">
            <a:extLst>
              <a:ext uri="{FF2B5EF4-FFF2-40B4-BE49-F238E27FC236}">
                <a16:creationId xmlns:a16="http://schemas.microsoft.com/office/drawing/2014/main" id="{88B9B353-E6A7-42EC-B6FB-1E4D3C4212C5}"/>
              </a:ext>
            </a:extLst>
          </p:cNvPr>
          <p:cNvSpPr>
            <a:spLocks noGrp="1"/>
          </p:cNvSpPr>
          <p:nvPr>
            <p:ph idx="1"/>
          </p:nvPr>
        </p:nvSpPr>
        <p:spPr>
          <a:xfrm>
            <a:off x="414000" y="1001819"/>
            <a:ext cx="11334620" cy="5478181"/>
          </a:xfrm>
        </p:spPr>
        <p:txBody>
          <a:bodyPr/>
          <a:lstStyle/>
          <a:p>
            <a:pPr marL="72000" indent="0">
              <a:buNone/>
            </a:pPr>
            <a:r>
              <a:rPr lang="en-US" dirty="0">
                <a:hlinkClick r:id="rId2"/>
              </a:rPr>
              <a:t>Patient dies after X-Ray blunder • healthcare-in-europe.com</a:t>
            </a:r>
            <a:endParaRPr lang="cs-CZ" dirty="0"/>
          </a:p>
          <a:p>
            <a:r>
              <a:rPr lang="en-US" b="1" dirty="0">
                <a:solidFill>
                  <a:srgbClr val="000000"/>
                </a:solidFill>
                <a:latin typeface="Roboto Condensed"/>
              </a:rPr>
              <a:t>Patient dies after X-Ray blunder</a:t>
            </a:r>
          </a:p>
          <a:p>
            <a:pPr marL="72000" indent="0">
              <a:buNone/>
            </a:pPr>
            <a:r>
              <a:rPr lang="en-US" i="1" dirty="0">
                <a:solidFill>
                  <a:srgbClr val="000000"/>
                </a:solidFill>
                <a:latin typeface="Georgia" panose="02040502050405020303" pitchFamily="18" charset="0"/>
              </a:rPr>
              <a:t>ONE patient died and 13 others were seriously affected by an overdose of X-ray radiation at a hospital in </a:t>
            </a:r>
            <a:r>
              <a:rPr lang="en-US" i="1" dirty="0" err="1">
                <a:solidFill>
                  <a:srgbClr val="000000"/>
                </a:solidFill>
                <a:latin typeface="Georgia" panose="02040502050405020303" pitchFamily="18" charset="0"/>
              </a:rPr>
              <a:t>Epinal</a:t>
            </a:r>
            <a:r>
              <a:rPr lang="en-US" i="1" dirty="0">
                <a:solidFill>
                  <a:srgbClr val="000000"/>
                </a:solidFill>
                <a:latin typeface="Georgia" panose="02040502050405020303" pitchFamily="18" charset="0"/>
              </a:rPr>
              <a:t>, north-east France.</a:t>
            </a:r>
            <a:endParaRPr lang="cs-CZ" i="1" dirty="0">
              <a:solidFill>
                <a:srgbClr val="000000"/>
              </a:solidFill>
              <a:latin typeface="Georgia" panose="02040502050405020303" pitchFamily="18" charset="0"/>
            </a:endParaRPr>
          </a:p>
          <a:p>
            <a:pPr marL="72000" indent="0">
              <a:buNone/>
            </a:pPr>
            <a:endParaRPr lang="cs-CZ" i="1" dirty="0">
              <a:solidFill>
                <a:srgbClr val="000000"/>
              </a:solidFill>
              <a:latin typeface="Georgia" panose="02040502050405020303" pitchFamily="18" charset="0"/>
            </a:endParaRPr>
          </a:p>
          <a:p>
            <a:pPr marL="72000" indent="0">
              <a:buNone/>
            </a:pPr>
            <a:endParaRPr lang="cs-CZ" i="1" dirty="0">
              <a:solidFill>
                <a:srgbClr val="000000"/>
              </a:solidFill>
              <a:latin typeface="Georgia" panose="02040502050405020303" pitchFamily="18" charset="0"/>
            </a:endParaRPr>
          </a:p>
          <a:p>
            <a:pPr marL="72000" indent="0">
              <a:buNone/>
            </a:pPr>
            <a:endParaRPr lang="cs-CZ" i="1" dirty="0">
              <a:solidFill>
                <a:srgbClr val="000000"/>
              </a:solidFill>
              <a:latin typeface="Georgia" panose="02040502050405020303" pitchFamily="18" charset="0"/>
            </a:endParaRPr>
          </a:p>
          <a:p>
            <a:pPr marL="72000" indent="0">
              <a:buNone/>
            </a:pPr>
            <a:r>
              <a:rPr lang="en-US" dirty="0">
                <a:hlinkClick r:id="rId3"/>
              </a:rPr>
              <a:t>Medical errors and accidents: an ongoing threat to health- STAT (statnews.com)</a:t>
            </a:r>
            <a:endParaRPr lang="cs-CZ" i="1" dirty="0">
              <a:solidFill>
                <a:srgbClr val="000000"/>
              </a:solidFill>
              <a:latin typeface="Georgia" panose="02040502050405020303" pitchFamily="18" charset="0"/>
            </a:endParaRPr>
          </a:p>
          <a:p>
            <a:pPr marL="72000" indent="0">
              <a:buNone/>
            </a:pPr>
            <a:r>
              <a:rPr lang="en-US" dirty="0"/>
              <a:t>Use systems redesign and the law to prevent medical errors and accidents</a:t>
            </a:r>
            <a:endParaRPr lang="cs-CZ" i="1" dirty="0">
              <a:solidFill>
                <a:srgbClr val="000000"/>
              </a:solidFill>
              <a:latin typeface="Georgia" panose="02040502050405020303" pitchFamily="18" charset="0"/>
            </a:endParaRPr>
          </a:p>
          <a:p>
            <a:pPr marL="72000" indent="0">
              <a:buNone/>
            </a:pPr>
            <a:endParaRPr lang="cs-CZ" i="1" dirty="0">
              <a:solidFill>
                <a:srgbClr val="000000"/>
              </a:solidFill>
              <a:latin typeface="Georgia" panose="02040502050405020303" pitchFamily="18" charset="0"/>
            </a:endParaRPr>
          </a:p>
          <a:p>
            <a:pPr marL="72000" indent="0">
              <a:buNone/>
            </a:pPr>
            <a:endParaRPr lang="en-US" i="1" dirty="0">
              <a:solidFill>
                <a:srgbClr val="000000"/>
              </a:solidFill>
              <a:latin typeface="Georgia" panose="02040502050405020303" pitchFamily="18" charset="0"/>
            </a:endParaRPr>
          </a:p>
          <a:p>
            <a:pPr marL="72000" indent="0">
              <a:buNone/>
            </a:pPr>
            <a:endParaRPr lang="cs-CZ" dirty="0"/>
          </a:p>
        </p:txBody>
      </p:sp>
    </p:spTree>
    <p:extLst>
      <p:ext uri="{BB962C8B-B14F-4D97-AF65-F5344CB8AC3E}">
        <p14:creationId xmlns:p14="http://schemas.microsoft.com/office/powerpoint/2010/main" val="8798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1B6167E3-A4D7-4ABB-A875-DB96E169C85E}"/>
              </a:ext>
            </a:extLst>
          </p:cNvPr>
          <p:cNvSpPr>
            <a:spLocks noGrp="1"/>
          </p:cNvSpPr>
          <p:nvPr>
            <p:ph type="sldNum" sz="quarter" idx="11"/>
          </p:nvPr>
        </p:nvSpPr>
        <p:spPr/>
        <p:txBody>
          <a:bodyPr/>
          <a:lstStyle/>
          <a:p>
            <a:fld id="{0970407D-EE58-4A0B-824B-1D3AE42DD9CF}" type="slidenum">
              <a:rPr lang="cs-CZ" altLang="cs-CZ" smtClean="0"/>
              <a:pPr/>
              <a:t>41</a:t>
            </a:fld>
            <a:endParaRPr lang="cs-CZ" altLang="cs-CZ" dirty="0"/>
          </a:p>
        </p:txBody>
      </p:sp>
      <p:sp>
        <p:nvSpPr>
          <p:cNvPr id="4" name="Nadpis 3">
            <a:extLst>
              <a:ext uri="{FF2B5EF4-FFF2-40B4-BE49-F238E27FC236}">
                <a16:creationId xmlns:a16="http://schemas.microsoft.com/office/drawing/2014/main" id="{832CDED5-F175-45EA-A067-CC3AB9449612}"/>
              </a:ext>
            </a:extLst>
          </p:cNvPr>
          <p:cNvSpPr>
            <a:spLocks noGrp="1"/>
          </p:cNvSpPr>
          <p:nvPr>
            <p:ph type="title"/>
          </p:nvPr>
        </p:nvSpPr>
        <p:spPr/>
        <p:txBody>
          <a:bodyPr>
            <a:normAutofit fontScale="90000"/>
          </a:bodyPr>
          <a:lstStyle/>
          <a:p>
            <a:r>
              <a:rPr lang="en-US" dirty="0"/>
              <a:t>12. Preventing antibiotic resistance</a:t>
            </a:r>
            <a:br>
              <a:rPr lang="en-US" dirty="0"/>
            </a:br>
            <a:endParaRPr lang="cs-CZ" dirty="0"/>
          </a:p>
        </p:txBody>
      </p:sp>
      <p:sp>
        <p:nvSpPr>
          <p:cNvPr id="5" name="Zástupný symbol pro obsah 4">
            <a:extLst>
              <a:ext uri="{FF2B5EF4-FFF2-40B4-BE49-F238E27FC236}">
                <a16:creationId xmlns:a16="http://schemas.microsoft.com/office/drawing/2014/main" id="{A36C861C-6123-479F-9674-9EC70852372B}"/>
              </a:ext>
            </a:extLst>
          </p:cNvPr>
          <p:cNvSpPr>
            <a:spLocks noGrp="1"/>
          </p:cNvSpPr>
          <p:nvPr>
            <p:ph idx="1"/>
          </p:nvPr>
        </p:nvSpPr>
        <p:spPr>
          <a:xfrm>
            <a:off x="414000" y="1001819"/>
            <a:ext cx="11334620" cy="5226181"/>
          </a:xfrm>
        </p:spPr>
        <p:txBody>
          <a:bodyPr>
            <a:normAutofit fontScale="92500" lnSpcReduction="10000"/>
          </a:bodyPr>
          <a:lstStyle/>
          <a:p>
            <a:pPr marL="72000" indent="0">
              <a:buNone/>
            </a:pPr>
            <a:r>
              <a:rPr lang="en-US" sz="4000" u="sng" dirty="0">
                <a:hlinkClick r:id="rId2"/>
              </a:rPr>
              <a:t>Antimicrobial resistance</a:t>
            </a:r>
            <a:r>
              <a:rPr lang="en-US" sz="4000" dirty="0"/>
              <a:t> (AMR) is when certain bacteria or viruses can no longer be treated by antibiotics and can be caused by the overuse of antibiotics, poor hygiene, or lack of access to clean water. Because AMR could pose a serious threat to modern medicine, international authorities must allocate funding for research into new antibiotics.</a:t>
            </a:r>
            <a:endParaRPr lang="cs-CZ" sz="4000" dirty="0"/>
          </a:p>
          <a:p>
            <a:pPr marL="72000" indent="0">
              <a:buNone/>
            </a:pPr>
            <a:endParaRPr lang="cs-CZ" sz="3200" dirty="0"/>
          </a:p>
          <a:p>
            <a:pPr marL="72000" indent="0">
              <a:buNone/>
            </a:pPr>
            <a:r>
              <a:rPr lang="cs-CZ" sz="3200" i="1" dirty="0"/>
              <a:t>Comment:</a:t>
            </a:r>
          </a:p>
          <a:p>
            <a:pPr marL="72000" indent="0">
              <a:buNone/>
            </a:pPr>
            <a:r>
              <a:rPr lang="cs-CZ" sz="3200" i="1" dirty="0" err="1"/>
              <a:t>Author</a:t>
            </a:r>
            <a:r>
              <a:rPr lang="cs-CZ" sz="3200" i="1" dirty="0"/>
              <a:t> </a:t>
            </a:r>
            <a:r>
              <a:rPr lang="cs-CZ" sz="3200" i="1" dirty="0" err="1"/>
              <a:t>does</a:t>
            </a:r>
            <a:r>
              <a:rPr lang="cs-CZ" sz="3200" i="1" dirty="0"/>
              <a:t> not </a:t>
            </a:r>
            <a:r>
              <a:rPr lang="cs-CZ" sz="3200" i="1" dirty="0" err="1"/>
              <a:t>mention</a:t>
            </a:r>
            <a:r>
              <a:rPr lang="cs-CZ" sz="3200" i="1" dirty="0"/>
              <a:t> </a:t>
            </a:r>
            <a:r>
              <a:rPr lang="cs-CZ" sz="3200" i="1" dirty="0" err="1"/>
              <a:t>causes</a:t>
            </a:r>
            <a:r>
              <a:rPr lang="cs-CZ" sz="3200" i="1" dirty="0"/>
              <a:t> </a:t>
            </a:r>
            <a:r>
              <a:rPr lang="cs-CZ" sz="3200" i="1" dirty="0" err="1"/>
              <a:t>of</a:t>
            </a:r>
            <a:r>
              <a:rPr lang="cs-CZ" sz="3200" i="1" dirty="0"/>
              <a:t> AMR and </a:t>
            </a:r>
            <a:r>
              <a:rPr lang="cs-CZ" sz="3200" i="1" dirty="0" err="1"/>
              <a:t>specific</a:t>
            </a:r>
            <a:r>
              <a:rPr lang="cs-CZ" sz="3200" i="1" dirty="0"/>
              <a:t> </a:t>
            </a:r>
            <a:r>
              <a:rPr lang="cs-CZ" sz="3200" i="1" dirty="0" err="1"/>
              <a:t>methods</a:t>
            </a:r>
            <a:r>
              <a:rPr lang="cs-CZ" sz="3200" i="1" dirty="0"/>
              <a:t> </a:t>
            </a:r>
            <a:r>
              <a:rPr lang="cs-CZ" sz="3200" i="1" dirty="0" err="1"/>
              <a:t>of</a:t>
            </a:r>
            <a:r>
              <a:rPr lang="cs-CZ" sz="3200" i="1" dirty="0"/>
              <a:t> </a:t>
            </a:r>
            <a:r>
              <a:rPr lang="cs-CZ" sz="3200" i="1" dirty="0" err="1"/>
              <a:t>prevention</a:t>
            </a:r>
            <a:r>
              <a:rPr lang="cs-CZ" sz="3200" i="1" dirty="0"/>
              <a:t>.</a:t>
            </a:r>
            <a:endParaRPr lang="en-US" sz="3200" i="1" dirty="0"/>
          </a:p>
          <a:p>
            <a:endParaRPr lang="cs-CZ" dirty="0"/>
          </a:p>
        </p:txBody>
      </p:sp>
    </p:spTree>
    <p:extLst>
      <p:ext uri="{BB962C8B-B14F-4D97-AF65-F5344CB8AC3E}">
        <p14:creationId xmlns:p14="http://schemas.microsoft.com/office/powerpoint/2010/main" val="439039017"/>
      </p:ext>
    </p:extLst>
  </p:cSld>
  <p:clrMapOvr>
    <a:masterClrMapping/>
  </p:clrMapOvr>
  <mc:AlternateContent xmlns:mc="http://schemas.openxmlformats.org/markup-compatibility/2006" xmlns:p14="http://schemas.microsoft.com/office/powerpoint/2010/main">
    <mc:Choice Requires="p14">
      <p:transition spd="slow" p14:dur="2000" advTm="730"/>
    </mc:Choice>
    <mc:Fallback xmlns="">
      <p:transition spd="slow" advTm="73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945ABAF7-B73E-4CC6-A7F6-1B00A0585EFF}"/>
              </a:ext>
            </a:extLst>
          </p:cNvPr>
          <p:cNvSpPr>
            <a:spLocks noGrp="1"/>
          </p:cNvSpPr>
          <p:nvPr>
            <p:ph type="sldNum" sz="quarter" idx="11"/>
          </p:nvPr>
        </p:nvSpPr>
        <p:spPr/>
        <p:txBody>
          <a:bodyPr/>
          <a:lstStyle/>
          <a:p>
            <a:fld id="{0970407D-EE58-4A0B-824B-1D3AE42DD9CF}" type="slidenum">
              <a:rPr lang="cs-CZ" altLang="cs-CZ" smtClean="0"/>
              <a:pPr/>
              <a:t>42</a:t>
            </a:fld>
            <a:endParaRPr lang="cs-CZ" altLang="cs-CZ" dirty="0"/>
          </a:p>
        </p:txBody>
      </p:sp>
      <p:sp>
        <p:nvSpPr>
          <p:cNvPr id="4" name="Nadpis 3">
            <a:extLst>
              <a:ext uri="{FF2B5EF4-FFF2-40B4-BE49-F238E27FC236}">
                <a16:creationId xmlns:a16="http://schemas.microsoft.com/office/drawing/2014/main" id="{433775F8-94B2-41B4-909D-E9D7E7555E9A}"/>
              </a:ext>
            </a:extLst>
          </p:cNvPr>
          <p:cNvSpPr>
            <a:spLocks noGrp="1"/>
          </p:cNvSpPr>
          <p:nvPr>
            <p:ph type="title"/>
          </p:nvPr>
        </p:nvSpPr>
        <p:spPr/>
        <p:txBody>
          <a:bodyPr>
            <a:normAutofit fontScale="90000"/>
          </a:bodyPr>
          <a:lstStyle/>
          <a:p>
            <a:r>
              <a:rPr lang="en-US" dirty="0"/>
              <a:t>13. Ensuring health care facilities are clean and sterile</a:t>
            </a:r>
            <a:endParaRPr lang="cs-CZ" dirty="0"/>
          </a:p>
        </p:txBody>
      </p:sp>
      <p:sp>
        <p:nvSpPr>
          <p:cNvPr id="5" name="Zástupný symbol pro obsah 4">
            <a:extLst>
              <a:ext uri="{FF2B5EF4-FFF2-40B4-BE49-F238E27FC236}">
                <a16:creationId xmlns:a16="http://schemas.microsoft.com/office/drawing/2014/main" id="{C332AD48-38D2-4D43-8919-762829F7A4D8}"/>
              </a:ext>
            </a:extLst>
          </p:cNvPr>
          <p:cNvSpPr>
            <a:spLocks noGrp="1"/>
          </p:cNvSpPr>
          <p:nvPr>
            <p:ph idx="1"/>
          </p:nvPr>
        </p:nvSpPr>
        <p:spPr>
          <a:xfrm>
            <a:off x="414000" y="1001819"/>
            <a:ext cx="11334620" cy="5478181"/>
          </a:xfrm>
        </p:spPr>
        <p:txBody>
          <a:bodyPr/>
          <a:lstStyle/>
          <a:p>
            <a:pPr marL="72000" indent="0">
              <a:buNone/>
            </a:pPr>
            <a:r>
              <a:rPr lang="en-US" dirty="0"/>
              <a:t> </a:t>
            </a:r>
          </a:p>
          <a:p>
            <a:pPr marL="72000" indent="0">
              <a:buNone/>
            </a:pPr>
            <a:r>
              <a:rPr lang="en-US" sz="4000" dirty="0"/>
              <a:t>Clean water and sanitation are key to keeping health care facilities sterile. Currently, </a:t>
            </a:r>
            <a:r>
              <a:rPr lang="en-US" sz="4000" u="sng" dirty="0">
                <a:hlinkClick r:id="rId2"/>
              </a:rPr>
              <a:t>1 in 4 health facilities</a:t>
            </a:r>
            <a:r>
              <a:rPr lang="en-US" sz="4000" dirty="0"/>
              <a:t> worldwide lacks basic water and sanitation services, increasing the overall risk of infection for patients and health care professionals alike.</a:t>
            </a:r>
          </a:p>
          <a:p>
            <a:endParaRPr lang="cs-CZ" dirty="0"/>
          </a:p>
        </p:txBody>
      </p:sp>
    </p:spTree>
    <p:extLst>
      <p:ext uri="{BB962C8B-B14F-4D97-AF65-F5344CB8AC3E}">
        <p14:creationId xmlns:p14="http://schemas.microsoft.com/office/powerpoint/2010/main" val="2003114942"/>
      </p:ext>
    </p:extLst>
  </p:cSld>
  <p:clrMapOvr>
    <a:masterClrMapping/>
  </p:clrMapOvr>
  <mc:AlternateContent xmlns:mc="http://schemas.openxmlformats.org/markup-compatibility/2006" xmlns:p14="http://schemas.microsoft.com/office/powerpoint/2010/main">
    <mc:Choice Requires="p14">
      <p:transition spd="slow" p14:dur="2000" advTm="1448"/>
    </mc:Choice>
    <mc:Fallback xmlns="">
      <p:transition spd="slow" advTm="1448"/>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05630F72-37CD-46E4-BEA2-D390965F834A}"/>
              </a:ext>
            </a:extLst>
          </p:cNvPr>
          <p:cNvSpPr>
            <a:spLocks noGrp="1"/>
          </p:cNvSpPr>
          <p:nvPr>
            <p:ph type="sldNum" sz="quarter" idx="11"/>
          </p:nvPr>
        </p:nvSpPr>
        <p:spPr/>
        <p:txBody>
          <a:bodyPr/>
          <a:lstStyle/>
          <a:p>
            <a:fld id="{0970407D-EE58-4A0B-824B-1D3AE42DD9CF}" type="slidenum">
              <a:rPr lang="cs-CZ" altLang="cs-CZ" smtClean="0"/>
              <a:pPr/>
              <a:t>43</a:t>
            </a:fld>
            <a:endParaRPr lang="cs-CZ" altLang="cs-CZ" dirty="0"/>
          </a:p>
        </p:txBody>
      </p:sp>
      <p:sp>
        <p:nvSpPr>
          <p:cNvPr id="4" name="Nadpis 3">
            <a:extLst>
              <a:ext uri="{FF2B5EF4-FFF2-40B4-BE49-F238E27FC236}">
                <a16:creationId xmlns:a16="http://schemas.microsoft.com/office/drawing/2014/main" id="{1D0EB387-B9C4-4E70-9D1A-6D56298F175B}"/>
              </a:ext>
            </a:extLst>
          </p:cNvPr>
          <p:cNvSpPr>
            <a:spLocks noGrp="1"/>
          </p:cNvSpPr>
          <p:nvPr>
            <p:ph type="title"/>
          </p:nvPr>
        </p:nvSpPr>
        <p:spPr/>
        <p:txBody>
          <a:bodyPr>
            <a:normAutofit fontScale="90000"/>
          </a:bodyPr>
          <a:lstStyle/>
          <a:p>
            <a:r>
              <a:rPr lang="cs-CZ" dirty="0" err="1"/>
              <a:t>Environment</a:t>
            </a:r>
            <a:r>
              <a:rPr lang="cs-CZ" dirty="0"/>
              <a:t> as a determinant </a:t>
            </a:r>
            <a:r>
              <a:rPr lang="cs-CZ" dirty="0" err="1"/>
              <a:t>of</a:t>
            </a:r>
            <a:r>
              <a:rPr lang="cs-CZ" dirty="0"/>
              <a:t> </a:t>
            </a:r>
            <a:r>
              <a:rPr lang="cs-CZ" dirty="0" err="1"/>
              <a:t>overall</a:t>
            </a:r>
            <a:r>
              <a:rPr lang="cs-CZ" dirty="0"/>
              <a:t> </a:t>
            </a:r>
            <a:r>
              <a:rPr lang="cs-CZ" dirty="0" err="1"/>
              <a:t>health</a:t>
            </a:r>
            <a:endParaRPr lang="cs-CZ" dirty="0"/>
          </a:p>
        </p:txBody>
      </p:sp>
      <p:pic>
        <p:nvPicPr>
          <p:cNvPr id="6" name="Zástupný symbol pro obsah 5">
            <a:extLst>
              <a:ext uri="{FF2B5EF4-FFF2-40B4-BE49-F238E27FC236}">
                <a16:creationId xmlns:a16="http://schemas.microsoft.com/office/drawing/2014/main" id="{E6D92E9A-55C6-4ABD-89AC-B232DC5B0D73}"/>
              </a:ext>
            </a:extLst>
          </p:cNvPr>
          <p:cNvPicPr>
            <a:picLocks noGrp="1" noChangeAspect="1"/>
          </p:cNvPicPr>
          <p:nvPr>
            <p:ph idx="1"/>
          </p:nvPr>
        </p:nvPicPr>
        <p:blipFill>
          <a:blip r:embed="rId2"/>
          <a:stretch>
            <a:fillRect/>
          </a:stretch>
        </p:blipFill>
        <p:spPr>
          <a:xfrm>
            <a:off x="1393274" y="776939"/>
            <a:ext cx="8449733" cy="5792534"/>
          </a:xfrm>
          <a:prstGeom prst="rect">
            <a:avLst/>
          </a:prstGeom>
        </p:spPr>
      </p:pic>
      <p:sp>
        <p:nvSpPr>
          <p:cNvPr id="7" name="Šipka: doprava 6">
            <a:extLst>
              <a:ext uri="{FF2B5EF4-FFF2-40B4-BE49-F238E27FC236}">
                <a16:creationId xmlns:a16="http://schemas.microsoft.com/office/drawing/2014/main" id="{C35ABFE1-9348-4548-A45A-4FFD2A18E908}"/>
              </a:ext>
            </a:extLst>
          </p:cNvPr>
          <p:cNvSpPr/>
          <p:nvPr/>
        </p:nvSpPr>
        <p:spPr bwMode="auto">
          <a:xfrm rot="12005131">
            <a:off x="2845167" y="2941691"/>
            <a:ext cx="3709587" cy="535484"/>
          </a:xfrm>
          <a:prstGeom prst="rightArrow">
            <a:avLst/>
          </a:prstGeom>
          <a:solidFill>
            <a:schemeClr val="bg1"/>
          </a:solidFill>
          <a:ln w="9525" cap="flat" cmpd="sng" algn="ctr">
            <a:solidFill>
              <a:schemeClr val="accent2"/>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8" name="Šipka: doprava 7">
            <a:extLst>
              <a:ext uri="{FF2B5EF4-FFF2-40B4-BE49-F238E27FC236}">
                <a16:creationId xmlns:a16="http://schemas.microsoft.com/office/drawing/2014/main" id="{FB46F579-7544-4058-929E-9810CD19A91D}"/>
              </a:ext>
            </a:extLst>
          </p:cNvPr>
          <p:cNvSpPr/>
          <p:nvPr/>
        </p:nvSpPr>
        <p:spPr bwMode="auto">
          <a:xfrm rot="10800000">
            <a:off x="2760877" y="3130851"/>
            <a:ext cx="3806275" cy="596298"/>
          </a:xfrm>
          <a:prstGeom prst="rightArrow">
            <a:avLst/>
          </a:prstGeom>
          <a:noFill/>
          <a:ln w="9525" cap="flat" cmpd="sng" algn="ctr">
            <a:solidFill>
              <a:schemeClr val="tx1"/>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10308486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D98EAC0-419E-4D43-A6FD-3DF0730D3273}"/>
              </a:ext>
            </a:extLst>
          </p:cNvPr>
          <p:cNvSpPr>
            <a:spLocks noGrp="1"/>
          </p:cNvSpPr>
          <p:nvPr>
            <p:ph type="sldNum" sz="quarter" idx="11"/>
          </p:nvPr>
        </p:nvSpPr>
        <p:spPr/>
        <p:txBody>
          <a:bodyPr/>
          <a:lstStyle/>
          <a:p>
            <a:fld id="{0970407D-EE58-4A0B-824B-1D3AE42DD9CF}" type="slidenum">
              <a:rPr lang="cs-CZ" altLang="cs-CZ" smtClean="0"/>
              <a:pPr/>
              <a:t>44</a:t>
            </a:fld>
            <a:endParaRPr lang="cs-CZ" altLang="cs-CZ" dirty="0"/>
          </a:p>
        </p:txBody>
      </p:sp>
      <p:sp>
        <p:nvSpPr>
          <p:cNvPr id="4" name="Nadpis 3">
            <a:extLst>
              <a:ext uri="{FF2B5EF4-FFF2-40B4-BE49-F238E27FC236}">
                <a16:creationId xmlns:a16="http://schemas.microsoft.com/office/drawing/2014/main" id="{F63F1067-E001-4D56-8E15-7D7B1B04BABF}"/>
              </a:ext>
            </a:extLst>
          </p:cNvPr>
          <p:cNvSpPr>
            <a:spLocks noGrp="1"/>
          </p:cNvSpPr>
          <p:nvPr>
            <p:ph type="title"/>
          </p:nvPr>
        </p:nvSpPr>
        <p:spPr/>
        <p:txBody>
          <a:bodyPr>
            <a:normAutofit fontScale="90000"/>
          </a:bodyPr>
          <a:lstStyle/>
          <a:p>
            <a:r>
              <a:rPr lang="cs-CZ" dirty="0" err="1"/>
              <a:t>Environment</a:t>
            </a:r>
            <a:r>
              <a:rPr lang="cs-CZ" dirty="0"/>
              <a:t> and </a:t>
            </a:r>
            <a:r>
              <a:rPr lang="cs-CZ" dirty="0" err="1"/>
              <a:t>health</a:t>
            </a:r>
            <a:r>
              <a:rPr lang="cs-CZ" dirty="0"/>
              <a:t> </a:t>
            </a:r>
            <a:r>
              <a:rPr lang="en-US" dirty="0"/>
              <a:t>(“forever chemicals”)</a:t>
            </a:r>
            <a:endParaRPr lang="cs-CZ" dirty="0"/>
          </a:p>
        </p:txBody>
      </p:sp>
      <p:sp>
        <p:nvSpPr>
          <p:cNvPr id="5" name="Zástupný symbol pro obsah 4">
            <a:extLst>
              <a:ext uri="{FF2B5EF4-FFF2-40B4-BE49-F238E27FC236}">
                <a16:creationId xmlns:a16="http://schemas.microsoft.com/office/drawing/2014/main" id="{EDB4C25A-FDF6-4521-ADA6-A5913DC111D2}"/>
              </a:ext>
            </a:extLst>
          </p:cNvPr>
          <p:cNvSpPr>
            <a:spLocks noGrp="1"/>
          </p:cNvSpPr>
          <p:nvPr>
            <p:ph idx="1"/>
          </p:nvPr>
        </p:nvSpPr>
        <p:spPr>
          <a:xfrm>
            <a:off x="414000" y="1001819"/>
            <a:ext cx="11334620" cy="5226181"/>
          </a:xfrm>
        </p:spPr>
        <p:txBody>
          <a:bodyPr>
            <a:normAutofit lnSpcReduction="10000"/>
          </a:bodyPr>
          <a:lstStyle/>
          <a:p>
            <a:pPr marL="72000" indent="0">
              <a:buNone/>
            </a:pPr>
            <a:r>
              <a:rPr lang="en-US" sz="3200" dirty="0"/>
              <a:t>E.g. </a:t>
            </a:r>
            <a:r>
              <a:rPr lang="en-US" sz="3200" dirty="0">
                <a:solidFill>
                  <a:srgbClr val="0000DC"/>
                </a:solidFill>
              </a:rPr>
              <a:t>Per- and polyfluoroalkyl substances (PFAS)</a:t>
            </a:r>
          </a:p>
          <a:p>
            <a:pPr marL="72000" indent="0">
              <a:buNone/>
            </a:pPr>
            <a:endParaRPr lang="en-US" sz="3200" dirty="0"/>
          </a:p>
          <a:p>
            <a:pPr marL="72000" indent="0">
              <a:buNone/>
            </a:pPr>
            <a:r>
              <a:rPr lang="cs-CZ" sz="3200" dirty="0" err="1"/>
              <a:t>Items</a:t>
            </a:r>
            <a:r>
              <a:rPr lang="cs-CZ" sz="3200" dirty="0"/>
              <a:t> </a:t>
            </a:r>
            <a:r>
              <a:rPr lang="cs-CZ" sz="3200" dirty="0" err="1"/>
              <a:t>containing</a:t>
            </a:r>
            <a:r>
              <a:rPr lang="cs-CZ" sz="3200" dirty="0"/>
              <a:t> </a:t>
            </a:r>
            <a:r>
              <a:rPr lang="en-US" sz="3200" dirty="0">
                <a:solidFill>
                  <a:schemeClr val="accent1"/>
                </a:solidFill>
              </a:rPr>
              <a:t>“forever chemicals”</a:t>
            </a:r>
            <a:r>
              <a:rPr lang="cs-CZ" sz="3200" dirty="0"/>
              <a:t>:</a:t>
            </a:r>
          </a:p>
          <a:p>
            <a:pPr marL="72000" indent="0">
              <a:buNone/>
            </a:pPr>
            <a:endParaRPr lang="cs-CZ" sz="3200" dirty="0"/>
          </a:p>
          <a:p>
            <a:pPr>
              <a:buFont typeface="Wingdings" panose="05000000000000000000" pitchFamily="2" charset="2"/>
              <a:buChar char="§"/>
            </a:pPr>
            <a:r>
              <a:rPr lang="cs-CZ" sz="3200" dirty="0" err="1">
                <a:solidFill>
                  <a:srgbClr val="000000"/>
                </a:solidFill>
              </a:rPr>
              <a:t>microwave</a:t>
            </a:r>
            <a:r>
              <a:rPr lang="cs-CZ" sz="3200" dirty="0">
                <a:solidFill>
                  <a:srgbClr val="000000"/>
                </a:solidFill>
              </a:rPr>
              <a:t> popcorn </a:t>
            </a:r>
            <a:r>
              <a:rPr lang="cs-CZ" sz="3200" dirty="0" err="1">
                <a:solidFill>
                  <a:srgbClr val="000000"/>
                </a:solidFill>
              </a:rPr>
              <a:t>bags</a:t>
            </a:r>
            <a:r>
              <a:rPr lang="cs-CZ" sz="3200" dirty="0">
                <a:solidFill>
                  <a:srgbClr val="000000"/>
                </a:solidFill>
              </a:rPr>
              <a:t>, pizza </a:t>
            </a:r>
            <a:r>
              <a:rPr lang="cs-CZ" sz="3200" dirty="0" err="1">
                <a:solidFill>
                  <a:srgbClr val="000000"/>
                </a:solidFill>
              </a:rPr>
              <a:t>boxes</a:t>
            </a:r>
            <a:r>
              <a:rPr lang="cs-CZ" sz="3200" dirty="0">
                <a:solidFill>
                  <a:srgbClr val="000000"/>
                </a:solidFill>
              </a:rPr>
              <a:t>, </a:t>
            </a:r>
            <a:r>
              <a:rPr lang="cs-CZ" sz="3200" dirty="0" err="1">
                <a:solidFill>
                  <a:srgbClr val="000000"/>
                </a:solidFill>
              </a:rPr>
              <a:t>confectionery</a:t>
            </a:r>
            <a:r>
              <a:rPr lang="cs-CZ" sz="3200" dirty="0">
                <a:solidFill>
                  <a:srgbClr val="000000"/>
                </a:solidFill>
              </a:rPr>
              <a:t> </a:t>
            </a:r>
            <a:r>
              <a:rPr lang="cs-CZ" sz="3200" dirty="0" err="1">
                <a:solidFill>
                  <a:srgbClr val="000000"/>
                </a:solidFill>
              </a:rPr>
              <a:t>packaging</a:t>
            </a:r>
            <a:endParaRPr lang="cs-CZ" sz="3200" dirty="0">
              <a:solidFill>
                <a:srgbClr val="000000"/>
              </a:solidFill>
            </a:endParaRPr>
          </a:p>
          <a:p>
            <a:pPr>
              <a:buFont typeface="Wingdings" panose="05000000000000000000" pitchFamily="2" charset="2"/>
              <a:buChar char="§"/>
            </a:pPr>
            <a:r>
              <a:rPr lang="en-US" sz="3200" dirty="0">
                <a:solidFill>
                  <a:srgbClr val="000000"/>
                </a:solidFill>
              </a:rPr>
              <a:t>non-stick dishes</a:t>
            </a:r>
            <a:endParaRPr lang="cs-CZ" sz="3200" dirty="0">
              <a:solidFill>
                <a:srgbClr val="000000"/>
              </a:solidFill>
            </a:endParaRPr>
          </a:p>
          <a:p>
            <a:pPr>
              <a:buFont typeface="Wingdings" panose="05000000000000000000" pitchFamily="2" charset="2"/>
              <a:buChar char="§"/>
            </a:pPr>
            <a:r>
              <a:rPr lang="en-US" sz="3200" dirty="0">
                <a:solidFill>
                  <a:srgbClr val="000000"/>
                </a:solidFill>
              </a:rPr>
              <a:t>waterproof clothing </a:t>
            </a:r>
            <a:endParaRPr lang="cs-CZ" sz="3200" dirty="0">
              <a:solidFill>
                <a:srgbClr val="000000"/>
              </a:solidFill>
            </a:endParaRPr>
          </a:p>
          <a:p>
            <a:pPr>
              <a:buFont typeface="Wingdings" panose="05000000000000000000" pitchFamily="2" charset="2"/>
              <a:buChar char="§"/>
            </a:pPr>
            <a:r>
              <a:rPr lang="en-US" sz="3200" dirty="0">
                <a:solidFill>
                  <a:srgbClr val="000000"/>
                </a:solidFill>
              </a:rPr>
              <a:t>detergents </a:t>
            </a:r>
            <a:endParaRPr lang="cs-CZ" sz="3200" dirty="0">
              <a:solidFill>
                <a:srgbClr val="000000"/>
              </a:solidFill>
            </a:endParaRPr>
          </a:p>
          <a:p>
            <a:pPr>
              <a:buFont typeface="Wingdings" panose="05000000000000000000" pitchFamily="2" charset="2"/>
              <a:buChar char="§"/>
            </a:pPr>
            <a:r>
              <a:rPr lang="en-US" sz="3200" dirty="0">
                <a:solidFill>
                  <a:srgbClr val="000000"/>
                </a:solidFill>
              </a:rPr>
              <a:t>personal care and cosmetics (shampoos, dental floss, nail polishes)</a:t>
            </a:r>
            <a:endParaRPr lang="cs-CZ" sz="3200" dirty="0">
              <a:solidFill>
                <a:srgbClr val="000000"/>
              </a:solidFill>
            </a:endParaRPr>
          </a:p>
          <a:p>
            <a:pPr>
              <a:buFont typeface="Wingdings" panose="05000000000000000000" pitchFamily="2" charset="2"/>
              <a:buChar char="§"/>
            </a:pPr>
            <a:r>
              <a:rPr lang="en-US" sz="3200" dirty="0">
                <a:solidFill>
                  <a:srgbClr val="000000"/>
                </a:solidFill>
              </a:rPr>
              <a:t>and many others…</a:t>
            </a:r>
            <a:endParaRPr lang="cs-CZ" sz="3200" dirty="0"/>
          </a:p>
          <a:p>
            <a:pPr marL="72000" indent="0">
              <a:buNone/>
            </a:pPr>
            <a:endParaRPr lang="cs-CZ" dirty="0"/>
          </a:p>
        </p:txBody>
      </p:sp>
    </p:spTree>
    <p:extLst>
      <p:ext uri="{BB962C8B-B14F-4D97-AF65-F5344CB8AC3E}">
        <p14:creationId xmlns:p14="http://schemas.microsoft.com/office/powerpoint/2010/main" val="11512777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218F7B1-0A03-4175-B442-57A7C00C2F7F}"/>
              </a:ext>
            </a:extLst>
          </p:cNvPr>
          <p:cNvSpPr>
            <a:spLocks noGrp="1"/>
          </p:cNvSpPr>
          <p:nvPr>
            <p:ph type="sldNum" sz="quarter" idx="11"/>
          </p:nvPr>
        </p:nvSpPr>
        <p:spPr/>
        <p:txBody>
          <a:bodyPr/>
          <a:lstStyle/>
          <a:p>
            <a:fld id="{0970407D-EE58-4A0B-824B-1D3AE42DD9CF}" type="slidenum">
              <a:rPr lang="cs-CZ" altLang="cs-CZ" smtClean="0"/>
              <a:pPr/>
              <a:t>45</a:t>
            </a:fld>
            <a:endParaRPr lang="cs-CZ" altLang="cs-CZ" dirty="0"/>
          </a:p>
        </p:txBody>
      </p:sp>
      <p:sp>
        <p:nvSpPr>
          <p:cNvPr id="4" name="Nadpis 3">
            <a:extLst>
              <a:ext uri="{FF2B5EF4-FFF2-40B4-BE49-F238E27FC236}">
                <a16:creationId xmlns:a16="http://schemas.microsoft.com/office/drawing/2014/main" id="{3BA69812-CB33-4452-B382-E73ED11978BB}"/>
              </a:ext>
            </a:extLst>
          </p:cNvPr>
          <p:cNvSpPr>
            <a:spLocks noGrp="1"/>
          </p:cNvSpPr>
          <p:nvPr>
            <p:ph type="title"/>
          </p:nvPr>
        </p:nvSpPr>
        <p:spPr/>
        <p:txBody>
          <a:bodyPr>
            <a:normAutofit fontScale="90000"/>
          </a:bodyPr>
          <a:lstStyle/>
          <a:p>
            <a:r>
              <a:rPr lang="cs-CZ" dirty="0" err="1"/>
              <a:t>Medialization</a:t>
            </a:r>
            <a:endParaRPr lang="cs-CZ" dirty="0"/>
          </a:p>
        </p:txBody>
      </p:sp>
      <p:sp>
        <p:nvSpPr>
          <p:cNvPr id="5" name="Zástupný symbol pro obsah 4">
            <a:extLst>
              <a:ext uri="{FF2B5EF4-FFF2-40B4-BE49-F238E27FC236}">
                <a16:creationId xmlns:a16="http://schemas.microsoft.com/office/drawing/2014/main" id="{F99F8095-AA38-4DF8-AB28-4F36160DE625}"/>
              </a:ext>
            </a:extLst>
          </p:cNvPr>
          <p:cNvSpPr>
            <a:spLocks noGrp="1"/>
          </p:cNvSpPr>
          <p:nvPr>
            <p:ph idx="1"/>
          </p:nvPr>
        </p:nvSpPr>
        <p:spPr>
          <a:xfrm>
            <a:off x="414000" y="1001819"/>
            <a:ext cx="11334620" cy="5478181"/>
          </a:xfrm>
        </p:spPr>
        <p:txBody>
          <a:bodyPr/>
          <a:lstStyle/>
          <a:p>
            <a:pPr marL="72000" indent="0">
              <a:buNone/>
            </a:pPr>
            <a:r>
              <a:rPr lang="cs-CZ" dirty="0" err="1">
                <a:hlinkClick r:id="rId2"/>
              </a:rPr>
              <a:t>Movie</a:t>
            </a:r>
            <a:r>
              <a:rPr lang="cs-CZ" dirty="0">
                <a:hlinkClick r:id="rId2"/>
              </a:rPr>
              <a:t> </a:t>
            </a:r>
            <a:r>
              <a:rPr lang="en-US" dirty="0">
                <a:hlinkClick r:id="rId2"/>
              </a:rPr>
              <a:t>The Devil We Know – YouTube</a:t>
            </a:r>
            <a:endParaRPr lang="cs-CZ" dirty="0"/>
          </a:p>
          <a:p>
            <a:pPr marL="72000" indent="0">
              <a:buNone/>
            </a:pPr>
            <a:r>
              <a:rPr lang="cs-CZ" dirty="0"/>
              <a:t>(2018)</a:t>
            </a:r>
          </a:p>
          <a:p>
            <a:pPr marL="72000" indent="0">
              <a:buNone/>
            </a:pPr>
            <a:endParaRPr lang="cs-CZ" dirty="0"/>
          </a:p>
          <a:p>
            <a:pPr marL="72000" indent="0">
              <a:buNone/>
            </a:pPr>
            <a:endParaRPr lang="cs-CZ" dirty="0"/>
          </a:p>
          <a:p>
            <a:pPr marL="72000" indent="0">
              <a:buNone/>
            </a:pPr>
            <a:endParaRPr lang="cs-CZ" dirty="0"/>
          </a:p>
          <a:p>
            <a:pPr marL="72000" indent="0">
              <a:buNone/>
            </a:pPr>
            <a:endParaRPr lang="cs-CZ" dirty="0"/>
          </a:p>
          <a:p>
            <a:pPr marL="72000" indent="0">
              <a:buNone/>
            </a:pPr>
            <a:endParaRPr lang="cs-CZ" dirty="0"/>
          </a:p>
          <a:p>
            <a:pPr marL="72000" indent="0">
              <a:buNone/>
            </a:pPr>
            <a:endParaRPr lang="cs-CZ" dirty="0"/>
          </a:p>
          <a:p>
            <a:pPr marL="72000" indent="0">
              <a:buNone/>
            </a:pPr>
            <a:endParaRPr lang="cs-CZ" dirty="0"/>
          </a:p>
          <a:p>
            <a:pPr marL="72000" indent="0">
              <a:buNone/>
            </a:pPr>
            <a:r>
              <a:rPr lang="cs-CZ" dirty="0" err="1"/>
              <a:t>Movie</a:t>
            </a:r>
            <a:r>
              <a:rPr lang="cs-CZ" dirty="0"/>
              <a:t> </a:t>
            </a:r>
            <a:r>
              <a:rPr lang="cs-CZ" dirty="0" err="1"/>
              <a:t>Dark</a:t>
            </a:r>
            <a:r>
              <a:rPr lang="cs-CZ" dirty="0"/>
              <a:t> </a:t>
            </a:r>
            <a:r>
              <a:rPr lang="cs-CZ" dirty="0" err="1"/>
              <a:t>Waters</a:t>
            </a:r>
            <a:r>
              <a:rPr lang="cs-CZ" dirty="0"/>
              <a:t> (2019)</a:t>
            </a:r>
          </a:p>
        </p:txBody>
      </p:sp>
      <p:pic>
        <p:nvPicPr>
          <p:cNvPr id="6" name="Obrázek 5">
            <a:extLst>
              <a:ext uri="{FF2B5EF4-FFF2-40B4-BE49-F238E27FC236}">
                <a16:creationId xmlns:a16="http://schemas.microsoft.com/office/drawing/2014/main" id="{47BB7903-8B0B-487A-8D90-8875DDF5185E}"/>
              </a:ext>
            </a:extLst>
          </p:cNvPr>
          <p:cNvPicPr>
            <a:picLocks noChangeAspect="1"/>
          </p:cNvPicPr>
          <p:nvPr/>
        </p:nvPicPr>
        <p:blipFill>
          <a:blip r:embed="rId3"/>
          <a:stretch>
            <a:fillRect/>
          </a:stretch>
        </p:blipFill>
        <p:spPr>
          <a:xfrm>
            <a:off x="6036782" y="1094101"/>
            <a:ext cx="2603218" cy="3481118"/>
          </a:xfrm>
          <a:prstGeom prst="rect">
            <a:avLst/>
          </a:prstGeom>
        </p:spPr>
      </p:pic>
      <p:pic>
        <p:nvPicPr>
          <p:cNvPr id="7" name="Obrázek 6">
            <a:extLst>
              <a:ext uri="{FF2B5EF4-FFF2-40B4-BE49-F238E27FC236}">
                <a16:creationId xmlns:a16="http://schemas.microsoft.com/office/drawing/2014/main" id="{452F1E40-94A2-4313-A626-BD5A905376FB}"/>
              </a:ext>
            </a:extLst>
          </p:cNvPr>
          <p:cNvPicPr>
            <a:picLocks noChangeAspect="1"/>
          </p:cNvPicPr>
          <p:nvPr/>
        </p:nvPicPr>
        <p:blipFill>
          <a:blip r:embed="rId4"/>
          <a:stretch>
            <a:fillRect/>
          </a:stretch>
        </p:blipFill>
        <p:spPr>
          <a:xfrm>
            <a:off x="8960822" y="1604962"/>
            <a:ext cx="2466975" cy="3648075"/>
          </a:xfrm>
          <a:prstGeom prst="rect">
            <a:avLst/>
          </a:prstGeom>
        </p:spPr>
      </p:pic>
    </p:spTree>
    <p:extLst>
      <p:ext uri="{BB962C8B-B14F-4D97-AF65-F5344CB8AC3E}">
        <p14:creationId xmlns:p14="http://schemas.microsoft.com/office/powerpoint/2010/main" val="39098486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C411BFED-B1C1-4E04-8861-D8CF01CA2F6E}"/>
              </a:ext>
            </a:extLst>
          </p:cNvPr>
          <p:cNvSpPr>
            <a:spLocks noGrp="1"/>
          </p:cNvSpPr>
          <p:nvPr>
            <p:ph type="sldNum" sz="quarter" idx="11"/>
          </p:nvPr>
        </p:nvSpPr>
        <p:spPr/>
        <p:txBody>
          <a:bodyPr/>
          <a:lstStyle/>
          <a:p>
            <a:fld id="{0970407D-EE58-4A0B-824B-1D3AE42DD9CF}" type="slidenum">
              <a:rPr lang="cs-CZ" altLang="cs-CZ" smtClean="0"/>
              <a:pPr/>
              <a:t>46</a:t>
            </a:fld>
            <a:endParaRPr lang="cs-CZ" altLang="cs-CZ" dirty="0"/>
          </a:p>
        </p:txBody>
      </p:sp>
      <p:sp>
        <p:nvSpPr>
          <p:cNvPr id="4" name="Nadpis 3">
            <a:extLst>
              <a:ext uri="{FF2B5EF4-FFF2-40B4-BE49-F238E27FC236}">
                <a16:creationId xmlns:a16="http://schemas.microsoft.com/office/drawing/2014/main" id="{5720AB47-BFA2-48F0-B583-715DCDE5E865}"/>
              </a:ext>
            </a:extLst>
          </p:cNvPr>
          <p:cNvSpPr>
            <a:spLocks noGrp="1"/>
          </p:cNvSpPr>
          <p:nvPr>
            <p:ph type="title"/>
          </p:nvPr>
        </p:nvSpPr>
        <p:spPr/>
        <p:txBody>
          <a:bodyPr>
            <a:normAutofit fontScale="90000"/>
          </a:bodyPr>
          <a:lstStyle/>
          <a:p>
            <a:r>
              <a:rPr lang="cs-CZ" dirty="0" err="1"/>
              <a:t>Human</a:t>
            </a:r>
            <a:r>
              <a:rPr lang="cs-CZ" dirty="0"/>
              <a:t> </a:t>
            </a:r>
            <a:r>
              <a:rPr lang="cs-CZ" dirty="0" err="1"/>
              <a:t>health</a:t>
            </a:r>
            <a:r>
              <a:rPr lang="cs-CZ" dirty="0"/>
              <a:t> </a:t>
            </a:r>
            <a:r>
              <a:rPr lang="cs-CZ" dirty="0" err="1"/>
              <a:t>concerns</a:t>
            </a:r>
            <a:r>
              <a:rPr lang="cs-CZ" dirty="0"/>
              <a:t> </a:t>
            </a:r>
            <a:r>
              <a:rPr lang="cs-CZ" dirty="0" err="1"/>
              <a:t>associated</a:t>
            </a:r>
            <a:r>
              <a:rPr lang="cs-CZ" dirty="0"/>
              <a:t> </a:t>
            </a:r>
            <a:r>
              <a:rPr lang="cs-CZ" dirty="0" err="1"/>
              <a:t>with</a:t>
            </a:r>
            <a:r>
              <a:rPr lang="cs-CZ" dirty="0"/>
              <a:t> </a:t>
            </a:r>
            <a:r>
              <a:rPr lang="cs-CZ" dirty="0" err="1"/>
              <a:t>PFASs</a:t>
            </a:r>
            <a:endParaRPr lang="cs-CZ" dirty="0"/>
          </a:p>
        </p:txBody>
      </p:sp>
      <p:sp>
        <p:nvSpPr>
          <p:cNvPr id="8" name="Zástupný symbol pro obsah 7">
            <a:extLst>
              <a:ext uri="{FF2B5EF4-FFF2-40B4-BE49-F238E27FC236}">
                <a16:creationId xmlns:a16="http://schemas.microsoft.com/office/drawing/2014/main" id="{BA7E7CB0-4C59-41B6-B218-AB80B152E781}"/>
              </a:ext>
            </a:extLst>
          </p:cNvPr>
          <p:cNvSpPr>
            <a:spLocks noGrp="1"/>
          </p:cNvSpPr>
          <p:nvPr>
            <p:ph idx="1"/>
          </p:nvPr>
        </p:nvSpPr>
        <p:spPr>
          <a:xfrm>
            <a:off x="414000" y="1001819"/>
            <a:ext cx="11334620" cy="5226181"/>
          </a:xfrm>
        </p:spPr>
        <p:txBody>
          <a:bodyPr>
            <a:normAutofit fontScale="92500" lnSpcReduction="10000"/>
          </a:bodyPr>
          <a:lstStyle/>
          <a:p>
            <a:pPr>
              <a:buFont typeface="Wingdings" panose="05000000000000000000" pitchFamily="2" charset="2"/>
              <a:buChar char="§"/>
            </a:pPr>
            <a:r>
              <a:rPr lang="cs-CZ" sz="3600" dirty="0" err="1"/>
              <a:t>Cancer</a:t>
            </a:r>
            <a:r>
              <a:rPr lang="cs-CZ" sz="3600" dirty="0"/>
              <a:t> (</a:t>
            </a:r>
            <a:r>
              <a:rPr lang="cs-CZ" sz="3600" dirty="0" err="1"/>
              <a:t>kidney</a:t>
            </a:r>
            <a:r>
              <a:rPr lang="cs-CZ" sz="3600" dirty="0"/>
              <a:t>, </a:t>
            </a:r>
            <a:r>
              <a:rPr lang="cs-CZ" sz="3600" dirty="0" err="1"/>
              <a:t>testes</a:t>
            </a:r>
            <a:r>
              <a:rPr lang="cs-CZ" sz="3600" dirty="0"/>
              <a:t>)</a:t>
            </a:r>
          </a:p>
          <a:p>
            <a:pPr marL="72000" indent="0">
              <a:buNone/>
            </a:pPr>
            <a:endParaRPr lang="cs-CZ" sz="3600" dirty="0"/>
          </a:p>
          <a:p>
            <a:pPr>
              <a:buFont typeface="Wingdings" panose="05000000000000000000" pitchFamily="2" charset="2"/>
              <a:buChar char="§"/>
            </a:pPr>
            <a:r>
              <a:rPr lang="cs-CZ" sz="3600" dirty="0" err="1"/>
              <a:t>Possible</a:t>
            </a:r>
            <a:r>
              <a:rPr lang="cs-CZ" sz="3600" dirty="0"/>
              <a:t> liver </a:t>
            </a:r>
            <a:r>
              <a:rPr lang="cs-CZ" sz="3600" dirty="0" err="1"/>
              <a:t>damage</a:t>
            </a:r>
            <a:endParaRPr lang="cs-CZ" sz="3600" dirty="0"/>
          </a:p>
          <a:p>
            <a:pPr marL="72000" indent="0">
              <a:buNone/>
            </a:pPr>
            <a:endParaRPr lang="cs-CZ" sz="3600" dirty="0"/>
          </a:p>
          <a:p>
            <a:pPr>
              <a:buFont typeface="Wingdings" panose="05000000000000000000" pitchFamily="2" charset="2"/>
              <a:buChar char="§"/>
            </a:pPr>
            <a:r>
              <a:rPr lang="cs-CZ" sz="3600" dirty="0" err="1"/>
              <a:t>Thyroid</a:t>
            </a:r>
            <a:r>
              <a:rPr lang="cs-CZ" sz="3600" dirty="0"/>
              <a:t> </a:t>
            </a:r>
            <a:r>
              <a:rPr lang="cs-CZ" sz="3600" dirty="0" err="1"/>
              <a:t>disease</a:t>
            </a:r>
            <a:endParaRPr lang="cs-CZ" sz="3600" dirty="0"/>
          </a:p>
          <a:p>
            <a:pPr marL="72000" indent="0">
              <a:buNone/>
            </a:pPr>
            <a:endParaRPr lang="cs-CZ" sz="3600" dirty="0"/>
          </a:p>
          <a:p>
            <a:pPr>
              <a:buFont typeface="Wingdings" panose="05000000000000000000" pitchFamily="2" charset="2"/>
              <a:buChar char="§"/>
            </a:pPr>
            <a:r>
              <a:rPr lang="cs-CZ" sz="3600" dirty="0" err="1"/>
              <a:t>Ulcerative</a:t>
            </a:r>
            <a:r>
              <a:rPr lang="cs-CZ" sz="3600" dirty="0"/>
              <a:t> </a:t>
            </a:r>
            <a:r>
              <a:rPr lang="cs-CZ" sz="3600" dirty="0" err="1"/>
              <a:t>colitis</a:t>
            </a:r>
            <a:endParaRPr lang="cs-CZ" sz="3600" dirty="0"/>
          </a:p>
          <a:p>
            <a:pPr marL="72000" indent="0">
              <a:buNone/>
            </a:pPr>
            <a:endParaRPr lang="cs-CZ" sz="3600" dirty="0"/>
          </a:p>
          <a:p>
            <a:pPr>
              <a:buFont typeface="Wingdings" panose="05000000000000000000" pitchFamily="2" charset="2"/>
              <a:buChar char="§"/>
            </a:pPr>
            <a:r>
              <a:rPr lang="cs-CZ" sz="3600" dirty="0" err="1"/>
              <a:t>Hypercholesterolemia</a:t>
            </a:r>
            <a:endParaRPr lang="cs-CZ" sz="3600" dirty="0"/>
          </a:p>
          <a:p>
            <a:pPr marL="72000" indent="0">
              <a:buNone/>
            </a:pPr>
            <a:endParaRPr lang="cs-CZ" sz="3600" dirty="0"/>
          </a:p>
          <a:p>
            <a:pPr>
              <a:buFont typeface="Wingdings" panose="05000000000000000000" pitchFamily="2" charset="2"/>
              <a:buChar char="§"/>
            </a:pPr>
            <a:r>
              <a:rPr lang="cs-CZ" sz="3600" dirty="0" err="1"/>
              <a:t>Pregnancy-induced</a:t>
            </a:r>
            <a:r>
              <a:rPr lang="cs-CZ" sz="3600" dirty="0"/>
              <a:t> </a:t>
            </a:r>
            <a:r>
              <a:rPr lang="cs-CZ" sz="3600" dirty="0" err="1"/>
              <a:t>hypertension</a:t>
            </a:r>
            <a:r>
              <a:rPr lang="cs-CZ" sz="3600" dirty="0"/>
              <a:t> and </a:t>
            </a:r>
            <a:r>
              <a:rPr lang="cs-CZ" sz="3600" dirty="0" err="1"/>
              <a:t>pre-eclampsia</a:t>
            </a:r>
            <a:endParaRPr lang="cs-CZ" sz="3600" dirty="0"/>
          </a:p>
        </p:txBody>
      </p:sp>
    </p:spTree>
    <p:extLst>
      <p:ext uri="{BB962C8B-B14F-4D97-AF65-F5344CB8AC3E}">
        <p14:creationId xmlns:p14="http://schemas.microsoft.com/office/powerpoint/2010/main" val="5168954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145EB9A5-1176-4E38-8E2B-C3D1E44FF3AB}"/>
              </a:ext>
            </a:extLst>
          </p:cNvPr>
          <p:cNvSpPr>
            <a:spLocks noGrp="1"/>
          </p:cNvSpPr>
          <p:nvPr>
            <p:ph type="sldNum" sz="quarter" idx="11"/>
          </p:nvPr>
        </p:nvSpPr>
        <p:spPr/>
        <p:txBody>
          <a:bodyPr/>
          <a:lstStyle/>
          <a:p>
            <a:fld id="{0970407D-EE58-4A0B-824B-1D3AE42DD9CF}" type="slidenum">
              <a:rPr lang="cs-CZ" altLang="cs-CZ" smtClean="0"/>
              <a:pPr/>
              <a:t>47</a:t>
            </a:fld>
            <a:endParaRPr lang="cs-CZ" altLang="cs-CZ" dirty="0"/>
          </a:p>
        </p:txBody>
      </p:sp>
      <p:sp>
        <p:nvSpPr>
          <p:cNvPr id="4" name="Nadpis 3">
            <a:extLst>
              <a:ext uri="{FF2B5EF4-FFF2-40B4-BE49-F238E27FC236}">
                <a16:creationId xmlns:a16="http://schemas.microsoft.com/office/drawing/2014/main" id="{DF483983-83B3-4575-9761-449424065ADE}"/>
              </a:ext>
            </a:extLst>
          </p:cNvPr>
          <p:cNvSpPr>
            <a:spLocks noGrp="1"/>
          </p:cNvSpPr>
          <p:nvPr>
            <p:ph type="title"/>
          </p:nvPr>
        </p:nvSpPr>
        <p:spPr/>
        <p:txBody>
          <a:bodyPr>
            <a:normAutofit fontScale="90000"/>
          </a:bodyPr>
          <a:lstStyle/>
          <a:p>
            <a:r>
              <a:rPr lang="cs-CZ" dirty="0" err="1"/>
              <a:t>PFASs</a:t>
            </a:r>
            <a:r>
              <a:rPr lang="cs-CZ" dirty="0"/>
              <a:t> in </a:t>
            </a:r>
            <a:r>
              <a:rPr lang="cs-CZ" dirty="0" err="1"/>
              <a:t>objects</a:t>
            </a:r>
            <a:r>
              <a:rPr lang="cs-CZ" dirty="0"/>
              <a:t> </a:t>
            </a:r>
            <a:r>
              <a:rPr lang="cs-CZ" dirty="0" err="1"/>
              <a:t>of</a:t>
            </a:r>
            <a:r>
              <a:rPr lang="cs-CZ" dirty="0"/>
              <a:t> </a:t>
            </a:r>
            <a:r>
              <a:rPr lang="cs-CZ" dirty="0" err="1"/>
              <a:t>common</a:t>
            </a:r>
            <a:r>
              <a:rPr lang="cs-CZ" dirty="0"/>
              <a:t> use, eg. in </a:t>
            </a:r>
            <a:r>
              <a:rPr lang="cs-CZ" dirty="0" err="1"/>
              <a:t>the</a:t>
            </a:r>
            <a:r>
              <a:rPr lang="cs-CZ" dirty="0"/>
              <a:t> </a:t>
            </a:r>
            <a:r>
              <a:rPr lang="cs-CZ" dirty="0" err="1"/>
              <a:t>surface</a:t>
            </a:r>
            <a:r>
              <a:rPr lang="cs-CZ" dirty="0"/>
              <a:t> </a:t>
            </a:r>
            <a:r>
              <a:rPr lang="cs-CZ" dirty="0" err="1"/>
              <a:t>of</a:t>
            </a:r>
            <a:r>
              <a:rPr lang="cs-CZ" dirty="0"/>
              <a:t> </a:t>
            </a:r>
            <a:r>
              <a:rPr lang="cs-CZ" dirty="0" err="1"/>
              <a:t>pans</a:t>
            </a:r>
            <a:endParaRPr lang="cs-CZ" dirty="0"/>
          </a:p>
        </p:txBody>
      </p:sp>
      <p:pic>
        <p:nvPicPr>
          <p:cNvPr id="6" name="Zástupný symbol pro obsah 5">
            <a:extLst>
              <a:ext uri="{FF2B5EF4-FFF2-40B4-BE49-F238E27FC236}">
                <a16:creationId xmlns:a16="http://schemas.microsoft.com/office/drawing/2014/main" id="{7E45FB95-E6CA-40E4-A300-F0093793D518}"/>
              </a:ext>
            </a:extLst>
          </p:cNvPr>
          <p:cNvPicPr>
            <a:picLocks noGrp="1" noChangeAspect="1"/>
          </p:cNvPicPr>
          <p:nvPr>
            <p:ph idx="1"/>
          </p:nvPr>
        </p:nvPicPr>
        <p:blipFill>
          <a:blip r:embed="rId2"/>
          <a:stretch>
            <a:fillRect/>
          </a:stretch>
        </p:blipFill>
        <p:spPr>
          <a:xfrm>
            <a:off x="1676524" y="1005941"/>
            <a:ext cx="3493311" cy="4993057"/>
          </a:xfrm>
          <a:prstGeom prst="rect">
            <a:avLst/>
          </a:prstGeom>
        </p:spPr>
      </p:pic>
      <p:pic>
        <p:nvPicPr>
          <p:cNvPr id="7" name="Obrázek 6">
            <a:extLst>
              <a:ext uri="{FF2B5EF4-FFF2-40B4-BE49-F238E27FC236}">
                <a16:creationId xmlns:a16="http://schemas.microsoft.com/office/drawing/2014/main" id="{F513591E-FB2B-4816-9514-7DEF7DFB78D6}"/>
              </a:ext>
            </a:extLst>
          </p:cNvPr>
          <p:cNvPicPr>
            <a:picLocks noChangeAspect="1"/>
          </p:cNvPicPr>
          <p:nvPr/>
        </p:nvPicPr>
        <p:blipFill>
          <a:blip r:embed="rId3"/>
          <a:stretch>
            <a:fillRect/>
          </a:stretch>
        </p:blipFill>
        <p:spPr>
          <a:xfrm>
            <a:off x="6887317" y="1043174"/>
            <a:ext cx="3395766" cy="4986960"/>
          </a:xfrm>
          <a:prstGeom prst="rect">
            <a:avLst/>
          </a:prstGeom>
        </p:spPr>
      </p:pic>
    </p:spTree>
    <p:extLst>
      <p:ext uri="{BB962C8B-B14F-4D97-AF65-F5344CB8AC3E}">
        <p14:creationId xmlns:p14="http://schemas.microsoft.com/office/powerpoint/2010/main" val="20620715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97B2BBD3-6DCE-4B93-A551-E208CD331DBB}"/>
              </a:ext>
            </a:extLst>
          </p:cNvPr>
          <p:cNvSpPr>
            <a:spLocks noGrp="1"/>
          </p:cNvSpPr>
          <p:nvPr>
            <p:ph type="sldNum" sz="quarter" idx="11"/>
          </p:nvPr>
        </p:nvSpPr>
        <p:spPr/>
        <p:txBody>
          <a:bodyPr/>
          <a:lstStyle/>
          <a:p>
            <a:fld id="{0970407D-EE58-4A0B-824B-1D3AE42DD9CF}" type="slidenum">
              <a:rPr lang="cs-CZ" altLang="cs-CZ" smtClean="0"/>
              <a:pPr/>
              <a:t>48</a:t>
            </a:fld>
            <a:endParaRPr lang="cs-CZ" altLang="cs-CZ" dirty="0"/>
          </a:p>
        </p:txBody>
      </p:sp>
      <p:sp>
        <p:nvSpPr>
          <p:cNvPr id="4" name="Nadpis 3">
            <a:extLst>
              <a:ext uri="{FF2B5EF4-FFF2-40B4-BE49-F238E27FC236}">
                <a16:creationId xmlns:a16="http://schemas.microsoft.com/office/drawing/2014/main" id="{A9DF471A-CA4F-4DF7-94EB-D3905AC2ADBA}"/>
              </a:ext>
            </a:extLst>
          </p:cNvPr>
          <p:cNvSpPr>
            <a:spLocks noGrp="1"/>
          </p:cNvSpPr>
          <p:nvPr>
            <p:ph type="title"/>
          </p:nvPr>
        </p:nvSpPr>
        <p:spPr>
          <a:xfrm>
            <a:off x="413999" y="325363"/>
            <a:ext cx="11357697" cy="809170"/>
          </a:xfrm>
        </p:spPr>
        <p:txBody>
          <a:bodyPr>
            <a:normAutofit/>
          </a:bodyPr>
          <a:lstStyle/>
          <a:p>
            <a:r>
              <a:rPr lang="cs-CZ" sz="3800" dirty="0" err="1"/>
              <a:t>Climate</a:t>
            </a:r>
            <a:r>
              <a:rPr lang="cs-CZ" sz="3800" dirty="0"/>
              <a:t> </a:t>
            </a:r>
            <a:r>
              <a:rPr lang="cs-CZ" sz="3800" dirty="0" err="1"/>
              <a:t>change</a:t>
            </a:r>
            <a:r>
              <a:rPr lang="cs-CZ" sz="3800" dirty="0"/>
              <a:t> and </a:t>
            </a:r>
            <a:r>
              <a:rPr lang="cs-CZ" sz="3800" dirty="0" err="1"/>
              <a:t>health</a:t>
            </a:r>
            <a:r>
              <a:rPr lang="cs-CZ" sz="3800" dirty="0"/>
              <a:t> – </a:t>
            </a:r>
            <a:r>
              <a:rPr lang="cs-CZ" sz="3800" dirty="0" err="1"/>
              <a:t>the</a:t>
            </a:r>
            <a:r>
              <a:rPr lang="cs-CZ" sz="3800" dirty="0"/>
              <a:t> </a:t>
            </a:r>
            <a:r>
              <a:rPr lang="cs-CZ" sz="3800" dirty="0" err="1"/>
              <a:t>example</a:t>
            </a:r>
            <a:r>
              <a:rPr lang="cs-CZ" sz="3800" dirty="0"/>
              <a:t> </a:t>
            </a:r>
            <a:r>
              <a:rPr lang="cs-CZ" sz="3800" dirty="0" err="1"/>
              <a:t>of</a:t>
            </a:r>
            <a:r>
              <a:rPr lang="cs-CZ" sz="3800" dirty="0"/>
              <a:t> </a:t>
            </a:r>
            <a:r>
              <a:rPr lang="cs-CZ" sz="3800" dirty="0" err="1"/>
              <a:t>the</a:t>
            </a:r>
            <a:r>
              <a:rPr lang="cs-CZ" sz="3800" dirty="0"/>
              <a:t> Aral </a:t>
            </a:r>
            <a:r>
              <a:rPr lang="cs-CZ" sz="3800" dirty="0" err="1"/>
              <a:t>Sea</a:t>
            </a:r>
            <a:endParaRPr lang="cs-CZ" sz="3800" dirty="0"/>
          </a:p>
        </p:txBody>
      </p:sp>
      <p:pic>
        <p:nvPicPr>
          <p:cNvPr id="6" name="Zástupný symbol pro obsah 5">
            <a:extLst>
              <a:ext uri="{FF2B5EF4-FFF2-40B4-BE49-F238E27FC236}">
                <a16:creationId xmlns:a16="http://schemas.microsoft.com/office/drawing/2014/main" id="{310DC3DF-DE5C-4CE6-852C-B8686FB3113F}"/>
              </a:ext>
            </a:extLst>
          </p:cNvPr>
          <p:cNvPicPr>
            <a:picLocks noGrp="1" noChangeAspect="1"/>
          </p:cNvPicPr>
          <p:nvPr>
            <p:ph idx="1"/>
          </p:nvPr>
        </p:nvPicPr>
        <p:blipFill>
          <a:blip r:embed="rId2"/>
          <a:stretch>
            <a:fillRect/>
          </a:stretch>
        </p:blipFill>
        <p:spPr>
          <a:xfrm>
            <a:off x="1938048" y="1161325"/>
            <a:ext cx="8309598" cy="5192675"/>
          </a:xfrm>
          <a:prstGeom prst="rect">
            <a:avLst/>
          </a:prstGeom>
        </p:spPr>
      </p:pic>
    </p:spTree>
    <p:extLst>
      <p:ext uri="{BB962C8B-B14F-4D97-AF65-F5344CB8AC3E}">
        <p14:creationId xmlns:p14="http://schemas.microsoft.com/office/powerpoint/2010/main" val="32678374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A5F637E-1926-4B11-AFE8-A5E315AA6302}"/>
              </a:ext>
            </a:extLst>
          </p:cNvPr>
          <p:cNvSpPr>
            <a:spLocks noGrp="1"/>
          </p:cNvSpPr>
          <p:nvPr>
            <p:ph type="sldNum" sz="quarter" idx="11"/>
          </p:nvPr>
        </p:nvSpPr>
        <p:spPr/>
        <p:txBody>
          <a:bodyPr/>
          <a:lstStyle/>
          <a:p>
            <a:fld id="{0970407D-EE58-4A0B-824B-1D3AE42DD9CF}" type="slidenum">
              <a:rPr lang="cs-CZ" altLang="cs-CZ" smtClean="0"/>
              <a:pPr/>
              <a:t>49</a:t>
            </a:fld>
            <a:endParaRPr lang="cs-CZ" altLang="cs-CZ" dirty="0"/>
          </a:p>
        </p:txBody>
      </p:sp>
      <p:sp>
        <p:nvSpPr>
          <p:cNvPr id="4" name="Nadpis 3">
            <a:extLst>
              <a:ext uri="{FF2B5EF4-FFF2-40B4-BE49-F238E27FC236}">
                <a16:creationId xmlns:a16="http://schemas.microsoft.com/office/drawing/2014/main" id="{3A96638C-85DB-47F6-BF13-8E4E5AEDAEFE}"/>
              </a:ext>
            </a:extLst>
          </p:cNvPr>
          <p:cNvSpPr>
            <a:spLocks noGrp="1"/>
          </p:cNvSpPr>
          <p:nvPr>
            <p:ph type="title"/>
          </p:nvPr>
        </p:nvSpPr>
        <p:spPr/>
        <p:txBody>
          <a:bodyPr>
            <a:normAutofit fontScale="90000"/>
          </a:bodyPr>
          <a:lstStyle/>
          <a:p>
            <a:r>
              <a:rPr lang="cs-CZ" dirty="0" err="1"/>
              <a:t>Water</a:t>
            </a:r>
            <a:r>
              <a:rPr lang="cs-CZ" dirty="0"/>
              <a:t> </a:t>
            </a:r>
            <a:r>
              <a:rPr lang="cs-CZ" dirty="0" err="1"/>
              <a:t>shortage</a:t>
            </a:r>
            <a:r>
              <a:rPr lang="cs-CZ" dirty="0"/>
              <a:t> and </a:t>
            </a:r>
            <a:r>
              <a:rPr lang="cs-CZ" dirty="0" err="1"/>
              <a:t>health</a:t>
            </a:r>
            <a:endParaRPr lang="cs-CZ" dirty="0"/>
          </a:p>
        </p:txBody>
      </p:sp>
      <p:pic>
        <p:nvPicPr>
          <p:cNvPr id="6" name="Zástupný symbol pro obsah 5">
            <a:extLst>
              <a:ext uri="{FF2B5EF4-FFF2-40B4-BE49-F238E27FC236}">
                <a16:creationId xmlns:a16="http://schemas.microsoft.com/office/drawing/2014/main" id="{C97F6F9A-204E-40E2-A77B-C88160D398DB}"/>
              </a:ext>
            </a:extLst>
          </p:cNvPr>
          <p:cNvPicPr>
            <a:picLocks noGrp="1" noChangeAspect="1"/>
          </p:cNvPicPr>
          <p:nvPr>
            <p:ph idx="1"/>
          </p:nvPr>
        </p:nvPicPr>
        <p:blipFill>
          <a:blip r:embed="rId2"/>
          <a:stretch>
            <a:fillRect/>
          </a:stretch>
        </p:blipFill>
        <p:spPr>
          <a:xfrm>
            <a:off x="1319213" y="1276351"/>
            <a:ext cx="4384216" cy="2152650"/>
          </a:xfrm>
          <a:prstGeom prst="rect">
            <a:avLst/>
          </a:prstGeom>
        </p:spPr>
      </p:pic>
      <p:pic>
        <p:nvPicPr>
          <p:cNvPr id="7" name="Obrázek 6">
            <a:extLst>
              <a:ext uri="{FF2B5EF4-FFF2-40B4-BE49-F238E27FC236}">
                <a16:creationId xmlns:a16="http://schemas.microsoft.com/office/drawing/2014/main" id="{9FBC8139-FC23-48F7-90B3-99CCEA3C255C}"/>
              </a:ext>
            </a:extLst>
          </p:cNvPr>
          <p:cNvPicPr>
            <a:picLocks noChangeAspect="1"/>
          </p:cNvPicPr>
          <p:nvPr/>
        </p:nvPicPr>
        <p:blipFill>
          <a:blip r:embed="rId3"/>
          <a:stretch>
            <a:fillRect/>
          </a:stretch>
        </p:blipFill>
        <p:spPr>
          <a:xfrm>
            <a:off x="6255881" y="715951"/>
            <a:ext cx="4064454" cy="2713049"/>
          </a:xfrm>
          <a:prstGeom prst="rect">
            <a:avLst/>
          </a:prstGeom>
        </p:spPr>
      </p:pic>
      <p:pic>
        <p:nvPicPr>
          <p:cNvPr id="8" name="Obrázek 7">
            <a:extLst>
              <a:ext uri="{FF2B5EF4-FFF2-40B4-BE49-F238E27FC236}">
                <a16:creationId xmlns:a16="http://schemas.microsoft.com/office/drawing/2014/main" id="{5FD31655-0370-46F0-A133-D6631A5E412B}"/>
              </a:ext>
            </a:extLst>
          </p:cNvPr>
          <p:cNvPicPr>
            <a:picLocks noChangeAspect="1"/>
          </p:cNvPicPr>
          <p:nvPr/>
        </p:nvPicPr>
        <p:blipFill>
          <a:blip r:embed="rId4"/>
          <a:stretch>
            <a:fillRect/>
          </a:stretch>
        </p:blipFill>
        <p:spPr>
          <a:xfrm>
            <a:off x="1479093" y="3666537"/>
            <a:ext cx="4064455" cy="2687463"/>
          </a:xfrm>
          <a:prstGeom prst="rect">
            <a:avLst/>
          </a:prstGeom>
        </p:spPr>
      </p:pic>
      <p:pic>
        <p:nvPicPr>
          <p:cNvPr id="9" name="Obrázek 8">
            <a:extLst>
              <a:ext uri="{FF2B5EF4-FFF2-40B4-BE49-F238E27FC236}">
                <a16:creationId xmlns:a16="http://schemas.microsoft.com/office/drawing/2014/main" id="{08A4B198-E139-4B89-A484-11AED86BB686}"/>
              </a:ext>
            </a:extLst>
          </p:cNvPr>
          <p:cNvPicPr>
            <a:picLocks noChangeAspect="1"/>
          </p:cNvPicPr>
          <p:nvPr/>
        </p:nvPicPr>
        <p:blipFill>
          <a:blip r:embed="rId5"/>
          <a:stretch>
            <a:fillRect/>
          </a:stretch>
        </p:blipFill>
        <p:spPr>
          <a:xfrm>
            <a:off x="6255881" y="3819588"/>
            <a:ext cx="4679495" cy="2119771"/>
          </a:xfrm>
          <a:prstGeom prst="rect">
            <a:avLst/>
          </a:prstGeom>
        </p:spPr>
      </p:pic>
    </p:spTree>
    <p:extLst>
      <p:ext uri="{BB962C8B-B14F-4D97-AF65-F5344CB8AC3E}">
        <p14:creationId xmlns:p14="http://schemas.microsoft.com/office/powerpoint/2010/main" val="3520342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57A2A0C-63A5-44D1-B2EF-39816DE293C4}"/>
              </a:ext>
            </a:extLst>
          </p:cNvPr>
          <p:cNvSpPr>
            <a:spLocks noGrp="1"/>
          </p:cNvSpPr>
          <p:nvPr>
            <p:ph type="sldNum" sz="quarter" idx="11"/>
          </p:nvPr>
        </p:nvSpPr>
        <p:spPr/>
        <p:txBody>
          <a:bodyPr/>
          <a:lstStyle/>
          <a:p>
            <a:fld id="{0970407D-EE58-4A0B-824B-1D3AE42DD9CF}" type="slidenum">
              <a:rPr lang="cs-CZ" altLang="cs-CZ" smtClean="0"/>
              <a:pPr/>
              <a:t>5</a:t>
            </a:fld>
            <a:endParaRPr lang="cs-CZ" altLang="cs-CZ" dirty="0"/>
          </a:p>
        </p:txBody>
      </p:sp>
      <p:sp>
        <p:nvSpPr>
          <p:cNvPr id="4" name="Nadpis 3">
            <a:extLst>
              <a:ext uri="{FF2B5EF4-FFF2-40B4-BE49-F238E27FC236}">
                <a16:creationId xmlns:a16="http://schemas.microsoft.com/office/drawing/2014/main" id="{7E86893E-E9FB-402B-B5B5-6FB887ADB175}"/>
              </a:ext>
            </a:extLst>
          </p:cNvPr>
          <p:cNvSpPr>
            <a:spLocks noGrp="1"/>
          </p:cNvSpPr>
          <p:nvPr>
            <p:ph type="title"/>
          </p:nvPr>
        </p:nvSpPr>
        <p:spPr>
          <a:xfrm>
            <a:off x="413999" y="526941"/>
            <a:ext cx="11357697" cy="1201119"/>
          </a:xfrm>
        </p:spPr>
        <p:txBody>
          <a:bodyPr>
            <a:normAutofit/>
          </a:bodyPr>
          <a:lstStyle/>
          <a:p>
            <a:pPr algn="ctr"/>
            <a:r>
              <a:rPr lang="cs-CZ" sz="4800" dirty="0"/>
              <a:t>Public </a:t>
            </a:r>
            <a:r>
              <a:rPr lang="cs-CZ" sz="4800" dirty="0" err="1"/>
              <a:t>Health</a:t>
            </a:r>
            <a:endParaRPr lang="cs-CZ" sz="4800" dirty="0"/>
          </a:p>
        </p:txBody>
      </p:sp>
      <p:sp>
        <p:nvSpPr>
          <p:cNvPr id="5" name="Zástupný symbol pro obsah 4">
            <a:extLst>
              <a:ext uri="{FF2B5EF4-FFF2-40B4-BE49-F238E27FC236}">
                <a16:creationId xmlns:a16="http://schemas.microsoft.com/office/drawing/2014/main" id="{F6DC57B7-3617-42D9-9E0F-C06C45C8B18A}"/>
              </a:ext>
            </a:extLst>
          </p:cNvPr>
          <p:cNvSpPr>
            <a:spLocks noGrp="1"/>
          </p:cNvSpPr>
          <p:nvPr>
            <p:ph idx="1"/>
          </p:nvPr>
        </p:nvSpPr>
        <p:spPr>
          <a:xfrm>
            <a:off x="1239864" y="2030278"/>
            <a:ext cx="9531458" cy="3792888"/>
          </a:xfrm>
        </p:spPr>
        <p:txBody>
          <a:bodyPr>
            <a:normAutofit/>
          </a:bodyPr>
          <a:lstStyle/>
          <a:p>
            <a:pPr marL="72000" indent="0">
              <a:buNone/>
            </a:pPr>
            <a:r>
              <a:rPr lang="cs-CZ" sz="3600" dirty="0"/>
              <a:t>PH </a:t>
            </a:r>
            <a:r>
              <a:rPr lang="cs-CZ" sz="3600" dirty="0" err="1"/>
              <a:t>is</a:t>
            </a:r>
            <a:r>
              <a:rPr lang="cs-CZ" sz="3600" dirty="0"/>
              <a:t> </a:t>
            </a:r>
            <a:r>
              <a:rPr lang="cs-CZ" sz="3600" dirty="0" err="1"/>
              <a:t>defined</a:t>
            </a:r>
            <a:r>
              <a:rPr lang="cs-CZ" sz="3600" dirty="0"/>
              <a:t> as t</a:t>
            </a:r>
            <a:r>
              <a:rPr lang="en-US" sz="3600" dirty="0"/>
              <a:t>he art and science of preventing disease, prolonging life and promoting health through the organized efforts of society” </a:t>
            </a:r>
            <a:r>
              <a:rPr lang="cs-CZ" sz="3600" dirty="0"/>
              <a:t>                     </a:t>
            </a:r>
          </a:p>
          <a:p>
            <a:pPr marL="72000" indent="0">
              <a:buNone/>
            </a:pPr>
            <a:r>
              <a:rPr lang="cs-CZ" sz="3600" dirty="0"/>
              <a:t>                                         </a:t>
            </a:r>
          </a:p>
          <a:p>
            <a:pPr marL="72000" indent="0">
              <a:buNone/>
            </a:pPr>
            <a:r>
              <a:rPr lang="cs-CZ" sz="3600" dirty="0"/>
              <a:t>                                                 </a:t>
            </a:r>
            <a:r>
              <a:rPr lang="en-US" sz="3600" dirty="0"/>
              <a:t>(Acheson, 1988; WHO)</a:t>
            </a:r>
            <a:endParaRPr lang="cs-CZ" sz="3600" dirty="0"/>
          </a:p>
        </p:txBody>
      </p:sp>
    </p:spTree>
    <p:extLst>
      <p:ext uri="{BB962C8B-B14F-4D97-AF65-F5344CB8AC3E}">
        <p14:creationId xmlns:p14="http://schemas.microsoft.com/office/powerpoint/2010/main" val="2999850486"/>
      </p:ext>
    </p:extLst>
  </p:cSld>
  <p:clrMapOvr>
    <a:masterClrMapping/>
  </p:clrMapOvr>
  <mc:AlternateContent xmlns:mc="http://schemas.openxmlformats.org/markup-compatibility/2006" xmlns:p14="http://schemas.microsoft.com/office/powerpoint/2010/main">
    <mc:Choice Requires="p14">
      <p:transition spd="slow" p14:dur="2000" advTm="65617"/>
    </mc:Choice>
    <mc:Fallback xmlns="">
      <p:transition spd="slow" advTm="65617"/>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0510D7B-2D5F-46C1-86EA-874ED4BF7070}"/>
              </a:ext>
            </a:extLst>
          </p:cNvPr>
          <p:cNvSpPr>
            <a:spLocks noGrp="1"/>
          </p:cNvSpPr>
          <p:nvPr>
            <p:ph type="sldNum" sz="quarter" idx="11"/>
          </p:nvPr>
        </p:nvSpPr>
        <p:spPr/>
        <p:txBody>
          <a:bodyPr/>
          <a:lstStyle/>
          <a:p>
            <a:fld id="{0970407D-EE58-4A0B-824B-1D3AE42DD9CF}" type="slidenum">
              <a:rPr lang="cs-CZ" altLang="cs-CZ" smtClean="0"/>
              <a:pPr/>
              <a:t>50</a:t>
            </a:fld>
            <a:endParaRPr lang="cs-CZ" altLang="cs-CZ" dirty="0"/>
          </a:p>
        </p:txBody>
      </p:sp>
      <p:sp>
        <p:nvSpPr>
          <p:cNvPr id="4" name="Nadpis 3">
            <a:extLst>
              <a:ext uri="{FF2B5EF4-FFF2-40B4-BE49-F238E27FC236}">
                <a16:creationId xmlns:a16="http://schemas.microsoft.com/office/drawing/2014/main" id="{798513AF-8EBE-4CB8-B6A4-DCAE1481F513}"/>
              </a:ext>
            </a:extLst>
          </p:cNvPr>
          <p:cNvSpPr>
            <a:spLocks noGrp="1"/>
          </p:cNvSpPr>
          <p:nvPr>
            <p:ph type="title"/>
          </p:nvPr>
        </p:nvSpPr>
        <p:spPr/>
        <p:txBody>
          <a:bodyPr>
            <a:normAutofit fontScale="90000"/>
          </a:bodyPr>
          <a:lstStyle/>
          <a:p>
            <a:r>
              <a:rPr lang="cs-CZ" dirty="0" err="1"/>
              <a:t>Patients</a:t>
            </a:r>
            <a:r>
              <a:rPr lang="cs-CZ" dirty="0"/>
              <a:t> </a:t>
            </a:r>
            <a:r>
              <a:rPr lang="cs-CZ" dirty="0" err="1"/>
              <a:t>with</a:t>
            </a:r>
            <a:r>
              <a:rPr lang="cs-CZ" dirty="0"/>
              <a:t> </a:t>
            </a:r>
            <a:r>
              <a:rPr lang="cs-CZ" dirty="0" err="1"/>
              <a:t>Niigata</a:t>
            </a:r>
            <a:r>
              <a:rPr lang="cs-CZ" dirty="0"/>
              <a:t> </a:t>
            </a:r>
            <a:r>
              <a:rPr lang="cs-CZ" dirty="0" err="1"/>
              <a:t>Minamata</a:t>
            </a:r>
            <a:r>
              <a:rPr lang="cs-CZ" dirty="0"/>
              <a:t> </a:t>
            </a:r>
            <a:r>
              <a:rPr lang="cs-CZ" dirty="0" err="1"/>
              <a:t>disease</a:t>
            </a:r>
            <a:r>
              <a:rPr lang="cs-CZ" dirty="0"/>
              <a:t>   (web source)</a:t>
            </a:r>
          </a:p>
        </p:txBody>
      </p:sp>
      <p:pic>
        <p:nvPicPr>
          <p:cNvPr id="6" name="Zástupný symbol pro obsah 5">
            <a:extLst>
              <a:ext uri="{FF2B5EF4-FFF2-40B4-BE49-F238E27FC236}">
                <a16:creationId xmlns:a16="http://schemas.microsoft.com/office/drawing/2014/main" id="{3D926FDA-42E4-43D1-9141-3B4457507B2E}"/>
              </a:ext>
            </a:extLst>
          </p:cNvPr>
          <p:cNvPicPr>
            <a:picLocks noGrp="1" noChangeAspect="1"/>
          </p:cNvPicPr>
          <p:nvPr>
            <p:ph idx="1"/>
          </p:nvPr>
        </p:nvPicPr>
        <p:blipFill>
          <a:blip r:embed="rId2"/>
          <a:stretch>
            <a:fillRect/>
          </a:stretch>
        </p:blipFill>
        <p:spPr>
          <a:xfrm>
            <a:off x="978485" y="1678810"/>
            <a:ext cx="4584589" cy="3090940"/>
          </a:xfrm>
          <a:prstGeom prst="rect">
            <a:avLst/>
          </a:prstGeom>
        </p:spPr>
      </p:pic>
      <p:pic>
        <p:nvPicPr>
          <p:cNvPr id="7" name="Obrázek 6">
            <a:extLst>
              <a:ext uri="{FF2B5EF4-FFF2-40B4-BE49-F238E27FC236}">
                <a16:creationId xmlns:a16="http://schemas.microsoft.com/office/drawing/2014/main" id="{BDE2538E-6FB6-48D8-9196-8EDC95248D1A}"/>
              </a:ext>
            </a:extLst>
          </p:cNvPr>
          <p:cNvPicPr>
            <a:picLocks noChangeAspect="1"/>
          </p:cNvPicPr>
          <p:nvPr/>
        </p:nvPicPr>
        <p:blipFill>
          <a:blip r:embed="rId3"/>
          <a:stretch>
            <a:fillRect/>
          </a:stretch>
        </p:blipFill>
        <p:spPr>
          <a:xfrm>
            <a:off x="6312886" y="1936008"/>
            <a:ext cx="4578493" cy="3426249"/>
          </a:xfrm>
          <a:prstGeom prst="rect">
            <a:avLst/>
          </a:prstGeom>
        </p:spPr>
      </p:pic>
    </p:spTree>
    <p:extLst>
      <p:ext uri="{BB962C8B-B14F-4D97-AF65-F5344CB8AC3E}">
        <p14:creationId xmlns:p14="http://schemas.microsoft.com/office/powerpoint/2010/main" val="31043381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A2DE8D42-2CF6-4AA8-BE6E-7947AECE534C}"/>
              </a:ext>
            </a:extLst>
          </p:cNvPr>
          <p:cNvSpPr>
            <a:spLocks noGrp="1"/>
          </p:cNvSpPr>
          <p:nvPr>
            <p:ph type="sldNum" sz="quarter" idx="11"/>
          </p:nvPr>
        </p:nvSpPr>
        <p:spPr/>
        <p:txBody>
          <a:bodyPr/>
          <a:lstStyle/>
          <a:p>
            <a:fld id="{0970407D-EE58-4A0B-824B-1D3AE42DD9CF}" type="slidenum">
              <a:rPr lang="cs-CZ" altLang="cs-CZ" smtClean="0"/>
              <a:pPr/>
              <a:t>51</a:t>
            </a:fld>
            <a:endParaRPr lang="cs-CZ" altLang="cs-CZ" dirty="0"/>
          </a:p>
        </p:txBody>
      </p:sp>
      <p:sp>
        <p:nvSpPr>
          <p:cNvPr id="4" name="Nadpis 3">
            <a:extLst>
              <a:ext uri="{FF2B5EF4-FFF2-40B4-BE49-F238E27FC236}">
                <a16:creationId xmlns:a16="http://schemas.microsoft.com/office/drawing/2014/main" id="{730CE88C-F518-4B17-AC8F-BC5A7430CA28}"/>
              </a:ext>
            </a:extLst>
          </p:cNvPr>
          <p:cNvSpPr>
            <a:spLocks noGrp="1"/>
          </p:cNvSpPr>
          <p:nvPr>
            <p:ph type="title"/>
          </p:nvPr>
        </p:nvSpPr>
        <p:spPr/>
        <p:txBody>
          <a:bodyPr>
            <a:normAutofit fontScale="90000"/>
          </a:bodyPr>
          <a:lstStyle/>
          <a:p>
            <a:r>
              <a:rPr lang="cs-CZ" dirty="0" err="1"/>
              <a:t>Medialization</a:t>
            </a:r>
            <a:endParaRPr lang="cs-CZ" dirty="0"/>
          </a:p>
        </p:txBody>
      </p:sp>
      <p:sp>
        <p:nvSpPr>
          <p:cNvPr id="5" name="Zástupný symbol pro obsah 4">
            <a:extLst>
              <a:ext uri="{FF2B5EF4-FFF2-40B4-BE49-F238E27FC236}">
                <a16:creationId xmlns:a16="http://schemas.microsoft.com/office/drawing/2014/main" id="{9135A884-614C-4F59-8263-A693A6B12BE5}"/>
              </a:ext>
            </a:extLst>
          </p:cNvPr>
          <p:cNvSpPr>
            <a:spLocks noGrp="1"/>
          </p:cNvSpPr>
          <p:nvPr>
            <p:ph idx="1"/>
          </p:nvPr>
        </p:nvSpPr>
        <p:spPr>
          <a:xfrm>
            <a:off x="414000" y="1001819"/>
            <a:ext cx="11334620" cy="5226181"/>
          </a:xfrm>
        </p:spPr>
        <p:txBody>
          <a:bodyPr/>
          <a:lstStyle/>
          <a:p>
            <a:pPr marL="72000" lvl="0" indent="0">
              <a:buClr>
                <a:srgbClr val="0000DC"/>
              </a:buClr>
              <a:buNone/>
            </a:pPr>
            <a:r>
              <a:rPr lang="cs-CZ" dirty="0">
                <a:solidFill>
                  <a:schemeClr val="tx2"/>
                </a:solidFill>
                <a:hlinkClick r:id="rId2">
                  <a:extLst>
                    <a:ext uri="{A12FA001-AC4F-418D-AE19-62706E023703}">
                      <ahyp:hlinkClr xmlns:ahyp="http://schemas.microsoft.com/office/drawing/2018/hyperlinkcolor" val="tx"/>
                    </a:ext>
                  </a:extLst>
                </a:hlinkClick>
              </a:rPr>
              <a:t>https://www.youtube.com/watch?v=WP3pKTssw_E</a:t>
            </a:r>
            <a:endParaRPr lang="cs-CZ" dirty="0">
              <a:solidFill>
                <a:schemeClr val="tx2"/>
              </a:solidFill>
            </a:endParaRPr>
          </a:p>
          <a:p>
            <a:pPr marL="72000" lvl="0" indent="0">
              <a:buClr>
                <a:srgbClr val="0000DC"/>
              </a:buClr>
              <a:buNone/>
            </a:pPr>
            <a:endParaRPr lang="cs-CZ" dirty="0">
              <a:solidFill>
                <a:schemeClr val="tx2"/>
              </a:solidFill>
            </a:endParaRPr>
          </a:p>
          <a:p>
            <a:pPr marL="72000" lvl="0" indent="0">
              <a:buClr>
                <a:srgbClr val="0000DC"/>
              </a:buClr>
              <a:buNone/>
            </a:pPr>
            <a:endParaRPr lang="cs-CZ" dirty="0">
              <a:solidFill>
                <a:srgbClr val="000000"/>
              </a:solidFill>
            </a:endParaRPr>
          </a:p>
          <a:p>
            <a:pPr marL="72000" lvl="0" indent="0">
              <a:buClr>
                <a:srgbClr val="0000DC"/>
              </a:buClr>
              <a:buNone/>
            </a:pPr>
            <a:endParaRPr lang="cs-CZ" dirty="0">
              <a:solidFill>
                <a:srgbClr val="000000"/>
              </a:solidFill>
            </a:endParaRPr>
          </a:p>
          <a:p>
            <a:pPr marL="72000" lvl="0" indent="0">
              <a:buClr>
                <a:srgbClr val="0000DC"/>
              </a:buClr>
              <a:buNone/>
            </a:pPr>
            <a:r>
              <a:rPr lang="cs-CZ" dirty="0">
                <a:solidFill>
                  <a:srgbClr val="000000"/>
                </a:solidFill>
              </a:rPr>
              <a:t>Film </a:t>
            </a:r>
            <a:r>
              <a:rPr lang="cs-CZ" dirty="0" err="1">
                <a:solidFill>
                  <a:srgbClr val="000000"/>
                </a:solidFill>
              </a:rPr>
              <a:t>Minamata</a:t>
            </a:r>
            <a:r>
              <a:rPr lang="cs-CZ" dirty="0">
                <a:solidFill>
                  <a:srgbClr val="000000"/>
                </a:solidFill>
              </a:rPr>
              <a:t>, 2020 (</a:t>
            </a:r>
            <a:r>
              <a:rPr lang="cs-CZ" dirty="0" err="1">
                <a:solidFill>
                  <a:srgbClr val="000000"/>
                </a:solidFill>
              </a:rPr>
              <a:t>starring</a:t>
            </a:r>
            <a:r>
              <a:rPr lang="cs-CZ" dirty="0">
                <a:solidFill>
                  <a:srgbClr val="000000"/>
                </a:solidFill>
              </a:rPr>
              <a:t> </a:t>
            </a:r>
            <a:r>
              <a:rPr lang="cs-CZ" dirty="0" err="1">
                <a:solidFill>
                  <a:srgbClr val="000000"/>
                </a:solidFill>
              </a:rPr>
              <a:t>Johnny</a:t>
            </a:r>
            <a:r>
              <a:rPr lang="cs-CZ" dirty="0">
                <a:solidFill>
                  <a:srgbClr val="000000"/>
                </a:solidFill>
              </a:rPr>
              <a:t> </a:t>
            </a:r>
            <a:r>
              <a:rPr lang="cs-CZ" dirty="0" err="1">
                <a:solidFill>
                  <a:srgbClr val="000000"/>
                </a:solidFill>
              </a:rPr>
              <a:t>Depp</a:t>
            </a:r>
            <a:r>
              <a:rPr lang="cs-CZ" dirty="0">
                <a:solidFill>
                  <a:srgbClr val="000000"/>
                </a:solidFill>
              </a:rPr>
              <a:t>, Bill </a:t>
            </a:r>
            <a:r>
              <a:rPr lang="cs-CZ" dirty="0" err="1">
                <a:solidFill>
                  <a:srgbClr val="000000"/>
                </a:solidFill>
              </a:rPr>
              <a:t>Nighy</a:t>
            </a:r>
            <a:r>
              <a:rPr lang="cs-CZ" dirty="0">
                <a:solidFill>
                  <a:srgbClr val="000000"/>
                </a:solidFill>
              </a:rPr>
              <a:t>, </a:t>
            </a:r>
            <a:r>
              <a:rPr lang="cs-CZ" dirty="0" err="1">
                <a:solidFill>
                  <a:srgbClr val="000000"/>
                </a:solidFill>
              </a:rPr>
              <a:t>dir</a:t>
            </a:r>
            <a:r>
              <a:rPr lang="cs-CZ" dirty="0">
                <a:solidFill>
                  <a:srgbClr val="000000"/>
                </a:solidFill>
              </a:rPr>
              <a:t>. Andrew </a:t>
            </a:r>
            <a:r>
              <a:rPr lang="cs-CZ" dirty="0" err="1">
                <a:solidFill>
                  <a:srgbClr val="000000"/>
                </a:solidFill>
              </a:rPr>
              <a:t>Levitas</a:t>
            </a:r>
            <a:r>
              <a:rPr lang="cs-CZ" dirty="0">
                <a:solidFill>
                  <a:srgbClr val="000000"/>
                </a:solidFill>
              </a:rPr>
              <a:t>) </a:t>
            </a:r>
          </a:p>
          <a:p>
            <a:pPr marL="72000" indent="0">
              <a:buNone/>
            </a:pPr>
            <a:r>
              <a:rPr lang="cs-CZ" dirty="0" err="1"/>
              <a:t>The</a:t>
            </a:r>
            <a:r>
              <a:rPr lang="cs-CZ" dirty="0"/>
              <a:t> film </a:t>
            </a:r>
            <a:r>
              <a:rPr lang="cs-CZ" dirty="0" err="1"/>
              <a:t>was</a:t>
            </a:r>
            <a:r>
              <a:rPr lang="cs-CZ" dirty="0"/>
              <a:t> shot </a:t>
            </a:r>
            <a:r>
              <a:rPr lang="cs-CZ" dirty="0" err="1"/>
              <a:t>according</a:t>
            </a:r>
            <a:r>
              <a:rPr lang="cs-CZ" dirty="0"/>
              <a:t> to </a:t>
            </a:r>
            <a:r>
              <a:rPr lang="cs-CZ" dirty="0" err="1"/>
              <a:t>real</a:t>
            </a:r>
            <a:r>
              <a:rPr lang="cs-CZ" dirty="0"/>
              <a:t> </a:t>
            </a:r>
            <a:r>
              <a:rPr lang="cs-CZ" dirty="0" err="1"/>
              <a:t>events</a:t>
            </a:r>
            <a:r>
              <a:rPr lang="cs-CZ" dirty="0"/>
              <a:t> (</a:t>
            </a:r>
            <a:r>
              <a:rPr lang="cs-CZ" dirty="0" err="1"/>
              <a:t>belongs</a:t>
            </a:r>
            <a:r>
              <a:rPr lang="cs-CZ" dirty="0"/>
              <a:t> to art </a:t>
            </a:r>
            <a:r>
              <a:rPr lang="cs-CZ" dirty="0" err="1"/>
              <a:t>production</a:t>
            </a:r>
            <a:r>
              <a:rPr lang="cs-CZ" dirty="0"/>
              <a:t>).</a:t>
            </a:r>
          </a:p>
        </p:txBody>
      </p:sp>
    </p:spTree>
    <p:extLst>
      <p:ext uri="{BB962C8B-B14F-4D97-AF65-F5344CB8AC3E}">
        <p14:creationId xmlns:p14="http://schemas.microsoft.com/office/powerpoint/2010/main" val="7049351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CFDF96CB-6396-4A8E-BD04-5C352DED207A}"/>
              </a:ext>
            </a:extLst>
          </p:cNvPr>
          <p:cNvSpPr>
            <a:spLocks noGrp="1"/>
          </p:cNvSpPr>
          <p:nvPr>
            <p:ph type="sldNum" sz="quarter" idx="11"/>
          </p:nvPr>
        </p:nvSpPr>
        <p:spPr/>
        <p:txBody>
          <a:bodyPr/>
          <a:lstStyle/>
          <a:p>
            <a:fld id="{0970407D-EE58-4A0B-824B-1D3AE42DD9CF}" type="slidenum">
              <a:rPr lang="cs-CZ" altLang="cs-CZ" smtClean="0"/>
              <a:pPr/>
              <a:t>52</a:t>
            </a:fld>
            <a:endParaRPr lang="cs-CZ" altLang="cs-CZ" dirty="0"/>
          </a:p>
        </p:txBody>
      </p:sp>
      <p:sp>
        <p:nvSpPr>
          <p:cNvPr id="4" name="Nadpis 3">
            <a:extLst>
              <a:ext uri="{FF2B5EF4-FFF2-40B4-BE49-F238E27FC236}">
                <a16:creationId xmlns:a16="http://schemas.microsoft.com/office/drawing/2014/main" id="{9CDE2224-49E8-42FB-812D-249309CC27E9}"/>
              </a:ext>
            </a:extLst>
          </p:cNvPr>
          <p:cNvSpPr>
            <a:spLocks noGrp="1"/>
          </p:cNvSpPr>
          <p:nvPr>
            <p:ph type="title"/>
          </p:nvPr>
        </p:nvSpPr>
        <p:spPr/>
        <p:txBody>
          <a:bodyPr>
            <a:normAutofit fontScale="90000"/>
          </a:bodyPr>
          <a:lstStyle/>
          <a:p>
            <a:r>
              <a:rPr lang="cs-CZ" dirty="0"/>
              <a:t>Smog:          </a:t>
            </a:r>
            <a:r>
              <a:rPr lang="cs-CZ" dirty="0" err="1"/>
              <a:t>local</a:t>
            </a:r>
            <a:r>
              <a:rPr lang="cs-CZ" dirty="0"/>
              <a:t>           </a:t>
            </a:r>
            <a:r>
              <a:rPr lang="cs-CZ" dirty="0" err="1"/>
              <a:t>or</a:t>
            </a:r>
            <a:r>
              <a:rPr lang="cs-CZ" dirty="0"/>
              <a:t>           </a:t>
            </a:r>
            <a:r>
              <a:rPr lang="cs-CZ" dirty="0" err="1"/>
              <a:t>already</a:t>
            </a:r>
            <a:r>
              <a:rPr lang="cs-CZ" dirty="0"/>
              <a:t> </a:t>
            </a:r>
            <a:r>
              <a:rPr lang="cs-CZ" dirty="0" err="1"/>
              <a:t>global</a:t>
            </a:r>
            <a:r>
              <a:rPr lang="cs-CZ" dirty="0"/>
              <a:t>          </a:t>
            </a:r>
            <a:r>
              <a:rPr lang="cs-CZ" dirty="0" err="1"/>
              <a:t>problem</a:t>
            </a:r>
            <a:r>
              <a:rPr lang="cs-CZ" dirty="0"/>
              <a:t>?</a:t>
            </a:r>
          </a:p>
        </p:txBody>
      </p:sp>
      <p:pic>
        <p:nvPicPr>
          <p:cNvPr id="6" name="Zástupný symbol pro obsah 5">
            <a:extLst>
              <a:ext uri="{FF2B5EF4-FFF2-40B4-BE49-F238E27FC236}">
                <a16:creationId xmlns:a16="http://schemas.microsoft.com/office/drawing/2014/main" id="{C11C90E3-6A75-4995-9AC3-40D4CA132778}"/>
              </a:ext>
            </a:extLst>
          </p:cNvPr>
          <p:cNvPicPr>
            <a:picLocks noGrp="1" noChangeAspect="1"/>
          </p:cNvPicPr>
          <p:nvPr>
            <p:ph idx="1"/>
          </p:nvPr>
        </p:nvPicPr>
        <p:blipFill>
          <a:blip r:embed="rId2"/>
          <a:stretch>
            <a:fillRect/>
          </a:stretch>
        </p:blipFill>
        <p:spPr>
          <a:xfrm>
            <a:off x="654744" y="1792082"/>
            <a:ext cx="5438103" cy="3273836"/>
          </a:xfrm>
          <a:prstGeom prst="rect">
            <a:avLst/>
          </a:prstGeom>
        </p:spPr>
      </p:pic>
      <p:pic>
        <p:nvPicPr>
          <p:cNvPr id="7" name="Obrázek 6">
            <a:extLst>
              <a:ext uri="{FF2B5EF4-FFF2-40B4-BE49-F238E27FC236}">
                <a16:creationId xmlns:a16="http://schemas.microsoft.com/office/drawing/2014/main" id="{62EECECD-F9DA-48B6-AB74-D8D76FC99800}"/>
              </a:ext>
            </a:extLst>
          </p:cNvPr>
          <p:cNvPicPr>
            <a:picLocks noChangeAspect="1"/>
          </p:cNvPicPr>
          <p:nvPr/>
        </p:nvPicPr>
        <p:blipFill>
          <a:blip r:embed="rId3"/>
          <a:stretch>
            <a:fillRect/>
          </a:stretch>
        </p:blipFill>
        <p:spPr>
          <a:xfrm>
            <a:off x="6946570" y="2379673"/>
            <a:ext cx="4590686" cy="3182388"/>
          </a:xfrm>
          <a:prstGeom prst="rect">
            <a:avLst/>
          </a:prstGeom>
        </p:spPr>
      </p:pic>
      <p:pic>
        <p:nvPicPr>
          <p:cNvPr id="8" name="Obrázek 7">
            <a:extLst>
              <a:ext uri="{FF2B5EF4-FFF2-40B4-BE49-F238E27FC236}">
                <a16:creationId xmlns:a16="http://schemas.microsoft.com/office/drawing/2014/main" id="{ED77B198-8836-4687-80CC-716710A75367}"/>
              </a:ext>
            </a:extLst>
          </p:cNvPr>
          <p:cNvPicPr>
            <a:picLocks noChangeAspect="1"/>
          </p:cNvPicPr>
          <p:nvPr/>
        </p:nvPicPr>
        <p:blipFill>
          <a:blip r:embed="rId4"/>
          <a:stretch>
            <a:fillRect/>
          </a:stretch>
        </p:blipFill>
        <p:spPr>
          <a:xfrm>
            <a:off x="2848493" y="839464"/>
            <a:ext cx="737680" cy="890093"/>
          </a:xfrm>
          <a:prstGeom prst="rect">
            <a:avLst/>
          </a:prstGeom>
        </p:spPr>
      </p:pic>
      <p:pic>
        <p:nvPicPr>
          <p:cNvPr id="9" name="Obrázek 8">
            <a:extLst>
              <a:ext uri="{FF2B5EF4-FFF2-40B4-BE49-F238E27FC236}">
                <a16:creationId xmlns:a16="http://schemas.microsoft.com/office/drawing/2014/main" id="{2E342EF5-1363-4AB3-BF1B-3185345D5A04}"/>
              </a:ext>
            </a:extLst>
          </p:cNvPr>
          <p:cNvPicPr>
            <a:picLocks noChangeAspect="1"/>
          </p:cNvPicPr>
          <p:nvPr/>
        </p:nvPicPr>
        <p:blipFill>
          <a:blip r:embed="rId5"/>
          <a:stretch>
            <a:fillRect/>
          </a:stretch>
        </p:blipFill>
        <p:spPr>
          <a:xfrm>
            <a:off x="8346726" y="1081439"/>
            <a:ext cx="518205" cy="993734"/>
          </a:xfrm>
          <a:prstGeom prst="rect">
            <a:avLst/>
          </a:prstGeom>
        </p:spPr>
      </p:pic>
    </p:spTree>
    <p:extLst>
      <p:ext uri="{BB962C8B-B14F-4D97-AF65-F5344CB8AC3E}">
        <p14:creationId xmlns:p14="http://schemas.microsoft.com/office/powerpoint/2010/main" val="19008836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8C376CBA-0173-4C45-B03B-3748969D9E3C}"/>
              </a:ext>
            </a:extLst>
          </p:cNvPr>
          <p:cNvSpPr>
            <a:spLocks noGrp="1"/>
          </p:cNvSpPr>
          <p:nvPr>
            <p:ph type="sldNum" sz="quarter" idx="11"/>
          </p:nvPr>
        </p:nvSpPr>
        <p:spPr/>
        <p:txBody>
          <a:bodyPr/>
          <a:lstStyle/>
          <a:p>
            <a:fld id="{0970407D-EE58-4A0B-824B-1D3AE42DD9CF}" type="slidenum">
              <a:rPr lang="cs-CZ" altLang="cs-CZ" smtClean="0"/>
              <a:pPr/>
              <a:t>53</a:t>
            </a:fld>
            <a:endParaRPr lang="cs-CZ" altLang="cs-CZ" dirty="0"/>
          </a:p>
        </p:txBody>
      </p:sp>
      <p:sp>
        <p:nvSpPr>
          <p:cNvPr id="4" name="Nadpis 3">
            <a:extLst>
              <a:ext uri="{FF2B5EF4-FFF2-40B4-BE49-F238E27FC236}">
                <a16:creationId xmlns:a16="http://schemas.microsoft.com/office/drawing/2014/main" id="{9E60B4F6-5FD9-4217-9E01-07ECB98D0ED4}"/>
              </a:ext>
            </a:extLst>
          </p:cNvPr>
          <p:cNvSpPr>
            <a:spLocks noGrp="1"/>
          </p:cNvSpPr>
          <p:nvPr>
            <p:ph type="title"/>
          </p:nvPr>
        </p:nvSpPr>
        <p:spPr/>
        <p:txBody>
          <a:bodyPr>
            <a:normAutofit fontScale="90000"/>
          </a:bodyPr>
          <a:lstStyle/>
          <a:p>
            <a:r>
              <a:rPr lang="cs-CZ" dirty="0" err="1"/>
              <a:t>Nuclear</a:t>
            </a:r>
            <a:r>
              <a:rPr lang="cs-CZ" dirty="0"/>
              <a:t> </a:t>
            </a:r>
            <a:r>
              <a:rPr lang="cs-CZ" dirty="0" err="1"/>
              <a:t>power</a:t>
            </a:r>
            <a:r>
              <a:rPr lang="cs-CZ" dirty="0"/>
              <a:t> plant </a:t>
            </a:r>
            <a:r>
              <a:rPr lang="cs-CZ" dirty="0" err="1"/>
              <a:t>accidents</a:t>
            </a:r>
            <a:r>
              <a:rPr lang="cs-CZ" dirty="0"/>
              <a:t> and </a:t>
            </a:r>
            <a:r>
              <a:rPr lang="cs-CZ" dirty="0" err="1"/>
              <a:t>global</a:t>
            </a:r>
            <a:r>
              <a:rPr lang="cs-CZ" dirty="0"/>
              <a:t> </a:t>
            </a:r>
            <a:r>
              <a:rPr lang="cs-CZ" dirty="0" err="1"/>
              <a:t>health</a:t>
            </a:r>
            <a:endParaRPr lang="cs-CZ" dirty="0"/>
          </a:p>
        </p:txBody>
      </p:sp>
      <p:sp>
        <p:nvSpPr>
          <p:cNvPr id="5" name="Zástupný symbol pro obsah 4">
            <a:extLst>
              <a:ext uri="{FF2B5EF4-FFF2-40B4-BE49-F238E27FC236}">
                <a16:creationId xmlns:a16="http://schemas.microsoft.com/office/drawing/2014/main" id="{0E48C131-10A1-48A6-A3FC-323CEA2CBE3C}"/>
              </a:ext>
            </a:extLst>
          </p:cNvPr>
          <p:cNvSpPr>
            <a:spLocks noGrp="1"/>
          </p:cNvSpPr>
          <p:nvPr>
            <p:ph idx="1"/>
          </p:nvPr>
        </p:nvSpPr>
        <p:spPr>
          <a:xfrm>
            <a:off x="414000" y="1001819"/>
            <a:ext cx="11334620" cy="5226181"/>
          </a:xfrm>
        </p:spPr>
        <p:txBody>
          <a:bodyPr/>
          <a:lstStyle/>
          <a:p>
            <a:pPr>
              <a:buFont typeface="Wingdings" panose="05000000000000000000" pitchFamily="2" charset="2"/>
              <a:buChar char="§"/>
            </a:pPr>
            <a:r>
              <a:rPr lang="cs-CZ" dirty="0" err="1"/>
              <a:t>Kyshtyma</a:t>
            </a:r>
            <a:r>
              <a:rPr lang="cs-CZ" dirty="0"/>
              <a:t> </a:t>
            </a:r>
            <a:r>
              <a:rPr lang="cs-CZ" dirty="0" err="1"/>
              <a:t>catastrophe</a:t>
            </a:r>
            <a:r>
              <a:rPr lang="cs-CZ" dirty="0"/>
              <a:t> (</a:t>
            </a:r>
            <a:r>
              <a:rPr lang="cs-CZ" dirty="0" err="1"/>
              <a:t>former</a:t>
            </a:r>
            <a:r>
              <a:rPr lang="cs-CZ" dirty="0"/>
              <a:t> </a:t>
            </a:r>
            <a:r>
              <a:rPr lang="cs-CZ" dirty="0" err="1"/>
              <a:t>Soviet</a:t>
            </a:r>
            <a:r>
              <a:rPr lang="cs-CZ" dirty="0"/>
              <a:t> Union), 1957</a:t>
            </a:r>
          </a:p>
          <a:p>
            <a:pPr>
              <a:buFont typeface="Wingdings" panose="05000000000000000000" pitchFamily="2" charset="2"/>
              <a:buChar char="§"/>
            </a:pPr>
            <a:endParaRPr lang="cs-CZ" dirty="0"/>
          </a:p>
          <a:p>
            <a:pPr>
              <a:buFont typeface="Wingdings" panose="05000000000000000000" pitchFamily="2" charset="2"/>
              <a:buChar char="§"/>
            </a:pPr>
            <a:r>
              <a:rPr lang="cs-CZ" dirty="0" err="1"/>
              <a:t>Windscale</a:t>
            </a:r>
            <a:r>
              <a:rPr lang="cs-CZ" dirty="0"/>
              <a:t>, UK, 1957</a:t>
            </a:r>
          </a:p>
          <a:p>
            <a:pPr>
              <a:buFont typeface="Wingdings" panose="05000000000000000000" pitchFamily="2" charset="2"/>
              <a:buChar char="§"/>
            </a:pPr>
            <a:endParaRPr lang="cs-CZ" dirty="0"/>
          </a:p>
          <a:p>
            <a:pPr>
              <a:buFont typeface="Wingdings" panose="05000000000000000000" pitchFamily="2" charset="2"/>
              <a:buChar char="§"/>
            </a:pPr>
            <a:r>
              <a:rPr lang="cs-CZ" dirty="0" err="1"/>
              <a:t>Jaslovske</a:t>
            </a:r>
            <a:r>
              <a:rPr lang="cs-CZ" dirty="0"/>
              <a:t> Bohunice A1, </a:t>
            </a:r>
            <a:r>
              <a:rPr lang="cs-CZ" dirty="0" err="1"/>
              <a:t>Czechoslovakia</a:t>
            </a:r>
            <a:r>
              <a:rPr lang="cs-CZ" dirty="0"/>
              <a:t>, 1976 and 1977</a:t>
            </a:r>
          </a:p>
          <a:p>
            <a:pPr>
              <a:buFont typeface="Wingdings" panose="05000000000000000000" pitchFamily="2" charset="2"/>
              <a:buChar char="§"/>
            </a:pPr>
            <a:endParaRPr lang="cs-CZ" dirty="0"/>
          </a:p>
          <a:p>
            <a:pPr>
              <a:buFont typeface="Wingdings" panose="05000000000000000000" pitchFamily="2" charset="2"/>
              <a:buChar char="§"/>
            </a:pPr>
            <a:r>
              <a:rPr lang="cs-CZ" dirty="0" err="1"/>
              <a:t>Three</a:t>
            </a:r>
            <a:r>
              <a:rPr lang="cs-CZ" dirty="0"/>
              <a:t> </a:t>
            </a:r>
            <a:r>
              <a:rPr lang="cs-CZ" dirty="0" err="1"/>
              <a:t>Miles</a:t>
            </a:r>
            <a:r>
              <a:rPr lang="cs-CZ" dirty="0"/>
              <a:t> Island, USA, 1979</a:t>
            </a:r>
          </a:p>
          <a:p>
            <a:pPr>
              <a:buFont typeface="Wingdings" panose="05000000000000000000" pitchFamily="2" charset="2"/>
              <a:buChar char="§"/>
            </a:pPr>
            <a:endParaRPr lang="cs-CZ" dirty="0"/>
          </a:p>
          <a:p>
            <a:pPr>
              <a:buFont typeface="Wingdings" panose="05000000000000000000" pitchFamily="2" charset="2"/>
              <a:buChar char="§"/>
            </a:pPr>
            <a:r>
              <a:rPr lang="cs-CZ" dirty="0" err="1"/>
              <a:t>Chernobyl</a:t>
            </a:r>
            <a:r>
              <a:rPr lang="cs-CZ" dirty="0"/>
              <a:t>, </a:t>
            </a:r>
            <a:r>
              <a:rPr lang="cs-CZ" dirty="0" err="1"/>
              <a:t>former</a:t>
            </a:r>
            <a:r>
              <a:rPr lang="cs-CZ" dirty="0"/>
              <a:t> </a:t>
            </a:r>
            <a:r>
              <a:rPr lang="cs-CZ" dirty="0" err="1"/>
              <a:t>Soviet</a:t>
            </a:r>
            <a:r>
              <a:rPr lang="cs-CZ" dirty="0"/>
              <a:t> Union, 1986</a:t>
            </a:r>
          </a:p>
          <a:p>
            <a:pPr>
              <a:buFont typeface="Wingdings" panose="05000000000000000000" pitchFamily="2" charset="2"/>
              <a:buChar char="§"/>
            </a:pPr>
            <a:endParaRPr lang="cs-CZ" dirty="0"/>
          </a:p>
          <a:p>
            <a:pPr>
              <a:buFont typeface="Wingdings" panose="05000000000000000000" pitchFamily="2" charset="2"/>
              <a:buChar char="§"/>
            </a:pPr>
            <a:r>
              <a:rPr lang="cs-CZ" dirty="0" err="1"/>
              <a:t>Fukushima</a:t>
            </a:r>
            <a:r>
              <a:rPr lang="cs-CZ" dirty="0"/>
              <a:t>, Japan, 2011</a:t>
            </a:r>
          </a:p>
        </p:txBody>
      </p:sp>
    </p:spTree>
    <p:extLst>
      <p:ext uri="{BB962C8B-B14F-4D97-AF65-F5344CB8AC3E}">
        <p14:creationId xmlns:p14="http://schemas.microsoft.com/office/powerpoint/2010/main" val="17711804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98EBB29-2B08-4732-939E-E0026293D540}"/>
              </a:ext>
            </a:extLst>
          </p:cNvPr>
          <p:cNvSpPr>
            <a:spLocks noGrp="1"/>
          </p:cNvSpPr>
          <p:nvPr>
            <p:ph type="sldNum" sz="quarter" idx="11"/>
          </p:nvPr>
        </p:nvSpPr>
        <p:spPr/>
        <p:txBody>
          <a:bodyPr/>
          <a:lstStyle/>
          <a:p>
            <a:fld id="{0970407D-EE58-4A0B-824B-1D3AE42DD9CF}" type="slidenum">
              <a:rPr lang="cs-CZ" altLang="cs-CZ" smtClean="0"/>
              <a:pPr/>
              <a:t>54</a:t>
            </a:fld>
            <a:endParaRPr lang="cs-CZ" altLang="cs-CZ" dirty="0"/>
          </a:p>
        </p:txBody>
      </p:sp>
      <p:sp>
        <p:nvSpPr>
          <p:cNvPr id="4" name="Nadpis 3">
            <a:extLst>
              <a:ext uri="{FF2B5EF4-FFF2-40B4-BE49-F238E27FC236}">
                <a16:creationId xmlns:a16="http://schemas.microsoft.com/office/drawing/2014/main" id="{66018733-9100-41FC-A8D5-4006F8E81D6D}"/>
              </a:ext>
            </a:extLst>
          </p:cNvPr>
          <p:cNvSpPr>
            <a:spLocks noGrp="1"/>
          </p:cNvSpPr>
          <p:nvPr>
            <p:ph type="title"/>
          </p:nvPr>
        </p:nvSpPr>
        <p:spPr>
          <a:xfrm>
            <a:off x="413999" y="325363"/>
            <a:ext cx="11357697" cy="1012370"/>
          </a:xfrm>
        </p:spPr>
        <p:txBody>
          <a:bodyPr>
            <a:normAutofit fontScale="90000"/>
          </a:bodyPr>
          <a:lstStyle/>
          <a:p>
            <a:r>
              <a:rPr lang="en-US" b="0" dirty="0"/>
              <a:t>The movement of a radioactive cloud after the Chernobyl accident</a:t>
            </a:r>
            <a:r>
              <a:rPr lang="cs-CZ" b="0" dirty="0"/>
              <a:t> - 1986</a:t>
            </a:r>
            <a:endParaRPr lang="cs-CZ" dirty="0"/>
          </a:p>
        </p:txBody>
      </p:sp>
      <p:pic>
        <p:nvPicPr>
          <p:cNvPr id="6" name="Zástupný symbol pro obsah 5">
            <a:extLst>
              <a:ext uri="{FF2B5EF4-FFF2-40B4-BE49-F238E27FC236}">
                <a16:creationId xmlns:a16="http://schemas.microsoft.com/office/drawing/2014/main" id="{7613A8F0-4ADA-4815-B56F-3D9965E9D32B}"/>
              </a:ext>
            </a:extLst>
          </p:cNvPr>
          <p:cNvPicPr>
            <a:picLocks noGrp="1" noChangeAspect="1"/>
          </p:cNvPicPr>
          <p:nvPr>
            <p:ph idx="1"/>
          </p:nvPr>
        </p:nvPicPr>
        <p:blipFill>
          <a:blip r:embed="rId2"/>
          <a:stretch>
            <a:fillRect/>
          </a:stretch>
        </p:blipFill>
        <p:spPr>
          <a:xfrm>
            <a:off x="666000" y="1897506"/>
            <a:ext cx="3609145" cy="3432345"/>
          </a:xfrm>
          <a:prstGeom prst="rect">
            <a:avLst/>
          </a:prstGeom>
        </p:spPr>
      </p:pic>
      <p:pic>
        <p:nvPicPr>
          <p:cNvPr id="7" name="Obrázek 6">
            <a:extLst>
              <a:ext uri="{FF2B5EF4-FFF2-40B4-BE49-F238E27FC236}">
                <a16:creationId xmlns:a16="http://schemas.microsoft.com/office/drawing/2014/main" id="{2BD1E00B-D2DA-4A9E-917D-0E66F5043585}"/>
              </a:ext>
            </a:extLst>
          </p:cNvPr>
          <p:cNvPicPr>
            <a:picLocks noChangeAspect="1"/>
          </p:cNvPicPr>
          <p:nvPr/>
        </p:nvPicPr>
        <p:blipFill>
          <a:blip r:embed="rId3"/>
          <a:stretch>
            <a:fillRect/>
          </a:stretch>
        </p:blipFill>
        <p:spPr>
          <a:xfrm>
            <a:off x="4661309" y="1992008"/>
            <a:ext cx="6864691" cy="3261643"/>
          </a:xfrm>
          <a:prstGeom prst="rect">
            <a:avLst/>
          </a:prstGeom>
        </p:spPr>
      </p:pic>
    </p:spTree>
    <p:extLst>
      <p:ext uri="{BB962C8B-B14F-4D97-AF65-F5344CB8AC3E}">
        <p14:creationId xmlns:p14="http://schemas.microsoft.com/office/powerpoint/2010/main" val="17669400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1A9890-6F4D-4721-8825-F670F314ECB9}"/>
              </a:ext>
            </a:extLst>
          </p:cNvPr>
          <p:cNvSpPr>
            <a:spLocks noGrp="1"/>
          </p:cNvSpPr>
          <p:nvPr>
            <p:ph type="sldNum" sz="quarter" idx="11"/>
          </p:nvPr>
        </p:nvSpPr>
        <p:spPr/>
        <p:txBody>
          <a:bodyPr/>
          <a:lstStyle/>
          <a:p>
            <a:fld id="{0970407D-EE58-4A0B-824B-1D3AE42DD9CF}" type="slidenum">
              <a:rPr lang="cs-CZ" altLang="cs-CZ" smtClean="0"/>
              <a:pPr/>
              <a:t>55</a:t>
            </a:fld>
            <a:endParaRPr lang="cs-CZ" altLang="cs-CZ" dirty="0"/>
          </a:p>
        </p:txBody>
      </p:sp>
      <p:sp>
        <p:nvSpPr>
          <p:cNvPr id="4" name="Nadpis 3">
            <a:extLst>
              <a:ext uri="{FF2B5EF4-FFF2-40B4-BE49-F238E27FC236}">
                <a16:creationId xmlns:a16="http://schemas.microsoft.com/office/drawing/2014/main" id="{6443B580-E59E-422B-B845-A7A4B56571B0}"/>
              </a:ext>
            </a:extLst>
          </p:cNvPr>
          <p:cNvSpPr>
            <a:spLocks noGrp="1"/>
          </p:cNvSpPr>
          <p:nvPr>
            <p:ph type="title"/>
          </p:nvPr>
        </p:nvSpPr>
        <p:spPr/>
        <p:txBody>
          <a:bodyPr>
            <a:normAutofit fontScale="90000"/>
          </a:bodyPr>
          <a:lstStyle/>
          <a:p>
            <a:r>
              <a:rPr lang="cs-CZ" dirty="0" err="1"/>
              <a:t>Fukushima</a:t>
            </a:r>
            <a:r>
              <a:rPr lang="cs-CZ" dirty="0"/>
              <a:t> in 2011 and </a:t>
            </a:r>
            <a:r>
              <a:rPr lang="cs-CZ" dirty="0" err="1"/>
              <a:t>after</a:t>
            </a:r>
            <a:r>
              <a:rPr lang="cs-CZ" dirty="0"/>
              <a:t> 5 </a:t>
            </a:r>
            <a:r>
              <a:rPr lang="cs-CZ" dirty="0" err="1"/>
              <a:t>years</a:t>
            </a:r>
            <a:endParaRPr lang="cs-CZ" dirty="0"/>
          </a:p>
        </p:txBody>
      </p:sp>
      <p:pic>
        <p:nvPicPr>
          <p:cNvPr id="6" name="Zástupný symbol pro obsah 5">
            <a:extLst>
              <a:ext uri="{FF2B5EF4-FFF2-40B4-BE49-F238E27FC236}">
                <a16:creationId xmlns:a16="http://schemas.microsoft.com/office/drawing/2014/main" id="{C6097797-4BD6-4DE1-BA4A-B978863097A9}"/>
              </a:ext>
            </a:extLst>
          </p:cNvPr>
          <p:cNvPicPr>
            <a:picLocks noGrp="1" noChangeAspect="1"/>
          </p:cNvPicPr>
          <p:nvPr>
            <p:ph idx="1"/>
          </p:nvPr>
        </p:nvPicPr>
        <p:blipFill>
          <a:blip r:embed="rId2"/>
          <a:stretch>
            <a:fillRect/>
          </a:stretch>
        </p:blipFill>
        <p:spPr>
          <a:xfrm>
            <a:off x="563296" y="1947855"/>
            <a:ext cx="5529551" cy="3109229"/>
          </a:xfrm>
          <a:prstGeom prst="rect">
            <a:avLst/>
          </a:prstGeom>
        </p:spPr>
      </p:pic>
      <p:pic>
        <p:nvPicPr>
          <p:cNvPr id="7" name="Obrázek 6">
            <a:extLst>
              <a:ext uri="{FF2B5EF4-FFF2-40B4-BE49-F238E27FC236}">
                <a16:creationId xmlns:a16="http://schemas.microsoft.com/office/drawing/2014/main" id="{001AF9F9-8C85-402C-9DBB-32895156BDD3}"/>
              </a:ext>
            </a:extLst>
          </p:cNvPr>
          <p:cNvPicPr>
            <a:picLocks noChangeAspect="1"/>
          </p:cNvPicPr>
          <p:nvPr/>
        </p:nvPicPr>
        <p:blipFill>
          <a:blip r:embed="rId3"/>
          <a:stretch>
            <a:fillRect/>
          </a:stretch>
        </p:blipFill>
        <p:spPr>
          <a:xfrm>
            <a:off x="6652225" y="1947855"/>
            <a:ext cx="4712616" cy="3109229"/>
          </a:xfrm>
          <a:prstGeom prst="rect">
            <a:avLst/>
          </a:prstGeom>
        </p:spPr>
      </p:pic>
    </p:spTree>
    <p:extLst>
      <p:ext uri="{BB962C8B-B14F-4D97-AF65-F5344CB8AC3E}">
        <p14:creationId xmlns:p14="http://schemas.microsoft.com/office/powerpoint/2010/main" val="23049425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A0C0AA94-453E-472D-8E35-BE038089BD87}"/>
              </a:ext>
            </a:extLst>
          </p:cNvPr>
          <p:cNvSpPr>
            <a:spLocks noGrp="1"/>
          </p:cNvSpPr>
          <p:nvPr>
            <p:ph type="sldNum" sz="quarter" idx="11"/>
          </p:nvPr>
        </p:nvSpPr>
        <p:spPr/>
        <p:txBody>
          <a:bodyPr/>
          <a:lstStyle/>
          <a:p>
            <a:fld id="{0970407D-EE58-4A0B-824B-1D3AE42DD9CF}" type="slidenum">
              <a:rPr lang="cs-CZ" altLang="cs-CZ" smtClean="0"/>
              <a:pPr/>
              <a:t>56</a:t>
            </a:fld>
            <a:endParaRPr lang="cs-CZ" altLang="cs-CZ" dirty="0"/>
          </a:p>
        </p:txBody>
      </p:sp>
      <p:sp>
        <p:nvSpPr>
          <p:cNvPr id="4" name="Nadpis 3">
            <a:extLst>
              <a:ext uri="{FF2B5EF4-FFF2-40B4-BE49-F238E27FC236}">
                <a16:creationId xmlns:a16="http://schemas.microsoft.com/office/drawing/2014/main" id="{E4D73349-400E-491A-BF93-9DFE62DC4645}"/>
              </a:ext>
            </a:extLst>
          </p:cNvPr>
          <p:cNvSpPr>
            <a:spLocks noGrp="1"/>
          </p:cNvSpPr>
          <p:nvPr>
            <p:ph type="title"/>
          </p:nvPr>
        </p:nvSpPr>
        <p:spPr/>
        <p:txBody>
          <a:bodyPr>
            <a:normAutofit fontScale="90000"/>
          </a:bodyPr>
          <a:lstStyle/>
          <a:p>
            <a:r>
              <a:rPr lang="cs-CZ" dirty="0" err="1"/>
              <a:t>The</a:t>
            </a:r>
            <a:r>
              <a:rPr lang="cs-CZ" dirty="0"/>
              <a:t> </a:t>
            </a:r>
            <a:r>
              <a:rPr lang="cs-CZ" dirty="0" err="1"/>
              <a:t>movement</a:t>
            </a:r>
            <a:r>
              <a:rPr lang="cs-CZ" dirty="0"/>
              <a:t> </a:t>
            </a:r>
            <a:r>
              <a:rPr lang="cs-CZ" dirty="0" err="1"/>
              <a:t>of</a:t>
            </a:r>
            <a:r>
              <a:rPr lang="cs-CZ" dirty="0"/>
              <a:t> </a:t>
            </a:r>
            <a:r>
              <a:rPr lang="cs-CZ" dirty="0" err="1"/>
              <a:t>radioactive</a:t>
            </a:r>
            <a:r>
              <a:rPr lang="cs-CZ" dirty="0"/>
              <a:t> </a:t>
            </a:r>
            <a:r>
              <a:rPr lang="cs-CZ" dirty="0" err="1"/>
              <a:t>cloud</a:t>
            </a:r>
            <a:r>
              <a:rPr lang="cs-CZ" dirty="0"/>
              <a:t> </a:t>
            </a:r>
            <a:r>
              <a:rPr lang="cs-CZ" dirty="0" err="1"/>
              <a:t>after</a:t>
            </a:r>
            <a:r>
              <a:rPr lang="cs-CZ" dirty="0"/>
              <a:t> </a:t>
            </a:r>
            <a:r>
              <a:rPr lang="cs-CZ" dirty="0" err="1"/>
              <a:t>Fukushima</a:t>
            </a:r>
            <a:r>
              <a:rPr lang="cs-CZ" dirty="0"/>
              <a:t> </a:t>
            </a:r>
            <a:r>
              <a:rPr lang="cs-CZ" dirty="0" err="1"/>
              <a:t>accident</a:t>
            </a:r>
            <a:r>
              <a:rPr lang="cs-CZ" dirty="0"/>
              <a:t> - 2011</a:t>
            </a:r>
          </a:p>
        </p:txBody>
      </p:sp>
      <p:pic>
        <p:nvPicPr>
          <p:cNvPr id="6" name="Zástupný symbol pro obsah 5">
            <a:extLst>
              <a:ext uri="{FF2B5EF4-FFF2-40B4-BE49-F238E27FC236}">
                <a16:creationId xmlns:a16="http://schemas.microsoft.com/office/drawing/2014/main" id="{E1BFFC09-3BFC-410A-BECF-1451B2519DD2}"/>
              </a:ext>
            </a:extLst>
          </p:cNvPr>
          <p:cNvPicPr>
            <a:picLocks noGrp="1" noChangeAspect="1"/>
          </p:cNvPicPr>
          <p:nvPr>
            <p:ph idx="1"/>
          </p:nvPr>
        </p:nvPicPr>
        <p:blipFill>
          <a:blip r:embed="rId2"/>
          <a:stretch>
            <a:fillRect/>
          </a:stretch>
        </p:blipFill>
        <p:spPr>
          <a:xfrm>
            <a:off x="1268504" y="1828455"/>
            <a:ext cx="9626418" cy="3572566"/>
          </a:xfrm>
          <a:prstGeom prst="rect">
            <a:avLst/>
          </a:prstGeom>
        </p:spPr>
      </p:pic>
    </p:spTree>
    <p:extLst>
      <p:ext uri="{BB962C8B-B14F-4D97-AF65-F5344CB8AC3E}">
        <p14:creationId xmlns:p14="http://schemas.microsoft.com/office/powerpoint/2010/main" val="17586031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F3A9E0E-99A1-465D-9F39-63B660E4EECB}"/>
              </a:ext>
            </a:extLst>
          </p:cNvPr>
          <p:cNvSpPr>
            <a:spLocks noGrp="1"/>
          </p:cNvSpPr>
          <p:nvPr>
            <p:ph type="sldNum" sz="quarter" idx="11"/>
          </p:nvPr>
        </p:nvSpPr>
        <p:spPr/>
        <p:txBody>
          <a:bodyPr/>
          <a:lstStyle/>
          <a:p>
            <a:fld id="{0970407D-EE58-4A0B-824B-1D3AE42DD9CF}" type="slidenum">
              <a:rPr lang="cs-CZ" altLang="cs-CZ" smtClean="0"/>
              <a:pPr/>
              <a:t>57</a:t>
            </a:fld>
            <a:endParaRPr lang="cs-CZ" altLang="cs-CZ" dirty="0"/>
          </a:p>
        </p:txBody>
      </p:sp>
      <p:sp>
        <p:nvSpPr>
          <p:cNvPr id="4" name="Nadpis 3">
            <a:extLst>
              <a:ext uri="{FF2B5EF4-FFF2-40B4-BE49-F238E27FC236}">
                <a16:creationId xmlns:a16="http://schemas.microsoft.com/office/drawing/2014/main" id="{296F365A-D7FC-4A8B-80F5-DB9F58109BF6}"/>
              </a:ext>
            </a:extLst>
          </p:cNvPr>
          <p:cNvSpPr>
            <a:spLocks noGrp="1"/>
          </p:cNvSpPr>
          <p:nvPr>
            <p:ph type="title"/>
          </p:nvPr>
        </p:nvSpPr>
        <p:spPr/>
        <p:txBody>
          <a:bodyPr>
            <a:normAutofit fontScale="90000"/>
          </a:bodyPr>
          <a:lstStyle/>
          <a:p>
            <a:r>
              <a:rPr lang="cs-CZ" dirty="0" err="1"/>
              <a:t>Threatening</a:t>
            </a:r>
            <a:r>
              <a:rPr lang="cs-CZ" dirty="0"/>
              <a:t> </a:t>
            </a:r>
            <a:r>
              <a:rPr lang="cs-CZ" dirty="0" err="1"/>
              <a:t>biological</a:t>
            </a:r>
            <a:r>
              <a:rPr lang="cs-CZ" dirty="0"/>
              <a:t> </a:t>
            </a:r>
            <a:r>
              <a:rPr lang="cs-CZ" dirty="0" err="1"/>
              <a:t>factors</a:t>
            </a:r>
            <a:r>
              <a:rPr lang="cs-CZ" dirty="0"/>
              <a:t> </a:t>
            </a:r>
            <a:r>
              <a:rPr lang="cs-CZ" dirty="0" err="1"/>
              <a:t>of</a:t>
            </a:r>
            <a:r>
              <a:rPr lang="cs-CZ" dirty="0"/>
              <a:t> </a:t>
            </a:r>
            <a:r>
              <a:rPr lang="cs-CZ" dirty="0" err="1"/>
              <a:t>the</a:t>
            </a:r>
            <a:r>
              <a:rPr lang="cs-CZ" dirty="0"/>
              <a:t> </a:t>
            </a:r>
            <a:r>
              <a:rPr lang="cs-CZ" dirty="0" err="1"/>
              <a:t>environment</a:t>
            </a:r>
            <a:endParaRPr lang="cs-CZ" dirty="0"/>
          </a:p>
        </p:txBody>
      </p:sp>
      <p:sp>
        <p:nvSpPr>
          <p:cNvPr id="5" name="Zástupný symbol pro obsah 4">
            <a:extLst>
              <a:ext uri="{FF2B5EF4-FFF2-40B4-BE49-F238E27FC236}">
                <a16:creationId xmlns:a16="http://schemas.microsoft.com/office/drawing/2014/main" id="{C7101426-41DA-47D4-87F4-2E6C82B8F814}"/>
              </a:ext>
            </a:extLst>
          </p:cNvPr>
          <p:cNvSpPr>
            <a:spLocks noGrp="1"/>
          </p:cNvSpPr>
          <p:nvPr>
            <p:ph idx="1"/>
          </p:nvPr>
        </p:nvSpPr>
        <p:spPr>
          <a:xfrm>
            <a:off x="414000" y="1001819"/>
            <a:ext cx="11334620" cy="5226181"/>
          </a:xfrm>
        </p:spPr>
        <p:txBody>
          <a:bodyPr>
            <a:normAutofit/>
          </a:bodyPr>
          <a:lstStyle/>
          <a:p>
            <a:pPr>
              <a:buFont typeface="Wingdings" panose="05000000000000000000" pitchFamily="2" charset="2"/>
              <a:buChar char="§"/>
            </a:pPr>
            <a:r>
              <a:rPr lang="en-US" sz="3200" dirty="0">
                <a:solidFill>
                  <a:srgbClr val="000000"/>
                </a:solidFill>
                <a:latin typeface="Roboto"/>
              </a:rPr>
              <a:t>biodiversity loss and soil degradation</a:t>
            </a:r>
            <a:endParaRPr lang="cs-CZ" sz="3200" dirty="0">
              <a:solidFill>
                <a:srgbClr val="000000"/>
              </a:solidFill>
              <a:latin typeface="Roboto"/>
            </a:endParaRPr>
          </a:p>
          <a:p>
            <a:pPr marL="72000" indent="0">
              <a:buNone/>
            </a:pPr>
            <a:endParaRPr lang="cs-CZ" sz="3200" dirty="0">
              <a:solidFill>
                <a:srgbClr val="000000"/>
              </a:solidFill>
              <a:latin typeface="Roboto"/>
            </a:endParaRPr>
          </a:p>
          <a:p>
            <a:pPr marL="72000" indent="0">
              <a:buNone/>
            </a:pPr>
            <a:r>
              <a:rPr lang="cs-CZ" sz="3200" dirty="0">
                <a:solidFill>
                  <a:srgbClr val="000000"/>
                </a:solidFill>
                <a:latin typeface="Roboto"/>
              </a:rPr>
              <a:t>           </a:t>
            </a:r>
            <a:r>
              <a:rPr lang="cs-CZ" sz="3200" dirty="0" err="1">
                <a:solidFill>
                  <a:srgbClr val="000000"/>
                </a:solidFill>
                <a:latin typeface="Roboto"/>
              </a:rPr>
              <a:t>access</a:t>
            </a:r>
            <a:r>
              <a:rPr lang="cs-CZ" sz="3200" dirty="0">
                <a:solidFill>
                  <a:srgbClr val="000000"/>
                </a:solidFill>
                <a:latin typeface="Roboto"/>
              </a:rPr>
              <a:t> to </a:t>
            </a:r>
            <a:r>
              <a:rPr lang="cs-CZ" sz="3200" dirty="0" err="1">
                <a:solidFill>
                  <a:srgbClr val="000000"/>
                </a:solidFill>
                <a:latin typeface="Roboto"/>
              </a:rPr>
              <a:t>drinking</a:t>
            </a:r>
            <a:r>
              <a:rPr lang="cs-CZ" sz="3200" dirty="0">
                <a:solidFill>
                  <a:srgbClr val="000000"/>
                </a:solidFill>
                <a:latin typeface="Roboto"/>
              </a:rPr>
              <a:t> </a:t>
            </a:r>
            <a:r>
              <a:rPr lang="cs-CZ" sz="3200" dirty="0" err="1">
                <a:solidFill>
                  <a:srgbClr val="000000"/>
                </a:solidFill>
                <a:latin typeface="Roboto"/>
              </a:rPr>
              <a:t>water</a:t>
            </a:r>
            <a:r>
              <a:rPr lang="cs-CZ" sz="3200" dirty="0">
                <a:solidFill>
                  <a:srgbClr val="000000"/>
                </a:solidFill>
                <a:latin typeface="Roboto"/>
              </a:rPr>
              <a:t> and food (</a:t>
            </a:r>
            <a:r>
              <a:rPr lang="cs-CZ" sz="3200" dirty="0" err="1">
                <a:solidFill>
                  <a:srgbClr val="000000"/>
                </a:solidFill>
                <a:latin typeface="Roboto"/>
              </a:rPr>
              <a:t>ecosystem</a:t>
            </a:r>
            <a:r>
              <a:rPr lang="cs-CZ" sz="3200" dirty="0">
                <a:solidFill>
                  <a:srgbClr val="000000"/>
                </a:solidFill>
                <a:latin typeface="Roboto"/>
              </a:rPr>
              <a:t> </a:t>
            </a:r>
            <a:r>
              <a:rPr lang="cs-CZ" sz="3200" dirty="0" err="1">
                <a:solidFill>
                  <a:srgbClr val="000000"/>
                </a:solidFill>
                <a:latin typeface="Roboto"/>
              </a:rPr>
              <a:t>services</a:t>
            </a:r>
            <a:r>
              <a:rPr lang="cs-CZ" sz="3200" dirty="0">
                <a:solidFill>
                  <a:srgbClr val="000000"/>
                </a:solidFill>
                <a:latin typeface="Roboto"/>
              </a:rPr>
              <a:t>)</a:t>
            </a:r>
          </a:p>
          <a:p>
            <a:pPr marL="72000" indent="0">
              <a:buNone/>
            </a:pPr>
            <a:endParaRPr lang="cs-CZ" sz="3200" dirty="0">
              <a:solidFill>
                <a:srgbClr val="000000"/>
              </a:solidFill>
              <a:latin typeface="Roboto"/>
            </a:endParaRPr>
          </a:p>
          <a:p>
            <a:pPr>
              <a:buFont typeface="Wingdings" panose="05000000000000000000" pitchFamily="2" charset="2"/>
              <a:buChar char="§"/>
            </a:pPr>
            <a:r>
              <a:rPr lang="en-US" sz="3200" dirty="0">
                <a:solidFill>
                  <a:srgbClr val="000000"/>
                </a:solidFill>
                <a:latin typeface="Roboto"/>
              </a:rPr>
              <a:t>overpopulation of certain biological species due to climate change</a:t>
            </a:r>
            <a:endParaRPr lang="cs-CZ" sz="3200" dirty="0">
              <a:solidFill>
                <a:srgbClr val="000000"/>
              </a:solidFill>
              <a:latin typeface="Roboto"/>
            </a:endParaRPr>
          </a:p>
          <a:p>
            <a:pPr marL="72000" indent="0">
              <a:buNone/>
            </a:pPr>
            <a:endParaRPr lang="cs-CZ" sz="3200" dirty="0">
              <a:solidFill>
                <a:srgbClr val="000000"/>
              </a:solidFill>
              <a:latin typeface="Roboto"/>
            </a:endParaRPr>
          </a:p>
          <a:p>
            <a:pPr>
              <a:buFont typeface="Wingdings" panose="05000000000000000000" pitchFamily="2" charset="2"/>
              <a:buChar char="§"/>
            </a:pPr>
            <a:r>
              <a:rPr lang="en-US" sz="3200" dirty="0">
                <a:solidFill>
                  <a:srgbClr val="000000"/>
                </a:solidFill>
                <a:latin typeface="Roboto"/>
              </a:rPr>
              <a:t>infection (facilitating the action of pathogens)</a:t>
            </a:r>
            <a:endParaRPr lang="cs-CZ" sz="3200" dirty="0"/>
          </a:p>
        </p:txBody>
      </p:sp>
      <p:pic>
        <p:nvPicPr>
          <p:cNvPr id="6" name="Obrázek 5">
            <a:extLst>
              <a:ext uri="{FF2B5EF4-FFF2-40B4-BE49-F238E27FC236}">
                <a16:creationId xmlns:a16="http://schemas.microsoft.com/office/drawing/2014/main" id="{02FDCE9D-63F0-445B-A789-0E754F8592E9}"/>
              </a:ext>
            </a:extLst>
          </p:cNvPr>
          <p:cNvPicPr>
            <a:picLocks noChangeAspect="1"/>
          </p:cNvPicPr>
          <p:nvPr/>
        </p:nvPicPr>
        <p:blipFill>
          <a:blip r:embed="rId2"/>
          <a:stretch>
            <a:fillRect/>
          </a:stretch>
        </p:blipFill>
        <p:spPr>
          <a:xfrm>
            <a:off x="812424" y="1433203"/>
            <a:ext cx="847417" cy="774259"/>
          </a:xfrm>
          <a:prstGeom prst="rect">
            <a:avLst/>
          </a:prstGeom>
        </p:spPr>
      </p:pic>
      <p:pic>
        <p:nvPicPr>
          <p:cNvPr id="7" name="Obrázek 6">
            <a:extLst>
              <a:ext uri="{FF2B5EF4-FFF2-40B4-BE49-F238E27FC236}">
                <a16:creationId xmlns:a16="http://schemas.microsoft.com/office/drawing/2014/main" id="{DAD6D7CB-7862-46AC-84F6-A73DF6981C96}"/>
              </a:ext>
            </a:extLst>
          </p:cNvPr>
          <p:cNvPicPr>
            <a:picLocks noChangeAspect="1"/>
          </p:cNvPicPr>
          <p:nvPr/>
        </p:nvPicPr>
        <p:blipFill>
          <a:blip r:embed="rId3"/>
          <a:stretch>
            <a:fillRect/>
          </a:stretch>
        </p:blipFill>
        <p:spPr>
          <a:xfrm>
            <a:off x="8838909" y="4538278"/>
            <a:ext cx="3353091" cy="2243522"/>
          </a:xfrm>
          <a:prstGeom prst="rect">
            <a:avLst/>
          </a:prstGeom>
        </p:spPr>
      </p:pic>
    </p:spTree>
    <p:extLst>
      <p:ext uri="{BB962C8B-B14F-4D97-AF65-F5344CB8AC3E}">
        <p14:creationId xmlns:p14="http://schemas.microsoft.com/office/powerpoint/2010/main" val="24288461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C0A8A7C9-9C29-49CC-BCD5-353A0EC08B89}"/>
              </a:ext>
            </a:extLst>
          </p:cNvPr>
          <p:cNvSpPr>
            <a:spLocks noGrp="1"/>
          </p:cNvSpPr>
          <p:nvPr>
            <p:ph type="sldNum" sz="quarter" idx="11"/>
          </p:nvPr>
        </p:nvSpPr>
        <p:spPr/>
        <p:txBody>
          <a:bodyPr/>
          <a:lstStyle/>
          <a:p>
            <a:fld id="{0970407D-EE58-4A0B-824B-1D3AE42DD9CF}" type="slidenum">
              <a:rPr lang="cs-CZ" altLang="cs-CZ" smtClean="0"/>
              <a:pPr/>
              <a:t>58</a:t>
            </a:fld>
            <a:endParaRPr lang="cs-CZ" altLang="cs-CZ" dirty="0"/>
          </a:p>
        </p:txBody>
      </p:sp>
      <p:sp>
        <p:nvSpPr>
          <p:cNvPr id="4" name="Nadpis 3">
            <a:extLst>
              <a:ext uri="{FF2B5EF4-FFF2-40B4-BE49-F238E27FC236}">
                <a16:creationId xmlns:a16="http://schemas.microsoft.com/office/drawing/2014/main" id="{DBE6E5D9-0BB8-4C1C-9293-01D8C5CA6008}"/>
              </a:ext>
            </a:extLst>
          </p:cNvPr>
          <p:cNvSpPr>
            <a:spLocks noGrp="1"/>
          </p:cNvSpPr>
          <p:nvPr>
            <p:ph type="title"/>
          </p:nvPr>
        </p:nvSpPr>
        <p:spPr/>
        <p:txBody>
          <a:bodyPr>
            <a:normAutofit fontScale="90000"/>
          </a:bodyPr>
          <a:lstStyle/>
          <a:p>
            <a:pPr algn="ctr"/>
            <a:r>
              <a:rPr lang="en-US" dirty="0"/>
              <a:t>Additional challenges for global health </a:t>
            </a:r>
            <a:endParaRPr lang="cs-CZ" dirty="0"/>
          </a:p>
        </p:txBody>
      </p:sp>
      <p:sp>
        <p:nvSpPr>
          <p:cNvPr id="5" name="Zástupný symbol pro obsah 4">
            <a:extLst>
              <a:ext uri="{FF2B5EF4-FFF2-40B4-BE49-F238E27FC236}">
                <a16:creationId xmlns:a16="http://schemas.microsoft.com/office/drawing/2014/main" id="{FECC31F4-F4B6-44B9-AEC9-091F764DF6A7}"/>
              </a:ext>
            </a:extLst>
          </p:cNvPr>
          <p:cNvSpPr>
            <a:spLocks noGrp="1"/>
          </p:cNvSpPr>
          <p:nvPr>
            <p:ph idx="1"/>
          </p:nvPr>
        </p:nvSpPr>
        <p:spPr>
          <a:xfrm>
            <a:off x="414000" y="1001819"/>
            <a:ext cx="11334620" cy="5478181"/>
          </a:xfrm>
        </p:spPr>
        <p:txBody>
          <a:bodyPr>
            <a:noAutofit/>
          </a:bodyPr>
          <a:lstStyle/>
          <a:p>
            <a:pPr>
              <a:buFont typeface="Wingdings" panose="05000000000000000000" pitchFamily="2" charset="2"/>
              <a:buChar char="§"/>
            </a:pPr>
            <a:r>
              <a:rPr lang="cs-CZ" sz="3200" dirty="0" err="1"/>
              <a:t>Respiratory</a:t>
            </a:r>
            <a:r>
              <a:rPr lang="cs-CZ" sz="3200" dirty="0"/>
              <a:t> </a:t>
            </a:r>
            <a:r>
              <a:rPr lang="cs-CZ" sz="3200" dirty="0" err="1"/>
              <a:t>infections</a:t>
            </a:r>
            <a:r>
              <a:rPr lang="cs-CZ" sz="3200" dirty="0"/>
              <a:t> </a:t>
            </a:r>
            <a:r>
              <a:rPr lang="cs-CZ" sz="3200" dirty="0" err="1"/>
              <a:t>with</a:t>
            </a:r>
            <a:r>
              <a:rPr lang="cs-CZ" sz="3200" dirty="0"/>
              <a:t> </a:t>
            </a:r>
            <a:r>
              <a:rPr lang="cs-CZ" sz="3200" dirty="0" err="1"/>
              <a:t>longer</a:t>
            </a:r>
            <a:r>
              <a:rPr lang="cs-CZ" sz="3200" dirty="0"/>
              <a:t> </a:t>
            </a:r>
            <a:r>
              <a:rPr lang="cs-CZ" sz="3200" dirty="0" err="1"/>
              <a:t>incubation</a:t>
            </a:r>
            <a:r>
              <a:rPr lang="cs-CZ" sz="3200" dirty="0"/>
              <a:t> </a:t>
            </a:r>
            <a:r>
              <a:rPr lang="cs-CZ" sz="3200" dirty="0" err="1"/>
              <a:t>time</a:t>
            </a:r>
            <a:endParaRPr lang="cs-CZ" sz="3200" dirty="0"/>
          </a:p>
          <a:p>
            <a:pPr>
              <a:buFont typeface="Wingdings" panose="05000000000000000000" pitchFamily="2" charset="2"/>
              <a:buChar char="§"/>
            </a:pPr>
            <a:endParaRPr lang="cs-CZ" sz="3200" dirty="0"/>
          </a:p>
          <a:p>
            <a:pPr>
              <a:buFont typeface="Wingdings" panose="05000000000000000000" pitchFamily="2" charset="2"/>
              <a:buChar char="§"/>
            </a:pPr>
            <a:r>
              <a:rPr lang="cs-CZ" sz="3200" dirty="0" err="1"/>
              <a:t>Biological</a:t>
            </a:r>
            <a:r>
              <a:rPr lang="cs-CZ" sz="3200" dirty="0"/>
              <a:t> </a:t>
            </a:r>
            <a:r>
              <a:rPr lang="cs-CZ" sz="3200" dirty="0" err="1"/>
              <a:t>weapons</a:t>
            </a:r>
            <a:r>
              <a:rPr lang="cs-CZ" sz="3200" dirty="0"/>
              <a:t>?</a:t>
            </a:r>
          </a:p>
          <a:p>
            <a:pPr>
              <a:buFont typeface="Wingdings" panose="05000000000000000000" pitchFamily="2" charset="2"/>
              <a:buChar char="§"/>
            </a:pPr>
            <a:endParaRPr lang="cs-CZ" sz="3200" dirty="0"/>
          </a:p>
          <a:p>
            <a:pPr>
              <a:buFont typeface="Wingdings" panose="05000000000000000000" pitchFamily="2" charset="2"/>
              <a:buChar char="§"/>
            </a:pPr>
            <a:r>
              <a:rPr lang="cs-CZ" sz="3200" dirty="0" err="1"/>
              <a:t>Climate</a:t>
            </a:r>
            <a:r>
              <a:rPr lang="cs-CZ" sz="3200" dirty="0"/>
              <a:t> </a:t>
            </a:r>
            <a:r>
              <a:rPr lang="cs-CZ" sz="3200" dirty="0" err="1"/>
              <a:t>change</a:t>
            </a:r>
            <a:endParaRPr lang="cs-CZ" sz="3200" dirty="0"/>
          </a:p>
          <a:p>
            <a:pPr>
              <a:buFont typeface="Wingdings" panose="05000000000000000000" pitchFamily="2" charset="2"/>
              <a:buChar char="§"/>
            </a:pPr>
            <a:endParaRPr lang="cs-CZ" sz="3200" dirty="0"/>
          </a:p>
          <a:p>
            <a:pPr>
              <a:buFont typeface="Wingdings" panose="05000000000000000000" pitchFamily="2" charset="2"/>
              <a:buChar char="§"/>
            </a:pPr>
            <a:r>
              <a:rPr lang="cs-CZ" sz="3200" dirty="0" err="1"/>
              <a:t>Forever</a:t>
            </a:r>
            <a:r>
              <a:rPr lang="cs-CZ" sz="3200" dirty="0"/>
              <a:t> </a:t>
            </a:r>
            <a:r>
              <a:rPr lang="cs-CZ" sz="3200" dirty="0" err="1"/>
              <a:t>chemicals</a:t>
            </a:r>
            <a:endParaRPr lang="cs-CZ" sz="3200" dirty="0"/>
          </a:p>
          <a:p>
            <a:pPr>
              <a:buFont typeface="Wingdings" panose="05000000000000000000" pitchFamily="2" charset="2"/>
              <a:buChar char="§"/>
            </a:pPr>
            <a:endParaRPr lang="cs-CZ" sz="3200" dirty="0"/>
          </a:p>
          <a:p>
            <a:pPr>
              <a:buFont typeface="Wingdings" panose="05000000000000000000" pitchFamily="2" charset="2"/>
              <a:buChar char="§"/>
            </a:pPr>
            <a:r>
              <a:rPr lang="cs-CZ" sz="3200" dirty="0" err="1"/>
              <a:t>Ethics</a:t>
            </a:r>
            <a:r>
              <a:rPr lang="cs-CZ" sz="3200" dirty="0"/>
              <a:t> in </a:t>
            </a:r>
            <a:r>
              <a:rPr lang="cs-CZ" sz="3200" dirty="0" err="1"/>
              <a:t>global</a:t>
            </a:r>
            <a:r>
              <a:rPr lang="cs-CZ" sz="3200" dirty="0"/>
              <a:t> </a:t>
            </a:r>
            <a:r>
              <a:rPr lang="cs-CZ" sz="3200" dirty="0" err="1"/>
              <a:t>health</a:t>
            </a:r>
            <a:r>
              <a:rPr lang="cs-CZ" sz="3200" dirty="0"/>
              <a:t> (eg </a:t>
            </a:r>
            <a:r>
              <a:rPr lang="cs-CZ" sz="3200" dirty="0" err="1"/>
              <a:t>Which</a:t>
            </a:r>
            <a:r>
              <a:rPr lang="cs-CZ" sz="3200" dirty="0"/>
              <a:t> </a:t>
            </a:r>
            <a:r>
              <a:rPr lang="cs-CZ" sz="3200" dirty="0" err="1"/>
              <a:t>population</a:t>
            </a:r>
            <a:r>
              <a:rPr lang="cs-CZ" sz="3200" dirty="0"/>
              <a:t> </a:t>
            </a:r>
            <a:r>
              <a:rPr lang="cs-CZ" sz="3200" dirty="0" err="1"/>
              <a:t>groups</a:t>
            </a:r>
            <a:r>
              <a:rPr lang="cs-CZ" sz="3200" dirty="0"/>
              <a:t> </a:t>
            </a:r>
            <a:r>
              <a:rPr lang="cs-CZ" sz="3200" dirty="0" err="1"/>
              <a:t>have</a:t>
            </a:r>
            <a:r>
              <a:rPr lang="cs-CZ" sz="3200" dirty="0"/>
              <a:t> priority in </a:t>
            </a:r>
            <a:r>
              <a:rPr lang="cs-CZ" sz="3200" dirty="0" err="1"/>
              <a:t>vaccination</a:t>
            </a:r>
            <a:r>
              <a:rPr lang="cs-CZ" sz="3200" dirty="0"/>
              <a:t>? </a:t>
            </a:r>
            <a:r>
              <a:rPr lang="cs-CZ" sz="3200" dirty="0" err="1"/>
              <a:t>Should</a:t>
            </a:r>
            <a:r>
              <a:rPr lang="cs-CZ" sz="3200" dirty="0"/>
              <a:t> </a:t>
            </a:r>
            <a:r>
              <a:rPr lang="cs-CZ" sz="3200" dirty="0" err="1"/>
              <a:t>vaccination</a:t>
            </a:r>
            <a:r>
              <a:rPr lang="cs-CZ" sz="3200" dirty="0"/>
              <a:t> </a:t>
            </a:r>
            <a:r>
              <a:rPr lang="cs-CZ" sz="3200" dirty="0" err="1"/>
              <a:t>be</a:t>
            </a:r>
            <a:r>
              <a:rPr lang="cs-CZ" sz="3200" dirty="0"/>
              <a:t> </a:t>
            </a:r>
            <a:r>
              <a:rPr lang="cs-CZ" sz="3200" dirty="0" err="1"/>
              <a:t>mandatory</a:t>
            </a:r>
            <a:r>
              <a:rPr lang="cs-CZ" sz="3200" dirty="0"/>
              <a:t>? </a:t>
            </a:r>
            <a:r>
              <a:rPr lang="en-US" sz="3200" dirty="0"/>
              <a:t>Do the unvaccinated have the same rights to low-availability treatment?</a:t>
            </a:r>
            <a:r>
              <a:rPr lang="cs-CZ" sz="3200" dirty="0"/>
              <a:t>)</a:t>
            </a:r>
          </a:p>
        </p:txBody>
      </p:sp>
    </p:spTree>
    <p:extLst>
      <p:ext uri="{BB962C8B-B14F-4D97-AF65-F5344CB8AC3E}">
        <p14:creationId xmlns:p14="http://schemas.microsoft.com/office/powerpoint/2010/main" val="41571119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997FC662-1EB7-4C1B-A659-66809246C49D}"/>
              </a:ext>
            </a:extLst>
          </p:cNvPr>
          <p:cNvSpPr>
            <a:spLocks noGrp="1"/>
          </p:cNvSpPr>
          <p:nvPr>
            <p:ph type="sldNum" sz="quarter" idx="11"/>
          </p:nvPr>
        </p:nvSpPr>
        <p:spPr/>
        <p:txBody>
          <a:bodyPr/>
          <a:lstStyle/>
          <a:p>
            <a:fld id="{0970407D-EE58-4A0B-824B-1D3AE42DD9CF}" type="slidenum">
              <a:rPr lang="cs-CZ" altLang="cs-CZ" smtClean="0"/>
              <a:pPr/>
              <a:t>59</a:t>
            </a:fld>
            <a:endParaRPr lang="cs-CZ" altLang="cs-CZ" dirty="0"/>
          </a:p>
        </p:txBody>
      </p:sp>
      <p:sp>
        <p:nvSpPr>
          <p:cNvPr id="4" name="Nadpis 3">
            <a:extLst>
              <a:ext uri="{FF2B5EF4-FFF2-40B4-BE49-F238E27FC236}">
                <a16:creationId xmlns:a16="http://schemas.microsoft.com/office/drawing/2014/main" id="{C28C3B97-C5C7-4563-A399-44B4DAE04EB6}"/>
              </a:ext>
            </a:extLst>
          </p:cNvPr>
          <p:cNvSpPr>
            <a:spLocks noGrp="1"/>
          </p:cNvSpPr>
          <p:nvPr>
            <p:ph type="title"/>
          </p:nvPr>
        </p:nvSpPr>
        <p:spPr/>
        <p:txBody>
          <a:bodyPr>
            <a:normAutofit fontScale="90000"/>
          </a:bodyPr>
          <a:lstStyle/>
          <a:p>
            <a:pPr algn="ctr"/>
            <a:r>
              <a:rPr lang="cs-CZ" dirty="0" err="1"/>
              <a:t>Recommended</a:t>
            </a:r>
            <a:r>
              <a:rPr lang="cs-CZ" dirty="0"/>
              <a:t> </a:t>
            </a:r>
            <a:r>
              <a:rPr lang="cs-CZ" dirty="0" err="1"/>
              <a:t>readings</a:t>
            </a:r>
            <a:endParaRPr lang="cs-CZ" dirty="0"/>
          </a:p>
        </p:txBody>
      </p:sp>
      <p:sp>
        <p:nvSpPr>
          <p:cNvPr id="5" name="Zástupný symbol pro obsah 4">
            <a:extLst>
              <a:ext uri="{FF2B5EF4-FFF2-40B4-BE49-F238E27FC236}">
                <a16:creationId xmlns:a16="http://schemas.microsoft.com/office/drawing/2014/main" id="{00E63357-07D5-4D83-9034-CF173AFE3B50}"/>
              </a:ext>
            </a:extLst>
          </p:cNvPr>
          <p:cNvSpPr>
            <a:spLocks noGrp="1"/>
          </p:cNvSpPr>
          <p:nvPr>
            <p:ph idx="1"/>
          </p:nvPr>
        </p:nvSpPr>
        <p:spPr>
          <a:xfrm>
            <a:off x="414000" y="1001818"/>
            <a:ext cx="11334620" cy="5226181"/>
          </a:xfrm>
        </p:spPr>
        <p:txBody>
          <a:bodyPr>
            <a:normAutofit/>
          </a:bodyPr>
          <a:lstStyle/>
          <a:p>
            <a:pPr>
              <a:buFont typeface="Wingdings" panose="05000000000000000000" pitchFamily="2" charset="2"/>
              <a:buChar char="§"/>
            </a:pPr>
            <a:r>
              <a:rPr lang="en-US" dirty="0">
                <a:hlinkClick r:id="rId2"/>
              </a:rPr>
              <a:t>Global_Health_Summit_Rome_Declaration.pdf (reliefweb.int)</a:t>
            </a:r>
            <a:endParaRPr lang="cs-CZ" dirty="0"/>
          </a:p>
          <a:p>
            <a:pPr>
              <a:buFont typeface="Wingdings" panose="05000000000000000000" pitchFamily="2" charset="2"/>
              <a:buChar char="§"/>
            </a:pPr>
            <a:r>
              <a:rPr lang="cs-CZ" dirty="0">
                <a:hlinkClick r:id="rId3"/>
              </a:rPr>
              <a:t>Fit-For-Purpose-EU-Role-Global-Health-Era-COVID-19-Discussion-Paper-282-ECDPM-October-2020-1.pdf</a:t>
            </a:r>
            <a:endParaRPr lang="cs-CZ" dirty="0">
              <a:hlinkClick r:id="rId4"/>
            </a:endParaRPr>
          </a:p>
          <a:p>
            <a:pPr>
              <a:buFont typeface="Wingdings" panose="05000000000000000000" pitchFamily="2" charset="2"/>
              <a:buChar char="§"/>
            </a:pPr>
            <a:endParaRPr lang="cs-CZ" dirty="0">
              <a:hlinkClick r:id="rId4"/>
            </a:endParaRPr>
          </a:p>
          <a:p>
            <a:pPr>
              <a:buFont typeface="Wingdings" panose="05000000000000000000" pitchFamily="2" charset="2"/>
              <a:buChar char="§"/>
            </a:pPr>
            <a:r>
              <a:rPr lang="cs-CZ" dirty="0">
                <a:hlinkClick r:id="rId4"/>
              </a:rPr>
              <a:t>https://ec.europa.eu/health/sites/health/files/eu_world/docs/20140930_global_health_infograph_en.pdf</a:t>
            </a:r>
            <a:endParaRPr lang="cs-CZ" dirty="0"/>
          </a:p>
          <a:p>
            <a:pPr>
              <a:buFont typeface="Wingdings" panose="05000000000000000000" pitchFamily="2" charset="2"/>
              <a:buChar char="§"/>
            </a:pPr>
            <a:endParaRPr lang="cs-CZ" dirty="0"/>
          </a:p>
          <a:p>
            <a:pPr>
              <a:buFont typeface="Wingdings" panose="05000000000000000000" pitchFamily="2" charset="2"/>
              <a:buChar char="§"/>
            </a:pPr>
            <a:r>
              <a:rPr lang="cs-CZ" dirty="0">
                <a:hlinkClick r:id="rId5"/>
              </a:rPr>
              <a:t>https://ec.europa.eu/health/international_cooperation/global_health_cs</a:t>
            </a:r>
            <a:endParaRPr lang="en-US" dirty="0"/>
          </a:p>
          <a:p>
            <a:pPr>
              <a:buFont typeface="Wingdings" panose="05000000000000000000" pitchFamily="2" charset="2"/>
              <a:buChar char="§"/>
            </a:pPr>
            <a:endParaRPr lang="en-US" dirty="0"/>
          </a:p>
          <a:p>
            <a:pPr>
              <a:buFont typeface="Wingdings" panose="05000000000000000000" pitchFamily="2" charset="2"/>
              <a:buChar char="§"/>
            </a:pPr>
            <a:r>
              <a:rPr lang="en-US" dirty="0" err="1"/>
              <a:t>Arah</a:t>
            </a:r>
            <a:r>
              <a:rPr lang="en-US" dirty="0"/>
              <a:t>, </a:t>
            </a:r>
            <a:r>
              <a:rPr lang="en-US" dirty="0" err="1"/>
              <a:t>Onyebuchi</a:t>
            </a:r>
            <a:r>
              <a:rPr lang="en-US" dirty="0"/>
              <a:t> A. “On the relationship between individual and population health.” </a:t>
            </a:r>
            <a:r>
              <a:rPr lang="en-US" i="1" dirty="0"/>
              <a:t>Medicine, health care, and philosophy</a:t>
            </a:r>
            <a:r>
              <a:rPr lang="en-US" dirty="0"/>
              <a:t> vol. 12,3 (2009): 235-44. doi:10.1007/s11019-008-9173-8</a:t>
            </a:r>
            <a:endParaRPr lang="cs-CZ" dirty="0"/>
          </a:p>
          <a:p>
            <a:pPr>
              <a:buFont typeface="Wingdings" panose="05000000000000000000" pitchFamily="2" charset="2"/>
              <a:buChar char="§"/>
            </a:pPr>
            <a:endParaRPr lang="cs-CZ" dirty="0"/>
          </a:p>
        </p:txBody>
      </p:sp>
    </p:spTree>
    <p:extLst>
      <p:ext uri="{BB962C8B-B14F-4D97-AF65-F5344CB8AC3E}">
        <p14:creationId xmlns:p14="http://schemas.microsoft.com/office/powerpoint/2010/main" val="52071723"/>
      </p:ext>
    </p:extLst>
  </p:cSld>
  <p:clrMapOvr>
    <a:masterClrMapping/>
  </p:clrMapOvr>
  <mc:AlternateContent xmlns:mc="http://schemas.openxmlformats.org/markup-compatibility/2006" xmlns:p14="http://schemas.microsoft.com/office/powerpoint/2010/main">
    <mc:Choice Requires="p14">
      <p:transition spd="slow" p14:dur="2000" advTm="149957"/>
    </mc:Choice>
    <mc:Fallback xmlns="">
      <p:transition spd="slow" advTm="14995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24BBEE59-457C-478B-B76C-10062719D8FE}"/>
              </a:ext>
            </a:extLst>
          </p:cNvPr>
          <p:cNvSpPr>
            <a:spLocks noGrp="1"/>
          </p:cNvSpPr>
          <p:nvPr>
            <p:ph type="sldNum" sz="quarter" idx="11"/>
          </p:nvPr>
        </p:nvSpPr>
        <p:spPr/>
        <p:txBody>
          <a:bodyPr/>
          <a:lstStyle/>
          <a:p>
            <a:fld id="{0970407D-EE58-4A0B-824B-1D3AE42DD9CF}" type="slidenum">
              <a:rPr lang="cs-CZ" altLang="cs-CZ" smtClean="0"/>
              <a:pPr/>
              <a:t>6</a:t>
            </a:fld>
            <a:endParaRPr lang="cs-CZ" altLang="cs-CZ" dirty="0"/>
          </a:p>
        </p:txBody>
      </p:sp>
      <p:sp>
        <p:nvSpPr>
          <p:cNvPr id="4" name="Nadpis 3">
            <a:extLst>
              <a:ext uri="{FF2B5EF4-FFF2-40B4-BE49-F238E27FC236}">
                <a16:creationId xmlns:a16="http://schemas.microsoft.com/office/drawing/2014/main" id="{BE6D999A-A989-4849-A64C-FCE8E3805B6D}"/>
              </a:ext>
            </a:extLst>
          </p:cNvPr>
          <p:cNvSpPr>
            <a:spLocks noGrp="1"/>
          </p:cNvSpPr>
          <p:nvPr>
            <p:ph type="title"/>
          </p:nvPr>
        </p:nvSpPr>
        <p:spPr/>
        <p:txBody>
          <a:bodyPr>
            <a:normAutofit fontScale="90000"/>
          </a:bodyPr>
          <a:lstStyle/>
          <a:p>
            <a:pPr algn="ctr"/>
            <a:r>
              <a:rPr lang="en-US" dirty="0"/>
              <a:t>Global vs. Public health</a:t>
            </a:r>
            <a:endParaRPr lang="cs-CZ" dirty="0"/>
          </a:p>
        </p:txBody>
      </p:sp>
      <p:graphicFrame>
        <p:nvGraphicFramePr>
          <p:cNvPr id="6" name="Zástupný symbol pro obsah 5">
            <a:extLst>
              <a:ext uri="{FF2B5EF4-FFF2-40B4-BE49-F238E27FC236}">
                <a16:creationId xmlns:a16="http://schemas.microsoft.com/office/drawing/2014/main" id="{4B7A35A8-BDE4-4FE1-A569-827A84509740}"/>
              </a:ext>
            </a:extLst>
          </p:cNvPr>
          <p:cNvGraphicFramePr>
            <a:graphicFrameLocks noGrp="1"/>
          </p:cNvGraphicFramePr>
          <p:nvPr>
            <p:ph idx="1"/>
            <p:extLst>
              <p:ext uri="{D42A27DB-BD31-4B8C-83A1-F6EECF244321}">
                <p14:modId xmlns:p14="http://schemas.microsoft.com/office/powerpoint/2010/main" val="386275903"/>
              </p:ext>
            </p:extLst>
          </p:nvPr>
        </p:nvGraphicFramePr>
        <p:xfrm>
          <a:off x="1106424" y="1161288"/>
          <a:ext cx="10104120" cy="5162464"/>
        </p:xfrm>
        <a:graphic>
          <a:graphicData uri="http://schemas.openxmlformats.org/drawingml/2006/table">
            <a:tbl>
              <a:tblPr/>
              <a:tblGrid>
                <a:gridCol w="3368040">
                  <a:extLst>
                    <a:ext uri="{9D8B030D-6E8A-4147-A177-3AD203B41FA5}">
                      <a16:colId xmlns:a16="http://schemas.microsoft.com/office/drawing/2014/main" val="4261541285"/>
                    </a:ext>
                  </a:extLst>
                </a:gridCol>
                <a:gridCol w="3368040">
                  <a:extLst>
                    <a:ext uri="{9D8B030D-6E8A-4147-A177-3AD203B41FA5}">
                      <a16:colId xmlns:a16="http://schemas.microsoft.com/office/drawing/2014/main" val="2724582618"/>
                    </a:ext>
                  </a:extLst>
                </a:gridCol>
                <a:gridCol w="3368040">
                  <a:extLst>
                    <a:ext uri="{9D8B030D-6E8A-4147-A177-3AD203B41FA5}">
                      <a16:colId xmlns:a16="http://schemas.microsoft.com/office/drawing/2014/main" val="4164817410"/>
                    </a:ext>
                  </a:extLst>
                </a:gridCol>
              </a:tblGrid>
              <a:tr h="232139">
                <a:tc>
                  <a:txBody>
                    <a:bodyPr/>
                    <a:lstStyle/>
                    <a:p>
                      <a:pPr algn="ctr"/>
                      <a:endParaRPr lang="cs-CZ" sz="1100">
                        <a:effectLst/>
                      </a:endParaRPr>
                    </a:p>
                  </a:txBody>
                  <a:tcPr marL="53569" marR="53569" marT="26785" marB="26785" anchor="ctr">
                    <a:lnL w="7620" cap="flat" cmpd="sng" algn="ctr">
                      <a:solidFill>
                        <a:srgbClr val="333333"/>
                      </a:solidFill>
                      <a:prstDash val="solid"/>
                      <a:round/>
                      <a:headEnd type="none" w="med" len="med"/>
                      <a:tailEnd type="none" w="med" len="med"/>
                    </a:lnL>
                    <a:lnR w="7620" cap="flat" cmpd="sng" algn="ctr">
                      <a:solidFill>
                        <a:srgbClr val="333333"/>
                      </a:solidFill>
                      <a:prstDash val="solid"/>
                      <a:round/>
                      <a:headEnd type="none" w="med" len="med"/>
                      <a:tailEnd type="none" w="med" len="med"/>
                    </a:lnR>
                    <a:lnT w="7620" cap="flat" cmpd="sng" algn="ctr">
                      <a:solidFill>
                        <a:srgbClr val="333333"/>
                      </a:solidFill>
                      <a:prstDash val="solid"/>
                      <a:round/>
                      <a:headEnd type="none" w="med" len="med"/>
                      <a:tailEnd type="none" w="med" len="med"/>
                    </a:lnT>
                    <a:lnB w="7620" cap="flat" cmpd="sng" algn="ctr">
                      <a:solidFill>
                        <a:srgbClr val="333333"/>
                      </a:solidFill>
                      <a:prstDash val="solid"/>
                      <a:round/>
                      <a:headEnd type="none" w="med" len="med"/>
                      <a:tailEnd type="none" w="med" len="med"/>
                    </a:lnB>
                    <a:solidFill>
                      <a:srgbClr val="FFFFFF"/>
                    </a:solidFill>
                  </a:tcPr>
                </a:tc>
                <a:tc>
                  <a:txBody>
                    <a:bodyPr/>
                    <a:lstStyle/>
                    <a:p>
                      <a:pPr algn="ctr"/>
                      <a:r>
                        <a:rPr lang="cs-CZ" sz="1800" b="1" dirty="0" err="1">
                          <a:effectLst/>
                        </a:rPr>
                        <a:t>Global</a:t>
                      </a:r>
                      <a:r>
                        <a:rPr lang="cs-CZ" sz="1800" b="1" dirty="0">
                          <a:effectLst/>
                        </a:rPr>
                        <a:t> </a:t>
                      </a:r>
                      <a:r>
                        <a:rPr lang="cs-CZ" sz="1800" b="1" dirty="0" err="1">
                          <a:effectLst/>
                        </a:rPr>
                        <a:t>Health</a:t>
                      </a:r>
                      <a:endParaRPr lang="cs-CZ" sz="1800" dirty="0">
                        <a:effectLst/>
                      </a:endParaRPr>
                    </a:p>
                  </a:txBody>
                  <a:tcPr marL="53569" marR="53569" marT="26785" marB="26785" anchor="ctr">
                    <a:lnL w="7620" cap="flat" cmpd="sng" algn="ctr">
                      <a:solidFill>
                        <a:srgbClr val="333333"/>
                      </a:solidFill>
                      <a:prstDash val="solid"/>
                      <a:round/>
                      <a:headEnd type="none" w="med" len="med"/>
                      <a:tailEnd type="none" w="med" len="med"/>
                    </a:lnL>
                    <a:lnR w="7620" cap="flat" cmpd="sng" algn="ctr">
                      <a:solidFill>
                        <a:srgbClr val="333333"/>
                      </a:solidFill>
                      <a:prstDash val="solid"/>
                      <a:round/>
                      <a:headEnd type="none" w="med" len="med"/>
                      <a:tailEnd type="none" w="med" len="med"/>
                    </a:lnR>
                    <a:lnT w="7620" cap="flat" cmpd="sng" algn="ctr">
                      <a:solidFill>
                        <a:srgbClr val="333333"/>
                      </a:solidFill>
                      <a:prstDash val="solid"/>
                      <a:round/>
                      <a:headEnd type="none" w="med" len="med"/>
                      <a:tailEnd type="none" w="med" len="med"/>
                    </a:lnT>
                    <a:lnB w="7620" cap="flat" cmpd="sng" algn="ctr">
                      <a:solidFill>
                        <a:srgbClr val="333333"/>
                      </a:solidFill>
                      <a:prstDash val="solid"/>
                      <a:round/>
                      <a:headEnd type="none" w="med" len="med"/>
                      <a:tailEnd type="none" w="med" len="med"/>
                    </a:lnB>
                    <a:solidFill>
                      <a:srgbClr val="FFFFFF"/>
                    </a:solidFill>
                  </a:tcPr>
                </a:tc>
                <a:tc>
                  <a:txBody>
                    <a:bodyPr/>
                    <a:lstStyle/>
                    <a:p>
                      <a:pPr algn="ctr"/>
                      <a:r>
                        <a:rPr lang="cs-CZ" sz="1800" b="1" dirty="0">
                          <a:effectLst/>
                        </a:rPr>
                        <a:t>Public </a:t>
                      </a:r>
                      <a:r>
                        <a:rPr lang="cs-CZ" sz="1800" b="1" dirty="0" err="1">
                          <a:effectLst/>
                        </a:rPr>
                        <a:t>Health</a:t>
                      </a:r>
                      <a:endParaRPr lang="cs-CZ" sz="1800" dirty="0">
                        <a:effectLst/>
                      </a:endParaRPr>
                    </a:p>
                  </a:txBody>
                  <a:tcPr marL="53569" marR="53569" marT="26785" marB="26785" anchor="ctr">
                    <a:lnL w="7620" cap="flat" cmpd="sng" algn="ctr">
                      <a:solidFill>
                        <a:srgbClr val="333333"/>
                      </a:solidFill>
                      <a:prstDash val="solid"/>
                      <a:round/>
                      <a:headEnd type="none" w="med" len="med"/>
                      <a:tailEnd type="none" w="med" len="med"/>
                    </a:lnL>
                    <a:lnR w="7620" cap="flat" cmpd="sng" algn="ctr">
                      <a:solidFill>
                        <a:srgbClr val="333333"/>
                      </a:solidFill>
                      <a:prstDash val="solid"/>
                      <a:round/>
                      <a:headEnd type="none" w="med" len="med"/>
                      <a:tailEnd type="none" w="med" len="med"/>
                    </a:lnR>
                    <a:lnT w="7620" cap="flat" cmpd="sng" algn="ctr">
                      <a:solidFill>
                        <a:srgbClr val="333333"/>
                      </a:solidFill>
                      <a:prstDash val="solid"/>
                      <a:round/>
                      <a:headEnd type="none" w="med" len="med"/>
                      <a:tailEnd type="none" w="med" len="med"/>
                    </a:lnT>
                    <a:lnB w="7620"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3828860415"/>
                  </a:ext>
                </a:extLst>
              </a:tr>
              <a:tr h="899456">
                <a:tc>
                  <a:txBody>
                    <a:bodyPr/>
                    <a:lstStyle/>
                    <a:p>
                      <a:pPr algn="ctr"/>
                      <a:r>
                        <a:rPr lang="cs-CZ" sz="1800" b="1" dirty="0" err="1">
                          <a:effectLst/>
                        </a:rPr>
                        <a:t>Geopolitical</a:t>
                      </a:r>
                      <a:endParaRPr lang="cs-CZ" sz="1800" dirty="0">
                        <a:effectLst/>
                      </a:endParaRPr>
                    </a:p>
                  </a:txBody>
                  <a:tcPr marL="53569" marR="53569" marT="26785" marB="26785" anchor="ctr">
                    <a:lnL w="7620" cap="flat" cmpd="sng" algn="ctr">
                      <a:solidFill>
                        <a:srgbClr val="333333"/>
                      </a:solidFill>
                      <a:prstDash val="solid"/>
                      <a:round/>
                      <a:headEnd type="none" w="med" len="med"/>
                      <a:tailEnd type="none" w="med" len="med"/>
                    </a:lnL>
                    <a:lnR w="7620" cap="flat" cmpd="sng" algn="ctr">
                      <a:solidFill>
                        <a:srgbClr val="333333"/>
                      </a:solidFill>
                      <a:prstDash val="solid"/>
                      <a:round/>
                      <a:headEnd type="none" w="med" len="med"/>
                      <a:tailEnd type="none" w="med" len="med"/>
                    </a:lnR>
                    <a:lnT w="7620" cap="flat" cmpd="sng" algn="ctr">
                      <a:solidFill>
                        <a:srgbClr val="333333"/>
                      </a:solidFill>
                      <a:prstDash val="solid"/>
                      <a:round/>
                      <a:headEnd type="none" w="med" len="med"/>
                      <a:tailEnd type="none" w="med" len="med"/>
                    </a:lnT>
                    <a:lnB w="7620" cap="flat" cmpd="sng" algn="ctr">
                      <a:solidFill>
                        <a:srgbClr val="333333"/>
                      </a:solidFill>
                      <a:prstDash val="solid"/>
                      <a:round/>
                      <a:headEnd type="none" w="med" len="med"/>
                      <a:tailEnd type="none" w="med" len="med"/>
                    </a:lnB>
                    <a:solidFill>
                      <a:srgbClr val="FFFFFF"/>
                    </a:solidFill>
                  </a:tcPr>
                </a:tc>
                <a:tc>
                  <a:txBody>
                    <a:bodyPr/>
                    <a:lstStyle/>
                    <a:p>
                      <a:pPr algn="ctr"/>
                      <a:r>
                        <a:rPr lang="en-US" sz="1800" dirty="0">
                          <a:effectLst/>
                        </a:rPr>
                        <a:t>Healthcare problems and policy issues that transcend internationally</a:t>
                      </a:r>
                    </a:p>
                  </a:txBody>
                  <a:tcPr marL="53569" marR="53569" marT="26785" marB="26785" anchor="ctr">
                    <a:lnL w="7620" cap="flat" cmpd="sng" algn="ctr">
                      <a:solidFill>
                        <a:srgbClr val="333333"/>
                      </a:solidFill>
                      <a:prstDash val="solid"/>
                      <a:round/>
                      <a:headEnd type="none" w="med" len="med"/>
                      <a:tailEnd type="none" w="med" len="med"/>
                    </a:lnL>
                    <a:lnR w="7620" cap="flat" cmpd="sng" algn="ctr">
                      <a:solidFill>
                        <a:srgbClr val="333333"/>
                      </a:solidFill>
                      <a:prstDash val="solid"/>
                      <a:round/>
                      <a:headEnd type="none" w="med" len="med"/>
                      <a:tailEnd type="none" w="med" len="med"/>
                    </a:lnR>
                    <a:lnT w="7620" cap="flat" cmpd="sng" algn="ctr">
                      <a:solidFill>
                        <a:srgbClr val="333333"/>
                      </a:solidFill>
                      <a:prstDash val="solid"/>
                      <a:round/>
                      <a:headEnd type="none" w="med" len="med"/>
                      <a:tailEnd type="none" w="med" len="med"/>
                    </a:lnT>
                    <a:lnB w="7620" cap="flat" cmpd="sng" algn="ctr">
                      <a:solidFill>
                        <a:srgbClr val="333333"/>
                      </a:solidFill>
                      <a:prstDash val="solid"/>
                      <a:round/>
                      <a:headEnd type="none" w="med" len="med"/>
                      <a:tailEnd type="none" w="med" len="med"/>
                    </a:lnB>
                    <a:solidFill>
                      <a:srgbClr val="FFFFFF"/>
                    </a:solidFill>
                  </a:tcPr>
                </a:tc>
                <a:tc>
                  <a:txBody>
                    <a:bodyPr/>
                    <a:lstStyle/>
                    <a:p>
                      <a:pPr algn="ctr"/>
                      <a:r>
                        <a:rPr lang="en-US" sz="1800" dirty="0">
                          <a:effectLst/>
                        </a:rPr>
                        <a:t>Major focus is on specific communities or meeting national goals</a:t>
                      </a:r>
                    </a:p>
                  </a:txBody>
                  <a:tcPr marL="53569" marR="53569" marT="26785" marB="26785" anchor="ctr">
                    <a:lnL w="7620" cap="flat" cmpd="sng" algn="ctr">
                      <a:solidFill>
                        <a:srgbClr val="333333"/>
                      </a:solidFill>
                      <a:prstDash val="solid"/>
                      <a:round/>
                      <a:headEnd type="none" w="med" len="med"/>
                      <a:tailEnd type="none" w="med" len="med"/>
                    </a:lnL>
                    <a:lnR w="7620" cap="flat" cmpd="sng" algn="ctr">
                      <a:solidFill>
                        <a:srgbClr val="333333"/>
                      </a:solidFill>
                      <a:prstDash val="solid"/>
                      <a:round/>
                      <a:headEnd type="none" w="med" len="med"/>
                      <a:tailEnd type="none" w="med" len="med"/>
                    </a:lnR>
                    <a:lnT w="7620" cap="flat" cmpd="sng" algn="ctr">
                      <a:solidFill>
                        <a:srgbClr val="333333"/>
                      </a:solidFill>
                      <a:prstDash val="solid"/>
                      <a:round/>
                      <a:headEnd type="none" w="med" len="med"/>
                      <a:tailEnd type="none" w="med" len="med"/>
                    </a:lnT>
                    <a:lnB w="7620"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353575576"/>
                  </a:ext>
                </a:extLst>
              </a:tr>
              <a:tr h="1742694">
                <a:tc>
                  <a:txBody>
                    <a:bodyPr/>
                    <a:lstStyle/>
                    <a:p>
                      <a:pPr algn="ctr"/>
                      <a:r>
                        <a:rPr lang="cs-CZ" sz="1800" b="1" dirty="0" err="1">
                          <a:effectLst/>
                        </a:rPr>
                        <a:t>Collaboration</a:t>
                      </a:r>
                      <a:r>
                        <a:rPr lang="cs-CZ" sz="1800" b="1" dirty="0">
                          <a:effectLst/>
                        </a:rPr>
                        <a:t> and </a:t>
                      </a:r>
                      <a:r>
                        <a:rPr lang="cs-CZ" sz="1800" b="1" dirty="0" err="1">
                          <a:effectLst/>
                        </a:rPr>
                        <a:t>Alliances</a:t>
                      </a:r>
                      <a:endParaRPr lang="cs-CZ" sz="1800" dirty="0">
                        <a:effectLst/>
                      </a:endParaRPr>
                    </a:p>
                  </a:txBody>
                  <a:tcPr marL="53569" marR="53569" marT="26785" marB="26785" anchor="ctr">
                    <a:lnL w="7620" cap="flat" cmpd="sng" algn="ctr">
                      <a:solidFill>
                        <a:srgbClr val="333333"/>
                      </a:solidFill>
                      <a:prstDash val="solid"/>
                      <a:round/>
                      <a:headEnd type="none" w="med" len="med"/>
                      <a:tailEnd type="none" w="med" len="med"/>
                    </a:lnL>
                    <a:lnR w="7620" cap="flat" cmpd="sng" algn="ctr">
                      <a:solidFill>
                        <a:srgbClr val="333333"/>
                      </a:solidFill>
                      <a:prstDash val="solid"/>
                      <a:round/>
                      <a:headEnd type="none" w="med" len="med"/>
                      <a:tailEnd type="none" w="med" len="med"/>
                    </a:lnR>
                    <a:lnT w="7620" cap="flat" cmpd="sng" algn="ctr">
                      <a:solidFill>
                        <a:srgbClr val="333333"/>
                      </a:solidFill>
                      <a:prstDash val="solid"/>
                      <a:round/>
                      <a:headEnd type="none" w="med" len="med"/>
                      <a:tailEnd type="none" w="med" len="med"/>
                    </a:lnT>
                    <a:lnB w="7620" cap="flat" cmpd="sng" algn="ctr">
                      <a:solidFill>
                        <a:srgbClr val="333333"/>
                      </a:solidFill>
                      <a:prstDash val="solid"/>
                      <a:round/>
                      <a:headEnd type="none" w="med" len="med"/>
                      <a:tailEnd type="none" w="med" len="med"/>
                    </a:lnB>
                    <a:solidFill>
                      <a:srgbClr val="FFFFFF"/>
                    </a:solidFill>
                  </a:tcPr>
                </a:tc>
                <a:tc>
                  <a:txBody>
                    <a:bodyPr/>
                    <a:lstStyle/>
                    <a:p>
                      <a:pPr algn="ctr"/>
                      <a:r>
                        <a:rPr lang="en-US" sz="1800">
                          <a:effectLst/>
                        </a:rPr>
                        <a:t>Global. Strongly propagates interdependence and not merely a flow of resources and information from the developed to the developing nations</a:t>
                      </a:r>
                    </a:p>
                  </a:txBody>
                  <a:tcPr marL="53569" marR="53569" marT="26785" marB="26785" anchor="ctr">
                    <a:lnL w="7620" cap="flat" cmpd="sng" algn="ctr">
                      <a:solidFill>
                        <a:srgbClr val="333333"/>
                      </a:solidFill>
                      <a:prstDash val="solid"/>
                      <a:round/>
                      <a:headEnd type="none" w="med" len="med"/>
                      <a:tailEnd type="none" w="med" len="med"/>
                    </a:lnL>
                    <a:lnR w="7620" cap="flat" cmpd="sng" algn="ctr">
                      <a:solidFill>
                        <a:srgbClr val="333333"/>
                      </a:solidFill>
                      <a:prstDash val="solid"/>
                      <a:round/>
                      <a:headEnd type="none" w="med" len="med"/>
                      <a:tailEnd type="none" w="med" len="med"/>
                    </a:lnR>
                    <a:lnT w="7620" cap="flat" cmpd="sng" algn="ctr">
                      <a:solidFill>
                        <a:srgbClr val="333333"/>
                      </a:solidFill>
                      <a:prstDash val="solid"/>
                      <a:round/>
                      <a:headEnd type="none" w="med" len="med"/>
                      <a:tailEnd type="none" w="med" len="med"/>
                    </a:lnT>
                    <a:lnB w="7620" cap="flat" cmpd="sng" algn="ctr">
                      <a:solidFill>
                        <a:srgbClr val="333333"/>
                      </a:solidFill>
                      <a:prstDash val="solid"/>
                      <a:round/>
                      <a:headEnd type="none" w="med" len="med"/>
                      <a:tailEnd type="none" w="med" len="med"/>
                    </a:lnB>
                    <a:solidFill>
                      <a:srgbClr val="FFFFFF"/>
                    </a:solidFill>
                  </a:tcPr>
                </a:tc>
                <a:tc>
                  <a:txBody>
                    <a:bodyPr/>
                    <a:lstStyle/>
                    <a:p>
                      <a:pPr algn="ctr"/>
                      <a:r>
                        <a:rPr lang="en-US" sz="1800" dirty="0">
                          <a:effectLst/>
                        </a:rPr>
                        <a:t>National. Based on economic and knowledge dependence of the developing on the developed, directly or via world associations and organizations.</a:t>
                      </a:r>
                    </a:p>
                  </a:txBody>
                  <a:tcPr marL="53569" marR="53569" marT="26785" marB="26785" anchor="ctr">
                    <a:lnL w="7620" cap="flat" cmpd="sng" algn="ctr">
                      <a:solidFill>
                        <a:srgbClr val="333333"/>
                      </a:solidFill>
                      <a:prstDash val="solid"/>
                      <a:round/>
                      <a:headEnd type="none" w="med" len="med"/>
                      <a:tailEnd type="none" w="med" len="med"/>
                    </a:lnL>
                    <a:lnR w="7620" cap="flat" cmpd="sng" algn="ctr">
                      <a:solidFill>
                        <a:srgbClr val="333333"/>
                      </a:solidFill>
                      <a:prstDash val="solid"/>
                      <a:round/>
                      <a:headEnd type="none" w="med" len="med"/>
                      <a:tailEnd type="none" w="med" len="med"/>
                    </a:lnR>
                    <a:lnT w="7620" cap="flat" cmpd="sng" algn="ctr">
                      <a:solidFill>
                        <a:srgbClr val="333333"/>
                      </a:solidFill>
                      <a:prstDash val="solid"/>
                      <a:round/>
                      <a:headEnd type="none" w="med" len="med"/>
                      <a:tailEnd type="none" w="med" len="med"/>
                    </a:lnT>
                    <a:lnB w="7620"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441116905"/>
                  </a:ext>
                </a:extLst>
              </a:tr>
              <a:tr h="393512">
                <a:tc>
                  <a:txBody>
                    <a:bodyPr/>
                    <a:lstStyle/>
                    <a:p>
                      <a:pPr algn="ctr"/>
                      <a:r>
                        <a:rPr lang="cs-CZ" sz="1800" b="1">
                          <a:effectLst/>
                        </a:rPr>
                        <a:t>Population Health</a:t>
                      </a:r>
                      <a:endParaRPr lang="cs-CZ" sz="1800">
                        <a:effectLst/>
                      </a:endParaRPr>
                    </a:p>
                  </a:txBody>
                  <a:tcPr marL="53569" marR="53569" marT="26785" marB="26785" anchor="ctr">
                    <a:lnL w="7620" cap="flat" cmpd="sng" algn="ctr">
                      <a:solidFill>
                        <a:srgbClr val="333333"/>
                      </a:solidFill>
                      <a:prstDash val="solid"/>
                      <a:round/>
                      <a:headEnd type="none" w="med" len="med"/>
                      <a:tailEnd type="none" w="med" len="med"/>
                    </a:lnL>
                    <a:lnR w="7620" cap="flat" cmpd="sng" algn="ctr">
                      <a:solidFill>
                        <a:srgbClr val="333333"/>
                      </a:solidFill>
                      <a:prstDash val="solid"/>
                      <a:round/>
                      <a:headEnd type="none" w="med" len="med"/>
                      <a:tailEnd type="none" w="med" len="med"/>
                    </a:lnR>
                    <a:lnT w="7620" cap="flat" cmpd="sng" algn="ctr">
                      <a:solidFill>
                        <a:srgbClr val="333333"/>
                      </a:solidFill>
                      <a:prstDash val="solid"/>
                      <a:round/>
                      <a:headEnd type="none" w="med" len="med"/>
                      <a:tailEnd type="none" w="med" len="med"/>
                    </a:lnT>
                    <a:lnB w="7620" cap="flat" cmpd="sng" algn="ctr">
                      <a:solidFill>
                        <a:srgbClr val="333333"/>
                      </a:solidFill>
                      <a:prstDash val="solid"/>
                      <a:round/>
                      <a:headEnd type="none" w="med" len="med"/>
                      <a:tailEnd type="none" w="med" len="med"/>
                    </a:lnB>
                    <a:solidFill>
                      <a:srgbClr val="FFFFFF"/>
                    </a:solidFill>
                  </a:tcPr>
                </a:tc>
                <a:tc>
                  <a:txBody>
                    <a:bodyPr/>
                    <a:lstStyle/>
                    <a:p>
                      <a:pPr algn="ctr"/>
                      <a:r>
                        <a:rPr lang="cs-CZ" sz="1800">
                          <a:effectLst/>
                        </a:rPr>
                        <a:t>Prevention and clinical</a:t>
                      </a:r>
                    </a:p>
                  </a:txBody>
                  <a:tcPr marL="53569" marR="53569" marT="26785" marB="26785" anchor="ctr">
                    <a:lnL w="7620" cap="flat" cmpd="sng" algn="ctr">
                      <a:solidFill>
                        <a:srgbClr val="333333"/>
                      </a:solidFill>
                      <a:prstDash val="solid"/>
                      <a:round/>
                      <a:headEnd type="none" w="med" len="med"/>
                      <a:tailEnd type="none" w="med" len="med"/>
                    </a:lnL>
                    <a:lnR w="7620" cap="flat" cmpd="sng" algn="ctr">
                      <a:solidFill>
                        <a:srgbClr val="333333"/>
                      </a:solidFill>
                      <a:prstDash val="solid"/>
                      <a:round/>
                      <a:headEnd type="none" w="med" len="med"/>
                      <a:tailEnd type="none" w="med" len="med"/>
                    </a:lnR>
                    <a:lnT w="7620" cap="flat" cmpd="sng" algn="ctr">
                      <a:solidFill>
                        <a:srgbClr val="333333"/>
                      </a:solidFill>
                      <a:prstDash val="solid"/>
                      <a:round/>
                      <a:headEnd type="none" w="med" len="med"/>
                      <a:tailEnd type="none" w="med" len="med"/>
                    </a:lnT>
                    <a:lnB w="7620" cap="flat" cmpd="sng" algn="ctr">
                      <a:solidFill>
                        <a:srgbClr val="333333"/>
                      </a:solidFill>
                      <a:prstDash val="solid"/>
                      <a:round/>
                      <a:headEnd type="none" w="med" len="med"/>
                      <a:tailEnd type="none" w="med" len="med"/>
                    </a:lnB>
                    <a:solidFill>
                      <a:srgbClr val="FFFFFF"/>
                    </a:solidFill>
                  </a:tcPr>
                </a:tc>
                <a:tc>
                  <a:txBody>
                    <a:bodyPr/>
                    <a:lstStyle/>
                    <a:p>
                      <a:pPr algn="ctr"/>
                      <a:r>
                        <a:rPr lang="cs-CZ" sz="1800" dirty="0" err="1">
                          <a:effectLst/>
                        </a:rPr>
                        <a:t>Primarily</a:t>
                      </a:r>
                      <a:r>
                        <a:rPr lang="cs-CZ" sz="1800" dirty="0">
                          <a:effectLst/>
                        </a:rPr>
                        <a:t> </a:t>
                      </a:r>
                      <a:r>
                        <a:rPr lang="cs-CZ" sz="1800" dirty="0" err="1">
                          <a:effectLst/>
                        </a:rPr>
                        <a:t>Prevention</a:t>
                      </a:r>
                      <a:endParaRPr lang="cs-CZ" sz="1800" dirty="0">
                        <a:effectLst/>
                      </a:endParaRPr>
                    </a:p>
                  </a:txBody>
                  <a:tcPr marL="53569" marR="53569" marT="26785" marB="26785" anchor="ctr">
                    <a:lnL w="7620" cap="flat" cmpd="sng" algn="ctr">
                      <a:solidFill>
                        <a:srgbClr val="333333"/>
                      </a:solidFill>
                      <a:prstDash val="solid"/>
                      <a:round/>
                      <a:headEnd type="none" w="med" len="med"/>
                      <a:tailEnd type="none" w="med" len="med"/>
                    </a:lnL>
                    <a:lnR w="7620" cap="flat" cmpd="sng" algn="ctr">
                      <a:solidFill>
                        <a:srgbClr val="333333"/>
                      </a:solidFill>
                      <a:prstDash val="solid"/>
                      <a:round/>
                      <a:headEnd type="none" w="med" len="med"/>
                      <a:tailEnd type="none" w="med" len="med"/>
                    </a:lnR>
                    <a:lnT w="7620" cap="flat" cmpd="sng" algn="ctr">
                      <a:solidFill>
                        <a:srgbClr val="333333"/>
                      </a:solidFill>
                      <a:prstDash val="solid"/>
                      <a:round/>
                      <a:headEnd type="none" w="med" len="med"/>
                      <a:tailEnd type="none" w="med" len="med"/>
                    </a:lnT>
                    <a:lnB w="7620"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99729705"/>
                  </a:ext>
                </a:extLst>
              </a:tr>
              <a:tr h="1068104">
                <a:tc>
                  <a:txBody>
                    <a:bodyPr/>
                    <a:lstStyle/>
                    <a:p>
                      <a:pPr algn="ctr"/>
                      <a:r>
                        <a:rPr lang="cs-CZ" sz="1800" b="1">
                          <a:effectLst/>
                        </a:rPr>
                        <a:t>Healthcare economics and outreach</a:t>
                      </a:r>
                      <a:endParaRPr lang="cs-CZ" sz="1800">
                        <a:effectLst/>
                      </a:endParaRPr>
                    </a:p>
                  </a:txBody>
                  <a:tcPr marL="53569" marR="53569" marT="26785" marB="26785" anchor="ctr">
                    <a:lnL w="7620" cap="flat" cmpd="sng" algn="ctr">
                      <a:solidFill>
                        <a:srgbClr val="333333"/>
                      </a:solidFill>
                      <a:prstDash val="solid"/>
                      <a:round/>
                      <a:headEnd type="none" w="med" len="med"/>
                      <a:tailEnd type="none" w="med" len="med"/>
                    </a:lnL>
                    <a:lnR w="7620" cap="flat" cmpd="sng" algn="ctr">
                      <a:solidFill>
                        <a:srgbClr val="333333"/>
                      </a:solidFill>
                      <a:prstDash val="solid"/>
                      <a:round/>
                      <a:headEnd type="none" w="med" len="med"/>
                      <a:tailEnd type="none" w="med" len="med"/>
                    </a:lnR>
                    <a:lnT w="7620" cap="flat" cmpd="sng" algn="ctr">
                      <a:solidFill>
                        <a:srgbClr val="333333"/>
                      </a:solidFill>
                      <a:prstDash val="solid"/>
                      <a:round/>
                      <a:headEnd type="none" w="med" len="med"/>
                      <a:tailEnd type="none" w="med" len="med"/>
                    </a:lnT>
                    <a:lnB w="7620" cap="flat" cmpd="sng" algn="ctr">
                      <a:solidFill>
                        <a:srgbClr val="333333"/>
                      </a:solidFill>
                      <a:prstDash val="solid"/>
                      <a:round/>
                      <a:headEnd type="none" w="med" len="med"/>
                      <a:tailEnd type="none" w="med" len="med"/>
                    </a:lnB>
                    <a:solidFill>
                      <a:srgbClr val="FFFFFF"/>
                    </a:solidFill>
                  </a:tcPr>
                </a:tc>
                <a:tc>
                  <a:txBody>
                    <a:bodyPr/>
                    <a:lstStyle/>
                    <a:p>
                      <a:pPr algn="ctr"/>
                      <a:r>
                        <a:rPr lang="en-US" sz="1800">
                          <a:effectLst/>
                        </a:rPr>
                        <a:t>Equitable distribution of healthcare resources including finances among nations</a:t>
                      </a:r>
                    </a:p>
                  </a:txBody>
                  <a:tcPr marL="53569" marR="53569" marT="26785" marB="26785" anchor="ctr">
                    <a:lnL w="7620" cap="flat" cmpd="sng" algn="ctr">
                      <a:solidFill>
                        <a:srgbClr val="333333"/>
                      </a:solidFill>
                      <a:prstDash val="solid"/>
                      <a:round/>
                      <a:headEnd type="none" w="med" len="med"/>
                      <a:tailEnd type="none" w="med" len="med"/>
                    </a:lnL>
                    <a:lnR w="7620" cap="flat" cmpd="sng" algn="ctr">
                      <a:solidFill>
                        <a:srgbClr val="333333"/>
                      </a:solidFill>
                      <a:prstDash val="solid"/>
                      <a:round/>
                      <a:headEnd type="none" w="med" len="med"/>
                      <a:tailEnd type="none" w="med" len="med"/>
                    </a:lnR>
                    <a:lnT w="7620" cap="flat" cmpd="sng" algn="ctr">
                      <a:solidFill>
                        <a:srgbClr val="333333"/>
                      </a:solidFill>
                      <a:prstDash val="solid"/>
                      <a:round/>
                      <a:headEnd type="none" w="med" len="med"/>
                      <a:tailEnd type="none" w="med" len="med"/>
                    </a:lnT>
                    <a:lnB w="7620" cap="flat" cmpd="sng" algn="ctr">
                      <a:solidFill>
                        <a:srgbClr val="333333"/>
                      </a:solidFill>
                      <a:prstDash val="solid"/>
                      <a:round/>
                      <a:headEnd type="none" w="med" len="med"/>
                      <a:tailEnd type="none" w="med" len="med"/>
                    </a:lnB>
                    <a:solidFill>
                      <a:srgbClr val="FFFFFF"/>
                    </a:solidFill>
                  </a:tcPr>
                </a:tc>
                <a:tc>
                  <a:txBody>
                    <a:bodyPr/>
                    <a:lstStyle/>
                    <a:p>
                      <a:pPr algn="ctr"/>
                      <a:r>
                        <a:rPr lang="en-US" sz="1800" dirty="0">
                          <a:effectLst/>
                        </a:rPr>
                        <a:t>Healthcare equity within a nation or locality</a:t>
                      </a:r>
                    </a:p>
                  </a:txBody>
                  <a:tcPr marL="53569" marR="53569" marT="26785" marB="26785" anchor="ctr">
                    <a:lnL w="7620" cap="flat" cmpd="sng" algn="ctr">
                      <a:solidFill>
                        <a:srgbClr val="333333"/>
                      </a:solidFill>
                      <a:prstDash val="solid"/>
                      <a:round/>
                      <a:headEnd type="none" w="med" len="med"/>
                      <a:tailEnd type="none" w="med" len="med"/>
                    </a:lnL>
                    <a:lnR w="7620" cap="flat" cmpd="sng" algn="ctr">
                      <a:solidFill>
                        <a:srgbClr val="333333"/>
                      </a:solidFill>
                      <a:prstDash val="solid"/>
                      <a:round/>
                      <a:headEnd type="none" w="med" len="med"/>
                      <a:tailEnd type="none" w="med" len="med"/>
                    </a:lnR>
                    <a:lnT w="7620" cap="flat" cmpd="sng" algn="ctr">
                      <a:solidFill>
                        <a:srgbClr val="333333"/>
                      </a:solidFill>
                      <a:prstDash val="solid"/>
                      <a:round/>
                      <a:headEnd type="none" w="med" len="med"/>
                      <a:tailEnd type="none" w="med" len="med"/>
                    </a:lnT>
                    <a:lnB w="7620"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613446430"/>
                  </a:ext>
                </a:extLst>
              </a:tr>
              <a:tr h="730808">
                <a:tc>
                  <a:txBody>
                    <a:bodyPr/>
                    <a:lstStyle/>
                    <a:p>
                      <a:pPr algn="ctr"/>
                      <a:r>
                        <a:rPr lang="cs-CZ" sz="1800" b="1" dirty="0" err="1">
                          <a:effectLst/>
                        </a:rPr>
                        <a:t>Interrelationship</a:t>
                      </a:r>
                      <a:r>
                        <a:rPr lang="cs-CZ" sz="1800" b="1" dirty="0">
                          <a:effectLst/>
                        </a:rPr>
                        <a:t> </a:t>
                      </a:r>
                      <a:r>
                        <a:rPr lang="cs-CZ" sz="1800" b="1" dirty="0" err="1">
                          <a:effectLst/>
                        </a:rPr>
                        <a:t>amongst</a:t>
                      </a:r>
                      <a:r>
                        <a:rPr lang="cs-CZ" sz="1800" b="1" dirty="0">
                          <a:effectLst/>
                        </a:rPr>
                        <a:t> </a:t>
                      </a:r>
                      <a:r>
                        <a:rPr lang="cs-CZ" sz="1800" b="1" dirty="0" err="1">
                          <a:effectLst/>
                        </a:rPr>
                        <a:t>Allied</a:t>
                      </a:r>
                      <a:r>
                        <a:rPr lang="cs-CZ" sz="1800" b="1" dirty="0">
                          <a:effectLst/>
                        </a:rPr>
                        <a:t> </a:t>
                      </a:r>
                      <a:r>
                        <a:rPr lang="cs-CZ" sz="1800" b="1" dirty="0" err="1">
                          <a:effectLst/>
                        </a:rPr>
                        <a:t>Disciplines</a:t>
                      </a:r>
                      <a:endParaRPr lang="cs-CZ" sz="1800" dirty="0">
                        <a:effectLst/>
                      </a:endParaRPr>
                    </a:p>
                  </a:txBody>
                  <a:tcPr marL="53569" marR="53569" marT="26785" marB="26785" anchor="ctr">
                    <a:lnL w="7620" cap="flat" cmpd="sng" algn="ctr">
                      <a:solidFill>
                        <a:srgbClr val="333333"/>
                      </a:solidFill>
                      <a:prstDash val="solid"/>
                      <a:round/>
                      <a:headEnd type="none" w="med" len="med"/>
                      <a:tailEnd type="none" w="med" len="med"/>
                    </a:lnL>
                    <a:lnR w="7620" cap="flat" cmpd="sng" algn="ctr">
                      <a:solidFill>
                        <a:srgbClr val="333333"/>
                      </a:solidFill>
                      <a:prstDash val="solid"/>
                      <a:round/>
                      <a:headEnd type="none" w="med" len="med"/>
                      <a:tailEnd type="none" w="med" len="med"/>
                    </a:lnR>
                    <a:lnT w="7620" cap="flat" cmpd="sng" algn="ctr">
                      <a:solidFill>
                        <a:srgbClr val="333333"/>
                      </a:solidFill>
                      <a:prstDash val="solid"/>
                      <a:round/>
                      <a:headEnd type="none" w="med" len="med"/>
                      <a:tailEnd type="none" w="med" len="med"/>
                    </a:lnT>
                    <a:lnB w="7620" cap="flat" cmpd="sng" algn="ctr">
                      <a:solidFill>
                        <a:srgbClr val="333333"/>
                      </a:solidFill>
                      <a:prstDash val="solid"/>
                      <a:round/>
                      <a:headEnd type="none" w="med" len="med"/>
                      <a:tailEnd type="none" w="med" len="med"/>
                    </a:lnB>
                    <a:solidFill>
                      <a:srgbClr val="FFFFFF"/>
                    </a:solidFill>
                  </a:tcPr>
                </a:tc>
                <a:tc>
                  <a:txBody>
                    <a:bodyPr/>
                    <a:lstStyle/>
                    <a:p>
                      <a:pPr algn="ctr"/>
                      <a:r>
                        <a:rPr lang="cs-CZ" sz="1800">
                          <a:effectLst/>
                        </a:rPr>
                        <a:t>Supports high interdisciplinary approach</a:t>
                      </a:r>
                    </a:p>
                  </a:txBody>
                  <a:tcPr marL="53569" marR="53569" marT="26785" marB="26785" anchor="ctr">
                    <a:lnL w="7620" cap="flat" cmpd="sng" algn="ctr">
                      <a:solidFill>
                        <a:srgbClr val="333333"/>
                      </a:solidFill>
                      <a:prstDash val="solid"/>
                      <a:round/>
                      <a:headEnd type="none" w="med" len="med"/>
                      <a:tailEnd type="none" w="med" len="med"/>
                    </a:lnL>
                    <a:lnR w="7620" cap="flat" cmpd="sng" algn="ctr">
                      <a:solidFill>
                        <a:srgbClr val="333333"/>
                      </a:solidFill>
                      <a:prstDash val="solid"/>
                      <a:round/>
                      <a:headEnd type="none" w="med" len="med"/>
                      <a:tailEnd type="none" w="med" len="med"/>
                    </a:lnR>
                    <a:lnT w="7620" cap="flat" cmpd="sng" algn="ctr">
                      <a:solidFill>
                        <a:srgbClr val="333333"/>
                      </a:solidFill>
                      <a:prstDash val="solid"/>
                      <a:round/>
                      <a:headEnd type="none" w="med" len="med"/>
                      <a:tailEnd type="none" w="med" len="med"/>
                    </a:lnT>
                    <a:lnB w="7620" cap="flat" cmpd="sng" algn="ctr">
                      <a:solidFill>
                        <a:srgbClr val="333333"/>
                      </a:solidFill>
                      <a:prstDash val="solid"/>
                      <a:round/>
                      <a:headEnd type="none" w="med" len="med"/>
                      <a:tailEnd type="none" w="med" len="med"/>
                    </a:lnB>
                    <a:solidFill>
                      <a:srgbClr val="FFFFFF"/>
                    </a:solidFill>
                  </a:tcPr>
                </a:tc>
                <a:tc>
                  <a:txBody>
                    <a:bodyPr/>
                    <a:lstStyle/>
                    <a:p>
                      <a:pPr algn="ctr"/>
                      <a:r>
                        <a:rPr lang="en-US" sz="1800" dirty="0">
                          <a:effectLst/>
                        </a:rPr>
                        <a:t>Multidisciplinary, especially with healthcare and social sciences</a:t>
                      </a:r>
                    </a:p>
                  </a:txBody>
                  <a:tcPr marL="53569" marR="53569" marT="26785" marB="26785" anchor="ctr">
                    <a:lnL w="7620" cap="flat" cmpd="sng" algn="ctr">
                      <a:solidFill>
                        <a:srgbClr val="333333"/>
                      </a:solidFill>
                      <a:prstDash val="solid"/>
                      <a:round/>
                      <a:headEnd type="none" w="med" len="med"/>
                      <a:tailEnd type="none" w="med" len="med"/>
                    </a:lnL>
                    <a:lnR w="7620" cap="flat" cmpd="sng" algn="ctr">
                      <a:solidFill>
                        <a:srgbClr val="333333"/>
                      </a:solidFill>
                      <a:prstDash val="solid"/>
                      <a:round/>
                      <a:headEnd type="none" w="med" len="med"/>
                      <a:tailEnd type="none" w="med" len="med"/>
                    </a:lnR>
                    <a:lnT w="7620" cap="flat" cmpd="sng" algn="ctr">
                      <a:solidFill>
                        <a:srgbClr val="333333"/>
                      </a:solidFill>
                      <a:prstDash val="solid"/>
                      <a:round/>
                      <a:headEnd type="none" w="med" len="med"/>
                      <a:tailEnd type="none" w="med" len="med"/>
                    </a:lnT>
                    <a:lnB w="7620"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2171406098"/>
                  </a:ext>
                </a:extLst>
              </a:tr>
            </a:tbl>
          </a:graphicData>
        </a:graphic>
      </p:graphicFrame>
      <p:sp>
        <p:nvSpPr>
          <p:cNvPr id="7" name="Rectangle 1">
            <a:extLst>
              <a:ext uri="{FF2B5EF4-FFF2-40B4-BE49-F238E27FC236}">
                <a16:creationId xmlns:a16="http://schemas.microsoft.com/office/drawing/2014/main" id="{98F432DE-455C-4674-A98D-F01E75872C2E}"/>
              </a:ext>
            </a:extLst>
          </p:cNvPr>
          <p:cNvSpPr>
            <a:spLocks noChangeArrowheads="1"/>
          </p:cNvSpPr>
          <p:nvPr/>
        </p:nvSpPr>
        <p:spPr bwMode="auto">
          <a:xfrm>
            <a:off x="-11532551" y="-323165"/>
            <a:ext cx="2372455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cs-CZ" altLang="cs-CZ" sz="1800" b="0" i="0" u="none" strike="noStrike" cap="none" normalizeH="0" baseline="0">
                <a:ln>
                  <a:noFill/>
                </a:ln>
                <a:solidFill>
                  <a:schemeClr val="tx1"/>
                </a:solidFill>
                <a:effectLst/>
                <a:latin typeface="Arial" panose="020B0604020202020204" pitchFamily="34" charset="0"/>
              </a:rPr>
            </a:br>
            <a:endParaRPr kumimoji="0" lang="cs-CZ" altLang="cs-CZ"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86929972"/>
      </p:ext>
    </p:extLst>
  </p:cSld>
  <p:clrMapOvr>
    <a:masterClrMapping/>
  </p:clrMapOvr>
  <mc:AlternateContent xmlns:mc="http://schemas.openxmlformats.org/markup-compatibility/2006" xmlns:p14="http://schemas.microsoft.com/office/powerpoint/2010/main">
    <mc:Choice Requires="p14">
      <p:transition spd="slow" p14:dur="2000" advTm="56198"/>
    </mc:Choice>
    <mc:Fallback xmlns="">
      <p:transition spd="slow" advTm="56198"/>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D6D6C118-631F-4A80-9886-907009361577}" type="slidenum">
              <a:rPr lang="cs-CZ" altLang="cs-CZ" smtClean="0"/>
              <a:pPr/>
              <a:t>60</a:t>
            </a:fld>
            <a:endParaRPr lang="cs-CZ" altLang="cs-CZ" dirty="0"/>
          </a:p>
        </p:txBody>
      </p:sp>
      <p:sp>
        <p:nvSpPr>
          <p:cNvPr id="4" name="Zástupný symbol pro obsah 3"/>
          <p:cNvSpPr>
            <a:spLocks noGrp="1"/>
          </p:cNvSpPr>
          <p:nvPr>
            <p:ph idx="1"/>
          </p:nvPr>
        </p:nvSpPr>
        <p:spPr/>
        <p:txBody>
          <a:bodyPr/>
          <a:lstStyle/>
          <a:p>
            <a:r>
              <a:rPr lang="cs-CZ" dirty="0"/>
              <a:t>END</a:t>
            </a:r>
          </a:p>
        </p:txBody>
      </p:sp>
    </p:spTree>
    <p:extLst>
      <p:ext uri="{BB962C8B-B14F-4D97-AF65-F5344CB8AC3E}">
        <p14:creationId xmlns:p14="http://schemas.microsoft.com/office/powerpoint/2010/main" val="3415222263"/>
      </p:ext>
    </p:extLst>
  </p:cSld>
  <p:clrMapOvr>
    <a:masterClrMapping/>
  </p:clrMapOvr>
  <mc:AlternateContent xmlns:mc="http://schemas.openxmlformats.org/markup-compatibility/2006" xmlns:p14="http://schemas.microsoft.com/office/powerpoint/2010/main">
    <mc:Choice Requires="p14">
      <p:transition spd="slow" p14:dur="2000" advTm="7362"/>
    </mc:Choice>
    <mc:Fallback xmlns="">
      <p:transition spd="slow" advTm="736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41DA25A2-82B3-47CB-84EB-804719FD029F}"/>
              </a:ext>
            </a:extLst>
          </p:cNvPr>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sp>
        <p:nvSpPr>
          <p:cNvPr id="4" name="Nadpis 3">
            <a:extLst>
              <a:ext uri="{FF2B5EF4-FFF2-40B4-BE49-F238E27FC236}">
                <a16:creationId xmlns:a16="http://schemas.microsoft.com/office/drawing/2014/main" id="{5ECA7B96-34DD-4B7E-A0CB-C29FF5EF3F55}"/>
              </a:ext>
            </a:extLst>
          </p:cNvPr>
          <p:cNvSpPr>
            <a:spLocks noGrp="1"/>
          </p:cNvSpPr>
          <p:nvPr>
            <p:ph type="title"/>
          </p:nvPr>
        </p:nvSpPr>
        <p:spPr>
          <a:xfrm>
            <a:off x="413999" y="524938"/>
            <a:ext cx="11357697" cy="776919"/>
          </a:xfrm>
        </p:spPr>
        <p:txBody>
          <a:bodyPr>
            <a:normAutofit/>
          </a:bodyPr>
          <a:lstStyle/>
          <a:p>
            <a:pPr algn="ctr"/>
            <a:r>
              <a:rPr lang="cs-CZ" sz="4400" dirty="0" err="1"/>
              <a:t>Importance</a:t>
            </a:r>
            <a:r>
              <a:rPr lang="cs-CZ" sz="4400" dirty="0"/>
              <a:t> </a:t>
            </a:r>
            <a:r>
              <a:rPr lang="cs-CZ" sz="4400" dirty="0" err="1"/>
              <a:t>of</a:t>
            </a:r>
            <a:r>
              <a:rPr lang="cs-CZ" sz="4400" dirty="0"/>
              <a:t> </a:t>
            </a:r>
            <a:r>
              <a:rPr lang="cs-CZ" sz="4400" dirty="0" err="1"/>
              <a:t>global</a:t>
            </a:r>
            <a:r>
              <a:rPr lang="cs-CZ" sz="4400" dirty="0"/>
              <a:t> </a:t>
            </a:r>
            <a:r>
              <a:rPr lang="cs-CZ" sz="4400" dirty="0" err="1"/>
              <a:t>health</a:t>
            </a:r>
            <a:endParaRPr lang="cs-CZ" sz="4400" dirty="0"/>
          </a:p>
        </p:txBody>
      </p:sp>
      <p:sp>
        <p:nvSpPr>
          <p:cNvPr id="5" name="Zástupný symbol pro obsah 4">
            <a:extLst>
              <a:ext uri="{FF2B5EF4-FFF2-40B4-BE49-F238E27FC236}">
                <a16:creationId xmlns:a16="http://schemas.microsoft.com/office/drawing/2014/main" id="{56626C61-87C5-455C-9E8B-F899DF81D8DC}"/>
              </a:ext>
            </a:extLst>
          </p:cNvPr>
          <p:cNvSpPr>
            <a:spLocks noGrp="1"/>
          </p:cNvSpPr>
          <p:nvPr>
            <p:ph idx="1"/>
          </p:nvPr>
        </p:nvSpPr>
        <p:spPr>
          <a:xfrm>
            <a:off x="413999" y="1546245"/>
            <a:ext cx="11334620" cy="4017613"/>
          </a:xfrm>
        </p:spPr>
        <p:txBody>
          <a:bodyPr/>
          <a:lstStyle/>
          <a:p>
            <a:pPr marL="72000" indent="0" algn="ctr">
              <a:buNone/>
            </a:pPr>
            <a:r>
              <a:rPr lang="cs-CZ" dirty="0"/>
              <a:t>GH </a:t>
            </a:r>
            <a:r>
              <a:rPr lang="cs-CZ" dirty="0" err="1"/>
              <a:t>is</a:t>
            </a:r>
            <a:r>
              <a:rPr lang="cs-CZ" dirty="0"/>
              <a:t> </a:t>
            </a:r>
            <a:r>
              <a:rPr lang="cs-CZ" dirty="0" err="1"/>
              <a:t>important</a:t>
            </a:r>
            <a:r>
              <a:rPr lang="cs-CZ" dirty="0"/>
              <a:t> </a:t>
            </a:r>
            <a:r>
              <a:rPr lang="cs-CZ" dirty="0" err="1"/>
              <a:t>because</a:t>
            </a:r>
            <a:r>
              <a:rPr lang="cs-CZ" dirty="0"/>
              <a:t> </a:t>
            </a:r>
            <a:r>
              <a:rPr lang="cs-CZ" dirty="0" err="1"/>
              <a:t>life</a:t>
            </a:r>
            <a:r>
              <a:rPr lang="cs-CZ" dirty="0"/>
              <a:t> in </a:t>
            </a:r>
            <a:r>
              <a:rPr lang="cs-CZ" dirty="0" err="1"/>
              <a:t>the</a:t>
            </a:r>
            <a:r>
              <a:rPr lang="cs-CZ" dirty="0"/>
              <a:t> 21st </a:t>
            </a:r>
            <a:r>
              <a:rPr lang="cs-CZ" dirty="0" err="1"/>
              <a:t>century</a:t>
            </a:r>
            <a:r>
              <a:rPr lang="cs-CZ" dirty="0"/>
              <a:t> </a:t>
            </a:r>
            <a:r>
              <a:rPr lang="cs-CZ" dirty="0" err="1"/>
              <a:t>is</a:t>
            </a:r>
            <a:r>
              <a:rPr lang="cs-CZ" dirty="0"/>
              <a:t> </a:t>
            </a:r>
            <a:r>
              <a:rPr lang="cs-CZ" dirty="0" err="1"/>
              <a:t>global</a:t>
            </a:r>
            <a:r>
              <a:rPr lang="cs-CZ" dirty="0"/>
              <a:t>.</a:t>
            </a:r>
          </a:p>
          <a:p>
            <a:pPr marL="72000" indent="0" algn="ctr">
              <a:buNone/>
            </a:pPr>
            <a:endParaRPr lang="cs-CZ" dirty="0"/>
          </a:p>
          <a:p>
            <a:pPr marL="72000" indent="0">
              <a:buNone/>
            </a:pPr>
            <a:endParaRPr lang="cs-CZ" dirty="0"/>
          </a:p>
          <a:p>
            <a:pPr marL="72000" indent="0">
              <a:buNone/>
            </a:pPr>
            <a:endParaRPr lang="cs-CZ" dirty="0"/>
          </a:p>
          <a:p>
            <a:pPr marL="72000" indent="0">
              <a:buNone/>
            </a:pPr>
            <a:endParaRPr lang="cs-CZ" dirty="0"/>
          </a:p>
          <a:p>
            <a:pPr marL="72000" indent="0">
              <a:buNone/>
            </a:pPr>
            <a:endParaRPr lang="cs-CZ" dirty="0"/>
          </a:p>
          <a:p>
            <a:pPr marL="72000" indent="0">
              <a:buNone/>
            </a:pPr>
            <a:endParaRPr lang="cs-CZ" dirty="0"/>
          </a:p>
        </p:txBody>
      </p:sp>
      <p:pic>
        <p:nvPicPr>
          <p:cNvPr id="6" name="Nahraný zvuk">
            <a:hlinkClick r:id="" action="ppaction://media"/>
            <a:extLst>
              <a:ext uri="{FF2B5EF4-FFF2-40B4-BE49-F238E27FC236}">
                <a16:creationId xmlns:a16="http://schemas.microsoft.com/office/drawing/2014/main" id="{23741074-EDA8-4CC6-B7E4-260DFDE5842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9087480" y="3340613"/>
            <a:ext cx="609600" cy="609600"/>
          </a:xfrm>
          <a:prstGeom prst="rect">
            <a:avLst/>
          </a:prstGeom>
        </p:spPr>
      </p:pic>
      <p:pic>
        <p:nvPicPr>
          <p:cNvPr id="1026" name="Picture 2" descr="Global Health - Biggest Issues (In-Depth analyzation)">
            <a:extLst>
              <a:ext uri="{FF2B5EF4-FFF2-40B4-BE49-F238E27FC236}">
                <a16:creationId xmlns:a16="http://schemas.microsoft.com/office/drawing/2014/main" id="{42D882C0-E77C-4A5F-BCA5-E392BC1458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1499" y="2740151"/>
            <a:ext cx="3388173" cy="242012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46682038"/>
      </p:ext>
    </p:extLst>
  </p:cSld>
  <p:clrMapOvr>
    <a:masterClrMapping/>
  </p:clrMapOvr>
  <mc:AlternateContent xmlns:mc="http://schemas.openxmlformats.org/markup-compatibility/2006" xmlns:p14="http://schemas.microsoft.com/office/powerpoint/2010/main">
    <mc:Choice Requires="p14">
      <p:transition spd="slow" p14:dur="2000" advTm="254802"/>
    </mc:Choice>
    <mc:Fallback xmlns="">
      <p:transition spd="slow" advTm="2548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7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253570" objId="6"/>
        <p14:stopEvt time="254802" objId="6"/>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DB42C24-1C1F-41A8-A0BF-435D0FDFC74F}"/>
              </a:ext>
            </a:extLst>
          </p:cNvPr>
          <p:cNvSpPr>
            <a:spLocks noGrp="1"/>
          </p:cNvSpPr>
          <p:nvPr>
            <p:ph type="sldNum" sz="quarter" idx="11"/>
          </p:nvPr>
        </p:nvSpPr>
        <p:spPr/>
        <p:txBody>
          <a:bodyPr/>
          <a:lstStyle/>
          <a:p>
            <a:fld id="{0970407D-EE58-4A0B-824B-1D3AE42DD9CF}" type="slidenum">
              <a:rPr lang="cs-CZ" altLang="cs-CZ" smtClean="0"/>
              <a:pPr/>
              <a:t>8</a:t>
            </a:fld>
            <a:endParaRPr lang="cs-CZ" altLang="cs-CZ" dirty="0"/>
          </a:p>
        </p:txBody>
      </p:sp>
      <p:sp>
        <p:nvSpPr>
          <p:cNvPr id="4" name="Nadpis 3">
            <a:extLst>
              <a:ext uri="{FF2B5EF4-FFF2-40B4-BE49-F238E27FC236}">
                <a16:creationId xmlns:a16="http://schemas.microsoft.com/office/drawing/2014/main" id="{7EEE4AA4-2DD1-4D90-97EA-72721A9301DD}"/>
              </a:ext>
            </a:extLst>
          </p:cNvPr>
          <p:cNvSpPr>
            <a:spLocks noGrp="1"/>
          </p:cNvSpPr>
          <p:nvPr>
            <p:ph type="title"/>
          </p:nvPr>
        </p:nvSpPr>
        <p:spPr>
          <a:xfrm>
            <a:off x="413999" y="604433"/>
            <a:ext cx="11357697" cy="852407"/>
          </a:xfrm>
        </p:spPr>
        <p:txBody>
          <a:bodyPr>
            <a:normAutofit/>
          </a:bodyPr>
          <a:lstStyle/>
          <a:p>
            <a:pPr algn="ctr"/>
            <a:r>
              <a:rPr lang="cs-CZ" sz="5400" dirty="0" err="1"/>
              <a:t>Globalization</a:t>
            </a:r>
            <a:endParaRPr lang="cs-CZ" sz="5400" dirty="0"/>
          </a:p>
        </p:txBody>
      </p:sp>
      <p:sp>
        <p:nvSpPr>
          <p:cNvPr id="5" name="Zástupný symbol pro obsah 4">
            <a:extLst>
              <a:ext uri="{FF2B5EF4-FFF2-40B4-BE49-F238E27FC236}">
                <a16:creationId xmlns:a16="http://schemas.microsoft.com/office/drawing/2014/main" id="{00F80275-C7CC-4C12-82B4-A8238630C0AF}"/>
              </a:ext>
            </a:extLst>
          </p:cNvPr>
          <p:cNvSpPr>
            <a:spLocks noGrp="1"/>
          </p:cNvSpPr>
          <p:nvPr>
            <p:ph idx="1"/>
          </p:nvPr>
        </p:nvSpPr>
        <p:spPr>
          <a:xfrm>
            <a:off x="1053884" y="1991532"/>
            <a:ext cx="10221133" cy="3831634"/>
          </a:xfrm>
        </p:spPr>
        <p:txBody>
          <a:bodyPr>
            <a:normAutofit/>
          </a:bodyPr>
          <a:lstStyle/>
          <a:p>
            <a:pPr marL="72000" indent="0">
              <a:buNone/>
            </a:pPr>
            <a:r>
              <a:rPr lang="cs-CZ" sz="3600" dirty="0" err="1"/>
              <a:t>Growing</a:t>
            </a:r>
            <a:r>
              <a:rPr lang="cs-CZ" sz="3600" dirty="0"/>
              <a:t> </a:t>
            </a:r>
            <a:r>
              <a:rPr lang="cs-CZ" sz="3600" dirty="0" err="1"/>
              <a:t>interconnectedness</a:t>
            </a:r>
            <a:r>
              <a:rPr lang="cs-CZ" sz="3600" dirty="0"/>
              <a:t> </a:t>
            </a:r>
            <a:r>
              <a:rPr lang="cs-CZ" sz="3600" dirty="0" err="1"/>
              <a:t>of</a:t>
            </a:r>
            <a:r>
              <a:rPr lang="cs-CZ" sz="3600" dirty="0"/>
              <a:t> </a:t>
            </a:r>
            <a:r>
              <a:rPr lang="cs-CZ" sz="3600" dirty="0" err="1"/>
              <a:t>countries</a:t>
            </a:r>
            <a:r>
              <a:rPr lang="cs-CZ" sz="3600" dirty="0"/>
              <a:t>, </a:t>
            </a:r>
            <a:r>
              <a:rPr lang="cs-CZ" sz="3600" dirty="0" err="1"/>
              <a:t>centered</a:t>
            </a:r>
            <a:r>
              <a:rPr lang="cs-CZ" sz="3600" dirty="0"/>
              <a:t> </a:t>
            </a:r>
            <a:r>
              <a:rPr lang="cs-CZ" sz="3600" dirty="0" err="1"/>
              <a:t>around</a:t>
            </a:r>
            <a:r>
              <a:rPr lang="cs-CZ" sz="3600" dirty="0"/>
              <a:t> </a:t>
            </a:r>
            <a:r>
              <a:rPr lang="cs-CZ" sz="3600" dirty="0" err="1"/>
              <a:t>trade</a:t>
            </a:r>
            <a:r>
              <a:rPr lang="cs-CZ" sz="3600" dirty="0"/>
              <a:t> and </a:t>
            </a:r>
            <a:r>
              <a:rPr lang="cs-CZ" sz="3600" dirty="0" err="1"/>
              <a:t>the</a:t>
            </a:r>
            <a:r>
              <a:rPr lang="cs-CZ" sz="3600" dirty="0"/>
              <a:t> </a:t>
            </a:r>
            <a:r>
              <a:rPr lang="cs-CZ" sz="3600" dirty="0" err="1"/>
              <a:t>flow</a:t>
            </a:r>
            <a:r>
              <a:rPr lang="cs-CZ" sz="3600" dirty="0"/>
              <a:t> </a:t>
            </a:r>
            <a:r>
              <a:rPr lang="cs-CZ" sz="3600" dirty="0" err="1"/>
              <a:t>of</a:t>
            </a:r>
            <a:r>
              <a:rPr lang="cs-CZ" sz="3600" dirty="0"/>
              <a:t> </a:t>
            </a:r>
            <a:r>
              <a:rPr lang="cs-CZ" sz="3600" dirty="0" err="1"/>
              <a:t>ideas</a:t>
            </a:r>
            <a:r>
              <a:rPr lang="cs-CZ" sz="3600" dirty="0"/>
              <a:t>, </a:t>
            </a:r>
            <a:r>
              <a:rPr lang="cs-CZ" sz="3600" dirty="0" err="1"/>
              <a:t>facilitated</a:t>
            </a:r>
            <a:r>
              <a:rPr lang="cs-CZ" sz="3600" dirty="0"/>
              <a:t> by </a:t>
            </a:r>
            <a:r>
              <a:rPr lang="cs-CZ" sz="3600" dirty="0" err="1"/>
              <a:t>communications</a:t>
            </a:r>
            <a:r>
              <a:rPr lang="cs-CZ" sz="3600" dirty="0"/>
              <a:t> </a:t>
            </a:r>
            <a:r>
              <a:rPr lang="cs-CZ" sz="3600" dirty="0" err="1"/>
              <a:t>technologies</a:t>
            </a:r>
            <a:r>
              <a:rPr lang="cs-CZ" sz="3600" dirty="0"/>
              <a:t>, </a:t>
            </a:r>
            <a:r>
              <a:rPr lang="cs-CZ" sz="3600" dirty="0" err="1"/>
              <a:t>cultural</a:t>
            </a:r>
            <a:r>
              <a:rPr lang="cs-CZ" sz="3600" dirty="0"/>
              <a:t> </a:t>
            </a:r>
            <a:r>
              <a:rPr lang="cs-CZ" sz="3600" dirty="0" err="1"/>
              <a:t>convergence</a:t>
            </a:r>
            <a:r>
              <a:rPr lang="cs-CZ" sz="3600" dirty="0"/>
              <a:t>, and </a:t>
            </a:r>
            <a:r>
              <a:rPr lang="cs-CZ" sz="3600" dirty="0" err="1"/>
              <a:t>common</a:t>
            </a:r>
            <a:r>
              <a:rPr lang="cs-CZ" sz="3600" dirty="0"/>
              <a:t> </a:t>
            </a:r>
            <a:r>
              <a:rPr lang="cs-CZ" sz="3600" dirty="0" err="1"/>
              <a:t>concerns</a:t>
            </a:r>
            <a:r>
              <a:rPr lang="cs-CZ" sz="3600" dirty="0"/>
              <a:t> </a:t>
            </a:r>
            <a:r>
              <a:rPr lang="cs-CZ" sz="3600" dirty="0" err="1"/>
              <a:t>for</a:t>
            </a:r>
            <a:r>
              <a:rPr lang="cs-CZ" sz="3600" dirty="0"/>
              <a:t> </a:t>
            </a:r>
            <a:r>
              <a:rPr lang="cs-CZ" sz="3600" dirty="0" err="1"/>
              <a:t>environmental</a:t>
            </a:r>
            <a:r>
              <a:rPr lang="cs-CZ" sz="3600" dirty="0"/>
              <a:t> and </a:t>
            </a:r>
            <a:r>
              <a:rPr lang="cs-CZ" sz="3600" dirty="0" err="1"/>
              <a:t>health</a:t>
            </a:r>
            <a:r>
              <a:rPr lang="cs-CZ" sz="3600" dirty="0"/>
              <a:t> </a:t>
            </a:r>
            <a:r>
              <a:rPr lang="cs-CZ" sz="3600" dirty="0" err="1"/>
              <a:t>impacts</a:t>
            </a:r>
            <a:r>
              <a:rPr lang="cs-CZ" sz="3600" dirty="0"/>
              <a:t>.</a:t>
            </a:r>
          </a:p>
          <a:p>
            <a:pPr marL="72000" indent="0" algn="r">
              <a:buNone/>
            </a:pPr>
            <a:r>
              <a:rPr lang="cs-CZ" sz="3600" dirty="0"/>
              <a:t>(</a:t>
            </a:r>
            <a:r>
              <a:rPr lang="cs-CZ" sz="3600" dirty="0" err="1"/>
              <a:t>McMichael</a:t>
            </a:r>
            <a:r>
              <a:rPr lang="cs-CZ" sz="3600" dirty="0"/>
              <a:t> A, </a:t>
            </a:r>
            <a:r>
              <a:rPr lang="cs-CZ" sz="3600" dirty="0" err="1"/>
              <a:t>Beaglehole</a:t>
            </a:r>
            <a:r>
              <a:rPr lang="cs-CZ" sz="3600" dirty="0"/>
              <a:t> R, 2003)</a:t>
            </a:r>
          </a:p>
        </p:txBody>
      </p:sp>
    </p:spTree>
    <p:extLst>
      <p:ext uri="{BB962C8B-B14F-4D97-AF65-F5344CB8AC3E}">
        <p14:creationId xmlns:p14="http://schemas.microsoft.com/office/powerpoint/2010/main" val="3688204212"/>
      </p:ext>
    </p:extLst>
  </p:cSld>
  <p:clrMapOvr>
    <a:masterClrMapping/>
  </p:clrMapOvr>
  <mc:AlternateContent xmlns:mc="http://schemas.openxmlformats.org/markup-compatibility/2006" xmlns:p14="http://schemas.microsoft.com/office/powerpoint/2010/main">
    <mc:Choice Requires="p14">
      <p:transition spd="slow" p14:dur="2000" advTm="96417"/>
    </mc:Choice>
    <mc:Fallback xmlns="">
      <p:transition spd="slow" advTm="9641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82CDAAFB-360A-4D0E-A2E5-9BE398A340AC}"/>
              </a:ext>
            </a:extLst>
          </p:cNvPr>
          <p:cNvSpPr>
            <a:spLocks noGrp="1"/>
          </p:cNvSpPr>
          <p:nvPr>
            <p:ph type="sldNum" sz="quarter" idx="11"/>
          </p:nvPr>
        </p:nvSpPr>
        <p:spPr/>
        <p:txBody>
          <a:bodyPr/>
          <a:lstStyle/>
          <a:p>
            <a:fld id="{0970407D-EE58-4A0B-824B-1D3AE42DD9CF}" type="slidenum">
              <a:rPr lang="cs-CZ" altLang="cs-CZ" smtClean="0"/>
              <a:pPr/>
              <a:t>9</a:t>
            </a:fld>
            <a:endParaRPr lang="cs-CZ" altLang="cs-CZ" dirty="0"/>
          </a:p>
        </p:txBody>
      </p:sp>
      <p:sp>
        <p:nvSpPr>
          <p:cNvPr id="4" name="Nadpis 3">
            <a:extLst>
              <a:ext uri="{FF2B5EF4-FFF2-40B4-BE49-F238E27FC236}">
                <a16:creationId xmlns:a16="http://schemas.microsoft.com/office/drawing/2014/main" id="{95B6A9A6-04C5-4C30-B841-E95083E0A2B4}"/>
              </a:ext>
            </a:extLst>
          </p:cNvPr>
          <p:cNvSpPr>
            <a:spLocks noGrp="1"/>
          </p:cNvSpPr>
          <p:nvPr>
            <p:ph type="title"/>
          </p:nvPr>
        </p:nvSpPr>
        <p:spPr>
          <a:xfrm>
            <a:off x="413999" y="503695"/>
            <a:ext cx="11357697" cy="531139"/>
          </a:xfrm>
        </p:spPr>
        <p:txBody>
          <a:bodyPr>
            <a:normAutofit/>
          </a:bodyPr>
          <a:lstStyle/>
          <a:p>
            <a:pPr algn="ctr"/>
            <a:r>
              <a:rPr lang="cs-CZ" sz="4400" dirty="0" err="1"/>
              <a:t>Concept</a:t>
            </a:r>
            <a:r>
              <a:rPr lang="cs-CZ" sz="4400" dirty="0"/>
              <a:t> </a:t>
            </a:r>
            <a:r>
              <a:rPr lang="cs-CZ" sz="4400" dirty="0" err="1"/>
              <a:t>of</a:t>
            </a:r>
            <a:r>
              <a:rPr lang="cs-CZ" sz="4400" dirty="0"/>
              <a:t> </a:t>
            </a:r>
            <a:r>
              <a:rPr lang="cs-CZ" sz="4400" dirty="0" err="1"/>
              <a:t>Classification</a:t>
            </a:r>
            <a:r>
              <a:rPr lang="cs-CZ" sz="4400" dirty="0"/>
              <a:t> </a:t>
            </a:r>
            <a:r>
              <a:rPr lang="cs-CZ" sz="4400" dirty="0" err="1"/>
              <a:t>of</a:t>
            </a:r>
            <a:r>
              <a:rPr lang="cs-CZ" sz="4400" dirty="0"/>
              <a:t> </a:t>
            </a:r>
            <a:r>
              <a:rPr lang="cs-CZ" sz="4400" dirty="0" err="1"/>
              <a:t>Nations</a:t>
            </a:r>
            <a:endParaRPr lang="cs-CZ" sz="4400" dirty="0"/>
          </a:p>
        </p:txBody>
      </p:sp>
      <p:sp>
        <p:nvSpPr>
          <p:cNvPr id="5" name="Zástupný symbol pro obsah 4">
            <a:extLst>
              <a:ext uri="{FF2B5EF4-FFF2-40B4-BE49-F238E27FC236}">
                <a16:creationId xmlns:a16="http://schemas.microsoft.com/office/drawing/2014/main" id="{D580CFEC-CE84-46E0-91E1-9CE33A91D0AB}"/>
              </a:ext>
            </a:extLst>
          </p:cNvPr>
          <p:cNvSpPr>
            <a:spLocks noGrp="1"/>
          </p:cNvSpPr>
          <p:nvPr>
            <p:ph idx="1"/>
          </p:nvPr>
        </p:nvSpPr>
        <p:spPr>
          <a:xfrm>
            <a:off x="666000" y="1301857"/>
            <a:ext cx="11082620" cy="4875875"/>
          </a:xfrm>
        </p:spPr>
        <p:txBody>
          <a:bodyPr>
            <a:normAutofit/>
          </a:bodyPr>
          <a:lstStyle/>
          <a:p>
            <a:pPr marL="72000" indent="0">
              <a:buNone/>
            </a:pPr>
            <a:r>
              <a:rPr lang="cs-CZ" sz="3200" dirty="0" err="1"/>
              <a:t>Original</a:t>
            </a:r>
            <a:r>
              <a:rPr lang="cs-CZ" sz="3200" dirty="0"/>
              <a:t> </a:t>
            </a:r>
            <a:r>
              <a:rPr lang="cs-CZ" sz="3200" dirty="0" err="1"/>
              <a:t>construct</a:t>
            </a:r>
            <a:r>
              <a:rPr lang="cs-CZ" sz="3200" dirty="0"/>
              <a:t>: „free </a:t>
            </a:r>
            <a:r>
              <a:rPr lang="cs-CZ" sz="3200" dirty="0" err="1"/>
              <a:t>world</a:t>
            </a:r>
            <a:r>
              <a:rPr lang="cs-CZ" sz="3200" dirty="0"/>
              <a:t> - </a:t>
            </a:r>
            <a:r>
              <a:rPr lang="cs-CZ" sz="3200" dirty="0" err="1"/>
              <a:t>communist</a:t>
            </a:r>
            <a:r>
              <a:rPr lang="cs-CZ" sz="3200" dirty="0"/>
              <a:t> </a:t>
            </a:r>
            <a:r>
              <a:rPr lang="cs-CZ" sz="3200" dirty="0" err="1"/>
              <a:t>block</a:t>
            </a:r>
            <a:r>
              <a:rPr lang="cs-CZ" sz="3200" dirty="0"/>
              <a:t> – </a:t>
            </a:r>
            <a:r>
              <a:rPr lang="cs-CZ" sz="3200" dirty="0" err="1"/>
              <a:t>third</a:t>
            </a:r>
            <a:r>
              <a:rPr lang="cs-CZ" sz="3200" dirty="0"/>
              <a:t> </a:t>
            </a:r>
            <a:r>
              <a:rPr lang="cs-CZ" sz="3200" dirty="0" err="1"/>
              <a:t>world</a:t>
            </a:r>
            <a:r>
              <a:rPr lang="cs-CZ" sz="3200" dirty="0"/>
              <a:t>“ </a:t>
            </a:r>
            <a:r>
              <a:rPr lang="cs-CZ" sz="3200" dirty="0" err="1"/>
              <a:t>is</a:t>
            </a:r>
            <a:r>
              <a:rPr lang="cs-CZ" sz="3200" dirty="0"/>
              <a:t> </a:t>
            </a:r>
            <a:r>
              <a:rPr lang="cs-CZ" sz="3200" dirty="0" err="1"/>
              <a:t>now</a:t>
            </a:r>
            <a:r>
              <a:rPr lang="cs-CZ" sz="3200" dirty="0"/>
              <a:t> </a:t>
            </a:r>
            <a:r>
              <a:rPr lang="cs-CZ" sz="3200" dirty="0" err="1"/>
              <a:t>obsolete</a:t>
            </a:r>
            <a:r>
              <a:rPr lang="cs-CZ" sz="3200" dirty="0"/>
              <a:t>.</a:t>
            </a:r>
          </a:p>
          <a:p>
            <a:pPr marL="72000" indent="0">
              <a:buNone/>
            </a:pPr>
            <a:r>
              <a:rPr lang="cs-CZ" sz="3200" dirty="0" err="1"/>
              <a:t>Other</a:t>
            </a:r>
            <a:r>
              <a:rPr lang="cs-CZ" sz="3200" dirty="0"/>
              <a:t> </a:t>
            </a:r>
            <a:r>
              <a:rPr lang="cs-CZ" sz="3200" dirty="0" err="1"/>
              <a:t>classifications</a:t>
            </a:r>
            <a:r>
              <a:rPr lang="cs-CZ" sz="3200" dirty="0"/>
              <a:t>:</a:t>
            </a:r>
          </a:p>
          <a:p>
            <a:pPr marL="72000" indent="0">
              <a:buNone/>
            </a:pPr>
            <a:r>
              <a:rPr lang="cs-CZ" sz="3200" dirty="0"/>
              <a:t>„</a:t>
            </a:r>
            <a:r>
              <a:rPr lang="cs-CZ" sz="3200" dirty="0" err="1"/>
              <a:t>North</a:t>
            </a:r>
            <a:r>
              <a:rPr lang="cs-CZ" sz="3200" dirty="0"/>
              <a:t> – </a:t>
            </a:r>
            <a:r>
              <a:rPr lang="cs-CZ" sz="3200" dirty="0" err="1"/>
              <a:t>South</a:t>
            </a:r>
            <a:r>
              <a:rPr lang="cs-CZ" sz="3200" dirty="0"/>
              <a:t>“</a:t>
            </a:r>
          </a:p>
          <a:p>
            <a:pPr marL="72000" indent="0">
              <a:buNone/>
            </a:pPr>
            <a:r>
              <a:rPr lang="cs-CZ" sz="3200" dirty="0"/>
              <a:t>„</a:t>
            </a:r>
            <a:r>
              <a:rPr lang="cs-CZ" sz="3200" dirty="0" err="1"/>
              <a:t>Developing</a:t>
            </a:r>
            <a:r>
              <a:rPr lang="cs-CZ" sz="3200" dirty="0"/>
              <a:t> – </a:t>
            </a:r>
            <a:r>
              <a:rPr lang="cs-CZ" sz="3200" dirty="0" err="1"/>
              <a:t>Developed</a:t>
            </a:r>
            <a:r>
              <a:rPr lang="cs-CZ" sz="3200" dirty="0"/>
              <a:t>“ („</a:t>
            </a:r>
            <a:r>
              <a:rPr lang="cs-CZ" sz="3200" dirty="0" err="1"/>
              <a:t>Less</a:t>
            </a:r>
            <a:r>
              <a:rPr lang="cs-CZ" sz="3200" dirty="0"/>
              <a:t> </a:t>
            </a:r>
            <a:r>
              <a:rPr lang="cs-CZ" sz="3200" dirty="0" err="1"/>
              <a:t>developed</a:t>
            </a:r>
            <a:r>
              <a:rPr lang="cs-CZ" sz="3200" dirty="0"/>
              <a:t> – more </a:t>
            </a:r>
            <a:r>
              <a:rPr lang="cs-CZ" sz="3200" dirty="0" err="1"/>
              <a:t>developed</a:t>
            </a:r>
            <a:r>
              <a:rPr lang="cs-CZ" sz="3200" dirty="0"/>
              <a:t>“)</a:t>
            </a:r>
          </a:p>
          <a:p>
            <a:pPr marL="72000" indent="0">
              <a:buNone/>
            </a:pPr>
            <a:r>
              <a:rPr lang="cs-CZ" sz="3200" dirty="0" err="1"/>
              <a:t>Classification</a:t>
            </a:r>
            <a:r>
              <a:rPr lang="cs-CZ" sz="3200" dirty="0"/>
              <a:t> </a:t>
            </a:r>
            <a:r>
              <a:rPr lang="cs-CZ" sz="3200" dirty="0" err="1"/>
              <a:t>used</a:t>
            </a:r>
            <a:r>
              <a:rPr lang="cs-CZ" sz="3200" dirty="0"/>
              <a:t> by WHO:</a:t>
            </a:r>
          </a:p>
          <a:p>
            <a:pPr marL="72000" indent="0">
              <a:buNone/>
            </a:pPr>
            <a:r>
              <a:rPr lang="cs-CZ" sz="3200" dirty="0"/>
              <a:t>„</a:t>
            </a:r>
            <a:r>
              <a:rPr lang="cs-CZ" sz="3200" dirty="0" err="1"/>
              <a:t>Established</a:t>
            </a:r>
            <a:r>
              <a:rPr lang="cs-CZ" sz="3200" dirty="0"/>
              <a:t> market </a:t>
            </a:r>
            <a:r>
              <a:rPr lang="cs-CZ" sz="3200" dirty="0" err="1"/>
              <a:t>economies</a:t>
            </a:r>
            <a:r>
              <a:rPr lang="cs-CZ" sz="3200" dirty="0"/>
              <a:t> – </a:t>
            </a:r>
            <a:r>
              <a:rPr lang="cs-CZ" sz="3200" dirty="0" err="1"/>
              <a:t>former</a:t>
            </a:r>
            <a:r>
              <a:rPr lang="cs-CZ" sz="3200" dirty="0"/>
              <a:t> </a:t>
            </a:r>
            <a:r>
              <a:rPr lang="cs-CZ" sz="3200" dirty="0" err="1"/>
              <a:t>socialist</a:t>
            </a:r>
            <a:r>
              <a:rPr lang="cs-CZ" sz="3200" dirty="0"/>
              <a:t> </a:t>
            </a:r>
            <a:r>
              <a:rPr lang="cs-CZ" sz="3200" dirty="0" err="1"/>
              <a:t>economies</a:t>
            </a:r>
            <a:r>
              <a:rPr lang="cs-CZ" sz="3200" dirty="0"/>
              <a:t> </a:t>
            </a:r>
            <a:r>
              <a:rPr lang="cs-CZ" sz="3200" dirty="0" err="1"/>
              <a:t>of</a:t>
            </a:r>
            <a:r>
              <a:rPr lang="cs-CZ" sz="3200" dirty="0"/>
              <a:t> </a:t>
            </a:r>
            <a:r>
              <a:rPr lang="cs-CZ" sz="3200" dirty="0" err="1"/>
              <a:t>Europe</a:t>
            </a:r>
            <a:r>
              <a:rPr lang="cs-CZ" sz="3200" dirty="0"/>
              <a:t> – </a:t>
            </a:r>
            <a:r>
              <a:rPr lang="cs-CZ" sz="3200" dirty="0" err="1"/>
              <a:t>China</a:t>
            </a:r>
            <a:r>
              <a:rPr lang="cs-CZ" sz="3200" dirty="0"/>
              <a:t> and India as </a:t>
            </a:r>
            <a:r>
              <a:rPr lang="cs-CZ" sz="3200" dirty="0" err="1"/>
              <a:t>distinct</a:t>
            </a:r>
            <a:r>
              <a:rPr lang="cs-CZ" sz="3200" dirty="0"/>
              <a:t> </a:t>
            </a:r>
            <a:r>
              <a:rPr lang="cs-CZ" sz="3200" dirty="0" err="1"/>
              <a:t>entities</a:t>
            </a:r>
            <a:r>
              <a:rPr lang="cs-CZ" sz="3200" dirty="0"/>
              <a:t> </a:t>
            </a:r>
            <a:r>
              <a:rPr lang="cs-CZ" sz="3200" dirty="0" err="1"/>
              <a:t>due</a:t>
            </a:r>
            <a:r>
              <a:rPr lang="cs-CZ" sz="3200" dirty="0"/>
              <a:t> to </a:t>
            </a:r>
            <a:r>
              <a:rPr lang="cs-CZ" sz="3200" dirty="0" err="1"/>
              <a:t>population</a:t>
            </a:r>
            <a:r>
              <a:rPr lang="cs-CZ" sz="3200" dirty="0"/>
              <a:t> </a:t>
            </a:r>
            <a:r>
              <a:rPr lang="cs-CZ" sz="3200" dirty="0" err="1"/>
              <a:t>size</a:t>
            </a:r>
            <a:r>
              <a:rPr lang="cs-CZ" sz="3200" dirty="0"/>
              <a:t> – </a:t>
            </a:r>
            <a:r>
              <a:rPr lang="cs-CZ" sz="3200" dirty="0" err="1"/>
              <a:t>the</a:t>
            </a:r>
            <a:r>
              <a:rPr lang="cs-CZ" sz="3200" dirty="0"/>
              <a:t> rest </a:t>
            </a:r>
            <a:r>
              <a:rPr lang="cs-CZ" sz="3200" dirty="0" err="1"/>
              <a:t>of</a:t>
            </a:r>
            <a:r>
              <a:rPr lang="cs-CZ" sz="3200" dirty="0"/>
              <a:t> </a:t>
            </a:r>
            <a:r>
              <a:rPr lang="cs-CZ" sz="3200" dirty="0" err="1"/>
              <a:t>the</a:t>
            </a:r>
            <a:r>
              <a:rPr lang="cs-CZ" sz="3200" dirty="0"/>
              <a:t> </a:t>
            </a:r>
            <a:r>
              <a:rPr lang="cs-CZ" sz="3200" dirty="0" err="1"/>
              <a:t>world</a:t>
            </a:r>
            <a:r>
              <a:rPr lang="cs-CZ" sz="3200" dirty="0"/>
              <a:t> by </a:t>
            </a:r>
            <a:r>
              <a:rPr lang="cs-CZ" sz="3200" dirty="0" err="1"/>
              <a:t>geographic</a:t>
            </a:r>
            <a:r>
              <a:rPr lang="cs-CZ" sz="3200" dirty="0"/>
              <a:t> region“</a:t>
            </a:r>
          </a:p>
          <a:p>
            <a:pPr marL="72000" indent="0">
              <a:buNone/>
            </a:pPr>
            <a:endParaRPr lang="cs-CZ" dirty="0"/>
          </a:p>
        </p:txBody>
      </p:sp>
      <p:pic>
        <p:nvPicPr>
          <p:cNvPr id="7" name="Nahraný zvuk">
            <a:hlinkClick r:id="" action="ppaction://media"/>
            <a:extLst>
              <a:ext uri="{FF2B5EF4-FFF2-40B4-BE49-F238E27FC236}">
                <a16:creationId xmlns:a16="http://schemas.microsoft.com/office/drawing/2014/main" id="{F73921ED-E66C-4554-872B-7274FD1BB5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93458" y="425234"/>
            <a:ext cx="609600" cy="609600"/>
          </a:xfrm>
          <a:prstGeom prst="rect">
            <a:avLst/>
          </a:prstGeom>
        </p:spPr>
      </p:pic>
      <p:pic>
        <p:nvPicPr>
          <p:cNvPr id="2050" name="Picture 2" descr="Should biologists stop grouping us by race? - STAT">
            <a:extLst>
              <a:ext uri="{FF2B5EF4-FFF2-40B4-BE49-F238E27FC236}">
                <a16:creationId xmlns:a16="http://schemas.microsoft.com/office/drawing/2014/main" id="{D91463BA-4E97-4240-A393-34C683486E6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0407" y="1711289"/>
            <a:ext cx="2562388" cy="1441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436122"/>
      </p:ext>
    </p:extLst>
  </p:cSld>
  <p:clrMapOvr>
    <a:masterClrMapping/>
  </p:clrMapOvr>
  <mc:AlternateContent xmlns:mc="http://schemas.openxmlformats.org/markup-compatibility/2006" xmlns:p14="http://schemas.microsoft.com/office/powerpoint/2010/main">
    <mc:Choice Requires="p14">
      <p:transition spd="slow" p14:dur="2000" advTm="79977"/>
    </mc:Choice>
    <mc:Fallback xmlns="">
      <p:transition spd="slow" advTm="799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28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30. 6. 2020_porada pro NLO[20200630105700602].mdb"/>
</p:tagLst>
</file>

<file path=ppt/tags/tag2.xml><?xml version="1.0" encoding="utf-8"?>
<p:tagLst xmlns:a="http://schemas.openxmlformats.org/drawingml/2006/main" xmlns:r="http://schemas.openxmlformats.org/officeDocument/2006/relationships" xmlns:p="http://schemas.openxmlformats.org/presentationml/2006/main">
  <p:tag name="TIMING" val="|253.5"/>
</p:tagLst>
</file>

<file path=ppt/tags/tag3.xml><?xml version="1.0" encoding="utf-8"?>
<p:tagLst xmlns:a="http://schemas.openxmlformats.org/drawingml/2006/main" xmlns:r="http://schemas.openxmlformats.org/officeDocument/2006/relationships" xmlns:p="http://schemas.openxmlformats.org/presentationml/2006/main">
  <p:tag name="TIMING" val="|184.8|5.5"/>
</p:tagLst>
</file>

<file path=ppt/tags/tag4.xml><?xml version="1.0" encoding="utf-8"?>
<p:tagLst xmlns:a="http://schemas.openxmlformats.org/drawingml/2006/main" xmlns:r="http://schemas.openxmlformats.org/officeDocument/2006/relationships" xmlns:p="http://schemas.openxmlformats.org/presentationml/2006/main">
  <p:tag name="TIMING" val="|52.6"/>
</p:tagLst>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MED-CZ-v6.potx" id="{97EFCD77-9C4E-4C7F-B5A1-8993D087E5E5}" vid="{FF9757C8-6D5C-48A5-8A1A-93F5EE3A3CAC}"/>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1E65131ACE67334998E96DFFC0CBC740" ma:contentTypeVersion="4" ma:contentTypeDescription="Vytvoří nový dokument" ma:contentTypeScope="" ma:versionID="e5c3b14a851da1637f6330be692cdd0a">
  <xsd:schema xmlns:xsd="http://www.w3.org/2001/XMLSchema" xmlns:xs="http://www.w3.org/2001/XMLSchema" xmlns:p="http://schemas.microsoft.com/office/2006/metadata/properties" xmlns:ns2="d8da47b0-f29f-4473-a50d-ae36335315da" xmlns:ns3="48c39b88-7cff-45ea-a59a-3f7722b9ae54" targetNamespace="http://schemas.microsoft.com/office/2006/metadata/properties" ma:root="true" ma:fieldsID="66169eec70fd70136271ccd5dc3b7a61" ns2:_="" ns3:_="">
    <xsd:import namespace="d8da47b0-f29f-4473-a50d-ae36335315da"/>
    <xsd:import namespace="48c39b88-7cff-45ea-a59a-3f7722b9ae5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da47b0-f29f-4473-a50d-ae36335315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8c39b88-7cff-45ea-a59a-3f7722b9ae54" elementFormDefault="qualified">
    <xsd:import namespace="http://schemas.microsoft.com/office/2006/documentManagement/types"/>
    <xsd:import namespace="http://schemas.microsoft.com/office/infopath/2007/PartnerControls"/>
    <xsd:element name="SharedWithUsers" ma:index="10"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dílené s podrobnostm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774B5B-2DFB-4470-A32F-956DB3830E83}">
  <ds:schemaRefs>
    <ds:schemaRef ds:uri="http://purl.org/dc/terms/"/>
    <ds:schemaRef ds:uri="http://purl.org/dc/dcmitype/"/>
    <ds:schemaRef ds:uri="http://schemas.microsoft.com/office/2006/documentManagement/types"/>
    <ds:schemaRef ds:uri="48c39b88-7cff-45ea-a59a-3f7722b9ae54"/>
    <ds:schemaRef ds:uri="http://www.w3.org/XML/1998/namespace"/>
    <ds:schemaRef ds:uri="d8da47b0-f29f-4473-a50d-ae36335315da"/>
    <ds:schemaRef ds:uri="http://schemas.microsoft.com/office/infopath/2007/PartnerControls"/>
    <ds:schemaRef ds:uri="http://schemas.openxmlformats.org/package/2006/metadata/core-propertie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1900DA90-A8A4-493D-A6E2-2122AC8F80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da47b0-f29f-4473-a50d-ae36335315da"/>
    <ds:schemaRef ds:uri="48c39b88-7cff-45ea-a59a-3f7722b9ae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2DE94BC-DDBE-45C1-80B3-6DE2CF180D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Prezentace-MED-CZ-v6</Template>
  <TotalTime>16604</TotalTime>
  <Words>2513</Words>
  <Application>Microsoft Office PowerPoint</Application>
  <PresentationFormat>Širokoúhlá obrazovka</PresentationFormat>
  <Paragraphs>362</Paragraphs>
  <Slides>60</Slides>
  <Notes>0</Notes>
  <HiddenSlides>0</HiddenSlides>
  <MMClips>5</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60</vt:i4>
      </vt:variant>
    </vt:vector>
  </HeadingPairs>
  <TitlesOfParts>
    <vt:vector size="69" baseType="lpstr">
      <vt:lpstr>-apple-system</vt:lpstr>
      <vt:lpstr>Arial</vt:lpstr>
      <vt:lpstr>Calibri</vt:lpstr>
      <vt:lpstr>Georgia</vt:lpstr>
      <vt:lpstr>Roboto</vt:lpstr>
      <vt:lpstr>Roboto Condensed</vt:lpstr>
      <vt:lpstr>Tahoma</vt:lpstr>
      <vt:lpstr>Wingdings</vt:lpstr>
      <vt:lpstr>Prezentace_MU_CZ</vt:lpstr>
      <vt:lpstr>Global Health  Zuzana Derflerová Brázdová Dept. of Public Health </vt:lpstr>
      <vt:lpstr>Introduction</vt:lpstr>
      <vt:lpstr>Definition</vt:lpstr>
      <vt:lpstr>Definition</vt:lpstr>
      <vt:lpstr>Public Health</vt:lpstr>
      <vt:lpstr>Global vs. Public health</vt:lpstr>
      <vt:lpstr>Importance of global health</vt:lpstr>
      <vt:lpstr>Globalization</vt:lpstr>
      <vt:lpstr>Concept of Classification of Nations</vt:lpstr>
      <vt:lpstr>Global Health Challenges</vt:lpstr>
      <vt:lpstr>WHO List of 10 Threats to Global Health (2019) </vt:lpstr>
      <vt:lpstr>Top 8 Global Health Issues from another perspective </vt:lpstr>
      <vt:lpstr>Poverty and poor health – Is it Global health problem?</vt:lpstr>
      <vt:lpstr>Global health and poverty</vt:lpstr>
      <vt:lpstr>Poverty…</vt:lpstr>
      <vt:lpstr>Poverty…</vt:lpstr>
      <vt:lpstr>Poverty…</vt:lpstr>
      <vt:lpstr>Which infectious diseases are the main killers worldwide? (1) </vt:lpstr>
      <vt:lpstr>Which infectious diseases are the main killers worldwide? (2) </vt:lpstr>
      <vt:lpstr>Leprosarium - Angola</vt:lpstr>
      <vt:lpstr>13 Most Pressing Global Health Issues This Decade ( Caruso, C., January 16, 2020)  </vt:lpstr>
      <vt:lpstr>2. Providing health care to nations in crisis </vt:lpstr>
      <vt:lpstr>Health workers safety …. ?</vt:lpstr>
      <vt:lpstr>3. Making health care accessible to everyone </vt:lpstr>
      <vt:lpstr>4. Expanding access to vaccines and medicine </vt:lpstr>
      <vt:lpstr>Vaccination - availability</vt:lpstr>
      <vt:lpstr>5. Fighting communicable diseases </vt:lpstr>
      <vt:lpstr>6. Preparing for epidemics </vt:lpstr>
      <vt:lpstr>7. Making healthy food more accessible </vt:lpstr>
      <vt:lpstr>Availability of healthy food</vt:lpstr>
      <vt:lpstr>Public policy aimed at increasing physical aktivity…</vt:lpstr>
      <vt:lpstr>8. Investing in health care workers </vt:lpstr>
      <vt:lpstr>Pediatric inpatient clinic with 1 doctor 24/7</vt:lpstr>
      <vt:lpstr>9. Promoting adolescent safety </vt:lpstr>
      <vt:lpstr>Policy against sex education as a part of school programs</vt:lpstr>
      <vt:lpstr>10. Strengthening trust between health care systems and the public </vt:lpstr>
      <vt:lpstr>Anti-vaccine movement</vt:lpstr>
      <vt:lpstr>Myths about vaccination</vt:lpstr>
      <vt:lpstr>11. Utilizing modern technology and innovations </vt:lpstr>
      <vt:lpstr>Utilizing modern technology and innovations</vt:lpstr>
      <vt:lpstr>12. Preventing antibiotic resistance </vt:lpstr>
      <vt:lpstr>13. Ensuring health care facilities are clean and sterile</vt:lpstr>
      <vt:lpstr>Environment as a determinant of overall health</vt:lpstr>
      <vt:lpstr>Environment and health (“forever chemicals”)</vt:lpstr>
      <vt:lpstr>Medialization</vt:lpstr>
      <vt:lpstr>Human health concerns associated with PFASs</vt:lpstr>
      <vt:lpstr>PFASs in objects of common use, eg. in the surface of pans</vt:lpstr>
      <vt:lpstr>Climate change and health – the example of the Aral Sea</vt:lpstr>
      <vt:lpstr>Water shortage and health</vt:lpstr>
      <vt:lpstr>Patients with Niigata Minamata disease   (web source)</vt:lpstr>
      <vt:lpstr>Medialization</vt:lpstr>
      <vt:lpstr>Smog:          local           or           already global          problem?</vt:lpstr>
      <vt:lpstr>Nuclear power plant accidents and global health</vt:lpstr>
      <vt:lpstr>The movement of a radioactive cloud after the Chernobyl accident - 1986</vt:lpstr>
      <vt:lpstr>Fukushima in 2011 and after 5 years</vt:lpstr>
      <vt:lpstr>The movement of radioactive cloud after Fukushima accident - 2011</vt:lpstr>
      <vt:lpstr>Threatening biological factors of the environment</vt:lpstr>
      <vt:lpstr>Additional challenges for global health </vt:lpstr>
      <vt:lpstr>Recommended readings</vt:lpstr>
      <vt:lpstr>Prezentace aplikace PowerPoint</vt:lpstr>
    </vt:vector>
  </TitlesOfParts>
  <Company>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Ukázka prezentace LF MU  v jednotném vizuálním stylu MU</dc:title>
  <dc:creator>Zuzana Derflerová Brázdová</dc:creator>
  <cp:lastModifiedBy>Zuzana Derflerová Brázdová</cp:lastModifiedBy>
  <cp:revision>333</cp:revision>
  <cp:lastPrinted>2020-09-24T08:30:14Z</cp:lastPrinted>
  <dcterms:created xsi:type="dcterms:W3CDTF">2018-10-05T10:13:37Z</dcterms:created>
  <dcterms:modified xsi:type="dcterms:W3CDTF">2021-11-10T16:03:48Z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0x0101001E65131ACE67334998E96DFFC0CBC740</vt:lpwstr>
  </property>
</Properties>
</file>