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notesMasterIdLst>
    <p:notesMasterId r:id="rId32"/>
  </p:notesMasterIdLst>
  <p:sldIdLst>
    <p:sldId id="256" r:id="rId2"/>
    <p:sldId id="283" r:id="rId3"/>
    <p:sldId id="324" r:id="rId4"/>
    <p:sldId id="377" r:id="rId5"/>
    <p:sldId id="466" r:id="rId6"/>
    <p:sldId id="374" r:id="rId7"/>
    <p:sldId id="375" r:id="rId8"/>
    <p:sldId id="293" r:id="rId9"/>
    <p:sldId id="291" r:id="rId10"/>
    <p:sldId id="292" r:id="rId11"/>
    <p:sldId id="258" r:id="rId12"/>
    <p:sldId id="468" r:id="rId13"/>
    <p:sldId id="309" r:id="rId14"/>
    <p:sldId id="338" r:id="rId15"/>
    <p:sldId id="312" r:id="rId16"/>
    <p:sldId id="313" r:id="rId17"/>
    <p:sldId id="335" r:id="rId18"/>
    <p:sldId id="295" r:id="rId19"/>
    <p:sldId id="322" r:id="rId20"/>
    <p:sldId id="314" r:id="rId21"/>
    <p:sldId id="303" r:id="rId22"/>
    <p:sldId id="469" r:id="rId23"/>
    <p:sldId id="298" r:id="rId24"/>
    <p:sldId id="301" r:id="rId25"/>
    <p:sldId id="304" r:id="rId26"/>
    <p:sldId id="340" r:id="rId27"/>
    <p:sldId id="341" r:id="rId28"/>
    <p:sldId id="306" r:id="rId29"/>
    <p:sldId id="327" r:id="rId30"/>
    <p:sldId id="308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arbora Kóša" initials="BK" lastIdx="1" clrIdx="0">
    <p:extLst>
      <p:ext uri="{19B8F6BF-5375-455C-9EA6-DF929625EA0E}">
        <p15:presenceInfo xmlns:p15="http://schemas.microsoft.com/office/powerpoint/2012/main" userId="S::barbora.kosa@vuolesnice.cz::29ac0c0b-bb9d-4052-a95b-4a1c67b0dc8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Štýl s motívom 1 - zvýrazneni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Štýl s motívom 1 - zvýraznenie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D5ABB26-0587-4C30-8999-92F81FD0307C}" styleName="Bez štýlu, bez mrie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DA37D80-6434-44D0-A028-1B22A696006F}" styleName="Svetlý štýl 3 - zvýraznenie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redný štý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Stredný štýl 2 - zvýrazneni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06799F8-075E-4A3A-A7F6-7FBC6576F1A4}" styleName="Štýl s motívom 2 - zvýraznenie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84E427A-3D55-4303-BF80-6455036E1DE7}" styleName="Štýl s motívom 1 - zvýraznenie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593"/>
    <p:restoredTop sz="95628"/>
  </p:normalViewPr>
  <p:slideViewPr>
    <p:cSldViewPr snapToGrid="0" snapToObjects="1">
      <p:cViewPr>
        <p:scale>
          <a:sx n="93" d="100"/>
          <a:sy n="93" d="100"/>
        </p:scale>
        <p:origin x="1240" y="4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3023A3-ACCB-1342-8B1B-05F11E1D7D11}" type="datetimeFigureOut">
              <a:rPr lang="sk-SK" smtClean="0"/>
              <a:t>2.11.20</a:t>
            </a:fld>
            <a:endParaRPr lang="sk-SK"/>
          </a:p>
        </p:txBody>
      </p:sp>
      <p:sp>
        <p:nvSpPr>
          <p:cNvPr id="4" name="Zástupný objekt pre obrázok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objekt pre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BF5F8D-70BB-8549-B7FD-A59DAE6BA57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224845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BF5F8D-70BB-8549-B7FD-A59DAE6BA571}" type="slidenum">
              <a:rPr lang="sk-SK" smtClean="0"/>
              <a:t>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863578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BF5F8D-70BB-8549-B7FD-A59DAE6BA571}" type="slidenum">
              <a:rPr lang="sk-SK" smtClean="0"/>
              <a:t>21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793566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BF5F8D-70BB-8549-B7FD-A59DAE6BA571}" type="slidenum">
              <a:rPr lang="sk-SK" smtClean="0"/>
              <a:t>22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847410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/>
              <a:t>Scenár návštevy</a:t>
            </a:r>
          </a:p>
          <a:p>
            <a:r>
              <a:rPr lang="sk-SK" dirty="0"/>
              <a:t>Horúce myšlienky človeku len tak nevyvrátite, ale môžete ich zjemniť </a:t>
            </a:r>
          </a:p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BF5F8D-70BB-8549-B7FD-A59DAE6BA571}" type="slidenum">
              <a:rPr lang="sk-SK" smtClean="0"/>
              <a:t>25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015733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Slovic</a:t>
            </a:r>
            <a:r>
              <a:rPr lang="sk-S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P., </a:t>
            </a:r>
            <a:r>
              <a:rPr lang="sk-S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Finucane</a:t>
            </a:r>
            <a:r>
              <a:rPr lang="sk-S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M., </a:t>
            </a:r>
            <a:r>
              <a:rPr lang="sk-S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Peters</a:t>
            </a:r>
            <a:r>
              <a:rPr lang="sk-S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E., &amp; </a:t>
            </a:r>
            <a:r>
              <a:rPr lang="sk-S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MacGregor</a:t>
            </a:r>
            <a:r>
              <a:rPr lang="sk-S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D. G. (2002). </a:t>
            </a:r>
            <a:r>
              <a:rPr lang="sk-S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sk-S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k-S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affect</a:t>
            </a:r>
            <a:r>
              <a:rPr lang="sk-S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k-S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heuristic</a:t>
            </a:r>
            <a:r>
              <a:rPr lang="sk-S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In T. </a:t>
            </a:r>
            <a:r>
              <a:rPr lang="sk-S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Gilovich</a:t>
            </a:r>
            <a:r>
              <a:rPr lang="sk-S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D. </a:t>
            </a:r>
            <a:r>
              <a:rPr lang="sk-S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Griffin</a:t>
            </a:r>
            <a:r>
              <a:rPr lang="sk-S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&amp; D. </a:t>
            </a:r>
            <a:r>
              <a:rPr lang="sk-S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Kahneman</a:t>
            </a:r>
            <a:r>
              <a:rPr lang="sk-S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sk-S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Eds</a:t>
            </a:r>
            <a:r>
              <a:rPr lang="sk-S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.), </a:t>
            </a:r>
            <a:r>
              <a:rPr lang="sk-S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Heuristics</a:t>
            </a:r>
            <a:r>
              <a:rPr lang="sk-S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sk-S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biases</a:t>
            </a:r>
            <a:r>
              <a:rPr lang="sk-S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sk-S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sk-S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k-S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psychology</a:t>
            </a:r>
            <a:r>
              <a:rPr lang="sk-S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</a:t>
            </a:r>
            <a:r>
              <a:rPr lang="sk-S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intuitive</a:t>
            </a:r>
            <a:r>
              <a:rPr lang="sk-S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k-S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judgment</a:t>
            </a:r>
            <a:r>
              <a:rPr lang="sk-S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sk-S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pp</a:t>
            </a:r>
            <a:r>
              <a:rPr lang="sk-S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397-420). New York: </a:t>
            </a:r>
            <a:r>
              <a:rPr lang="sk-S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Cambridge</a:t>
            </a:r>
            <a:r>
              <a:rPr lang="sk-S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k-S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University</a:t>
            </a:r>
            <a:r>
              <a:rPr lang="sk-S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Press.</a:t>
            </a:r>
          </a:p>
          <a:p>
            <a:br>
              <a:rPr lang="sk-S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sk-SK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BF5F8D-70BB-8549-B7FD-A59DAE6BA571}" type="slidenum">
              <a:rPr lang="sk-SK" smtClean="0"/>
              <a:t>2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373319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82CFFB-F513-4651-9D7D-439B96577122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28511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AF4F90-3081-435E-8BF4-12BD5B606F9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222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AF4F90-3081-435E-8BF4-12BD5B606F9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8845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BF5F8D-70BB-8549-B7FD-A59DAE6BA571}" type="slidenum">
              <a:rPr lang="sk-SK" smtClean="0"/>
              <a:t>10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363559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BF5F8D-70BB-8549-B7FD-A59DAE6BA571}" type="slidenum">
              <a:rPr lang="sk-SK" smtClean="0"/>
              <a:t>16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696142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BF5F8D-70BB-8549-B7FD-A59DAE6BA571}" type="slidenum">
              <a:rPr lang="sk-SK" smtClean="0"/>
              <a:t>18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949364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BF5F8D-70BB-8549-B7FD-A59DAE6BA571}" type="slidenum">
              <a:rPr lang="sk-SK" smtClean="0"/>
              <a:t>19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23885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50427-9430-B54D-AD83-533B2C1AD007}" type="datetimeFigureOut">
              <a:rPr lang="sk-SK" smtClean="0"/>
              <a:t>2.11.20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9B1AC-24D2-3B4F-B183-22D994F6886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20647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50427-9430-B54D-AD83-533B2C1AD007}" type="datetimeFigureOut">
              <a:rPr lang="sk-SK" smtClean="0"/>
              <a:t>2.11.20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9B1AC-24D2-3B4F-B183-22D994F6886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710847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50427-9430-B54D-AD83-533B2C1AD007}" type="datetimeFigureOut">
              <a:rPr lang="sk-SK" smtClean="0"/>
              <a:t>2.11.20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9B1AC-24D2-3B4F-B183-22D994F6886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360731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r>
              <a:rPr lang="en-GB" noProof="0" dirty="0"/>
              <a:t>.</a:t>
            </a:r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170154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>
          <p15:clr>
            <a:srgbClr val="FBAE40"/>
          </p15:clr>
        </p15:guide>
        <p15:guide id="2" pos="438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50427-9430-B54D-AD83-533B2C1AD007}" type="datetimeFigureOut">
              <a:rPr lang="sk-SK" smtClean="0"/>
              <a:t>2.11.20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9B1AC-24D2-3B4F-B183-22D994F6886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44574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50427-9430-B54D-AD83-533B2C1AD007}" type="datetimeFigureOut">
              <a:rPr lang="sk-SK" smtClean="0"/>
              <a:t>2.11.20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9B1AC-24D2-3B4F-B183-22D994F6886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59633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50427-9430-B54D-AD83-533B2C1AD007}" type="datetimeFigureOut">
              <a:rPr lang="sk-SK" smtClean="0"/>
              <a:t>2.11.20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9B1AC-24D2-3B4F-B183-22D994F6886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67622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50427-9430-B54D-AD83-533B2C1AD007}" type="datetimeFigureOut">
              <a:rPr lang="sk-SK" smtClean="0"/>
              <a:t>2.11.20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9B1AC-24D2-3B4F-B183-22D994F6886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58523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50427-9430-B54D-AD83-533B2C1AD007}" type="datetimeFigureOut">
              <a:rPr lang="sk-SK" smtClean="0"/>
              <a:t>2.11.20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9B1AC-24D2-3B4F-B183-22D994F6886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149491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50427-9430-B54D-AD83-533B2C1AD007}" type="datetimeFigureOut">
              <a:rPr lang="sk-SK" smtClean="0"/>
              <a:t>2.11.20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9B1AC-24D2-3B4F-B183-22D994F6886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634458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50427-9430-B54D-AD83-533B2C1AD007}" type="datetimeFigureOut">
              <a:rPr lang="sk-SK" smtClean="0"/>
              <a:t>2.11.20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9B1AC-24D2-3B4F-B183-22D994F6886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623222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50427-9430-B54D-AD83-533B2C1AD007}" type="datetimeFigureOut">
              <a:rPr lang="sk-SK" smtClean="0"/>
              <a:t>2.11.20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9B1AC-24D2-3B4F-B183-22D994F6886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332078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E50427-9430-B54D-AD83-533B2C1AD007}" type="datetimeFigureOut">
              <a:rPr lang="sk-SK" smtClean="0"/>
              <a:t>2.11.20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79B1AC-24D2-3B4F-B183-22D994F6886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94647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Problem_solving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7">
            <a:extLst>
              <a:ext uri="{FF2B5EF4-FFF2-40B4-BE49-F238E27FC236}">
                <a16:creationId xmlns:a16="http://schemas.microsoft.com/office/drawing/2014/main" id="{01C9CC24-B375-4226-BF2B-61FADBBA69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9">
            <a:extLst>
              <a:ext uri="{FF2B5EF4-FFF2-40B4-BE49-F238E27FC236}">
                <a16:creationId xmlns:a16="http://schemas.microsoft.com/office/drawing/2014/main" id="{CD70A28E-4FD8-4474-A206-E15B5EBB30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1084747"/>
            <a:ext cx="12188952" cy="3294207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11">
            <a:extLst>
              <a:ext uri="{FF2B5EF4-FFF2-40B4-BE49-F238E27FC236}">
                <a16:creationId xmlns:a16="http://schemas.microsoft.com/office/drawing/2014/main" id="{39647E21-5366-4638-AC97-D8CD4111E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5" r="8214" b="45501"/>
          <a:stretch>
            <a:fillRect/>
          </a:stretch>
        </p:blipFill>
        <p:spPr>
          <a:xfrm flipV="1">
            <a:off x="0" y="0"/>
            <a:ext cx="12191999" cy="4473360"/>
          </a:xfrm>
          <a:custGeom>
            <a:avLst/>
            <a:gdLst>
              <a:gd name="connsiteX0" fmla="*/ 0 w 12191999"/>
              <a:gd name="connsiteY0" fmla="*/ 4473360 h 4473360"/>
              <a:gd name="connsiteX1" fmla="*/ 12191999 w 12191999"/>
              <a:gd name="connsiteY1" fmla="*/ 4473360 h 4473360"/>
              <a:gd name="connsiteX2" fmla="*/ 12191999 w 12191999"/>
              <a:gd name="connsiteY2" fmla="*/ 0 h 4473360"/>
              <a:gd name="connsiteX3" fmla="*/ 0 w 12191999"/>
              <a:gd name="connsiteY3" fmla="*/ 0 h 4473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999" h="4473360">
                <a:moveTo>
                  <a:pt x="0" y="4473360"/>
                </a:moveTo>
                <a:lnTo>
                  <a:pt x="12191999" y="4473360"/>
                </a:lnTo>
                <a:lnTo>
                  <a:pt x="12191999" y="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5671A844-8E87-7946-9683-AFFDEEB98A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3925" y="2076450"/>
            <a:ext cx="10684151" cy="1345134"/>
          </a:xfrm>
        </p:spPr>
        <p:txBody>
          <a:bodyPr anchor="ctr">
            <a:normAutofit fontScale="90000"/>
          </a:bodyPr>
          <a:lstStyle/>
          <a:p>
            <a:r>
              <a:rPr lang="sk-SK" sz="5600" dirty="0" err="1">
                <a:solidFill>
                  <a:srgbClr val="FFFFFF"/>
                </a:solidFill>
              </a:rPr>
              <a:t>Cognitive-behavioral</a:t>
            </a:r>
            <a:r>
              <a:rPr lang="sk-SK" sz="5600" dirty="0">
                <a:solidFill>
                  <a:srgbClr val="FFFFFF"/>
                </a:solidFill>
              </a:rPr>
              <a:t> </a:t>
            </a:r>
            <a:r>
              <a:rPr lang="sk-SK" sz="5600" dirty="0" err="1">
                <a:solidFill>
                  <a:srgbClr val="FFFFFF"/>
                </a:solidFill>
              </a:rPr>
              <a:t>approach</a:t>
            </a:r>
            <a:r>
              <a:rPr lang="sk-SK" sz="5600" dirty="0">
                <a:solidFill>
                  <a:srgbClr val="FFFFFF"/>
                </a:solidFill>
              </a:rPr>
              <a:t> </a:t>
            </a:r>
            <a:br>
              <a:rPr lang="sk-SK" sz="5600" dirty="0">
                <a:solidFill>
                  <a:srgbClr val="FFFFFF"/>
                </a:solidFill>
              </a:rPr>
            </a:br>
            <a:r>
              <a:rPr lang="sk-SK" sz="5600" dirty="0">
                <a:solidFill>
                  <a:srgbClr val="FFFFFF"/>
                </a:solidFill>
              </a:rPr>
              <a:t>in </a:t>
            </a:r>
            <a:r>
              <a:rPr lang="sk-SK" sz="5600" dirty="0" err="1">
                <a:solidFill>
                  <a:srgbClr val="FFFFFF"/>
                </a:solidFill>
              </a:rPr>
              <a:t>medicine</a:t>
            </a:r>
            <a:endParaRPr lang="sk-SK" sz="5600" dirty="0">
              <a:solidFill>
                <a:srgbClr val="FFFFFF"/>
              </a:solidFill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F10F226-6FFE-2F49-B6C0-70B749FECA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71575" y="4473360"/>
            <a:ext cx="9469211" cy="865639"/>
          </a:xfrm>
        </p:spPr>
        <p:txBody>
          <a:bodyPr anchor="ctr">
            <a:normAutofit/>
          </a:bodyPr>
          <a:lstStyle/>
          <a:p>
            <a:r>
              <a:rPr lang="sk-SK" sz="1100" dirty="0">
                <a:solidFill>
                  <a:srgbClr val="000000"/>
                </a:solidFill>
              </a:rPr>
              <a:t>Mgr. Barbora </a:t>
            </a:r>
            <a:r>
              <a:rPr lang="sk-SK" sz="1100" dirty="0" err="1">
                <a:solidFill>
                  <a:srgbClr val="000000"/>
                </a:solidFill>
              </a:rPr>
              <a:t>Kóša</a:t>
            </a:r>
            <a:endParaRPr lang="sk-SK" sz="1100" dirty="0">
              <a:solidFill>
                <a:srgbClr val="000000"/>
              </a:solidFill>
            </a:endParaRPr>
          </a:p>
          <a:p>
            <a:r>
              <a:rPr lang="sk-SK" sz="1100" dirty="0" err="1">
                <a:solidFill>
                  <a:srgbClr val="000000"/>
                </a:solidFill>
              </a:rPr>
              <a:t>Podzim</a:t>
            </a:r>
            <a:r>
              <a:rPr lang="sk-SK" sz="1100" dirty="0">
                <a:solidFill>
                  <a:srgbClr val="000000"/>
                </a:solidFill>
              </a:rPr>
              <a:t> 2020</a:t>
            </a:r>
          </a:p>
          <a:p>
            <a:r>
              <a:rPr lang="sk-SK" sz="1100" dirty="0">
                <a:solidFill>
                  <a:srgbClr val="000000"/>
                </a:solidFill>
              </a:rPr>
              <a:t>ÚPP LF MU</a:t>
            </a:r>
          </a:p>
        </p:txBody>
      </p:sp>
    </p:spTree>
    <p:extLst>
      <p:ext uri="{BB962C8B-B14F-4D97-AF65-F5344CB8AC3E}">
        <p14:creationId xmlns:p14="http://schemas.microsoft.com/office/powerpoint/2010/main" val="42874872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176CB97-B67A-D943-8961-012DC0E1CC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Working</a:t>
            </a:r>
            <a:r>
              <a:rPr lang="sk-SK" dirty="0"/>
              <a:t> </a:t>
            </a:r>
            <a:r>
              <a:rPr lang="sk-SK" dirty="0" err="1"/>
              <a:t>memory</a:t>
            </a:r>
            <a:r>
              <a:rPr lang="sk-SK" dirty="0"/>
              <a:t> and </a:t>
            </a:r>
            <a:r>
              <a:rPr lang="sk-SK" dirty="0" err="1"/>
              <a:t>affective</a:t>
            </a:r>
            <a:r>
              <a:rPr lang="sk-SK" dirty="0"/>
              <a:t> </a:t>
            </a:r>
            <a:r>
              <a:rPr lang="sk-SK" dirty="0" err="1"/>
              <a:t>heuristic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1E3235B2-9E5D-5340-AECB-0FF2C0DFEE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sk-SK" dirty="0"/>
          </a:p>
          <a:p>
            <a:r>
              <a:rPr lang="sk-SK" dirty="0"/>
              <a:t>63% </a:t>
            </a:r>
            <a:r>
              <a:rPr lang="sk-SK" dirty="0" err="1"/>
              <a:t>chose</a:t>
            </a:r>
            <a:r>
              <a:rPr lang="sk-SK" dirty="0"/>
              <a:t> </a:t>
            </a:r>
            <a:r>
              <a:rPr lang="sk-SK" dirty="0" err="1"/>
              <a:t>chocolate</a:t>
            </a:r>
            <a:r>
              <a:rPr lang="sk-SK" dirty="0"/>
              <a:t> </a:t>
            </a:r>
            <a:r>
              <a:rPr lang="sk-SK" dirty="0" err="1"/>
              <a:t>cake</a:t>
            </a:r>
            <a:r>
              <a:rPr lang="sk-SK" dirty="0"/>
              <a:t> </a:t>
            </a:r>
            <a:r>
              <a:rPr lang="sk-SK" dirty="0" err="1"/>
              <a:t>when</a:t>
            </a:r>
            <a:r>
              <a:rPr lang="sk-SK" dirty="0"/>
              <a:t> holding in </a:t>
            </a:r>
            <a:r>
              <a:rPr lang="sk-SK" dirty="0" err="1"/>
              <a:t>memory</a:t>
            </a:r>
            <a:r>
              <a:rPr lang="sk-SK" dirty="0"/>
              <a:t> 7 </a:t>
            </a:r>
            <a:r>
              <a:rPr lang="sk-SK" dirty="0" err="1"/>
              <a:t>digits</a:t>
            </a:r>
            <a:endParaRPr lang="sk-SK" dirty="0"/>
          </a:p>
          <a:p>
            <a:r>
              <a:rPr lang="sk-SK" dirty="0"/>
              <a:t>41% </a:t>
            </a:r>
            <a:r>
              <a:rPr lang="sk-SK" dirty="0" err="1"/>
              <a:t>chose</a:t>
            </a:r>
            <a:r>
              <a:rPr lang="sk-SK" dirty="0"/>
              <a:t> </a:t>
            </a:r>
            <a:r>
              <a:rPr lang="sk-SK" dirty="0" err="1"/>
              <a:t>chocolate</a:t>
            </a:r>
            <a:r>
              <a:rPr lang="sk-SK" dirty="0"/>
              <a:t> </a:t>
            </a:r>
            <a:r>
              <a:rPr lang="sk-SK" dirty="0" err="1"/>
              <a:t>cake</a:t>
            </a:r>
            <a:r>
              <a:rPr lang="sk-SK" dirty="0"/>
              <a:t> </a:t>
            </a:r>
            <a:r>
              <a:rPr lang="sk-SK" dirty="0" err="1"/>
              <a:t>when</a:t>
            </a:r>
            <a:r>
              <a:rPr lang="sk-SK" dirty="0"/>
              <a:t> holding in </a:t>
            </a:r>
            <a:r>
              <a:rPr lang="sk-SK" dirty="0" err="1"/>
              <a:t>memory</a:t>
            </a:r>
            <a:r>
              <a:rPr lang="sk-SK" dirty="0"/>
              <a:t> 2 </a:t>
            </a:r>
            <a:r>
              <a:rPr lang="sk-SK" dirty="0" err="1"/>
              <a:t>digits</a:t>
            </a:r>
            <a:endParaRPr lang="sk-SK" dirty="0"/>
          </a:p>
          <a:p>
            <a:pPr marL="0" indent="0">
              <a:buNone/>
            </a:pPr>
            <a:endParaRPr lang="sk-SK" dirty="0"/>
          </a:p>
          <a:p>
            <a:endParaRPr lang="sk-SK" dirty="0"/>
          </a:p>
          <a:p>
            <a:r>
              <a:rPr lang="sk-SK" b="1" dirty="0" err="1">
                <a:solidFill>
                  <a:schemeClr val="accent2"/>
                </a:solidFill>
              </a:rPr>
              <a:t>Fast</a:t>
            </a:r>
            <a:r>
              <a:rPr lang="sk-SK" b="1" dirty="0">
                <a:solidFill>
                  <a:schemeClr val="accent2"/>
                </a:solidFill>
              </a:rPr>
              <a:t> </a:t>
            </a:r>
            <a:r>
              <a:rPr lang="sk-SK" b="1" dirty="0" err="1">
                <a:solidFill>
                  <a:schemeClr val="accent2"/>
                </a:solidFill>
              </a:rPr>
              <a:t>judgement</a:t>
            </a:r>
            <a:r>
              <a:rPr lang="sk-SK" b="1" dirty="0">
                <a:solidFill>
                  <a:schemeClr val="accent2"/>
                </a:solidFill>
              </a:rPr>
              <a:t> of </a:t>
            </a:r>
            <a:r>
              <a:rPr lang="sk-SK" b="1" dirty="0" err="1">
                <a:solidFill>
                  <a:schemeClr val="accent2"/>
                </a:solidFill>
              </a:rPr>
              <a:t>object</a:t>
            </a:r>
            <a:r>
              <a:rPr lang="sk-SK" b="1" dirty="0">
                <a:solidFill>
                  <a:schemeClr val="accent2"/>
                </a:solidFill>
              </a:rPr>
              <a:t> </a:t>
            </a:r>
            <a:r>
              <a:rPr lang="sk-SK" b="1" dirty="0" err="1">
                <a:solidFill>
                  <a:schemeClr val="accent2"/>
                </a:solidFill>
              </a:rPr>
              <a:t>according</a:t>
            </a:r>
            <a:r>
              <a:rPr lang="sk-SK" b="1" dirty="0">
                <a:solidFill>
                  <a:schemeClr val="accent2"/>
                </a:solidFill>
              </a:rPr>
              <a:t> to </a:t>
            </a:r>
            <a:r>
              <a:rPr lang="sk-SK" b="1" dirty="0" err="1">
                <a:solidFill>
                  <a:schemeClr val="accent2"/>
                </a:solidFill>
              </a:rPr>
              <a:t>emotion</a:t>
            </a:r>
            <a:r>
              <a:rPr lang="sk-SK" b="1" dirty="0">
                <a:solidFill>
                  <a:schemeClr val="accent2"/>
                </a:solidFill>
              </a:rPr>
              <a:t>.</a:t>
            </a:r>
          </a:p>
          <a:p>
            <a:r>
              <a:rPr lang="sk-SK" dirty="0" err="1"/>
              <a:t>Capacity</a:t>
            </a:r>
            <a:r>
              <a:rPr lang="sk-SK" dirty="0"/>
              <a:t> of </a:t>
            </a:r>
            <a:r>
              <a:rPr lang="sk-SK" dirty="0" err="1"/>
              <a:t>working</a:t>
            </a:r>
            <a:r>
              <a:rPr lang="sk-SK" dirty="0"/>
              <a:t> </a:t>
            </a:r>
            <a:r>
              <a:rPr lang="sk-SK" dirty="0" err="1"/>
              <a:t>memory</a:t>
            </a:r>
            <a:r>
              <a:rPr lang="sk-SK" dirty="0"/>
              <a:t> </a:t>
            </a:r>
            <a:r>
              <a:rPr lang="sk-SK" dirty="0" err="1"/>
              <a:t>can</a:t>
            </a:r>
            <a:r>
              <a:rPr lang="sk-SK" dirty="0"/>
              <a:t> </a:t>
            </a:r>
            <a:r>
              <a:rPr lang="sk-SK" dirty="0" err="1"/>
              <a:t>influence</a:t>
            </a:r>
            <a:r>
              <a:rPr lang="sk-SK" dirty="0"/>
              <a:t> </a:t>
            </a:r>
            <a:r>
              <a:rPr lang="sk-SK" dirty="0" err="1"/>
              <a:t>you</a:t>
            </a:r>
            <a:r>
              <a:rPr lang="sk-SK" dirty="0"/>
              <a:t> </a:t>
            </a:r>
            <a:r>
              <a:rPr lang="sk-SK" dirty="0" err="1"/>
              <a:t>capacity</a:t>
            </a:r>
            <a:r>
              <a:rPr lang="sk-SK" dirty="0"/>
              <a:t> </a:t>
            </a:r>
            <a:r>
              <a:rPr lang="sk-SK" dirty="0" err="1"/>
              <a:t>for</a:t>
            </a:r>
            <a:r>
              <a:rPr lang="sk-SK" dirty="0"/>
              <a:t> </a:t>
            </a:r>
            <a:r>
              <a:rPr lang="sk-SK" dirty="0" err="1"/>
              <a:t>reasoning</a:t>
            </a:r>
            <a:r>
              <a:rPr lang="sk-SK" dirty="0"/>
              <a:t> and </a:t>
            </a:r>
            <a:r>
              <a:rPr lang="sk-SK" dirty="0" err="1"/>
              <a:t>consider</a:t>
            </a:r>
            <a:r>
              <a:rPr lang="sk-SK" dirty="0"/>
              <a:t> </a:t>
            </a:r>
            <a:r>
              <a:rPr lang="sk-SK" dirty="0" err="1"/>
              <a:t>rational</a:t>
            </a:r>
            <a:r>
              <a:rPr lang="sk-SK" dirty="0"/>
              <a:t> </a:t>
            </a:r>
            <a:r>
              <a:rPr lang="sk-SK" dirty="0" err="1"/>
              <a:t>arguments</a:t>
            </a:r>
            <a:r>
              <a:rPr lang="sk-SK" dirty="0"/>
              <a:t>. 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3199837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pätu 1">
            <a:extLst>
              <a:ext uri="{FF2B5EF4-FFF2-40B4-BE49-F238E27FC236}">
                <a16:creationId xmlns:a16="http://schemas.microsoft.com/office/drawing/2014/main" id="{7E972D07-E4B2-6444-AC6C-362665FF8AA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sk-SK" dirty="0" err="1"/>
              <a:t>Forgas</a:t>
            </a:r>
            <a:r>
              <a:rPr lang="sk-SK" dirty="0"/>
              <a:t>, J. P., &amp; </a:t>
            </a:r>
            <a:r>
              <a:rPr lang="sk-SK" dirty="0" err="1"/>
              <a:t>Koch</a:t>
            </a:r>
            <a:r>
              <a:rPr lang="sk-SK" dirty="0"/>
              <a:t>, A. S. (2013). </a:t>
            </a:r>
            <a:endParaRPr lang="cs-CZ" dirty="0"/>
          </a:p>
        </p:txBody>
      </p:sp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5381AA4F-1C22-F348-A11C-4E589758A4B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7EA0700-BF66-DF44-980B-84055A647D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Historical</a:t>
            </a:r>
            <a:r>
              <a:rPr lang="sk-SK" dirty="0"/>
              <a:t> </a:t>
            </a:r>
            <a:r>
              <a:rPr lang="sk-SK" dirty="0" err="1"/>
              <a:t>background</a:t>
            </a:r>
            <a:r>
              <a:rPr lang="sk-SK" dirty="0"/>
              <a:t> of </a:t>
            </a:r>
            <a:r>
              <a:rPr lang="sk-SK" dirty="0" err="1"/>
              <a:t>learning</a:t>
            </a:r>
            <a:r>
              <a:rPr lang="sk-SK" dirty="0"/>
              <a:t> </a:t>
            </a:r>
            <a:r>
              <a:rPr lang="sk-SK" dirty="0" err="1"/>
              <a:t>theories</a:t>
            </a:r>
            <a:endParaRPr lang="sk-SK" dirty="0"/>
          </a:p>
        </p:txBody>
      </p:sp>
      <p:sp>
        <p:nvSpPr>
          <p:cNvPr id="5" name="Zástupný objekt pre obsah 4">
            <a:extLst>
              <a:ext uri="{FF2B5EF4-FFF2-40B4-BE49-F238E27FC236}">
                <a16:creationId xmlns:a16="http://schemas.microsoft.com/office/drawing/2014/main" id="{F9E9EB8F-AE07-EE43-8C51-9579E46FB2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err="1"/>
              <a:t>affective</a:t>
            </a:r>
            <a:r>
              <a:rPr lang="sk-SK" dirty="0"/>
              <a:t> </a:t>
            </a:r>
            <a:r>
              <a:rPr lang="sk-SK" dirty="0" err="1"/>
              <a:t>nature</a:t>
            </a:r>
            <a:r>
              <a:rPr lang="sk-SK" dirty="0"/>
              <a:t> of </a:t>
            </a:r>
            <a:r>
              <a:rPr lang="sk-SK" dirty="0" err="1"/>
              <a:t>human</a:t>
            </a:r>
            <a:r>
              <a:rPr lang="sk-SK" dirty="0"/>
              <a:t> </a:t>
            </a:r>
            <a:r>
              <a:rPr lang="sk-SK" dirty="0" err="1"/>
              <a:t>beings</a:t>
            </a:r>
            <a:r>
              <a:rPr lang="sk-SK" dirty="0"/>
              <a:t> has </a:t>
            </a:r>
            <a:r>
              <a:rPr lang="sk-SK" dirty="0" err="1"/>
              <a:t>long</a:t>
            </a:r>
            <a:r>
              <a:rPr lang="sk-SK" dirty="0"/>
              <a:t> </a:t>
            </a:r>
            <a:r>
              <a:rPr lang="sk-SK" dirty="0" err="1"/>
              <a:t>been</a:t>
            </a:r>
            <a:r>
              <a:rPr lang="sk-SK" dirty="0"/>
              <a:t> </a:t>
            </a:r>
            <a:r>
              <a:rPr lang="sk-SK" dirty="0" err="1"/>
              <a:t>considered</a:t>
            </a:r>
            <a:r>
              <a:rPr lang="sk-SK" dirty="0"/>
              <a:t> </a:t>
            </a:r>
            <a:r>
              <a:rPr lang="sk-SK" dirty="0" err="1"/>
              <a:t>secondary</a:t>
            </a:r>
            <a:r>
              <a:rPr lang="sk-SK" dirty="0"/>
              <a:t> and </a:t>
            </a:r>
            <a:r>
              <a:rPr lang="sk-SK" dirty="0" err="1"/>
              <a:t>inferior</a:t>
            </a:r>
            <a:r>
              <a:rPr lang="sk-SK" dirty="0"/>
              <a:t> to </a:t>
            </a:r>
            <a:r>
              <a:rPr lang="sk-SK" dirty="0" err="1"/>
              <a:t>the</a:t>
            </a:r>
            <a:r>
              <a:rPr lang="sk-SK" dirty="0"/>
              <a:t> study of </a:t>
            </a:r>
            <a:r>
              <a:rPr lang="sk-SK" dirty="0" err="1"/>
              <a:t>rational</a:t>
            </a:r>
            <a:r>
              <a:rPr lang="sk-SK" dirty="0"/>
              <a:t> </a:t>
            </a:r>
            <a:r>
              <a:rPr lang="sk-SK" dirty="0" err="1"/>
              <a:t>thinking</a:t>
            </a:r>
            <a:r>
              <a:rPr lang="sk-SK" dirty="0"/>
              <a:t>, “</a:t>
            </a:r>
            <a:r>
              <a:rPr lang="sk-SK" dirty="0" err="1"/>
              <a:t>nonscientific</a:t>
            </a:r>
            <a:r>
              <a:rPr lang="sk-SK" dirty="0"/>
              <a:t>“</a:t>
            </a:r>
          </a:p>
          <a:p>
            <a:r>
              <a:rPr lang="sk-SK" dirty="0" err="1"/>
              <a:t>cognitive</a:t>
            </a:r>
            <a:r>
              <a:rPr lang="sk-SK" dirty="0"/>
              <a:t> </a:t>
            </a:r>
            <a:r>
              <a:rPr lang="sk-SK" dirty="0" err="1"/>
              <a:t>shift</a:t>
            </a:r>
            <a:r>
              <a:rPr lang="sk-SK" dirty="0"/>
              <a:t> (1960s) – </a:t>
            </a:r>
            <a:r>
              <a:rPr lang="sk-SK" dirty="0" err="1"/>
              <a:t>psychology</a:t>
            </a:r>
            <a:r>
              <a:rPr lang="sk-SK" dirty="0"/>
              <a:t> </a:t>
            </a:r>
            <a:r>
              <a:rPr lang="sk-SK" dirty="0" err="1"/>
              <a:t>was</a:t>
            </a:r>
            <a:r>
              <a:rPr lang="sk-SK" dirty="0"/>
              <a:t> </a:t>
            </a:r>
            <a:r>
              <a:rPr lang="sk-SK" dirty="0" err="1"/>
              <a:t>directed</a:t>
            </a:r>
            <a:r>
              <a:rPr lang="sk-SK" dirty="0"/>
              <a:t> </a:t>
            </a:r>
            <a:r>
              <a:rPr lang="sk-SK" dirty="0" err="1"/>
              <a:t>even</a:t>
            </a:r>
            <a:r>
              <a:rPr lang="sk-SK" dirty="0"/>
              <a:t> more </a:t>
            </a:r>
          </a:p>
          <a:p>
            <a:pPr marL="72000" indent="0">
              <a:buNone/>
            </a:pPr>
            <a:r>
              <a:rPr lang="sk-SK" dirty="0"/>
              <a:t>  on </a:t>
            </a:r>
            <a:r>
              <a:rPr lang="sk-SK" dirty="0" err="1"/>
              <a:t>cold</a:t>
            </a:r>
            <a:r>
              <a:rPr lang="sk-SK" dirty="0"/>
              <a:t>, </a:t>
            </a:r>
            <a:r>
              <a:rPr lang="sk-SK" dirty="0" err="1"/>
              <a:t>afectless</a:t>
            </a:r>
            <a:r>
              <a:rPr lang="sk-SK" dirty="0"/>
              <a:t> </a:t>
            </a:r>
            <a:r>
              <a:rPr lang="sk-SK" dirty="0" err="1"/>
              <a:t>mental</a:t>
            </a:r>
            <a:r>
              <a:rPr lang="sk-SK" dirty="0"/>
              <a:t> </a:t>
            </a:r>
            <a:r>
              <a:rPr lang="sk-SK" dirty="0" err="1"/>
              <a:t>processes</a:t>
            </a:r>
            <a:endParaRPr lang="sk-SK" dirty="0"/>
          </a:p>
          <a:p>
            <a:r>
              <a:rPr lang="sk-SK" dirty="0" err="1"/>
              <a:t>since</a:t>
            </a:r>
            <a:r>
              <a:rPr lang="sk-SK" dirty="0"/>
              <a:t> 1980s – </a:t>
            </a:r>
            <a:r>
              <a:rPr lang="sk-SK" dirty="0" err="1"/>
              <a:t>mood</a:t>
            </a:r>
            <a:r>
              <a:rPr lang="sk-SK" dirty="0"/>
              <a:t> </a:t>
            </a:r>
            <a:r>
              <a:rPr lang="sk-SK" dirty="0" err="1"/>
              <a:t>plays</a:t>
            </a:r>
            <a:r>
              <a:rPr lang="sk-SK" dirty="0"/>
              <a:t> </a:t>
            </a:r>
            <a:r>
              <a:rPr lang="sk-SK" dirty="0" err="1"/>
              <a:t>central</a:t>
            </a:r>
            <a:r>
              <a:rPr lang="sk-SK" dirty="0"/>
              <a:t> role in </a:t>
            </a:r>
            <a:r>
              <a:rPr lang="sk-SK" dirty="0" err="1"/>
              <a:t>how</a:t>
            </a:r>
            <a:r>
              <a:rPr lang="sk-SK" dirty="0"/>
              <a:t> </a:t>
            </a:r>
            <a:r>
              <a:rPr lang="sk-SK" dirty="0" err="1"/>
              <a:t>information</a:t>
            </a:r>
            <a:r>
              <a:rPr lang="sk-SK" dirty="0"/>
              <a:t> </a:t>
            </a:r>
            <a:r>
              <a:rPr lang="sk-SK" dirty="0" err="1"/>
              <a:t>about</a:t>
            </a:r>
            <a:r>
              <a:rPr lang="sk-SK" dirty="0"/>
              <a:t> </a:t>
            </a:r>
            <a:r>
              <a:rPr lang="sk-SK" dirty="0" err="1"/>
              <a:t>world</a:t>
            </a:r>
            <a:r>
              <a:rPr lang="sk-SK" dirty="0"/>
              <a:t> </a:t>
            </a:r>
            <a:r>
              <a:rPr lang="sk-SK" dirty="0" err="1"/>
              <a:t>is</a:t>
            </a:r>
            <a:r>
              <a:rPr lang="sk-SK" dirty="0"/>
              <a:t> </a:t>
            </a:r>
            <a:r>
              <a:rPr lang="sk-SK" dirty="0" err="1"/>
              <a:t>represented</a:t>
            </a:r>
            <a:r>
              <a:rPr lang="sk-SK" dirty="0"/>
              <a:t> and </a:t>
            </a:r>
            <a:r>
              <a:rPr lang="sk-SK" dirty="0" err="1"/>
              <a:t>affect</a:t>
            </a:r>
            <a:r>
              <a:rPr lang="sk-SK" dirty="0"/>
              <a:t> </a:t>
            </a:r>
            <a:r>
              <a:rPr lang="sk-SK" dirty="0" err="1"/>
              <a:t>determines</a:t>
            </a:r>
            <a:r>
              <a:rPr lang="sk-SK" dirty="0"/>
              <a:t> </a:t>
            </a:r>
            <a:r>
              <a:rPr lang="sk-SK" dirty="0" err="1"/>
              <a:t>cognitive</a:t>
            </a:r>
            <a:r>
              <a:rPr lang="sk-SK" dirty="0"/>
              <a:t> </a:t>
            </a:r>
            <a:r>
              <a:rPr lang="sk-SK" dirty="0" err="1"/>
              <a:t>representation</a:t>
            </a:r>
            <a:r>
              <a:rPr lang="sk-SK" dirty="0"/>
              <a:t> of </a:t>
            </a:r>
            <a:r>
              <a:rPr lang="sk-SK" dirty="0" err="1"/>
              <a:t>social</a:t>
            </a:r>
            <a:r>
              <a:rPr lang="sk-SK" dirty="0"/>
              <a:t> </a:t>
            </a:r>
            <a:r>
              <a:rPr lang="sk-SK" dirty="0" err="1"/>
              <a:t>experiences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706466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25C7A617-F275-C14B-ACD6-5764E257A30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D8AB8DE1-FDE8-B342-8000-BB2F7547E2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Early</a:t>
            </a:r>
            <a:r>
              <a:rPr lang="sk-SK" dirty="0"/>
              <a:t> </a:t>
            </a:r>
            <a:r>
              <a:rPr lang="sk-SK" dirty="0" err="1"/>
              <a:t>evidence</a:t>
            </a:r>
            <a:r>
              <a:rPr lang="sk-SK" dirty="0"/>
              <a:t> </a:t>
            </a:r>
            <a:r>
              <a:rPr lang="sk-SK" dirty="0" err="1"/>
              <a:t>linking</a:t>
            </a:r>
            <a:r>
              <a:rPr lang="sk-SK" dirty="0"/>
              <a:t> </a:t>
            </a:r>
            <a:r>
              <a:rPr lang="sk-SK" dirty="0" err="1"/>
              <a:t>Mood</a:t>
            </a:r>
            <a:r>
              <a:rPr lang="sk-SK" dirty="0"/>
              <a:t> and </a:t>
            </a:r>
            <a:r>
              <a:rPr lang="sk-SK" dirty="0" err="1"/>
              <a:t>Cognition</a:t>
            </a:r>
            <a:endParaRPr lang="sk-SK" dirty="0"/>
          </a:p>
        </p:txBody>
      </p:sp>
      <p:sp>
        <p:nvSpPr>
          <p:cNvPr id="5" name="Zástupný objekt pre obsah 4">
            <a:extLst>
              <a:ext uri="{FF2B5EF4-FFF2-40B4-BE49-F238E27FC236}">
                <a16:creationId xmlns:a16="http://schemas.microsoft.com/office/drawing/2014/main" id="{20C86BAF-4452-D54A-A771-F8D4134415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8800" y="1440002"/>
            <a:ext cx="10753200" cy="4787998"/>
          </a:xfrm>
        </p:spPr>
        <p:txBody>
          <a:bodyPr>
            <a:normAutofit fontScale="92500"/>
          </a:bodyPr>
          <a:lstStyle/>
          <a:p>
            <a:r>
              <a:rPr lang="sk-SK" sz="2400" b="1" dirty="0" err="1"/>
              <a:t>Classical</a:t>
            </a:r>
            <a:r>
              <a:rPr lang="sk-SK" sz="2400" b="1" dirty="0"/>
              <a:t> </a:t>
            </a:r>
            <a:r>
              <a:rPr lang="sk-SK" sz="2400" b="1" dirty="0" err="1"/>
              <a:t>conditioning</a:t>
            </a:r>
            <a:r>
              <a:rPr lang="sk-SK" sz="2400" dirty="0"/>
              <a:t>: </a:t>
            </a:r>
            <a:r>
              <a:rPr lang="sk-SK" sz="2400" dirty="0" err="1"/>
              <a:t>if</a:t>
            </a:r>
            <a:r>
              <a:rPr lang="sk-SK" sz="2400" dirty="0"/>
              <a:t> </a:t>
            </a:r>
            <a:r>
              <a:rPr lang="sk-SK" sz="2400" dirty="0" err="1"/>
              <a:t>neutral</a:t>
            </a:r>
            <a:r>
              <a:rPr lang="sk-SK" sz="2400" dirty="0"/>
              <a:t> </a:t>
            </a:r>
            <a:r>
              <a:rPr lang="sk-SK" sz="2400" dirty="0" err="1"/>
              <a:t>stimulus</a:t>
            </a:r>
            <a:r>
              <a:rPr lang="sk-SK" sz="2400" dirty="0"/>
              <a:t> </a:t>
            </a:r>
            <a:r>
              <a:rPr lang="sk-SK" sz="2400" dirty="0" err="1"/>
              <a:t>associates</a:t>
            </a:r>
            <a:r>
              <a:rPr lang="sk-SK" sz="2400" dirty="0"/>
              <a:t> </a:t>
            </a:r>
            <a:r>
              <a:rPr lang="sk-SK" sz="2400" dirty="0" err="1"/>
              <a:t>with</a:t>
            </a:r>
            <a:r>
              <a:rPr lang="sk-SK" sz="2400" dirty="0"/>
              <a:t> </a:t>
            </a:r>
            <a:r>
              <a:rPr lang="sk-SK" sz="2400" dirty="0" err="1"/>
              <a:t>negative</a:t>
            </a:r>
            <a:r>
              <a:rPr lang="sk-SK" sz="2400" dirty="0"/>
              <a:t> </a:t>
            </a:r>
            <a:r>
              <a:rPr lang="sk-SK" sz="2400" dirty="0" err="1"/>
              <a:t>stimulus</a:t>
            </a:r>
            <a:r>
              <a:rPr lang="sk-SK" sz="2400" dirty="0"/>
              <a:t>: </a:t>
            </a:r>
            <a:r>
              <a:rPr lang="sk-SK" sz="1800" dirty="0" err="1"/>
              <a:t>child</a:t>
            </a:r>
            <a:r>
              <a:rPr lang="sk-SK" sz="1800" dirty="0"/>
              <a:t> </a:t>
            </a:r>
            <a:r>
              <a:rPr lang="sk-SK" sz="1800" dirty="0" err="1"/>
              <a:t>encounters</a:t>
            </a:r>
            <a:r>
              <a:rPr lang="sk-SK" sz="1800" dirty="0"/>
              <a:t> </a:t>
            </a:r>
            <a:r>
              <a:rPr lang="sk-SK" sz="1800" dirty="0" err="1"/>
              <a:t>live</a:t>
            </a:r>
            <a:r>
              <a:rPr lang="sk-SK" sz="1800" dirty="0"/>
              <a:t> </a:t>
            </a:r>
            <a:r>
              <a:rPr lang="sk-SK" sz="1800" dirty="0" err="1"/>
              <a:t>rabbit</a:t>
            </a:r>
            <a:r>
              <a:rPr lang="sk-SK" sz="1800" dirty="0"/>
              <a:t> + </a:t>
            </a:r>
            <a:r>
              <a:rPr lang="sk-SK" sz="1800" dirty="0" err="1"/>
              <a:t>noise</a:t>
            </a:r>
            <a:r>
              <a:rPr lang="sk-SK" sz="1800" dirty="0"/>
              <a:t> </a:t>
            </a:r>
            <a:r>
              <a:rPr lang="sk-SK" sz="2400" dirty="0">
                <a:sym typeface="Wingdings" pitchFamily="2" charset="2"/>
              </a:rPr>
              <a:t></a:t>
            </a:r>
            <a:r>
              <a:rPr lang="sk-SK" sz="2400" dirty="0"/>
              <a:t> </a:t>
            </a:r>
            <a:r>
              <a:rPr lang="sk-SK" sz="2400" dirty="0" err="1"/>
              <a:t>negative</a:t>
            </a:r>
            <a:r>
              <a:rPr lang="sk-SK" sz="2400" dirty="0"/>
              <a:t> </a:t>
            </a:r>
            <a:r>
              <a:rPr lang="sk-SK" sz="2400" dirty="0" err="1"/>
              <a:t>evaluation</a:t>
            </a:r>
            <a:r>
              <a:rPr lang="sk-SK" sz="2400" dirty="0"/>
              <a:t> of </a:t>
            </a:r>
            <a:r>
              <a:rPr lang="sk-SK" sz="2400" dirty="0" err="1"/>
              <a:t>neutral</a:t>
            </a:r>
            <a:r>
              <a:rPr lang="sk-SK" sz="2400" dirty="0"/>
              <a:t> </a:t>
            </a:r>
            <a:r>
              <a:rPr lang="sk-SK" sz="2400" dirty="0" err="1"/>
              <a:t>stimulus</a:t>
            </a:r>
            <a:r>
              <a:rPr lang="sk-SK" sz="2400" dirty="0"/>
              <a:t> </a:t>
            </a:r>
            <a:r>
              <a:rPr lang="sk-SK" sz="2400" dirty="0">
                <a:sym typeface="Wingdings" pitchFamily="2" charset="2"/>
              </a:rPr>
              <a:t> </a:t>
            </a:r>
            <a:r>
              <a:rPr lang="sk-SK" sz="2400" dirty="0" err="1">
                <a:sym typeface="Wingdings" pitchFamily="2" charset="2"/>
              </a:rPr>
              <a:t>avoidance</a:t>
            </a:r>
            <a:r>
              <a:rPr lang="sk-SK" sz="2400" dirty="0">
                <a:sym typeface="Wingdings" pitchFamily="2" charset="2"/>
              </a:rPr>
              <a:t> of </a:t>
            </a:r>
            <a:r>
              <a:rPr lang="sk-SK" sz="2400" dirty="0" err="1">
                <a:sym typeface="Wingdings" pitchFamily="2" charset="2"/>
              </a:rPr>
              <a:t>neutral</a:t>
            </a:r>
            <a:r>
              <a:rPr lang="sk-SK" sz="2400" dirty="0">
                <a:sym typeface="Wingdings" pitchFamily="2" charset="2"/>
              </a:rPr>
              <a:t>:</a:t>
            </a:r>
            <a:r>
              <a:rPr lang="sk-SK" sz="2400" dirty="0"/>
              <a:t> </a:t>
            </a:r>
            <a:r>
              <a:rPr lang="sk-SK" sz="1600" dirty="0" err="1"/>
              <a:t>the</a:t>
            </a:r>
            <a:r>
              <a:rPr lang="sk-SK" sz="1600" dirty="0"/>
              <a:t> </a:t>
            </a:r>
            <a:r>
              <a:rPr lang="sk-SK" sz="1600" dirty="0" err="1"/>
              <a:t>child</a:t>
            </a:r>
            <a:r>
              <a:rPr lang="sk-SK" sz="1600" dirty="0"/>
              <a:t> </a:t>
            </a:r>
            <a:r>
              <a:rPr lang="sk-SK" sz="1600" dirty="0" err="1"/>
              <a:t>avoids</a:t>
            </a:r>
            <a:r>
              <a:rPr lang="sk-SK" sz="1600" dirty="0"/>
              <a:t> </a:t>
            </a:r>
            <a:r>
              <a:rPr lang="sk-SK" sz="1600" dirty="0" err="1"/>
              <a:t>the</a:t>
            </a:r>
            <a:r>
              <a:rPr lang="sk-SK" sz="1600" dirty="0"/>
              <a:t> </a:t>
            </a:r>
            <a:r>
              <a:rPr lang="sk-SK" sz="1600" dirty="0" err="1"/>
              <a:t>rabbit</a:t>
            </a:r>
            <a:r>
              <a:rPr lang="sk-SK" sz="1600" dirty="0"/>
              <a:t> </a:t>
            </a:r>
            <a:r>
              <a:rPr lang="sk-SK" sz="2400" dirty="0"/>
              <a:t>(</a:t>
            </a:r>
            <a:r>
              <a:rPr lang="sk-SK" sz="2400" dirty="0" err="1"/>
              <a:t>Watson</a:t>
            </a:r>
            <a:r>
              <a:rPr lang="sk-SK" sz="2400" dirty="0"/>
              <a:t>, 1929) </a:t>
            </a:r>
            <a:r>
              <a:rPr lang="sk-SK" sz="2400" dirty="0" err="1"/>
              <a:t>https</a:t>
            </a:r>
            <a:r>
              <a:rPr lang="sk-SK" sz="2400" dirty="0"/>
              <a:t>://</a:t>
            </a:r>
            <a:r>
              <a:rPr lang="sk-SK" sz="2400" dirty="0" err="1"/>
              <a:t>www.youtube.com</a:t>
            </a:r>
            <a:r>
              <a:rPr lang="sk-SK" sz="2400" dirty="0"/>
              <a:t>/</a:t>
            </a:r>
            <a:r>
              <a:rPr lang="sk-SK" sz="2400" dirty="0" err="1"/>
              <a:t>watch?v</a:t>
            </a:r>
            <a:r>
              <a:rPr lang="sk-SK" sz="2400" dirty="0"/>
              <a:t>=V09FuazW8bc</a:t>
            </a:r>
          </a:p>
          <a:p>
            <a:r>
              <a:rPr lang="sk-SK" sz="2400" dirty="0" err="1"/>
              <a:t>People</a:t>
            </a:r>
            <a:r>
              <a:rPr lang="sk-SK" sz="2400" dirty="0"/>
              <a:t> </a:t>
            </a:r>
            <a:r>
              <a:rPr lang="sk-SK" sz="2400" dirty="0" err="1"/>
              <a:t>evaluated</a:t>
            </a:r>
            <a:r>
              <a:rPr lang="sk-SK" sz="2400" dirty="0"/>
              <a:t> </a:t>
            </a:r>
            <a:r>
              <a:rPr lang="sk-SK" sz="2400" dirty="0" err="1"/>
              <a:t>sociopolitical</a:t>
            </a:r>
            <a:r>
              <a:rPr lang="sk-SK" sz="2400" dirty="0"/>
              <a:t> </a:t>
            </a:r>
            <a:r>
              <a:rPr lang="sk-SK" sz="2400" dirty="0" err="1"/>
              <a:t>messages</a:t>
            </a:r>
            <a:r>
              <a:rPr lang="sk-SK" sz="2400" dirty="0"/>
              <a:t> more </a:t>
            </a:r>
            <a:r>
              <a:rPr lang="sk-SK" sz="2400" dirty="0" err="1"/>
              <a:t>favorably</a:t>
            </a:r>
            <a:r>
              <a:rPr lang="sk-SK" sz="2400" dirty="0"/>
              <a:t> </a:t>
            </a:r>
            <a:r>
              <a:rPr lang="sk-SK" sz="2400" dirty="0" err="1"/>
              <a:t>when</a:t>
            </a:r>
            <a:r>
              <a:rPr lang="sk-SK" sz="2400" dirty="0"/>
              <a:t> in </a:t>
            </a:r>
            <a:r>
              <a:rPr lang="sk-SK" sz="2400" dirty="0" err="1"/>
              <a:t>good</a:t>
            </a:r>
            <a:r>
              <a:rPr lang="sk-SK" sz="2400" dirty="0"/>
              <a:t> </a:t>
            </a:r>
            <a:r>
              <a:rPr lang="sk-SK" sz="2400" dirty="0" err="1"/>
              <a:t>rather</a:t>
            </a:r>
            <a:r>
              <a:rPr lang="sk-SK" sz="2400" dirty="0"/>
              <a:t> </a:t>
            </a:r>
            <a:r>
              <a:rPr lang="sk-SK" sz="2400" dirty="0" err="1"/>
              <a:t>than</a:t>
            </a:r>
            <a:r>
              <a:rPr lang="sk-SK" sz="2400" dirty="0"/>
              <a:t> in a </a:t>
            </a:r>
            <a:r>
              <a:rPr lang="sk-SK" sz="2400" dirty="0" err="1"/>
              <a:t>bad</a:t>
            </a:r>
            <a:r>
              <a:rPr lang="sk-SK" sz="2400" dirty="0"/>
              <a:t> </a:t>
            </a:r>
            <a:r>
              <a:rPr lang="sk-SK" sz="2400" dirty="0" err="1"/>
              <a:t>mood</a:t>
            </a:r>
            <a:r>
              <a:rPr lang="sk-SK" sz="2400" dirty="0"/>
              <a:t>, </a:t>
            </a:r>
            <a:r>
              <a:rPr lang="sk-SK" sz="2400" dirty="0" err="1"/>
              <a:t>induced</a:t>
            </a:r>
            <a:r>
              <a:rPr lang="sk-SK" sz="2400" dirty="0"/>
              <a:t> </a:t>
            </a:r>
            <a:r>
              <a:rPr lang="sk-SK" sz="2400" dirty="0" err="1"/>
              <a:t>either</a:t>
            </a:r>
            <a:r>
              <a:rPr lang="sk-SK" sz="2400" dirty="0"/>
              <a:t> by a </a:t>
            </a:r>
            <a:r>
              <a:rPr lang="sk-SK" sz="2400" dirty="0" err="1"/>
              <a:t>free</a:t>
            </a:r>
            <a:r>
              <a:rPr lang="sk-SK" sz="2400" dirty="0"/>
              <a:t> </a:t>
            </a:r>
            <a:r>
              <a:rPr lang="sk-SK" sz="2400" dirty="0" err="1"/>
              <a:t>lunch</a:t>
            </a:r>
            <a:r>
              <a:rPr lang="sk-SK" sz="2400" dirty="0"/>
              <a:t> (!) or </a:t>
            </a:r>
            <a:r>
              <a:rPr lang="sk-SK" sz="2400" dirty="0" err="1"/>
              <a:t>aversive</a:t>
            </a:r>
            <a:r>
              <a:rPr lang="sk-SK" sz="2400" dirty="0"/>
              <a:t> </a:t>
            </a:r>
            <a:r>
              <a:rPr lang="sk-SK" sz="2400" dirty="0" err="1"/>
              <a:t>smells</a:t>
            </a:r>
            <a:r>
              <a:rPr lang="sk-SK" sz="2400" dirty="0"/>
              <a:t>, </a:t>
            </a:r>
            <a:r>
              <a:rPr lang="sk-SK" sz="2400" dirty="0" err="1"/>
              <a:t>respectively</a:t>
            </a:r>
            <a:r>
              <a:rPr lang="sk-SK" sz="2400" dirty="0"/>
              <a:t> (</a:t>
            </a:r>
            <a:r>
              <a:rPr lang="sk-SK" sz="2400" dirty="0" err="1"/>
              <a:t>Razran</a:t>
            </a:r>
            <a:r>
              <a:rPr lang="sk-SK" sz="2400" dirty="0"/>
              <a:t>, 1940)</a:t>
            </a:r>
          </a:p>
          <a:p>
            <a:r>
              <a:rPr lang="sk-SK" sz="2400" dirty="0"/>
              <a:t>Electric </a:t>
            </a:r>
            <a:r>
              <a:rPr lang="sk-SK" sz="2400" dirty="0" err="1"/>
              <a:t>shocks</a:t>
            </a:r>
            <a:r>
              <a:rPr lang="sk-SK" sz="2400" dirty="0"/>
              <a:t> </a:t>
            </a:r>
            <a:r>
              <a:rPr lang="sk-SK" sz="2400" dirty="0" err="1"/>
              <a:t>induced</a:t>
            </a:r>
            <a:r>
              <a:rPr lang="sk-SK" sz="2400" dirty="0"/>
              <a:t> </a:t>
            </a:r>
            <a:r>
              <a:rPr lang="sk-SK" sz="2400" dirty="0" err="1"/>
              <a:t>negative</a:t>
            </a:r>
            <a:r>
              <a:rPr lang="sk-SK" sz="2400" dirty="0"/>
              <a:t> </a:t>
            </a:r>
            <a:r>
              <a:rPr lang="sk-SK" sz="2400" dirty="0" err="1"/>
              <a:t>affect</a:t>
            </a:r>
            <a:r>
              <a:rPr lang="sk-SK" sz="2400" dirty="0"/>
              <a:t> in </a:t>
            </a:r>
            <a:r>
              <a:rPr lang="sk-SK" sz="2400" dirty="0" err="1"/>
              <a:t>subjects</a:t>
            </a:r>
            <a:r>
              <a:rPr lang="sk-SK" sz="2400" dirty="0"/>
              <a:t>. </a:t>
            </a:r>
            <a:r>
              <a:rPr lang="sk-SK" sz="2400" dirty="0" err="1"/>
              <a:t>Fearful</a:t>
            </a:r>
            <a:r>
              <a:rPr lang="sk-SK" sz="2400" dirty="0"/>
              <a:t> </a:t>
            </a:r>
            <a:r>
              <a:rPr lang="sk-SK" sz="2400" dirty="0" err="1"/>
              <a:t>subjects</a:t>
            </a:r>
            <a:r>
              <a:rPr lang="sk-SK" sz="2400" dirty="0"/>
              <a:t>‘ </a:t>
            </a:r>
            <a:r>
              <a:rPr lang="sk-SK" sz="2400" dirty="0" err="1"/>
              <a:t>evaluations</a:t>
            </a:r>
            <a:r>
              <a:rPr lang="sk-SK" sz="2400" dirty="0"/>
              <a:t> of </a:t>
            </a:r>
            <a:r>
              <a:rPr lang="sk-SK" sz="2400" dirty="0" err="1"/>
              <a:t>another</a:t>
            </a:r>
            <a:r>
              <a:rPr lang="sk-SK" sz="2400" dirty="0"/>
              <a:t> person </a:t>
            </a:r>
            <a:r>
              <a:rPr lang="sk-SK" sz="2400" dirty="0" err="1"/>
              <a:t>were</a:t>
            </a:r>
            <a:r>
              <a:rPr lang="sk-SK" sz="2400" dirty="0"/>
              <a:t> more </a:t>
            </a:r>
            <a:r>
              <a:rPr lang="sk-SK" sz="2400" dirty="0" err="1"/>
              <a:t>negative</a:t>
            </a:r>
            <a:r>
              <a:rPr lang="sk-SK" sz="2400" dirty="0"/>
              <a:t> </a:t>
            </a:r>
            <a:r>
              <a:rPr lang="sk-SK" sz="2400" dirty="0" err="1"/>
              <a:t>than</a:t>
            </a:r>
            <a:r>
              <a:rPr lang="sk-SK" sz="2400" dirty="0"/>
              <a:t> </a:t>
            </a:r>
            <a:r>
              <a:rPr lang="sk-SK" sz="2400" dirty="0" err="1"/>
              <a:t>neutral</a:t>
            </a:r>
            <a:r>
              <a:rPr lang="sk-SK" sz="2400" dirty="0"/>
              <a:t> </a:t>
            </a:r>
            <a:r>
              <a:rPr lang="sk-SK" sz="2400" dirty="0" err="1"/>
              <a:t>subjects</a:t>
            </a:r>
            <a:r>
              <a:rPr lang="sk-SK" sz="2400" dirty="0"/>
              <a:t>‘ and </a:t>
            </a:r>
            <a:r>
              <a:rPr lang="sk-SK" sz="2400" dirty="0" err="1"/>
              <a:t>even</a:t>
            </a:r>
            <a:r>
              <a:rPr lang="sk-SK" sz="2400" dirty="0"/>
              <a:t> </a:t>
            </a:r>
            <a:r>
              <a:rPr lang="sk-SK" sz="2400" dirty="0" err="1"/>
              <a:t>greater</a:t>
            </a:r>
            <a:r>
              <a:rPr lang="sk-SK" sz="2400" dirty="0"/>
              <a:t> </a:t>
            </a:r>
            <a:r>
              <a:rPr lang="sk-SK" sz="2400" dirty="0" err="1"/>
              <a:t>when</a:t>
            </a:r>
            <a:r>
              <a:rPr lang="sk-SK" sz="2400" dirty="0"/>
              <a:t> </a:t>
            </a:r>
            <a:r>
              <a:rPr lang="sk-SK" sz="2400" dirty="0" err="1"/>
              <a:t>subjects</a:t>
            </a:r>
            <a:r>
              <a:rPr lang="sk-SK" sz="2400" dirty="0"/>
              <a:t> </a:t>
            </a:r>
            <a:r>
              <a:rPr lang="sk-SK" sz="2400" dirty="0" err="1"/>
              <a:t>were</a:t>
            </a:r>
            <a:r>
              <a:rPr lang="sk-SK" sz="2400" dirty="0"/>
              <a:t> </a:t>
            </a:r>
            <a:r>
              <a:rPr lang="sk-SK" sz="2400" dirty="0" err="1"/>
              <a:t>trying</a:t>
            </a:r>
            <a:r>
              <a:rPr lang="sk-SK" sz="2400" dirty="0"/>
              <a:t> to </a:t>
            </a:r>
            <a:r>
              <a:rPr lang="sk-SK" sz="2400" dirty="0" err="1"/>
              <a:t>suppress</a:t>
            </a:r>
            <a:r>
              <a:rPr lang="sk-SK" sz="2400" dirty="0"/>
              <a:t> </a:t>
            </a:r>
            <a:r>
              <a:rPr lang="sk-SK" sz="2400" dirty="0" err="1"/>
              <a:t>their</a:t>
            </a:r>
            <a:r>
              <a:rPr lang="sk-SK" sz="2400" dirty="0"/>
              <a:t> </a:t>
            </a:r>
            <a:r>
              <a:rPr lang="sk-SK" sz="2400" dirty="0" err="1"/>
              <a:t>fear</a:t>
            </a:r>
            <a:r>
              <a:rPr lang="sk-SK" sz="2400" dirty="0"/>
              <a:t> (</a:t>
            </a:r>
            <a:r>
              <a:rPr lang="sk-SK" sz="2400" dirty="0" err="1"/>
              <a:t>Wegner</a:t>
            </a:r>
            <a:r>
              <a:rPr lang="sk-SK" sz="2400" dirty="0"/>
              <a:t>, 1994). </a:t>
            </a:r>
          </a:p>
          <a:p>
            <a:pPr lvl="1"/>
            <a:r>
              <a:rPr lang="sk-SK" sz="1800" i="1" dirty="0"/>
              <a:t>“</a:t>
            </a:r>
            <a:r>
              <a:rPr lang="sk-SK" sz="1800" i="1" dirty="0" err="1"/>
              <a:t>suppression</a:t>
            </a:r>
            <a:r>
              <a:rPr lang="sk-SK" sz="1800" i="1" dirty="0"/>
              <a:t> of </a:t>
            </a:r>
            <a:r>
              <a:rPr lang="sk-SK" sz="1800" i="1" dirty="0" err="1"/>
              <a:t>fear</a:t>
            </a:r>
            <a:r>
              <a:rPr lang="sk-SK" sz="1800" i="1" dirty="0"/>
              <a:t> </a:t>
            </a:r>
            <a:r>
              <a:rPr lang="sk-SK" sz="1800" i="1" dirty="0" err="1"/>
              <a:t>facilitates</a:t>
            </a:r>
            <a:r>
              <a:rPr lang="sk-SK" sz="1800" i="1" dirty="0"/>
              <a:t> </a:t>
            </a:r>
            <a:r>
              <a:rPr lang="sk-SK" sz="1800" i="1" dirty="0" err="1"/>
              <a:t>the</a:t>
            </a:r>
            <a:r>
              <a:rPr lang="sk-SK" sz="1800" i="1" dirty="0"/>
              <a:t> </a:t>
            </a:r>
            <a:r>
              <a:rPr lang="sk-SK" sz="1800" i="1" dirty="0" err="1"/>
              <a:t>tendency</a:t>
            </a:r>
            <a:r>
              <a:rPr lang="sk-SK" sz="1800" i="1" dirty="0"/>
              <a:t> to </a:t>
            </a:r>
            <a:r>
              <a:rPr lang="sk-SK" sz="1800" i="1" dirty="0" err="1"/>
              <a:t>project</a:t>
            </a:r>
            <a:r>
              <a:rPr lang="sk-SK" sz="1800" i="1" dirty="0"/>
              <a:t> </a:t>
            </a:r>
            <a:r>
              <a:rPr lang="sk-SK" sz="1800" i="1" dirty="0" err="1"/>
              <a:t>fear</a:t>
            </a:r>
            <a:r>
              <a:rPr lang="sk-SK" sz="1800" i="1" dirty="0"/>
              <a:t> </a:t>
            </a:r>
            <a:r>
              <a:rPr lang="sk-SK" sz="1800" i="1" dirty="0" err="1"/>
              <a:t>onto</a:t>
            </a:r>
            <a:r>
              <a:rPr lang="sk-SK" sz="1800" i="1" dirty="0"/>
              <a:t> </a:t>
            </a:r>
            <a:r>
              <a:rPr lang="sk-SK" sz="1800" i="1" dirty="0" err="1"/>
              <a:t>another</a:t>
            </a:r>
            <a:r>
              <a:rPr lang="sk-SK" sz="1800" i="1" dirty="0"/>
              <a:t> </a:t>
            </a:r>
            <a:r>
              <a:rPr lang="sk-SK" sz="1800" i="1" dirty="0" err="1"/>
              <a:t>social</a:t>
            </a:r>
            <a:r>
              <a:rPr lang="sk-SK" sz="1800" i="1" dirty="0"/>
              <a:t> </a:t>
            </a:r>
            <a:r>
              <a:rPr lang="sk-SK" sz="1800" i="1" dirty="0" err="1"/>
              <a:t>object</a:t>
            </a:r>
            <a:r>
              <a:rPr lang="sk-SK" sz="1800" i="1" dirty="0"/>
              <a:t>” (p. 286)</a:t>
            </a:r>
            <a:endParaRPr lang="sk-SK" sz="3200" i="1" dirty="0"/>
          </a:p>
        </p:txBody>
      </p:sp>
    </p:spTree>
    <p:extLst>
      <p:ext uri="{BB962C8B-B14F-4D97-AF65-F5344CB8AC3E}">
        <p14:creationId xmlns:p14="http://schemas.microsoft.com/office/powerpoint/2010/main" val="16830965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0DEF0DD-2DFA-8843-A8D4-9C02EAF7EB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err="1"/>
              <a:t>Learning</a:t>
            </a:r>
            <a:r>
              <a:rPr lang="sk-SK" b="1" dirty="0"/>
              <a:t>: </a:t>
            </a:r>
            <a:r>
              <a:rPr lang="sk-SK" dirty="0" err="1"/>
              <a:t>Operant</a:t>
            </a:r>
            <a:r>
              <a:rPr lang="sk-SK" dirty="0"/>
              <a:t> </a:t>
            </a:r>
            <a:r>
              <a:rPr lang="sk-SK" dirty="0" err="1"/>
              <a:t>conditioning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59B05600-C4DC-C247-9923-1F8C91F76B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sk-SK" sz="2000" b="1" dirty="0" err="1"/>
              <a:t>Operant</a:t>
            </a:r>
            <a:r>
              <a:rPr lang="sk-SK" sz="2000" b="1" dirty="0"/>
              <a:t> </a:t>
            </a:r>
            <a:r>
              <a:rPr lang="sk-SK" sz="2000" b="1" dirty="0" err="1"/>
              <a:t>conditioning</a:t>
            </a:r>
            <a:r>
              <a:rPr lang="sk-SK" sz="2000" dirty="0"/>
              <a:t>, </a:t>
            </a:r>
            <a:r>
              <a:rPr lang="sk-SK" sz="2000" dirty="0" err="1"/>
              <a:t>is</a:t>
            </a:r>
            <a:r>
              <a:rPr lang="sk-SK" sz="2000" dirty="0"/>
              <a:t> a </a:t>
            </a:r>
            <a:r>
              <a:rPr lang="sk-SK" sz="2000" dirty="0" err="1"/>
              <a:t>method</a:t>
            </a:r>
            <a:r>
              <a:rPr lang="sk-SK" sz="2000" dirty="0"/>
              <a:t> of </a:t>
            </a:r>
            <a:r>
              <a:rPr lang="sk-SK" sz="2000" b="1" dirty="0" err="1"/>
              <a:t>learning</a:t>
            </a:r>
            <a:r>
              <a:rPr lang="sk-SK" sz="2000" dirty="0"/>
              <a:t> </a:t>
            </a:r>
            <a:r>
              <a:rPr lang="sk-SK" sz="2000" dirty="0" err="1"/>
              <a:t>that</a:t>
            </a:r>
            <a:r>
              <a:rPr lang="sk-SK" sz="2000" dirty="0"/>
              <a:t> </a:t>
            </a:r>
            <a:r>
              <a:rPr lang="sk-SK" sz="2000" dirty="0" err="1"/>
              <a:t>employs</a:t>
            </a:r>
            <a:r>
              <a:rPr lang="sk-SK" sz="2000" dirty="0"/>
              <a:t> </a:t>
            </a:r>
            <a:r>
              <a:rPr lang="sk-SK" sz="2000" dirty="0" err="1"/>
              <a:t>rewards</a:t>
            </a:r>
            <a:r>
              <a:rPr lang="sk-SK" sz="2000" dirty="0"/>
              <a:t> and </a:t>
            </a:r>
            <a:r>
              <a:rPr lang="sk-SK" sz="2000" dirty="0" err="1"/>
              <a:t>punishments</a:t>
            </a:r>
            <a:r>
              <a:rPr lang="sk-SK" sz="2000" dirty="0"/>
              <a:t> </a:t>
            </a:r>
            <a:r>
              <a:rPr lang="sk-SK" sz="2000" dirty="0" err="1"/>
              <a:t>for</a:t>
            </a:r>
            <a:r>
              <a:rPr lang="sk-SK" sz="2000" dirty="0"/>
              <a:t> </a:t>
            </a:r>
            <a:r>
              <a:rPr lang="sk-SK" sz="2000" dirty="0" err="1"/>
              <a:t>behavior</a:t>
            </a:r>
            <a:r>
              <a:rPr lang="sk-SK" sz="2000" dirty="0"/>
              <a:t>. </a:t>
            </a:r>
            <a:r>
              <a:rPr lang="sk-SK" sz="2000" dirty="0" err="1"/>
              <a:t>Through</a:t>
            </a:r>
            <a:r>
              <a:rPr lang="sk-SK" sz="2000" dirty="0"/>
              <a:t> </a:t>
            </a:r>
            <a:r>
              <a:rPr lang="sk-SK" sz="2000" b="1" dirty="0" err="1"/>
              <a:t>operant</a:t>
            </a:r>
            <a:r>
              <a:rPr lang="sk-SK" sz="2000" b="1" dirty="0"/>
              <a:t> </a:t>
            </a:r>
            <a:r>
              <a:rPr lang="sk-SK" sz="2000" b="1" dirty="0" err="1"/>
              <a:t>conditioning</a:t>
            </a:r>
            <a:r>
              <a:rPr lang="sk-SK" sz="2000" dirty="0"/>
              <a:t>, </a:t>
            </a:r>
            <a:r>
              <a:rPr lang="sk-SK" sz="2000" dirty="0" err="1"/>
              <a:t>an</a:t>
            </a:r>
            <a:r>
              <a:rPr lang="sk-SK" sz="2000" dirty="0"/>
              <a:t> association </a:t>
            </a:r>
            <a:r>
              <a:rPr lang="sk-SK" sz="2000" dirty="0" err="1"/>
              <a:t>is</a:t>
            </a:r>
            <a:r>
              <a:rPr lang="sk-SK" sz="2000" dirty="0"/>
              <a:t> </a:t>
            </a:r>
            <a:r>
              <a:rPr lang="sk-SK" sz="2000" dirty="0" err="1"/>
              <a:t>made</a:t>
            </a:r>
            <a:r>
              <a:rPr lang="sk-SK" sz="2000" dirty="0"/>
              <a:t> </a:t>
            </a:r>
            <a:r>
              <a:rPr lang="sk-SK" sz="2000" dirty="0" err="1"/>
              <a:t>between</a:t>
            </a:r>
            <a:r>
              <a:rPr lang="sk-SK" sz="2000" dirty="0"/>
              <a:t> a </a:t>
            </a:r>
            <a:r>
              <a:rPr lang="sk-SK" sz="2000" dirty="0" err="1"/>
              <a:t>behavior</a:t>
            </a:r>
            <a:r>
              <a:rPr lang="sk-SK" sz="2000" dirty="0"/>
              <a:t> and a </a:t>
            </a:r>
            <a:r>
              <a:rPr lang="sk-SK" sz="2000" dirty="0" err="1"/>
              <a:t>consequence</a:t>
            </a:r>
            <a:r>
              <a:rPr lang="sk-SK" sz="2000" dirty="0"/>
              <a:t>  </a:t>
            </a:r>
          </a:p>
          <a:p>
            <a:pPr>
              <a:lnSpc>
                <a:spcPct val="150000"/>
              </a:lnSpc>
            </a:pPr>
            <a:r>
              <a:rPr lang="sk-SK" sz="2000" i="1" dirty="0"/>
              <a:t>P</a:t>
            </a:r>
            <a:r>
              <a:rPr lang="sk-SK" sz="2000" dirty="0"/>
              <a:t>, of </a:t>
            </a:r>
            <a:r>
              <a:rPr lang="sk-SK" sz="2000" dirty="0" err="1"/>
              <a:t>behavior</a:t>
            </a:r>
            <a:r>
              <a:rPr lang="sk-SK" sz="2000" dirty="0"/>
              <a:t> to </a:t>
            </a:r>
            <a:r>
              <a:rPr lang="sk-SK" sz="2000" dirty="0" err="1"/>
              <a:t>repeat</a:t>
            </a:r>
            <a:r>
              <a:rPr lang="sk-SK" sz="2000" dirty="0"/>
              <a:t> </a:t>
            </a:r>
            <a:r>
              <a:rPr lang="sk-SK" sz="2000" dirty="0" err="1"/>
              <a:t>depends</a:t>
            </a:r>
            <a:r>
              <a:rPr lang="sk-SK" sz="2000" dirty="0"/>
              <a:t> on </a:t>
            </a:r>
            <a:r>
              <a:rPr lang="sk-SK" sz="2000" dirty="0" err="1"/>
              <a:t>consequences</a:t>
            </a:r>
            <a:endParaRPr lang="sk-SK" sz="2000" dirty="0"/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r>
              <a:rPr lang="sk-SK" dirty="0" err="1"/>
              <a:t>stimulus</a:t>
            </a:r>
            <a:r>
              <a:rPr lang="sk-SK" dirty="0"/>
              <a:t> 		</a:t>
            </a:r>
            <a:r>
              <a:rPr lang="sk-SK" dirty="0" err="1"/>
              <a:t>reaction</a:t>
            </a:r>
            <a:r>
              <a:rPr lang="sk-SK" dirty="0"/>
              <a:t> 		</a:t>
            </a:r>
            <a:r>
              <a:rPr lang="sk-SK" dirty="0" err="1"/>
              <a:t>consequence</a:t>
            </a:r>
            <a:endParaRPr lang="sk-SK" dirty="0"/>
          </a:p>
        </p:txBody>
      </p:sp>
      <p:cxnSp>
        <p:nvCxnSpPr>
          <p:cNvPr id="5" name="Rovná spojovacia šípka 4">
            <a:extLst>
              <a:ext uri="{FF2B5EF4-FFF2-40B4-BE49-F238E27FC236}">
                <a16:creationId xmlns:a16="http://schemas.microsoft.com/office/drawing/2014/main" id="{66186388-B715-9A4A-9F43-550BFFE9B692}"/>
              </a:ext>
            </a:extLst>
          </p:cNvPr>
          <p:cNvCxnSpPr>
            <a:cxnSpLocks/>
          </p:cNvCxnSpPr>
          <p:nvPr/>
        </p:nvCxnSpPr>
        <p:spPr>
          <a:xfrm>
            <a:off x="2345634" y="5223889"/>
            <a:ext cx="1139687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" name="Rovná spojovacia šípka 5">
            <a:extLst>
              <a:ext uri="{FF2B5EF4-FFF2-40B4-BE49-F238E27FC236}">
                <a16:creationId xmlns:a16="http://schemas.microsoft.com/office/drawing/2014/main" id="{1DD7C1EE-6A26-6F49-AC80-D786D4EC0130}"/>
              </a:ext>
            </a:extLst>
          </p:cNvPr>
          <p:cNvCxnSpPr>
            <a:cxnSpLocks/>
          </p:cNvCxnSpPr>
          <p:nvPr/>
        </p:nvCxnSpPr>
        <p:spPr>
          <a:xfrm>
            <a:off x="4956313" y="5217264"/>
            <a:ext cx="1139687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9" name="Šípka v tvare U 18">
            <a:extLst>
              <a:ext uri="{FF2B5EF4-FFF2-40B4-BE49-F238E27FC236}">
                <a16:creationId xmlns:a16="http://schemas.microsoft.com/office/drawing/2014/main" id="{8296B832-A1E2-1F4E-9B69-502D46279FD1}"/>
              </a:ext>
            </a:extLst>
          </p:cNvPr>
          <p:cNvSpPr/>
          <p:nvPr/>
        </p:nvSpPr>
        <p:spPr>
          <a:xfrm rot="10800000">
            <a:off x="4585250" y="5501405"/>
            <a:ext cx="1881809" cy="357809"/>
          </a:xfrm>
          <a:prstGeom prst="uturn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88006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8195CAE-0EC9-1746-AAD2-7C7C7042E8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A3CF2DEE-7BEA-6A4E-811C-B0EB9E19C2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4650" y="1524000"/>
            <a:ext cx="89027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6077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B41FF97-C8F7-E148-BECE-8C396842D2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err="1"/>
              <a:t>Cofnitive</a:t>
            </a:r>
            <a:r>
              <a:rPr lang="sk-SK" b="1" dirty="0"/>
              <a:t> </a:t>
            </a:r>
            <a:r>
              <a:rPr lang="sk-SK" b="1" dirty="0" err="1"/>
              <a:t>factors</a:t>
            </a:r>
            <a:r>
              <a:rPr lang="sk-SK" b="1" dirty="0"/>
              <a:t> in </a:t>
            </a:r>
            <a:r>
              <a:rPr lang="sk-SK" b="1" dirty="0" err="1"/>
              <a:t>learning</a:t>
            </a:r>
            <a:endParaRPr lang="sk-SK" b="1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3E9DD1A5-D3CF-3A4A-9300-80B3E65D36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dirty="0" err="1"/>
              <a:t>Not</a:t>
            </a:r>
            <a:r>
              <a:rPr lang="sk-SK" dirty="0"/>
              <a:t> </a:t>
            </a:r>
            <a:r>
              <a:rPr lang="sk-SK" dirty="0" err="1"/>
              <a:t>stimulus</a:t>
            </a:r>
            <a:r>
              <a:rPr lang="sk-SK" dirty="0"/>
              <a:t> </a:t>
            </a:r>
            <a:r>
              <a:rPr lang="sk-SK" dirty="0" err="1"/>
              <a:t>provokes</a:t>
            </a:r>
            <a:r>
              <a:rPr lang="sk-SK" dirty="0"/>
              <a:t> </a:t>
            </a:r>
            <a:r>
              <a:rPr lang="sk-SK" dirty="0" err="1"/>
              <a:t>behavior</a:t>
            </a:r>
            <a:r>
              <a:rPr lang="sk-SK" dirty="0"/>
              <a:t>, </a:t>
            </a:r>
            <a:r>
              <a:rPr lang="sk-SK" dirty="0" err="1"/>
              <a:t>but</a:t>
            </a:r>
            <a:r>
              <a:rPr lang="sk-SK" dirty="0"/>
              <a:t> </a:t>
            </a:r>
            <a:r>
              <a:rPr lang="sk-SK" dirty="0" err="1"/>
              <a:t>the</a:t>
            </a:r>
            <a:r>
              <a:rPr lang="sk-SK" dirty="0"/>
              <a:t> </a:t>
            </a:r>
            <a:r>
              <a:rPr lang="sk-SK" dirty="0" err="1"/>
              <a:t>meaning</a:t>
            </a:r>
            <a:r>
              <a:rPr lang="sk-SK" dirty="0"/>
              <a:t> </a:t>
            </a:r>
            <a:r>
              <a:rPr lang="sk-SK" dirty="0" err="1"/>
              <a:t>it</a:t>
            </a:r>
            <a:r>
              <a:rPr lang="sk-SK" dirty="0"/>
              <a:t> has </a:t>
            </a:r>
            <a:r>
              <a:rPr lang="sk-SK" dirty="0" err="1"/>
              <a:t>for</a:t>
            </a:r>
            <a:r>
              <a:rPr lang="sk-SK" dirty="0"/>
              <a:t> a person</a:t>
            </a:r>
          </a:p>
          <a:p>
            <a:r>
              <a:rPr lang="sk-SK" dirty="0" err="1"/>
              <a:t>Behavior</a:t>
            </a:r>
            <a:r>
              <a:rPr lang="sk-SK" dirty="0"/>
              <a:t> </a:t>
            </a:r>
            <a:r>
              <a:rPr lang="sk-SK" dirty="0" err="1"/>
              <a:t>can</a:t>
            </a:r>
            <a:r>
              <a:rPr lang="sk-SK" dirty="0"/>
              <a:t> </a:t>
            </a:r>
            <a:r>
              <a:rPr lang="sk-SK" dirty="0" err="1"/>
              <a:t>be</a:t>
            </a:r>
            <a:r>
              <a:rPr lang="sk-SK" dirty="0"/>
              <a:t> </a:t>
            </a:r>
            <a:r>
              <a:rPr lang="sk-SK" dirty="0" err="1"/>
              <a:t>predicted</a:t>
            </a:r>
            <a:r>
              <a:rPr lang="sk-SK" dirty="0"/>
              <a:t> and </a:t>
            </a:r>
            <a:r>
              <a:rPr lang="sk-SK" dirty="0" err="1"/>
              <a:t>understood</a:t>
            </a:r>
            <a:r>
              <a:rPr lang="sk-SK" dirty="0"/>
              <a:t> </a:t>
            </a:r>
            <a:r>
              <a:rPr lang="sk-SK" dirty="0" err="1"/>
              <a:t>based</a:t>
            </a:r>
            <a:r>
              <a:rPr lang="sk-SK" dirty="0"/>
              <a:t> on </a:t>
            </a:r>
            <a:r>
              <a:rPr lang="sk-SK" dirty="0" err="1"/>
              <a:t>cognitive</a:t>
            </a:r>
            <a:r>
              <a:rPr lang="sk-SK" dirty="0"/>
              <a:t> </a:t>
            </a:r>
            <a:r>
              <a:rPr lang="sk-SK" dirty="0" err="1"/>
              <a:t>processes</a:t>
            </a:r>
            <a:endParaRPr lang="sk-SK" dirty="0"/>
          </a:p>
          <a:p>
            <a:endParaRPr lang="sk-SK" dirty="0"/>
          </a:p>
          <a:p>
            <a:endParaRPr lang="sk-SK" dirty="0"/>
          </a:p>
          <a:p>
            <a:endParaRPr lang="sk-SK" dirty="0"/>
          </a:p>
          <a:p>
            <a:pPr marL="0" indent="0">
              <a:buNone/>
            </a:pPr>
            <a:r>
              <a:rPr lang="sk-SK" sz="1800" dirty="0" err="1"/>
              <a:t>Eye</a:t>
            </a:r>
            <a:r>
              <a:rPr lang="sk-SK" sz="1800" dirty="0"/>
              <a:t> </a:t>
            </a:r>
            <a:r>
              <a:rPr lang="sk-SK" sz="1800" dirty="0" err="1"/>
              <a:t>contact</a:t>
            </a:r>
            <a:r>
              <a:rPr lang="sk-SK" sz="1800" dirty="0"/>
              <a:t> </a:t>
            </a:r>
            <a:r>
              <a:rPr lang="sk-SK" sz="1800" dirty="0" err="1"/>
              <a:t>with</a:t>
            </a:r>
            <a:r>
              <a:rPr lang="sk-SK" sz="1800" dirty="0"/>
              <a:t> </a:t>
            </a:r>
            <a:r>
              <a:rPr lang="sk-SK" sz="1800" dirty="0" err="1"/>
              <a:t>attracitve</a:t>
            </a:r>
            <a:r>
              <a:rPr lang="sk-SK" sz="1800" dirty="0"/>
              <a:t> man </a:t>
            </a:r>
            <a:r>
              <a:rPr lang="sk-SK" sz="1800" dirty="0">
                <a:sym typeface="Wingdings" pitchFamily="2" charset="2"/>
              </a:rPr>
              <a:t> </a:t>
            </a:r>
            <a:r>
              <a:rPr lang="sk-SK" sz="1800" b="1" dirty="0" err="1">
                <a:sym typeface="Wingdings" pitchFamily="2" charset="2"/>
              </a:rPr>
              <a:t>Organism</a:t>
            </a:r>
            <a:r>
              <a:rPr lang="sk-SK" sz="1800" b="1" dirty="0">
                <a:sym typeface="Wingdings" pitchFamily="2" charset="2"/>
              </a:rPr>
              <a:t>: THOUGTHS: I </a:t>
            </a:r>
            <a:r>
              <a:rPr lang="sk-SK" sz="1800" b="1" dirty="0" err="1">
                <a:sym typeface="Wingdings" pitchFamily="2" charset="2"/>
              </a:rPr>
              <a:t>look</a:t>
            </a:r>
            <a:r>
              <a:rPr lang="sk-SK" sz="1800" b="1" dirty="0">
                <a:sym typeface="Wingdings" pitchFamily="2" charset="2"/>
              </a:rPr>
              <a:t> </a:t>
            </a:r>
            <a:r>
              <a:rPr lang="sk-SK" sz="1800" b="1" dirty="0" err="1">
                <a:sym typeface="Wingdings" pitchFamily="2" charset="2"/>
              </a:rPr>
              <a:t>silly</a:t>
            </a:r>
            <a:r>
              <a:rPr lang="sk-SK" sz="1800" b="1" dirty="0">
                <a:sym typeface="Wingdings" pitchFamily="2" charset="2"/>
              </a:rPr>
              <a:t>! EMOTION: </a:t>
            </a:r>
            <a:r>
              <a:rPr lang="sk-SK" sz="1800" b="1" dirty="0" err="1">
                <a:sym typeface="Wingdings" pitchFamily="2" charset="2"/>
              </a:rPr>
              <a:t>anxiety</a:t>
            </a:r>
            <a:r>
              <a:rPr lang="sk-SK" sz="1800" b="1" dirty="0">
                <a:sym typeface="Wingdings" pitchFamily="2" charset="2"/>
              </a:rPr>
              <a:t> BODY: </a:t>
            </a:r>
            <a:r>
              <a:rPr lang="sk-SK" sz="1800" b="1" dirty="0" err="1">
                <a:sym typeface="Wingdings" pitchFamily="2" charset="2"/>
              </a:rPr>
              <a:t>redness</a:t>
            </a:r>
            <a:r>
              <a:rPr lang="sk-SK" sz="1800" b="1" dirty="0">
                <a:sym typeface="Wingdings" pitchFamily="2" charset="2"/>
              </a:rPr>
              <a:t> in </a:t>
            </a:r>
            <a:r>
              <a:rPr lang="sk-SK" sz="1800" b="1" dirty="0" err="1">
                <a:sym typeface="Wingdings" pitchFamily="2" charset="2"/>
              </a:rPr>
              <a:t>face</a:t>
            </a:r>
            <a:r>
              <a:rPr lang="sk-SK" sz="1800" dirty="0">
                <a:sym typeface="Wingdings" pitchFamily="2" charset="2"/>
              </a:rPr>
              <a:t>   </a:t>
            </a:r>
            <a:r>
              <a:rPr lang="sk-SK" sz="1800" dirty="0" err="1">
                <a:sym typeface="Wingdings" pitchFamily="2" charset="2"/>
              </a:rPr>
              <a:t>Reaction</a:t>
            </a:r>
            <a:r>
              <a:rPr lang="sk-SK" sz="1800" dirty="0">
                <a:sym typeface="Wingdings" pitchFamily="2" charset="2"/>
              </a:rPr>
              <a:t>: </a:t>
            </a:r>
            <a:r>
              <a:rPr lang="sk-SK" sz="1800" dirty="0" err="1">
                <a:sym typeface="Wingdings" pitchFamily="2" charset="2"/>
              </a:rPr>
              <a:t>turning</a:t>
            </a:r>
            <a:r>
              <a:rPr lang="sk-SK" sz="1800" dirty="0">
                <a:sym typeface="Wingdings" pitchFamily="2" charset="2"/>
              </a:rPr>
              <a:t> </a:t>
            </a:r>
            <a:r>
              <a:rPr lang="sk-SK" sz="1800" dirty="0" err="1">
                <a:sym typeface="Wingdings" pitchFamily="2" charset="2"/>
              </a:rPr>
              <a:t>away</a:t>
            </a:r>
            <a:r>
              <a:rPr lang="sk-SK" sz="1800" dirty="0">
                <a:sym typeface="Wingdings" pitchFamily="2" charset="2"/>
              </a:rPr>
              <a:t> </a:t>
            </a:r>
            <a:r>
              <a:rPr lang="sk-SK" sz="1800" dirty="0" err="1">
                <a:sym typeface="Wingdings" pitchFamily="2" charset="2"/>
              </a:rPr>
              <a:t>eye</a:t>
            </a:r>
            <a:r>
              <a:rPr lang="sk-SK" sz="1800" dirty="0">
                <a:sym typeface="Wingdings" pitchFamily="2" charset="2"/>
              </a:rPr>
              <a:t> </a:t>
            </a:r>
            <a:r>
              <a:rPr lang="sk-SK" sz="1800" dirty="0" err="1">
                <a:sym typeface="Wingdings" pitchFamily="2" charset="2"/>
              </a:rPr>
              <a:t>contact</a:t>
            </a:r>
            <a:r>
              <a:rPr lang="sk-SK" sz="1800" dirty="0">
                <a:sym typeface="Wingdings" pitchFamily="2" charset="2"/>
              </a:rPr>
              <a:t>  </a:t>
            </a:r>
            <a:r>
              <a:rPr lang="sk-SK" sz="1800" dirty="0" err="1">
                <a:sym typeface="Wingdings" pitchFamily="2" charset="2"/>
              </a:rPr>
              <a:t>Consequence</a:t>
            </a:r>
            <a:r>
              <a:rPr lang="sk-SK" sz="1800" dirty="0">
                <a:sym typeface="Wingdings" pitchFamily="2" charset="2"/>
              </a:rPr>
              <a:t>: </a:t>
            </a:r>
            <a:r>
              <a:rPr lang="sk-SK" sz="1800" dirty="0" err="1">
                <a:sym typeface="Wingdings" pitchFamily="2" charset="2"/>
              </a:rPr>
              <a:t>relief</a:t>
            </a:r>
            <a:r>
              <a:rPr lang="sk-SK" sz="1800" dirty="0">
                <a:sym typeface="Wingdings" pitchFamily="2" charset="2"/>
              </a:rPr>
              <a:t> </a:t>
            </a:r>
            <a:r>
              <a:rPr lang="sk-SK" sz="1800" dirty="0" err="1">
                <a:sym typeface="Wingdings" pitchFamily="2" charset="2"/>
              </a:rPr>
              <a:t>from</a:t>
            </a:r>
            <a:r>
              <a:rPr lang="sk-SK" sz="1800" dirty="0">
                <a:sym typeface="Wingdings" pitchFamily="2" charset="2"/>
              </a:rPr>
              <a:t> </a:t>
            </a:r>
            <a:r>
              <a:rPr lang="sk-SK" sz="1800" dirty="0" err="1">
                <a:sym typeface="Wingdings" pitchFamily="2" charset="2"/>
              </a:rPr>
              <a:t>anxiety</a:t>
            </a:r>
            <a:endParaRPr lang="sk-SK" sz="1800" dirty="0">
              <a:sym typeface="Wingdings" pitchFamily="2" charset="2"/>
            </a:endParaRPr>
          </a:p>
          <a:p>
            <a:pPr marL="0" indent="0">
              <a:buNone/>
            </a:pPr>
            <a:r>
              <a:rPr lang="sk-SK" sz="1800" dirty="0" err="1"/>
              <a:t>Eye</a:t>
            </a:r>
            <a:r>
              <a:rPr lang="sk-SK" sz="1800" dirty="0"/>
              <a:t> </a:t>
            </a:r>
            <a:r>
              <a:rPr lang="sk-SK" sz="1800" dirty="0" err="1"/>
              <a:t>contact</a:t>
            </a:r>
            <a:r>
              <a:rPr lang="sk-SK" sz="1800" dirty="0"/>
              <a:t> </a:t>
            </a:r>
            <a:r>
              <a:rPr lang="sk-SK" sz="1800" dirty="0" err="1"/>
              <a:t>with</a:t>
            </a:r>
            <a:r>
              <a:rPr lang="sk-SK" sz="1800" dirty="0"/>
              <a:t> </a:t>
            </a:r>
            <a:r>
              <a:rPr lang="sk-SK" sz="1800" dirty="0" err="1"/>
              <a:t>attracitve</a:t>
            </a:r>
            <a:r>
              <a:rPr lang="sk-SK" sz="1800" dirty="0"/>
              <a:t> man </a:t>
            </a:r>
            <a:r>
              <a:rPr lang="sk-SK" sz="1800" dirty="0">
                <a:sym typeface="Wingdings" pitchFamily="2" charset="2"/>
              </a:rPr>
              <a:t></a:t>
            </a:r>
            <a:r>
              <a:rPr lang="sk-SK" sz="1800" b="1" dirty="0">
                <a:sym typeface="Wingdings" pitchFamily="2" charset="2"/>
              </a:rPr>
              <a:t> </a:t>
            </a:r>
            <a:r>
              <a:rPr lang="sk-SK" sz="1800" b="1" dirty="0" err="1">
                <a:sym typeface="Wingdings" pitchFamily="2" charset="2"/>
              </a:rPr>
              <a:t>Organism</a:t>
            </a:r>
            <a:r>
              <a:rPr lang="sk-SK" sz="1800" b="1" dirty="0">
                <a:sym typeface="Wingdings" pitchFamily="2" charset="2"/>
              </a:rPr>
              <a:t>: T: I </a:t>
            </a:r>
            <a:r>
              <a:rPr lang="sk-SK" sz="1800" b="1" dirty="0" err="1">
                <a:sym typeface="Wingdings" pitchFamily="2" charset="2"/>
              </a:rPr>
              <a:t>like</a:t>
            </a:r>
            <a:r>
              <a:rPr lang="sk-SK" sz="1800" b="1" dirty="0">
                <a:sym typeface="Wingdings" pitchFamily="2" charset="2"/>
              </a:rPr>
              <a:t> </a:t>
            </a:r>
            <a:r>
              <a:rPr lang="sk-SK" sz="1800" b="1" dirty="0" err="1">
                <a:sym typeface="Wingdings" pitchFamily="2" charset="2"/>
              </a:rPr>
              <a:t>him</a:t>
            </a:r>
            <a:r>
              <a:rPr lang="sk-SK" sz="1800" b="1" dirty="0">
                <a:sym typeface="Wingdings" pitchFamily="2" charset="2"/>
              </a:rPr>
              <a:t>, I </a:t>
            </a:r>
            <a:r>
              <a:rPr lang="sk-SK" sz="1800" b="1" dirty="0" err="1">
                <a:sym typeface="Wingdings" pitchFamily="2" charset="2"/>
              </a:rPr>
              <a:t>want</a:t>
            </a:r>
            <a:r>
              <a:rPr lang="sk-SK" sz="1800" b="1" dirty="0">
                <a:sym typeface="Wingdings" pitchFamily="2" charset="2"/>
              </a:rPr>
              <a:t> to </a:t>
            </a:r>
            <a:r>
              <a:rPr lang="sk-SK" sz="1800" b="1" dirty="0" err="1">
                <a:sym typeface="Wingdings" pitchFamily="2" charset="2"/>
              </a:rPr>
              <a:t>look</a:t>
            </a:r>
            <a:r>
              <a:rPr lang="sk-SK" sz="1800" b="1" dirty="0">
                <a:sym typeface="Wingdings" pitchFamily="2" charset="2"/>
              </a:rPr>
              <a:t> </a:t>
            </a:r>
            <a:r>
              <a:rPr lang="sk-SK" sz="1800" b="1" dirty="0" err="1">
                <a:sym typeface="Wingdings" pitchFamily="2" charset="2"/>
              </a:rPr>
              <a:t>good</a:t>
            </a:r>
            <a:r>
              <a:rPr lang="sk-SK" sz="1800" b="1" dirty="0">
                <a:sym typeface="Wingdings" pitchFamily="2" charset="2"/>
              </a:rPr>
              <a:t>! </a:t>
            </a:r>
            <a:r>
              <a:rPr lang="sk-SK" sz="1800" b="1" dirty="0" err="1">
                <a:sym typeface="Wingdings" pitchFamily="2" charset="2"/>
              </a:rPr>
              <a:t>E</a:t>
            </a:r>
            <a:r>
              <a:rPr lang="sk-SK" sz="1800" b="1" dirty="0">
                <a:sym typeface="Wingdings" pitchFamily="2" charset="2"/>
              </a:rPr>
              <a:t>: </a:t>
            </a:r>
            <a:r>
              <a:rPr lang="sk-SK" sz="1800" b="1" dirty="0" err="1">
                <a:sym typeface="Wingdings" pitchFamily="2" charset="2"/>
              </a:rPr>
              <a:t>excitement</a:t>
            </a:r>
            <a:r>
              <a:rPr lang="sk-SK" sz="1800" b="1" dirty="0">
                <a:sym typeface="Wingdings" pitchFamily="2" charset="2"/>
              </a:rPr>
              <a:t> T: </a:t>
            </a:r>
            <a:r>
              <a:rPr lang="sk-SK" sz="1800" b="1" dirty="0" err="1">
                <a:sym typeface="Wingdings" pitchFamily="2" charset="2"/>
              </a:rPr>
              <a:t>pupil</a:t>
            </a:r>
            <a:r>
              <a:rPr lang="sk-SK" sz="1800" b="1" dirty="0">
                <a:sym typeface="Wingdings" pitchFamily="2" charset="2"/>
              </a:rPr>
              <a:t> </a:t>
            </a:r>
            <a:r>
              <a:rPr lang="sk-SK" sz="1800" b="1" dirty="0" err="1">
                <a:sym typeface="Wingdings" pitchFamily="2" charset="2"/>
              </a:rPr>
              <a:t>enlargement</a:t>
            </a:r>
            <a:r>
              <a:rPr lang="sk-SK" sz="1800" b="1" dirty="0">
                <a:sym typeface="Wingdings" pitchFamily="2" charset="2"/>
              </a:rPr>
              <a:t> </a:t>
            </a:r>
            <a:r>
              <a:rPr lang="sk-SK" sz="1800" dirty="0">
                <a:sym typeface="Wingdings" pitchFamily="2" charset="2"/>
              </a:rPr>
              <a:t>  </a:t>
            </a:r>
            <a:r>
              <a:rPr lang="sk-SK" sz="1800" dirty="0" err="1">
                <a:sym typeface="Wingdings" pitchFamily="2" charset="2"/>
              </a:rPr>
              <a:t>Reaction</a:t>
            </a:r>
            <a:r>
              <a:rPr lang="sk-SK" sz="1800" dirty="0">
                <a:sym typeface="Wingdings" pitchFamily="2" charset="2"/>
              </a:rPr>
              <a:t>: </a:t>
            </a:r>
            <a:r>
              <a:rPr lang="sk-SK" sz="1800" dirty="0" err="1">
                <a:sym typeface="Wingdings" pitchFamily="2" charset="2"/>
              </a:rPr>
              <a:t>smile</a:t>
            </a:r>
            <a:r>
              <a:rPr lang="sk-SK" sz="1800" dirty="0">
                <a:sym typeface="Wingdings" pitchFamily="2" charset="2"/>
              </a:rPr>
              <a:t>, </a:t>
            </a:r>
            <a:r>
              <a:rPr lang="sk-SK" sz="1800" dirty="0" err="1">
                <a:sym typeface="Wingdings" pitchFamily="2" charset="2"/>
              </a:rPr>
              <a:t>long</a:t>
            </a:r>
            <a:r>
              <a:rPr lang="sk-SK" sz="1800" dirty="0">
                <a:sym typeface="Wingdings" pitchFamily="2" charset="2"/>
              </a:rPr>
              <a:t> </a:t>
            </a:r>
            <a:r>
              <a:rPr lang="sk-SK" sz="1800" dirty="0" err="1">
                <a:sym typeface="Wingdings" pitchFamily="2" charset="2"/>
              </a:rPr>
              <a:t>eye</a:t>
            </a:r>
            <a:r>
              <a:rPr lang="sk-SK" sz="1800" dirty="0">
                <a:sym typeface="Wingdings" pitchFamily="2" charset="2"/>
              </a:rPr>
              <a:t> </a:t>
            </a:r>
            <a:r>
              <a:rPr lang="sk-SK" sz="1800" dirty="0" err="1">
                <a:sym typeface="Wingdings" pitchFamily="2" charset="2"/>
              </a:rPr>
              <a:t>contact</a:t>
            </a:r>
            <a:r>
              <a:rPr lang="sk-SK" sz="1800" dirty="0">
                <a:sym typeface="Wingdings" pitchFamily="2" charset="2"/>
              </a:rPr>
              <a:t>  </a:t>
            </a:r>
            <a:r>
              <a:rPr lang="sk-SK" sz="1800" dirty="0" err="1">
                <a:sym typeface="Wingdings" pitchFamily="2" charset="2"/>
              </a:rPr>
              <a:t>Consequence</a:t>
            </a:r>
            <a:r>
              <a:rPr lang="sk-SK" sz="1800" dirty="0">
                <a:sym typeface="Wingdings" pitchFamily="2" charset="2"/>
              </a:rPr>
              <a:t>: </a:t>
            </a:r>
            <a:r>
              <a:rPr lang="sk-SK" sz="1800" dirty="0" err="1">
                <a:sym typeface="Wingdings" pitchFamily="2" charset="2"/>
              </a:rPr>
              <a:t>pleasant</a:t>
            </a:r>
            <a:r>
              <a:rPr lang="sk-SK" sz="1800" dirty="0">
                <a:sym typeface="Wingdings" pitchFamily="2" charset="2"/>
              </a:rPr>
              <a:t> </a:t>
            </a:r>
            <a:r>
              <a:rPr lang="sk-SK" sz="1800" dirty="0" err="1">
                <a:sym typeface="Wingdings" pitchFamily="2" charset="2"/>
              </a:rPr>
              <a:t>arousal</a:t>
            </a:r>
            <a:endParaRPr lang="sk-SK" sz="1800" dirty="0">
              <a:sym typeface="Wingdings" pitchFamily="2" charset="2"/>
            </a:endParaRPr>
          </a:p>
          <a:p>
            <a:pPr marL="0" indent="0">
              <a:buNone/>
            </a:pPr>
            <a:endParaRPr lang="sk-SK" sz="1800" dirty="0"/>
          </a:p>
        </p:txBody>
      </p:sp>
      <p:sp>
        <p:nvSpPr>
          <p:cNvPr id="4" name="Pravouholník 3">
            <a:extLst>
              <a:ext uri="{FF2B5EF4-FFF2-40B4-BE49-F238E27FC236}">
                <a16:creationId xmlns:a16="http://schemas.microsoft.com/office/drawing/2014/main" id="{59C941D4-E88E-1941-A5CD-C4B8D444C5C3}"/>
              </a:ext>
            </a:extLst>
          </p:cNvPr>
          <p:cNvSpPr/>
          <p:nvPr/>
        </p:nvSpPr>
        <p:spPr>
          <a:xfrm>
            <a:off x="2285501" y="3237710"/>
            <a:ext cx="80214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dirty="0" err="1"/>
              <a:t>stimulus</a:t>
            </a:r>
            <a:r>
              <a:rPr lang="sk-SK" dirty="0"/>
              <a:t> 		             </a:t>
            </a:r>
            <a:r>
              <a:rPr lang="sk-SK" b="1" dirty="0" err="1">
                <a:solidFill>
                  <a:schemeClr val="accent1"/>
                </a:solidFill>
              </a:rPr>
              <a:t>organism</a:t>
            </a:r>
            <a:r>
              <a:rPr lang="sk-SK" b="1" dirty="0">
                <a:solidFill>
                  <a:schemeClr val="accent1"/>
                </a:solidFill>
              </a:rPr>
              <a:t>         </a:t>
            </a:r>
            <a:r>
              <a:rPr lang="sk-SK" dirty="0"/>
              <a:t> 		       </a:t>
            </a:r>
            <a:r>
              <a:rPr lang="sk-SK" dirty="0" err="1"/>
              <a:t>reaction</a:t>
            </a:r>
            <a:r>
              <a:rPr lang="sk-SK" dirty="0"/>
              <a:t> 	                    </a:t>
            </a:r>
            <a:r>
              <a:rPr lang="sk-SK" dirty="0" err="1"/>
              <a:t>consequence</a:t>
            </a:r>
            <a:endParaRPr lang="sk-SK" dirty="0"/>
          </a:p>
        </p:txBody>
      </p:sp>
      <p:cxnSp>
        <p:nvCxnSpPr>
          <p:cNvPr id="5" name="Rovná spojovacia šípka 4">
            <a:extLst>
              <a:ext uri="{FF2B5EF4-FFF2-40B4-BE49-F238E27FC236}">
                <a16:creationId xmlns:a16="http://schemas.microsoft.com/office/drawing/2014/main" id="{E7CD3773-D54B-B646-BDDD-DDFD65382727}"/>
              </a:ext>
            </a:extLst>
          </p:cNvPr>
          <p:cNvCxnSpPr/>
          <p:nvPr/>
        </p:nvCxnSpPr>
        <p:spPr>
          <a:xfrm>
            <a:off x="3127513" y="3455505"/>
            <a:ext cx="1139687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" name="Rovná spojovacia šípka 5">
            <a:extLst>
              <a:ext uri="{FF2B5EF4-FFF2-40B4-BE49-F238E27FC236}">
                <a16:creationId xmlns:a16="http://schemas.microsoft.com/office/drawing/2014/main" id="{0B91BB05-F42A-F749-9C47-FB79EC526E44}"/>
              </a:ext>
            </a:extLst>
          </p:cNvPr>
          <p:cNvCxnSpPr/>
          <p:nvPr/>
        </p:nvCxnSpPr>
        <p:spPr>
          <a:xfrm>
            <a:off x="5632173" y="3432315"/>
            <a:ext cx="1139687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Šípka v tvare U 6">
            <a:extLst>
              <a:ext uri="{FF2B5EF4-FFF2-40B4-BE49-F238E27FC236}">
                <a16:creationId xmlns:a16="http://schemas.microsoft.com/office/drawing/2014/main" id="{B9135958-BC79-F249-BA08-95D40D7E1C9D}"/>
              </a:ext>
            </a:extLst>
          </p:cNvPr>
          <p:cNvSpPr/>
          <p:nvPr/>
        </p:nvSpPr>
        <p:spPr>
          <a:xfrm rot="10800000">
            <a:off x="4731024" y="3760303"/>
            <a:ext cx="4585253" cy="584546"/>
          </a:xfrm>
          <a:prstGeom prst="uturn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>
              <a:solidFill>
                <a:schemeClr val="tx1"/>
              </a:solidFill>
            </a:endParaRPr>
          </a:p>
        </p:txBody>
      </p:sp>
      <p:cxnSp>
        <p:nvCxnSpPr>
          <p:cNvPr id="8" name="Rovná spojovacia šípka 7">
            <a:extLst>
              <a:ext uri="{FF2B5EF4-FFF2-40B4-BE49-F238E27FC236}">
                <a16:creationId xmlns:a16="http://schemas.microsoft.com/office/drawing/2014/main" id="{28464D52-C029-EB4F-9940-0FDF35E5D7CF}"/>
              </a:ext>
            </a:extLst>
          </p:cNvPr>
          <p:cNvCxnSpPr/>
          <p:nvPr/>
        </p:nvCxnSpPr>
        <p:spPr>
          <a:xfrm>
            <a:off x="7613373" y="3422376"/>
            <a:ext cx="1139687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51517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1">
            <a:extLst>
              <a:ext uri="{FF2B5EF4-FFF2-40B4-BE49-F238E27FC236}">
                <a16:creationId xmlns:a16="http://schemas.microsoft.com/office/drawing/2014/main" id="{7168945C-AA2D-6B4C-B93A-454853E382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err="1"/>
              <a:t>Cognitive</a:t>
            </a:r>
            <a:r>
              <a:rPr lang="sk-SK" b="1" dirty="0"/>
              <a:t> </a:t>
            </a:r>
            <a:r>
              <a:rPr lang="sk-SK" b="1" dirty="0" err="1"/>
              <a:t>factors</a:t>
            </a:r>
            <a:r>
              <a:rPr lang="sk-SK" b="1" dirty="0"/>
              <a:t> </a:t>
            </a:r>
            <a:r>
              <a:rPr lang="sk-SK" b="1" dirty="0" err="1"/>
              <a:t>when</a:t>
            </a:r>
            <a:r>
              <a:rPr lang="sk-SK" b="1" dirty="0"/>
              <a:t> </a:t>
            </a:r>
            <a:r>
              <a:rPr lang="sk-SK" b="1" dirty="0" err="1"/>
              <a:t>response</a:t>
            </a:r>
            <a:r>
              <a:rPr lang="sk-SK" b="1" dirty="0"/>
              <a:t> </a:t>
            </a:r>
            <a:r>
              <a:rPr lang="sk-SK" b="1" dirty="0" err="1"/>
              <a:t>is</a:t>
            </a:r>
            <a:r>
              <a:rPr lang="sk-SK" b="1" dirty="0"/>
              <a:t> </a:t>
            </a:r>
            <a:r>
              <a:rPr lang="sk-SK" b="1" dirty="0" err="1"/>
              <a:t>formed</a:t>
            </a:r>
            <a:endParaRPr lang="sk-SK" b="1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11CDD386-084D-9B4F-A097-AF66C969EB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8060"/>
            <a:ext cx="10515600" cy="4351338"/>
          </a:xfrm>
        </p:spPr>
        <p:txBody>
          <a:bodyPr/>
          <a:lstStyle/>
          <a:p>
            <a:r>
              <a:rPr lang="sk-SK" dirty="0"/>
              <a:t>ABC – Albert </a:t>
            </a:r>
            <a:r>
              <a:rPr lang="sk-SK" dirty="0" err="1"/>
              <a:t>Ellis</a:t>
            </a:r>
            <a:endParaRPr lang="sk-SK" dirty="0"/>
          </a:p>
          <a:p>
            <a:endParaRPr lang="sk-SK" dirty="0"/>
          </a:p>
          <a:p>
            <a:endParaRPr lang="sk-SK" dirty="0"/>
          </a:p>
          <a:p>
            <a:endParaRPr lang="sk-SK" dirty="0"/>
          </a:p>
          <a:p>
            <a:endParaRPr lang="sk-SK" dirty="0"/>
          </a:p>
          <a:p>
            <a:endParaRPr lang="sk-SK" dirty="0"/>
          </a:p>
        </p:txBody>
      </p:sp>
      <p:sp>
        <p:nvSpPr>
          <p:cNvPr id="4" name="Pravouholník 3">
            <a:extLst>
              <a:ext uri="{FF2B5EF4-FFF2-40B4-BE49-F238E27FC236}">
                <a16:creationId xmlns:a16="http://schemas.microsoft.com/office/drawing/2014/main" id="{B3DB1128-4AC6-A048-99AB-4417A69AEE80}"/>
              </a:ext>
            </a:extLst>
          </p:cNvPr>
          <p:cNvSpPr/>
          <p:nvPr/>
        </p:nvSpPr>
        <p:spPr>
          <a:xfrm>
            <a:off x="1603513" y="2000312"/>
            <a:ext cx="89849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dirty="0" err="1"/>
              <a:t>Situation</a:t>
            </a:r>
            <a:r>
              <a:rPr lang="sk-SK" dirty="0"/>
              <a:t>             		     </a:t>
            </a:r>
            <a:r>
              <a:rPr lang="sk-SK" dirty="0" err="1"/>
              <a:t>Cognition</a:t>
            </a:r>
            <a:r>
              <a:rPr lang="sk-SK" dirty="0"/>
              <a:t>	 	                      </a:t>
            </a:r>
            <a:r>
              <a:rPr lang="sk-SK" dirty="0" err="1"/>
              <a:t>Consequence</a:t>
            </a:r>
            <a:r>
              <a:rPr lang="sk-SK" dirty="0"/>
              <a:t>: </a:t>
            </a:r>
            <a:r>
              <a:rPr lang="sk-SK" dirty="0" err="1"/>
              <a:t>emotion</a:t>
            </a:r>
            <a:r>
              <a:rPr lang="sk-SK" dirty="0"/>
              <a:t>, </a:t>
            </a:r>
            <a:r>
              <a:rPr lang="sk-SK" dirty="0" err="1"/>
              <a:t>behavior</a:t>
            </a:r>
            <a:r>
              <a:rPr lang="sk-SK" dirty="0"/>
              <a:t>	</a:t>
            </a:r>
          </a:p>
        </p:txBody>
      </p:sp>
      <p:cxnSp>
        <p:nvCxnSpPr>
          <p:cNvPr id="5" name="Rovná spojovacia šípka 4">
            <a:extLst>
              <a:ext uri="{FF2B5EF4-FFF2-40B4-BE49-F238E27FC236}">
                <a16:creationId xmlns:a16="http://schemas.microsoft.com/office/drawing/2014/main" id="{6C7ECB03-FB8C-A546-88FD-9BF20B1A9AD4}"/>
              </a:ext>
            </a:extLst>
          </p:cNvPr>
          <p:cNvCxnSpPr/>
          <p:nvPr/>
        </p:nvCxnSpPr>
        <p:spPr>
          <a:xfrm>
            <a:off x="2741901" y="2202197"/>
            <a:ext cx="1139687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" name="Rovná spojovacia šípka 5">
            <a:extLst>
              <a:ext uri="{FF2B5EF4-FFF2-40B4-BE49-F238E27FC236}">
                <a16:creationId xmlns:a16="http://schemas.microsoft.com/office/drawing/2014/main" id="{D9625A83-12C5-8942-8B0C-ED8464E2978A}"/>
              </a:ext>
            </a:extLst>
          </p:cNvPr>
          <p:cNvCxnSpPr/>
          <p:nvPr/>
        </p:nvCxnSpPr>
        <p:spPr>
          <a:xfrm>
            <a:off x="5561300" y="2198425"/>
            <a:ext cx="1139687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94849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objekt pre obsah 3">
            <a:extLst>
              <a:ext uri="{FF2B5EF4-FFF2-40B4-BE49-F238E27FC236}">
                <a16:creationId xmlns:a16="http://schemas.microsoft.com/office/drawing/2014/main" id="{A470F5C5-FD17-814D-90D7-3EE6FD07D81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43007930"/>
              </p:ext>
            </p:extLst>
          </p:nvPr>
        </p:nvGraphicFramePr>
        <p:xfrm>
          <a:off x="471145" y="268941"/>
          <a:ext cx="11057468" cy="6015722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val="1514903310"/>
                    </a:ext>
                  </a:extLst>
                </a:gridCol>
                <a:gridCol w="948267">
                  <a:extLst>
                    <a:ext uri="{9D8B030D-6E8A-4147-A177-3AD203B41FA5}">
                      <a16:colId xmlns:a16="http://schemas.microsoft.com/office/drawing/2014/main" val="1778295904"/>
                    </a:ext>
                  </a:extLst>
                </a:gridCol>
                <a:gridCol w="2370667">
                  <a:extLst>
                    <a:ext uri="{9D8B030D-6E8A-4147-A177-3AD203B41FA5}">
                      <a16:colId xmlns:a16="http://schemas.microsoft.com/office/drawing/2014/main" val="648964834"/>
                    </a:ext>
                  </a:extLst>
                </a:gridCol>
                <a:gridCol w="3877733">
                  <a:extLst>
                    <a:ext uri="{9D8B030D-6E8A-4147-A177-3AD203B41FA5}">
                      <a16:colId xmlns:a16="http://schemas.microsoft.com/office/drawing/2014/main" val="1338842510"/>
                    </a:ext>
                  </a:extLst>
                </a:gridCol>
                <a:gridCol w="3098801">
                  <a:extLst>
                    <a:ext uri="{9D8B030D-6E8A-4147-A177-3AD203B41FA5}">
                      <a16:colId xmlns:a16="http://schemas.microsoft.com/office/drawing/2014/main" val="2323304512"/>
                    </a:ext>
                  </a:extLst>
                </a:gridCol>
              </a:tblGrid>
              <a:tr h="244467">
                <a:tc>
                  <a:txBody>
                    <a:bodyPr/>
                    <a:lstStyle/>
                    <a:p>
                      <a:r>
                        <a:rPr lang="sk-SK" sz="1400" b="1" dirty="0" err="1">
                          <a:solidFill>
                            <a:schemeClr val="bg1"/>
                          </a:solidFill>
                          <a:effectLst/>
                        </a:rPr>
                        <a:t>Beliefs</a:t>
                      </a:r>
                      <a:r>
                        <a:rPr lang="sk-SK" sz="1400" b="1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endParaRPr lang="sk-SK" sz="2400" b="1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57889" marR="57889" marT="28945" marB="28945"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k-SK" sz="1400" b="1" dirty="0" err="1">
                          <a:solidFill>
                            <a:schemeClr val="bg1"/>
                          </a:solidFill>
                          <a:effectLst/>
                        </a:rPr>
                        <a:t>Rationality</a:t>
                      </a:r>
                      <a:r>
                        <a:rPr lang="sk-SK" sz="1400" b="1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endParaRPr lang="sk-SK" sz="2400" b="1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57889" marR="57889" marT="28945" marB="28945"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k-SK" sz="1400" b="1">
                          <a:solidFill>
                            <a:schemeClr val="bg1"/>
                          </a:solidFill>
                          <a:effectLst/>
                        </a:rPr>
                        <a:t>Type </a:t>
                      </a:r>
                      <a:endParaRPr lang="sk-SK" sz="2400" b="1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57889" marR="57889" marT="28945" marB="28945"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k-SK" sz="1400" b="1" dirty="0" err="1">
                          <a:solidFill>
                            <a:schemeClr val="bg1"/>
                          </a:solidFill>
                          <a:effectLst/>
                        </a:rPr>
                        <a:t>Description</a:t>
                      </a:r>
                      <a:r>
                        <a:rPr lang="sk-SK" sz="1400" b="1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endParaRPr lang="sk-SK" sz="2400" b="1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57889" marR="57889" marT="28945" marB="28945"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k-SK" sz="1400" b="1" dirty="0" err="1">
                          <a:solidFill>
                            <a:schemeClr val="bg1"/>
                          </a:solidFill>
                          <a:effectLst/>
                        </a:rPr>
                        <a:t>Example</a:t>
                      </a:r>
                      <a:r>
                        <a:rPr lang="sk-SK" sz="1400" b="1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endParaRPr lang="sk-SK" sz="2400" b="1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57889" marR="57889" marT="28945" marB="28945"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266657"/>
                  </a:ext>
                </a:extLst>
              </a:tr>
              <a:tr h="368787">
                <a:tc>
                  <a:txBody>
                    <a:bodyPr/>
                    <a:lstStyle/>
                    <a:p>
                      <a:r>
                        <a:rPr lang="sk-SK" sz="1200">
                          <a:effectLst/>
                        </a:rPr>
                        <a:t>Primary </a:t>
                      </a:r>
                      <a:endParaRPr lang="sk-SK" sz="2400">
                        <a:effectLst/>
                      </a:endParaRPr>
                    </a:p>
                  </a:txBody>
                  <a:tcPr marL="57889" marR="57889" marT="28945" marB="28945" anchor="ctr"/>
                </a:tc>
                <a:tc>
                  <a:txBody>
                    <a:bodyPr/>
                    <a:lstStyle/>
                    <a:p>
                      <a:r>
                        <a:rPr lang="sk-SK" sz="1200">
                          <a:effectLst/>
                        </a:rPr>
                        <a:t>Irrational </a:t>
                      </a:r>
                      <a:endParaRPr lang="sk-SK" sz="2400">
                        <a:effectLst/>
                      </a:endParaRPr>
                    </a:p>
                  </a:txBody>
                  <a:tcPr marL="57889" marR="57889" marT="28945" marB="28945" anchor="ctr"/>
                </a:tc>
                <a:tc>
                  <a:txBody>
                    <a:bodyPr/>
                    <a:lstStyle/>
                    <a:p>
                      <a:r>
                        <a:rPr lang="sk-SK" sz="1200" dirty="0" err="1">
                          <a:effectLst/>
                        </a:rPr>
                        <a:t>Rigid</a:t>
                      </a:r>
                      <a:r>
                        <a:rPr lang="sk-SK" sz="1200" dirty="0">
                          <a:effectLst/>
                        </a:rPr>
                        <a:t> and </a:t>
                      </a:r>
                      <a:r>
                        <a:rPr lang="sk-SK" sz="1200" dirty="0" err="1">
                          <a:effectLst/>
                        </a:rPr>
                        <a:t>extreme</a:t>
                      </a:r>
                      <a:r>
                        <a:rPr lang="sk-SK" sz="1200" dirty="0">
                          <a:effectLst/>
                        </a:rPr>
                        <a:t> </a:t>
                      </a:r>
                      <a:r>
                        <a:rPr lang="sk-SK" sz="1200" dirty="0" err="1">
                          <a:effectLst/>
                        </a:rPr>
                        <a:t>demand</a:t>
                      </a:r>
                      <a:r>
                        <a:rPr lang="sk-SK" sz="1200" dirty="0">
                          <a:effectLst/>
                        </a:rPr>
                        <a:t> </a:t>
                      </a:r>
                      <a:endParaRPr lang="sk-SK" sz="2400" dirty="0">
                        <a:effectLst/>
                      </a:endParaRPr>
                    </a:p>
                  </a:txBody>
                  <a:tcPr marL="57889" marR="57889" marT="28945" marB="28945" anchor="ctr"/>
                </a:tc>
                <a:tc>
                  <a:txBody>
                    <a:bodyPr/>
                    <a:lstStyle/>
                    <a:p>
                      <a:r>
                        <a:rPr lang="sk-SK" sz="1200" dirty="0" err="1">
                          <a:effectLst/>
                        </a:rPr>
                        <a:t>Assertion</a:t>
                      </a:r>
                      <a:r>
                        <a:rPr lang="sk-SK" sz="1200" dirty="0">
                          <a:effectLst/>
                        </a:rPr>
                        <a:t> of </a:t>
                      </a:r>
                      <a:r>
                        <a:rPr lang="sk-SK" sz="1200" dirty="0" err="1">
                          <a:effectLst/>
                        </a:rPr>
                        <a:t>preference</a:t>
                      </a:r>
                      <a:r>
                        <a:rPr lang="sk-SK" sz="1200" dirty="0">
                          <a:effectLst/>
                        </a:rPr>
                        <a:t> </a:t>
                      </a:r>
                      <a:r>
                        <a:rPr lang="sk-SK" sz="1200" dirty="0" err="1">
                          <a:effectLst/>
                        </a:rPr>
                        <a:t>transmitted</a:t>
                      </a:r>
                      <a:r>
                        <a:rPr lang="sk-SK" sz="1200" dirty="0">
                          <a:effectLst/>
                        </a:rPr>
                        <a:t> </a:t>
                      </a:r>
                      <a:r>
                        <a:rPr lang="sk-SK" sz="1200" dirty="0" err="1">
                          <a:effectLst/>
                        </a:rPr>
                        <a:t>into</a:t>
                      </a:r>
                      <a:r>
                        <a:rPr lang="sk-SK" sz="1200" dirty="0">
                          <a:effectLst/>
                        </a:rPr>
                        <a:t> a </a:t>
                      </a:r>
                      <a:r>
                        <a:rPr lang="sk-SK" sz="1200" dirty="0" err="1">
                          <a:effectLst/>
                        </a:rPr>
                        <a:t>demand</a:t>
                      </a:r>
                      <a:r>
                        <a:rPr lang="sk-SK" sz="1200" dirty="0">
                          <a:effectLst/>
                        </a:rPr>
                        <a:t> </a:t>
                      </a:r>
                      <a:endParaRPr lang="sk-SK" sz="2400" dirty="0">
                        <a:effectLst/>
                      </a:endParaRPr>
                    </a:p>
                  </a:txBody>
                  <a:tcPr marL="57889" marR="57889" marT="28945" marB="28945" anchor="ctr"/>
                </a:tc>
                <a:tc>
                  <a:txBody>
                    <a:bodyPr/>
                    <a:lstStyle/>
                    <a:p>
                      <a:r>
                        <a:rPr lang="sk-SK" sz="1200" dirty="0">
                          <a:effectLst/>
                        </a:rPr>
                        <a:t>“I </a:t>
                      </a:r>
                      <a:r>
                        <a:rPr lang="sk-SK" sz="1200" dirty="0" err="1">
                          <a:effectLst/>
                        </a:rPr>
                        <a:t>want</a:t>
                      </a:r>
                      <a:r>
                        <a:rPr lang="sk-SK" sz="1200" dirty="0">
                          <a:effectLst/>
                        </a:rPr>
                        <a:t> to </a:t>
                      </a:r>
                      <a:r>
                        <a:rPr lang="sk-SK" sz="1200" dirty="0" err="1">
                          <a:effectLst/>
                        </a:rPr>
                        <a:t>be</a:t>
                      </a:r>
                      <a:r>
                        <a:rPr lang="sk-SK" sz="1200" dirty="0">
                          <a:effectLst/>
                        </a:rPr>
                        <a:t> </a:t>
                      </a:r>
                      <a:r>
                        <a:rPr lang="sk-SK" sz="1200" dirty="0" err="1">
                          <a:effectLst/>
                        </a:rPr>
                        <a:t>successful</a:t>
                      </a:r>
                      <a:r>
                        <a:rPr lang="sk-SK" sz="1200" dirty="0">
                          <a:effectLst/>
                        </a:rPr>
                        <a:t> and </a:t>
                      </a:r>
                      <a:r>
                        <a:rPr lang="sk-SK" sz="1200" dirty="0" err="1">
                          <a:effectLst/>
                        </a:rPr>
                        <a:t>therefore</a:t>
                      </a:r>
                      <a:r>
                        <a:rPr lang="sk-SK" sz="1200" dirty="0">
                          <a:effectLst/>
                        </a:rPr>
                        <a:t> I </a:t>
                      </a:r>
                      <a:r>
                        <a:rPr lang="sk-SK" sz="1200" dirty="0" err="1">
                          <a:effectLst/>
                        </a:rPr>
                        <a:t>must</a:t>
                      </a:r>
                      <a:r>
                        <a:rPr lang="sk-SK" sz="1200" dirty="0">
                          <a:effectLst/>
                        </a:rPr>
                        <a:t>” </a:t>
                      </a:r>
                      <a:endParaRPr lang="sk-SK" sz="2400" dirty="0">
                        <a:effectLst/>
                      </a:endParaRPr>
                    </a:p>
                  </a:txBody>
                  <a:tcPr marL="57889" marR="57889" marT="28945" marB="28945" anchor="ctr"/>
                </a:tc>
                <a:extLst>
                  <a:ext uri="{0D108BD9-81ED-4DB2-BD59-A6C34878D82A}">
                    <a16:rowId xmlns:a16="http://schemas.microsoft.com/office/drawing/2014/main" val="869498453"/>
                  </a:ext>
                </a:extLst>
              </a:tr>
              <a:tr h="368787">
                <a:tc>
                  <a:txBody>
                    <a:bodyPr/>
                    <a:lstStyle/>
                    <a:p>
                      <a:endParaRPr lang="sk-SK" sz="24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57889" marR="57889" marT="28945" marB="28945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k-SK" sz="1200" dirty="0" err="1">
                          <a:solidFill>
                            <a:schemeClr val="bg1"/>
                          </a:solidFill>
                          <a:effectLst/>
                        </a:rPr>
                        <a:t>Rational</a:t>
                      </a:r>
                      <a:r>
                        <a:rPr lang="sk-SK" sz="12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endParaRPr lang="sk-SK" sz="24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57889" marR="57889" marT="28945" marB="28945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k-SK" sz="1200" dirty="0" err="1">
                          <a:solidFill>
                            <a:schemeClr val="bg1"/>
                          </a:solidFill>
                          <a:effectLst/>
                        </a:rPr>
                        <a:t>Flexible</a:t>
                      </a:r>
                      <a:r>
                        <a:rPr lang="sk-SK" sz="1200" dirty="0">
                          <a:solidFill>
                            <a:schemeClr val="bg1"/>
                          </a:solidFill>
                          <a:effectLst/>
                        </a:rPr>
                        <a:t> and </a:t>
                      </a:r>
                      <a:r>
                        <a:rPr lang="sk-SK" sz="1200" dirty="0" err="1">
                          <a:solidFill>
                            <a:schemeClr val="bg1"/>
                          </a:solidFill>
                          <a:effectLst/>
                        </a:rPr>
                        <a:t>non</a:t>
                      </a:r>
                      <a:r>
                        <a:rPr lang="sk-SK" sz="1200" dirty="0">
                          <a:solidFill>
                            <a:schemeClr val="bg1"/>
                          </a:solidFill>
                          <a:effectLst/>
                        </a:rPr>
                        <a:t>- </a:t>
                      </a:r>
                      <a:r>
                        <a:rPr lang="sk-SK" sz="1200" dirty="0" err="1">
                          <a:solidFill>
                            <a:schemeClr val="bg1"/>
                          </a:solidFill>
                          <a:effectLst/>
                        </a:rPr>
                        <a:t>extreme</a:t>
                      </a:r>
                      <a:r>
                        <a:rPr lang="sk-SK" sz="12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sk-SK" sz="1200" dirty="0" err="1">
                          <a:solidFill>
                            <a:schemeClr val="bg1"/>
                          </a:solidFill>
                          <a:effectLst/>
                        </a:rPr>
                        <a:t>preference</a:t>
                      </a:r>
                      <a:r>
                        <a:rPr lang="sk-SK" sz="12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endParaRPr lang="sk-SK" sz="24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57889" marR="57889" marT="28945" marB="28945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k-SK" sz="1200" dirty="0" err="1">
                          <a:solidFill>
                            <a:schemeClr val="bg1"/>
                          </a:solidFill>
                          <a:effectLst/>
                        </a:rPr>
                        <a:t>Assertion</a:t>
                      </a:r>
                      <a:r>
                        <a:rPr lang="sk-SK" sz="1200" dirty="0">
                          <a:solidFill>
                            <a:schemeClr val="bg1"/>
                          </a:solidFill>
                          <a:effectLst/>
                        </a:rPr>
                        <a:t> of </a:t>
                      </a:r>
                      <a:r>
                        <a:rPr lang="sk-SK" sz="1200" dirty="0" err="1">
                          <a:solidFill>
                            <a:schemeClr val="bg1"/>
                          </a:solidFill>
                          <a:effectLst/>
                        </a:rPr>
                        <a:t>preference</a:t>
                      </a:r>
                      <a:r>
                        <a:rPr lang="sk-SK" sz="1200" dirty="0">
                          <a:solidFill>
                            <a:schemeClr val="bg1"/>
                          </a:solidFill>
                          <a:effectLst/>
                        </a:rPr>
                        <a:t> and </a:t>
                      </a:r>
                      <a:r>
                        <a:rPr lang="sk-SK" sz="1200" dirty="0" err="1">
                          <a:solidFill>
                            <a:schemeClr val="bg1"/>
                          </a:solidFill>
                          <a:effectLst/>
                        </a:rPr>
                        <a:t>negation</a:t>
                      </a:r>
                      <a:r>
                        <a:rPr lang="sk-SK" sz="1200" dirty="0">
                          <a:solidFill>
                            <a:schemeClr val="bg1"/>
                          </a:solidFill>
                          <a:effectLst/>
                        </a:rPr>
                        <a:t> of </a:t>
                      </a:r>
                      <a:r>
                        <a:rPr lang="sk-SK" sz="1200" dirty="0" err="1">
                          <a:solidFill>
                            <a:schemeClr val="bg1"/>
                          </a:solidFill>
                          <a:effectLst/>
                        </a:rPr>
                        <a:t>demand</a:t>
                      </a:r>
                      <a:r>
                        <a:rPr lang="sk-SK" sz="12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endParaRPr lang="sk-SK" sz="24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57889" marR="57889" marT="28945" marB="28945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k-SK" sz="1200" dirty="0">
                          <a:solidFill>
                            <a:schemeClr val="bg1"/>
                          </a:solidFill>
                          <a:effectLst/>
                        </a:rPr>
                        <a:t>“I </a:t>
                      </a:r>
                      <a:r>
                        <a:rPr lang="sk-SK" sz="1200" dirty="0" err="1">
                          <a:solidFill>
                            <a:schemeClr val="bg1"/>
                          </a:solidFill>
                          <a:effectLst/>
                        </a:rPr>
                        <a:t>want</a:t>
                      </a:r>
                      <a:r>
                        <a:rPr lang="sk-SK" sz="1200" dirty="0">
                          <a:solidFill>
                            <a:schemeClr val="bg1"/>
                          </a:solidFill>
                          <a:effectLst/>
                        </a:rPr>
                        <a:t> to </a:t>
                      </a:r>
                      <a:r>
                        <a:rPr lang="sk-SK" sz="1200" dirty="0" err="1">
                          <a:solidFill>
                            <a:schemeClr val="bg1"/>
                          </a:solidFill>
                          <a:effectLst/>
                        </a:rPr>
                        <a:t>be</a:t>
                      </a:r>
                      <a:r>
                        <a:rPr lang="sk-SK" sz="12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sk-SK" sz="1200" dirty="0" err="1">
                          <a:solidFill>
                            <a:schemeClr val="bg1"/>
                          </a:solidFill>
                          <a:effectLst/>
                        </a:rPr>
                        <a:t>successful</a:t>
                      </a:r>
                      <a:r>
                        <a:rPr lang="sk-SK" sz="12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sk-SK" sz="1200" dirty="0" err="1">
                          <a:solidFill>
                            <a:schemeClr val="bg1"/>
                          </a:solidFill>
                          <a:effectLst/>
                        </a:rPr>
                        <a:t>but</a:t>
                      </a:r>
                      <a:r>
                        <a:rPr lang="sk-SK" sz="12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sk-SK" sz="1200" dirty="0" err="1">
                          <a:solidFill>
                            <a:schemeClr val="bg1"/>
                          </a:solidFill>
                          <a:effectLst/>
                        </a:rPr>
                        <a:t>that</a:t>
                      </a:r>
                      <a:r>
                        <a:rPr lang="sk-SK" sz="12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sk-SK" sz="1200" dirty="0" err="1">
                          <a:solidFill>
                            <a:schemeClr val="bg1"/>
                          </a:solidFill>
                          <a:effectLst/>
                        </a:rPr>
                        <a:t>does</a:t>
                      </a:r>
                      <a:r>
                        <a:rPr lang="sk-SK" sz="12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sk-SK" sz="1200" dirty="0" err="1">
                          <a:solidFill>
                            <a:schemeClr val="bg1"/>
                          </a:solidFill>
                          <a:effectLst/>
                        </a:rPr>
                        <a:t>not</a:t>
                      </a:r>
                      <a:r>
                        <a:rPr lang="sk-SK" sz="12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sk-SK" sz="1200" dirty="0" err="1">
                          <a:solidFill>
                            <a:schemeClr val="bg1"/>
                          </a:solidFill>
                          <a:effectLst/>
                        </a:rPr>
                        <a:t>mean</a:t>
                      </a:r>
                      <a:r>
                        <a:rPr lang="sk-SK" sz="1200" dirty="0">
                          <a:solidFill>
                            <a:schemeClr val="bg1"/>
                          </a:solidFill>
                          <a:effectLst/>
                        </a:rPr>
                        <a:t> I </a:t>
                      </a:r>
                      <a:r>
                        <a:rPr lang="sk-SK" sz="1200" dirty="0" err="1">
                          <a:solidFill>
                            <a:schemeClr val="bg1"/>
                          </a:solidFill>
                          <a:effectLst/>
                        </a:rPr>
                        <a:t>have</a:t>
                      </a:r>
                      <a:r>
                        <a:rPr lang="sk-SK" sz="1200" dirty="0">
                          <a:solidFill>
                            <a:schemeClr val="bg1"/>
                          </a:solidFill>
                          <a:effectLst/>
                        </a:rPr>
                        <a:t> to </a:t>
                      </a:r>
                      <a:r>
                        <a:rPr lang="sk-SK" sz="1200" dirty="0" err="1">
                          <a:solidFill>
                            <a:schemeClr val="bg1"/>
                          </a:solidFill>
                          <a:effectLst/>
                        </a:rPr>
                        <a:t>be</a:t>
                      </a:r>
                      <a:r>
                        <a:rPr lang="sk-SK" sz="1200" dirty="0">
                          <a:solidFill>
                            <a:schemeClr val="bg1"/>
                          </a:solidFill>
                          <a:effectLst/>
                        </a:rPr>
                        <a:t>” </a:t>
                      </a:r>
                      <a:endParaRPr lang="sk-SK" sz="24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57889" marR="57889" marT="28945" marB="28945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2587055"/>
                  </a:ext>
                </a:extLst>
              </a:tr>
              <a:tr h="800169">
                <a:tc>
                  <a:txBody>
                    <a:bodyPr/>
                    <a:lstStyle/>
                    <a:p>
                      <a:r>
                        <a:rPr lang="sk-SK" sz="1200">
                          <a:effectLst/>
                        </a:rPr>
                        <a:t>Secondary </a:t>
                      </a:r>
                      <a:endParaRPr lang="sk-SK" sz="2400">
                        <a:effectLst/>
                      </a:endParaRPr>
                    </a:p>
                  </a:txBody>
                  <a:tcPr marL="57889" marR="57889" marT="28945" marB="28945" anchor="ctr"/>
                </a:tc>
                <a:tc>
                  <a:txBody>
                    <a:bodyPr/>
                    <a:lstStyle/>
                    <a:p>
                      <a:r>
                        <a:rPr lang="sk-SK" sz="1200" dirty="0" err="1">
                          <a:effectLst/>
                        </a:rPr>
                        <a:t>Irrational</a:t>
                      </a:r>
                      <a:r>
                        <a:rPr lang="sk-SK" sz="1200" dirty="0">
                          <a:effectLst/>
                        </a:rPr>
                        <a:t> </a:t>
                      </a:r>
                      <a:endParaRPr lang="sk-SK" sz="2400" dirty="0">
                        <a:effectLst/>
                      </a:endParaRPr>
                    </a:p>
                  </a:txBody>
                  <a:tcPr marL="57889" marR="57889" marT="28945" marB="28945" anchor="ctr"/>
                </a:tc>
                <a:tc>
                  <a:txBody>
                    <a:bodyPr/>
                    <a:lstStyle/>
                    <a:p>
                      <a:r>
                        <a:rPr lang="sk-SK" sz="1200" dirty="0" err="1">
                          <a:effectLst/>
                        </a:rPr>
                        <a:t>Awfulizing</a:t>
                      </a:r>
                      <a:r>
                        <a:rPr lang="sk-SK" sz="1200" dirty="0">
                          <a:effectLst/>
                        </a:rPr>
                        <a:t> </a:t>
                      </a:r>
                      <a:endParaRPr lang="sk-SK" sz="2400" dirty="0">
                        <a:effectLst/>
                      </a:endParaRPr>
                    </a:p>
                  </a:txBody>
                  <a:tcPr marL="57889" marR="57889" marT="28945" marB="28945" anchor="ctr"/>
                </a:tc>
                <a:tc>
                  <a:txBody>
                    <a:bodyPr/>
                    <a:lstStyle/>
                    <a:p>
                      <a:r>
                        <a:rPr lang="sk-SK" sz="1200" dirty="0" err="1">
                          <a:effectLst/>
                        </a:rPr>
                        <a:t>Athlete</a:t>
                      </a:r>
                      <a:r>
                        <a:rPr lang="sk-SK" sz="1200" dirty="0">
                          <a:effectLst/>
                        </a:rPr>
                        <a:t> </a:t>
                      </a:r>
                      <a:r>
                        <a:rPr lang="sk-SK" sz="1200" dirty="0" err="1">
                          <a:effectLst/>
                        </a:rPr>
                        <a:t>believes</a:t>
                      </a:r>
                      <a:r>
                        <a:rPr lang="sk-SK" sz="1200" dirty="0">
                          <a:effectLst/>
                        </a:rPr>
                        <a:t> </a:t>
                      </a:r>
                      <a:r>
                        <a:rPr lang="sk-SK" sz="1200" dirty="0" err="1">
                          <a:effectLst/>
                        </a:rPr>
                        <a:t>that</a:t>
                      </a:r>
                      <a:r>
                        <a:rPr lang="sk-SK" sz="1200" dirty="0">
                          <a:effectLst/>
                        </a:rPr>
                        <a:t> </a:t>
                      </a:r>
                      <a:r>
                        <a:rPr lang="sk-SK" sz="1200" dirty="0" err="1">
                          <a:effectLst/>
                        </a:rPr>
                        <a:t>if</a:t>
                      </a:r>
                      <a:r>
                        <a:rPr lang="sk-SK" sz="1200" dirty="0">
                          <a:effectLst/>
                        </a:rPr>
                        <a:t> x </a:t>
                      </a:r>
                      <a:r>
                        <a:rPr lang="sk-SK" sz="1200" dirty="0" err="1">
                          <a:effectLst/>
                        </a:rPr>
                        <a:t>happens</a:t>
                      </a:r>
                      <a:r>
                        <a:rPr lang="sk-SK" sz="1200" dirty="0">
                          <a:effectLst/>
                        </a:rPr>
                        <a:t>: </a:t>
                      </a:r>
                      <a:r>
                        <a:rPr lang="sk-SK" sz="1200" dirty="0" err="1">
                          <a:effectLst/>
                        </a:rPr>
                        <a:t>nothing</a:t>
                      </a:r>
                      <a:r>
                        <a:rPr lang="sk-SK" sz="1200" dirty="0">
                          <a:effectLst/>
                        </a:rPr>
                        <a:t> </a:t>
                      </a:r>
                      <a:r>
                        <a:rPr lang="sk-SK" sz="1200" dirty="0" err="1">
                          <a:effectLst/>
                        </a:rPr>
                        <a:t>could</a:t>
                      </a:r>
                      <a:r>
                        <a:rPr lang="sk-SK" sz="1200" dirty="0">
                          <a:effectLst/>
                        </a:rPr>
                        <a:t> </a:t>
                      </a:r>
                      <a:r>
                        <a:rPr lang="sk-SK" sz="1200" dirty="0" err="1">
                          <a:effectLst/>
                        </a:rPr>
                        <a:t>be</a:t>
                      </a:r>
                      <a:r>
                        <a:rPr lang="sk-SK" sz="1200" dirty="0">
                          <a:effectLst/>
                        </a:rPr>
                        <a:t> </a:t>
                      </a:r>
                      <a:r>
                        <a:rPr lang="sk-SK" sz="1200" dirty="0" err="1">
                          <a:effectLst/>
                        </a:rPr>
                        <a:t>worse</a:t>
                      </a:r>
                      <a:r>
                        <a:rPr lang="sk-SK" sz="1200" dirty="0">
                          <a:effectLst/>
                        </a:rPr>
                        <a:t>, x </a:t>
                      </a:r>
                      <a:r>
                        <a:rPr lang="sk-SK" sz="1200" dirty="0" err="1">
                          <a:effectLst/>
                        </a:rPr>
                        <a:t>is</a:t>
                      </a:r>
                      <a:r>
                        <a:rPr lang="sk-SK" sz="1200" dirty="0">
                          <a:effectLst/>
                        </a:rPr>
                        <a:t> </a:t>
                      </a:r>
                      <a:r>
                        <a:rPr lang="sk-SK" sz="1200" dirty="0" err="1">
                          <a:effectLst/>
                        </a:rPr>
                        <a:t>worse</a:t>
                      </a:r>
                      <a:r>
                        <a:rPr lang="sk-SK" sz="1200" dirty="0">
                          <a:effectLst/>
                        </a:rPr>
                        <a:t> </a:t>
                      </a:r>
                      <a:r>
                        <a:rPr lang="sk-SK" sz="1200" dirty="0" err="1">
                          <a:effectLst/>
                        </a:rPr>
                        <a:t>than</a:t>
                      </a:r>
                      <a:r>
                        <a:rPr lang="sk-SK" sz="1200" dirty="0">
                          <a:effectLst/>
                        </a:rPr>
                        <a:t> 100% </a:t>
                      </a:r>
                      <a:r>
                        <a:rPr lang="sk-SK" sz="1200" dirty="0" err="1">
                          <a:effectLst/>
                        </a:rPr>
                        <a:t>bad</a:t>
                      </a:r>
                      <a:r>
                        <a:rPr lang="sk-SK" sz="1200" dirty="0">
                          <a:effectLst/>
                        </a:rPr>
                        <a:t>, and no </a:t>
                      </a:r>
                      <a:r>
                        <a:rPr lang="sk-SK" sz="1200" dirty="0" err="1">
                          <a:effectLst/>
                        </a:rPr>
                        <a:t>good</a:t>
                      </a:r>
                      <a:r>
                        <a:rPr lang="sk-SK" sz="1200" dirty="0">
                          <a:effectLst/>
                        </a:rPr>
                        <a:t> </a:t>
                      </a:r>
                      <a:r>
                        <a:rPr lang="sk-SK" sz="1200" dirty="0" err="1">
                          <a:effectLst/>
                        </a:rPr>
                        <a:t>could</a:t>
                      </a:r>
                      <a:r>
                        <a:rPr lang="sk-SK" sz="1200" dirty="0">
                          <a:effectLst/>
                        </a:rPr>
                        <a:t> </a:t>
                      </a:r>
                      <a:r>
                        <a:rPr lang="sk-SK" sz="1200" dirty="0" err="1">
                          <a:effectLst/>
                        </a:rPr>
                        <a:t>possibly</a:t>
                      </a:r>
                      <a:r>
                        <a:rPr lang="sk-SK" sz="1200" dirty="0">
                          <a:effectLst/>
                        </a:rPr>
                        <a:t> </a:t>
                      </a:r>
                      <a:r>
                        <a:rPr lang="sk-SK" sz="1200" dirty="0" err="1">
                          <a:effectLst/>
                        </a:rPr>
                        <a:t>come</a:t>
                      </a:r>
                      <a:r>
                        <a:rPr lang="sk-SK" sz="1200" dirty="0">
                          <a:effectLst/>
                        </a:rPr>
                        <a:t> </a:t>
                      </a:r>
                      <a:r>
                        <a:rPr lang="sk-SK" sz="1200" dirty="0" err="1">
                          <a:effectLst/>
                        </a:rPr>
                        <a:t>from</a:t>
                      </a:r>
                      <a:r>
                        <a:rPr lang="sk-SK" sz="1200" dirty="0">
                          <a:effectLst/>
                        </a:rPr>
                        <a:t> </a:t>
                      </a:r>
                      <a:r>
                        <a:rPr lang="sk-SK" sz="1200" dirty="0" err="1">
                          <a:effectLst/>
                        </a:rPr>
                        <a:t>this</a:t>
                      </a:r>
                      <a:r>
                        <a:rPr lang="sk-SK" sz="1200" dirty="0">
                          <a:effectLst/>
                        </a:rPr>
                        <a:t> </a:t>
                      </a:r>
                      <a:r>
                        <a:rPr lang="sk-SK" sz="1200" dirty="0" err="1">
                          <a:effectLst/>
                        </a:rPr>
                        <a:t>bad</a:t>
                      </a:r>
                      <a:r>
                        <a:rPr lang="sk-SK" sz="1200" dirty="0">
                          <a:effectLst/>
                        </a:rPr>
                        <a:t> </a:t>
                      </a:r>
                      <a:r>
                        <a:rPr lang="sk-SK" sz="1200" dirty="0" err="1">
                          <a:effectLst/>
                        </a:rPr>
                        <a:t>event</a:t>
                      </a:r>
                      <a:r>
                        <a:rPr lang="sk-SK" sz="1200" dirty="0">
                          <a:effectLst/>
                        </a:rPr>
                        <a:t> </a:t>
                      </a:r>
                      <a:endParaRPr lang="sk-SK" sz="2400" dirty="0">
                        <a:effectLst/>
                      </a:endParaRPr>
                    </a:p>
                  </a:txBody>
                  <a:tcPr marL="57889" marR="57889" marT="28945" marB="28945" anchor="ctr"/>
                </a:tc>
                <a:tc>
                  <a:txBody>
                    <a:bodyPr/>
                    <a:lstStyle/>
                    <a:p>
                      <a:r>
                        <a:rPr lang="sk-SK" sz="1200" dirty="0">
                          <a:effectLst/>
                        </a:rPr>
                        <a:t>“I </a:t>
                      </a:r>
                      <a:r>
                        <a:rPr lang="sk-SK" sz="1200" dirty="0" err="1">
                          <a:effectLst/>
                        </a:rPr>
                        <a:t>must</a:t>
                      </a:r>
                      <a:r>
                        <a:rPr lang="sk-SK" sz="1200" dirty="0">
                          <a:effectLst/>
                        </a:rPr>
                        <a:t> </a:t>
                      </a:r>
                      <a:r>
                        <a:rPr lang="sk-SK" sz="1200" dirty="0" err="1">
                          <a:effectLst/>
                        </a:rPr>
                        <a:t>succeed</a:t>
                      </a:r>
                      <a:r>
                        <a:rPr lang="sk-SK" sz="1200" dirty="0">
                          <a:effectLst/>
                        </a:rPr>
                        <a:t> and </a:t>
                      </a:r>
                      <a:r>
                        <a:rPr lang="sk-SK" sz="1200" dirty="0" err="1">
                          <a:effectLst/>
                        </a:rPr>
                        <a:t>if</a:t>
                      </a:r>
                      <a:r>
                        <a:rPr lang="sk-SK" sz="1200" dirty="0">
                          <a:effectLst/>
                        </a:rPr>
                        <a:t> I </a:t>
                      </a:r>
                      <a:r>
                        <a:rPr lang="sk-SK" sz="1200" dirty="0" err="1">
                          <a:effectLst/>
                        </a:rPr>
                        <a:t>don't</a:t>
                      </a:r>
                      <a:r>
                        <a:rPr lang="sk-SK" sz="1200" dirty="0">
                          <a:effectLst/>
                        </a:rPr>
                        <a:t> </a:t>
                      </a:r>
                      <a:r>
                        <a:rPr lang="sk-SK" sz="1200" dirty="0" err="1">
                          <a:effectLst/>
                        </a:rPr>
                        <a:t>it</a:t>
                      </a:r>
                      <a:r>
                        <a:rPr lang="sk-SK" sz="1200" dirty="0">
                          <a:effectLst/>
                        </a:rPr>
                        <a:t> </a:t>
                      </a:r>
                      <a:r>
                        <a:rPr lang="sk-SK" sz="1200" dirty="0" err="1">
                          <a:effectLst/>
                        </a:rPr>
                        <a:t>will</a:t>
                      </a:r>
                      <a:r>
                        <a:rPr lang="sk-SK" sz="1200" dirty="0">
                          <a:effectLst/>
                        </a:rPr>
                        <a:t> </a:t>
                      </a:r>
                      <a:r>
                        <a:rPr lang="sk-SK" sz="1200" dirty="0" err="1">
                          <a:effectLst/>
                        </a:rPr>
                        <a:t>be</a:t>
                      </a:r>
                      <a:r>
                        <a:rPr lang="sk-SK" sz="1200" dirty="0">
                          <a:effectLst/>
                        </a:rPr>
                        <a:t> </a:t>
                      </a:r>
                      <a:r>
                        <a:rPr lang="sk-SK" sz="1200" dirty="0" err="1">
                          <a:effectLst/>
                        </a:rPr>
                        <a:t>awful</a:t>
                      </a:r>
                      <a:r>
                        <a:rPr lang="sk-SK" sz="1200" dirty="0">
                          <a:effectLst/>
                        </a:rPr>
                        <a:t>” </a:t>
                      </a:r>
                      <a:endParaRPr lang="sk-SK" sz="2400" dirty="0">
                        <a:effectLst/>
                      </a:endParaRPr>
                    </a:p>
                  </a:txBody>
                  <a:tcPr marL="57889" marR="57889" marT="28945" marB="28945" anchor="ctr"/>
                </a:tc>
                <a:extLst>
                  <a:ext uri="{0D108BD9-81ED-4DB2-BD59-A6C34878D82A}">
                    <a16:rowId xmlns:a16="http://schemas.microsoft.com/office/drawing/2014/main" val="4125705574"/>
                  </a:ext>
                </a:extLst>
              </a:tr>
              <a:tr h="944461">
                <a:tc>
                  <a:txBody>
                    <a:bodyPr/>
                    <a:lstStyle/>
                    <a:p>
                      <a:endParaRPr lang="sk-SK" sz="2400" dirty="0">
                        <a:effectLst/>
                      </a:endParaRPr>
                    </a:p>
                  </a:txBody>
                  <a:tcPr marL="57889" marR="57889" marT="28945" marB="28945" anchor="ctr"/>
                </a:tc>
                <a:tc>
                  <a:txBody>
                    <a:bodyPr/>
                    <a:lstStyle/>
                    <a:p>
                      <a:endParaRPr lang="sk-SK" sz="2400" dirty="0">
                        <a:effectLst/>
                      </a:endParaRPr>
                    </a:p>
                  </a:txBody>
                  <a:tcPr marL="57889" marR="57889" marT="28945" marB="28945" anchor="ctr"/>
                </a:tc>
                <a:tc>
                  <a:txBody>
                    <a:bodyPr/>
                    <a:lstStyle/>
                    <a:p>
                      <a:r>
                        <a:rPr lang="sk-SK" sz="1200" dirty="0" err="1">
                          <a:effectLst/>
                        </a:rPr>
                        <a:t>Low</a:t>
                      </a:r>
                      <a:r>
                        <a:rPr lang="sk-SK" sz="1200" dirty="0">
                          <a:effectLst/>
                        </a:rPr>
                        <a:t> </a:t>
                      </a:r>
                      <a:r>
                        <a:rPr lang="sk-SK" sz="1200" dirty="0" err="1">
                          <a:effectLst/>
                        </a:rPr>
                        <a:t>frustration</a:t>
                      </a:r>
                      <a:r>
                        <a:rPr lang="sk-SK" sz="1200" dirty="0">
                          <a:effectLst/>
                        </a:rPr>
                        <a:t> </a:t>
                      </a:r>
                      <a:r>
                        <a:rPr lang="sk-SK" sz="1200" dirty="0" err="1">
                          <a:effectLst/>
                        </a:rPr>
                        <a:t>tolerance</a:t>
                      </a:r>
                      <a:r>
                        <a:rPr lang="sk-SK" sz="1200" dirty="0">
                          <a:effectLst/>
                        </a:rPr>
                        <a:t> </a:t>
                      </a:r>
                      <a:endParaRPr lang="sk-SK" sz="2400" dirty="0">
                        <a:effectLst/>
                      </a:endParaRPr>
                    </a:p>
                  </a:txBody>
                  <a:tcPr marL="57889" marR="57889" marT="28945" marB="28945" anchor="ctr"/>
                </a:tc>
                <a:tc>
                  <a:txBody>
                    <a:bodyPr/>
                    <a:lstStyle/>
                    <a:p>
                      <a:r>
                        <a:rPr lang="sk-SK" sz="1200" dirty="0" err="1">
                          <a:effectLst/>
                        </a:rPr>
                        <a:t>Athlete</a:t>
                      </a:r>
                      <a:r>
                        <a:rPr lang="sk-SK" sz="1200" dirty="0">
                          <a:effectLst/>
                        </a:rPr>
                        <a:t> </a:t>
                      </a:r>
                      <a:r>
                        <a:rPr lang="sk-SK" sz="1200" dirty="0" err="1">
                          <a:effectLst/>
                        </a:rPr>
                        <a:t>believes</a:t>
                      </a:r>
                      <a:r>
                        <a:rPr lang="sk-SK" sz="1200" dirty="0">
                          <a:effectLst/>
                        </a:rPr>
                        <a:t> </a:t>
                      </a:r>
                      <a:r>
                        <a:rPr lang="sk-SK" sz="1200" dirty="0" err="1">
                          <a:effectLst/>
                        </a:rPr>
                        <a:t>that</a:t>
                      </a:r>
                      <a:r>
                        <a:rPr lang="sk-SK" sz="1200" dirty="0">
                          <a:effectLst/>
                        </a:rPr>
                        <a:t>, in </a:t>
                      </a:r>
                      <a:r>
                        <a:rPr lang="sk-SK" sz="1200" dirty="0" err="1">
                          <a:effectLst/>
                        </a:rPr>
                        <a:t>face</a:t>
                      </a:r>
                      <a:r>
                        <a:rPr lang="sk-SK" sz="1200" dirty="0">
                          <a:effectLst/>
                        </a:rPr>
                        <a:t> of a </a:t>
                      </a:r>
                      <a:r>
                        <a:rPr lang="sk-SK" sz="1200" dirty="0" err="1">
                          <a:effectLst/>
                        </a:rPr>
                        <a:t>struggle</a:t>
                      </a:r>
                      <a:r>
                        <a:rPr lang="sk-SK" sz="1200" dirty="0">
                          <a:effectLst/>
                        </a:rPr>
                        <a:t> to </a:t>
                      </a:r>
                      <a:r>
                        <a:rPr lang="sk-SK" sz="1200" dirty="0" err="1">
                          <a:effectLst/>
                        </a:rPr>
                        <a:t>put</a:t>
                      </a:r>
                      <a:r>
                        <a:rPr lang="sk-SK" sz="1200" dirty="0">
                          <a:effectLst/>
                        </a:rPr>
                        <a:t> </a:t>
                      </a:r>
                      <a:r>
                        <a:rPr lang="sk-SK" sz="1200" dirty="0" err="1">
                          <a:effectLst/>
                        </a:rPr>
                        <a:t>up</a:t>
                      </a:r>
                      <a:r>
                        <a:rPr lang="sk-SK" sz="1200" dirty="0">
                          <a:effectLst/>
                        </a:rPr>
                        <a:t> </a:t>
                      </a:r>
                      <a:r>
                        <a:rPr lang="sk-SK" sz="1200" dirty="0" err="1">
                          <a:effectLst/>
                        </a:rPr>
                        <a:t>with</a:t>
                      </a:r>
                      <a:r>
                        <a:rPr lang="sk-SK" sz="1200" dirty="0">
                          <a:effectLst/>
                        </a:rPr>
                        <a:t> </a:t>
                      </a:r>
                      <a:r>
                        <a:rPr lang="sk-SK" sz="1200" dirty="0" err="1">
                          <a:effectLst/>
                        </a:rPr>
                        <a:t>adversity</a:t>
                      </a:r>
                      <a:r>
                        <a:rPr lang="sk-SK" sz="1200" dirty="0">
                          <a:effectLst/>
                        </a:rPr>
                        <a:t>: I </a:t>
                      </a:r>
                      <a:r>
                        <a:rPr lang="sk-SK" sz="1200" dirty="0" err="1">
                          <a:effectLst/>
                        </a:rPr>
                        <a:t>will</a:t>
                      </a:r>
                      <a:r>
                        <a:rPr lang="sk-SK" sz="1200" dirty="0">
                          <a:effectLst/>
                        </a:rPr>
                        <a:t> </a:t>
                      </a:r>
                      <a:r>
                        <a:rPr lang="sk-SK" sz="1200" dirty="0" err="1">
                          <a:effectLst/>
                        </a:rPr>
                        <a:t>die</a:t>
                      </a:r>
                      <a:r>
                        <a:rPr lang="sk-SK" sz="1200" dirty="0">
                          <a:effectLst/>
                        </a:rPr>
                        <a:t> </a:t>
                      </a:r>
                      <a:r>
                        <a:rPr lang="sk-SK" sz="1200" dirty="0" err="1">
                          <a:effectLst/>
                        </a:rPr>
                        <a:t>if</a:t>
                      </a:r>
                      <a:r>
                        <a:rPr lang="sk-SK" sz="1200" dirty="0">
                          <a:effectLst/>
                        </a:rPr>
                        <a:t> </a:t>
                      </a:r>
                      <a:r>
                        <a:rPr lang="sk-SK" sz="1200" dirty="0" err="1">
                          <a:effectLst/>
                        </a:rPr>
                        <a:t>the</a:t>
                      </a:r>
                      <a:r>
                        <a:rPr lang="sk-SK" sz="1200" dirty="0">
                          <a:effectLst/>
                        </a:rPr>
                        <a:t> </a:t>
                      </a:r>
                      <a:r>
                        <a:rPr lang="sk-SK" sz="1200" dirty="0" err="1">
                          <a:effectLst/>
                        </a:rPr>
                        <a:t>discomfort</a:t>
                      </a:r>
                      <a:r>
                        <a:rPr lang="sk-SK" sz="1200" dirty="0">
                          <a:effectLst/>
                        </a:rPr>
                        <a:t> </a:t>
                      </a:r>
                      <a:r>
                        <a:rPr lang="sk-SK" sz="1200" dirty="0" err="1">
                          <a:effectLst/>
                        </a:rPr>
                        <a:t>continues</a:t>
                      </a:r>
                      <a:r>
                        <a:rPr lang="sk-SK" sz="1200" dirty="0">
                          <a:effectLst/>
                        </a:rPr>
                        <a:t>, and I </a:t>
                      </a:r>
                      <a:r>
                        <a:rPr lang="sk-SK" sz="1200" dirty="0" err="1">
                          <a:effectLst/>
                        </a:rPr>
                        <a:t>will</a:t>
                      </a:r>
                      <a:r>
                        <a:rPr lang="sk-SK" sz="1200" dirty="0">
                          <a:effectLst/>
                        </a:rPr>
                        <a:t> </a:t>
                      </a:r>
                      <a:r>
                        <a:rPr lang="sk-SK" sz="1200" dirty="0" err="1">
                          <a:effectLst/>
                        </a:rPr>
                        <a:t>lose</a:t>
                      </a:r>
                      <a:r>
                        <a:rPr lang="sk-SK" sz="1200" dirty="0">
                          <a:effectLst/>
                        </a:rPr>
                        <a:t> </a:t>
                      </a:r>
                      <a:r>
                        <a:rPr lang="sk-SK" sz="1200" dirty="0" err="1">
                          <a:effectLst/>
                        </a:rPr>
                        <a:t>the</a:t>
                      </a:r>
                      <a:r>
                        <a:rPr lang="sk-SK" sz="1200" dirty="0">
                          <a:effectLst/>
                        </a:rPr>
                        <a:t> </a:t>
                      </a:r>
                      <a:r>
                        <a:rPr lang="sk-SK" sz="1200" dirty="0" err="1">
                          <a:effectLst/>
                        </a:rPr>
                        <a:t>capacity</a:t>
                      </a:r>
                      <a:r>
                        <a:rPr lang="sk-SK" sz="1200" dirty="0">
                          <a:effectLst/>
                        </a:rPr>
                        <a:t> to </a:t>
                      </a:r>
                      <a:r>
                        <a:rPr lang="sk-SK" sz="1200" dirty="0" err="1">
                          <a:effectLst/>
                        </a:rPr>
                        <a:t>experience</a:t>
                      </a:r>
                      <a:r>
                        <a:rPr lang="sk-SK" sz="1200" dirty="0">
                          <a:effectLst/>
                        </a:rPr>
                        <a:t> </a:t>
                      </a:r>
                      <a:r>
                        <a:rPr lang="sk-SK" sz="1200" dirty="0" err="1">
                          <a:effectLst/>
                        </a:rPr>
                        <a:t>happiness</a:t>
                      </a:r>
                      <a:r>
                        <a:rPr lang="sk-SK" sz="1200" dirty="0">
                          <a:effectLst/>
                        </a:rPr>
                        <a:t> </a:t>
                      </a:r>
                      <a:r>
                        <a:rPr lang="sk-SK" sz="1200" dirty="0" err="1">
                          <a:effectLst/>
                        </a:rPr>
                        <a:t>if</a:t>
                      </a:r>
                      <a:r>
                        <a:rPr lang="sk-SK" sz="1200" dirty="0">
                          <a:effectLst/>
                        </a:rPr>
                        <a:t> </a:t>
                      </a:r>
                      <a:r>
                        <a:rPr lang="sk-SK" sz="1200" dirty="0" err="1">
                          <a:effectLst/>
                        </a:rPr>
                        <a:t>the</a:t>
                      </a:r>
                      <a:r>
                        <a:rPr lang="sk-SK" sz="1200" dirty="0">
                          <a:effectLst/>
                        </a:rPr>
                        <a:t> </a:t>
                      </a:r>
                      <a:r>
                        <a:rPr lang="sk-SK" sz="1200" dirty="0" err="1">
                          <a:effectLst/>
                        </a:rPr>
                        <a:t>discomfort</a:t>
                      </a:r>
                      <a:r>
                        <a:rPr lang="sk-SK" sz="1200" dirty="0">
                          <a:effectLst/>
                        </a:rPr>
                        <a:t> </a:t>
                      </a:r>
                      <a:r>
                        <a:rPr lang="sk-SK" sz="1200" dirty="0" err="1">
                          <a:effectLst/>
                        </a:rPr>
                        <a:t>continues</a:t>
                      </a:r>
                      <a:r>
                        <a:rPr lang="sk-SK" sz="1200" dirty="0">
                          <a:effectLst/>
                        </a:rPr>
                        <a:t> </a:t>
                      </a:r>
                      <a:endParaRPr lang="sk-SK" sz="2400" dirty="0">
                        <a:effectLst/>
                      </a:endParaRPr>
                    </a:p>
                  </a:txBody>
                  <a:tcPr marL="57889" marR="57889" marT="28945" marB="28945" anchor="ctr"/>
                </a:tc>
                <a:tc>
                  <a:txBody>
                    <a:bodyPr/>
                    <a:lstStyle/>
                    <a:p>
                      <a:r>
                        <a:rPr lang="sk-SK" sz="1200">
                          <a:effectLst/>
                        </a:rPr>
                        <a:t>“I must succeed and it is unbearable to fail” </a:t>
                      </a:r>
                      <a:endParaRPr lang="sk-SK" sz="2400">
                        <a:effectLst/>
                      </a:endParaRPr>
                    </a:p>
                  </a:txBody>
                  <a:tcPr marL="57889" marR="57889" marT="28945" marB="28945" anchor="ctr"/>
                </a:tc>
                <a:extLst>
                  <a:ext uri="{0D108BD9-81ED-4DB2-BD59-A6C34878D82A}">
                    <a16:rowId xmlns:a16="http://schemas.microsoft.com/office/drawing/2014/main" val="3900805084"/>
                  </a:ext>
                </a:extLst>
              </a:tr>
              <a:tr h="658867">
                <a:tc>
                  <a:txBody>
                    <a:bodyPr/>
                    <a:lstStyle/>
                    <a:p>
                      <a:endParaRPr lang="sk-SK" sz="2400">
                        <a:effectLst/>
                      </a:endParaRPr>
                    </a:p>
                  </a:txBody>
                  <a:tcPr marL="57889" marR="57889" marT="28945" marB="28945" anchor="ctr"/>
                </a:tc>
                <a:tc>
                  <a:txBody>
                    <a:bodyPr/>
                    <a:lstStyle/>
                    <a:p>
                      <a:endParaRPr lang="sk-SK" sz="2400">
                        <a:effectLst/>
                      </a:endParaRPr>
                    </a:p>
                  </a:txBody>
                  <a:tcPr marL="57889" marR="57889" marT="28945" marB="28945" anchor="ctr"/>
                </a:tc>
                <a:tc>
                  <a:txBody>
                    <a:bodyPr/>
                    <a:lstStyle/>
                    <a:p>
                      <a:r>
                        <a:rPr lang="sk-SK" sz="1200" dirty="0" err="1">
                          <a:effectLst/>
                        </a:rPr>
                        <a:t>Self</a:t>
                      </a:r>
                      <a:r>
                        <a:rPr lang="sk-SK" sz="1200" dirty="0">
                          <a:effectLst/>
                        </a:rPr>
                        <a:t>-/</a:t>
                      </a:r>
                      <a:r>
                        <a:rPr lang="sk-SK" sz="1200" dirty="0" err="1">
                          <a:effectLst/>
                        </a:rPr>
                        <a:t>other-downing</a:t>
                      </a:r>
                      <a:r>
                        <a:rPr lang="sk-SK" sz="1200" dirty="0">
                          <a:effectLst/>
                        </a:rPr>
                        <a:t> </a:t>
                      </a:r>
                      <a:endParaRPr lang="sk-SK" sz="2400" dirty="0">
                        <a:effectLst/>
                      </a:endParaRPr>
                    </a:p>
                  </a:txBody>
                  <a:tcPr marL="57889" marR="57889" marT="28945" marB="28945" anchor="ctr"/>
                </a:tc>
                <a:tc>
                  <a:txBody>
                    <a:bodyPr/>
                    <a:lstStyle/>
                    <a:p>
                      <a:r>
                        <a:rPr lang="sk-SK" sz="1200">
                          <a:effectLst/>
                        </a:rPr>
                        <a:t>Self and others are rated on the basis of one aspect </a:t>
                      </a:r>
                      <a:endParaRPr lang="sk-SK" sz="2400">
                        <a:effectLst/>
                      </a:endParaRPr>
                    </a:p>
                  </a:txBody>
                  <a:tcPr marL="57889" marR="57889" marT="28945" marB="28945" anchor="ctr"/>
                </a:tc>
                <a:tc>
                  <a:txBody>
                    <a:bodyPr/>
                    <a:lstStyle/>
                    <a:p>
                      <a:r>
                        <a:rPr lang="sk-SK" sz="1200">
                          <a:effectLst/>
                        </a:rPr>
                        <a:t>“When I fail, it means that I am an idiot” </a:t>
                      </a:r>
                      <a:endParaRPr lang="sk-SK" sz="2400">
                        <a:effectLst/>
                      </a:endParaRPr>
                    </a:p>
                    <a:p>
                      <a:r>
                        <a:rPr lang="sk-SK" sz="1200">
                          <a:effectLst/>
                        </a:rPr>
                        <a:t>“When they treat me poorly, it proves they are bad people” </a:t>
                      </a:r>
                      <a:endParaRPr lang="sk-SK" sz="2400">
                        <a:effectLst/>
                      </a:endParaRPr>
                    </a:p>
                  </a:txBody>
                  <a:tcPr marL="57889" marR="57889" marT="28945" marB="28945" anchor="ctr"/>
                </a:tc>
                <a:extLst>
                  <a:ext uri="{0D108BD9-81ED-4DB2-BD59-A6C34878D82A}">
                    <a16:rowId xmlns:a16="http://schemas.microsoft.com/office/drawing/2014/main" val="134335669"/>
                  </a:ext>
                </a:extLst>
              </a:tr>
              <a:tr h="800169">
                <a:tc>
                  <a:txBody>
                    <a:bodyPr/>
                    <a:lstStyle/>
                    <a:p>
                      <a:endParaRPr lang="sk-SK" sz="24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57889" marR="57889" marT="28945" marB="28945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k-SK" sz="1200" dirty="0" err="1">
                          <a:solidFill>
                            <a:schemeClr val="bg1"/>
                          </a:solidFill>
                          <a:effectLst/>
                        </a:rPr>
                        <a:t>Rational</a:t>
                      </a:r>
                      <a:r>
                        <a:rPr lang="sk-SK" sz="12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endParaRPr lang="sk-SK" sz="24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57889" marR="57889" marT="28945" marB="28945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k-SK" sz="1200" dirty="0" err="1">
                          <a:solidFill>
                            <a:schemeClr val="bg1"/>
                          </a:solidFill>
                          <a:effectLst/>
                        </a:rPr>
                        <a:t>Anti-awfulizing</a:t>
                      </a:r>
                      <a:r>
                        <a:rPr lang="sk-SK" sz="12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endParaRPr lang="sk-SK" sz="24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57889" marR="57889" marT="28945" marB="28945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k-SK" sz="1200" dirty="0" err="1">
                          <a:solidFill>
                            <a:schemeClr val="bg1"/>
                          </a:solidFill>
                          <a:effectLst/>
                        </a:rPr>
                        <a:t>Athlete</a:t>
                      </a:r>
                      <a:r>
                        <a:rPr lang="sk-SK" sz="12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sk-SK" sz="1200" dirty="0" err="1">
                          <a:solidFill>
                            <a:schemeClr val="bg1"/>
                          </a:solidFill>
                          <a:effectLst/>
                        </a:rPr>
                        <a:t>believes</a:t>
                      </a:r>
                      <a:r>
                        <a:rPr lang="sk-SK" sz="12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sk-SK" sz="1200" dirty="0" err="1">
                          <a:solidFill>
                            <a:schemeClr val="bg1"/>
                          </a:solidFill>
                          <a:effectLst/>
                        </a:rPr>
                        <a:t>that</a:t>
                      </a:r>
                      <a:r>
                        <a:rPr lang="sk-SK" sz="12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sk-SK" sz="1200" dirty="0" err="1">
                          <a:solidFill>
                            <a:schemeClr val="bg1"/>
                          </a:solidFill>
                          <a:effectLst/>
                        </a:rPr>
                        <a:t>if</a:t>
                      </a:r>
                      <a:r>
                        <a:rPr lang="sk-SK" sz="1200" dirty="0">
                          <a:solidFill>
                            <a:schemeClr val="bg1"/>
                          </a:solidFill>
                          <a:effectLst/>
                        </a:rPr>
                        <a:t> x </a:t>
                      </a:r>
                      <a:r>
                        <a:rPr lang="sk-SK" sz="1200" dirty="0" err="1">
                          <a:solidFill>
                            <a:schemeClr val="bg1"/>
                          </a:solidFill>
                          <a:effectLst/>
                        </a:rPr>
                        <a:t>happens</a:t>
                      </a:r>
                      <a:r>
                        <a:rPr lang="sk-SK" sz="1200" dirty="0">
                          <a:solidFill>
                            <a:schemeClr val="bg1"/>
                          </a:solidFill>
                          <a:effectLst/>
                        </a:rPr>
                        <a:t>: </a:t>
                      </a:r>
                      <a:r>
                        <a:rPr lang="sk-SK" sz="1200" dirty="0" err="1">
                          <a:solidFill>
                            <a:schemeClr val="bg1"/>
                          </a:solidFill>
                          <a:effectLst/>
                        </a:rPr>
                        <a:t>worse</a:t>
                      </a:r>
                      <a:r>
                        <a:rPr lang="sk-SK" sz="12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sk-SK" sz="1200" dirty="0" err="1">
                          <a:solidFill>
                            <a:schemeClr val="bg1"/>
                          </a:solidFill>
                          <a:effectLst/>
                        </a:rPr>
                        <a:t>things</a:t>
                      </a:r>
                      <a:r>
                        <a:rPr lang="sk-SK" sz="12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sk-SK" sz="1200" dirty="0" err="1">
                          <a:solidFill>
                            <a:schemeClr val="bg1"/>
                          </a:solidFill>
                          <a:effectLst/>
                        </a:rPr>
                        <a:t>could</a:t>
                      </a:r>
                      <a:r>
                        <a:rPr lang="sk-SK" sz="12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sk-SK" sz="1200" dirty="0" err="1">
                          <a:solidFill>
                            <a:schemeClr val="bg1"/>
                          </a:solidFill>
                          <a:effectLst/>
                        </a:rPr>
                        <a:t>happen</a:t>
                      </a:r>
                      <a:r>
                        <a:rPr lang="sk-SK" sz="1200" dirty="0">
                          <a:solidFill>
                            <a:schemeClr val="bg1"/>
                          </a:solidFill>
                          <a:effectLst/>
                        </a:rPr>
                        <a:t>, x </a:t>
                      </a:r>
                      <a:r>
                        <a:rPr lang="sk-SK" sz="1200" dirty="0" err="1">
                          <a:solidFill>
                            <a:schemeClr val="bg1"/>
                          </a:solidFill>
                          <a:effectLst/>
                        </a:rPr>
                        <a:t>is</a:t>
                      </a:r>
                      <a:r>
                        <a:rPr lang="sk-SK" sz="12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sk-SK" sz="1200" dirty="0" err="1">
                          <a:solidFill>
                            <a:schemeClr val="bg1"/>
                          </a:solidFill>
                          <a:effectLst/>
                        </a:rPr>
                        <a:t>not</a:t>
                      </a:r>
                      <a:r>
                        <a:rPr lang="sk-SK" sz="1200" dirty="0">
                          <a:solidFill>
                            <a:schemeClr val="bg1"/>
                          </a:solidFill>
                          <a:effectLst/>
                        </a:rPr>
                        <a:t> more </a:t>
                      </a:r>
                      <a:r>
                        <a:rPr lang="sk-SK" sz="1200" dirty="0" err="1">
                          <a:solidFill>
                            <a:schemeClr val="bg1"/>
                          </a:solidFill>
                          <a:effectLst/>
                        </a:rPr>
                        <a:t>than</a:t>
                      </a:r>
                      <a:r>
                        <a:rPr lang="sk-SK" sz="1200" dirty="0">
                          <a:solidFill>
                            <a:schemeClr val="bg1"/>
                          </a:solidFill>
                          <a:effectLst/>
                        </a:rPr>
                        <a:t> 100% </a:t>
                      </a:r>
                      <a:r>
                        <a:rPr lang="sk-SK" sz="1200" dirty="0" err="1">
                          <a:solidFill>
                            <a:schemeClr val="bg1"/>
                          </a:solidFill>
                          <a:effectLst/>
                        </a:rPr>
                        <a:t>bad</a:t>
                      </a:r>
                      <a:r>
                        <a:rPr lang="sk-SK" sz="1200" dirty="0">
                          <a:solidFill>
                            <a:schemeClr val="bg1"/>
                          </a:solidFill>
                          <a:effectLst/>
                        </a:rPr>
                        <a:t>, and </a:t>
                      </a:r>
                      <a:r>
                        <a:rPr lang="sk-SK" sz="1200" dirty="0" err="1">
                          <a:solidFill>
                            <a:schemeClr val="bg1"/>
                          </a:solidFill>
                          <a:effectLst/>
                        </a:rPr>
                        <a:t>some</a:t>
                      </a:r>
                      <a:r>
                        <a:rPr lang="sk-SK" sz="12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sk-SK" sz="1200" dirty="0" err="1">
                          <a:solidFill>
                            <a:schemeClr val="bg1"/>
                          </a:solidFill>
                          <a:effectLst/>
                        </a:rPr>
                        <a:t>good</a:t>
                      </a:r>
                      <a:r>
                        <a:rPr lang="sk-SK" sz="12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sk-SK" sz="1200" dirty="0" err="1">
                          <a:solidFill>
                            <a:schemeClr val="bg1"/>
                          </a:solidFill>
                          <a:effectLst/>
                        </a:rPr>
                        <a:t>could</a:t>
                      </a:r>
                      <a:r>
                        <a:rPr lang="sk-SK" sz="12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sk-SK" sz="1200" dirty="0" err="1">
                          <a:solidFill>
                            <a:schemeClr val="bg1"/>
                          </a:solidFill>
                          <a:effectLst/>
                        </a:rPr>
                        <a:t>possibly</a:t>
                      </a:r>
                      <a:r>
                        <a:rPr lang="sk-SK" sz="12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sk-SK" sz="1200" dirty="0" err="1">
                          <a:solidFill>
                            <a:schemeClr val="bg1"/>
                          </a:solidFill>
                          <a:effectLst/>
                        </a:rPr>
                        <a:t>come</a:t>
                      </a:r>
                      <a:r>
                        <a:rPr lang="sk-SK" sz="12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sk-SK" sz="1200" dirty="0" err="1">
                          <a:solidFill>
                            <a:schemeClr val="bg1"/>
                          </a:solidFill>
                          <a:effectLst/>
                        </a:rPr>
                        <a:t>from</a:t>
                      </a:r>
                      <a:r>
                        <a:rPr lang="sk-SK" sz="12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sk-SK" sz="1200" dirty="0" err="1">
                          <a:solidFill>
                            <a:schemeClr val="bg1"/>
                          </a:solidFill>
                          <a:effectLst/>
                        </a:rPr>
                        <a:t>this</a:t>
                      </a:r>
                      <a:r>
                        <a:rPr lang="sk-SK" sz="12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sk-SK" sz="1200" dirty="0" err="1">
                          <a:solidFill>
                            <a:schemeClr val="bg1"/>
                          </a:solidFill>
                          <a:effectLst/>
                        </a:rPr>
                        <a:t>bad</a:t>
                      </a:r>
                      <a:r>
                        <a:rPr lang="sk-SK" sz="12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sk-SK" sz="1200" dirty="0" err="1">
                          <a:solidFill>
                            <a:schemeClr val="bg1"/>
                          </a:solidFill>
                          <a:effectLst/>
                        </a:rPr>
                        <a:t>event</a:t>
                      </a:r>
                      <a:r>
                        <a:rPr lang="sk-SK" sz="12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endParaRPr lang="sk-SK" sz="24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57889" marR="57889" marT="28945" marB="28945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k-SK" sz="1200" dirty="0">
                          <a:solidFill>
                            <a:schemeClr val="bg1"/>
                          </a:solidFill>
                          <a:effectLst/>
                        </a:rPr>
                        <a:t>“I </a:t>
                      </a:r>
                      <a:r>
                        <a:rPr lang="sk-SK" sz="1200" dirty="0" err="1">
                          <a:solidFill>
                            <a:schemeClr val="bg1"/>
                          </a:solidFill>
                          <a:effectLst/>
                        </a:rPr>
                        <a:t>want</a:t>
                      </a:r>
                      <a:r>
                        <a:rPr lang="sk-SK" sz="1200" dirty="0">
                          <a:solidFill>
                            <a:schemeClr val="bg1"/>
                          </a:solidFill>
                          <a:effectLst/>
                        </a:rPr>
                        <a:t> to </a:t>
                      </a:r>
                      <a:r>
                        <a:rPr lang="sk-SK" sz="1200" dirty="0" err="1">
                          <a:solidFill>
                            <a:schemeClr val="bg1"/>
                          </a:solidFill>
                          <a:effectLst/>
                        </a:rPr>
                        <a:t>succeed</a:t>
                      </a:r>
                      <a:r>
                        <a:rPr lang="sk-SK" sz="12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sk-SK" sz="1200" dirty="0" err="1">
                          <a:solidFill>
                            <a:schemeClr val="bg1"/>
                          </a:solidFill>
                          <a:effectLst/>
                        </a:rPr>
                        <a:t>but</a:t>
                      </a:r>
                      <a:r>
                        <a:rPr lang="sk-SK" sz="12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sk-SK" sz="1200" dirty="0" err="1">
                          <a:solidFill>
                            <a:schemeClr val="bg1"/>
                          </a:solidFill>
                          <a:effectLst/>
                        </a:rPr>
                        <a:t>if</a:t>
                      </a:r>
                      <a:r>
                        <a:rPr lang="sk-SK" sz="1200" dirty="0">
                          <a:solidFill>
                            <a:schemeClr val="bg1"/>
                          </a:solidFill>
                          <a:effectLst/>
                        </a:rPr>
                        <a:t> I </a:t>
                      </a:r>
                      <a:r>
                        <a:rPr lang="sk-SK" sz="1200" dirty="0" err="1">
                          <a:solidFill>
                            <a:schemeClr val="bg1"/>
                          </a:solidFill>
                          <a:effectLst/>
                        </a:rPr>
                        <a:t>don't</a:t>
                      </a:r>
                      <a:r>
                        <a:rPr lang="sk-SK" sz="12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sk-SK" sz="1200" dirty="0" err="1">
                          <a:solidFill>
                            <a:schemeClr val="bg1"/>
                          </a:solidFill>
                          <a:effectLst/>
                        </a:rPr>
                        <a:t>it</a:t>
                      </a:r>
                      <a:r>
                        <a:rPr lang="sk-SK" sz="12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sk-SK" sz="1200" dirty="0" err="1">
                          <a:solidFill>
                            <a:schemeClr val="bg1"/>
                          </a:solidFill>
                          <a:effectLst/>
                        </a:rPr>
                        <a:t>will</a:t>
                      </a:r>
                      <a:r>
                        <a:rPr lang="sk-SK" sz="12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sk-SK" sz="1200" dirty="0" err="1">
                          <a:solidFill>
                            <a:schemeClr val="bg1"/>
                          </a:solidFill>
                          <a:effectLst/>
                        </a:rPr>
                        <a:t>not</a:t>
                      </a:r>
                      <a:r>
                        <a:rPr lang="sk-SK" sz="12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sk-SK" sz="1200" dirty="0" err="1">
                          <a:solidFill>
                            <a:schemeClr val="bg1"/>
                          </a:solidFill>
                          <a:effectLst/>
                        </a:rPr>
                        <a:t>be</a:t>
                      </a:r>
                      <a:r>
                        <a:rPr lang="sk-SK" sz="12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sk-SK" sz="1200" dirty="0" err="1">
                          <a:solidFill>
                            <a:schemeClr val="bg1"/>
                          </a:solidFill>
                          <a:effectLst/>
                        </a:rPr>
                        <a:t>awful</a:t>
                      </a:r>
                      <a:r>
                        <a:rPr lang="sk-SK" sz="1200" dirty="0">
                          <a:solidFill>
                            <a:schemeClr val="bg1"/>
                          </a:solidFill>
                          <a:effectLst/>
                        </a:rPr>
                        <a:t>” </a:t>
                      </a:r>
                      <a:endParaRPr lang="sk-SK" sz="24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57889" marR="57889" marT="28945" marB="28945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8813711"/>
                  </a:ext>
                </a:extLst>
              </a:tr>
              <a:tr h="944461">
                <a:tc>
                  <a:txBody>
                    <a:bodyPr/>
                    <a:lstStyle/>
                    <a:p>
                      <a:endParaRPr lang="sk-SK" sz="240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57889" marR="57889" marT="28945" marB="28945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sk-SK" sz="24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57889" marR="57889" marT="28945" marB="28945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k-SK" sz="1200" dirty="0" err="1">
                          <a:solidFill>
                            <a:schemeClr val="bg1"/>
                          </a:solidFill>
                          <a:effectLst/>
                        </a:rPr>
                        <a:t>High</a:t>
                      </a:r>
                      <a:r>
                        <a:rPr lang="sk-SK" sz="12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sk-SK" sz="1200" dirty="0" err="1">
                          <a:solidFill>
                            <a:schemeClr val="bg1"/>
                          </a:solidFill>
                          <a:effectLst/>
                        </a:rPr>
                        <a:t>frustration</a:t>
                      </a:r>
                      <a:r>
                        <a:rPr lang="sk-SK" sz="12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sk-SK" sz="1200" dirty="0" err="1">
                          <a:solidFill>
                            <a:schemeClr val="bg1"/>
                          </a:solidFill>
                          <a:effectLst/>
                        </a:rPr>
                        <a:t>tolerance</a:t>
                      </a:r>
                      <a:r>
                        <a:rPr lang="sk-SK" sz="12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endParaRPr lang="sk-SK" sz="24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57889" marR="57889" marT="28945" marB="28945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k-SK" sz="1200" dirty="0" err="1">
                          <a:solidFill>
                            <a:schemeClr val="bg1"/>
                          </a:solidFill>
                          <a:effectLst/>
                        </a:rPr>
                        <a:t>Athlete</a:t>
                      </a:r>
                      <a:r>
                        <a:rPr lang="sk-SK" sz="12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sk-SK" sz="1200" dirty="0" err="1">
                          <a:solidFill>
                            <a:schemeClr val="bg1"/>
                          </a:solidFill>
                          <a:effectLst/>
                        </a:rPr>
                        <a:t>believes</a:t>
                      </a:r>
                      <a:r>
                        <a:rPr lang="sk-SK" sz="12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sk-SK" sz="1200" dirty="0" err="1">
                          <a:solidFill>
                            <a:schemeClr val="bg1"/>
                          </a:solidFill>
                          <a:effectLst/>
                        </a:rPr>
                        <a:t>that</a:t>
                      </a:r>
                      <a:r>
                        <a:rPr lang="sk-SK" sz="1200" dirty="0">
                          <a:solidFill>
                            <a:schemeClr val="bg1"/>
                          </a:solidFill>
                          <a:effectLst/>
                        </a:rPr>
                        <a:t>, in </a:t>
                      </a:r>
                      <a:r>
                        <a:rPr lang="sk-SK" sz="1200" dirty="0" err="1">
                          <a:solidFill>
                            <a:schemeClr val="bg1"/>
                          </a:solidFill>
                          <a:effectLst/>
                        </a:rPr>
                        <a:t>face</a:t>
                      </a:r>
                      <a:r>
                        <a:rPr lang="sk-SK" sz="1200" dirty="0">
                          <a:solidFill>
                            <a:schemeClr val="bg1"/>
                          </a:solidFill>
                          <a:effectLst/>
                        </a:rPr>
                        <a:t> of a </a:t>
                      </a:r>
                      <a:r>
                        <a:rPr lang="sk-SK" sz="1200" dirty="0" err="1">
                          <a:solidFill>
                            <a:schemeClr val="bg1"/>
                          </a:solidFill>
                          <a:effectLst/>
                        </a:rPr>
                        <a:t>struggle</a:t>
                      </a:r>
                      <a:r>
                        <a:rPr lang="sk-SK" sz="1200" dirty="0">
                          <a:solidFill>
                            <a:schemeClr val="bg1"/>
                          </a:solidFill>
                          <a:effectLst/>
                        </a:rPr>
                        <a:t> to </a:t>
                      </a:r>
                      <a:r>
                        <a:rPr lang="sk-SK" sz="1200" dirty="0" err="1">
                          <a:solidFill>
                            <a:schemeClr val="bg1"/>
                          </a:solidFill>
                          <a:effectLst/>
                        </a:rPr>
                        <a:t>put</a:t>
                      </a:r>
                      <a:r>
                        <a:rPr lang="sk-SK" sz="12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sk-SK" sz="1200" dirty="0" err="1">
                          <a:solidFill>
                            <a:schemeClr val="bg1"/>
                          </a:solidFill>
                          <a:effectLst/>
                        </a:rPr>
                        <a:t>up</a:t>
                      </a:r>
                      <a:r>
                        <a:rPr lang="sk-SK" sz="12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sk-SK" sz="1200" dirty="0" err="1">
                          <a:solidFill>
                            <a:schemeClr val="bg1"/>
                          </a:solidFill>
                          <a:effectLst/>
                        </a:rPr>
                        <a:t>with</a:t>
                      </a:r>
                      <a:r>
                        <a:rPr lang="sk-SK" sz="12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sk-SK" sz="1200" dirty="0" err="1">
                          <a:solidFill>
                            <a:schemeClr val="bg1"/>
                          </a:solidFill>
                          <a:effectLst/>
                        </a:rPr>
                        <a:t>adversity</a:t>
                      </a:r>
                      <a:r>
                        <a:rPr lang="sk-SK" sz="1200" dirty="0">
                          <a:solidFill>
                            <a:schemeClr val="bg1"/>
                          </a:solidFill>
                          <a:effectLst/>
                        </a:rPr>
                        <a:t>: I </a:t>
                      </a:r>
                      <a:r>
                        <a:rPr lang="sk-SK" sz="1200" dirty="0" err="1">
                          <a:solidFill>
                            <a:schemeClr val="bg1"/>
                          </a:solidFill>
                          <a:effectLst/>
                        </a:rPr>
                        <a:t>will</a:t>
                      </a:r>
                      <a:r>
                        <a:rPr lang="sk-SK" sz="12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sk-SK" sz="1200" dirty="0" err="1">
                          <a:solidFill>
                            <a:schemeClr val="bg1"/>
                          </a:solidFill>
                          <a:effectLst/>
                        </a:rPr>
                        <a:t>not</a:t>
                      </a:r>
                      <a:r>
                        <a:rPr lang="sk-SK" sz="12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sk-SK" sz="1200" dirty="0" err="1">
                          <a:solidFill>
                            <a:schemeClr val="bg1"/>
                          </a:solidFill>
                          <a:effectLst/>
                        </a:rPr>
                        <a:t>die</a:t>
                      </a:r>
                      <a:r>
                        <a:rPr lang="sk-SK" sz="12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sk-SK" sz="1200" dirty="0" err="1">
                          <a:solidFill>
                            <a:schemeClr val="bg1"/>
                          </a:solidFill>
                          <a:effectLst/>
                        </a:rPr>
                        <a:t>if</a:t>
                      </a:r>
                      <a:r>
                        <a:rPr lang="sk-SK" sz="12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sk-SK" sz="1200" dirty="0" err="1">
                          <a:solidFill>
                            <a:schemeClr val="bg1"/>
                          </a:solidFill>
                          <a:effectLst/>
                        </a:rPr>
                        <a:t>the</a:t>
                      </a:r>
                      <a:r>
                        <a:rPr lang="sk-SK" sz="12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sk-SK" sz="1200" dirty="0" err="1">
                          <a:solidFill>
                            <a:schemeClr val="bg1"/>
                          </a:solidFill>
                          <a:effectLst/>
                        </a:rPr>
                        <a:t>discomfort</a:t>
                      </a:r>
                      <a:r>
                        <a:rPr lang="sk-SK" sz="12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sk-SK" sz="1200" dirty="0" err="1">
                          <a:solidFill>
                            <a:schemeClr val="bg1"/>
                          </a:solidFill>
                          <a:effectLst/>
                        </a:rPr>
                        <a:t>continues</a:t>
                      </a:r>
                      <a:r>
                        <a:rPr lang="sk-SK" sz="1200" dirty="0">
                          <a:solidFill>
                            <a:schemeClr val="bg1"/>
                          </a:solidFill>
                          <a:effectLst/>
                        </a:rPr>
                        <a:t>, and I </a:t>
                      </a:r>
                      <a:r>
                        <a:rPr lang="sk-SK" sz="1200" dirty="0" err="1">
                          <a:solidFill>
                            <a:schemeClr val="bg1"/>
                          </a:solidFill>
                          <a:effectLst/>
                        </a:rPr>
                        <a:t>will</a:t>
                      </a:r>
                      <a:r>
                        <a:rPr lang="sk-SK" sz="12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sk-SK" sz="1200" dirty="0" err="1">
                          <a:solidFill>
                            <a:schemeClr val="bg1"/>
                          </a:solidFill>
                          <a:effectLst/>
                        </a:rPr>
                        <a:t>not</a:t>
                      </a:r>
                      <a:r>
                        <a:rPr lang="sk-SK" sz="12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sk-SK" sz="1200" dirty="0" err="1">
                          <a:solidFill>
                            <a:schemeClr val="bg1"/>
                          </a:solidFill>
                          <a:effectLst/>
                        </a:rPr>
                        <a:t>lose</a:t>
                      </a:r>
                      <a:r>
                        <a:rPr lang="sk-SK" sz="12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sk-SK" sz="1200" dirty="0" err="1">
                          <a:solidFill>
                            <a:schemeClr val="bg1"/>
                          </a:solidFill>
                          <a:effectLst/>
                        </a:rPr>
                        <a:t>the</a:t>
                      </a:r>
                      <a:r>
                        <a:rPr lang="sk-SK" sz="12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sk-SK" sz="1200" dirty="0" err="1">
                          <a:solidFill>
                            <a:schemeClr val="bg1"/>
                          </a:solidFill>
                          <a:effectLst/>
                        </a:rPr>
                        <a:t>capacity</a:t>
                      </a:r>
                      <a:r>
                        <a:rPr lang="sk-SK" sz="1200" dirty="0">
                          <a:solidFill>
                            <a:schemeClr val="bg1"/>
                          </a:solidFill>
                          <a:effectLst/>
                        </a:rPr>
                        <a:t> to </a:t>
                      </a:r>
                      <a:r>
                        <a:rPr lang="sk-SK" sz="1200" dirty="0" err="1">
                          <a:solidFill>
                            <a:schemeClr val="bg1"/>
                          </a:solidFill>
                          <a:effectLst/>
                        </a:rPr>
                        <a:t>experience</a:t>
                      </a:r>
                      <a:r>
                        <a:rPr lang="sk-SK" sz="12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sk-SK" sz="1200" dirty="0" err="1">
                          <a:solidFill>
                            <a:schemeClr val="bg1"/>
                          </a:solidFill>
                          <a:effectLst/>
                        </a:rPr>
                        <a:t>happiness</a:t>
                      </a:r>
                      <a:r>
                        <a:rPr lang="sk-SK" sz="12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sk-SK" sz="1200" dirty="0" err="1">
                          <a:solidFill>
                            <a:schemeClr val="bg1"/>
                          </a:solidFill>
                          <a:effectLst/>
                        </a:rPr>
                        <a:t>if</a:t>
                      </a:r>
                      <a:r>
                        <a:rPr lang="sk-SK" sz="12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sk-SK" sz="1200" dirty="0" err="1">
                          <a:solidFill>
                            <a:schemeClr val="bg1"/>
                          </a:solidFill>
                          <a:effectLst/>
                        </a:rPr>
                        <a:t>the</a:t>
                      </a:r>
                      <a:r>
                        <a:rPr lang="sk-SK" sz="12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sk-SK" sz="1200" dirty="0" err="1">
                          <a:solidFill>
                            <a:schemeClr val="bg1"/>
                          </a:solidFill>
                          <a:effectLst/>
                        </a:rPr>
                        <a:t>discomfort</a:t>
                      </a:r>
                      <a:r>
                        <a:rPr lang="sk-SK" sz="12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sk-SK" sz="1200" dirty="0" err="1">
                          <a:solidFill>
                            <a:schemeClr val="bg1"/>
                          </a:solidFill>
                          <a:effectLst/>
                        </a:rPr>
                        <a:t>continues</a:t>
                      </a:r>
                      <a:r>
                        <a:rPr lang="sk-SK" sz="12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endParaRPr lang="sk-SK" sz="24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57889" marR="57889" marT="28945" marB="28945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k-SK" sz="1200" dirty="0">
                          <a:solidFill>
                            <a:schemeClr val="bg1"/>
                          </a:solidFill>
                          <a:effectLst/>
                        </a:rPr>
                        <a:t>“I </a:t>
                      </a:r>
                      <a:r>
                        <a:rPr lang="sk-SK" sz="1200" dirty="0" err="1">
                          <a:solidFill>
                            <a:schemeClr val="bg1"/>
                          </a:solidFill>
                          <a:effectLst/>
                        </a:rPr>
                        <a:t>want</a:t>
                      </a:r>
                      <a:r>
                        <a:rPr lang="sk-SK" sz="1200" dirty="0">
                          <a:solidFill>
                            <a:schemeClr val="bg1"/>
                          </a:solidFill>
                          <a:effectLst/>
                        </a:rPr>
                        <a:t> to </a:t>
                      </a:r>
                      <a:r>
                        <a:rPr lang="sk-SK" sz="1200" dirty="0" err="1">
                          <a:solidFill>
                            <a:schemeClr val="bg1"/>
                          </a:solidFill>
                          <a:effectLst/>
                        </a:rPr>
                        <a:t>succeed</a:t>
                      </a:r>
                      <a:r>
                        <a:rPr lang="sk-SK" sz="12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sk-SK" sz="1200" dirty="0" err="1">
                          <a:solidFill>
                            <a:schemeClr val="bg1"/>
                          </a:solidFill>
                          <a:effectLst/>
                        </a:rPr>
                        <a:t>but</a:t>
                      </a:r>
                      <a:r>
                        <a:rPr lang="sk-SK" sz="12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sk-SK" sz="1200" dirty="0" err="1">
                          <a:solidFill>
                            <a:schemeClr val="bg1"/>
                          </a:solidFill>
                          <a:effectLst/>
                        </a:rPr>
                        <a:t>failure</a:t>
                      </a:r>
                      <a:r>
                        <a:rPr lang="sk-SK" sz="12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sk-SK" sz="1200" dirty="0" err="1">
                          <a:solidFill>
                            <a:schemeClr val="bg1"/>
                          </a:solidFill>
                          <a:effectLst/>
                        </a:rPr>
                        <a:t>is</a:t>
                      </a:r>
                      <a:r>
                        <a:rPr lang="sk-SK" sz="12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sk-SK" sz="1200" dirty="0" err="1">
                          <a:solidFill>
                            <a:schemeClr val="bg1"/>
                          </a:solidFill>
                          <a:effectLst/>
                        </a:rPr>
                        <a:t>not</a:t>
                      </a:r>
                      <a:r>
                        <a:rPr lang="sk-SK" sz="12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sk-SK" sz="1200" dirty="0" err="1">
                          <a:solidFill>
                            <a:schemeClr val="bg1"/>
                          </a:solidFill>
                          <a:effectLst/>
                        </a:rPr>
                        <a:t>unbearable</a:t>
                      </a:r>
                      <a:r>
                        <a:rPr lang="sk-SK" sz="1200" dirty="0">
                          <a:solidFill>
                            <a:schemeClr val="bg1"/>
                          </a:solidFill>
                          <a:effectLst/>
                        </a:rPr>
                        <a:t>” </a:t>
                      </a:r>
                      <a:endParaRPr lang="sk-SK" sz="24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57889" marR="57889" marT="28945" marB="28945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7823871"/>
                  </a:ext>
                </a:extLst>
              </a:tr>
              <a:tr h="803908">
                <a:tc>
                  <a:txBody>
                    <a:bodyPr/>
                    <a:lstStyle/>
                    <a:p>
                      <a:endParaRPr lang="sk-SK" sz="240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57889" marR="57889" marT="28945" marB="28945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sk-SK" sz="24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57889" marR="57889" marT="28945" marB="28945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k-SK" sz="1200">
                          <a:solidFill>
                            <a:schemeClr val="bg1"/>
                          </a:solidFill>
                          <a:effectLst/>
                        </a:rPr>
                        <a:t>Self-/other- acceptance </a:t>
                      </a:r>
                      <a:endParaRPr lang="sk-SK" sz="240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57889" marR="57889" marT="28945" marB="28945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k-SK" sz="1200" dirty="0" err="1">
                          <a:solidFill>
                            <a:schemeClr val="bg1"/>
                          </a:solidFill>
                          <a:effectLst/>
                        </a:rPr>
                        <a:t>Self</a:t>
                      </a:r>
                      <a:r>
                        <a:rPr lang="sk-SK" sz="1200" dirty="0">
                          <a:solidFill>
                            <a:schemeClr val="bg1"/>
                          </a:solidFill>
                          <a:effectLst/>
                        </a:rPr>
                        <a:t> and </a:t>
                      </a:r>
                      <a:r>
                        <a:rPr lang="sk-SK" sz="1200" dirty="0" err="1">
                          <a:solidFill>
                            <a:schemeClr val="bg1"/>
                          </a:solidFill>
                          <a:effectLst/>
                        </a:rPr>
                        <a:t>others</a:t>
                      </a:r>
                      <a:r>
                        <a:rPr lang="sk-SK" sz="1200" dirty="0">
                          <a:solidFill>
                            <a:schemeClr val="bg1"/>
                          </a:solidFill>
                          <a:effectLst/>
                        </a:rPr>
                        <a:t> are </a:t>
                      </a:r>
                      <a:r>
                        <a:rPr lang="sk-SK" sz="1200" dirty="0" err="1">
                          <a:solidFill>
                            <a:schemeClr val="bg1"/>
                          </a:solidFill>
                          <a:effectLst/>
                        </a:rPr>
                        <a:t>not</a:t>
                      </a:r>
                      <a:r>
                        <a:rPr lang="sk-SK" sz="12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sk-SK" sz="1200" dirty="0" err="1">
                          <a:solidFill>
                            <a:schemeClr val="bg1"/>
                          </a:solidFill>
                          <a:effectLst/>
                        </a:rPr>
                        <a:t>rated</a:t>
                      </a:r>
                      <a:r>
                        <a:rPr lang="sk-SK" sz="1200" dirty="0">
                          <a:solidFill>
                            <a:schemeClr val="bg1"/>
                          </a:solidFill>
                          <a:effectLst/>
                        </a:rPr>
                        <a:t> on </a:t>
                      </a:r>
                      <a:r>
                        <a:rPr lang="sk-SK" sz="1200" dirty="0" err="1">
                          <a:solidFill>
                            <a:schemeClr val="bg1"/>
                          </a:solidFill>
                          <a:effectLst/>
                        </a:rPr>
                        <a:t>the</a:t>
                      </a:r>
                      <a:r>
                        <a:rPr lang="sk-SK" sz="12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sk-SK" sz="1200" dirty="0" err="1">
                          <a:solidFill>
                            <a:schemeClr val="bg1"/>
                          </a:solidFill>
                          <a:effectLst/>
                        </a:rPr>
                        <a:t>basis</a:t>
                      </a:r>
                      <a:r>
                        <a:rPr lang="sk-SK" sz="1200" dirty="0">
                          <a:solidFill>
                            <a:schemeClr val="bg1"/>
                          </a:solidFill>
                          <a:effectLst/>
                        </a:rPr>
                        <a:t> of </a:t>
                      </a:r>
                      <a:r>
                        <a:rPr lang="sk-SK" sz="1200" dirty="0" err="1">
                          <a:solidFill>
                            <a:schemeClr val="bg1"/>
                          </a:solidFill>
                          <a:effectLst/>
                        </a:rPr>
                        <a:t>one</a:t>
                      </a:r>
                      <a:r>
                        <a:rPr lang="sk-SK" sz="12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sk-SK" sz="1200" dirty="0" err="1">
                          <a:solidFill>
                            <a:schemeClr val="bg1"/>
                          </a:solidFill>
                          <a:effectLst/>
                        </a:rPr>
                        <a:t>aspect</a:t>
                      </a:r>
                      <a:r>
                        <a:rPr lang="sk-SK" sz="1200" dirty="0">
                          <a:solidFill>
                            <a:schemeClr val="bg1"/>
                          </a:solidFill>
                          <a:effectLst/>
                        </a:rPr>
                        <a:t>. </a:t>
                      </a:r>
                      <a:r>
                        <a:rPr lang="sk-SK" sz="1200" dirty="0" err="1">
                          <a:solidFill>
                            <a:schemeClr val="bg1"/>
                          </a:solidFill>
                          <a:effectLst/>
                        </a:rPr>
                        <a:t>It</a:t>
                      </a:r>
                      <a:r>
                        <a:rPr lang="sk-SK" sz="12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sk-SK" sz="1200" dirty="0" err="1">
                          <a:solidFill>
                            <a:schemeClr val="bg1"/>
                          </a:solidFill>
                          <a:effectLst/>
                        </a:rPr>
                        <a:t>is</a:t>
                      </a:r>
                      <a:r>
                        <a:rPr lang="sk-SK" sz="12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sk-SK" sz="1200" dirty="0" err="1">
                          <a:solidFill>
                            <a:schemeClr val="bg1"/>
                          </a:solidFill>
                          <a:effectLst/>
                        </a:rPr>
                        <a:t>unconditionally</a:t>
                      </a:r>
                      <a:r>
                        <a:rPr lang="sk-SK" sz="12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sk-SK" sz="1200" dirty="0" err="1">
                          <a:solidFill>
                            <a:schemeClr val="bg1"/>
                          </a:solidFill>
                          <a:effectLst/>
                        </a:rPr>
                        <a:t>accepted</a:t>
                      </a:r>
                      <a:r>
                        <a:rPr lang="sk-SK" sz="12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sk-SK" sz="1200" dirty="0" err="1">
                          <a:solidFill>
                            <a:schemeClr val="bg1"/>
                          </a:solidFill>
                          <a:effectLst/>
                        </a:rPr>
                        <a:t>that</a:t>
                      </a:r>
                      <a:r>
                        <a:rPr lang="sk-SK" sz="12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sk-SK" sz="1200" dirty="0" err="1">
                          <a:solidFill>
                            <a:schemeClr val="bg1"/>
                          </a:solidFill>
                          <a:effectLst/>
                        </a:rPr>
                        <a:t>self</a:t>
                      </a:r>
                      <a:r>
                        <a:rPr lang="sk-SK" sz="1200" dirty="0">
                          <a:solidFill>
                            <a:schemeClr val="bg1"/>
                          </a:solidFill>
                          <a:effectLst/>
                        </a:rPr>
                        <a:t> and </a:t>
                      </a:r>
                      <a:r>
                        <a:rPr lang="sk-SK" sz="1200" dirty="0" err="1">
                          <a:solidFill>
                            <a:schemeClr val="bg1"/>
                          </a:solidFill>
                          <a:effectLst/>
                        </a:rPr>
                        <a:t>others</a:t>
                      </a:r>
                      <a:r>
                        <a:rPr lang="sk-SK" sz="1200" dirty="0">
                          <a:solidFill>
                            <a:schemeClr val="bg1"/>
                          </a:solidFill>
                          <a:effectLst/>
                        </a:rPr>
                        <a:t> are </a:t>
                      </a:r>
                      <a:r>
                        <a:rPr lang="sk-SK" sz="1200" dirty="0" err="1">
                          <a:solidFill>
                            <a:schemeClr val="bg1"/>
                          </a:solidFill>
                          <a:effectLst/>
                        </a:rPr>
                        <a:t>fallible</a:t>
                      </a:r>
                      <a:r>
                        <a:rPr lang="sk-SK" sz="1200" dirty="0">
                          <a:solidFill>
                            <a:schemeClr val="bg1"/>
                          </a:solidFill>
                          <a:effectLst/>
                        </a:rPr>
                        <a:t>, </a:t>
                      </a:r>
                      <a:r>
                        <a:rPr lang="sk-SK" sz="1200" dirty="0" err="1">
                          <a:solidFill>
                            <a:schemeClr val="bg1"/>
                          </a:solidFill>
                          <a:effectLst/>
                        </a:rPr>
                        <a:t>unique</a:t>
                      </a:r>
                      <a:r>
                        <a:rPr lang="sk-SK" sz="1200" dirty="0">
                          <a:solidFill>
                            <a:schemeClr val="bg1"/>
                          </a:solidFill>
                          <a:effectLst/>
                        </a:rPr>
                        <a:t>, and </a:t>
                      </a:r>
                      <a:r>
                        <a:rPr lang="sk-SK" sz="1200" dirty="0" err="1">
                          <a:solidFill>
                            <a:schemeClr val="bg1"/>
                          </a:solidFill>
                          <a:effectLst/>
                        </a:rPr>
                        <a:t>un-rateable</a:t>
                      </a:r>
                      <a:r>
                        <a:rPr lang="sk-SK" sz="12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endParaRPr lang="sk-SK" sz="24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57889" marR="57889" marT="28945" marB="28945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k-SK" sz="1200" dirty="0">
                          <a:solidFill>
                            <a:schemeClr val="bg1"/>
                          </a:solidFill>
                          <a:effectLst/>
                        </a:rPr>
                        <a:t>“</a:t>
                      </a:r>
                      <a:r>
                        <a:rPr lang="sk-SK" sz="1200" dirty="0" err="1">
                          <a:solidFill>
                            <a:schemeClr val="bg1"/>
                          </a:solidFill>
                          <a:effectLst/>
                        </a:rPr>
                        <a:t>When</a:t>
                      </a:r>
                      <a:r>
                        <a:rPr lang="sk-SK" sz="1200" dirty="0">
                          <a:solidFill>
                            <a:schemeClr val="bg1"/>
                          </a:solidFill>
                          <a:effectLst/>
                        </a:rPr>
                        <a:t> I </a:t>
                      </a:r>
                      <a:r>
                        <a:rPr lang="sk-SK" sz="1200" dirty="0" err="1">
                          <a:solidFill>
                            <a:schemeClr val="bg1"/>
                          </a:solidFill>
                          <a:effectLst/>
                        </a:rPr>
                        <a:t>fail</a:t>
                      </a:r>
                      <a:r>
                        <a:rPr lang="sk-SK" sz="1200" dirty="0">
                          <a:solidFill>
                            <a:schemeClr val="bg1"/>
                          </a:solidFill>
                          <a:effectLst/>
                        </a:rPr>
                        <a:t>, </a:t>
                      </a:r>
                      <a:r>
                        <a:rPr lang="sk-SK" sz="1200" dirty="0" err="1">
                          <a:solidFill>
                            <a:schemeClr val="bg1"/>
                          </a:solidFill>
                          <a:effectLst/>
                        </a:rPr>
                        <a:t>it</a:t>
                      </a:r>
                      <a:r>
                        <a:rPr lang="sk-SK" sz="12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sk-SK" sz="1200" dirty="0" err="1">
                          <a:solidFill>
                            <a:schemeClr val="bg1"/>
                          </a:solidFill>
                          <a:effectLst/>
                        </a:rPr>
                        <a:t>is</a:t>
                      </a:r>
                      <a:r>
                        <a:rPr lang="sk-SK" sz="12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sk-SK" sz="1200" dirty="0" err="1">
                          <a:solidFill>
                            <a:schemeClr val="bg1"/>
                          </a:solidFill>
                          <a:effectLst/>
                        </a:rPr>
                        <a:t>bad</a:t>
                      </a:r>
                      <a:r>
                        <a:rPr lang="sk-SK" sz="1200" dirty="0">
                          <a:solidFill>
                            <a:schemeClr val="bg1"/>
                          </a:solidFill>
                          <a:effectLst/>
                        </a:rPr>
                        <a:t>, </a:t>
                      </a:r>
                      <a:r>
                        <a:rPr lang="sk-SK" sz="1200" dirty="0" err="1">
                          <a:solidFill>
                            <a:schemeClr val="bg1"/>
                          </a:solidFill>
                          <a:effectLst/>
                        </a:rPr>
                        <a:t>but</a:t>
                      </a:r>
                      <a:r>
                        <a:rPr lang="sk-SK" sz="12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sk-SK" sz="1200" dirty="0" err="1">
                          <a:solidFill>
                            <a:schemeClr val="bg1"/>
                          </a:solidFill>
                          <a:effectLst/>
                        </a:rPr>
                        <a:t>does</a:t>
                      </a:r>
                      <a:r>
                        <a:rPr lang="sk-SK" sz="12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sk-SK" sz="1200" dirty="0" err="1">
                          <a:solidFill>
                            <a:schemeClr val="bg1"/>
                          </a:solidFill>
                          <a:effectLst/>
                        </a:rPr>
                        <a:t>not</a:t>
                      </a:r>
                      <a:r>
                        <a:rPr lang="sk-SK" sz="12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sk-SK" sz="1200" dirty="0" err="1">
                          <a:solidFill>
                            <a:schemeClr val="bg1"/>
                          </a:solidFill>
                          <a:effectLst/>
                        </a:rPr>
                        <a:t>mean</a:t>
                      </a:r>
                      <a:r>
                        <a:rPr lang="sk-SK" sz="12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sk-SK" sz="1200" dirty="0" err="1">
                          <a:solidFill>
                            <a:schemeClr val="bg1"/>
                          </a:solidFill>
                          <a:effectLst/>
                        </a:rPr>
                        <a:t>that</a:t>
                      </a:r>
                      <a:r>
                        <a:rPr lang="sk-SK" sz="1200" dirty="0">
                          <a:solidFill>
                            <a:schemeClr val="bg1"/>
                          </a:solidFill>
                          <a:effectLst/>
                        </a:rPr>
                        <a:t> I </a:t>
                      </a:r>
                      <a:r>
                        <a:rPr lang="sk-SK" sz="1200" dirty="0" err="1">
                          <a:solidFill>
                            <a:schemeClr val="bg1"/>
                          </a:solidFill>
                          <a:effectLst/>
                        </a:rPr>
                        <a:t>am</a:t>
                      </a:r>
                      <a:r>
                        <a:rPr lang="sk-SK" sz="12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sk-SK" sz="1200" dirty="0" err="1">
                          <a:solidFill>
                            <a:schemeClr val="bg1"/>
                          </a:solidFill>
                          <a:effectLst/>
                        </a:rPr>
                        <a:t>an</a:t>
                      </a:r>
                      <a:r>
                        <a:rPr lang="sk-SK" sz="1200" dirty="0">
                          <a:solidFill>
                            <a:schemeClr val="bg1"/>
                          </a:solidFill>
                          <a:effectLst/>
                        </a:rPr>
                        <a:t> idiot” </a:t>
                      </a:r>
                      <a:endParaRPr lang="sk-SK" sz="24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r>
                        <a:rPr lang="sk-SK" sz="1200" dirty="0">
                          <a:solidFill>
                            <a:schemeClr val="bg1"/>
                          </a:solidFill>
                          <a:effectLst/>
                        </a:rPr>
                        <a:t>“</a:t>
                      </a:r>
                      <a:r>
                        <a:rPr lang="sk-SK" sz="1200" dirty="0" err="1">
                          <a:solidFill>
                            <a:schemeClr val="bg1"/>
                          </a:solidFill>
                          <a:effectLst/>
                        </a:rPr>
                        <a:t>When</a:t>
                      </a:r>
                      <a:r>
                        <a:rPr lang="sk-SK" sz="12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sk-SK" sz="1200" dirty="0" err="1">
                          <a:solidFill>
                            <a:schemeClr val="bg1"/>
                          </a:solidFill>
                          <a:effectLst/>
                        </a:rPr>
                        <a:t>they</a:t>
                      </a:r>
                      <a:r>
                        <a:rPr lang="sk-SK" sz="12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sk-SK" sz="1200" dirty="0" err="1">
                          <a:solidFill>
                            <a:schemeClr val="bg1"/>
                          </a:solidFill>
                          <a:effectLst/>
                        </a:rPr>
                        <a:t>treat</a:t>
                      </a:r>
                      <a:r>
                        <a:rPr lang="sk-SK" sz="12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sk-SK" sz="1200" dirty="0" err="1">
                          <a:solidFill>
                            <a:schemeClr val="bg1"/>
                          </a:solidFill>
                          <a:effectLst/>
                        </a:rPr>
                        <a:t>me</a:t>
                      </a:r>
                      <a:r>
                        <a:rPr lang="sk-SK" sz="12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sk-SK" sz="1200" dirty="0" err="1">
                          <a:solidFill>
                            <a:schemeClr val="bg1"/>
                          </a:solidFill>
                          <a:effectLst/>
                        </a:rPr>
                        <a:t>poorly</a:t>
                      </a:r>
                      <a:r>
                        <a:rPr lang="sk-SK" sz="12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sk-SK" sz="1200" dirty="0" err="1">
                          <a:solidFill>
                            <a:schemeClr val="bg1"/>
                          </a:solidFill>
                          <a:effectLst/>
                        </a:rPr>
                        <a:t>it</a:t>
                      </a:r>
                      <a:r>
                        <a:rPr lang="sk-SK" sz="12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sk-SK" sz="1200" dirty="0" err="1">
                          <a:solidFill>
                            <a:schemeClr val="bg1"/>
                          </a:solidFill>
                          <a:effectLst/>
                        </a:rPr>
                        <a:t>is</a:t>
                      </a:r>
                      <a:r>
                        <a:rPr lang="sk-SK" sz="12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sk-SK" sz="1200" dirty="0" err="1">
                          <a:solidFill>
                            <a:schemeClr val="bg1"/>
                          </a:solidFill>
                          <a:effectLst/>
                        </a:rPr>
                        <a:t>bad</a:t>
                      </a:r>
                      <a:r>
                        <a:rPr lang="sk-SK" sz="1200" dirty="0">
                          <a:solidFill>
                            <a:schemeClr val="bg1"/>
                          </a:solidFill>
                          <a:effectLst/>
                        </a:rPr>
                        <a:t>, </a:t>
                      </a:r>
                      <a:r>
                        <a:rPr lang="sk-SK" sz="1200" dirty="0" err="1">
                          <a:solidFill>
                            <a:schemeClr val="bg1"/>
                          </a:solidFill>
                          <a:effectLst/>
                        </a:rPr>
                        <a:t>but</a:t>
                      </a:r>
                      <a:r>
                        <a:rPr lang="sk-SK" sz="12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sk-SK" sz="1200" dirty="0" err="1">
                          <a:solidFill>
                            <a:schemeClr val="bg1"/>
                          </a:solidFill>
                          <a:effectLst/>
                        </a:rPr>
                        <a:t>does</a:t>
                      </a:r>
                      <a:r>
                        <a:rPr lang="sk-SK" sz="12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sk-SK" sz="1200" dirty="0" err="1">
                          <a:solidFill>
                            <a:schemeClr val="bg1"/>
                          </a:solidFill>
                          <a:effectLst/>
                        </a:rPr>
                        <a:t>not</a:t>
                      </a:r>
                      <a:r>
                        <a:rPr lang="sk-SK" sz="1200" dirty="0">
                          <a:solidFill>
                            <a:schemeClr val="bg1"/>
                          </a:solidFill>
                          <a:effectLst/>
                        </a:rPr>
                        <a:t> prove </a:t>
                      </a:r>
                      <a:r>
                        <a:rPr lang="sk-SK" sz="1200" dirty="0" err="1">
                          <a:solidFill>
                            <a:schemeClr val="bg1"/>
                          </a:solidFill>
                          <a:effectLst/>
                        </a:rPr>
                        <a:t>they</a:t>
                      </a:r>
                      <a:r>
                        <a:rPr lang="sk-SK" sz="1200" dirty="0">
                          <a:solidFill>
                            <a:schemeClr val="bg1"/>
                          </a:solidFill>
                          <a:effectLst/>
                        </a:rPr>
                        <a:t> are </a:t>
                      </a:r>
                      <a:r>
                        <a:rPr lang="sk-SK" sz="1200" dirty="0" err="1">
                          <a:solidFill>
                            <a:schemeClr val="bg1"/>
                          </a:solidFill>
                          <a:effectLst/>
                        </a:rPr>
                        <a:t>bad</a:t>
                      </a:r>
                      <a:r>
                        <a:rPr lang="sk-SK" sz="12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sk-SK" sz="1200" dirty="0" err="1">
                          <a:solidFill>
                            <a:schemeClr val="bg1"/>
                          </a:solidFill>
                          <a:effectLst/>
                        </a:rPr>
                        <a:t>people</a:t>
                      </a:r>
                      <a:r>
                        <a:rPr lang="sk-SK" sz="1200" dirty="0">
                          <a:solidFill>
                            <a:schemeClr val="bg1"/>
                          </a:solidFill>
                          <a:effectLst/>
                        </a:rPr>
                        <a:t>” </a:t>
                      </a:r>
                      <a:endParaRPr lang="sk-SK" sz="24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57889" marR="57889" marT="28945" marB="28945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297224"/>
                  </a:ext>
                </a:extLst>
              </a:tr>
            </a:tbl>
          </a:graphicData>
        </a:graphic>
      </p:graphicFrame>
      <p:pic>
        <p:nvPicPr>
          <p:cNvPr id="1025" name="Picture 1" descr="page46image3105346464">
            <a:extLst>
              <a:ext uri="{FF2B5EF4-FFF2-40B4-BE49-F238E27FC236}">
                <a16:creationId xmlns:a16="http://schemas.microsoft.com/office/drawing/2014/main" id="{9E0E6CEC-49DE-544D-B840-5762E1EA62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7013" y="1758950"/>
            <a:ext cx="12700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page46image3105024096">
            <a:extLst>
              <a:ext uri="{FF2B5EF4-FFF2-40B4-BE49-F238E27FC236}">
                <a16:creationId xmlns:a16="http://schemas.microsoft.com/office/drawing/2014/main" id="{44028399-4B07-0746-874D-FFB37D0B0B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7013" y="1758950"/>
            <a:ext cx="12700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page46image3121491408">
            <a:extLst>
              <a:ext uri="{FF2B5EF4-FFF2-40B4-BE49-F238E27FC236}">
                <a16:creationId xmlns:a16="http://schemas.microsoft.com/office/drawing/2014/main" id="{A3E9C642-83CE-9E40-862C-F6C423539C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7013" y="1758950"/>
            <a:ext cx="12700" cy="81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35956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7E15BEF-5ACF-5949-9E0B-6F709AEC10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err="1"/>
              <a:t>Experience</a:t>
            </a:r>
            <a:r>
              <a:rPr lang="sk-SK" b="1" dirty="0"/>
              <a:t> of </a:t>
            </a:r>
            <a:r>
              <a:rPr lang="sk-SK" b="1" dirty="0" err="1"/>
              <a:t>patient</a:t>
            </a:r>
            <a:endParaRPr lang="sk-SK" b="1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BB9FD9F3-9C1A-514C-9534-401B8103CE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Part of </a:t>
            </a:r>
            <a:r>
              <a:rPr lang="sk-SK" dirty="0" err="1"/>
              <a:t>human</a:t>
            </a:r>
            <a:r>
              <a:rPr lang="sk-SK" dirty="0"/>
              <a:t> </a:t>
            </a:r>
            <a:r>
              <a:rPr lang="sk-SK" dirty="0" err="1"/>
              <a:t>psychology</a:t>
            </a:r>
            <a:r>
              <a:rPr lang="sk-SK" dirty="0"/>
              <a:t> in </a:t>
            </a:r>
            <a:r>
              <a:rPr lang="sk-SK" dirty="0" err="1"/>
              <a:t>awareness</a:t>
            </a:r>
            <a:r>
              <a:rPr lang="sk-SK" dirty="0"/>
              <a:t>:</a:t>
            </a:r>
          </a:p>
          <a:p>
            <a:pPr lvl="1"/>
            <a:r>
              <a:rPr lang="sk-SK" dirty="0" err="1"/>
              <a:t>emotion</a:t>
            </a:r>
            <a:r>
              <a:rPr lang="sk-SK" dirty="0"/>
              <a:t>, </a:t>
            </a:r>
            <a:r>
              <a:rPr lang="sk-SK" dirty="0" err="1"/>
              <a:t>cognition</a:t>
            </a:r>
            <a:r>
              <a:rPr lang="sk-SK" dirty="0"/>
              <a:t> a </a:t>
            </a:r>
            <a:r>
              <a:rPr lang="sk-SK" dirty="0" err="1"/>
              <a:t>behavior</a:t>
            </a:r>
            <a:endParaRPr lang="sk-SK" dirty="0"/>
          </a:p>
          <a:p>
            <a:endParaRPr lang="sk-SK" dirty="0"/>
          </a:p>
          <a:p>
            <a:pPr marL="0" indent="0">
              <a:buNone/>
            </a:pPr>
            <a:endParaRPr lang="sk-SK" dirty="0"/>
          </a:p>
          <a:p>
            <a:r>
              <a:rPr lang="sk-SK" dirty="0" err="1"/>
              <a:t>Thoughts</a:t>
            </a:r>
            <a:r>
              <a:rPr lang="sk-SK" dirty="0"/>
              <a:t> – </a:t>
            </a:r>
            <a:r>
              <a:rPr lang="sk-SK" dirty="0" err="1"/>
              <a:t>hypotheses</a:t>
            </a:r>
            <a:r>
              <a:rPr lang="sk-SK" dirty="0"/>
              <a:t> </a:t>
            </a:r>
            <a:r>
              <a:rPr lang="sk-SK" dirty="0" err="1"/>
              <a:t>which</a:t>
            </a:r>
            <a:r>
              <a:rPr lang="sk-SK" dirty="0"/>
              <a:t> </a:t>
            </a:r>
            <a:r>
              <a:rPr lang="sk-SK" dirty="0" err="1"/>
              <a:t>can</a:t>
            </a:r>
            <a:r>
              <a:rPr lang="sk-SK" dirty="0"/>
              <a:t> </a:t>
            </a:r>
            <a:r>
              <a:rPr lang="sk-SK" dirty="0" err="1"/>
              <a:t>be</a:t>
            </a:r>
            <a:r>
              <a:rPr lang="sk-SK" dirty="0"/>
              <a:t> </a:t>
            </a:r>
            <a:r>
              <a:rPr lang="sk-SK" dirty="0" err="1"/>
              <a:t>confirmed</a:t>
            </a:r>
            <a:r>
              <a:rPr lang="sk-SK" dirty="0"/>
              <a:t> or </a:t>
            </a:r>
            <a:r>
              <a:rPr lang="sk-SK" dirty="0" err="1"/>
              <a:t>not</a:t>
            </a:r>
            <a:r>
              <a:rPr lang="sk-SK" dirty="0"/>
              <a:t>, </a:t>
            </a:r>
            <a:r>
              <a:rPr lang="sk-SK" dirty="0" err="1"/>
              <a:t>not</a:t>
            </a:r>
            <a:r>
              <a:rPr lang="sk-SK" dirty="0"/>
              <a:t> </a:t>
            </a:r>
            <a:r>
              <a:rPr lang="sk-SK" dirty="0" err="1"/>
              <a:t>facts</a:t>
            </a:r>
            <a:endParaRPr lang="sk-SK" dirty="0"/>
          </a:p>
          <a:p>
            <a:r>
              <a:rPr lang="sk-SK" dirty="0" err="1"/>
              <a:t>Emotion</a:t>
            </a:r>
            <a:r>
              <a:rPr lang="sk-SK" dirty="0"/>
              <a:t> – </a:t>
            </a:r>
            <a:r>
              <a:rPr lang="sk-SK" dirty="0" err="1"/>
              <a:t>validate</a:t>
            </a:r>
            <a:r>
              <a:rPr lang="sk-SK" dirty="0"/>
              <a:t> </a:t>
            </a:r>
            <a:r>
              <a:rPr lang="sk-SK" dirty="0" err="1"/>
              <a:t>that</a:t>
            </a:r>
            <a:r>
              <a:rPr lang="sk-SK" dirty="0"/>
              <a:t> </a:t>
            </a:r>
            <a:r>
              <a:rPr lang="sk-SK" dirty="0" err="1"/>
              <a:t>there</a:t>
            </a:r>
            <a:r>
              <a:rPr lang="sk-SK" dirty="0"/>
              <a:t> are no </a:t>
            </a:r>
            <a:r>
              <a:rPr lang="sk-SK" dirty="0" err="1"/>
              <a:t>good</a:t>
            </a:r>
            <a:r>
              <a:rPr lang="sk-SK" dirty="0"/>
              <a:t> or </a:t>
            </a:r>
            <a:r>
              <a:rPr lang="sk-SK" dirty="0" err="1"/>
              <a:t>bad</a:t>
            </a:r>
            <a:r>
              <a:rPr lang="sk-SK" dirty="0"/>
              <a:t> </a:t>
            </a:r>
            <a:r>
              <a:rPr lang="sk-SK" dirty="0" err="1"/>
              <a:t>feelings</a:t>
            </a:r>
            <a:r>
              <a:rPr lang="sk-SK" dirty="0"/>
              <a:t>, </a:t>
            </a:r>
            <a:r>
              <a:rPr lang="sk-SK" dirty="0" err="1"/>
              <a:t>labeling</a:t>
            </a:r>
            <a:r>
              <a:rPr lang="sk-SK" dirty="0"/>
              <a:t> </a:t>
            </a:r>
            <a:r>
              <a:rPr lang="sk-SK" dirty="0" err="1"/>
              <a:t>helps</a:t>
            </a:r>
            <a:r>
              <a:rPr lang="sk-SK" dirty="0"/>
              <a:t> to </a:t>
            </a:r>
            <a:r>
              <a:rPr lang="sk-SK" dirty="0" err="1"/>
              <a:t>deal</a:t>
            </a:r>
            <a:r>
              <a:rPr lang="sk-SK" dirty="0"/>
              <a:t> and </a:t>
            </a:r>
            <a:r>
              <a:rPr lang="sk-SK" dirty="0" err="1"/>
              <a:t>act</a:t>
            </a:r>
            <a:r>
              <a:rPr lang="sk-SK" dirty="0"/>
              <a:t> in </a:t>
            </a:r>
            <a:r>
              <a:rPr lang="sk-SK" dirty="0" err="1"/>
              <a:t>constructive</a:t>
            </a:r>
            <a:r>
              <a:rPr lang="sk-SK" dirty="0"/>
              <a:t> </a:t>
            </a:r>
            <a:r>
              <a:rPr lang="sk-SK" dirty="0" err="1"/>
              <a:t>ways</a:t>
            </a:r>
            <a:endParaRPr lang="sk-SK" dirty="0"/>
          </a:p>
          <a:p>
            <a:r>
              <a:rPr lang="sk-SK" dirty="0" err="1"/>
              <a:t>Behavior</a:t>
            </a:r>
            <a:r>
              <a:rPr lang="sk-SK" dirty="0"/>
              <a:t> – </a:t>
            </a:r>
            <a:r>
              <a:rPr lang="sk-SK" dirty="0" err="1"/>
              <a:t>strengthen</a:t>
            </a:r>
            <a:r>
              <a:rPr lang="sk-SK" dirty="0"/>
              <a:t>: </a:t>
            </a:r>
            <a:r>
              <a:rPr lang="sk-SK" dirty="0" err="1"/>
              <a:t>valued</a:t>
            </a:r>
            <a:r>
              <a:rPr lang="sk-SK" dirty="0"/>
              <a:t> </a:t>
            </a:r>
            <a:r>
              <a:rPr lang="sk-SK" dirty="0" err="1"/>
              <a:t>behavior</a:t>
            </a:r>
            <a:r>
              <a:rPr lang="sk-SK" dirty="0"/>
              <a:t> </a:t>
            </a:r>
            <a:r>
              <a:rPr lang="sk-SK" dirty="0" err="1"/>
              <a:t>condition</a:t>
            </a:r>
            <a:r>
              <a:rPr lang="sk-SK" dirty="0"/>
              <a:t> </a:t>
            </a:r>
            <a:r>
              <a:rPr lang="sk-SK" dirty="0" err="1"/>
              <a:t>with</a:t>
            </a:r>
            <a:r>
              <a:rPr lang="sk-SK" dirty="0"/>
              <a:t> </a:t>
            </a:r>
            <a:r>
              <a:rPr lang="sk-SK" dirty="0" err="1"/>
              <a:t>positive</a:t>
            </a:r>
            <a:r>
              <a:rPr lang="sk-SK" dirty="0"/>
              <a:t> </a:t>
            </a:r>
            <a:r>
              <a:rPr lang="sk-SK" dirty="0" err="1"/>
              <a:t>consequences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2584672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4182D38-B9BF-964C-8EDC-1308E965FD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err="1">
                <a:solidFill>
                  <a:schemeClr val="accent1"/>
                </a:solidFill>
              </a:rPr>
              <a:t>Cognitive</a:t>
            </a:r>
            <a:r>
              <a:rPr lang="sk-SK" b="1" dirty="0">
                <a:solidFill>
                  <a:schemeClr val="accent1"/>
                </a:solidFill>
              </a:rPr>
              <a:t> </a:t>
            </a:r>
            <a:r>
              <a:rPr lang="sk-SK" b="1" dirty="0" err="1">
                <a:solidFill>
                  <a:schemeClr val="accent1"/>
                </a:solidFill>
              </a:rPr>
              <a:t>behavioral</a:t>
            </a:r>
            <a:r>
              <a:rPr lang="sk-SK" b="1" dirty="0">
                <a:solidFill>
                  <a:schemeClr val="accent1"/>
                </a:solidFill>
              </a:rPr>
              <a:t> interview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3CB9BCB3-3680-324B-BFB0-253CB12A9D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sk-SK" sz="2400" dirty="0" err="1"/>
              <a:t>When</a:t>
            </a:r>
            <a:r>
              <a:rPr lang="sk-SK" sz="2400" dirty="0"/>
              <a:t> </a:t>
            </a:r>
            <a:r>
              <a:rPr lang="sk-SK" sz="2400" dirty="0" err="1"/>
              <a:t>too</a:t>
            </a:r>
            <a:r>
              <a:rPr lang="sk-SK" sz="2400" dirty="0"/>
              <a:t> </a:t>
            </a:r>
            <a:r>
              <a:rPr lang="sk-SK" sz="2400" dirty="0" err="1"/>
              <a:t>ambiguos</a:t>
            </a:r>
            <a:r>
              <a:rPr lang="sk-SK" sz="2400" dirty="0"/>
              <a:t> or </a:t>
            </a:r>
            <a:r>
              <a:rPr lang="sk-SK" sz="2400" dirty="0" err="1"/>
              <a:t>technical</a:t>
            </a:r>
            <a:r>
              <a:rPr lang="sk-SK" sz="2400" dirty="0"/>
              <a:t> </a:t>
            </a:r>
            <a:r>
              <a:rPr lang="sk-SK" sz="2400" dirty="0">
                <a:sym typeface="Wingdings" pitchFamily="2" charset="2"/>
              </a:rPr>
              <a:t> “</a:t>
            </a:r>
            <a:r>
              <a:rPr lang="sk-SK" sz="2400" i="1" dirty="0" err="1">
                <a:sym typeface="Wingdings" pitchFamily="2" charset="2"/>
              </a:rPr>
              <a:t>What</a:t>
            </a:r>
            <a:r>
              <a:rPr lang="sk-SK" sz="2400" i="1" dirty="0">
                <a:sym typeface="Wingdings" pitchFamily="2" charset="2"/>
              </a:rPr>
              <a:t> </a:t>
            </a:r>
            <a:r>
              <a:rPr lang="sk-SK" sz="2400" i="1" dirty="0" err="1">
                <a:sym typeface="Wingdings" pitchFamily="2" charset="2"/>
              </a:rPr>
              <a:t>exactly</a:t>
            </a:r>
            <a:r>
              <a:rPr lang="sk-SK" sz="2400" i="1" dirty="0">
                <a:sym typeface="Wingdings" pitchFamily="2" charset="2"/>
              </a:rPr>
              <a:t> do </a:t>
            </a:r>
            <a:r>
              <a:rPr lang="sk-SK" sz="2400" i="1" dirty="0" err="1">
                <a:sym typeface="Wingdings" pitchFamily="2" charset="2"/>
              </a:rPr>
              <a:t>you</a:t>
            </a:r>
            <a:r>
              <a:rPr lang="sk-SK" sz="2400" i="1" dirty="0">
                <a:sym typeface="Wingdings" pitchFamily="2" charset="2"/>
              </a:rPr>
              <a:t> </a:t>
            </a:r>
            <a:r>
              <a:rPr lang="sk-SK" sz="2400" i="1" dirty="0" err="1">
                <a:sym typeface="Wingdings" pitchFamily="2" charset="2"/>
              </a:rPr>
              <a:t>mean</a:t>
            </a:r>
            <a:r>
              <a:rPr lang="sk-SK" sz="2400" i="1" dirty="0">
                <a:sym typeface="Wingdings" pitchFamily="2" charset="2"/>
              </a:rPr>
              <a:t>?“</a:t>
            </a:r>
          </a:p>
          <a:p>
            <a:r>
              <a:rPr lang="sk-SK" sz="2400" b="1" dirty="0" err="1">
                <a:sym typeface="Wingdings" pitchFamily="2" charset="2"/>
              </a:rPr>
              <a:t>Reflective</a:t>
            </a:r>
            <a:r>
              <a:rPr lang="sk-SK" sz="2400" b="1" dirty="0">
                <a:sym typeface="Wingdings" pitchFamily="2" charset="2"/>
              </a:rPr>
              <a:t> feedback: </a:t>
            </a:r>
            <a:r>
              <a:rPr lang="sk-SK" sz="2400" dirty="0">
                <a:sym typeface="Wingdings" pitchFamily="2" charset="2"/>
              </a:rPr>
              <a:t>to </a:t>
            </a:r>
            <a:r>
              <a:rPr lang="sk-SK" sz="2400" dirty="0" err="1">
                <a:sym typeface="Wingdings" pitchFamily="2" charset="2"/>
              </a:rPr>
              <a:t>make</a:t>
            </a:r>
            <a:r>
              <a:rPr lang="sk-SK" sz="2400" dirty="0">
                <a:sym typeface="Wingdings" pitchFamily="2" charset="2"/>
              </a:rPr>
              <a:t> </a:t>
            </a:r>
            <a:r>
              <a:rPr lang="sk-SK" sz="2400" dirty="0" err="1">
                <a:sym typeface="Wingdings" pitchFamily="2" charset="2"/>
              </a:rPr>
              <a:t>sure</a:t>
            </a:r>
            <a:r>
              <a:rPr lang="sk-SK" sz="2400" dirty="0">
                <a:sym typeface="Wingdings" pitchFamily="2" charset="2"/>
              </a:rPr>
              <a:t> </a:t>
            </a:r>
            <a:r>
              <a:rPr lang="sk-SK" sz="2400" dirty="0" err="1">
                <a:sym typeface="Wingdings" pitchFamily="2" charset="2"/>
              </a:rPr>
              <a:t>you</a:t>
            </a:r>
            <a:r>
              <a:rPr lang="sk-SK" sz="2400" dirty="0">
                <a:sym typeface="Wingdings" pitchFamily="2" charset="2"/>
              </a:rPr>
              <a:t> </a:t>
            </a:r>
            <a:r>
              <a:rPr lang="sk-SK" sz="2400" dirty="0" err="1">
                <a:sym typeface="Wingdings" pitchFamily="2" charset="2"/>
              </a:rPr>
              <a:t>understand</a:t>
            </a:r>
            <a:endParaRPr lang="sk-SK" sz="2400" dirty="0">
              <a:sym typeface="Wingdings" pitchFamily="2" charset="2"/>
            </a:endParaRPr>
          </a:p>
          <a:p>
            <a:r>
              <a:rPr lang="sk-SK" sz="2400" dirty="0" err="1">
                <a:sym typeface="Wingdings" pitchFamily="2" charset="2"/>
              </a:rPr>
              <a:t>Don‘t</a:t>
            </a:r>
            <a:r>
              <a:rPr lang="sk-SK" sz="2400" dirty="0">
                <a:sym typeface="Wingdings" pitchFamily="2" charset="2"/>
              </a:rPr>
              <a:t> </a:t>
            </a:r>
            <a:r>
              <a:rPr lang="sk-SK" sz="2400" dirty="0" err="1">
                <a:sym typeface="Wingdings" pitchFamily="2" charset="2"/>
              </a:rPr>
              <a:t>use</a:t>
            </a:r>
            <a:r>
              <a:rPr lang="sk-SK" sz="2400" dirty="0">
                <a:sym typeface="Wingdings" pitchFamily="2" charset="2"/>
              </a:rPr>
              <a:t>  </a:t>
            </a:r>
            <a:r>
              <a:rPr lang="sk-SK" sz="2400" dirty="0" err="1">
                <a:sym typeface="Wingdings" pitchFamily="2" charset="2"/>
              </a:rPr>
              <a:t>suggestive</a:t>
            </a:r>
            <a:r>
              <a:rPr lang="sk-SK" sz="2400" dirty="0">
                <a:sym typeface="Wingdings" pitchFamily="2" charset="2"/>
              </a:rPr>
              <a:t> </a:t>
            </a:r>
            <a:r>
              <a:rPr lang="sk-SK" sz="2400" dirty="0" err="1">
                <a:sym typeface="Wingdings" pitchFamily="2" charset="2"/>
              </a:rPr>
              <a:t>questions</a:t>
            </a:r>
            <a:r>
              <a:rPr lang="sk-SK" sz="2400" dirty="0">
                <a:sym typeface="Wingdings" pitchFamily="2" charset="2"/>
              </a:rPr>
              <a:t> („</a:t>
            </a:r>
            <a:r>
              <a:rPr lang="sk-SK" sz="2400" i="1" dirty="0" err="1">
                <a:sym typeface="Wingdings" pitchFamily="2" charset="2"/>
              </a:rPr>
              <a:t>You</a:t>
            </a:r>
            <a:r>
              <a:rPr lang="sk-SK" sz="2400" i="1" dirty="0">
                <a:sym typeface="Wingdings" pitchFamily="2" charset="2"/>
              </a:rPr>
              <a:t> </a:t>
            </a:r>
            <a:r>
              <a:rPr lang="sk-SK" sz="2400" i="1" dirty="0" err="1">
                <a:sym typeface="Wingdings" pitchFamily="2" charset="2"/>
              </a:rPr>
              <a:t>were</a:t>
            </a:r>
            <a:r>
              <a:rPr lang="sk-SK" sz="2400" i="1" dirty="0">
                <a:sym typeface="Wingdings" pitchFamily="2" charset="2"/>
              </a:rPr>
              <a:t> </a:t>
            </a:r>
            <a:r>
              <a:rPr lang="sk-SK" sz="2400" i="1" dirty="0" err="1">
                <a:sym typeface="Wingdings" pitchFamily="2" charset="2"/>
              </a:rPr>
              <a:t>probably</a:t>
            </a:r>
            <a:r>
              <a:rPr lang="sk-SK" sz="2400" i="1" dirty="0">
                <a:sym typeface="Wingdings" pitchFamily="2" charset="2"/>
              </a:rPr>
              <a:t> </a:t>
            </a:r>
            <a:r>
              <a:rPr lang="sk-SK" sz="2400" i="1" dirty="0" err="1">
                <a:sym typeface="Wingdings" pitchFamily="2" charset="2"/>
              </a:rPr>
              <a:t>scared</a:t>
            </a:r>
            <a:r>
              <a:rPr lang="sk-SK" sz="2400" i="1" dirty="0">
                <a:sym typeface="Wingdings" pitchFamily="2" charset="2"/>
              </a:rPr>
              <a:t>, </a:t>
            </a:r>
            <a:r>
              <a:rPr lang="sk-SK" sz="2400" i="1" dirty="0" err="1">
                <a:sym typeface="Wingdings" pitchFamily="2" charset="2"/>
              </a:rPr>
              <a:t>right</a:t>
            </a:r>
            <a:r>
              <a:rPr lang="sk-SK" sz="2400" i="1" dirty="0">
                <a:sym typeface="Wingdings" pitchFamily="2" charset="2"/>
              </a:rPr>
              <a:t>?“</a:t>
            </a:r>
            <a:r>
              <a:rPr lang="sk-SK" sz="2400" dirty="0">
                <a:sym typeface="Wingdings" pitchFamily="2" charset="2"/>
              </a:rPr>
              <a:t> </a:t>
            </a:r>
            <a:r>
              <a:rPr lang="sk-SK" sz="2400" dirty="0" err="1">
                <a:sym typeface="Wingdings" pitchFamily="2" charset="2"/>
              </a:rPr>
              <a:t>better</a:t>
            </a:r>
            <a:r>
              <a:rPr lang="sk-SK" sz="2400" dirty="0">
                <a:sym typeface="Wingdings" pitchFamily="2" charset="2"/>
              </a:rPr>
              <a:t>: </a:t>
            </a:r>
            <a:r>
              <a:rPr lang="sk-SK" sz="2400" i="1" dirty="0">
                <a:sym typeface="Wingdings" pitchFamily="2" charset="2"/>
              </a:rPr>
              <a:t>„</a:t>
            </a:r>
            <a:r>
              <a:rPr lang="sk-SK" sz="2400" i="1" dirty="0" err="1">
                <a:sym typeface="Wingdings" pitchFamily="2" charset="2"/>
              </a:rPr>
              <a:t>How</a:t>
            </a:r>
            <a:r>
              <a:rPr lang="sk-SK" sz="2400" i="1" dirty="0">
                <a:sym typeface="Wingdings" pitchFamily="2" charset="2"/>
              </a:rPr>
              <a:t> </a:t>
            </a:r>
            <a:r>
              <a:rPr lang="sk-SK" sz="2400" i="1" dirty="0" err="1">
                <a:sym typeface="Wingdings" pitchFamily="2" charset="2"/>
              </a:rPr>
              <a:t>did</a:t>
            </a:r>
            <a:r>
              <a:rPr lang="sk-SK" sz="2400" i="1" dirty="0">
                <a:sym typeface="Wingdings" pitchFamily="2" charset="2"/>
              </a:rPr>
              <a:t> </a:t>
            </a:r>
            <a:r>
              <a:rPr lang="sk-SK" sz="2400" i="1" dirty="0" err="1">
                <a:sym typeface="Wingdings" pitchFamily="2" charset="2"/>
              </a:rPr>
              <a:t>you</a:t>
            </a:r>
            <a:r>
              <a:rPr lang="sk-SK" sz="2400" i="1" dirty="0">
                <a:sym typeface="Wingdings" pitchFamily="2" charset="2"/>
              </a:rPr>
              <a:t> </a:t>
            </a:r>
            <a:r>
              <a:rPr lang="sk-SK" sz="2400" i="1" dirty="0" err="1">
                <a:sym typeface="Wingdings" pitchFamily="2" charset="2"/>
              </a:rPr>
              <a:t>feel</a:t>
            </a:r>
            <a:r>
              <a:rPr lang="sk-SK" sz="2400" i="1" dirty="0">
                <a:sym typeface="Wingdings" pitchFamily="2" charset="2"/>
              </a:rPr>
              <a:t> in </a:t>
            </a:r>
            <a:r>
              <a:rPr lang="sk-SK" sz="2400" i="1" dirty="0" err="1">
                <a:sym typeface="Wingdings" pitchFamily="2" charset="2"/>
              </a:rPr>
              <a:t>that</a:t>
            </a:r>
            <a:r>
              <a:rPr lang="sk-SK" sz="2400" i="1" dirty="0">
                <a:sym typeface="Wingdings" pitchFamily="2" charset="2"/>
              </a:rPr>
              <a:t> </a:t>
            </a:r>
            <a:r>
              <a:rPr lang="sk-SK" sz="2400" i="1" dirty="0" err="1">
                <a:sym typeface="Wingdings" pitchFamily="2" charset="2"/>
              </a:rPr>
              <a:t>situation</a:t>
            </a:r>
            <a:r>
              <a:rPr lang="sk-SK" sz="2400" i="1" dirty="0">
                <a:sym typeface="Wingdings" pitchFamily="2" charset="2"/>
              </a:rPr>
              <a:t>?“</a:t>
            </a:r>
            <a:r>
              <a:rPr lang="sk-SK" sz="2400" dirty="0">
                <a:sym typeface="Wingdings" pitchFamily="2" charset="2"/>
              </a:rPr>
              <a:t>)</a:t>
            </a:r>
          </a:p>
          <a:p>
            <a:r>
              <a:rPr lang="sk-SK" sz="2400" dirty="0" err="1">
                <a:sym typeface="Wingdings" pitchFamily="2" charset="2"/>
              </a:rPr>
              <a:t>Open</a:t>
            </a:r>
            <a:r>
              <a:rPr lang="sk-SK" sz="2400" dirty="0">
                <a:sym typeface="Wingdings" pitchFamily="2" charset="2"/>
              </a:rPr>
              <a:t> </a:t>
            </a:r>
            <a:r>
              <a:rPr lang="sk-SK" sz="2400" dirty="0" err="1">
                <a:sym typeface="Wingdings" pitchFamily="2" charset="2"/>
              </a:rPr>
              <a:t>ended</a:t>
            </a:r>
            <a:r>
              <a:rPr lang="sk-SK" sz="2400" dirty="0">
                <a:sym typeface="Wingdings" pitchFamily="2" charset="2"/>
              </a:rPr>
              <a:t>  more </a:t>
            </a:r>
            <a:r>
              <a:rPr lang="sk-SK" sz="2400" dirty="0" err="1">
                <a:sym typeface="Wingdings" pitchFamily="2" charset="2"/>
              </a:rPr>
              <a:t>specific</a:t>
            </a:r>
            <a:r>
              <a:rPr lang="sk-SK" sz="2400" dirty="0">
                <a:sym typeface="Wingdings" pitchFamily="2" charset="2"/>
              </a:rPr>
              <a:t> </a:t>
            </a:r>
            <a:r>
              <a:rPr lang="sk-SK" sz="2400" dirty="0" err="1">
                <a:sym typeface="Wingdings" pitchFamily="2" charset="2"/>
              </a:rPr>
              <a:t>questions</a:t>
            </a:r>
            <a:endParaRPr lang="sk-SK" sz="2400" b="1" i="1" dirty="0">
              <a:sym typeface="Wingdings" pitchFamily="2" charset="2"/>
            </a:endParaRPr>
          </a:p>
          <a:p>
            <a:r>
              <a:rPr lang="sk-SK" sz="2400" dirty="0" err="1">
                <a:sym typeface="Wingdings" pitchFamily="2" charset="2"/>
              </a:rPr>
              <a:t>Avoid</a:t>
            </a:r>
            <a:r>
              <a:rPr lang="sk-SK" sz="2400" dirty="0">
                <a:sym typeface="Wingdings" pitchFamily="2" charset="2"/>
              </a:rPr>
              <a:t> </a:t>
            </a:r>
            <a:r>
              <a:rPr lang="sk-SK" sz="2400" dirty="0" err="1">
                <a:sym typeface="Wingdings" pitchFamily="2" charset="2"/>
              </a:rPr>
              <a:t>starting</a:t>
            </a:r>
            <a:r>
              <a:rPr lang="sk-SK" sz="2400" dirty="0">
                <a:sym typeface="Wingdings" pitchFamily="2" charset="2"/>
              </a:rPr>
              <a:t> </a:t>
            </a:r>
            <a:r>
              <a:rPr lang="sk-SK" sz="2400" dirty="0" err="1">
                <a:sym typeface="Wingdings" pitchFamily="2" charset="2"/>
              </a:rPr>
              <a:t>with</a:t>
            </a:r>
            <a:r>
              <a:rPr lang="sk-SK" sz="2400" dirty="0">
                <a:sym typeface="Wingdings" pitchFamily="2" charset="2"/>
              </a:rPr>
              <a:t> </a:t>
            </a:r>
            <a:r>
              <a:rPr lang="sk-SK" sz="2400" i="1" dirty="0">
                <a:sym typeface="Wingdings" pitchFamily="2" charset="2"/>
              </a:rPr>
              <a:t>„</a:t>
            </a:r>
            <a:r>
              <a:rPr lang="sk-SK" sz="2400" i="1" dirty="0" err="1">
                <a:sym typeface="Wingdings" pitchFamily="2" charset="2"/>
              </a:rPr>
              <a:t>Why</a:t>
            </a:r>
            <a:r>
              <a:rPr lang="sk-SK" sz="2400" i="1" dirty="0">
                <a:sym typeface="Wingdings" pitchFamily="2" charset="2"/>
              </a:rPr>
              <a:t>...“ </a:t>
            </a:r>
            <a:r>
              <a:rPr lang="sk-SK" sz="2400" dirty="0">
                <a:sym typeface="Wingdings" pitchFamily="2" charset="2"/>
              </a:rPr>
              <a:t>(</a:t>
            </a:r>
            <a:r>
              <a:rPr lang="sk-SK" sz="2400" dirty="0" err="1">
                <a:sym typeface="Wingdings" pitchFamily="2" charset="2"/>
              </a:rPr>
              <a:t>asking</a:t>
            </a:r>
            <a:r>
              <a:rPr lang="sk-SK" sz="2400" dirty="0">
                <a:sym typeface="Wingdings" pitchFamily="2" charset="2"/>
              </a:rPr>
              <a:t> </a:t>
            </a:r>
            <a:r>
              <a:rPr lang="sk-SK" sz="2400" dirty="0" err="1">
                <a:sym typeface="Wingdings" pitchFamily="2" charset="2"/>
              </a:rPr>
              <a:t>for</a:t>
            </a:r>
            <a:r>
              <a:rPr lang="sk-SK" sz="2400" dirty="0">
                <a:sym typeface="Wingdings" pitchFamily="2" charset="2"/>
              </a:rPr>
              <a:t> </a:t>
            </a:r>
            <a:r>
              <a:rPr lang="sk-SK" sz="2400" dirty="0" err="1">
                <a:sym typeface="Wingdings" pitchFamily="2" charset="2"/>
              </a:rPr>
              <a:t>explanation</a:t>
            </a:r>
            <a:r>
              <a:rPr lang="sk-SK" sz="2400" dirty="0">
                <a:sym typeface="Wingdings" pitchFamily="2" charset="2"/>
              </a:rPr>
              <a:t>), </a:t>
            </a:r>
            <a:r>
              <a:rPr lang="sk-SK" sz="2400" dirty="0" err="1">
                <a:sym typeface="Wingdings" pitchFamily="2" charset="2"/>
              </a:rPr>
              <a:t>better</a:t>
            </a:r>
            <a:r>
              <a:rPr lang="sk-SK" sz="2400" dirty="0">
                <a:sym typeface="Wingdings" pitchFamily="2" charset="2"/>
              </a:rPr>
              <a:t>: </a:t>
            </a:r>
            <a:r>
              <a:rPr lang="sk-SK" sz="2400" i="1" dirty="0">
                <a:sym typeface="Wingdings" pitchFamily="2" charset="2"/>
              </a:rPr>
              <a:t>“</a:t>
            </a:r>
            <a:r>
              <a:rPr lang="sk-SK" sz="2400" i="1" dirty="0" err="1">
                <a:sym typeface="Wingdings" pitchFamily="2" charset="2"/>
              </a:rPr>
              <a:t>Who</a:t>
            </a:r>
            <a:r>
              <a:rPr lang="sk-SK" sz="2400" i="1" dirty="0">
                <a:sym typeface="Wingdings" pitchFamily="2" charset="2"/>
              </a:rPr>
              <a:t>?“, “</a:t>
            </a:r>
            <a:r>
              <a:rPr lang="sk-SK" sz="2400" i="1" dirty="0" err="1">
                <a:sym typeface="Wingdings" pitchFamily="2" charset="2"/>
              </a:rPr>
              <a:t>Where</a:t>
            </a:r>
            <a:r>
              <a:rPr lang="sk-SK" sz="2400" i="1" dirty="0">
                <a:sym typeface="Wingdings" pitchFamily="2" charset="2"/>
              </a:rPr>
              <a:t>?“, „</a:t>
            </a:r>
            <a:r>
              <a:rPr lang="sk-SK" sz="2400" i="1" dirty="0" err="1">
                <a:sym typeface="Wingdings" pitchFamily="2" charset="2"/>
              </a:rPr>
              <a:t>How</a:t>
            </a:r>
            <a:r>
              <a:rPr lang="sk-SK" sz="2400" i="1" dirty="0">
                <a:sym typeface="Wingdings" pitchFamily="2" charset="2"/>
              </a:rPr>
              <a:t> </a:t>
            </a:r>
            <a:r>
              <a:rPr lang="sk-SK" sz="2400" i="1" dirty="0" err="1">
                <a:sym typeface="Wingdings" pitchFamily="2" charset="2"/>
              </a:rPr>
              <a:t>often</a:t>
            </a:r>
            <a:r>
              <a:rPr lang="sk-SK" sz="2400" i="1" dirty="0">
                <a:sym typeface="Wingdings" pitchFamily="2" charset="2"/>
              </a:rPr>
              <a:t>?“ </a:t>
            </a:r>
            <a:r>
              <a:rPr lang="sk-SK" sz="2400" dirty="0">
                <a:sym typeface="Wingdings" pitchFamily="2" charset="2"/>
              </a:rPr>
              <a:t>(</a:t>
            </a:r>
            <a:r>
              <a:rPr lang="sk-SK" sz="2400" b="1" dirty="0" err="1">
                <a:sym typeface="Wingdings" pitchFamily="2" charset="2"/>
              </a:rPr>
              <a:t>asking</a:t>
            </a:r>
            <a:r>
              <a:rPr lang="sk-SK" sz="2400" b="1" dirty="0">
                <a:sym typeface="Wingdings" pitchFamily="2" charset="2"/>
              </a:rPr>
              <a:t> </a:t>
            </a:r>
            <a:r>
              <a:rPr lang="sk-SK" sz="2400" b="1" dirty="0" err="1">
                <a:sym typeface="Wingdings" pitchFamily="2" charset="2"/>
              </a:rPr>
              <a:t>for</a:t>
            </a:r>
            <a:r>
              <a:rPr lang="sk-SK" sz="2400" b="1" dirty="0">
                <a:sym typeface="Wingdings" pitchFamily="2" charset="2"/>
              </a:rPr>
              <a:t> </a:t>
            </a:r>
            <a:r>
              <a:rPr lang="sk-SK" sz="2400" b="1" dirty="0" err="1">
                <a:sym typeface="Wingdings" pitchFamily="2" charset="2"/>
              </a:rPr>
              <a:t>description</a:t>
            </a:r>
            <a:r>
              <a:rPr lang="sk-SK" sz="2400" dirty="0">
                <a:sym typeface="Wingdings" pitchFamily="2" charset="2"/>
              </a:rPr>
              <a:t>)</a:t>
            </a:r>
          </a:p>
          <a:p>
            <a:r>
              <a:rPr lang="sk-SK" sz="2400" dirty="0" err="1">
                <a:sym typeface="Wingdings" pitchFamily="2" charset="2"/>
              </a:rPr>
              <a:t>Assure</a:t>
            </a:r>
            <a:r>
              <a:rPr lang="sk-SK" sz="2400" dirty="0">
                <a:sym typeface="Wingdings" pitchFamily="2" charset="2"/>
              </a:rPr>
              <a:t> </a:t>
            </a:r>
            <a:r>
              <a:rPr lang="sk-SK" sz="2400" dirty="0" err="1">
                <a:sym typeface="Wingdings" pitchFamily="2" charset="2"/>
              </a:rPr>
              <a:t>the</a:t>
            </a:r>
            <a:r>
              <a:rPr lang="sk-SK" sz="2400" dirty="0">
                <a:sym typeface="Wingdings" pitchFamily="2" charset="2"/>
              </a:rPr>
              <a:t> </a:t>
            </a:r>
            <a:r>
              <a:rPr lang="sk-SK" sz="2400" dirty="0" err="1">
                <a:sym typeface="Wingdings" pitchFamily="2" charset="2"/>
              </a:rPr>
              <a:t>patient</a:t>
            </a:r>
            <a:r>
              <a:rPr lang="sk-SK" sz="2400" dirty="0">
                <a:sym typeface="Wingdings" pitchFamily="2" charset="2"/>
              </a:rPr>
              <a:t> </a:t>
            </a:r>
            <a:r>
              <a:rPr lang="sk-SK" sz="2400" dirty="0" err="1">
                <a:sym typeface="Wingdings" pitchFamily="2" charset="2"/>
              </a:rPr>
              <a:t>that</a:t>
            </a:r>
            <a:r>
              <a:rPr lang="sk-SK" sz="2400" dirty="0">
                <a:sym typeface="Wingdings" pitchFamily="2" charset="2"/>
              </a:rPr>
              <a:t> </a:t>
            </a:r>
            <a:r>
              <a:rPr lang="sk-SK" sz="2400" dirty="0" err="1">
                <a:sym typeface="Wingdings" pitchFamily="2" charset="2"/>
              </a:rPr>
              <a:t>his</a:t>
            </a:r>
            <a:r>
              <a:rPr lang="sk-SK" sz="2400" dirty="0">
                <a:sym typeface="Wingdings" pitchFamily="2" charset="2"/>
              </a:rPr>
              <a:t> </a:t>
            </a:r>
            <a:r>
              <a:rPr lang="sk-SK" sz="2400" dirty="0" err="1">
                <a:sym typeface="Wingdings" pitchFamily="2" charset="2"/>
              </a:rPr>
              <a:t>problems</a:t>
            </a:r>
            <a:r>
              <a:rPr lang="sk-SK" sz="2400" dirty="0">
                <a:sym typeface="Wingdings" pitchFamily="2" charset="2"/>
              </a:rPr>
              <a:t> are </a:t>
            </a:r>
            <a:r>
              <a:rPr lang="sk-SK" sz="2400" dirty="0" err="1">
                <a:sym typeface="Wingdings" pitchFamily="2" charset="2"/>
              </a:rPr>
              <a:t>common</a:t>
            </a:r>
            <a:endParaRPr lang="sk-SK" sz="2400" dirty="0">
              <a:sym typeface="Wingdings" pitchFamily="2" charset="2"/>
            </a:endParaRPr>
          </a:p>
          <a:p>
            <a:r>
              <a:rPr lang="sk-SK" sz="2400" dirty="0" err="1">
                <a:sym typeface="Wingdings" pitchFamily="2" charset="2"/>
              </a:rPr>
              <a:t>Strong</a:t>
            </a:r>
            <a:r>
              <a:rPr lang="sk-SK" sz="2400" dirty="0">
                <a:sym typeface="Wingdings" pitchFamily="2" charset="2"/>
              </a:rPr>
              <a:t> </a:t>
            </a:r>
            <a:r>
              <a:rPr lang="sk-SK" sz="2400" dirty="0" err="1">
                <a:sym typeface="Wingdings" pitchFamily="2" charset="2"/>
              </a:rPr>
              <a:t>emotion</a:t>
            </a:r>
            <a:r>
              <a:rPr lang="sk-SK" sz="2400" dirty="0">
                <a:sym typeface="Wingdings" pitchFamily="2" charset="2"/>
              </a:rPr>
              <a:t> – </a:t>
            </a:r>
            <a:r>
              <a:rPr lang="sk-SK" sz="2400" dirty="0" err="1">
                <a:sym typeface="Wingdings" pitchFamily="2" charset="2"/>
              </a:rPr>
              <a:t>be</a:t>
            </a:r>
            <a:r>
              <a:rPr lang="sk-SK" sz="2400" dirty="0">
                <a:sym typeface="Wingdings" pitchFamily="2" charset="2"/>
              </a:rPr>
              <a:t> </a:t>
            </a:r>
            <a:r>
              <a:rPr lang="sk-SK" sz="2400" dirty="0" err="1">
                <a:sym typeface="Wingdings" pitchFamily="2" charset="2"/>
              </a:rPr>
              <a:t>patient</a:t>
            </a:r>
            <a:r>
              <a:rPr lang="sk-SK" sz="2400" dirty="0">
                <a:sym typeface="Wingdings" pitchFamily="2" charset="2"/>
              </a:rPr>
              <a:t>, </a:t>
            </a:r>
            <a:r>
              <a:rPr lang="sk-SK" sz="2400" dirty="0" err="1">
                <a:sym typeface="Wingdings" pitchFamily="2" charset="2"/>
              </a:rPr>
              <a:t>curious</a:t>
            </a:r>
            <a:r>
              <a:rPr lang="sk-SK" sz="2400" dirty="0">
                <a:sym typeface="Wingdings" pitchFamily="2" charset="2"/>
              </a:rPr>
              <a:t>, </a:t>
            </a:r>
            <a:r>
              <a:rPr lang="sk-SK" sz="2400" dirty="0" err="1">
                <a:sym typeface="Wingdings" pitchFamily="2" charset="2"/>
              </a:rPr>
              <a:t>compassionate</a:t>
            </a:r>
            <a:r>
              <a:rPr lang="sk-SK" sz="2400" dirty="0">
                <a:sym typeface="Wingdings" pitchFamily="2" charset="2"/>
              </a:rPr>
              <a:t> (</a:t>
            </a:r>
            <a:r>
              <a:rPr lang="sk-SK" sz="2400" i="1" dirty="0" err="1">
                <a:sym typeface="Wingdings" pitchFamily="2" charset="2"/>
              </a:rPr>
              <a:t>What</a:t>
            </a:r>
            <a:r>
              <a:rPr lang="sk-SK" sz="2400" i="1" dirty="0">
                <a:sym typeface="Wingdings" pitchFamily="2" charset="2"/>
              </a:rPr>
              <a:t> </a:t>
            </a:r>
            <a:r>
              <a:rPr lang="sk-SK" sz="2400" i="1" dirty="0" err="1">
                <a:sym typeface="Wingdings" pitchFamily="2" charset="2"/>
              </a:rPr>
              <a:t>does</a:t>
            </a:r>
            <a:r>
              <a:rPr lang="sk-SK" sz="2400" i="1" dirty="0">
                <a:sym typeface="Wingdings" pitchFamily="2" charset="2"/>
              </a:rPr>
              <a:t> </a:t>
            </a:r>
            <a:r>
              <a:rPr lang="sk-SK" sz="2400" i="1" dirty="0" err="1">
                <a:sym typeface="Wingdings" pitchFamily="2" charset="2"/>
              </a:rPr>
              <a:t>it</a:t>
            </a:r>
            <a:r>
              <a:rPr lang="sk-SK" sz="2400" i="1" dirty="0">
                <a:sym typeface="Wingdings" pitchFamily="2" charset="2"/>
              </a:rPr>
              <a:t> </a:t>
            </a:r>
            <a:r>
              <a:rPr lang="sk-SK" sz="2400" i="1" dirty="0" err="1">
                <a:sym typeface="Wingdings" pitchFamily="2" charset="2"/>
              </a:rPr>
              <a:t>mean</a:t>
            </a:r>
            <a:r>
              <a:rPr lang="sk-SK" sz="2400" i="1" dirty="0">
                <a:sym typeface="Wingdings" pitchFamily="2" charset="2"/>
              </a:rPr>
              <a:t> </a:t>
            </a:r>
            <a:r>
              <a:rPr lang="sk-SK" sz="2400" i="1" dirty="0" err="1">
                <a:sym typeface="Wingdings" pitchFamily="2" charset="2"/>
              </a:rPr>
              <a:t>for</a:t>
            </a:r>
            <a:r>
              <a:rPr lang="sk-SK" sz="2400" i="1" dirty="0">
                <a:sym typeface="Wingdings" pitchFamily="2" charset="2"/>
              </a:rPr>
              <a:t> </a:t>
            </a:r>
            <a:r>
              <a:rPr lang="sk-SK" sz="2400" i="1" dirty="0" err="1">
                <a:sym typeface="Wingdings" pitchFamily="2" charset="2"/>
              </a:rPr>
              <a:t>the</a:t>
            </a:r>
            <a:r>
              <a:rPr lang="sk-SK" sz="2400" i="1" dirty="0">
                <a:sym typeface="Wingdings" pitchFamily="2" charset="2"/>
              </a:rPr>
              <a:t> </a:t>
            </a:r>
            <a:r>
              <a:rPr lang="sk-SK" sz="2400" i="1" dirty="0" err="1">
                <a:sym typeface="Wingdings" pitchFamily="2" charset="2"/>
              </a:rPr>
              <a:t>patient</a:t>
            </a:r>
            <a:r>
              <a:rPr lang="sk-SK" sz="2400" i="1" dirty="0">
                <a:sym typeface="Wingdings" pitchFamily="2" charset="2"/>
              </a:rPr>
              <a:t>? </a:t>
            </a:r>
            <a:r>
              <a:rPr lang="sk-SK" sz="2400" i="1" dirty="0" err="1">
                <a:sym typeface="Wingdings" pitchFamily="2" charset="2"/>
              </a:rPr>
              <a:t>Why</a:t>
            </a:r>
            <a:r>
              <a:rPr lang="sk-SK" sz="2400" i="1" dirty="0">
                <a:sym typeface="Wingdings" pitchFamily="2" charset="2"/>
              </a:rPr>
              <a:t> </a:t>
            </a:r>
            <a:r>
              <a:rPr lang="sk-SK" sz="2400" i="1" dirty="0" err="1">
                <a:sym typeface="Wingdings" pitchFamily="2" charset="2"/>
              </a:rPr>
              <a:t>is</a:t>
            </a:r>
            <a:r>
              <a:rPr lang="sk-SK" sz="2400" i="1" dirty="0">
                <a:sym typeface="Wingdings" pitchFamily="2" charset="2"/>
              </a:rPr>
              <a:t> he/</a:t>
            </a:r>
            <a:r>
              <a:rPr lang="sk-SK" sz="2400" i="1" dirty="0" err="1">
                <a:sym typeface="Wingdings" pitchFamily="2" charset="2"/>
              </a:rPr>
              <a:t>she</a:t>
            </a:r>
            <a:r>
              <a:rPr lang="sk-SK" sz="2400" i="1" dirty="0">
                <a:sym typeface="Wingdings" pitchFamily="2" charset="2"/>
              </a:rPr>
              <a:t> so </a:t>
            </a:r>
            <a:r>
              <a:rPr lang="sk-SK" sz="2400" i="1" dirty="0" err="1">
                <a:sym typeface="Wingdings" pitchFamily="2" charset="2"/>
              </a:rPr>
              <a:t>upset</a:t>
            </a:r>
            <a:r>
              <a:rPr lang="sk-SK" sz="2400" i="1" dirty="0">
                <a:sym typeface="Wingdings" pitchFamily="2" charset="2"/>
              </a:rPr>
              <a:t>?)</a:t>
            </a:r>
            <a:endParaRPr lang="sk-SK" sz="2400" i="1" dirty="0"/>
          </a:p>
        </p:txBody>
      </p:sp>
    </p:spTree>
    <p:extLst>
      <p:ext uri="{BB962C8B-B14F-4D97-AF65-F5344CB8AC3E}">
        <p14:creationId xmlns:p14="http://schemas.microsoft.com/office/powerpoint/2010/main" val="15732016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68F1341-0942-704C-8608-3805D34506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Affective</a:t>
            </a:r>
            <a:r>
              <a:rPr lang="sk-SK" dirty="0"/>
              <a:t> </a:t>
            </a:r>
            <a:r>
              <a:rPr lang="sk-SK" dirty="0" err="1"/>
              <a:t>heuristic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8DEEDFEF-04D4-134A-A964-0EDAA14211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70000"/>
              </a:lnSpc>
            </a:pPr>
            <a:r>
              <a:rPr lang="sk-SK" sz="2000" b="1" dirty="0" err="1"/>
              <a:t>Occurence</a:t>
            </a:r>
            <a:r>
              <a:rPr lang="sk-SK" sz="2000" dirty="0"/>
              <a:t>: </a:t>
            </a:r>
            <a:r>
              <a:rPr lang="sk-SK" sz="2000" dirty="0" err="1"/>
              <a:t>Open-ended</a:t>
            </a:r>
            <a:r>
              <a:rPr lang="sk-SK" sz="2000" dirty="0"/>
              <a:t> </a:t>
            </a:r>
            <a:r>
              <a:rPr lang="sk-SK" sz="2000" dirty="0" err="1"/>
              <a:t>questions</a:t>
            </a:r>
            <a:r>
              <a:rPr lang="sk-SK" sz="2000" dirty="0"/>
              <a:t>, no </a:t>
            </a:r>
            <a:r>
              <a:rPr lang="sk-SK" sz="2000" dirty="0" err="1"/>
              <a:t>intense</a:t>
            </a:r>
            <a:r>
              <a:rPr lang="sk-SK" sz="2000" dirty="0"/>
              <a:t> </a:t>
            </a:r>
            <a:r>
              <a:rPr lang="sk-SK" sz="2000" dirty="0" err="1"/>
              <a:t>attention</a:t>
            </a:r>
            <a:r>
              <a:rPr lang="sk-SK" sz="2000" dirty="0"/>
              <a:t> </a:t>
            </a:r>
            <a:r>
              <a:rPr lang="sk-SK" sz="2000" dirty="0" err="1"/>
              <a:t>is</a:t>
            </a:r>
            <a:r>
              <a:rPr lang="sk-SK" sz="2000" dirty="0"/>
              <a:t> </a:t>
            </a:r>
            <a:r>
              <a:rPr lang="sk-SK" sz="2000" dirty="0" err="1"/>
              <a:t>needed</a:t>
            </a:r>
            <a:endParaRPr lang="sk-SK" sz="2000" dirty="0"/>
          </a:p>
          <a:p>
            <a:pPr>
              <a:lnSpc>
                <a:spcPct val="170000"/>
              </a:lnSpc>
            </a:pPr>
            <a:r>
              <a:rPr lang="sk-SK" sz="2000" b="1" dirty="0" err="1"/>
              <a:t>Current</a:t>
            </a:r>
            <a:r>
              <a:rPr lang="sk-SK" sz="2000" b="1" dirty="0"/>
              <a:t> </a:t>
            </a:r>
            <a:r>
              <a:rPr lang="sk-SK" sz="2000" b="1" dirty="0" err="1"/>
              <a:t>mood</a:t>
            </a:r>
            <a:r>
              <a:rPr lang="sk-SK" sz="2000" dirty="0"/>
              <a:t>: </a:t>
            </a:r>
            <a:r>
              <a:rPr lang="sk-SK" sz="2000" dirty="0" err="1"/>
              <a:t>highly</a:t>
            </a:r>
            <a:r>
              <a:rPr lang="sk-SK" sz="2000" dirty="0"/>
              <a:t> </a:t>
            </a:r>
            <a:r>
              <a:rPr lang="sk-SK" sz="2000" dirty="0" err="1"/>
              <a:t>affects</a:t>
            </a:r>
            <a:r>
              <a:rPr lang="sk-SK" sz="2000" dirty="0"/>
              <a:t> </a:t>
            </a:r>
            <a:r>
              <a:rPr lang="sk-SK" sz="2000" dirty="0" err="1"/>
              <a:t>reasoning</a:t>
            </a:r>
            <a:endParaRPr lang="sk-SK" sz="2000" dirty="0"/>
          </a:p>
          <a:p>
            <a:pPr>
              <a:lnSpc>
                <a:spcPct val="170000"/>
              </a:lnSpc>
            </a:pPr>
            <a:r>
              <a:rPr lang="sk-SK" sz="2000" b="1" dirty="0" err="1">
                <a:solidFill>
                  <a:schemeClr val="accent2"/>
                </a:solidFill>
              </a:rPr>
              <a:t>Affective</a:t>
            </a:r>
            <a:r>
              <a:rPr lang="sk-SK" sz="2000" b="1" dirty="0">
                <a:solidFill>
                  <a:schemeClr val="accent2"/>
                </a:solidFill>
              </a:rPr>
              <a:t> </a:t>
            </a:r>
            <a:r>
              <a:rPr lang="sk-SK" sz="2000" b="1" dirty="0" err="1">
                <a:solidFill>
                  <a:schemeClr val="accent2"/>
                </a:solidFill>
              </a:rPr>
              <a:t>heuristic</a:t>
            </a:r>
            <a:r>
              <a:rPr lang="sk-SK" sz="2000" dirty="0"/>
              <a:t>: </a:t>
            </a:r>
            <a:r>
              <a:rPr lang="sk-SK" sz="2000" dirty="0" err="1"/>
              <a:t>relying</a:t>
            </a:r>
            <a:r>
              <a:rPr lang="sk-SK" sz="2000" dirty="0"/>
              <a:t> on </a:t>
            </a:r>
            <a:r>
              <a:rPr lang="sk-SK" sz="2000" dirty="0" err="1"/>
              <a:t>emotion</a:t>
            </a:r>
            <a:r>
              <a:rPr lang="sk-SK" sz="2000" dirty="0"/>
              <a:t> </a:t>
            </a:r>
            <a:r>
              <a:rPr lang="sk-SK" sz="2000" dirty="0" err="1"/>
              <a:t>concerning</a:t>
            </a:r>
            <a:r>
              <a:rPr lang="sk-SK" sz="2000" dirty="0"/>
              <a:t> </a:t>
            </a:r>
            <a:r>
              <a:rPr lang="sk-SK" sz="2000" dirty="0" err="1"/>
              <a:t>object</a:t>
            </a:r>
            <a:r>
              <a:rPr lang="sk-SK" sz="2000" dirty="0"/>
              <a:t> in </a:t>
            </a:r>
            <a:r>
              <a:rPr lang="sk-SK" sz="2000" dirty="0" err="1"/>
              <a:t>fast</a:t>
            </a:r>
            <a:r>
              <a:rPr lang="sk-SK" sz="2000" dirty="0"/>
              <a:t> </a:t>
            </a:r>
            <a:r>
              <a:rPr lang="sk-SK" sz="2000" dirty="0" err="1"/>
              <a:t>judgement</a:t>
            </a:r>
            <a:endParaRPr lang="sk-SK" sz="2000" dirty="0"/>
          </a:p>
          <a:p>
            <a:pPr>
              <a:lnSpc>
                <a:spcPct val="170000"/>
              </a:lnSpc>
            </a:pPr>
            <a:r>
              <a:rPr lang="sk-SK" sz="2000" dirty="0"/>
              <a:t>H: </a:t>
            </a:r>
            <a:r>
              <a:rPr lang="sk-SK" sz="2000" dirty="0" err="1"/>
              <a:t>People</a:t>
            </a:r>
            <a:r>
              <a:rPr lang="sk-SK" sz="2000" dirty="0"/>
              <a:t> </a:t>
            </a:r>
            <a:r>
              <a:rPr lang="sk-SK" sz="2000" dirty="0" err="1"/>
              <a:t>concentrate</a:t>
            </a:r>
            <a:r>
              <a:rPr lang="sk-SK" sz="2000" dirty="0"/>
              <a:t> </a:t>
            </a:r>
            <a:r>
              <a:rPr lang="sk-SK" sz="2000" dirty="0" err="1"/>
              <a:t>their</a:t>
            </a:r>
            <a:r>
              <a:rPr lang="sk-SK" sz="2000" dirty="0"/>
              <a:t> </a:t>
            </a:r>
            <a:r>
              <a:rPr lang="sk-SK" sz="2000" dirty="0" err="1"/>
              <a:t>attention</a:t>
            </a:r>
            <a:r>
              <a:rPr lang="sk-SK" sz="2000" dirty="0"/>
              <a:t> </a:t>
            </a:r>
            <a:r>
              <a:rPr lang="sk-SK" sz="2000" dirty="0" err="1"/>
              <a:t>less</a:t>
            </a:r>
            <a:r>
              <a:rPr lang="sk-SK" sz="2000" dirty="0"/>
              <a:t> on </a:t>
            </a:r>
            <a:r>
              <a:rPr lang="sk-SK" sz="2000" dirty="0" err="1"/>
              <a:t>losess</a:t>
            </a:r>
            <a:r>
              <a:rPr lang="sk-SK" sz="2000" dirty="0"/>
              <a:t> </a:t>
            </a:r>
            <a:r>
              <a:rPr lang="sk-SK" sz="2000" dirty="0" err="1"/>
              <a:t>than</a:t>
            </a:r>
            <a:r>
              <a:rPr lang="sk-SK" sz="2000" dirty="0"/>
              <a:t> </a:t>
            </a:r>
            <a:r>
              <a:rPr lang="sk-SK" sz="2000" dirty="0" err="1"/>
              <a:t>gains</a:t>
            </a:r>
            <a:r>
              <a:rPr lang="sk-SK" sz="2000" dirty="0"/>
              <a:t> </a:t>
            </a:r>
            <a:r>
              <a:rPr lang="sk-SK" sz="2000" dirty="0" err="1"/>
              <a:t>when</a:t>
            </a:r>
            <a:r>
              <a:rPr lang="sk-SK" sz="2000" dirty="0"/>
              <a:t> </a:t>
            </a:r>
            <a:r>
              <a:rPr lang="sk-SK" sz="2000" dirty="0" err="1"/>
              <a:t>they</a:t>
            </a:r>
            <a:r>
              <a:rPr lang="sk-SK" sz="2000" dirty="0"/>
              <a:t> are in a </a:t>
            </a:r>
            <a:r>
              <a:rPr lang="sk-SK" sz="2000" dirty="0" err="1"/>
              <a:t>good</a:t>
            </a:r>
            <a:r>
              <a:rPr lang="sk-SK" sz="2000" dirty="0"/>
              <a:t> </a:t>
            </a:r>
            <a:r>
              <a:rPr lang="sk-SK" sz="2000" dirty="0" err="1"/>
              <a:t>mood</a:t>
            </a:r>
            <a:endParaRPr lang="sk-SK" sz="2000" dirty="0"/>
          </a:p>
          <a:p>
            <a:pPr>
              <a:lnSpc>
                <a:spcPct val="170000"/>
              </a:lnSpc>
            </a:pPr>
            <a:r>
              <a:rPr lang="sk-SK" sz="2000" dirty="0" err="1"/>
              <a:t>Quick</a:t>
            </a:r>
            <a:r>
              <a:rPr lang="sk-SK" sz="2000" dirty="0"/>
              <a:t> </a:t>
            </a:r>
            <a:r>
              <a:rPr lang="sk-SK" sz="2000" dirty="0" err="1"/>
              <a:t>emotional</a:t>
            </a:r>
            <a:r>
              <a:rPr lang="sk-SK" sz="2000" dirty="0"/>
              <a:t> </a:t>
            </a:r>
            <a:r>
              <a:rPr lang="sk-SK" sz="2000" dirty="0" err="1"/>
              <a:t>reactions</a:t>
            </a:r>
            <a:r>
              <a:rPr lang="sk-SK" sz="2000" dirty="0"/>
              <a:t> (</a:t>
            </a:r>
            <a:r>
              <a:rPr lang="sk-SK" sz="2000" b="1" dirty="0" err="1"/>
              <a:t>concern</a:t>
            </a:r>
            <a:r>
              <a:rPr lang="sk-SK" sz="2000" b="1" dirty="0"/>
              <a:t> </a:t>
            </a:r>
            <a:r>
              <a:rPr lang="sk-SK" sz="2000" dirty="0"/>
              <a:t>or </a:t>
            </a:r>
            <a:r>
              <a:rPr lang="sk-SK" sz="2000" b="1" dirty="0" err="1"/>
              <a:t>safety</a:t>
            </a:r>
            <a:r>
              <a:rPr lang="sk-SK" sz="2000" dirty="0"/>
              <a:t>?) </a:t>
            </a:r>
            <a:r>
              <a:rPr lang="sk-SK" sz="2000" dirty="0" err="1"/>
              <a:t>can</a:t>
            </a:r>
            <a:r>
              <a:rPr lang="sk-SK" sz="2000" dirty="0"/>
              <a:t> serve as </a:t>
            </a:r>
            <a:r>
              <a:rPr lang="sk-SK" sz="2000" dirty="0" err="1"/>
              <a:t>relevant</a:t>
            </a:r>
            <a:r>
              <a:rPr lang="sk-SK" sz="2000" dirty="0"/>
              <a:t> </a:t>
            </a:r>
            <a:r>
              <a:rPr lang="sk-SK" sz="2000" dirty="0" err="1"/>
              <a:t>information</a:t>
            </a:r>
            <a:r>
              <a:rPr lang="sk-SK" sz="2000" dirty="0"/>
              <a:t> </a:t>
            </a:r>
            <a:r>
              <a:rPr lang="sk-SK" sz="2000" i="1" dirty="0"/>
              <a:t>(</a:t>
            </a:r>
            <a:r>
              <a:rPr lang="sk-SK" sz="2000" i="1" dirty="0" err="1"/>
              <a:t>affect</a:t>
            </a:r>
            <a:r>
              <a:rPr lang="sk-SK" sz="2000" i="1" dirty="0"/>
              <a:t> as </a:t>
            </a:r>
            <a:r>
              <a:rPr lang="sk-SK" sz="2000" i="1" dirty="0" err="1"/>
              <a:t>information</a:t>
            </a:r>
            <a:r>
              <a:rPr lang="sk-SK" sz="2000" i="1" dirty="0"/>
              <a:t> </a:t>
            </a:r>
            <a:r>
              <a:rPr lang="sk-SK" sz="2000" i="1" dirty="0" err="1"/>
              <a:t>mechanism</a:t>
            </a:r>
            <a:r>
              <a:rPr lang="sk-SK" sz="2000" i="1" dirty="0"/>
              <a:t>).</a:t>
            </a:r>
          </a:p>
          <a:p>
            <a:pPr marL="0" indent="0">
              <a:lnSpc>
                <a:spcPct val="170000"/>
              </a:lnSpc>
              <a:buNone/>
            </a:pPr>
            <a:endParaRPr lang="sk-SK" sz="2000" dirty="0"/>
          </a:p>
          <a:p>
            <a:pPr marL="0" indent="0">
              <a:lnSpc>
                <a:spcPct val="170000"/>
              </a:lnSpc>
              <a:buNone/>
            </a:pPr>
            <a:endParaRPr lang="sk-SK" sz="2000" dirty="0"/>
          </a:p>
        </p:txBody>
      </p:sp>
    </p:spTree>
    <p:extLst>
      <p:ext uri="{BB962C8B-B14F-4D97-AF65-F5344CB8AC3E}">
        <p14:creationId xmlns:p14="http://schemas.microsoft.com/office/powerpoint/2010/main" val="20875499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C406D9A-23CF-5C42-A34D-F2EE8CF98E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err="1"/>
              <a:t>Problem</a:t>
            </a:r>
            <a:r>
              <a:rPr lang="sk-SK" b="1" dirty="0"/>
              <a:t> </a:t>
            </a:r>
            <a:r>
              <a:rPr lang="sk-SK" b="1" dirty="0" err="1"/>
              <a:t>description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46B5AED0-C9EC-7649-96AB-4C94D9FFD3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71846"/>
            <a:ext cx="10515600" cy="435133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sk-SK" sz="2000" b="1" dirty="0" err="1"/>
              <a:t>Subjective</a:t>
            </a:r>
            <a:r>
              <a:rPr lang="sk-SK" sz="2000" dirty="0"/>
              <a:t> </a:t>
            </a:r>
            <a:r>
              <a:rPr lang="sk-SK" sz="2000" dirty="0" err="1"/>
              <a:t>description</a:t>
            </a:r>
            <a:r>
              <a:rPr lang="sk-SK" sz="2000" dirty="0"/>
              <a:t> of </a:t>
            </a:r>
            <a:r>
              <a:rPr lang="sk-SK" sz="2000" dirty="0" err="1"/>
              <a:t>symptoms</a:t>
            </a:r>
            <a:r>
              <a:rPr lang="sk-SK" sz="2000" dirty="0"/>
              <a:t>, </a:t>
            </a:r>
            <a:r>
              <a:rPr lang="sk-SK" sz="2000" dirty="0" err="1"/>
              <a:t>their</a:t>
            </a:r>
            <a:r>
              <a:rPr lang="sk-SK" sz="2000" dirty="0"/>
              <a:t> </a:t>
            </a:r>
            <a:r>
              <a:rPr lang="sk-SK" sz="2000" dirty="0" err="1"/>
              <a:t>evolution</a:t>
            </a:r>
            <a:r>
              <a:rPr lang="sk-SK" sz="2000" dirty="0"/>
              <a:t>, </a:t>
            </a:r>
            <a:r>
              <a:rPr lang="sk-SK" sz="2000" dirty="0" err="1"/>
              <a:t>triggers</a:t>
            </a:r>
            <a:r>
              <a:rPr lang="sk-SK" sz="2000" dirty="0"/>
              <a:t>, </a:t>
            </a:r>
            <a:r>
              <a:rPr lang="sk-SK" sz="2000" dirty="0" err="1"/>
              <a:t>consequences</a:t>
            </a:r>
            <a:r>
              <a:rPr lang="sk-SK" sz="2000" dirty="0"/>
              <a:t>, </a:t>
            </a:r>
            <a:r>
              <a:rPr lang="sk-SK" sz="2000" dirty="0" err="1"/>
              <a:t>related</a:t>
            </a:r>
            <a:r>
              <a:rPr lang="sk-SK" sz="2000" dirty="0"/>
              <a:t> </a:t>
            </a:r>
            <a:r>
              <a:rPr lang="sk-SK" sz="2000" dirty="0" err="1"/>
              <a:t>problems</a:t>
            </a:r>
            <a:r>
              <a:rPr lang="sk-SK" sz="2000" dirty="0"/>
              <a:t> ...</a:t>
            </a:r>
          </a:p>
          <a:p>
            <a:pPr>
              <a:lnSpc>
                <a:spcPct val="150000"/>
              </a:lnSpc>
            </a:pPr>
            <a:r>
              <a:rPr lang="sk-SK" sz="2000" dirty="0" err="1"/>
              <a:t>Looking</a:t>
            </a:r>
            <a:r>
              <a:rPr lang="sk-SK" sz="2000" dirty="0"/>
              <a:t> </a:t>
            </a:r>
            <a:r>
              <a:rPr lang="sk-SK" sz="2000" dirty="0" err="1"/>
              <a:t>for</a:t>
            </a:r>
            <a:r>
              <a:rPr lang="sk-SK" sz="2000" dirty="0"/>
              <a:t> </a:t>
            </a:r>
            <a:r>
              <a:rPr lang="sk-SK" sz="2000" dirty="0" err="1"/>
              <a:t>mechanisms</a:t>
            </a:r>
            <a:r>
              <a:rPr lang="sk-SK" sz="2000" dirty="0"/>
              <a:t> </a:t>
            </a:r>
            <a:r>
              <a:rPr lang="sk-SK" sz="2000" dirty="0" err="1"/>
              <a:t>that</a:t>
            </a:r>
            <a:r>
              <a:rPr lang="sk-SK" sz="2000" dirty="0"/>
              <a:t> </a:t>
            </a:r>
            <a:r>
              <a:rPr lang="sk-SK" sz="2000" dirty="0" err="1"/>
              <a:t>maintain</a:t>
            </a:r>
            <a:r>
              <a:rPr lang="sk-SK" sz="2000" dirty="0"/>
              <a:t> </a:t>
            </a:r>
            <a:r>
              <a:rPr lang="sk-SK" sz="2000" dirty="0" err="1"/>
              <a:t>problem</a:t>
            </a:r>
            <a:r>
              <a:rPr lang="sk-SK" sz="2000" dirty="0"/>
              <a:t> </a:t>
            </a:r>
            <a:r>
              <a:rPr lang="sk-SK" sz="2000" dirty="0" err="1"/>
              <a:t>behavior</a:t>
            </a:r>
            <a:endParaRPr lang="sk-SK" sz="2000" dirty="0"/>
          </a:p>
          <a:p>
            <a:pPr>
              <a:lnSpc>
                <a:spcPct val="150000"/>
              </a:lnSpc>
            </a:pPr>
            <a:r>
              <a:rPr lang="sk-SK" sz="2000" dirty="0" err="1"/>
              <a:t>Predisposing</a:t>
            </a:r>
            <a:r>
              <a:rPr lang="sk-SK" sz="2000" dirty="0"/>
              <a:t> </a:t>
            </a:r>
            <a:r>
              <a:rPr lang="sk-SK" sz="2000" dirty="0" err="1"/>
              <a:t>factors</a:t>
            </a:r>
            <a:endParaRPr lang="sk-SK" sz="2000" dirty="0"/>
          </a:p>
          <a:p>
            <a:pPr>
              <a:lnSpc>
                <a:spcPct val="150000"/>
              </a:lnSpc>
            </a:pPr>
            <a:r>
              <a:rPr lang="sk-SK" sz="2000" dirty="0" err="1"/>
              <a:t>Precipital</a:t>
            </a:r>
            <a:r>
              <a:rPr lang="sk-SK" sz="2000" dirty="0"/>
              <a:t> </a:t>
            </a:r>
            <a:r>
              <a:rPr lang="sk-SK" sz="2000" dirty="0" err="1"/>
              <a:t>factors</a:t>
            </a:r>
            <a:r>
              <a:rPr lang="sk-SK" sz="2000" dirty="0"/>
              <a:t> – </a:t>
            </a:r>
            <a:r>
              <a:rPr lang="sk-SK" sz="2000" dirty="0" err="1"/>
              <a:t>internal</a:t>
            </a:r>
            <a:r>
              <a:rPr lang="sk-SK" sz="2000" dirty="0"/>
              <a:t> / </a:t>
            </a:r>
            <a:r>
              <a:rPr lang="sk-SK" sz="2000" dirty="0" err="1"/>
              <a:t>external</a:t>
            </a:r>
            <a:endParaRPr lang="sk-SK" sz="2000" i="1" dirty="0"/>
          </a:p>
          <a:p>
            <a:pPr marL="0" indent="0">
              <a:buNone/>
            </a:pPr>
            <a:endParaRPr lang="sk-SK" sz="2000" u="sng" dirty="0"/>
          </a:p>
        </p:txBody>
      </p:sp>
    </p:spTree>
    <p:extLst>
      <p:ext uri="{BB962C8B-B14F-4D97-AF65-F5344CB8AC3E}">
        <p14:creationId xmlns:p14="http://schemas.microsoft.com/office/powerpoint/2010/main" val="2322852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17740BD7-0E4F-FC4D-A1A3-E96C2EF56D5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74825" y="304801"/>
            <a:ext cx="8642350" cy="963613"/>
          </a:xfrm>
        </p:spPr>
        <p:txBody>
          <a:bodyPr/>
          <a:lstStyle/>
          <a:p>
            <a:r>
              <a:rPr lang="cs-CZ" altLang="sk-SK" sz="3600" dirty="0" err="1"/>
              <a:t>Microanalysis</a:t>
            </a:r>
            <a:r>
              <a:rPr lang="cs-CZ" altLang="sk-SK" sz="3600" dirty="0"/>
              <a:t> </a:t>
            </a:r>
            <a:r>
              <a:rPr lang="cs-CZ" altLang="sk-SK" sz="3600" dirty="0" err="1"/>
              <a:t>of</a:t>
            </a:r>
            <a:r>
              <a:rPr lang="cs-CZ" altLang="sk-SK" sz="3600" dirty="0"/>
              <a:t> </a:t>
            </a:r>
            <a:r>
              <a:rPr lang="cs-CZ" altLang="sk-SK" sz="3600" dirty="0" err="1"/>
              <a:t>problematic</a:t>
            </a:r>
            <a:r>
              <a:rPr lang="cs-CZ" altLang="sk-SK" sz="3600" dirty="0"/>
              <a:t> </a:t>
            </a:r>
            <a:r>
              <a:rPr lang="cs-CZ" altLang="sk-SK" sz="3600" dirty="0" err="1"/>
              <a:t>behavior</a:t>
            </a:r>
            <a:endParaRPr lang="cs-CZ" altLang="sk-SK" sz="3600" dirty="0"/>
          </a:p>
        </p:txBody>
      </p:sp>
      <p:sp>
        <p:nvSpPr>
          <p:cNvPr id="6147" name="Oval 3">
            <a:extLst>
              <a:ext uri="{FF2B5EF4-FFF2-40B4-BE49-F238E27FC236}">
                <a16:creationId xmlns:a16="http://schemas.microsoft.com/office/drawing/2014/main" id="{AA5BBCEA-BE02-7C48-930C-AF7230619F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70225" y="1916114"/>
            <a:ext cx="2520950" cy="649287"/>
          </a:xfrm>
          <a:prstGeom prst="ellipse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cs-CZ" altLang="sk-SK" dirty="0" err="1">
                <a:ln w="0"/>
                <a:solidFill>
                  <a:schemeClr val="accent1"/>
                </a:solidFill>
                <a:cs typeface="Times New Roman" panose="02020603050405020304" pitchFamily="18" charset="0"/>
              </a:rPr>
              <a:t>Situation</a:t>
            </a:r>
            <a:endParaRPr lang="cs-CZ" altLang="sk-SK" dirty="0">
              <a:ln w="0"/>
              <a:solidFill>
                <a:schemeClr val="accent1"/>
              </a:solidFill>
              <a:cs typeface="Times New Roman" panose="02020603050405020304" pitchFamily="18" charset="0"/>
            </a:endParaRPr>
          </a:p>
        </p:txBody>
      </p:sp>
      <p:sp>
        <p:nvSpPr>
          <p:cNvPr id="6148" name="Oval 4">
            <a:extLst>
              <a:ext uri="{FF2B5EF4-FFF2-40B4-BE49-F238E27FC236}">
                <a16:creationId xmlns:a16="http://schemas.microsoft.com/office/drawing/2014/main" id="{B24F3576-BC37-D549-B7D1-2CB634E6B6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43476" y="2133600"/>
            <a:ext cx="5400675" cy="4103688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sk-SK" dirty="0"/>
          </a:p>
        </p:txBody>
      </p:sp>
      <p:sp>
        <p:nvSpPr>
          <p:cNvPr id="6149" name="Oval 5">
            <a:extLst>
              <a:ext uri="{FF2B5EF4-FFF2-40B4-BE49-F238E27FC236}">
                <a16:creationId xmlns:a16="http://schemas.microsoft.com/office/drawing/2014/main" id="{C2E8EA41-84D2-BD41-9BA8-3B8517A9FA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10313" y="2420939"/>
            <a:ext cx="2665412" cy="720725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cs-CZ" altLang="sk-SK" dirty="0" err="1">
                <a:ln w="0"/>
                <a:solidFill>
                  <a:schemeClr val="accent1"/>
                </a:solidFill>
                <a:cs typeface="Times New Roman" panose="02020603050405020304" pitchFamily="18" charset="0"/>
              </a:rPr>
              <a:t>Cognition</a:t>
            </a:r>
            <a:endParaRPr lang="cs-CZ" altLang="sk-SK" dirty="0">
              <a:ln w="0"/>
              <a:solidFill>
                <a:schemeClr val="accent1"/>
              </a:solidFill>
              <a:cs typeface="Times New Roman" panose="02020603050405020304" pitchFamily="18" charset="0"/>
            </a:endParaRPr>
          </a:p>
        </p:txBody>
      </p:sp>
      <p:sp>
        <p:nvSpPr>
          <p:cNvPr id="6150" name="Oval 6">
            <a:extLst>
              <a:ext uri="{FF2B5EF4-FFF2-40B4-BE49-F238E27FC236}">
                <a16:creationId xmlns:a16="http://schemas.microsoft.com/office/drawing/2014/main" id="{41739FDC-326E-BE40-BCE7-EF9D368B17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14914" y="3860800"/>
            <a:ext cx="1944687" cy="647700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cs-CZ" altLang="sk-SK" dirty="0" err="1">
                <a:ln w="0"/>
                <a:solidFill>
                  <a:schemeClr val="accent1"/>
                </a:solidFill>
                <a:cs typeface="Times New Roman" panose="02020603050405020304" pitchFamily="18" charset="0"/>
              </a:rPr>
              <a:t>Emotion</a:t>
            </a:r>
            <a:endParaRPr lang="cs-CZ" altLang="sk-SK" dirty="0">
              <a:ln w="0"/>
              <a:solidFill>
                <a:schemeClr val="accent1"/>
              </a:solidFill>
              <a:cs typeface="Times New Roman" panose="02020603050405020304" pitchFamily="18" charset="0"/>
            </a:endParaRPr>
          </a:p>
        </p:txBody>
      </p:sp>
      <p:sp>
        <p:nvSpPr>
          <p:cNvPr id="6151" name="Line 7">
            <a:extLst>
              <a:ext uri="{FF2B5EF4-FFF2-40B4-BE49-F238E27FC236}">
                <a16:creationId xmlns:a16="http://schemas.microsoft.com/office/drawing/2014/main" id="{B87EBECE-A61E-A84E-A48D-E5CDB2F503DA}"/>
              </a:ext>
            </a:extLst>
          </p:cNvPr>
          <p:cNvSpPr>
            <a:spLocks noChangeShapeType="1"/>
          </p:cNvSpPr>
          <p:nvPr/>
        </p:nvSpPr>
        <p:spPr bwMode="auto">
          <a:xfrm>
            <a:off x="7680325" y="3141663"/>
            <a:ext cx="0" cy="215900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6152" name="Oval 8">
            <a:extLst>
              <a:ext uri="{FF2B5EF4-FFF2-40B4-BE49-F238E27FC236}">
                <a16:creationId xmlns:a16="http://schemas.microsoft.com/office/drawing/2014/main" id="{6CE12D28-6D39-FD41-A361-84EBA7B50F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43700" y="5373688"/>
            <a:ext cx="1944688" cy="792162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cs-CZ" altLang="sk-SK" dirty="0" err="1">
                <a:ln w="0"/>
                <a:solidFill>
                  <a:schemeClr val="accent1"/>
                </a:solidFill>
                <a:cs typeface="Times New Roman" panose="02020603050405020304" pitchFamily="18" charset="0"/>
              </a:rPr>
              <a:t>Behavior</a:t>
            </a:r>
            <a:endParaRPr lang="cs-CZ" altLang="sk-SK" dirty="0">
              <a:ln w="0"/>
              <a:solidFill>
                <a:schemeClr val="accent1"/>
              </a:solidFill>
              <a:cs typeface="Times New Roman" panose="02020603050405020304" pitchFamily="18" charset="0"/>
            </a:endParaRPr>
          </a:p>
        </p:txBody>
      </p:sp>
      <p:sp>
        <p:nvSpPr>
          <p:cNvPr id="6153" name="Oval 9">
            <a:extLst>
              <a:ext uri="{FF2B5EF4-FFF2-40B4-BE49-F238E27FC236}">
                <a16:creationId xmlns:a16="http://schemas.microsoft.com/office/drawing/2014/main" id="{95BF55C5-196B-4C45-8586-DA435B5402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28025" y="3789363"/>
            <a:ext cx="1944688" cy="792162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cs-CZ" altLang="sk-SK" dirty="0" err="1">
                <a:ln w="0"/>
                <a:solidFill>
                  <a:schemeClr val="accent1"/>
                </a:solidFill>
                <a:cs typeface="Times New Roman" panose="02020603050405020304" pitchFamily="18" charset="0"/>
              </a:rPr>
              <a:t>Bodily</a:t>
            </a:r>
            <a:r>
              <a:rPr lang="cs-CZ" altLang="sk-SK" dirty="0">
                <a:ln w="0"/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cs-CZ" altLang="sk-SK" dirty="0" err="1">
                <a:ln w="0"/>
                <a:solidFill>
                  <a:schemeClr val="accent1"/>
                </a:solidFill>
                <a:cs typeface="Times New Roman" panose="02020603050405020304" pitchFamily="18" charset="0"/>
              </a:rPr>
              <a:t>signals</a:t>
            </a:r>
            <a:endParaRPr lang="cs-CZ" altLang="sk-SK" dirty="0">
              <a:ln w="0"/>
              <a:solidFill>
                <a:schemeClr val="accent1"/>
              </a:solidFill>
              <a:cs typeface="Times New Roman" panose="02020603050405020304" pitchFamily="18" charset="0"/>
            </a:endParaRPr>
          </a:p>
        </p:txBody>
      </p:sp>
      <p:sp>
        <p:nvSpPr>
          <p:cNvPr id="6154" name="Line 10">
            <a:extLst>
              <a:ext uri="{FF2B5EF4-FFF2-40B4-BE49-F238E27FC236}">
                <a16:creationId xmlns:a16="http://schemas.microsoft.com/office/drawing/2014/main" id="{36A56F20-D3BF-6A4A-AE19-3097DAB3F171}"/>
              </a:ext>
            </a:extLst>
          </p:cNvPr>
          <p:cNvSpPr>
            <a:spLocks noChangeShapeType="1"/>
          </p:cNvSpPr>
          <p:nvPr/>
        </p:nvSpPr>
        <p:spPr bwMode="auto">
          <a:xfrm>
            <a:off x="7032626" y="4221163"/>
            <a:ext cx="1223963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6155" name="Line 11">
            <a:extLst>
              <a:ext uri="{FF2B5EF4-FFF2-40B4-BE49-F238E27FC236}">
                <a16:creationId xmlns:a16="http://schemas.microsoft.com/office/drawing/2014/main" id="{D38E23D5-8CC2-BE49-84EF-5A16C30A17F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167439" y="3068638"/>
            <a:ext cx="504825" cy="576262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6156" name="Line 12">
            <a:extLst>
              <a:ext uri="{FF2B5EF4-FFF2-40B4-BE49-F238E27FC236}">
                <a16:creationId xmlns:a16="http://schemas.microsoft.com/office/drawing/2014/main" id="{ACAC9DCF-033B-7B4E-9CAD-1105948C1ED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615364" y="4868863"/>
            <a:ext cx="504825" cy="576262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6157" name="Line 13">
            <a:extLst>
              <a:ext uri="{FF2B5EF4-FFF2-40B4-BE49-F238E27FC236}">
                <a16:creationId xmlns:a16="http://schemas.microsoft.com/office/drawing/2014/main" id="{33457B86-28DB-A749-A940-F2CA0496935B}"/>
              </a:ext>
            </a:extLst>
          </p:cNvPr>
          <p:cNvSpPr>
            <a:spLocks noChangeShapeType="1"/>
          </p:cNvSpPr>
          <p:nvPr/>
        </p:nvSpPr>
        <p:spPr bwMode="auto">
          <a:xfrm>
            <a:off x="8759826" y="3068638"/>
            <a:ext cx="576263" cy="64770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6158" name="Line 14">
            <a:extLst>
              <a:ext uri="{FF2B5EF4-FFF2-40B4-BE49-F238E27FC236}">
                <a16:creationId xmlns:a16="http://schemas.microsoft.com/office/drawing/2014/main" id="{A637F71C-A6D3-E645-9E6F-7922DA1393DB}"/>
              </a:ext>
            </a:extLst>
          </p:cNvPr>
          <p:cNvSpPr>
            <a:spLocks noChangeShapeType="1"/>
          </p:cNvSpPr>
          <p:nvPr/>
        </p:nvSpPr>
        <p:spPr bwMode="auto">
          <a:xfrm>
            <a:off x="6240463" y="4797425"/>
            <a:ext cx="576262" cy="64770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6159" name="Line 15">
            <a:extLst>
              <a:ext uri="{FF2B5EF4-FFF2-40B4-BE49-F238E27FC236}">
                <a16:creationId xmlns:a16="http://schemas.microsoft.com/office/drawing/2014/main" id="{D55D1AE2-196F-3540-B292-E735B80DD060}"/>
              </a:ext>
            </a:extLst>
          </p:cNvPr>
          <p:cNvSpPr>
            <a:spLocks noChangeShapeType="1"/>
          </p:cNvSpPr>
          <p:nvPr/>
        </p:nvSpPr>
        <p:spPr bwMode="auto">
          <a:xfrm>
            <a:off x="5591176" y="2276475"/>
            <a:ext cx="574675" cy="21590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endParaRPr lang="sk-SK"/>
          </a:p>
        </p:txBody>
      </p:sp>
      <p:sp>
        <p:nvSpPr>
          <p:cNvPr id="6160" name="Line 16">
            <a:extLst>
              <a:ext uri="{FF2B5EF4-FFF2-40B4-BE49-F238E27FC236}">
                <a16:creationId xmlns:a16="http://schemas.microsoft.com/office/drawing/2014/main" id="{0EE98BEB-F216-7E4C-BB20-69C921765A3C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232400" y="6308725"/>
            <a:ext cx="2376488" cy="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endParaRPr lang="sk-SK"/>
          </a:p>
        </p:txBody>
      </p:sp>
      <p:sp>
        <p:nvSpPr>
          <p:cNvPr id="6161" name="Oval 17">
            <a:extLst>
              <a:ext uri="{FF2B5EF4-FFF2-40B4-BE49-F238E27FC236}">
                <a16:creationId xmlns:a16="http://schemas.microsoft.com/office/drawing/2014/main" id="{5572DEA5-02E5-8E44-981A-9007A69590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11451" y="5878513"/>
            <a:ext cx="2520949" cy="863600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cs-CZ" altLang="sk-SK" dirty="0" err="1">
                <a:ln w="0"/>
                <a:solidFill>
                  <a:schemeClr val="accent1"/>
                </a:solidFill>
                <a:cs typeface="Times New Roman" panose="02020603050405020304" pitchFamily="18" charset="0"/>
              </a:rPr>
              <a:t>Consequence</a:t>
            </a:r>
            <a:endParaRPr lang="cs-CZ" altLang="sk-SK" dirty="0">
              <a:ln w="0"/>
              <a:solidFill>
                <a:schemeClr val="accent1"/>
              </a:solidFill>
              <a:cs typeface="Times New Roman" panose="02020603050405020304" pitchFamily="18" charset="0"/>
            </a:endParaRPr>
          </a:p>
        </p:txBody>
      </p:sp>
      <p:sp>
        <p:nvSpPr>
          <p:cNvPr id="6162" name="Oval 18">
            <a:extLst>
              <a:ext uri="{FF2B5EF4-FFF2-40B4-BE49-F238E27FC236}">
                <a16:creationId xmlns:a16="http://schemas.microsoft.com/office/drawing/2014/main" id="{7B56C60A-89DB-9042-B20F-225A5ECBA5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1951" y="3644901"/>
            <a:ext cx="2303463" cy="936625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cs-CZ" altLang="sk-SK" dirty="0" err="1">
                <a:ln w="0"/>
                <a:solidFill>
                  <a:schemeClr val="accent1"/>
                </a:solidFill>
                <a:cs typeface="Times New Roman" panose="02020603050405020304" pitchFamily="18" charset="0"/>
              </a:rPr>
              <a:t>Modifying</a:t>
            </a:r>
            <a:r>
              <a:rPr lang="cs-CZ" altLang="sk-SK" dirty="0">
                <a:ln w="0"/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cs-CZ" altLang="sk-SK" dirty="0" err="1">
                <a:ln w="0"/>
                <a:solidFill>
                  <a:schemeClr val="accent1"/>
                </a:solidFill>
                <a:cs typeface="Times New Roman" panose="02020603050405020304" pitchFamily="18" charset="0"/>
              </a:rPr>
              <a:t>factors</a:t>
            </a:r>
            <a:endParaRPr lang="cs-CZ" altLang="sk-SK" dirty="0">
              <a:ln w="0"/>
              <a:solidFill>
                <a:schemeClr val="accent1"/>
              </a:solidFill>
              <a:cs typeface="Times New Roman" panose="02020603050405020304" pitchFamily="18" charset="0"/>
            </a:endParaRPr>
          </a:p>
        </p:txBody>
      </p:sp>
      <p:sp>
        <p:nvSpPr>
          <p:cNvPr id="6163" name="Line 19">
            <a:extLst>
              <a:ext uri="{FF2B5EF4-FFF2-40B4-BE49-F238E27FC236}">
                <a16:creationId xmlns:a16="http://schemas.microsoft.com/office/drawing/2014/main" id="{C63439D4-DD9E-FA42-AD0A-CDA8A1357645}"/>
              </a:ext>
            </a:extLst>
          </p:cNvPr>
          <p:cNvSpPr>
            <a:spLocks noChangeShapeType="1"/>
          </p:cNvSpPr>
          <p:nvPr/>
        </p:nvSpPr>
        <p:spPr bwMode="auto">
          <a:xfrm>
            <a:off x="3935413" y="4149725"/>
            <a:ext cx="1008062" cy="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endParaRPr lang="sk-SK"/>
          </a:p>
        </p:txBody>
      </p:sp>
      <p:sp>
        <p:nvSpPr>
          <p:cNvPr id="6164" name="Line 20">
            <a:extLst>
              <a:ext uri="{FF2B5EF4-FFF2-40B4-BE49-F238E27FC236}">
                <a16:creationId xmlns:a16="http://schemas.microsoft.com/office/drawing/2014/main" id="{23E49CD2-E059-364A-BB02-0B24BE8B330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367214" y="5157789"/>
            <a:ext cx="865187" cy="719137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521685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17740BD7-0E4F-FC4D-A1A3-E96C2EF56D5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74825" y="304801"/>
            <a:ext cx="8642350" cy="963613"/>
          </a:xfrm>
        </p:spPr>
        <p:txBody>
          <a:bodyPr/>
          <a:lstStyle/>
          <a:p>
            <a:r>
              <a:rPr lang="cs-CZ" altLang="sk-SK" sz="3600" dirty="0" err="1"/>
              <a:t>Microanalysis</a:t>
            </a:r>
            <a:r>
              <a:rPr lang="cs-CZ" altLang="sk-SK" sz="3600" dirty="0"/>
              <a:t> </a:t>
            </a:r>
            <a:r>
              <a:rPr lang="cs-CZ" altLang="sk-SK" sz="3600" dirty="0" err="1"/>
              <a:t>of</a:t>
            </a:r>
            <a:r>
              <a:rPr lang="cs-CZ" altLang="sk-SK" sz="3600" dirty="0"/>
              <a:t> </a:t>
            </a:r>
            <a:r>
              <a:rPr lang="cs-CZ" altLang="sk-SK" sz="3600" dirty="0" err="1"/>
              <a:t>problematic</a:t>
            </a:r>
            <a:r>
              <a:rPr lang="cs-CZ" altLang="sk-SK" sz="3600" dirty="0"/>
              <a:t> </a:t>
            </a:r>
            <a:r>
              <a:rPr lang="cs-CZ" altLang="sk-SK" sz="3600" dirty="0" err="1"/>
              <a:t>behavior</a:t>
            </a:r>
            <a:endParaRPr lang="cs-CZ" altLang="sk-SK" sz="3600" dirty="0"/>
          </a:p>
        </p:txBody>
      </p:sp>
      <p:sp>
        <p:nvSpPr>
          <p:cNvPr id="6149" name="Oval 5">
            <a:extLst>
              <a:ext uri="{FF2B5EF4-FFF2-40B4-BE49-F238E27FC236}">
                <a16:creationId xmlns:a16="http://schemas.microsoft.com/office/drawing/2014/main" id="{C2E8EA41-84D2-BD41-9BA8-3B8517A9FA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4377" y="1192214"/>
            <a:ext cx="2376479" cy="2159000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cs-CZ" altLang="sk-SK" b="1" dirty="0">
                <a:ln w="0"/>
                <a:solidFill>
                  <a:schemeClr val="accent1"/>
                </a:solidFill>
                <a:cs typeface="Times New Roman" panose="02020603050405020304" pitchFamily="18" charset="0"/>
              </a:rPr>
              <a:t>SYMPTOMS</a:t>
            </a:r>
          </a:p>
          <a:p>
            <a:pPr algn="ctr"/>
            <a:r>
              <a:rPr lang="cs-CZ" altLang="sk-SK" dirty="0">
                <a:ln w="0"/>
                <a:solidFill>
                  <a:schemeClr val="accent1"/>
                </a:solidFill>
                <a:cs typeface="Times New Roman" panose="02020603050405020304" pitchFamily="18" charset="0"/>
              </a:rPr>
              <a:t>Eg. </a:t>
            </a:r>
            <a:r>
              <a:rPr lang="cs-CZ" altLang="sk-SK" dirty="0" err="1">
                <a:ln w="0"/>
                <a:solidFill>
                  <a:schemeClr val="accent1"/>
                </a:solidFill>
                <a:cs typeface="Times New Roman" panose="02020603050405020304" pitchFamily="18" charset="0"/>
              </a:rPr>
              <a:t>Increased</a:t>
            </a:r>
            <a:r>
              <a:rPr lang="cs-CZ" altLang="sk-SK" dirty="0">
                <a:ln w="0"/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cs-CZ" altLang="sk-SK" dirty="0" err="1">
                <a:ln w="0"/>
                <a:solidFill>
                  <a:schemeClr val="accent1"/>
                </a:solidFill>
                <a:cs typeface="Times New Roman" panose="02020603050405020304" pitchFamily="18" charset="0"/>
              </a:rPr>
              <a:t>heart</a:t>
            </a:r>
            <a:r>
              <a:rPr lang="cs-CZ" altLang="sk-SK" dirty="0">
                <a:ln w="0"/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cs-CZ" altLang="sk-SK" dirty="0" err="1">
                <a:ln w="0"/>
                <a:solidFill>
                  <a:schemeClr val="accent1"/>
                </a:solidFill>
                <a:cs typeface="Times New Roman" panose="02020603050405020304" pitchFamily="18" charset="0"/>
              </a:rPr>
              <a:t>rate</a:t>
            </a:r>
            <a:endParaRPr lang="cs-CZ" altLang="sk-SK" dirty="0">
              <a:ln w="0"/>
              <a:solidFill>
                <a:schemeClr val="accent1"/>
              </a:solidFill>
              <a:cs typeface="Times New Roman" panose="02020603050405020304" pitchFamily="18" charset="0"/>
            </a:endParaRPr>
          </a:p>
          <a:p>
            <a:pPr algn="ctr"/>
            <a:r>
              <a:rPr lang="cs-CZ" altLang="sk-SK" dirty="0" err="1">
                <a:ln w="0"/>
                <a:solidFill>
                  <a:schemeClr val="accent1"/>
                </a:solidFill>
                <a:cs typeface="Times New Roman" panose="02020603050405020304" pitchFamily="18" charset="0"/>
              </a:rPr>
              <a:t>palpitations</a:t>
            </a:r>
            <a:endParaRPr lang="cs-CZ" altLang="sk-SK" dirty="0">
              <a:ln w="0"/>
              <a:solidFill>
                <a:schemeClr val="accent1"/>
              </a:solidFill>
              <a:cs typeface="Times New Roman" panose="02020603050405020304" pitchFamily="18" charset="0"/>
            </a:endParaRPr>
          </a:p>
        </p:txBody>
      </p:sp>
      <p:sp>
        <p:nvSpPr>
          <p:cNvPr id="6151" name="Line 7">
            <a:extLst>
              <a:ext uri="{FF2B5EF4-FFF2-40B4-BE49-F238E27FC236}">
                <a16:creationId xmlns:a16="http://schemas.microsoft.com/office/drawing/2014/main" id="{B87EBECE-A61E-A84E-A48D-E5CDB2F503DA}"/>
              </a:ext>
            </a:extLst>
          </p:cNvPr>
          <p:cNvSpPr>
            <a:spLocks noChangeShapeType="1"/>
          </p:cNvSpPr>
          <p:nvPr/>
        </p:nvSpPr>
        <p:spPr bwMode="auto">
          <a:xfrm>
            <a:off x="7680325" y="3141663"/>
            <a:ext cx="0" cy="215900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6153" name="Oval 9">
            <a:extLst>
              <a:ext uri="{FF2B5EF4-FFF2-40B4-BE49-F238E27FC236}">
                <a16:creationId xmlns:a16="http://schemas.microsoft.com/office/drawing/2014/main" id="{95BF55C5-196B-4C45-8586-DA435B5402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59602" y="3716338"/>
            <a:ext cx="2376487" cy="2258688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cs-CZ" altLang="sk-SK" b="1" dirty="0">
                <a:ln w="0"/>
                <a:solidFill>
                  <a:schemeClr val="accent1"/>
                </a:solidFill>
                <a:cs typeface="Times New Roman" panose="02020603050405020304" pitchFamily="18" charset="0"/>
              </a:rPr>
              <a:t>(Mis)</a:t>
            </a:r>
            <a:r>
              <a:rPr lang="cs-CZ" altLang="sk-SK" b="1" dirty="0" err="1">
                <a:ln w="0"/>
                <a:solidFill>
                  <a:schemeClr val="accent1"/>
                </a:solidFill>
                <a:cs typeface="Times New Roman" panose="02020603050405020304" pitchFamily="18" charset="0"/>
              </a:rPr>
              <a:t>interpretation</a:t>
            </a:r>
            <a:endParaRPr lang="cs-CZ" altLang="sk-SK" b="1" dirty="0">
              <a:ln w="0"/>
              <a:solidFill>
                <a:schemeClr val="accent1"/>
              </a:solidFill>
              <a:cs typeface="Times New Roman" panose="02020603050405020304" pitchFamily="18" charset="0"/>
            </a:endParaRPr>
          </a:p>
          <a:p>
            <a:pPr algn="ctr"/>
            <a:r>
              <a:rPr lang="cs-CZ" altLang="sk-SK" dirty="0">
                <a:ln w="0"/>
                <a:solidFill>
                  <a:schemeClr val="accent1"/>
                </a:solidFill>
                <a:cs typeface="Times New Roman" panose="02020603050405020304" pitchFamily="18" charset="0"/>
              </a:rPr>
              <a:t>„</a:t>
            </a:r>
            <a:r>
              <a:rPr lang="cs-CZ" altLang="sk-SK" dirty="0" err="1">
                <a:ln w="0"/>
                <a:solidFill>
                  <a:schemeClr val="accent1"/>
                </a:solidFill>
                <a:cs typeface="Times New Roman" panose="02020603050405020304" pitchFamily="18" charset="0"/>
              </a:rPr>
              <a:t>It</a:t>
            </a:r>
            <a:r>
              <a:rPr lang="cs-CZ" altLang="sk-SK" dirty="0">
                <a:ln w="0"/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cs-CZ" altLang="sk-SK" dirty="0" err="1">
                <a:ln w="0"/>
                <a:solidFill>
                  <a:schemeClr val="accent1"/>
                </a:solidFill>
                <a:cs typeface="Times New Roman" panose="02020603050405020304" pitchFamily="18" charset="0"/>
              </a:rPr>
              <a:t>mus</a:t>
            </a:r>
            <a:r>
              <a:rPr lang="cs-CZ" altLang="sk-SK" dirty="0">
                <a:ln w="0"/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cs-CZ" altLang="sk-SK" dirty="0" err="1">
                <a:ln w="0"/>
                <a:solidFill>
                  <a:schemeClr val="accent1"/>
                </a:solidFill>
                <a:cs typeface="Times New Roman" panose="02020603050405020304" pitchFamily="18" charset="0"/>
              </a:rPr>
              <a:t>be</a:t>
            </a:r>
            <a:r>
              <a:rPr lang="cs-CZ" altLang="sk-SK" dirty="0">
                <a:ln w="0"/>
                <a:solidFill>
                  <a:schemeClr val="accent1"/>
                </a:solidFill>
                <a:cs typeface="Times New Roman" panose="02020603050405020304" pitchFamily="18" charset="0"/>
              </a:rPr>
              <a:t> a </a:t>
            </a:r>
            <a:r>
              <a:rPr lang="cs-CZ" altLang="sk-SK" dirty="0" err="1">
                <a:ln w="0"/>
                <a:solidFill>
                  <a:schemeClr val="accent1"/>
                </a:solidFill>
                <a:cs typeface="Times New Roman" panose="02020603050405020304" pitchFamily="18" charset="0"/>
              </a:rPr>
              <a:t>heart</a:t>
            </a:r>
            <a:r>
              <a:rPr lang="cs-CZ" altLang="sk-SK" dirty="0">
                <a:ln w="0"/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cs-CZ" altLang="sk-SK" dirty="0" err="1">
                <a:ln w="0"/>
                <a:solidFill>
                  <a:schemeClr val="accent1"/>
                </a:solidFill>
                <a:cs typeface="Times New Roman" panose="02020603050405020304" pitchFamily="18" charset="0"/>
              </a:rPr>
              <a:t>attack</a:t>
            </a:r>
            <a:r>
              <a:rPr lang="cs-CZ" altLang="sk-SK" dirty="0">
                <a:ln w="0"/>
                <a:solidFill>
                  <a:schemeClr val="accent1"/>
                </a:solidFill>
                <a:cs typeface="Times New Roman" panose="02020603050405020304" pitchFamily="18" charset="0"/>
              </a:rPr>
              <a:t>“</a:t>
            </a:r>
          </a:p>
        </p:txBody>
      </p:sp>
      <p:sp>
        <p:nvSpPr>
          <p:cNvPr id="6157" name="Line 13">
            <a:extLst>
              <a:ext uri="{FF2B5EF4-FFF2-40B4-BE49-F238E27FC236}">
                <a16:creationId xmlns:a16="http://schemas.microsoft.com/office/drawing/2014/main" id="{33457B86-28DB-A749-A940-F2CA0496935B}"/>
              </a:ext>
            </a:extLst>
          </p:cNvPr>
          <p:cNvSpPr>
            <a:spLocks noChangeShapeType="1"/>
          </p:cNvSpPr>
          <p:nvPr/>
        </p:nvSpPr>
        <p:spPr bwMode="auto">
          <a:xfrm>
            <a:off x="8759826" y="3068638"/>
            <a:ext cx="576263" cy="64770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6158" name="Line 14">
            <a:extLst>
              <a:ext uri="{FF2B5EF4-FFF2-40B4-BE49-F238E27FC236}">
                <a16:creationId xmlns:a16="http://schemas.microsoft.com/office/drawing/2014/main" id="{A637F71C-A6D3-E645-9E6F-7922DA1393DB}"/>
              </a:ext>
            </a:extLst>
          </p:cNvPr>
          <p:cNvSpPr>
            <a:spLocks noChangeShapeType="1"/>
          </p:cNvSpPr>
          <p:nvPr/>
        </p:nvSpPr>
        <p:spPr bwMode="auto">
          <a:xfrm>
            <a:off x="6898495" y="3068638"/>
            <a:ext cx="576262" cy="647700"/>
          </a:xfrm>
          <a:prstGeom prst="line">
            <a:avLst/>
          </a:prstGeom>
          <a:ln>
            <a:headEnd type="triangle" w="med" len="med"/>
            <a:tailEnd type="triangl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/>
          <a:lstStyle/>
          <a:p>
            <a:endParaRPr lang="sk-SK"/>
          </a:p>
        </p:txBody>
      </p:sp>
      <p:sp>
        <p:nvSpPr>
          <p:cNvPr id="21" name="Oval 9">
            <a:extLst>
              <a:ext uri="{FF2B5EF4-FFF2-40B4-BE49-F238E27FC236}">
                <a16:creationId xmlns:a16="http://schemas.microsoft.com/office/drawing/2014/main" id="{A327F73C-FBA4-7D40-8B70-7EB4B316DE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9344" y="3823018"/>
            <a:ext cx="2376487" cy="2258688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cs-CZ" altLang="sk-SK" b="1" dirty="0" err="1">
                <a:ln w="0"/>
                <a:solidFill>
                  <a:schemeClr val="accent1"/>
                </a:solidFill>
                <a:cs typeface="Times New Roman" panose="02020603050405020304" pitchFamily="18" charset="0"/>
              </a:rPr>
              <a:t>Emotion</a:t>
            </a:r>
            <a:endParaRPr lang="cs-CZ" altLang="sk-SK" b="1" dirty="0">
              <a:ln w="0"/>
              <a:solidFill>
                <a:schemeClr val="accent1"/>
              </a:solidFill>
              <a:cs typeface="Times New Roman" panose="02020603050405020304" pitchFamily="18" charset="0"/>
            </a:endParaRPr>
          </a:p>
          <a:p>
            <a:pPr algn="ctr"/>
            <a:r>
              <a:rPr lang="cs-CZ" altLang="sk-SK" dirty="0" err="1">
                <a:ln w="0"/>
                <a:solidFill>
                  <a:schemeClr val="accent1"/>
                </a:solidFill>
                <a:cs typeface="Times New Roman" panose="02020603050405020304" pitchFamily="18" charset="0"/>
              </a:rPr>
              <a:t>Increased</a:t>
            </a:r>
            <a:r>
              <a:rPr lang="cs-CZ" altLang="sk-SK" dirty="0">
                <a:ln w="0"/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cs-CZ" altLang="sk-SK" dirty="0" err="1">
                <a:ln w="0"/>
                <a:solidFill>
                  <a:schemeClr val="accent1"/>
                </a:solidFill>
                <a:cs typeface="Times New Roman" panose="02020603050405020304" pitchFamily="18" charset="0"/>
              </a:rPr>
              <a:t>anxiety</a:t>
            </a:r>
            <a:r>
              <a:rPr lang="cs-CZ" altLang="sk-SK" dirty="0">
                <a:ln w="0"/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cs-CZ" altLang="sk-SK" dirty="0">
                <a:ln w="0"/>
                <a:solidFill>
                  <a:schemeClr val="accent1"/>
                </a:solidFill>
                <a:cs typeface="Times New Roman" panose="02020603050405020304" pitchFamily="18" charset="0"/>
                <a:sym typeface="Wingdings" pitchFamily="2" charset="2"/>
              </a:rPr>
              <a:t> </a:t>
            </a:r>
          </a:p>
          <a:p>
            <a:pPr algn="ctr"/>
            <a:r>
              <a:rPr lang="cs-CZ" altLang="sk-SK" dirty="0" err="1">
                <a:ln w="0"/>
                <a:solidFill>
                  <a:schemeClr val="accent1"/>
                </a:solidFill>
                <a:cs typeface="Times New Roman" panose="02020603050405020304" pitchFamily="18" charset="0"/>
                <a:sym typeface="Wingdings" pitchFamily="2" charset="2"/>
              </a:rPr>
              <a:t>Increased</a:t>
            </a:r>
            <a:r>
              <a:rPr lang="cs-CZ" altLang="sk-SK" dirty="0">
                <a:ln w="0"/>
                <a:solidFill>
                  <a:schemeClr val="accent1"/>
                </a:solidFill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cs-CZ" altLang="sk-SK" dirty="0" err="1">
                <a:ln w="0"/>
                <a:solidFill>
                  <a:schemeClr val="accent1"/>
                </a:solidFill>
                <a:cs typeface="Times New Roman" panose="02020603050405020304" pitchFamily="18" charset="0"/>
                <a:sym typeface="Wingdings" pitchFamily="2" charset="2"/>
              </a:rPr>
              <a:t>symptoms</a:t>
            </a:r>
            <a:endParaRPr lang="cs-CZ" altLang="sk-SK" dirty="0">
              <a:ln w="0"/>
              <a:solidFill>
                <a:schemeClr val="accent1"/>
              </a:solidFill>
              <a:cs typeface="Times New Roman" panose="02020603050405020304" pitchFamily="18" charset="0"/>
            </a:endParaRPr>
          </a:p>
        </p:txBody>
      </p:sp>
      <p:sp>
        <p:nvSpPr>
          <p:cNvPr id="22" name="Line 14">
            <a:extLst>
              <a:ext uri="{FF2B5EF4-FFF2-40B4-BE49-F238E27FC236}">
                <a16:creationId xmlns:a16="http://schemas.microsoft.com/office/drawing/2014/main" id="{D73512B0-4CAC-DD40-B713-1EACB1D9BF5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982620" y="2997201"/>
            <a:ext cx="691757" cy="647700"/>
          </a:xfrm>
          <a:prstGeom prst="line">
            <a:avLst/>
          </a:prstGeom>
          <a:ln>
            <a:headEnd type="triangle" w="med" len="med"/>
            <a:tailEnd type="triangl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/>
          <a:lstStyle/>
          <a:p>
            <a:endParaRPr lang="sk-SK"/>
          </a:p>
        </p:txBody>
      </p:sp>
      <p:sp>
        <p:nvSpPr>
          <p:cNvPr id="23" name="Line 14">
            <a:extLst>
              <a:ext uri="{FF2B5EF4-FFF2-40B4-BE49-F238E27FC236}">
                <a16:creationId xmlns:a16="http://schemas.microsoft.com/office/drawing/2014/main" id="{7FAD2333-42E0-1A45-9D76-913405AEB63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286193" y="5135880"/>
            <a:ext cx="1489440" cy="19366"/>
          </a:xfrm>
          <a:prstGeom prst="line">
            <a:avLst/>
          </a:prstGeom>
          <a:ln>
            <a:headEnd type="triangle" w="med" len="med"/>
            <a:tailEnd type="triangl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/>
          <a:lstStyle/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073961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0BD4B98-646E-7445-8927-6BE372B249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err="1"/>
              <a:t>Consequences</a:t>
            </a:r>
            <a:endParaRPr lang="sk-SK" b="1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10FF9B36-571D-D045-9A56-D87F368834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sk-SK" dirty="0" err="1"/>
              <a:t>Relationships</a:t>
            </a:r>
            <a:r>
              <a:rPr lang="sk-SK" dirty="0"/>
              <a:t>, </a:t>
            </a:r>
            <a:r>
              <a:rPr lang="sk-SK" dirty="0" err="1"/>
              <a:t>work</a:t>
            </a:r>
            <a:r>
              <a:rPr lang="sk-SK" dirty="0"/>
              <a:t>, </a:t>
            </a:r>
            <a:r>
              <a:rPr lang="sk-SK" dirty="0" err="1"/>
              <a:t>reputation</a:t>
            </a:r>
            <a:r>
              <a:rPr lang="sk-SK" dirty="0"/>
              <a:t>, </a:t>
            </a:r>
            <a:r>
              <a:rPr lang="sk-SK" dirty="0" err="1"/>
              <a:t>health</a:t>
            </a:r>
            <a:r>
              <a:rPr lang="sk-SK" dirty="0"/>
              <a:t>....</a:t>
            </a:r>
          </a:p>
          <a:p>
            <a:pPr>
              <a:lnSpc>
                <a:spcPct val="150000"/>
              </a:lnSpc>
            </a:pPr>
            <a:r>
              <a:rPr lang="sk-SK" dirty="0" err="1"/>
              <a:t>Short</a:t>
            </a:r>
            <a:r>
              <a:rPr lang="sk-SK" dirty="0"/>
              <a:t>-term </a:t>
            </a:r>
            <a:r>
              <a:rPr lang="sk-SK" dirty="0" err="1"/>
              <a:t>positive</a:t>
            </a:r>
            <a:r>
              <a:rPr lang="sk-SK" dirty="0"/>
              <a:t> / </a:t>
            </a:r>
            <a:r>
              <a:rPr lang="sk-SK" dirty="0" err="1"/>
              <a:t>negative</a:t>
            </a:r>
            <a:endParaRPr lang="sk-SK" dirty="0"/>
          </a:p>
          <a:p>
            <a:pPr>
              <a:lnSpc>
                <a:spcPct val="150000"/>
              </a:lnSpc>
            </a:pPr>
            <a:r>
              <a:rPr lang="sk-SK" dirty="0" err="1"/>
              <a:t>Long</a:t>
            </a:r>
            <a:r>
              <a:rPr lang="sk-SK" dirty="0"/>
              <a:t>-term </a:t>
            </a:r>
            <a:r>
              <a:rPr lang="sk-SK" dirty="0" err="1"/>
              <a:t>positive</a:t>
            </a:r>
            <a:r>
              <a:rPr lang="sk-SK" dirty="0"/>
              <a:t> / </a:t>
            </a:r>
            <a:r>
              <a:rPr lang="sk-SK" dirty="0" err="1"/>
              <a:t>negative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304717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EADA870-0E86-3A4F-B537-14958D3CD5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err="1"/>
              <a:t>Goal</a:t>
            </a:r>
            <a:r>
              <a:rPr lang="sk-SK" b="1" dirty="0"/>
              <a:t> </a:t>
            </a:r>
            <a:r>
              <a:rPr lang="sk-SK" b="1" dirty="0" err="1"/>
              <a:t>setting</a:t>
            </a:r>
            <a:r>
              <a:rPr lang="sk-SK" b="1" dirty="0"/>
              <a:t> to </a:t>
            </a:r>
            <a:r>
              <a:rPr lang="sk-SK" b="1" dirty="0" err="1"/>
              <a:t>motivate</a:t>
            </a:r>
            <a:r>
              <a:rPr lang="sk-SK" b="1" dirty="0"/>
              <a:t> </a:t>
            </a:r>
            <a:r>
              <a:rPr lang="sk-SK" b="1" dirty="0" err="1"/>
              <a:t>the</a:t>
            </a:r>
            <a:r>
              <a:rPr lang="sk-SK" b="1" dirty="0"/>
              <a:t> </a:t>
            </a:r>
            <a:r>
              <a:rPr lang="sk-SK" b="1" dirty="0" err="1"/>
              <a:t>patient</a:t>
            </a:r>
            <a:endParaRPr lang="sk-SK" b="1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9A8C886B-A92B-684B-B96D-6AF40EC7AD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sk-SK" i="1" dirty="0" err="1"/>
              <a:t>What</a:t>
            </a:r>
            <a:r>
              <a:rPr lang="sk-SK" i="1" dirty="0"/>
              <a:t> do </a:t>
            </a:r>
            <a:r>
              <a:rPr lang="sk-SK" i="1" dirty="0" err="1"/>
              <a:t>you</a:t>
            </a:r>
            <a:r>
              <a:rPr lang="sk-SK" i="1" dirty="0"/>
              <a:t> </a:t>
            </a:r>
            <a:r>
              <a:rPr lang="sk-SK" i="1" dirty="0" err="1"/>
              <a:t>want</a:t>
            </a:r>
            <a:r>
              <a:rPr lang="sk-SK" i="1" dirty="0"/>
              <a:t> to </a:t>
            </a:r>
            <a:r>
              <a:rPr lang="sk-SK" i="1" dirty="0" err="1"/>
              <a:t>happen</a:t>
            </a:r>
            <a:r>
              <a:rPr lang="sk-SK" i="1" dirty="0"/>
              <a:t> at </a:t>
            </a:r>
            <a:r>
              <a:rPr lang="sk-SK" i="1" dirty="0" err="1"/>
              <a:t>the</a:t>
            </a:r>
            <a:r>
              <a:rPr lang="sk-SK" i="1" dirty="0"/>
              <a:t> end of </a:t>
            </a:r>
            <a:r>
              <a:rPr lang="sk-SK" i="1" dirty="0" err="1"/>
              <a:t>your</a:t>
            </a:r>
            <a:r>
              <a:rPr lang="sk-SK" i="1" dirty="0"/>
              <a:t> </a:t>
            </a:r>
            <a:r>
              <a:rPr lang="sk-SK" i="1" dirty="0" err="1"/>
              <a:t>treatment</a:t>
            </a:r>
            <a:r>
              <a:rPr lang="sk-SK" i="1" dirty="0"/>
              <a:t>?</a:t>
            </a:r>
          </a:p>
          <a:p>
            <a:pPr lvl="1">
              <a:lnSpc>
                <a:spcPct val="150000"/>
              </a:lnSpc>
            </a:pPr>
            <a:r>
              <a:rPr lang="sk-SK" dirty="0"/>
              <a:t>S: </a:t>
            </a:r>
            <a:r>
              <a:rPr lang="sk-SK" dirty="0" err="1"/>
              <a:t>specific</a:t>
            </a:r>
            <a:endParaRPr lang="sk-SK" dirty="0"/>
          </a:p>
          <a:p>
            <a:pPr lvl="1">
              <a:lnSpc>
                <a:spcPct val="150000"/>
              </a:lnSpc>
            </a:pPr>
            <a:r>
              <a:rPr lang="sk-SK" dirty="0"/>
              <a:t>M: </a:t>
            </a:r>
            <a:r>
              <a:rPr lang="sk-SK" dirty="0" err="1"/>
              <a:t>measurable</a:t>
            </a:r>
            <a:endParaRPr lang="sk-SK" dirty="0"/>
          </a:p>
          <a:p>
            <a:pPr lvl="1">
              <a:lnSpc>
                <a:spcPct val="150000"/>
              </a:lnSpc>
            </a:pPr>
            <a:r>
              <a:rPr lang="sk-SK" dirty="0"/>
              <a:t>A: </a:t>
            </a:r>
            <a:r>
              <a:rPr lang="sk-SK" dirty="0" err="1"/>
              <a:t>attainable</a:t>
            </a:r>
            <a:endParaRPr lang="sk-SK" dirty="0"/>
          </a:p>
          <a:p>
            <a:pPr lvl="1">
              <a:lnSpc>
                <a:spcPct val="150000"/>
              </a:lnSpc>
            </a:pPr>
            <a:r>
              <a:rPr lang="sk-SK" dirty="0"/>
              <a:t>R: </a:t>
            </a:r>
            <a:r>
              <a:rPr lang="sk-SK" dirty="0" err="1"/>
              <a:t>relevant</a:t>
            </a:r>
            <a:endParaRPr lang="sk-SK" dirty="0"/>
          </a:p>
          <a:p>
            <a:pPr lvl="1">
              <a:lnSpc>
                <a:spcPct val="150000"/>
              </a:lnSpc>
            </a:pPr>
            <a:r>
              <a:rPr lang="sk-SK" dirty="0"/>
              <a:t>T: </a:t>
            </a:r>
            <a:r>
              <a:rPr lang="sk-SK" dirty="0" err="1"/>
              <a:t>timely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4271421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ED928E7-2D31-8447-A284-D977B55184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Myšlienky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691E6C34-735F-E947-8BE2-A58EE52297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sk-SK" sz="2400" dirty="0" err="1"/>
              <a:t>How</a:t>
            </a:r>
            <a:r>
              <a:rPr lang="sk-SK" sz="2400" dirty="0"/>
              <a:t> to </a:t>
            </a:r>
            <a:r>
              <a:rPr lang="sk-SK" sz="2400" dirty="0" err="1"/>
              <a:t>know</a:t>
            </a:r>
            <a:r>
              <a:rPr lang="sk-SK" sz="2400" dirty="0"/>
              <a:t> </a:t>
            </a:r>
            <a:r>
              <a:rPr lang="sk-SK" sz="2400" dirty="0" err="1"/>
              <a:t>patients</a:t>
            </a:r>
            <a:r>
              <a:rPr lang="sk-SK" sz="2400" dirty="0"/>
              <a:t> </a:t>
            </a:r>
            <a:r>
              <a:rPr lang="sk-SK" sz="2400" dirty="0" err="1"/>
              <a:t>thouths</a:t>
            </a:r>
            <a:endParaRPr lang="sk-SK" sz="2400" dirty="0"/>
          </a:p>
          <a:p>
            <a:pPr lvl="1">
              <a:lnSpc>
                <a:spcPct val="150000"/>
              </a:lnSpc>
            </a:pPr>
            <a:r>
              <a:rPr lang="sk-SK" sz="2000" dirty="0" err="1"/>
              <a:t>What</a:t>
            </a:r>
            <a:r>
              <a:rPr lang="sk-SK" sz="2000" dirty="0"/>
              <a:t> do </a:t>
            </a:r>
            <a:r>
              <a:rPr lang="sk-SK" sz="2000" dirty="0" err="1"/>
              <a:t>you</a:t>
            </a:r>
            <a:r>
              <a:rPr lang="sk-SK" sz="2000" dirty="0"/>
              <a:t> </a:t>
            </a:r>
            <a:r>
              <a:rPr lang="sk-SK" sz="2000" dirty="0" err="1"/>
              <a:t>think</a:t>
            </a:r>
            <a:r>
              <a:rPr lang="sk-SK" sz="2000" dirty="0"/>
              <a:t>? </a:t>
            </a:r>
            <a:r>
              <a:rPr lang="sk-SK" sz="2000" dirty="0" err="1"/>
              <a:t>What</a:t>
            </a:r>
            <a:r>
              <a:rPr lang="sk-SK" sz="2000" dirty="0"/>
              <a:t> </a:t>
            </a:r>
            <a:r>
              <a:rPr lang="sk-SK" sz="2000" dirty="0" err="1"/>
              <a:t>is</a:t>
            </a:r>
            <a:r>
              <a:rPr lang="sk-SK" sz="2000" dirty="0"/>
              <a:t> </a:t>
            </a:r>
            <a:r>
              <a:rPr lang="sk-SK" sz="2000" dirty="0" err="1"/>
              <a:t>going</a:t>
            </a:r>
            <a:r>
              <a:rPr lang="sk-SK" sz="2000" dirty="0"/>
              <a:t> to </a:t>
            </a:r>
            <a:r>
              <a:rPr lang="sk-SK" sz="2000" dirty="0" err="1"/>
              <a:t>happen</a:t>
            </a:r>
            <a:r>
              <a:rPr lang="sk-SK" sz="2000" dirty="0"/>
              <a:t>? </a:t>
            </a:r>
            <a:r>
              <a:rPr lang="sk-SK" sz="2000" dirty="0" err="1"/>
              <a:t>What</a:t>
            </a:r>
            <a:r>
              <a:rPr lang="sk-SK" sz="2000" dirty="0"/>
              <a:t> </a:t>
            </a:r>
            <a:r>
              <a:rPr lang="sk-SK" sz="2000" dirty="0" err="1"/>
              <a:t>if</a:t>
            </a:r>
            <a:r>
              <a:rPr lang="sk-SK" sz="2000" dirty="0"/>
              <a:t> </a:t>
            </a:r>
            <a:r>
              <a:rPr lang="sk-SK" sz="2000" dirty="0" err="1"/>
              <a:t>you</a:t>
            </a:r>
            <a:r>
              <a:rPr lang="sk-SK" sz="2000" dirty="0"/>
              <a:t> </a:t>
            </a:r>
            <a:r>
              <a:rPr lang="sk-SK" sz="2000" dirty="0" err="1"/>
              <a:t>will</a:t>
            </a:r>
            <a:r>
              <a:rPr lang="sk-SK" sz="2000" dirty="0"/>
              <a:t> never change </a:t>
            </a:r>
            <a:r>
              <a:rPr lang="sk-SK" sz="2000" dirty="0" err="1"/>
              <a:t>how</a:t>
            </a:r>
            <a:r>
              <a:rPr lang="sk-SK" sz="2000" dirty="0"/>
              <a:t> </a:t>
            </a:r>
            <a:r>
              <a:rPr lang="sk-SK" sz="2000" dirty="0" err="1"/>
              <a:t>you</a:t>
            </a:r>
            <a:r>
              <a:rPr lang="sk-SK" sz="2000" dirty="0"/>
              <a:t> </a:t>
            </a:r>
            <a:r>
              <a:rPr lang="sk-SK" sz="2000" dirty="0" err="1"/>
              <a:t>think</a:t>
            </a:r>
            <a:r>
              <a:rPr lang="sk-SK" sz="2000" dirty="0"/>
              <a:t>? </a:t>
            </a:r>
            <a:r>
              <a:rPr lang="sk-SK" sz="2000" dirty="0" err="1"/>
              <a:t>What</a:t>
            </a:r>
            <a:r>
              <a:rPr lang="sk-SK" sz="2000" dirty="0"/>
              <a:t> </a:t>
            </a:r>
            <a:r>
              <a:rPr lang="sk-SK" sz="2000" dirty="0" err="1"/>
              <a:t>is</a:t>
            </a:r>
            <a:r>
              <a:rPr lang="sk-SK" sz="2000" dirty="0"/>
              <a:t> </a:t>
            </a:r>
            <a:r>
              <a:rPr lang="sk-SK" sz="2000" dirty="0" err="1"/>
              <a:t>the</a:t>
            </a:r>
            <a:r>
              <a:rPr lang="sk-SK" sz="2000" dirty="0"/>
              <a:t> </a:t>
            </a:r>
            <a:r>
              <a:rPr lang="sk-SK" sz="2000" dirty="0" err="1"/>
              <a:t>worst</a:t>
            </a:r>
            <a:r>
              <a:rPr lang="sk-SK" sz="2000" dirty="0"/>
              <a:t> </a:t>
            </a:r>
            <a:r>
              <a:rPr lang="sk-SK" sz="2000" dirty="0" err="1"/>
              <a:t>case</a:t>
            </a:r>
            <a:r>
              <a:rPr lang="sk-SK" sz="2000" dirty="0"/>
              <a:t> </a:t>
            </a:r>
            <a:r>
              <a:rPr lang="sk-SK" sz="2000" dirty="0" err="1"/>
              <a:t>scenario</a:t>
            </a:r>
            <a:r>
              <a:rPr lang="sk-SK" sz="2000" dirty="0"/>
              <a:t>? </a:t>
            </a:r>
          </a:p>
          <a:p>
            <a:pPr>
              <a:lnSpc>
                <a:spcPct val="150000"/>
              </a:lnSpc>
            </a:pPr>
            <a:r>
              <a:rPr lang="sk-SK" sz="2400" dirty="0"/>
              <a:t>Hot – + </a:t>
            </a:r>
            <a:r>
              <a:rPr lang="sk-SK" sz="2400" dirty="0" err="1"/>
              <a:t>emotion</a:t>
            </a:r>
            <a:r>
              <a:rPr lang="sk-SK" sz="2400" dirty="0"/>
              <a:t> / </a:t>
            </a:r>
            <a:r>
              <a:rPr lang="sk-SK" sz="2400" dirty="0" err="1"/>
              <a:t>Cold</a:t>
            </a:r>
            <a:r>
              <a:rPr lang="sk-SK" sz="2400" dirty="0"/>
              <a:t> –  </a:t>
            </a:r>
            <a:r>
              <a:rPr lang="sk-SK" sz="2400" dirty="0" err="1"/>
              <a:t>descriptive</a:t>
            </a:r>
            <a:endParaRPr lang="sk-SK" sz="2400" dirty="0"/>
          </a:p>
          <a:p>
            <a:pPr lvl="1">
              <a:lnSpc>
                <a:spcPct val="150000"/>
              </a:lnSpc>
            </a:pPr>
            <a:endParaRPr lang="sk-SK" sz="2000" dirty="0"/>
          </a:p>
        </p:txBody>
      </p:sp>
    </p:spTree>
    <p:extLst>
      <p:ext uri="{BB962C8B-B14F-4D97-AF65-F5344CB8AC3E}">
        <p14:creationId xmlns:p14="http://schemas.microsoft.com/office/powerpoint/2010/main" val="256231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D9D36D6-2AC5-46A1-A849-4C82D5264A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2B12736-70B4-5A4A-9CA4-1C1F352D3C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4955" y="552182"/>
            <a:ext cx="5998840" cy="3343135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200" dirty="0"/>
              <a:t>Cognitive distortions</a:t>
            </a:r>
          </a:p>
        </p:txBody>
      </p:sp>
      <p:pic>
        <p:nvPicPr>
          <p:cNvPr id="5" name="Zástupný objekt pre obsah 4" descr="Obrázok, na ktorom je stôl&#10;&#10;Automaticky generovaný popis">
            <a:extLst>
              <a:ext uri="{FF2B5EF4-FFF2-40B4-BE49-F238E27FC236}">
                <a16:creationId xmlns:a16="http://schemas.microsoft.com/office/drawing/2014/main" id="{B2C1BC0A-3335-CA47-B74A-FD53B20D95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475" r="2" b="1694"/>
          <a:stretch/>
        </p:blipFill>
        <p:spPr>
          <a:xfrm>
            <a:off x="20" y="10"/>
            <a:ext cx="4992985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9662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D9D36D6-2AC5-46A1-A849-4C82D5264A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57F7A58-A98A-6643-97B5-1ECDD731C0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4955" y="552182"/>
            <a:ext cx="5998840" cy="3343135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200" dirty="0"/>
              <a:t>Useful CBT techniques</a:t>
            </a:r>
          </a:p>
        </p:txBody>
      </p:sp>
      <p:pic>
        <p:nvPicPr>
          <p:cNvPr id="4" name="Zástupný objekt pre obsah 3">
            <a:extLst>
              <a:ext uri="{FF2B5EF4-FFF2-40B4-BE49-F238E27FC236}">
                <a16:creationId xmlns:a16="http://schemas.microsoft.com/office/drawing/2014/main" id="{ACC89CA0-E769-8D48-B4FB-ED42C91F8F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500" r="6921"/>
          <a:stretch/>
        </p:blipFill>
        <p:spPr>
          <a:xfrm>
            <a:off x="20" y="10"/>
            <a:ext cx="4992985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04540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objekt pre obsah 3">
            <a:extLst>
              <a:ext uri="{FF2B5EF4-FFF2-40B4-BE49-F238E27FC236}">
                <a16:creationId xmlns:a16="http://schemas.microsoft.com/office/drawing/2014/main" id="{402D00D5-806B-BA4C-8D5C-2907EF9D30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-2" b="2493"/>
          <a:stretch/>
        </p:blipFill>
        <p:spPr>
          <a:xfrm>
            <a:off x="466343" y="448055"/>
            <a:ext cx="9180576" cy="5952744"/>
          </a:xfrm>
          <a:prstGeom prst="rect">
            <a:avLst/>
          </a:prstGeom>
        </p:spPr>
      </p:pic>
      <p:sp>
        <p:nvSpPr>
          <p:cNvPr id="2" name="BlokTextu 1">
            <a:extLst>
              <a:ext uri="{FF2B5EF4-FFF2-40B4-BE49-F238E27FC236}">
                <a16:creationId xmlns:a16="http://schemas.microsoft.com/office/drawing/2014/main" id="{4194DEF5-BFCA-BD40-BD03-F288B3F86BB4}"/>
              </a:ext>
            </a:extLst>
          </p:cNvPr>
          <p:cNvSpPr txBox="1"/>
          <p:nvPr/>
        </p:nvSpPr>
        <p:spPr>
          <a:xfrm>
            <a:off x="451103" y="518160"/>
            <a:ext cx="20341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000" dirty="0" err="1">
                <a:highlight>
                  <a:srgbClr val="C0C0C0"/>
                </a:highlight>
              </a:rPr>
              <a:t>Trigger</a:t>
            </a:r>
            <a:r>
              <a:rPr lang="sk-SK" sz="2000" dirty="0">
                <a:highlight>
                  <a:srgbClr val="C0C0C0"/>
                </a:highlight>
              </a:rPr>
              <a:t> (</a:t>
            </a:r>
            <a:r>
              <a:rPr lang="sk-SK" sz="2000" dirty="0" err="1">
                <a:highlight>
                  <a:srgbClr val="C0C0C0"/>
                </a:highlight>
              </a:rPr>
              <a:t>situation</a:t>
            </a:r>
            <a:r>
              <a:rPr lang="sk-SK" sz="2000" dirty="0">
                <a:highlight>
                  <a:srgbClr val="C0C0C0"/>
                </a:highlight>
              </a:rPr>
              <a:t>)</a:t>
            </a:r>
          </a:p>
        </p:txBody>
      </p:sp>
      <p:sp>
        <p:nvSpPr>
          <p:cNvPr id="5" name="BlokTextu 4">
            <a:extLst>
              <a:ext uri="{FF2B5EF4-FFF2-40B4-BE49-F238E27FC236}">
                <a16:creationId xmlns:a16="http://schemas.microsoft.com/office/drawing/2014/main" id="{914904B3-3F1D-8C4D-A5F0-3A4B4C21400C}"/>
              </a:ext>
            </a:extLst>
          </p:cNvPr>
          <p:cNvSpPr txBox="1"/>
          <p:nvPr/>
        </p:nvSpPr>
        <p:spPr>
          <a:xfrm>
            <a:off x="2752343" y="502920"/>
            <a:ext cx="16672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dirty="0" err="1">
                <a:highlight>
                  <a:srgbClr val="C0C0C0"/>
                </a:highlight>
              </a:rPr>
              <a:t>Thougts</a:t>
            </a:r>
            <a:r>
              <a:rPr lang="sk-SK" sz="2000" dirty="0">
                <a:highlight>
                  <a:srgbClr val="C0C0C0"/>
                </a:highlight>
              </a:rPr>
              <a:t>....</a:t>
            </a:r>
          </a:p>
        </p:txBody>
      </p:sp>
      <p:sp>
        <p:nvSpPr>
          <p:cNvPr id="3" name="Pravouholník 2">
            <a:extLst>
              <a:ext uri="{FF2B5EF4-FFF2-40B4-BE49-F238E27FC236}">
                <a16:creationId xmlns:a16="http://schemas.microsoft.com/office/drawing/2014/main" id="{93FCBC91-153C-FF42-8DFF-3A98FE954900}"/>
              </a:ext>
            </a:extLst>
          </p:cNvPr>
          <p:cNvSpPr/>
          <p:nvPr/>
        </p:nvSpPr>
        <p:spPr>
          <a:xfrm>
            <a:off x="6604052" y="2589014"/>
            <a:ext cx="12888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sz="2400" dirty="0" err="1">
                <a:highlight>
                  <a:srgbClr val="C0C0C0"/>
                </a:highlight>
              </a:rPr>
              <a:t>Behavior</a:t>
            </a:r>
            <a:endParaRPr lang="sk-SK" sz="2400" dirty="0"/>
          </a:p>
        </p:txBody>
      </p:sp>
      <p:sp>
        <p:nvSpPr>
          <p:cNvPr id="6" name="Pravouholník 5">
            <a:extLst>
              <a:ext uri="{FF2B5EF4-FFF2-40B4-BE49-F238E27FC236}">
                <a16:creationId xmlns:a16="http://schemas.microsoft.com/office/drawing/2014/main" id="{8AF8B9DF-90FB-774B-B9FB-C66DAA74579E}"/>
              </a:ext>
            </a:extLst>
          </p:cNvPr>
          <p:cNvSpPr/>
          <p:nvPr/>
        </p:nvSpPr>
        <p:spPr>
          <a:xfrm>
            <a:off x="3166346" y="3451859"/>
            <a:ext cx="20906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sz="2400" dirty="0" err="1">
                <a:highlight>
                  <a:srgbClr val="C0C0C0"/>
                </a:highlight>
              </a:rPr>
              <a:t>Bodily</a:t>
            </a:r>
            <a:r>
              <a:rPr lang="sk-SK" sz="2400" dirty="0">
                <a:highlight>
                  <a:srgbClr val="C0C0C0"/>
                </a:highlight>
              </a:rPr>
              <a:t> </a:t>
            </a:r>
            <a:r>
              <a:rPr lang="sk-SK" sz="2400" dirty="0" err="1">
                <a:highlight>
                  <a:srgbClr val="C0C0C0"/>
                </a:highlight>
              </a:rPr>
              <a:t>signals</a:t>
            </a:r>
            <a:r>
              <a:rPr lang="sk-SK" sz="2400" dirty="0">
                <a:highlight>
                  <a:srgbClr val="C0C0C0"/>
                </a:highlight>
              </a:rPr>
              <a:t>...</a:t>
            </a:r>
            <a:endParaRPr lang="sk-SK" sz="2400" dirty="0"/>
          </a:p>
        </p:txBody>
      </p:sp>
      <p:sp>
        <p:nvSpPr>
          <p:cNvPr id="7" name="Pravouholník 6">
            <a:extLst>
              <a:ext uri="{FF2B5EF4-FFF2-40B4-BE49-F238E27FC236}">
                <a16:creationId xmlns:a16="http://schemas.microsoft.com/office/drawing/2014/main" id="{0D72AD74-67DE-FD49-BEDC-8A9536E22D7B}"/>
              </a:ext>
            </a:extLst>
          </p:cNvPr>
          <p:cNvSpPr/>
          <p:nvPr/>
        </p:nvSpPr>
        <p:spPr>
          <a:xfrm>
            <a:off x="1125582" y="2728406"/>
            <a:ext cx="13596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sz="2400" dirty="0" err="1">
                <a:highlight>
                  <a:srgbClr val="C0C0C0"/>
                </a:highlight>
              </a:rPr>
              <a:t>Emotions</a:t>
            </a:r>
            <a:endParaRPr lang="sk-SK" sz="2400" dirty="0"/>
          </a:p>
        </p:txBody>
      </p:sp>
      <p:sp>
        <p:nvSpPr>
          <p:cNvPr id="8" name="BlokTextu 7">
            <a:extLst>
              <a:ext uri="{FF2B5EF4-FFF2-40B4-BE49-F238E27FC236}">
                <a16:creationId xmlns:a16="http://schemas.microsoft.com/office/drawing/2014/main" id="{B4F05C07-8C98-7343-B881-FF0C0F6FB9EA}"/>
              </a:ext>
            </a:extLst>
          </p:cNvPr>
          <p:cNvSpPr txBox="1"/>
          <p:nvPr/>
        </p:nvSpPr>
        <p:spPr>
          <a:xfrm>
            <a:off x="451103" y="5166360"/>
            <a:ext cx="16898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000" dirty="0" err="1">
                <a:highlight>
                  <a:srgbClr val="C0C0C0"/>
                </a:highlight>
              </a:rPr>
              <a:t>Consequences</a:t>
            </a:r>
            <a:endParaRPr lang="sk-SK" sz="2000" dirty="0">
              <a:highlight>
                <a:srgbClr val="C0C0C0"/>
              </a:highlight>
            </a:endParaRPr>
          </a:p>
        </p:txBody>
      </p:sp>
      <p:sp>
        <p:nvSpPr>
          <p:cNvPr id="9" name="BlokTextu 8">
            <a:extLst>
              <a:ext uri="{FF2B5EF4-FFF2-40B4-BE49-F238E27FC236}">
                <a16:creationId xmlns:a16="http://schemas.microsoft.com/office/drawing/2014/main" id="{C6208576-C7B4-EB44-AE04-184EA512F130}"/>
              </a:ext>
            </a:extLst>
          </p:cNvPr>
          <p:cNvSpPr txBox="1"/>
          <p:nvPr/>
        </p:nvSpPr>
        <p:spPr>
          <a:xfrm>
            <a:off x="527303" y="5467288"/>
            <a:ext cx="22262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err="1">
                <a:highlight>
                  <a:srgbClr val="C0C0C0"/>
                </a:highlight>
              </a:rPr>
              <a:t>Short</a:t>
            </a:r>
            <a:r>
              <a:rPr lang="sk-SK" dirty="0">
                <a:highlight>
                  <a:srgbClr val="C0C0C0"/>
                </a:highlight>
              </a:rPr>
              <a:t>-term </a:t>
            </a:r>
            <a:r>
              <a:rPr lang="sk-SK" dirty="0" err="1">
                <a:highlight>
                  <a:srgbClr val="C0C0C0"/>
                </a:highlight>
              </a:rPr>
              <a:t>positive</a:t>
            </a:r>
            <a:r>
              <a:rPr lang="sk-SK" dirty="0">
                <a:highlight>
                  <a:srgbClr val="C0C0C0"/>
                </a:highlight>
              </a:rPr>
              <a:t>....</a:t>
            </a:r>
          </a:p>
        </p:txBody>
      </p:sp>
      <p:sp>
        <p:nvSpPr>
          <p:cNvPr id="10" name="BlokTextu 9">
            <a:extLst>
              <a:ext uri="{FF2B5EF4-FFF2-40B4-BE49-F238E27FC236}">
                <a16:creationId xmlns:a16="http://schemas.microsoft.com/office/drawing/2014/main" id="{A01612AB-0956-534A-B8A2-F657BC6534E0}"/>
              </a:ext>
            </a:extLst>
          </p:cNvPr>
          <p:cNvSpPr txBox="1"/>
          <p:nvPr/>
        </p:nvSpPr>
        <p:spPr>
          <a:xfrm>
            <a:off x="527303" y="5993556"/>
            <a:ext cx="21772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err="1">
                <a:highlight>
                  <a:srgbClr val="C0C0C0"/>
                </a:highlight>
              </a:rPr>
              <a:t>Long</a:t>
            </a:r>
            <a:r>
              <a:rPr lang="sk-SK" dirty="0">
                <a:highlight>
                  <a:srgbClr val="C0C0C0"/>
                </a:highlight>
              </a:rPr>
              <a:t>-term </a:t>
            </a:r>
            <a:r>
              <a:rPr lang="sk-SK" dirty="0" err="1">
                <a:highlight>
                  <a:srgbClr val="C0C0C0"/>
                </a:highlight>
              </a:rPr>
              <a:t>positive</a:t>
            </a:r>
            <a:r>
              <a:rPr lang="sk-SK" dirty="0">
                <a:highlight>
                  <a:srgbClr val="C0C0C0"/>
                </a:highlight>
              </a:rPr>
              <a:t>....</a:t>
            </a:r>
          </a:p>
        </p:txBody>
      </p:sp>
      <p:sp>
        <p:nvSpPr>
          <p:cNvPr id="11" name="BlokTextu 10">
            <a:extLst>
              <a:ext uri="{FF2B5EF4-FFF2-40B4-BE49-F238E27FC236}">
                <a16:creationId xmlns:a16="http://schemas.microsoft.com/office/drawing/2014/main" id="{E3B83865-1FB7-0049-B190-6FC1468E667E}"/>
              </a:ext>
            </a:extLst>
          </p:cNvPr>
          <p:cNvSpPr txBox="1"/>
          <p:nvPr/>
        </p:nvSpPr>
        <p:spPr>
          <a:xfrm>
            <a:off x="5148071" y="5961288"/>
            <a:ext cx="24719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err="1">
                <a:highlight>
                  <a:srgbClr val="C0C0C0"/>
                </a:highlight>
              </a:rPr>
              <a:t>Long</a:t>
            </a:r>
            <a:r>
              <a:rPr lang="sk-SK" dirty="0">
                <a:highlight>
                  <a:srgbClr val="C0C0C0"/>
                </a:highlight>
              </a:rPr>
              <a:t>-term </a:t>
            </a:r>
            <a:r>
              <a:rPr lang="sk-SK" dirty="0" err="1">
                <a:highlight>
                  <a:srgbClr val="C0C0C0"/>
                </a:highlight>
              </a:rPr>
              <a:t>negative</a:t>
            </a:r>
            <a:r>
              <a:rPr lang="sk-SK" dirty="0">
                <a:highlight>
                  <a:srgbClr val="C0C0C0"/>
                </a:highlight>
              </a:rPr>
              <a:t>.....</a:t>
            </a:r>
          </a:p>
        </p:txBody>
      </p:sp>
      <p:sp>
        <p:nvSpPr>
          <p:cNvPr id="12" name="BlokTextu 11">
            <a:extLst>
              <a:ext uri="{FF2B5EF4-FFF2-40B4-BE49-F238E27FC236}">
                <a16:creationId xmlns:a16="http://schemas.microsoft.com/office/drawing/2014/main" id="{E8C72E4A-8202-5F43-BCFE-9DCA5E3A9129}"/>
              </a:ext>
            </a:extLst>
          </p:cNvPr>
          <p:cNvSpPr txBox="1"/>
          <p:nvPr/>
        </p:nvSpPr>
        <p:spPr>
          <a:xfrm>
            <a:off x="4097914" y="5499415"/>
            <a:ext cx="22326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err="1">
                <a:highlight>
                  <a:srgbClr val="C0C0C0"/>
                </a:highlight>
              </a:rPr>
              <a:t>Short</a:t>
            </a:r>
            <a:r>
              <a:rPr lang="sk-SK" dirty="0">
                <a:highlight>
                  <a:srgbClr val="C0C0C0"/>
                </a:highlight>
              </a:rPr>
              <a:t>-term </a:t>
            </a:r>
            <a:r>
              <a:rPr lang="sk-SK" dirty="0" err="1">
                <a:highlight>
                  <a:srgbClr val="C0C0C0"/>
                </a:highlight>
              </a:rPr>
              <a:t>negative</a:t>
            </a:r>
            <a:r>
              <a:rPr lang="sk-SK" dirty="0">
                <a:highlight>
                  <a:srgbClr val="C0C0C0"/>
                </a:highlight>
              </a:rPr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302581800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D0B59A9-4868-0E4D-A6F5-8AD74FEC28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Cognitive</a:t>
            </a:r>
            <a:r>
              <a:rPr lang="sk-SK" dirty="0"/>
              <a:t> </a:t>
            </a:r>
            <a:r>
              <a:rPr lang="sk-SK" dirty="0" err="1"/>
              <a:t>restructuring</a:t>
            </a:r>
            <a:endParaRPr lang="sk-SK" dirty="0"/>
          </a:p>
        </p:txBody>
      </p:sp>
      <p:graphicFrame>
        <p:nvGraphicFramePr>
          <p:cNvPr id="4" name="Tabuľka 4">
            <a:extLst>
              <a:ext uri="{FF2B5EF4-FFF2-40B4-BE49-F238E27FC236}">
                <a16:creationId xmlns:a16="http://schemas.microsoft.com/office/drawing/2014/main" id="{DBAD369E-36FB-4C46-88E9-27F35D876BC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05257227"/>
              </p:ext>
            </p:extLst>
          </p:nvPr>
        </p:nvGraphicFramePr>
        <p:xfrm>
          <a:off x="838200" y="1825625"/>
          <a:ext cx="10515597" cy="101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199">
                  <a:extLst>
                    <a:ext uri="{9D8B030D-6E8A-4147-A177-3AD203B41FA5}">
                      <a16:colId xmlns:a16="http://schemas.microsoft.com/office/drawing/2014/main" val="2991511594"/>
                    </a:ext>
                  </a:extLst>
                </a:gridCol>
                <a:gridCol w="3505199">
                  <a:extLst>
                    <a:ext uri="{9D8B030D-6E8A-4147-A177-3AD203B41FA5}">
                      <a16:colId xmlns:a16="http://schemas.microsoft.com/office/drawing/2014/main" val="1645496521"/>
                    </a:ext>
                  </a:extLst>
                </a:gridCol>
                <a:gridCol w="3505199">
                  <a:extLst>
                    <a:ext uri="{9D8B030D-6E8A-4147-A177-3AD203B41FA5}">
                      <a16:colId xmlns:a16="http://schemas.microsoft.com/office/drawing/2014/main" val="373720747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sk-SK" dirty="0" err="1"/>
                        <a:t>Situation</a:t>
                      </a:r>
                      <a:r>
                        <a:rPr lang="sk-SK" dirty="0"/>
                        <a:t> </a:t>
                      </a:r>
                    </a:p>
                    <a:p>
                      <a:pPr marL="0" indent="0">
                        <a:buNone/>
                      </a:pPr>
                      <a:r>
                        <a:rPr lang="sk-SK" b="0" dirty="0" err="1"/>
                        <a:t>When</a:t>
                      </a:r>
                      <a:r>
                        <a:rPr lang="sk-SK" b="0" dirty="0"/>
                        <a:t>? </a:t>
                      </a:r>
                      <a:r>
                        <a:rPr lang="sk-SK" b="0" dirty="0" err="1"/>
                        <a:t>Where</a:t>
                      </a:r>
                      <a:r>
                        <a:rPr lang="sk-SK" b="0" dirty="0"/>
                        <a:t>? </a:t>
                      </a:r>
                      <a:r>
                        <a:rPr lang="sk-SK" b="0" dirty="0" err="1"/>
                        <a:t>Who</a:t>
                      </a:r>
                      <a:r>
                        <a:rPr lang="sk-SK" b="0" dirty="0"/>
                        <a:t>? </a:t>
                      </a:r>
                      <a:r>
                        <a:rPr lang="sk-SK" b="0" dirty="0" err="1"/>
                        <a:t>What</a:t>
                      </a:r>
                      <a:r>
                        <a:rPr lang="sk-SK" b="0" dirty="0"/>
                        <a:t>?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/>
                        <a:t>2. </a:t>
                      </a:r>
                      <a:r>
                        <a:rPr lang="sk-SK" dirty="0" err="1"/>
                        <a:t>Emotion</a:t>
                      </a:r>
                      <a:r>
                        <a:rPr lang="sk-SK" dirty="0"/>
                        <a:t> </a:t>
                      </a:r>
                    </a:p>
                    <a:p>
                      <a:r>
                        <a:rPr lang="sk-SK" b="0" dirty="0" err="1"/>
                        <a:t>Intesity</a:t>
                      </a:r>
                      <a:r>
                        <a:rPr lang="sk-SK" b="0" dirty="0"/>
                        <a:t> 1-10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/>
                        <a:t>3. </a:t>
                      </a:r>
                      <a:r>
                        <a:rPr lang="sk-SK" dirty="0" err="1"/>
                        <a:t>Automatic</a:t>
                      </a:r>
                      <a:r>
                        <a:rPr lang="sk-SK" dirty="0"/>
                        <a:t> </a:t>
                      </a:r>
                      <a:r>
                        <a:rPr lang="sk-SK" dirty="0" err="1"/>
                        <a:t>thought</a:t>
                      </a:r>
                      <a:r>
                        <a:rPr lang="sk-SK" dirty="0"/>
                        <a:t> </a:t>
                      </a:r>
                    </a:p>
                    <a:p>
                      <a:r>
                        <a:rPr lang="sk-SK" b="0" dirty="0" err="1"/>
                        <a:t>Persuasiveness</a:t>
                      </a:r>
                      <a:r>
                        <a:rPr lang="sk-SK" b="0" dirty="0"/>
                        <a:t> 0 – 100%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76088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6732061"/>
                  </a:ext>
                </a:extLst>
              </a:tr>
            </a:tbl>
          </a:graphicData>
        </a:graphic>
      </p:graphicFrame>
      <p:graphicFrame>
        <p:nvGraphicFramePr>
          <p:cNvPr id="5" name="Tabuľka 5">
            <a:extLst>
              <a:ext uri="{FF2B5EF4-FFF2-40B4-BE49-F238E27FC236}">
                <a16:creationId xmlns:a16="http://schemas.microsoft.com/office/drawing/2014/main" id="{7BCEAFDD-B56A-6644-BAE2-CD302B728B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006330"/>
              </p:ext>
            </p:extLst>
          </p:nvPr>
        </p:nvGraphicFramePr>
        <p:xfrm>
          <a:off x="2031998" y="3241676"/>
          <a:ext cx="8128000" cy="1559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640593034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4089810173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429187349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27729101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sk-SK" dirty="0"/>
                        <a:t>4. </a:t>
                      </a:r>
                      <a:r>
                        <a:rPr lang="sk-SK" dirty="0" err="1"/>
                        <a:t>Evidence</a:t>
                      </a:r>
                      <a:r>
                        <a:rPr lang="sk-SK" dirty="0"/>
                        <a:t> </a:t>
                      </a:r>
                      <a:r>
                        <a:rPr lang="sk-SK" dirty="0" err="1"/>
                        <a:t>proving</a:t>
                      </a:r>
                      <a:r>
                        <a:rPr lang="sk-SK" dirty="0"/>
                        <a:t> </a:t>
                      </a:r>
                      <a:r>
                        <a:rPr lang="sk-SK" dirty="0" err="1"/>
                        <a:t>thought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/>
                        <a:t>5. </a:t>
                      </a:r>
                      <a:r>
                        <a:rPr lang="sk-SK" dirty="0" err="1"/>
                        <a:t>Evidence</a:t>
                      </a:r>
                      <a:r>
                        <a:rPr lang="sk-SK" dirty="0"/>
                        <a:t> </a:t>
                      </a:r>
                      <a:r>
                        <a:rPr lang="sk-SK" dirty="0" err="1"/>
                        <a:t>against</a:t>
                      </a:r>
                      <a:r>
                        <a:rPr lang="sk-SK" dirty="0"/>
                        <a:t> </a:t>
                      </a:r>
                      <a:r>
                        <a:rPr lang="sk-SK" dirty="0" err="1"/>
                        <a:t>thought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/>
                        <a:t>6. </a:t>
                      </a:r>
                      <a:r>
                        <a:rPr lang="sk-SK" dirty="0" err="1"/>
                        <a:t>Alternative</a:t>
                      </a:r>
                      <a:r>
                        <a:rPr lang="sk-SK" dirty="0"/>
                        <a:t> </a:t>
                      </a:r>
                      <a:r>
                        <a:rPr lang="sk-SK" dirty="0" err="1"/>
                        <a:t>thought</a:t>
                      </a:r>
                      <a:endParaRPr lang="sk-SK" dirty="0"/>
                    </a:p>
                    <a:p>
                      <a:r>
                        <a:rPr lang="sk-SK" b="0" dirty="0" err="1"/>
                        <a:t>Persuasiveness</a:t>
                      </a:r>
                      <a:r>
                        <a:rPr lang="sk-SK" b="0" dirty="0"/>
                        <a:t> </a:t>
                      </a:r>
                    </a:p>
                    <a:p>
                      <a:r>
                        <a:rPr lang="sk-SK" b="0" dirty="0"/>
                        <a:t>0-100%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/>
                        <a:t>7. </a:t>
                      </a:r>
                      <a:r>
                        <a:rPr lang="sk-SK" dirty="0" err="1"/>
                        <a:t>Emotion</a:t>
                      </a:r>
                      <a:r>
                        <a:rPr lang="sk-SK" dirty="0"/>
                        <a:t> </a:t>
                      </a:r>
                      <a:r>
                        <a:rPr lang="sk-SK" dirty="0" err="1"/>
                        <a:t>now</a:t>
                      </a:r>
                      <a:endParaRPr lang="sk-SK" dirty="0"/>
                    </a:p>
                    <a:p>
                      <a:r>
                        <a:rPr lang="sk-SK" b="0" dirty="0" err="1"/>
                        <a:t>Intensity</a:t>
                      </a:r>
                      <a:r>
                        <a:rPr lang="sk-SK" b="0" dirty="0"/>
                        <a:t> 1-10 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5160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40173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565184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26243"/>
            <a:ext cx="7886700" cy="1325563"/>
          </a:xfrm>
        </p:spPr>
        <p:txBody>
          <a:bodyPr/>
          <a:lstStyle/>
          <a:p>
            <a:r>
              <a:rPr lang="en-US" dirty="0"/>
              <a:t>Heuristics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51805"/>
            <a:ext cx="10515600" cy="4796913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60000"/>
              </a:lnSpc>
            </a:pPr>
            <a:r>
              <a:rPr lang="sk-SK" sz="2300" dirty="0" err="1"/>
              <a:t>problem-solving</a:t>
            </a:r>
            <a:r>
              <a:rPr lang="sk-SK" sz="2300" dirty="0"/>
              <a:t> </a:t>
            </a:r>
            <a:r>
              <a:rPr lang="sk-SK" sz="2300" dirty="0" err="1"/>
              <a:t>method</a:t>
            </a:r>
            <a:r>
              <a:rPr lang="sk-SK" sz="2300" dirty="0"/>
              <a:t> </a:t>
            </a:r>
            <a:r>
              <a:rPr lang="sk-SK" sz="2300" dirty="0">
                <a:sym typeface="Wingdings" pitchFamily="2" charset="2"/>
              </a:rPr>
              <a:t> </a:t>
            </a:r>
            <a:r>
              <a:rPr lang="sk-SK" sz="2300" dirty="0" err="1"/>
              <a:t>shortcuts</a:t>
            </a:r>
            <a:r>
              <a:rPr lang="sk-SK" sz="2300" dirty="0"/>
              <a:t> to </a:t>
            </a:r>
            <a:r>
              <a:rPr lang="sk-SK" sz="2300" dirty="0" err="1"/>
              <a:t>produce</a:t>
            </a:r>
            <a:r>
              <a:rPr lang="sk-SK" sz="2300" dirty="0"/>
              <a:t> </a:t>
            </a:r>
            <a:r>
              <a:rPr lang="sk-SK" sz="2300" b="1" dirty="0" err="1"/>
              <a:t>good-enough</a:t>
            </a:r>
            <a:r>
              <a:rPr lang="sk-SK" sz="2300" dirty="0"/>
              <a:t> </a:t>
            </a:r>
            <a:r>
              <a:rPr lang="sk-SK" sz="2300" dirty="0" err="1"/>
              <a:t>solutions</a:t>
            </a:r>
            <a:endParaRPr lang="sk-SK" sz="2300" dirty="0"/>
          </a:p>
          <a:p>
            <a:pPr>
              <a:lnSpc>
                <a:spcPct val="160000"/>
              </a:lnSpc>
            </a:pPr>
            <a:r>
              <a:rPr lang="sk-SK" sz="2300" b="1" dirty="0" err="1"/>
              <a:t>quick</a:t>
            </a:r>
            <a:r>
              <a:rPr lang="sk-SK" sz="2300" b="1" dirty="0"/>
              <a:t> </a:t>
            </a:r>
            <a:r>
              <a:rPr lang="sk-SK" sz="2300" b="1" dirty="0" err="1"/>
              <a:t>decisions</a:t>
            </a:r>
            <a:r>
              <a:rPr lang="sk-SK" sz="2300" dirty="0"/>
              <a:t>, </a:t>
            </a:r>
            <a:r>
              <a:rPr lang="sk-SK" sz="2300" dirty="0" err="1"/>
              <a:t>particularly</a:t>
            </a:r>
            <a:r>
              <a:rPr lang="sk-SK" sz="2300" dirty="0"/>
              <a:t> </a:t>
            </a:r>
            <a:r>
              <a:rPr lang="sk-SK" sz="2300" dirty="0" err="1"/>
              <a:t>when</a:t>
            </a:r>
            <a:r>
              <a:rPr lang="sk-SK" sz="2300" dirty="0"/>
              <a:t> </a:t>
            </a:r>
            <a:r>
              <a:rPr lang="sk-SK" sz="2300" dirty="0" err="1"/>
              <a:t>working</a:t>
            </a:r>
            <a:r>
              <a:rPr lang="sk-SK" sz="2300" dirty="0"/>
              <a:t> </a:t>
            </a:r>
            <a:r>
              <a:rPr lang="sk-SK" sz="2300" dirty="0" err="1"/>
              <a:t>with</a:t>
            </a:r>
            <a:r>
              <a:rPr lang="sk-SK" sz="2300" dirty="0"/>
              <a:t> </a:t>
            </a:r>
            <a:r>
              <a:rPr lang="sk-SK" sz="2300" dirty="0" err="1"/>
              <a:t>complex</a:t>
            </a:r>
            <a:r>
              <a:rPr lang="sk-SK" sz="2300" dirty="0"/>
              <a:t> </a:t>
            </a:r>
            <a:r>
              <a:rPr lang="sk-SK" sz="2300" dirty="0" err="1"/>
              <a:t>data</a:t>
            </a:r>
            <a:endParaRPr lang="sk-SK" sz="2300" dirty="0"/>
          </a:p>
          <a:p>
            <a:pPr>
              <a:lnSpc>
                <a:spcPct val="160000"/>
              </a:lnSpc>
            </a:pPr>
            <a:r>
              <a:rPr lang="sk-SK" sz="2300" b="1" dirty="0" err="1"/>
              <a:t>derived</a:t>
            </a:r>
            <a:r>
              <a:rPr lang="sk-SK" sz="2300" b="1" dirty="0"/>
              <a:t> </a:t>
            </a:r>
            <a:r>
              <a:rPr lang="sk-SK" sz="2300" b="1" dirty="0" err="1"/>
              <a:t>from</a:t>
            </a:r>
            <a:r>
              <a:rPr lang="sk-SK" sz="2300" b="1" dirty="0"/>
              <a:t> </a:t>
            </a:r>
            <a:r>
              <a:rPr lang="sk-SK" sz="2300" b="1" dirty="0" err="1"/>
              <a:t>previous</a:t>
            </a:r>
            <a:r>
              <a:rPr lang="sk-SK" sz="2300" b="1" dirty="0"/>
              <a:t> </a:t>
            </a:r>
            <a:r>
              <a:rPr lang="sk-SK" sz="2300" b="1" dirty="0" err="1"/>
              <a:t>experiences</a:t>
            </a:r>
            <a:r>
              <a:rPr lang="sk-SK" sz="2300" dirty="0"/>
              <a:t> </a:t>
            </a:r>
            <a:r>
              <a:rPr lang="sk-SK" sz="2300" dirty="0" err="1"/>
              <a:t>with</a:t>
            </a:r>
            <a:r>
              <a:rPr lang="sk-SK" sz="2300" dirty="0"/>
              <a:t> </a:t>
            </a:r>
            <a:r>
              <a:rPr lang="sk-SK" sz="2300" dirty="0" err="1"/>
              <a:t>similar</a:t>
            </a:r>
            <a:r>
              <a:rPr lang="sk-SK" sz="2300" dirty="0"/>
              <a:t> </a:t>
            </a:r>
            <a:r>
              <a:rPr lang="sk-SK" sz="2300" dirty="0" err="1"/>
              <a:t>problems</a:t>
            </a:r>
            <a:endParaRPr lang="sk-SK" sz="2300" dirty="0"/>
          </a:p>
          <a:p>
            <a:pPr>
              <a:lnSpc>
                <a:spcPct val="160000"/>
              </a:lnSpc>
            </a:pPr>
            <a:r>
              <a:rPr lang="sk-SK" sz="2300" dirty="0" err="1"/>
              <a:t>using</a:t>
            </a:r>
            <a:r>
              <a:rPr lang="sk-SK" sz="2300" dirty="0"/>
              <a:t> </a:t>
            </a:r>
            <a:r>
              <a:rPr lang="sk-SK" sz="2300" dirty="0" err="1"/>
              <a:t>readily</a:t>
            </a:r>
            <a:r>
              <a:rPr lang="sk-SK" sz="2300" dirty="0"/>
              <a:t> </a:t>
            </a:r>
            <a:r>
              <a:rPr lang="sk-SK" sz="2300" dirty="0" err="1"/>
              <a:t>accessible</a:t>
            </a:r>
            <a:r>
              <a:rPr lang="sk-SK" sz="2300" dirty="0"/>
              <a:t>, </a:t>
            </a:r>
            <a:r>
              <a:rPr lang="sk-SK" sz="2300" dirty="0" err="1"/>
              <a:t>though</a:t>
            </a:r>
            <a:r>
              <a:rPr lang="sk-SK" sz="2300" dirty="0"/>
              <a:t> </a:t>
            </a:r>
            <a:r>
              <a:rPr lang="sk-SK" sz="2300" dirty="0" err="1"/>
              <a:t>loosely</a:t>
            </a:r>
            <a:r>
              <a:rPr lang="sk-SK" sz="2300" dirty="0"/>
              <a:t> </a:t>
            </a:r>
            <a:r>
              <a:rPr lang="sk-SK" sz="2300" dirty="0" err="1"/>
              <a:t>applicable</a:t>
            </a:r>
            <a:r>
              <a:rPr lang="sk-SK" sz="2300" dirty="0"/>
              <a:t>, </a:t>
            </a:r>
            <a:r>
              <a:rPr lang="sk-SK" sz="2300" dirty="0" err="1"/>
              <a:t>information</a:t>
            </a:r>
            <a:r>
              <a:rPr lang="sk-SK" sz="2300" dirty="0"/>
              <a:t> </a:t>
            </a:r>
            <a:r>
              <a:rPr lang="sk-SK" sz="2300" dirty="0">
                <a:hlinkClick r:id="rId3" tooltip="Problem solving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problem solving</a:t>
            </a:r>
            <a:r>
              <a:rPr lang="sk-SK" sz="2300" dirty="0"/>
              <a:t> </a:t>
            </a:r>
            <a:endParaRPr lang="en-US" sz="2300" dirty="0"/>
          </a:p>
          <a:p>
            <a:pPr lvl="1">
              <a:lnSpc>
                <a:spcPct val="160000"/>
              </a:lnSpc>
            </a:pPr>
            <a:r>
              <a:rPr lang="en-US" sz="2300" dirty="0"/>
              <a:t>For example, pattern recognition: seeing a patient with grandiose delusions and pressured speech leading to a rapid differential with the most-likely diagnosis being bipolar disorder. </a:t>
            </a:r>
          </a:p>
          <a:p>
            <a:pPr lvl="1"/>
            <a:endParaRPr lang="en-US" sz="2300" dirty="0"/>
          </a:p>
          <a:p>
            <a:pPr marL="0" indent="0">
              <a:buNone/>
            </a:pPr>
            <a:r>
              <a:rPr lang="en-US" sz="2300" dirty="0">
                <a:solidFill>
                  <a:schemeClr val="accent1"/>
                </a:solidFill>
              </a:rPr>
              <a:t>+ Advantage</a:t>
            </a:r>
          </a:p>
          <a:p>
            <a:pPr lvl="1"/>
            <a:r>
              <a:rPr lang="en-US" sz="2300" dirty="0"/>
              <a:t>Reduce cognitive load: time and effort to make reasonably good judgments and decisions. </a:t>
            </a:r>
          </a:p>
          <a:p>
            <a:pPr marL="0" indent="0">
              <a:buNone/>
            </a:pPr>
            <a:endParaRPr lang="en-US" sz="2300" dirty="0"/>
          </a:p>
          <a:p>
            <a:pPr marL="0" indent="0">
              <a:buNone/>
            </a:pPr>
            <a:r>
              <a:rPr lang="en-US" sz="2300" dirty="0">
                <a:solidFill>
                  <a:schemeClr val="accent1"/>
                </a:solidFill>
              </a:rPr>
              <a:t>- Disadvantage:</a:t>
            </a:r>
          </a:p>
          <a:p>
            <a:pPr lvl="1"/>
            <a:r>
              <a:rPr lang="en-US" sz="2300" dirty="0"/>
              <a:t>Potential to lead to systematic cognitive errors called biases.</a:t>
            </a:r>
          </a:p>
          <a:p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152650" y="-230187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3600" b="1" dirty="0"/>
          </a:p>
        </p:txBody>
      </p:sp>
      <p:sp>
        <p:nvSpPr>
          <p:cNvPr id="5" name="Rectangle 4"/>
          <p:cNvSpPr/>
          <p:nvPr/>
        </p:nvSpPr>
        <p:spPr>
          <a:xfrm>
            <a:off x="6705600" y="6324600"/>
            <a:ext cx="34833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dirty="0">
                <a:solidFill>
                  <a:srgbClr val="000000"/>
                </a:solidFill>
              </a:rPr>
              <a:t>Acad Med. 2011 Mar;86(3):307-13.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686934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6199C32-C3EA-044C-BD77-B249D759A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sk-SK" dirty="0" err="1">
                <a:solidFill>
                  <a:schemeClr val="accent2"/>
                </a:solidFill>
              </a:rPr>
              <a:t>Thank</a:t>
            </a:r>
            <a:r>
              <a:rPr lang="sk-SK" dirty="0">
                <a:solidFill>
                  <a:schemeClr val="accent2"/>
                </a:solidFill>
              </a:rPr>
              <a:t> </a:t>
            </a:r>
            <a:r>
              <a:rPr lang="sk-SK" dirty="0" err="1">
                <a:solidFill>
                  <a:schemeClr val="accent2"/>
                </a:solidFill>
              </a:rPr>
              <a:t>you</a:t>
            </a:r>
            <a:r>
              <a:rPr lang="sk-SK" dirty="0">
                <a:solidFill>
                  <a:schemeClr val="accent2"/>
                </a:solidFill>
              </a:rPr>
              <a:t> </a:t>
            </a:r>
            <a:r>
              <a:rPr lang="sk-SK" dirty="0" err="1">
                <a:solidFill>
                  <a:schemeClr val="accent2"/>
                </a:solidFill>
              </a:rPr>
              <a:t>for</a:t>
            </a:r>
            <a:r>
              <a:rPr lang="sk-SK" dirty="0">
                <a:solidFill>
                  <a:schemeClr val="accent2"/>
                </a:solidFill>
              </a:rPr>
              <a:t> </a:t>
            </a:r>
            <a:r>
              <a:rPr lang="sk-SK" dirty="0" err="1">
                <a:solidFill>
                  <a:schemeClr val="accent2"/>
                </a:solidFill>
              </a:rPr>
              <a:t>attention</a:t>
            </a:r>
            <a:br>
              <a:rPr lang="sk-SK" dirty="0">
                <a:solidFill>
                  <a:schemeClr val="accent2"/>
                </a:solidFill>
              </a:rPr>
            </a:br>
            <a:br>
              <a:rPr lang="sk-SK" dirty="0">
                <a:solidFill>
                  <a:schemeClr val="accent2"/>
                </a:solidFill>
              </a:rPr>
            </a:br>
            <a:br>
              <a:rPr lang="sk-SK" dirty="0">
                <a:solidFill>
                  <a:schemeClr val="accent2"/>
                </a:solidFill>
              </a:rPr>
            </a:br>
            <a:r>
              <a:rPr lang="sk-SK" sz="2700" dirty="0" err="1">
                <a:solidFill>
                  <a:schemeClr val="accent2"/>
                </a:solidFill>
              </a:rPr>
              <a:t>Suggested</a:t>
            </a:r>
            <a:r>
              <a:rPr lang="sk-SK" sz="2700" dirty="0">
                <a:solidFill>
                  <a:schemeClr val="accent2"/>
                </a:solidFill>
              </a:rPr>
              <a:t> study </a:t>
            </a:r>
            <a:r>
              <a:rPr lang="sk-SK" sz="2700" dirty="0" err="1">
                <a:solidFill>
                  <a:schemeClr val="accent2"/>
                </a:solidFill>
              </a:rPr>
              <a:t>materials</a:t>
            </a:r>
            <a:r>
              <a:rPr lang="sk-SK" sz="2700" dirty="0">
                <a:solidFill>
                  <a:schemeClr val="accent2"/>
                </a:solidFill>
              </a:rPr>
              <a:t>: </a:t>
            </a:r>
            <a:br>
              <a:rPr lang="sk-SK" sz="2700" dirty="0">
                <a:solidFill>
                  <a:schemeClr val="accent2"/>
                </a:solidFill>
              </a:rPr>
            </a:br>
            <a:r>
              <a:rPr lang="sk-SK" sz="2700" dirty="0" err="1"/>
              <a:t>Croskerry</a:t>
            </a:r>
            <a:r>
              <a:rPr lang="sk-SK" sz="2700" dirty="0"/>
              <a:t> P. (2002). </a:t>
            </a:r>
            <a:r>
              <a:rPr lang="sk-SK" sz="2700" dirty="0" err="1"/>
              <a:t>Achieving</a:t>
            </a:r>
            <a:r>
              <a:rPr lang="sk-SK" sz="2700" dirty="0"/>
              <a:t> </a:t>
            </a:r>
            <a:r>
              <a:rPr lang="sk-SK" sz="2700" dirty="0" err="1"/>
              <a:t>quality</a:t>
            </a:r>
            <a:r>
              <a:rPr lang="sk-SK" sz="2700" dirty="0"/>
              <a:t> in </a:t>
            </a:r>
            <a:r>
              <a:rPr lang="sk-SK" sz="2700" dirty="0" err="1"/>
              <a:t>clinical</a:t>
            </a:r>
            <a:r>
              <a:rPr lang="sk-SK" sz="2700" dirty="0"/>
              <a:t> </a:t>
            </a:r>
            <a:r>
              <a:rPr lang="sk-SK" sz="2700" dirty="0" err="1"/>
              <a:t>decision</a:t>
            </a:r>
            <a:r>
              <a:rPr lang="sk-SK" sz="2700" dirty="0"/>
              <a:t> </a:t>
            </a:r>
            <a:r>
              <a:rPr lang="sk-SK" sz="2700" dirty="0" err="1"/>
              <a:t>making</a:t>
            </a:r>
            <a:r>
              <a:rPr lang="sk-SK" sz="2700" dirty="0"/>
              <a:t>: </a:t>
            </a:r>
            <a:r>
              <a:rPr lang="sk-SK" sz="2700" dirty="0" err="1"/>
              <a:t>cognitive</a:t>
            </a:r>
            <a:r>
              <a:rPr lang="sk-SK" sz="2700" dirty="0"/>
              <a:t> </a:t>
            </a:r>
            <a:r>
              <a:rPr lang="sk-SK" sz="2700" dirty="0" err="1"/>
              <a:t>strategies</a:t>
            </a:r>
            <a:r>
              <a:rPr lang="sk-SK" sz="2700" dirty="0"/>
              <a:t> and </a:t>
            </a:r>
            <a:r>
              <a:rPr lang="sk-SK" sz="2700" dirty="0" err="1"/>
              <a:t>detection</a:t>
            </a:r>
            <a:r>
              <a:rPr lang="sk-SK" sz="2700" dirty="0"/>
              <a:t> of </a:t>
            </a:r>
            <a:r>
              <a:rPr lang="sk-SK" sz="2700" dirty="0" err="1"/>
              <a:t>bias</a:t>
            </a:r>
            <a:r>
              <a:rPr lang="sk-SK" sz="2700" dirty="0"/>
              <a:t>. </a:t>
            </a:r>
            <a:r>
              <a:rPr lang="sk-SK" sz="2700" i="1" dirty="0" err="1"/>
              <a:t>Academic</a:t>
            </a:r>
            <a:r>
              <a:rPr lang="sk-SK" sz="2700" i="1" dirty="0"/>
              <a:t> </a:t>
            </a:r>
            <a:r>
              <a:rPr lang="sk-SK" sz="2700" i="1" dirty="0" err="1"/>
              <a:t>emergency</a:t>
            </a:r>
            <a:r>
              <a:rPr lang="sk-SK" sz="2700" i="1" dirty="0"/>
              <a:t> </a:t>
            </a:r>
            <a:r>
              <a:rPr lang="sk-SK" sz="2700" i="1" dirty="0" err="1"/>
              <a:t>medicine</a:t>
            </a:r>
            <a:r>
              <a:rPr lang="sk-SK" sz="2700" i="1" dirty="0"/>
              <a:t> : </a:t>
            </a:r>
            <a:r>
              <a:rPr lang="sk-SK" sz="2700" i="1" dirty="0" err="1"/>
              <a:t>official</a:t>
            </a:r>
            <a:r>
              <a:rPr lang="sk-SK" sz="2700" i="1" dirty="0"/>
              <a:t> </a:t>
            </a:r>
            <a:r>
              <a:rPr lang="sk-SK" sz="2700" i="1" dirty="0" err="1"/>
              <a:t>journal</a:t>
            </a:r>
            <a:r>
              <a:rPr lang="sk-SK" sz="2700" i="1" dirty="0"/>
              <a:t> of </a:t>
            </a:r>
            <a:r>
              <a:rPr lang="sk-SK" sz="2700" i="1" dirty="0" err="1"/>
              <a:t>the</a:t>
            </a:r>
            <a:r>
              <a:rPr lang="sk-SK" sz="2700" i="1" dirty="0"/>
              <a:t> Society </a:t>
            </a:r>
            <a:r>
              <a:rPr lang="sk-SK" sz="2700" i="1" dirty="0" err="1"/>
              <a:t>for</a:t>
            </a:r>
            <a:r>
              <a:rPr lang="sk-SK" sz="2700" i="1" dirty="0"/>
              <a:t> </a:t>
            </a:r>
            <a:r>
              <a:rPr lang="sk-SK" sz="2700" i="1" dirty="0" err="1"/>
              <a:t>Academic</a:t>
            </a:r>
            <a:r>
              <a:rPr lang="sk-SK" sz="2700" i="1" dirty="0"/>
              <a:t> </a:t>
            </a:r>
            <a:r>
              <a:rPr lang="sk-SK" sz="2700" i="1" dirty="0" err="1"/>
              <a:t>Emergency</a:t>
            </a:r>
            <a:r>
              <a:rPr lang="sk-SK" sz="2700" i="1" dirty="0"/>
              <a:t> </a:t>
            </a:r>
            <a:r>
              <a:rPr lang="sk-SK" sz="2700" i="1" dirty="0" err="1"/>
              <a:t>Medicine</a:t>
            </a:r>
            <a:r>
              <a:rPr lang="sk-SK" sz="2700" dirty="0"/>
              <a:t>, </a:t>
            </a:r>
            <a:r>
              <a:rPr lang="sk-SK" sz="2700" i="1" dirty="0"/>
              <a:t>9</a:t>
            </a:r>
            <a:r>
              <a:rPr lang="sk-SK" sz="2700" dirty="0"/>
              <a:t>(11), 1184–1204.</a:t>
            </a:r>
            <a:br>
              <a:rPr lang="sk-SK" sz="2700" dirty="0"/>
            </a:br>
            <a:br>
              <a:rPr lang="sk-SK" sz="2700" dirty="0"/>
            </a:br>
            <a:r>
              <a:rPr lang="sk-SK" sz="2700" dirty="0" err="1"/>
              <a:t>Howard</a:t>
            </a:r>
            <a:r>
              <a:rPr lang="sk-SK" sz="2700" dirty="0"/>
              <a:t>, J. (2018). </a:t>
            </a:r>
            <a:r>
              <a:rPr lang="sk-SK" sz="2700" dirty="0" err="1"/>
              <a:t>Cognitive</a:t>
            </a:r>
            <a:r>
              <a:rPr lang="sk-SK" sz="2700" dirty="0"/>
              <a:t> </a:t>
            </a:r>
            <a:r>
              <a:rPr lang="sk-SK" sz="2700" dirty="0" err="1"/>
              <a:t>Errors</a:t>
            </a:r>
            <a:r>
              <a:rPr lang="sk-SK" sz="2700" dirty="0"/>
              <a:t> and </a:t>
            </a:r>
            <a:r>
              <a:rPr lang="sk-SK" sz="2700" dirty="0" err="1"/>
              <a:t>Diagnostic</a:t>
            </a:r>
            <a:r>
              <a:rPr lang="sk-SK" sz="2700" dirty="0"/>
              <a:t> </a:t>
            </a:r>
            <a:r>
              <a:rPr lang="sk-SK" sz="2700" dirty="0" err="1"/>
              <a:t>Mistakes</a:t>
            </a:r>
            <a:r>
              <a:rPr lang="sk-SK" sz="2700" dirty="0"/>
              <a:t>. </a:t>
            </a:r>
            <a:r>
              <a:rPr lang="sk-SK" sz="2700" dirty="0" err="1"/>
              <a:t>Springer</a:t>
            </a:r>
            <a:r>
              <a:rPr lang="sk-SK" sz="2700" dirty="0"/>
              <a:t> </a:t>
            </a:r>
            <a:r>
              <a:rPr lang="sk-SK" sz="2700" dirty="0" err="1"/>
              <a:t>Berlin</a:t>
            </a:r>
            <a:r>
              <a:rPr lang="sk-SK" sz="2700" dirty="0"/>
              <a:t> </a:t>
            </a:r>
            <a:r>
              <a:rPr lang="sk-SK" sz="2700" dirty="0" err="1"/>
              <a:t>Heidelberg</a:t>
            </a:r>
            <a:r>
              <a:rPr lang="sk-SK" sz="2700" dirty="0"/>
              <a:t>.</a:t>
            </a:r>
            <a:br>
              <a:rPr lang="sk-SK" sz="2700" dirty="0"/>
            </a:br>
            <a:br>
              <a:rPr lang="sk-SK" sz="2700" dirty="0"/>
            </a:br>
            <a:br>
              <a:rPr lang="sk-SK" sz="2700" dirty="0"/>
            </a:br>
            <a:br>
              <a:rPr lang="sk-SK" sz="2700"/>
            </a:br>
            <a:br>
              <a:rPr lang="sk-SK" sz="2700"/>
            </a:br>
            <a:br>
              <a:rPr lang="sk-SK" sz="2700"/>
            </a:br>
            <a:br>
              <a:rPr lang="sk-SK" sz="2700" dirty="0"/>
            </a:br>
            <a:r>
              <a:rPr lang="sk-SK" sz="2700" dirty="0" err="1">
                <a:solidFill>
                  <a:schemeClr val="accent2"/>
                </a:solidFill>
              </a:rPr>
              <a:t>Mandatory</a:t>
            </a:r>
            <a:r>
              <a:rPr lang="sk-SK" sz="2700" dirty="0">
                <a:solidFill>
                  <a:schemeClr val="accent2"/>
                </a:solidFill>
              </a:rPr>
              <a:t> study </a:t>
            </a:r>
            <a:r>
              <a:rPr lang="sk-SK" sz="2700" dirty="0" err="1">
                <a:solidFill>
                  <a:schemeClr val="accent2"/>
                </a:solidFill>
              </a:rPr>
              <a:t>materials</a:t>
            </a:r>
            <a:r>
              <a:rPr lang="sk-SK" sz="2700" dirty="0">
                <a:solidFill>
                  <a:schemeClr val="accent2"/>
                </a:solidFill>
              </a:rPr>
              <a:t>:</a:t>
            </a:r>
            <a:br>
              <a:rPr lang="sk-SK" sz="2700" dirty="0">
                <a:solidFill>
                  <a:schemeClr val="accent2"/>
                </a:solidFill>
              </a:rPr>
            </a:br>
            <a:r>
              <a:rPr lang="sk-SK" sz="2700" dirty="0" err="1"/>
              <a:t>Chapters</a:t>
            </a:r>
            <a:r>
              <a:rPr lang="sk-SK" sz="2700" dirty="0"/>
              <a:t> </a:t>
            </a:r>
            <a:r>
              <a:rPr lang="sk-SK" sz="2700" dirty="0" err="1"/>
              <a:t>from</a:t>
            </a:r>
            <a:r>
              <a:rPr lang="sk-SK" sz="2700" dirty="0"/>
              <a:t> </a:t>
            </a:r>
            <a:r>
              <a:rPr lang="sk-SK" sz="2700" dirty="0" err="1"/>
              <a:t>Psychology</a:t>
            </a:r>
            <a:r>
              <a:rPr lang="sk-SK" sz="2700" dirty="0"/>
              <a:t> in </a:t>
            </a:r>
            <a:r>
              <a:rPr lang="sk-SK" sz="2700" dirty="0" err="1"/>
              <a:t>medicine</a:t>
            </a:r>
            <a:br>
              <a:rPr lang="sk-SK" sz="2700" dirty="0">
                <a:solidFill>
                  <a:schemeClr val="accent2"/>
                </a:solidFill>
              </a:rPr>
            </a:br>
            <a:br>
              <a:rPr lang="sk-SK" sz="2700" dirty="0"/>
            </a:br>
            <a:endParaRPr lang="sk-SK" dirty="0">
              <a:solidFill>
                <a:schemeClr val="accent2"/>
              </a:solidFill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5E72F707-7E0E-8D40-8BB4-0EFDD99925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0025" y="270668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sk-SK" altLang="sk-SK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sk-SK" altLang="sk-SK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77208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75906D0-65E6-1149-AC16-CFCAEDA87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E986314D-BF3B-CB4E-B22D-844118486F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sk-SK" dirty="0" err="1"/>
              <a:t>Factors</a:t>
            </a:r>
            <a:r>
              <a:rPr lang="sk-SK" dirty="0"/>
              <a:t> </a:t>
            </a:r>
            <a:r>
              <a:rPr lang="sk-SK" dirty="0" err="1"/>
              <a:t>influencing</a:t>
            </a:r>
            <a:r>
              <a:rPr lang="sk-SK" dirty="0"/>
              <a:t> </a:t>
            </a:r>
            <a:r>
              <a:rPr lang="sk-SK" dirty="0" err="1"/>
              <a:t>which</a:t>
            </a:r>
            <a:r>
              <a:rPr lang="sk-SK" dirty="0"/>
              <a:t> </a:t>
            </a:r>
            <a:r>
              <a:rPr lang="sk-SK" dirty="0" err="1"/>
              <a:t>system</a:t>
            </a:r>
            <a:r>
              <a:rPr lang="sk-SK" dirty="0"/>
              <a:t> </a:t>
            </a:r>
            <a:r>
              <a:rPr lang="sk-SK" dirty="0" err="1"/>
              <a:t>is</a:t>
            </a:r>
            <a:r>
              <a:rPr lang="sk-SK" dirty="0"/>
              <a:t> </a:t>
            </a:r>
            <a:r>
              <a:rPr lang="sk-SK" dirty="0" err="1"/>
              <a:t>employed</a:t>
            </a:r>
            <a:endParaRPr lang="sk-SK" dirty="0"/>
          </a:p>
          <a:p>
            <a:pPr lvl="1">
              <a:lnSpc>
                <a:spcPct val="150000"/>
              </a:lnSpc>
            </a:pPr>
            <a:r>
              <a:rPr lang="sk-SK" dirty="0" err="1"/>
              <a:t>Task</a:t>
            </a:r>
            <a:r>
              <a:rPr lang="sk-SK" dirty="0"/>
              <a:t> </a:t>
            </a:r>
            <a:r>
              <a:rPr lang="sk-SK" dirty="0" err="1"/>
              <a:t>complexity</a:t>
            </a:r>
            <a:r>
              <a:rPr lang="sk-SK" dirty="0"/>
              <a:t> </a:t>
            </a:r>
          </a:p>
          <a:p>
            <a:pPr lvl="2">
              <a:lnSpc>
                <a:spcPct val="150000"/>
              </a:lnSpc>
            </a:pPr>
            <a:r>
              <a:rPr lang="sk-SK" dirty="0"/>
              <a:t>S1 – </a:t>
            </a:r>
            <a:r>
              <a:rPr lang="sk-SK" dirty="0" err="1"/>
              <a:t>typical</a:t>
            </a:r>
            <a:r>
              <a:rPr lang="sk-SK" dirty="0"/>
              <a:t> </a:t>
            </a:r>
            <a:r>
              <a:rPr lang="sk-SK" dirty="0" err="1"/>
              <a:t>signs</a:t>
            </a:r>
            <a:r>
              <a:rPr lang="sk-SK" dirty="0"/>
              <a:t> and </a:t>
            </a:r>
            <a:r>
              <a:rPr lang="sk-SK" dirty="0" err="1"/>
              <a:t>symptoms</a:t>
            </a:r>
            <a:endParaRPr lang="sk-SK" dirty="0"/>
          </a:p>
          <a:p>
            <a:pPr lvl="2">
              <a:lnSpc>
                <a:spcPct val="150000"/>
              </a:lnSpc>
            </a:pPr>
            <a:r>
              <a:rPr lang="sk-SK" dirty="0"/>
              <a:t>S2 – </a:t>
            </a:r>
            <a:r>
              <a:rPr lang="sk-SK" dirty="0" err="1"/>
              <a:t>atypical</a:t>
            </a:r>
            <a:r>
              <a:rPr lang="sk-SK" dirty="0"/>
              <a:t> </a:t>
            </a:r>
            <a:r>
              <a:rPr lang="sk-SK" dirty="0" err="1"/>
              <a:t>symptoms</a:t>
            </a:r>
            <a:r>
              <a:rPr lang="sk-SK" dirty="0"/>
              <a:t>, </a:t>
            </a:r>
            <a:r>
              <a:rPr lang="sk-SK" dirty="0" err="1"/>
              <a:t>complex</a:t>
            </a:r>
            <a:r>
              <a:rPr lang="sk-SK" dirty="0"/>
              <a:t> </a:t>
            </a:r>
            <a:r>
              <a:rPr lang="sk-SK" dirty="0" err="1"/>
              <a:t>cases</a:t>
            </a:r>
            <a:endParaRPr lang="sk-SK" dirty="0"/>
          </a:p>
          <a:p>
            <a:pPr lvl="1">
              <a:lnSpc>
                <a:spcPct val="150000"/>
              </a:lnSpc>
            </a:pPr>
            <a:r>
              <a:rPr lang="sk-SK" dirty="0" err="1"/>
              <a:t>Expertise</a:t>
            </a:r>
            <a:endParaRPr lang="sk-SK" dirty="0"/>
          </a:p>
          <a:p>
            <a:pPr lvl="2">
              <a:lnSpc>
                <a:spcPct val="150000"/>
              </a:lnSpc>
            </a:pPr>
            <a:r>
              <a:rPr lang="sk-SK" dirty="0"/>
              <a:t>S2 – </a:t>
            </a:r>
            <a:r>
              <a:rPr lang="sk-SK" dirty="0" err="1"/>
              <a:t>novices</a:t>
            </a:r>
            <a:r>
              <a:rPr lang="sk-SK" dirty="0"/>
              <a:t>, </a:t>
            </a:r>
            <a:r>
              <a:rPr lang="sk-SK" dirty="0" err="1"/>
              <a:t>students</a:t>
            </a:r>
            <a:endParaRPr lang="sk-SK" dirty="0"/>
          </a:p>
          <a:p>
            <a:pPr lvl="1">
              <a:lnSpc>
                <a:spcPct val="150000"/>
              </a:lnSpc>
            </a:pPr>
            <a:r>
              <a:rPr lang="sk-SK" dirty="0" err="1"/>
              <a:t>accuracy</a:t>
            </a:r>
            <a:r>
              <a:rPr lang="sk-SK" dirty="0"/>
              <a:t> of </a:t>
            </a:r>
            <a:r>
              <a:rPr lang="sk-SK" dirty="0" err="1"/>
              <a:t>systems</a:t>
            </a:r>
            <a:r>
              <a:rPr lang="sk-SK" dirty="0"/>
              <a:t> 2 </a:t>
            </a:r>
            <a:r>
              <a:rPr lang="sk-SK" dirty="0" err="1"/>
              <a:t>thinking</a:t>
            </a:r>
            <a:r>
              <a:rPr lang="sk-SK" dirty="0"/>
              <a:t> </a:t>
            </a:r>
            <a:r>
              <a:rPr lang="sk-SK" dirty="0" err="1"/>
              <a:t>depends</a:t>
            </a:r>
            <a:r>
              <a:rPr lang="sk-SK" dirty="0"/>
              <a:t> on </a:t>
            </a:r>
            <a:r>
              <a:rPr lang="sk-SK" dirty="0" err="1"/>
              <a:t>knowledge</a:t>
            </a:r>
            <a:r>
              <a:rPr lang="sk-SK" dirty="0"/>
              <a:t> base, </a:t>
            </a:r>
            <a:r>
              <a:rPr lang="sk-SK" dirty="0" err="1"/>
              <a:t>expertise</a:t>
            </a:r>
            <a:r>
              <a:rPr lang="sk-SK" dirty="0"/>
              <a:t>..</a:t>
            </a:r>
          </a:p>
          <a:p>
            <a:pPr marL="342900" lvl="1" indent="0">
              <a:lnSpc>
                <a:spcPct val="150000"/>
              </a:lnSpc>
              <a:buNone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2307391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41DBB2B-F5E2-AC4F-AE30-C0585BE67F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Dual</a:t>
            </a:r>
            <a:r>
              <a:rPr lang="sk-SK" dirty="0"/>
              <a:t> </a:t>
            </a:r>
            <a:r>
              <a:rPr lang="sk-SK" dirty="0" err="1"/>
              <a:t>processes</a:t>
            </a:r>
            <a:r>
              <a:rPr lang="sk-SK" dirty="0"/>
              <a:t> </a:t>
            </a:r>
            <a:r>
              <a:rPr lang="sk-SK" dirty="0" err="1"/>
              <a:t>theory</a:t>
            </a:r>
            <a:endParaRPr lang="sk-SK" dirty="0"/>
          </a:p>
        </p:txBody>
      </p:sp>
      <p:graphicFrame>
        <p:nvGraphicFramePr>
          <p:cNvPr id="6" name="Zástupný objekt pre obsah 3">
            <a:extLst>
              <a:ext uri="{FF2B5EF4-FFF2-40B4-BE49-F238E27FC236}">
                <a16:creationId xmlns:a16="http://schemas.microsoft.com/office/drawing/2014/main" id="{FF709E6D-20D4-6047-9100-952C9AE2536E}"/>
              </a:ext>
            </a:extLst>
          </p:cNvPr>
          <p:cNvGraphicFramePr>
            <a:graphicFrameLocks/>
          </p:cNvGraphicFramePr>
          <p:nvPr/>
        </p:nvGraphicFramePr>
        <p:xfrm>
          <a:off x="1752600" y="1905001"/>
          <a:ext cx="8686800" cy="426271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343400">
                  <a:extLst>
                    <a:ext uri="{9D8B030D-6E8A-4147-A177-3AD203B41FA5}">
                      <a16:colId xmlns:a16="http://schemas.microsoft.com/office/drawing/2014/main" val="2677677934"/>
                    </a:ext>
                  </a:extLst>
                </a:gridCol>
                <a:gridCol w="4343400">
                  <a:extLst>
                    <a:ext uri="{9D8B030D-6E8A-4147-A177-3AD203B41FA5}">
                      <a16:colId xmlns:a16="http://schemas.microsoft.com/office/drawing/2014/main" val="2660804713"/>
                    </a:ext>
                  </a:extLst>
                </a:gridCol>
              </a:tblGrid>
              <a:tr h="327901">
                <a:tc>
                  <a:txBody>
                    <a:bodyPr/>
                    <a:lstStyle/>
                    <a:p>
                      <a:r>
                        <a:rPr lang="sk-SK" sz="1600" dirty="0" err="1">
                          <a:effectLst/>
                        </a:rPr>
                        <a:t>Experiential</a:t>
                      </a:r>
                      <a:r>
                        <a:rPr lang="sk-SK" sz="1600" dirty="0">
                          <a:effectLst/>
                        </a:rPr>
                        <a:t> </a:t>
                      </a:r>
                      <a:r>
                        <a:rPr lang="sk-SK" sz="1600" dirty="0" err="1">
                          <a:effectLst/>
                        </a:rPr>
                        <a:t>system</a:t>
                      </a:r>
                      <a:r>
                        <a:rPr lang="sk-SK" sz="1600" dirty="0">
                          <a:effectLst/>
                        </a:rPr>
                        <a:t> (</a:t>
                      </a:r>
                      <a:r>
                        <a:rPr lang="sk-SK" sz="1600" dirty="0" err="1">
                          <a:effectLst/>
                        </a:rPr>
                        <a:t>intuitive</a:t>
                      </a:r>
                      <a:r>
                        <a:rPr lang="sk-SK" sz="1600" dirty="0">
                          <a:effectLst/>
                        </a:rPr>
                        <a:t> 1)</a:t>
                      </a:r>
                      <a:endParaRPr lang="sk-SK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sk-SK" sz="1600" dirty="0" err="1">
                          <a:effectLst/>
                        </a:rPr>
                        <a:t>Analytic</a:t>
                      </a:r>
                      <a:r>
                        <a:rPr lang="sk-SK" sz="1600" dirty="0">
                          <a:effectLst/>
                        </a:rPr>
                        <a:t> </a:t>
                      </a:r>
                      <a:r>
                        <a:rPr lang="sk-SK" sz="1600" dirty="0" err="1">
                          <a:effectLst/>
                        </a:rPr>
                        <a:t>system</a:t>
                      </a:r>
                      <a:r>
                        <a:rPr lang="sk-SK" sz="1600" dirty="0">
                          <a:effectLst/>
                        </a:rPr>
                        <a:t> (2)</a:t>
                      </a:r>
                      <a:endParaRPr lang="sk-SK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48975386"/>
                  </a:ext>
                </a:extLst>
              </a:tr>
              <a:tr h="327901">
                <a:tc>
                  <a:txBody>
                    <a:bodyPr/>
                    <a:lstStyle/>
                    <a:p>
                      <a:r>
                        <a:rPr lang="sk-SK" sz="1600" dirty="0" err="1">
                          <a:effectLst/>
                        </a:rPr>
                        <a:t>Holistic</a:t>
                      </a:r>
                      <a:endParaRPr lang="sk-SK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sk-SK" sz="1600" dirty="0" err="1">
                          <a:effectLst/>
                        </a:rPr>
                        <a:t>Effortful</a:t>
                      </a:r>
                      <a:r>
                        <a:rPr lang="sk-SK" sz="1600" dirty="0">
                          <a:effectLst/>
                        </a:rPr>
                        <a:t> </a:t>
                      </a:r>
                      <a:endParaRPr lang="sk-SK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38576654"/>
                  </a:ext>
                </a:extLst>
              </a:tr>
              <a:tr h="655802">
                <a:tc>
                  <a:txBody>
                    <a:bodyPr/>
                    <a:lstStyle/>
                    <a:p>
                      <a:r>
                        <a:rPr lang="sk-SK" sz="1600" dirty="0" err="1">
                          <a:effectLst/>
                        </a:rPr>
                        <a:t>Emotional</a:t>
                      </a:r>
                      <a:r>
                        <a:rPr lang="sk-SK" sz="1600" dirty="0">
                          <a:effectLst/>
                        </a:rPr>
                        <a:t>: </a:t>
                      </a:r>
                      <a:r>
                        <a:rPr lang="sk-SK" sz="1600" dirty="0" err="1">
                          <a:effectLst/>
                        </a:rPr>
                        <a:t>Pleasure</a:t>
                      </a:r>
                      <a:r>
                        <a:rPr lang="sk-SK" sz="1600" dirty="0">
                          <a:effectLst/>
                        </a:rPr>
                        <a:t> – </a:t>
                      </a:r>
                      <a:r>
                        <a:rPr lang="sk-SK" sz="1600" dirty="0" err="1">
                          <a:effectLst/>
                        </a:rPr>
                        <a:t>Pain</a:t>
                      </a:r>
                      <a:r>
                        <a:rPr lang="sk-SK" sz="1600" dirty="0">
                          <a:effectLst/>
                        </a:rPr>
                        <a:t> </a:t>
                      </a:r>
                      <a:endParaRPr lang="sk-SK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sk-SK" sz="1600" dirty="0" err="1">
                          <a:effectLst/>
                        </a:rPr>
                        <a:t>Logical</a:t>
                      </a:r>
                      <a:r>
                        <a:rPr lang="sk-SK" sz="1600" dirty="0">
                          <a:effectLst/>
                        </a:rPr>
                        <a:t>: </a:t>
                      </a:r>
                      <a:r>
                        <a:rPr lang="sk-SK" sz="1600" dirty="0" err="1">
                          <a:effectLst/>
                        </a:rPr>
                        <a:t>resoning</a:t>
                      </a:r>
                      <a:r>
                        <a:rPr lang="sk-SK" sz="1600" dirty="0">
                          <a:effectLst/>
                        </a:rPr>
                        <a:t> </a:t>
                      </a:r>
                      <a:r>
                        <a:rPr lang="sk-SK" sz="1600" dirty="0" err="1">
                          <a:effectLst/>
                        </a:rPr>
                        <a:t>oriented</a:t>
                      </a:r>
                      <a:r>
                        <a:rPr lang="sk-SK" sz="1600" dirty="0">
                          <a:effectLst/>
                        </a:rPr>
                        <a:t> (</a:t>
                      </a:r>
                      <a:r>
                        <a:rPr lang="sk-SK" sz="1600" dirty="0" err="1">
                          <a:effectLst/>
                        </a:rPr>
                        <a:t>what</a:t>
                      </a:r>
                      <a:r>
                        <a:rPr lang="sk-SK" sz="1600" dirty="0">
                          <a:effectLst/>
                        </a:rPr>
                        <a:t> </a:t>
                      </a:r>
                      <a:r>
                        <a:rPr lang="sk-SK" sz="1600" dirty="0" err="1">
                          <a:effectLst/>
                        </a:rPr>
                        <a:t>is</a:t>
                      </a:r>
                      <a:r>
                        <a:rPr lang="sk-SK" sz="1600" dirty="0">
                          <a:effectLst/>
                        </a:rPr>
                        <a:t> </a:t>
                      </a:r>
                      <a:r>
                        <a:rPr lang="sk-SK" sz="1600" dirty="0" err="1">
                          <a:effectLst/>
                        </a:rPr>
                        <a:t>rational</a:t>
                      </a:r>
                      <a:r>
                        <a:rPr lang="sk-SK" sz="1600" dirty="0">
                          <a:effectLst/>
                        </a:rPr>
                        <a:t>?)</a:t>
                      </a:r>
                      <a:endParaRPr lang="sk-SK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96020946"/>
                  </a:ext>
                </a:extLst>
              </a:tr>
              <a:tr h="327901">
                <a:tc>
                  <a:txBody>
                    <a:bodyPr/>
                    <a:lstStyle/>
                    <a:p>
                      <a:r>
                        <a:rPr lang="sk-SK" sz="1600" dirty="0" err="1">
                          <a:effectLst/>
                        </a:rPr>
                        <a:t>Associative</a:t>
                      </a:r>
                      <a:r>
                        <a:rPr lang="sk-SK" sz="1600" dirty="0">
                          <a:effectLst/>
                        </a:rPr>
                        <a:t> </a:t>
                      </a:r>
                      <a:r>
                        <a:rPr lang="sk-SK" sz="1600" dirty="0" err="1">
                          <a:effectLst/>
                        </a:rPr>
                        <a:t>connections</a:t>
                      </a:r>
                      <a:endParaRPr lang="sk-SK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sk-SK" sz="1600" dirty="0" err="1">
                          <a:effectLst/>
                        </a:rPr>
                        <a:t>Logical</a:t>
                      </a:r>
                      <a:r>
                        <a:rPr lang="sk-SK" sz="1600" dirty="0">
                          <a:effectLst/>
                        </a:rPr>
                        <a:t> </a:t>
                      </a:r>
                      <a:r>
                        <a:rPr lang="sk-SK" sz="1600" dirty="0" err="1">
                          <a:effectLst/>
                        </a:rPr>
                        <a:t>connections</a:t>
                      </a:r>
                      <a:endParaRPr lang="sk-SK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90340026"/>
                  </a:ext>
                </a:extLst>
              </a:tr>
              <a:tr h="655802">
                <a:tc>
                  <a:txBody>
                    <a:bodyPr/>
                    <a:lstStyle/>
                    <a:p>
                      <a:r>
                        <a:rPr lang="sk-SK" sz="1600" dirty="0" err="1">
                          <a:effectLst/>
                        </a:rPr>
                        <a:t>Behavior</a:t>
                      </a:r>
                      <a:r>
                        <a:rPr lang="sk-SK" sz="1600" dirty="0">
                          <a:effectLst/>
                        </a:rPr>
                        <a:t> </a:t>
                      </a:r>
                      <a:r>
                        <a:rPr lang="sk-SK" sz="1600" dirty="0" err="1">
                          <a:effectLst/>
                        </a:rPr>
                        <a:t>is</a:t>
                      </a:r>
                      <a:r>
                        <a:rPr lang="sk-SK" sz="1600" dirty="0">
                          <a:effectLst/>
                        </a:rPr>
                        <a:t> </a:t>
                      </a:r>
                      <a:r>
                        <a:rPr lang="sk-SK" sz="1600" dirty="0" err="1">
                          <a:effectLst/>
                        </a:rPr>
                        <a:t>influenced</a:t>
                      </a:r>
                      <a:r>
                        <a:rPr lang="sk-SK" sz="1600" dirty="0">
                          <a:effectLst/>
                        </a:rPr>
                        <a:t> by </a:t>
                      </a:r>
                      <a:r>
                        <a:rPr lang="sk-SK" sz="1600" dirty="0" err="1">
                          <a:effectLst/>
                        </a:rPr>
                        <a:t>previous</a:t>
                      </a:r>
                      <a:r>
                        <a:rPr lang="sk-SK" sz="1600" dirty="0">
                          <a:effectLst/>
                        </a:rPr>
                        <a:t> </a:t>
                      </a:r>
                      <a:r>
                        <a:rPr lang="sk-SK" sz="1600" dirty="0" err="1">
                          <a:effectLst/>
                        </a:rPr>
                        <a:t>emotions</a:t>
                      </a:r>
                      <a:endParaRPr lang="sk-SK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sk-SK" sz="1600" dirty="0" err="1">
                          <a:effectLst/>
                        </a:rPr>
                        <a:t>Behavior</a:t>
                      </a:r>
                      <a:r>
                        <a:rPr lang="sk-SK" sz="1600" dirty="0">
                          <a:effectLst/>
                        </a:rPr>
                        <a:t> </a:t>
                      </a:r>
                      <a:r>
                        <a:rPr lang="sk-SK" sz="1600" dirty="0" err="1">
                          <a:effectLst/>
                        </a:rPr>
                        <a:t>is</a:t>
                      </a:r>
                      <a:r>
                        <a:rPr lang="sk-SK" sz="1600" dirty="0">
                          <a:effectLst/>
                        </a:rPr>
                        <a:t> </a:t>
                      </a:r>
                      <a:r>
                        <a:rPr lang="sk-SK" sz="1600" dirty="0" err="1">
                          <a:effectLst/>
                        </a:rPr>
                        <a:t>influenced</a:t>
                      </a:r>
                      <a:r>
                        <a:rPr lang="sk-SK" sz="1600" dirty="0">
                          <a:effectLst/>
                        </a:rPr>
                        <a:t> by </a:t>
                      </a:r>
                      <a:r>
                        <a:rPr lang="sk-SK" sz="1600" dirty="0" err="1">
                          <a:effectLst/>
                        </a:rPr>
                        <a:t>rational</a:t>
                      </a:r>
                      <a:r>
                        <a:rPr lang="sk-SK" sz="1600" dirty="0">
                          <a:effectLst/>
                        </a:rPr>
                        <a:t> </a:t>
                      </a:r>
                      <a:r>
                        <a:rPr lang="sk-SK" sz="1600" dirty="0" err="1">
                          <a:effectLst/>
                        </a:rPr>
                        <a:t>judgement</a:t>
                      </a:r>
                      <a:r>
                        <a:rPr lang="sk-SK" sz="1600" dirty="0">
                          <a:effectLst/>
                        </a:rPr>
                        <a:t> of </a:t>
                      </a:r>
                      <a:r>
                        <a:rPr lang="sk-SK" sz="1600" dirty="0" err="1">
                          <a:effectLst/>
                        </a:rPr>
                        <a:t>events</a:t>
                      </a:r>
                      <a:endParaRPr lang="sk-SK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82186461"/>
                  </a:ext>
                </a:extLst>
              </a:tr>
              <a:tr h="655802">
                <a:tc>
                  <a:txBody>
                    <a:bodyPr/>
                    <a:lstStyle/>
                    <a:p>
                      <a:r>
                        <a:rPr lang="sk-SK" sz="1600" dirty="0">
                          <a:effectLst/>
                        </a:rPr>
                        <a:t>Reality </a:t>
                      </a:r>
                      <a:r>
                        <a:rPr lang="sk-SK" sz="1600" dirty="0" err="1">
                          <a:effectLst/>
                        </a:rPr>
                        <a:t>is</a:t>
                      </a:r>
                      <a:r>
                        <a:rPr lang="sk-SK" sz="1600" dirty="0">
                          <a:effectLst/>
                        </a:rPr>
                        <a:t> </a:t>
                      </a:r>
                      <a:r>
                        <a:rPr lang="sk-SK" sz="1600" dirty="0" err="1">
                          <a:effectLst/>
                        </a:rPr>
                        <a:t>encoded</a:t>
                      </a:r>
                      <a:r>
                        <a:rPr lang="sk-SK" sz="1600" dirty="0">
                          <a:effectLst/>
                        </a:rPr>
                        <a:t> in </a:t>
                      </a:r>
                      <a:r>
                        <a:rPr lang="sk-SK" sz="1600" dirty="0" err="1">
                          <a:effectLst/>
                        </a:rPr>
                        <a:t>images</a:t>
                      </a:r>
                      <a:r>
                        <a:rPr lang="sk-SK" sz="1600" dirty="0">
                          <a:effectLst/>
                        </a:rPr>
                        <a:t>, </a:t>
                      </a:r>
                      <a:r>
                        <a:rPr lang="sk-SK" sz="1600" dirty="0" err="1">
                          <a:effectLst/>
                        </a:rPr>
                        <a:t>metaphores</a:t>
                      </a:r>
                      <a:r>
                        <a:rPr lang="sk-SK" sz="1600" dirty="0">
                          <a:effectLst/>
                        </a:rPr>
                        <a:t> and </a:t>
                      </a:r>
                      <a:r>
                        <a:rPr lang="sk-SK" sz="1600" dirty="0" err="1">
                          <a:effectLst/>
                        </a:rPr>
                        <a:t>narratives</a:t>
                      </a:r>
                      <a:endParaRPr lang="sk-SK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sk-SK" sz="1600" dirty="0">
                          <a:effectLst/>
                        </a:rPr>
                        <a:t>Reality </a:t>
                      </a:r>
                      <a:r>
                        <a:rPr lang="sk-SK" sz="1600" dirty="0" err="1">
                          <a:effectLst/>
                        </a:rPr>
                        <a:t>is</a:t>
                      </a:r>
                      <a:r>
                        <a:rPr lang="sk-SK" sz="1600" dirty="0">
                          <a:effectLst/>
                        </a:rPr>
                        <a:t> </a:t>
                      </a:r>
                      <a:r>
                        <a:rPr lang="sk-SK" sz="1600" dirty="0" err="1">
                          <a:effectLst/>
                        </a:rPr>
                        <a:t>encoded</a:t>
                      </a:r>
                      <a:r>
                        <a:rPr lang="sk-SK" sz="1600" dirty="0">
                          <a:effectLst/>
                        </a:rPr>
                        <a:t> in </a:t>
                      </a:r>
                      <a:r>
                        <a:rPr lang="sk-SK" sz="1600" dirty="0" err="1">
                          <a:effectLst/>
                        </a:rPr>
                        <a:t>abstract</a:t>
                      </a:r>
                      <a:r>
                        <a:rPr lang="sk-SK" sz="1600" dirty="0">
                          <a:effectLst/>
                        </a:rPr>
                        <a:t> </a:t>
                      </a:r>
                      <a:r>
                        <a:rPr lang="sk-SK" sz="1600" dirty="0" err="1">
                          <a:effectLst/>
                        </a:rPr>
                        <a:t>symbols</a:t>
                      </a:r>
                      <a:r>
                        <a:rPr lang="sk-SK" sz="1600" dirty="0">
                          <a:effectLst/>
                        </a:rPr>
                        <a:t>, </a:t>
                      </a:r>
                      <a:r>
                        <a:rPr lang="sk-SK" sz="1600" dirty="0" err="1">
                          <a:effectLst/>
                        </a:rPr>
                        <a:t>words</a:t>
                      </a:r>
                      <a:r>
                        <a:rPr lang="sk-SK" sz="1600" dirty="0">
                          <a:effectLst/>
                        </a:rPr>
                        <a:t> and </a:t>
                      </a:r>
                      <a:r>
                        <a:rPr lang="sk-SK" sz="1600" dirty="0" err="1">
                          <a:effectLst/>
                        </a:rPr>
                        <a:t>numbers</a:t>
                      </a:r>
                      <a:endParaRPr lang="sk-SK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0509277"/>
                  </a:ext>
                </a:extLst>
              </a:tr>
              <a:tr h="655802">
                <a:tc>
                  <a:txBody>
                    <a:bodyPr/>
                    <a:lstStyle/>
                    <a:p>
                      <a:r>
                        <a:rPr lang="sk-SK" sz="1600" dirty="0" err="1">
                          <a:effectLst/>
                        </a:rPr>
                        <a:t>Fast</a:t>
                      </a:r>
                      <a:r>
                        <a:rPr lang="sk-SK" sz="1600" dirty="0">
                          <a:effectLst/>
                        </a:rPr>
                        <a:t> </a:t>
                      </a:r>
                      <a:r>
                        <a:rPr lang="sk-SK" sz="1600" dirty="0" err="1">
                          <a:effectLst/>
                        </a:rPr>
                        <a:t>processing</a:t>
                      </a:r>
                      <a:r>
                        <a:rPr lang="sk-SK" sz="1600" dirty="0">
                          <a:effectLst/>
                        </a:rPr>
                        <a:t>: </a:t>
                      </a:r>
                      <a:r>
                        <a:rPr lang="sk-SK" sz="1600" dirty="0" err="1">
                          <a:effectLst/>
                        </a:rPr>
                        <a:t>focues</a:t>
                      </a:r>
                      <a:r>
                        <a:rPr lang="sk-SK" sz="1600" dirty="0">
                          <a:effectLst/>
                        </a:rPr>
                        <a:t> on </a:t>
                      </a:r>
                      <a:r>
                        <a:rPr lang="sk-SK" sz="1600" dirty="0" err="1">
                          <a:effectLst/>
                        </a:rPr>
                        <a:t>immediate</a:t>
                      </a:r>
                      <a:r>
                        <a:rPr lang="sk-SK" sz="1600" dirty="0">
                          <a:effectLst/>
                        </a:rPr>
                        <a:t> </a:t>
                      </a:r>
                      <a:r>
                        <a:rPr lang="sk-SK" sz="1600" dirty="0" err="1">
                          <a:effectLst/>
                        </a:rPr>
                        <a:t>action</a:t>
                      </a:r>
                      <a:endParaRPr lang="sk-SK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sk-SK" sz="1600" dirty="0" err="1">
                          <a:effectLst/>
                        </a:rPr>
                        <a:t>Slow</a:t>
                      </a:r>
                      <a:r>
                        <a:rPr lang="sk-SK" sz="1600" dirty="0">
                          <a:effectLst/>
                        </a:rPr>
                        <a:t> </a:t>
                      </a:r>
                      <a:r>
                        <a:rPr lang="sk-SK" sz="1600" dirty="0" err="1">
                          <a:effectLst/>
                        </a:rPr>
                        <a:t>processing</a:t>
                      </a:r>
                      <a:r>
                        <a:rPr lang="sk-SK" sz="1600" dirty="0">
                          <a:effectLst/>
                        </a:rPr>
                        <a:t>: </a:t>
                      </a:r>
                      <a:r>
                        <a:rPr lang="sk-SK" sz="1600" dirty="0" err="1">
                          <a:effectLst/>
                        </a:rPr>
                        <a:t>focused</a:t>
                      </a:r>
                      <a:r>
                        <a:rPr lang="sk-SK" sz="1600" dirty="0">
                          <a:effectLst/>
                        </a:rPr>
                        <a:t> on </a:t>
                      </a:r>
                      <a:r>
                        <a:rPr lang="sk-SK" sz="1600" dirty="0" err="1">
                          <a:effectLst/>
                        </a:rPr>
                        <a:t>postponed</a:t>
                      </a:r>
                      <a:r>
                        <a:rPr lang="sk-SK" sz="1600" dirty="0">
                          <a:effectLst/>
                        </a:rPr>
                        <a:t> </a:t>
                      </a:r>
                      <a:r>
                        <a:rPr lang="sk-SK" sz="1600" dirty="0" err="1">
                          <a:effectLst/>
                        </a:rPr>
                        <a:t>action</a:t>
                      </a:r>
                      <a:endParaRPr lang="sk-SK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59967653"/>
                  </a:ext>
                </a:extLst>
              </a:tr>
              <a:tr h="655802">
                <a:tc>
                  <a:txBody>
                    <a:bodyPr/>
                    <a:lstStyle/>
                    <a:p>
                      <a:r>
                        <a:rPr lang="sk-SK" sz="1600" dirty="0" err="1">
                          <a:effectLst/>
                        </a:rPr>
                        <a:t>Valid</a:t>
                      </a:r>
                      <a:r>
                        <a:rPr lang="sk-SK" sz="1600" dirty="0">
                          <a:effectLst/>
                        </a:rPr>
                        <a:t> </a:t>
                      </a:r>
                      <a:r>
                        <a:rPr lang="sk-SK" sz="1600" dirty="0" err="1">
                          <a:effectLst/>
                        </a:rPr>
                        <a:t>for</a:t>
                      </a:r>
                      <a:r>
                        <a:rPr lang="sk-SK" sz="1600" dirty="0">
                          <a:effectLst/>
                        </a:rPr>
                        <a:t> </a:t>
                      </a:r>
                      <a:r>
                        <a:rPr lang="sk-SK" sz="1600" dirty="0" err="1">
                          <a:effectLst/>
                        </a:rPr>
                        <a:t>own</a:t>
                      </a:r>
                      <a:r>
                        <a:rPr lang="sk-SK" sz="1600" dirty="0">
                          <a:effectLst/>
                        </a:rPr>
                        <a:t> person: „</a:t>
                      </a:r>
                      <a:r>
                        <a:rPr lang="sk-SK" sz="1600" dirty="0" err="1">
                          <a:effectLst/>
                        </a:rPr>
                        <a:t>experiencing</a:t>
                      </a:r>
                      <a:r>
                        <a:rPr lang="sk-SK" sz="1600" dirty="0">
                          <a:effectLst/>
                        </a:rPr>
                        <a:t> </a:t>
                      </a:r>
                      <a:r>
                        <a:rPr lang="sk-SK" sz="1600" dirty="0" err="1">
                          <a:effectLst/>
                        </a:rPr>
                        <a:t>is</a:t>
                      </a:r>
                      <a:r>
                        <a:rPr lang="sk-SK" sz="1600" dirty="0">
                          <a:effectLst/>
                        </a:rPr>
                        <a:t> </a:t>
                      </a:r>
                      <a:r>
                        <a:rPr lang="sk-SK" sz="1600" dirty="0" err="1">
                          <a:effectLst/>
                        </a:rPr>
                        <a:t>believing</a:t>
                      </a:r>
                      <a:r>
                        <a:rPr lang="sk-SK" sz="1600" dirty="0">
                          <a:effectLst/>
                        </a:rPr>
                        <a:t>“ </a:t>
                      </a:r>
                      <a:endParaRPr lang="sk-SK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sk-SK" sz="1600" dirty="0" err="1">
                          <a:effectLst/>
                        </a:rPr>
                        <a:t>Demands</a:t>
                      </a:r>
                      <a:r>
                        <a:rPr lang="sk-SK" sz="1600" dirty="0">
                          <a:effectLst/>
                        </a:rPr>
                        <a:t> </a:t>
                      </a:r>
                      <a:r>
                        <a:rPr lang="sk-SK" sz="1600" dirty="0" err="1">
                          <a:effectLst/>
                        </a:rPr>
                        <a:t>support</a:t>
                      </a:r>
                      <a:r>
                        <a:rPr lang="sk-SK" sz="1600" dirty="0">
                          <a:effectLst/>
                        </a:rPr>
                        <a:t> </a:t>
                      </a:r>
                      <a:r>
                        <a:rPr lang="sk-SK" sz="1600" dirty="0" err="1">
                          <a:effectLst/>
                        </a:rPr>
                        <a:t>wit</a:t>
                      </a:r>
                      <a:r>
                        <a:rPr lang="sk-SK" sz="1600" dirty="0">
                          <a:effectLst/>
                        </a:rPr>
                        <a:t> </a:t>
                      </a:r>
                      <a:r>
                        <a:rPr lang="sk-SK" sz="1600" dirty="0" err="1">
                          <a:effectLst/>
                        </a:rPr>
                        <a:t>logic</a:t>
                      </a:r>
                      <a:r>
                        <a:rPr lang="sk-SK" sz="1600" dirty="0">
                          <a:effectLst/>
                        </a:rPr>
                        <a:t> and </a:t>
                      </a:r>
                      <a:r>
                        <a:rPr lang="sk-SK" sz="1600" dirty="0" err="1">
                          <a:effectLst/>
                        </a:rPr>
                        <a:t>evidence</a:t>
                      </a:r>
                      <a:endParaRPr lang="sk-SK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807437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50807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F092DB6-F3ED-A047-A542-B1BBB5E3A0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graphicFrame>
        <p:nvGraphicFramePr>
          <p:cNvPr id="5" name="Zástupný objekt pre obsah 4">
            <a:extLst>
              <a:ext uri="{FF2B5EF4-FFF2-40B4-BE49-F238E27FC236}">
                <a16:creationId xmlns:a16="http://schemas.microsoft.com/office/drawing/2014/main" id="{8601E979-4E9A-064A-857D-3A0F4B0F1A9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152650" y="377827"/>
          <a:ext cx="7886700" cy="61837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8900">
                  <a:extLst>
                    <a:ext uri="{9D8B030D-6E8A-4147-A177-3AD203B41FA5}">
                      <a16:colId xmlns:a16="http://schemas.microsoft.com/office/drawing/2014/main" val="1816731532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811666509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3880384158"/>
                    </a:ext>
                  </a:extLst>
                </a:gridCol>
              </a:tblGrid>
              <a:tr h="443429">
                <a:tc>
                  <a:txBody>
                    <a:bodyPr/>
                    <a:lstStyle/>
                    <a:p>
                      <a:r>
                        <a:rPr lang="sk-SK" dirty="0" err="1"/>
                        <a:t>Heuristic</a:t>
                      </a:r>
                      <a:r>
                        <a:rPr lang="sk-SK" dirty="0"/>
                        <a:t> or </a:t>
                      </a:r>
                      <a:r>
                        <a:rPr lang="sk-SK" dirty="0" err="1"/>
                        <a:t>Bias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 err="1"/>
                        <a:t>Medical</a:t>
                      </a:r>
                      <a:r>
                        <a:rPr lang="sk-SK" dirty="0"/>
                        <a:t> </a:t>
                      </a:r>
                      <a:r>
                        <a:rPr lang="sk-SK" dirty="0" err="1"/>
                        <a:t>Example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 err="1"/>
                        <a:t>Non-medical</a:t>
                      </a:r>
                      <a:r>
                        <a:rPr lang="sk-SK" dirty="0"/>
                        <a:t> </a:t>
                      </a:r>
                      <a:r>
                        <a:rPr lang="sk-SK" dirty="0" err="1"/>
                        <a:t>example</a:t>
                      </a:r>
                      <a:endParaRPr lang="sk-S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5736476"/>
                  </a:ext>
                </a:extLst>
              </a:tr>
              <a:tr h="2077434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35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Anchoring</a:t>
                      </a:r>
                      <a:r>
                        <a:rPr lang="sk-SK" sz="135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sk-SK" sz="135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is</a:t>
                      </a:r>
                      <a:r>
                        <a:rPr lang="sk-SK" sz="13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sk-SK" sz="135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</a:t>
                      </a:r>
                      <a:r>
                        <a:rPr lang="sk-SK" sz="13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sk-SK" sz="135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tendency</a:t>
                      </a:r>
                      <a:r>
                        <a:rPr lang="sk-SK" sz="13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to </a:t>
                      </a:r>
                      <a:r>
                        <a:rPr lang="sk-SK" sz="135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lock</a:t>
                      </a:r>
                      <a:r>
                        <a:rPr lang="sk-SK" sz="13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sk-SK" sz="135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onto</a:t>
                      </a:r>
                      <a:r>
                        <a:rPr lang="sk-SK" sz="13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sk-SK" sz="135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salient</a:t>
                      </a:r>
                      <a:r>
                        <a:rPr lang="sk-SK" sz="13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sk-SK" sz="135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features</a:t>
                      </a:r>
                      <a:r>
                        <a:rPr lang="sk-SK" sz="13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in</a:t>
                      </a:r>
                      <a:br>
                        <a:rPr lang="sk-SK" sz="13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sk-SK" sz="135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</a:t>
                      </a:r>
                      <a:r>
                        <a:rPr lang="sk-SK" sz="13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sk-SK" sz="135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patient’s</a:t>
                      </a:r>
                      <a:r>
                        <a:rPr lang="sk-SK" sz="13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sk-SK" sz="135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initial</a:t>
                      </a:r>
                      <a:r>
                        <a:rPr lang="sk-SK" sz="13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sk-SK" sz="135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presentation</a:t>
                      </a:r>
                      <a:r>
                        <a:rPr lang="sk-SK" sz="13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and </a:t>
                      </a:r>
                      <a:r>
                        <a:rPr lang="sk-SK" sz="135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failing</a:t>
                      </a:r>
                      <a:r>
                        <a:rPr lang="sk-SK" sz="13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to </a:t>
                      </a:r>
                      <a:r>
                        <a:rPr lang="sk-SK" sz="135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adjust</a:t>
                      </a:r>
                      <a:r>
                        <a:rPr lang="sk-SK" sz="13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sk-SK" sz="135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this</a:t>
                      </a:r>
                      <a:r>
                        <a:rPr lang="sk-SK" sz="13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sk-SK" sz="135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initial</a:t>
                      </a:r>
                      <a:r>
                        <a:rPr lang="sk-SK" sz="13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sk-SK" sz="135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impression</a:t>
                      </a:r>
                      <a:r>
                        <a:rPr lang="sk-SK" sz="13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in </a:t>
                      </a:r>
                      <a:r>
                        <a:rPr lang="sk-SK" sz="135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</a:t>
                      </a:r>
                      <a:r>
                        <a:rPr lang="sk-SK" sz="13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sk-SK" sz="135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light</a:t>
                      </a:r>
                      <a:r>
                        <a:rPr lang="sk-SK" sz="13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of </a:t>
                      </a:r>
                      <a:r>
                        <a:rPr lang="sk-SK" sz="135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later</a:t>
                      </a:r>
                      <a:r>
                        <a:rPr lang="sk-SK" sz="13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sk-SK" sz="135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information</a:t>
                      </a:r>
                      <a:r>
                        <a:rPr lang="sk-SK" sz="13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3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</a:t>
                      </a:r>
                      <a:r>
                        <a:rPr lang="sk-SK" sz="135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patient</a:t>
                      </a:r>
                      <a:r>
                        <a:rPr lang="sk-SK" sz="13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sk-SK" sz="135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is</a:t>
                      </a:r>
                      <a:r>
                        <a:rPr lang="sk-SK" sz="13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sk-SK" sz="135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admitted</a:t>
                      </a:r>
                      <a:r>
                        <a:rPr lang="sk-SK" sz="13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sk-SK" sz="135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from</a:t>
                      </a:r>
                      <a:r>
                        <a:rPr lang="sk-SK" sz="13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sk-SK" sz="135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</a:t>
                      </a:r>
                      <a:r>
                        <a:rPr lang="sk-SK" sz="13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sk-SK" sz="135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emergency</a:t>
                      </a:r>
                      <a:r>
                        <a:rPr lang="sk-SK" sz="13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department </a:t>
                      </a:r>
                      <a:r>
                        <a:rPr lang="sk-SK" sz="135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with</a:t>
                      </a:r>
                      <a:r>
                        <a:rPr lang="sk-SK" sz="13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 </a:t>
                      </a:r>
                      <a:r>
                        <a:rPr lang="sk-SK" sz="135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diagnosis</a:t>
                      </a:r>
                      <a:r>
                        <a:rPr lang="sk-SK" sz="13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of </a:t>
                      </a:r>
                      <a:r>
                        <a:rPr lang="sk-SK" sz="135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heart</a:t>
                      </a:r>
                      <a:r>
                        <a:rPr lang="sk-SK" sz="13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sk-SK" sz="135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failure</a:t>
                      </a:r>
                      <a:r>
                        <a:rPr lang="sk-SK" sz="13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sk-SK" sz="135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</a:t>
                      </a:r>
                      <a:r>
                        <a:rPr lang="sk-SK" sz="13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sk-SK" sz="135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hospitalists</a:t>
                      </a:r>
                      <a:r>
                        <a:rPr lang="sk-SK" sz="13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sk-SK" sz="135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who</a:t>
                      </a:r>
                      <a:r>
                        <a:rPr lang="sk-SK" sz="13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are </a:t>
                      </a:r>
                      <a:r>
                        <a:rPr lang="sk-SK" sz="135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taking</a:t>
                      </a:r>
                      <a:r>
                        <a:rPr lang="sk-SK" sz="13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sk-SK" sz="135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care</a:t>
                      </a:r>
                      <a:r>
                        <a:rPr lang="sk-SK" sz="13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of </a:t>
                      </a:r>
                      <a:r>
                        <a:rPr lang="sk-SK" sz="135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</a:t>
                      </a:r>
                      <a:r>
                        <a:rPr lang="sk-SK" sz="13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sk-SK" sz="135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patient</a:t>
                      </a:r>
                      <a:r>
                        <a:rPr lang="sk-SK" sz="13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do </a:t>
                      </a:r>
                      <a:r>
                        <a:rPr lang="sk-SK" sz="135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not</a:t>
                      </a:r>
                      <a:r>
                        <a:rPr lang="sk-SK" sz="13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sk-SK" sz="135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pay</a:t>
                      </a:r>
                      <a:r>
                        <a:rPr lang="sk-SK" sz="13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sk-SK" sz="135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adequate</a:t>
                      </a:r>
                      <a:r>
                        <a:rPr lang="sk-SK" sz="13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sk-SK" sz="135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attention</a:t>
                      </a:r>
                      <a:r>
                        <a:rPr lang="sk-SK" sz="13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to new </a:t>
                      </a:r>
                      <a:r>
                        <a:rPr lang="sk-SK" sz="135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findings</a:t>
                      </a:r>
                      <a:r>
                        <a:rPr lang="sk-SK" sz="13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sk-SK" sz="135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that</a:t>
                      </a:r>
                      <a:r>
                        <a:rPr lang="sk-SK" sz="13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sk-SK" sz="135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suggest</a:t>
                      </a:r>
                      <a:r>
                        <a:rPr lang="sk-SK" sz="13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sk-SK" sz="135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another</a:t>
                      </a:r>
                      <a:r>
                        <a:rPr lang="sk-SK" sz="13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sk-SK" sz="135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diagnosis</a:t>
                      </a:r>
                      <a:r>
                        <a:rPr lang="sk-SK" sz="13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endParaRPr lang="sk-SK" dirty="0"/>
                    </a:p>
                    <a:p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35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We</a:t>
                      </a:r>
                      <a:r>
                        <a:rPr lang="sk-SK" sz="13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sk-SK" sz="135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buy</a:t>
                      </a:r>
                      <a:r>
                        <a:rPr lang="sk-SK" sz="13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 new </a:t>
                      </a:r>
                      <a:r>
                        <a:rPr lang="sk-SK" sz="135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car</a:t>
                      </a:r>
                      <a:r>
                        <a:rPr lang="sk-SK" sz="13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sk-SK" sz="135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based</a:t>
                      </a:r>
                      <a:br>
                        <a:rPr lang="sk-SK" sz="13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sk-SK" sz="13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on </a:t>
                      </a:r>
                      <a:r>
                        <a:rPr lang="sk-SK" sz="135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excellent</a:t>
                      </a:r>
                      <a:r>
                        <a:rPr lang="sk-SK" sz="13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sk-SK" sz="135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reviews</a:t>
                      </a:r>
                      <a:r>
                        <a:rPr lang="sk-SK" sz="13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and </a:t>
                      </a:r>
                      <a:r>
                        <a:rPr lang="sk-SK" sz="135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tend</a:t>
                      </a:r>
                      <a:r>
                        <a:rPr lang="sk-SK" sz="13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to </a:t>
                      </a:r>
                      <a:r>
                        <a:rPr lang="sk-SK" sz="135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ignore</a:t>
                      </a:r>
                      <a:r>
                        <a:rPr lang="sk-SK" sz="13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or </a:t>
                      </a:r>
                      <a:r>
                        <a:rPr lang="sk-SK" sz="135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downplay</a:t>
                      </a:r>
                      <a:r>
                        <a:rPr lang="sk-SK" sz="13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sk-SK" sz="135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negative</a:t>
                      </a:r>
                      <a:r>
                        <a:rPr lang="sk-SK" sz="13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sk-SK" sz="135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features</a:t>
                      </a:r>
                      <a:r>
                        <a:rPr lang="sk-SK" sz="13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sk-SK" sz="135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that</a:t>
                      </a:r>
                      <a:r>
                        <a:rPr lang="sk-SK" sz="13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are </a:t>
                      </a:r>
                      <a:r>
                        <a:rPr lang="sk-SK" sz="135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noticed</a:t>
                      </a:r>
                      <a:r>
                        <a:rPr lang="sk-SK" sz="13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endParaRPr lang="sk-SK" dirty="0"/>
                    </a:p>
                    <a:p>
                      <a:endParaRPr lang="sk-S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7053179"/>
                  </a:ext>
                </a:extLst>
              </a:tr>
              <a:tr h="1339398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35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Affective</a:t>
                      </a:r>
                      <a:r>
                        <a:rPr lang="sk-SK" sz="135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sk-SK" sz="135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bias</a:t>
                      </a:r>
                      <a:r>
                        <a:rPr lang="sk-SK" sz="135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sk-SK" sz="135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refers</a:t>
                      </a:r>
                      <a:r>
                        <a:rPr lang="sk-SK" sz="13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to </a:t>
                      </a:r>
                      <a:r>
                        <a:rPr lang="sk-SK" sz="135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</a:t>
                      </a:r>
                      <a:r>
                        <a:rPr lang="sk-SK" sz="13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sk-SK" sz="135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various</a:t>
                      </a:r>
                      <a:r>
                        <a:rPr lang="sk-SK" sz="13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sk-SK" sz="135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ways</a:t>
                      </a:r>
                      <a:r>
                        <a:rPr lang="sk-SK" sz="13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sk-SK" sz="135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that</a:t>
                      </a:r>
                      <a:r>
                        <a:rPr lang="sk-SK" sz="13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sk-SK" sz="135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our</a:t>
                      </a:r>
                      <a:r>
                        <a:rPr lang="sk-SK" sz="13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sk-SK" sz="135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emotions</a:t>
                      </a:r>
                      <a:r>
                        <a:rPr lang="sk-SK" sz="13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sk-SK" sz="135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feelings</a:t>
                      </a:r>
                      <a:r>
                        <a:rPr lang="sk-SK" sz="13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and </a:t>
                      </a:r>
                      <a:r>
                        <a:rPr lang="sk-SK" sz="135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biases</a:t>
                      </a:r>
                      <a:r>
                        <a:rPr lang="sk-SK" sz="13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sk-SK" sz="135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affect</a:t>
                      </a:r>
                      <a:r>
                        <a:rPr lang="sk-SK" sz="13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sk-SK" sz="135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judgment</a:t>
                      </a:r>
                      <a:r>
                        <a:rPr lang="sk-SK" sz="13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endParaRPr lang="sk-SK" dirty="0"/>
                    </a:p>
                    <a:p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3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New </a:t>
                      </a:r>
                      <a:r>
                        <a:rPr lang="sk-SK" sz="135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complaints</a:t>
                      </a:r>
                      <a:r>
                        <a:rPr lang="sk-SK" sz="13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sk-SK" sz="135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from</a:t>
                      </a:r>
                      <a:r>
                        <a:rPr lang="sk-SK" sz="13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sk-SK" sz="135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patients</a:t>
                      </a:r>
                      <a:r>
                        <a:rPr lang="sk-SK" sz="13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sk-SK" sz="135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known</a:t>
                      </a:r>
                      <a:r>
                        <a:rPr lang="sk-SK" sz="13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to </a:t>
                      </a:r>
                      <a:r>
                        <a:rPr lang="sk-SK" sz="135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</a:t>
                      </a:r>
                      <a:r>
                        <a:rPr lang="sk-SK" sz="13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“</a:t>
                      </a:r>
                      <a:r>
                        <a:rPr lang="sk-SK" sz="135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frequent</a:t>
                      </a:r>
                      <a:r>
                        <a:rPr lang="sk-SK" sz="13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sk-SK" sz="135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flyers</a:t>
                      </a:r>
                      <a:r>
                        <a:rPr lang="sk-SK" sz="13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” in </a:t>
                      </a:r>
                      <a:r>
                        <a:rPr lang="sk-SK" sz="135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</a:t>
                      </a:r>
                      <a:r>
                        <a:rPr lang="sk-SK" sz="13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sk-SK" sz="135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emergency</a:t>
                      </a:r>
                      <a:r>
                        <a:rPr lang="sk-SK" sz="13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department are </a:t>
                      </a:r>
                      <a:r>
                        <a:rPr lang="sk-SK" sz="135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not</a:t>
                      </a:r>
                      <a:r>
                        <a:rPr lang="sk-SK" sz="13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sk-SK" sz="135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taken</a:t>
                      </a:r>
                      <a:r>
                        <a:rPr lang="sk-SK" sz="13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sk-SK" sz="135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seriously</a:t>
                      </a:r>
                      <a:r>
                        <a:rPr lang="sk-SK" sz="13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endParaRPr lang="sk-SK" dirty="0"/>
                    </a:p>
                    <a:p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35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We</a:t>
                      </a:r>
                      <a:r>
                        <a:rPr lang="sk-SK" sz="13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sk-SK" sz="135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may</a:t>
                      </a:r>
                      <a:r>
                        <a:rPr lang="sk-SK" sz="13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sk-SK" sz="135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have</a:t>
                      </a:r>
                      <a:r>
                        <a:rPr lang="sk-SK" sz="13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sk-SK" sz="135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</a:t>
                      </a:r>
                      <a:r>
                        <a:rPr lang="sk-SK" sz="13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sk-SK" sz="135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belief</a:t>
                      </a:r>
                      <a:br>
                        <a:rPr lang="sk-SK" sz="13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sk-SK" sz="135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that</a:t>
                      </a:r>
                      <a:r>
                        <a:rPr lang="sk-SK" sz="13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sk-SK" sz="135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people</a:t>
                      </a:r>
                      <a:r>
                        <a:rPr lang="sk-SK" sz="13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sk-SK" sz="135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who</a:t>
                      </a:r>
                      <a:r>
                        <a:rPr lang="sk-SK" sz="13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are </a:t>
                      </a:r>
                      <a:r>
                        <a:rPr lang="sk-SK" sz="135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poorly</a:t>
                      </a:r>
                      <a:r>
                        <a:rPr lang="sk-SK" sz="13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sk-SK" sz="135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dressed</a:t>
                      </a:r>
                      <a:r>
                        <a:rPr lang="sk-SK" sz="13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are </a:t>
                      </a:r>
                      <a:r>
                        <a:rPr lang="sk-SK" sz="135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not</a:t>
                      </a:r>
                      <a:r>
                        <a:rPr lang="sk-SK" sz="13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sk-SK" sz="135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articulate</a:t>
                      </a:r>
                      <a:r>
                        <a:rPr lang="sk-SK" sz="13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or </a:t>
                      </a:r>
                      <a:r>
                        <a:rPr lang="sk-SK" sz="135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intelligent</a:t>
                      </a:r>
                      <a:r>
                        <a:rPr lang="sk-SK" sz="13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endParaRPr lang="sk-SK" dirty="0"/>
                    </a:p>
                    <a:p>
                      <a:endParaRPr lang="sk-S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1656384"/>
                  </a:ext>
                </a:extLst>
              </a:tr>
              <a:tr h="2323446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35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Availability</a:t>
                      </a:r>
                      <a:r>
                        <a:rPr lang="sk-SK" sz="135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sk-SK" sz="135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bias</a:t>
                      </a:r>
                      <a:r>
                        <a:rPr lang="sk-SK" sz="135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sk-SK" sz="135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refers</a:t>
                      </a:r>
                      <a:r>
                        <a:rPr lang="sk-SK" sz="13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to </a:t>
                      </a:r>
                      <a:r>
                        <a:rPr lang="sk-SK" sz="135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our</a:t>
                      </a:r>
                      <a:r>
                        <a:rPr lang="sk-SK" sz="13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sk-SK" sz="135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tendency</a:t>
                      </a:r>
                      <a:r>
                        <a:rPr lang="sk-SK" sz="13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to more </a:t>
                      </a:r>
                      <a:r>
                        <a:rPr lang="sk-SK" sz="135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easily</a:t>
                      </a:r>
                      <a:r>
                        <a:rPr lang="sk-SK" sz="13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sk-SK" sz="135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recall</a:t>
                      </a:r>
                      <a:r>
                        <a:rPr lang="sk-SK" sz="13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sk-SK" sz="135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things</a:t>
                      </a:r>
                      <a:r>
                        <a:rPr lang="sk-SK" sz="13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sk-SK" sz="135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that</a:t>
                      </a:r>
                      <a:r>
                        <a:rPr lang="sk-SK" sz="13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sk-SK" sz="135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we</a:t>
                      </a:r>
                      <a:r>
                        <a:rPr lang="sk-SK" sz="13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sk-SK" sz="135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have</a:t>
                      </a:r>
                      <a:r>
                        <a:rPr lang="sk-SK" sz="13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sk-SK" sz="135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seen</a:t>
                      </a:r>
                      <a:r>
                        <a:rPr lang="sk-SK" sz="13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sk-SK" sz="135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recently</a:t>
                      </a:r>
                      <a:r>
                        <a:rPr lang="sk-SK" sz="13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or </a:t>
                      </a:r>
                      <a:r>
                        <a:rPr lang="sk-SK" sz="135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things</a:t>
                      </a:r>
                      <a:r>
                        <a:rPr lang="sk-SK" sz="13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sk-SK" sz="135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that</a:t>
                      </a:r>
                      <a:r>
                        <a:rPr lang="sk-SK" sz="13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are </a:t>
                      </a:r>
                      <a:r>
                        <a:rPr lang="sk-SK" sz="135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common</a:t>
                      </a:r>
                      <a:r>
                        <a:rPr lang="sk-SK" sz="13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or </a:t>
                      </a:r>
                      <a:r>
                        <a:rPr lang="sk-SK" sz="135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that</a:t>
                      </a:r>
                      <a:r>
                        <a:rPr lang="sk-SK" sz="13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sk-SK" sz="135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impressed</a:t>
                      </a:r>
                      <a:r>
                        <a:rPr lang="sk-SK" sz="13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sk-SK" sz="135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</a:t>
                      </a:r>
                      <a:r>
                        <a:rPr lang="sk-SK" sz="13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endParaRPr lang="sk-SK" dirty="0"/>
                    </a:p>
                    <a:p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3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</a:t>
                      </a:r>
                      <a:r>
                        <a:rPr lang="sk-SK" sz="135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clinician</a:t>
                      </a:r>
                      <a:r>
                        <a:rPr lang="sk-SK" sz="13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sk-SK" sz="135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who</a:t>
                      </a:r>
                      <a:r>
                        <a:rPr lang="sk-SK" sz="13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just </a:t>
                      </a:r>
                      <a:r>
                        <a:rPr lang="sk-SK" sz="135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recently</a:t>
                      </a:r>
                      <a:r>
                        <a:rPr lang="sk-SK" sz="13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sk-SK" sz="135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read</a:t>
                      </a:r>
                      <a:r>
                        <a:rPr lang="sk-SK" sz="13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sk-SK" sz="135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</a:t>
                      </a:r>
                      <a:r>
                        <a:rPr lang="sk-SK" sz="13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sk-SK" sz="135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article</a:t>
                      </a:r>
                      <a:r>
                        <a:rPr lang="sk-SK" sz="13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on </a:t>
                      </a:r>
                      <a:r>
                        <a:rPr lang="sk-SK" sz="135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</a:t>
                      </a:r>
                      <a:r>
                        <a:rPr lang="sk-SK" sz="13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sk-SK" sz="135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pain</a:t>
                      </a:r>
                      <a:r>
                        <a:rPr lang="sk-SK" sz="13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sk-SK" sz="135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from</a:t>
                      </a:r>
                      <a:r>
                        <a:rPr lang="sk-SK" sz="13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sk-SK" sz="135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aortic</a:t>
                      </a:r>
                      <a:r>
                        <a:rPr lang="sk-SK" sz="13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sk-SK" sz="135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aneurysm</a:t>
                      </a:r>
                      <a:r>
                        <a:rPr lang="sk-SK" sz="13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sk-SK" sz="135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dissection</a:t>
                      </a:r>
                      <a:r>
                        <a:rPr lang="sk-SK" sz="13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sk-SK" sz="135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may</a:t>
                      </a:r>
                      <a:r>
                        <a:rPr lang="sk-SK" sz="13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sk-SK" sz="135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tend</a:t>
                      </a:r>
                      <a:r>
                        <a:rPr lang="sk-SK" sz="13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sk-SK" sz="135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toward</a:t>
                      </a:r>
                      <a:r>
                        <a:rPr lang="sk-SK" sz="13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sk-SK" sz="135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diagnosing</a:t>
                      </a:r>
                      <a:r>
                        <a:rPr lang="sk-SK" sz="13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sk-SK" sz="135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it</a:t>
                      </a:r>
                      <a:r>
                        <a:rPr lang="sk-SK" sz="13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in </a:t>
                      </a:r>
                      <a:r>
                        <a:rPr lang="sk-SK" sz="135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</a:t>
                      </a:r>
                      <a:r>
                        <a:rPr lang="sk-SK" sz="13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sk-SK" sz="135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next</a:t>
                      </a:r>
                      <a:r>
                        <a:rPr lang="sk-SK" sz="13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sk-SK" sz="135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few</a:t>
                      </a:r>
                      <a:r>
                        <a:rPr lang="sk-SK" sz="13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sk-SK" sz="135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patients</a:t>
                      </a:r>
                      <a:r>
                        <a:rPr lang="sk-SK" sz="13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he </a:t>
                      </a:r>
                      <a:r>
                        <a:rPr lang="sk-SK" sz="135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sees</a:t>
                      </a:r>
                      <a:r>
                        <a:rPr lang="sk-SK" sz="13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sk-SK" sz="135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who</a:t>
                      </a:r>
                      <a:r>
                        <a:rPr lang="sk-SK" sz="13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sk-SK" sz="135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present</a:t>
                      </a:r>
                      <a:r>
                        <a:rPr lang="sk-SK" sz="13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sk-SK" sz="135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with</a:t>
                      </a:r>
                      <a:r>
                        <a:rPr lang="sk-SK" sz="13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sk-SK" sz="135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nonspecific</a:t>
                      </a:r>
                      <a:r>
                        <a:rPr lang="sk-SK" sz="13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sk-SK" sz="135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abdominal</a:t>
                      </a:r>
                      <a:r>
                        <a:rPr lang="sk-SK" sz="13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sk-SK" sz="135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pain</a:t>
                      </a:r>
                      <a:r>
                        <a:rPr lang="sk-SK" sz="13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sk-SK" sz="135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even</a:t>
                      </a:r>
                      <a:r>
                        <a:rPr lang="sk-SK" sz="13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sk-SK" sz="135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though</a:t>
                      </a:r>
                      <a:r>
                        <a:rPr lang="sk-SK" sz="13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sk-SK" sz="135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aortic</a:t>
                      </a:r>
                      <a:r>
                        <a:rPr lang="sk-SK" sz="13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sk-SK" sz="135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dissections</a:t>
                      </a:r>
                      <a:r>
                        <a:rPr lang="sk-SK" sz="13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are </a:t>
                      </a:r>
                      <a:r>
                        <a:rPr lang="sk-SK" sz="135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rare</a:t>
                      </a:r>
                      <a:r>
                        <a:rPr lang="sk-SK" sz="13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endParaRPr lang="sk-SK" dirty="0"/>
                    </a:p>
                    <a:p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35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Because</a:t>
                      </a:r>
                      <a:r>
                        <a:rPr lang="sk-SK" sz="13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of a </a:t>
                      </a:r>
                      <a:r>
                        <a:rPr lang="sk-SK" sz="135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recent</a:t>
                      </a:r>
                      <a:br>
                        <a:rPr lang="sk-SK" sz="13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sk-SK" sz="135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news</a:t>
                      </a:r>
                      <a:r>
                        <a:rPr lang="sk-SK" sz="13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sk-SK" sz="135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story</a:t>
                      </a:r>
                      <a:r>
                        <a:rPr lang="sk-SK" sz="13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on a </a:t>
                      </a:r>
                      <a:r>
                        <a:rPr lang="sk-SK" sz="135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tourist</a:t>
                      </a:r>
                      <a:r>
                        <a:rPr lang="sk-SK" sz="13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sk-SK" sz="135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kidnapping</a:t>
                      </a:r>
                      <a:r>
                        <a:rPr lang="sk-SK" sz="13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in Country “A,” </a:t>
                      </a:r>
                      <a:r>
                        <a:rPr lang="sk-SK" sz="135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we</a:t>
                      </a:r>
                      <a:r>
                        <a:rPr lang="sk-SK" sz="13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change </a:t>
                      </a:r>
                      <a:r>
                        <a:rPr lang="sk-SK" sz="135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</a:t>
                      </a:r>
                      <a:r>
                        <a:rPr lang="sk-SK" sz="13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sk-SK" sz="135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destination</a:t>
                      </a:r>
                      <a:r>
                        <a:rPr lang="sk-SK" sz="13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sk-SK" sz="135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we</a:t>
                      </a:r>
                      <a:r>
                        <a:rPr lang="sk-SK" sz="13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sk-SK" sz="135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have</a:t>
                      </a:r>
                      <a:r>
                        <a:rPr lang="sk-SK" sz="13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chosen </a:t>
                      </a:r>
                      <a:r>
                        <a:rPr lang="sk-SK" sz="135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</a:t>
                      </a:r>
                      <a:r>
                        <a:rPr lang="sk-SK" sz="13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sk-SK" sz="135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our</a:t>
                      </a:r>
                      <a:r>
                        <a:rPr lang="sk-SK" sz="13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sk-SK" sz="135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vacation</a:t>
                      </a:r>
                      <a:r>
                        <a:rPr lang="sk-SK" sz="13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to Country “B.” </a:t>
                      </a:r>
                      <a:endParaRPr lang="sk-SK" dirty="0"/>
                    </a:p>
                    <a:p>
                      <a:endParaRPr lang="sk-S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8295133"/>
                  </a:ext>
                </a:extLst>
              </a:tr>
            </a:tbl>
          </a:graphicData>
        </a:graphic>
      </p:graphicFrame>
      <p:pic>
        <p:nvPicPr>
          <p:cNvPr id="1026" name="Picture 2" descr="page86image14216928">
            <a:extLst>
              <a:ext uri="{FF2B5EF4-FFF2-40B4-BE49-F238E27FC236}">
                <a16:creationId xmlns:a16="http://schemas.microsoft.com/office/drawing/2014/main" id="{DC1BF6A4-87AB-0046-BEBC-D9BDE9B16D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0" y="-1646238"/>
            <a:ext cx="1308100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page86image5835808">
            <a:extLst>
              <a:ext uri="{FF2B5EF4-FFF2-40B4-BE49-F238E27FC236}">
                <a16:creationId xmlns:a16="http://schemas.microsoft.com/office/drawing/2014/main" id="{586904D9-66F6-994E-85C7-AA1B5F511C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00" y="-1646238"/>
            <a:ext cx="1536700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age86image16352352">
            <a:extLst>
              <a:ext uri="{FF2B5EF4-FFF2-40B4-BE49-F238E27FC236}">
                <a16:creationId xmlns:a16="http://schemas.microsoft.com/office/drawing/2014/main" id="{634D937A-0E69-3D48-AD5D-BEE614413D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-1646238"/>
            <a:ext cx="1308100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10177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1D93DB3-EB13-3747-BEEA-7BF80D6ADE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graphicFrame>
        <p:nvGraphicFramePr>
          <p:cNvPr id="4" name="Zástupný objekt pre obsah 3">
            <a:extLst>
              <a:ext uri="{FF2B5EF4-FFF2-40B4-BE49-F238E27FC236}">
                <a16:creationId xmlns:a16="http://schemas.microsoft.com/office/drawing/2014/main" id="{C7252033-2957-F446-B868-1EB882BDB96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152650" y="1825626"/>
          <a:ext cx="7886700" cy="45325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8900">
                  <a:extLst>
                    <a:ext uri="{9D8B030D-6E8A-4147-A177-3AD203B41FA5}">
                      <a16:colId xmlns:a16="http://schemas.microsoft.com/office/drawing/2014/main" val="3041150412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1063702243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3137033305"/>
                    </a:ext>
                  </a:extLst>
                </a:gridCol>
              </a:tblGrid>
              <a:tr h="443429">
                <a:tc>
                  <a:txBody>
                    <a:bodyPr/>
                    <a:lstStyle/>
                    <a:p>
                      <a:r>
                        <a:rPr lang="sk-SK" dirty="0" err="1"/>
                        <a:t>Heuristic</a:t>
                      </a:r>
                      <a:r>
                        <a:rPr lang="sk-SK" dirty="0"/>
                        <a:t> or </a:t>
                      </a:r>
                      <a:r>
                        <a:rPr lang="sk-SK" dirty="0" err="1"/>
                        <a:t>Bias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 err="1"/>
                        <a:t>Medical</a:t>
                      </a:r>
                      <a:r>
                        <a:rPr lang="sk-SK" dirty="0"/>
                        <a:t> </a:t>
                      </a:r>
                      <a:r>
                        <a:rPr lang="sk-SK" dirty="0" err="1"/>
                        <a:t>Example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 err="1"/>
                        <a:t>Non-medical</a:t>
                      </a:r>
                      <a:r>
                        <a:rPr lang="sk-SK" dirty="0"/>
                        <a:t> </a:t>
                      </a:r>
                      <a:r>
                        <a:rPr lang="sk-SK" dirty="0" err="1"/>
                        <a:t>example</a:t>
                      </a:r>
                      <a:endParaRPr lang="sk-S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6636336"/>
                  </a:ext>
                </a:extLst>
              </a:tr>
              <a:tr h="2077434">
                <a:tc>
                  <a:txBody>
                    <a:bodyPr/>
                    <a:lstStyle/>
                    <a:p>
                      <a:r>
                        <a:rPr lang="sk-SK" sz="135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Context</a:t>
                      </a:r>
                      <a:r>
                        <a:rPr lang="sk-SK" sz="135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sk-SK" sz="135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errors</a:t>
                      </a:r>
                      <a:r>
                        <a:rPr lang="sk-SK" sz="135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sk-SK" sz="135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reflect</a:t>
                      </a:r>
                      <a:r>
                        <a:rPr lang="sk-SK" sz="13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sk-SK" sz="135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instances</a:t>
                      </a:r>
                      <a:r>
                        <a:rPr lang="sk-SK" sz="13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sk-SK" sz="135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where</a:t>
                      </a:r>
                      <a:r>
                        <a:rPr lang="sk-SK" sz="13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sk-SK" sz="135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we</a:t>
                      </a:r>
                      <a:r>
                        <a:rPr lang="sk-SK" sz="13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sk-SK" sz="135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misinterpret</a:t>
                      </a:r>
                      <a:r>
                        <a:rPr lang="sk-SK" sz="13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sk-SK" sz="135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</a:t>
                      </a:r>
                      <a:r>
                        <a:rPr lang="sk-SK" sz="13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sk-SK" sz="135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situation</a:t>
                      </a:r>
                      <a:r>
                        <a:rPr lang="sk-SK" sz="13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sk-SK" sz="135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leading</a:t>
                      </a:r>
                      <a:r>
                        <a:rPr lang="sk-SK" sz="13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to </a:t>
                      </a:r>
                      <a:r>
                        <a:rPr lang="sk-SK" sz="135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</a:t>
                      </a:r>
                      <a:r>
                        <a:rPr lang="sk-SK" sz="13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sk-SK" sz="135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erroneous</a:t>
                      </a:r>
                      <a:r>
                        <a:rPr lang="sk-SK" sz="13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sk-SK" sz="135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conclusion</a:t>
                      </a:r>
                      <a:r>
                        <a:rPr lang="sk-SK" sz="13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135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We</a:t>
                      </a:r>
                      <a:r>
                        <a:rPr lang="sk-SK" sz="13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sk-SK" sz="135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tend</a:t>
                      </a:r>
                      <a:r>
                        <a:rPr lang="sk-SK" sz="13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to interpret </a:t>
                      </a:r>
                      <a:r>
                        <a:rPr lang="sk-SK" sz="135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that</a:t>
                      </a:r>
                      <a:br>
                        <a:rPr lang="sk-SK" sz="13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sk-SK" sz="13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</a:t>
                      </a:r>
                      <a:r>
                        <a:rPr lang="sk-SK" sz="135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patient</a:t>
                      </a:r>
                      <a:r>
                        <a:rPr lang="sk-SK" sz="13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sk-SK" sz="135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presenting</a:t>
                      </a:r>
                      <a:r>
                        <a:rPr lang="sk-SK" sz="13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sk-SK" sz="135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with</a:t>
                      </a:r>
                      <a:r>
                        <a:rPr lang="sk-SK" sz="13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sk-SK" sz="135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abdominal</a:t>
                      </a:r>
                      <a:r>
                        <a:rPr lang="sk-SK" sz="13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sk-SK" sz="135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pain</a:t>
                      </a:r>
                      <a:r>
                        <a:rPr lang="sk-SK" sz="13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has a </a:t>
                      </a:r>
                      <a:r>
                        <a:rPr lang="sk-SK" sz="135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problem</a:t>
                      </a:r>
                      <a:r>
                        <a:rPr lang="sk-SK" sz="13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sk-SK" sz="135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involving</a:t>
                      </a:r>
                      <a:r>
                        <a:rPr lang="sk-SK" sz="13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sk-SK" sz="135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</a:t>
                      </a:r>
                      <a:r>
                        <a:rPr lang="sk-SK" sz="13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sk-SK" sz="135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gastrointestinal</a:t>
                      </a:r>
                      <a:r>
                        <a:rPr lang="sk-SK" sz="13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sk-SK" sz="135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tract</a:t>
                      </a:r>
                      <a:r>
                        <a:rPr lang="sk-SK" sz="13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sk-SK" sz="135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when</a:t>
                      </a:r>
                      <a:r>
                        <a:rPr lang="sk-SK" sz="13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sk-SK" sz="135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it</a:t>
                      </a:r>
                      <a:r>
                        <a:rPr lang="sk-SK" sz="13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sk-SK" sz="135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may</a:t>
                      </a:r>
                      <a:r>
                        <a:rPr lang="sk-SK" sz="13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sk-SK" sz="135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</a:t>
                      </a:r>
                      <a:r>
                        <a:rPr lang="sk-SK" sz="13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sk-SK" sz="135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something</a:t>
                      </a:r>
                      <a:r>
                        <a:rPr lang="sk-SK" sz="13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sk-SK" sz="135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else</a:t>
                      </a:r>
                      <a:r>
                        <a:rPr lang="sk-SK" sz="13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sk-SK" sz="135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entirely</a:t>
                      </a:r>
                      <a:r>
                        <a:rPr lang="sk-SK" sz="13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lang="sk-SK" sz="135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</a:t>
                      </a:r>
                      <a:r>
                        <a:rPr lang="sk-SK" sz="13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sk-SK" sz="135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example</a:t>
                      </a:r>
                      <a:r>
                        <a:rPr lang="sk-SK" sz="13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sk-SK" sz="135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</a:t>
                      </a:r>
                      <a:r>
                        <a:rPr lang="sk-SK" sz="13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sk-SK" sz="135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endocrine</a:t>
                      </a:r>
                      <a:r>
                        <a:rPr lang="sk-SK" sz="13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sk-SK" sz="135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neurologic</a:t>
                      </a:r>
                      <a:r>
                        <a:rPr lang="sk-SK" sz="13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or </a:t>
                      </a:r>
                      <a:r>
                        <a:rPr lang="sk-SK" sz="135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vascular</a:t>
                      </a:r>
                      <a:r>
                        <a:rPr lang="sk-SK" sz="13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sk-SK" sz="135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problem</a:t>
                      </a:r>
                      <a:r>
                        <a:rPr lang="sk-SK" sz="13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endParaRPr lang="sk-SK" dirty="0"/>
                    </a:p>
                    <a:p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135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We</a:t>
                      </a:r>
                      <a:r>
                        <a:rPr lang="sk-SK" sz="13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sk-SK" sz="135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see</a:t>
                      </a:r>
                      <a:r>
                        <a:rPr lang="sk-SK" sz="13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 </a:t>
                      </a:r>
                      <a:r>
                        <a:rPr lang="sk-SK" sz="135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work</a:t>
                      </a:r>
                      <a:r>
                        <a:rPr lang="sk-SK" sz="13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sk-SK" sz="135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colleague</a:t>
                      </a:r>
                      <a:r>
                        <a:rPr lang="sk-SK" sz="13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sk-SK" sz="135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picking</a:t>
                      </a:r>
                      <a:r>
                        <a:rPr lang="sk-SK" sz="13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sk-SK" sz="135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up</a:t>
                      </a:r>
                      <a:r>
                        <a:rPr lang="sk-SK" sz="13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sk-SK" sz="135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two</a:t>
                      </a:r>
                      <a:r>
                        <a:rPr lang="sk-SK" sz="13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sk-SK" sz="135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kids</a:t>
                      </a:r>
                      <a:r>
                        <a:rPr lang="sk-SK" sz="13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sk-SK" sz="135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from</a:t>
                      </a:r>
                      <a:r>
                        <a:rPr lang="sk-SK" sz="13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sk-SK" sz="135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</a:t>
                      </a:r>
                      <a:r>
                        <a:rPr lang="sk-SK" sz="13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sk-SK" sz="135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elementary</a:t>
                      </a:r>
                      <a:r>
                        <a:rPr lang="sk-SK" sz="13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sk-SK" sz="135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school</a:t>
                      </a:r>
                      <a:br>
                        <a:rPr lang="sk-SK" sz="13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sk-SK" sz="13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and </a:t>
                      </a:r>
                      <a:r>
                        <a:rPr lang="sk-SK" sz="135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assume</a:t>
                      </a:r>
                      <a:r>
                        <a:rPr lang="sk-SK" sz="13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he or </a:t>
                      </a:r>
                      <a:r>
                        <a:rPr lang="sk-SK" sz="135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she</a:t>
                      </a:r>
                      <a:r>
                        <a:rPr lang="sk-SK" sz="13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has </a:t>
                      </a:r>
                      <a:r>
                        <a:rPr lang="sk-SK" sz="135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children</a:t>
                      </a:r>
                      <a:r>
                        <a:rPr lang="sk-SK" sz="13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sk-SK" sz="135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when</a:t>
                      </a:r>
                      <a:r>
                        <a:rPr lang="sk-SK" sz="13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sk-SK" sz="135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they</a:t>
                      </a:r>
                      <a:r>
                        <a:rPr lang="sk-SK" sz="13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are </a:t>
                      </a:r>
                      <a:r>
                        <a:rPr lang="sk-SK" sz="135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instead</a:t>
                      </a:r>
                      <a:r>
                        <a:rPr lang="sk-SK" sz="13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sk-SK" sz="135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picking</a:t>
                      </a:r>
                      <a:r>
                        <a:rPr lang="sk-SK" sz="13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sk-SK" sz="135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up</a:t>
                      </a:r>
                      <a:r>
                        <a:rPr lang="sk-SK" sz="13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sk-SK" sz="135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someone</a:t>
                      </a:r>
                      <a:r>
                        <a:rPr lang="sk-SK" sz="13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sk-SK" sz="135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else’s</a:t>
                      </a:r>
                      <a:r>
                        <a:rPr lang="sk-SK" sz="13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sk-SK" sz="135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children</a:t>
                      </a:r>
                      <a:r>
                        <a:rPr lang="sk-SK" sz="13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endParaRPr lang="sk-SK" dirty="0"/>
                    </a:p>
                    <a:p>
                      <a:endParaRPr lang="sk-S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0656389"/>
                  </a:ext>
                </a:extLst>
              </a:tr>
              <a:tr h="1339398">
                <a:tc>
                  <a:txBody>
                    <a:bodyPr/>
                    <a:lstStyle/>
                    <a:p>
                      <a:r>
                        <a:rPr lang="sk-SK" sz="135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Search</a:t>
                      </a:r>
                      <a:r>
                        <a:rPr lang="sk-SK" sz="135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sk-SK" sz="135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satisficing</a:t>
                      </a:r>
                      <a:r>
                        <a:rPr lang="sk-SK" sz="13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sk-SK" sz="135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also</a:t>
                      </a:r>
                      <a:r>
                        <a:rPr lang="sk-SK" sz="13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sk-SK" sz="135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known</a:t>
                      </a:r>
                      <a:r>
                        <a:rPr lang="sk-SK" sz="13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as </a:t>
                      </a:r>
                      <a:r>
                        <a:rPr lang="sk-SK" sz="135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premature</a:t>
                      </a:r>
                      <a:r>
                        <a:rPr lang="sk-SK" sz="135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sk-SK" sz="135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closure</a:t>
                      </a:r>
                      <a:r>
                        <a:rPr lang="sk-SK" sz="13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sk-SK" sz="135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is</a:t>
                      </a:r>
                      <a:r>
                        <a:rPr lang="sk-SK" sz="13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sk-SK" sz="135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</a:t>
                      </a:r>
                      <a:r>
                        <a:rPr lang="sk-SK" sz="13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sk-SK" sz="135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tendency</a:t>
                      </a:r>
                      <a:r>
                        <a:rPr lang="sk-SK" sz="13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to </a:t>
                      </a:r>
                      <a:r>
                        <a:rPr lang="sk-SK" sz="135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accept</a:t>
                      </a:r>
                      <a:r>
                        <a:rPr lang="sk-SK" sz="13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sk-SK" sz="135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</a:t>
                      </a:r>
                      <a:r>
                        <a:rPr lang="sk-SK" sz="13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sk-SK" sz="135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first</a:t>
                      </a:r>
                      <a:r>
                        <a:rPr lang="sk-SK" sz="13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sk-SK" sz="135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answer</a:t>
                      </a:r>
                      <a:r>
                        <a:rPr lang="sk-SK" sz="13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sk-SK" sz="135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that</a:t>
                      </a:r>
                      <a:r>
                        <a:rPr lang="sk-SK" sz="13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sk-SK" sz="135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comes</a:t>
                      </a:r>
                      <a:r>
                        <a:rPr lang="sk-SK" sz="13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sk-SK" sz="135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along</a:t>
                      </a:r>
                      <a:r>
                        <a:rPr lang="sk-SK" sz="13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sk-SK" sz="135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that</a:t>
                      </a:r>
                      <a:r>
                        <a:rPr lang="sk-SK" sz="13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sk-SK" sz="135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explains</a:t>
                      </a:r>
                      <a:r>
                        <a:rPr lang="sk-SK" sz="13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sk-SK" dirty="0"/>
                    </a:p>
                    <a:p>
                      <a:r>
                        <a:rPr lang="sk-SK" sz="135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</a:t>
                      </a:r>
                      <a:r>
                        <a:rPr lang="sk-SK" sz="13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sk-SK" sz="135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facts</a:t>
                      </a:r>
                      <a:r>
                        <a:rPr lang="sk-SK" sz="13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at </a:t>
                      </a:r>
                      <a:r>
                        <a:rPr lang="sk-SK" sz="135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hand</a:t>
                      </a:r>
                      <a:r>
                        <a:rPr lang="sk-SK" sz="13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sk-SK" sz="135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without</a:t>
                      </a:r>
                      <a:r>
                        <a:rPr lang="sk-SK" sz="13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sk-SK" sz="135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considering</a:t>
                      </a:r>
                      <a:r>
                        <a:rPr lang="sk-SK" sz="13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sk-SK" sz="135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whether</a:t>
                      </a:r>
                      <a:r>
                        <a:rPr lang="sk-SK" sz="13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sk-SK" sz="135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there</a:t>
                      </a:r>
                      <a:r>
                        <a:rPr lang="sk-SK" sz="13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sk-SK" sz="135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might</a:t>
                      </a:r>
                      <a:r>
                        <a:rPr lang="sk-SK" sz="13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sk-SK" sz="135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</a:t>
                      </a:r>
                      <a:r>
                        <a:rPr lang="sk-SK" sz="13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 </a:t>
                      </a:r>
                      <a:r>
                        <a:rPr lang="sk-SK" sz="135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different</a:t>
                      </a:r>
                      <a:r>
                        <a:rPr lang="sk-SK" sz="13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or </a:t>
                      </a:r>
                      <a:r>
                        <a:rPr lang="sk-SK" sz="135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better</a:t>
                      </a:r>
                      <a:r>
                        <a:rPr lang="sk-SK" sz="13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sk-SK" sz="135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solution</a:t>
                      </a:r>
                      <a:r>
                        <a:rPr lang="sk-SK" sz="13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endParaRPr lang="sk-SK" dirty="0"/>
                    </a:p>
                    <a:p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135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</a:t>
                      </a:r>
                      <a:r>
                        <a:rPr lang="sk-SK" sz="13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sk-SK" sz="135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emergency</a:t>
                      </a:r>
                      <a:r>
                        <a:rPr lang="sk-SK" sz="13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department </a:t>
                      </a:r>
                      <a:r>
                        <a:rPr lang="sk-SK" sz="135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clinician</a:t>
                      </a:r>
                      <a:r>
                        <a:rPr lang="sk-SK" sz="13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sk-SK" sz="135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seeing</a:t>
                      </a:r>
                      <a:r>
                        <a:rPr lang="sk-SK" sz="13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 </a:t>
                      </a:r>
                      <a:r>
                        <a:rPr lang="sk-SK" sz="135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patient</a:t>
                      </a:r>
                      <a:r>
                        <a:rPr lang="sk-SK" sz="13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sk-SK" sz="135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with</a:t>
                      </a:r>
                      <a:r>
                        <a:rPr lang="sk-SK" sz="13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sk-SK" sz="135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recent</a:t>
                      </a:r>
                      <a:r>
                        <a:rPr lang="sk-SK" sz="13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sk-SK" sz="135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onset</a:t>
                      </a:r>
                      <a:r>
                        <a:rPr lang="sk-SK" sz="13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of </a:t>
                      </a:r>
                      <a:r>
                        <a:rPr lang="sk-SK" sz="135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low</a:t>
                      </a:r>
                      <a:r>
                        <a:rPr lang="sk-SK" sz="13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sk-SK" sz="135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back</a:t>
                      </a:r>
                      <a:r>
                        <a:rPr lang="sk-SK" sz="13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sk-SK" sz="135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pain</a:t>
                      </a:r>
                      <a:r>
                        <a:rPr lang="sk-SK" sz="13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sk-SK" sz="135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immediately</a:t>
                      </a:r>
                      <a:r>
                        <a:rPr lang="sk-SK" sz="13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sk-SK" sz="135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settles</a:t>
                      </a:r>
                      <a:r>
                        <a:rPr lang="sk-SK" sz="13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on </a:t>
                      </a:r>
                      <a:endParaRPr lang="sk-SK" dirty="0"/>
                    </a:p>
                    <a:p>
                      <a:r>
                        <a:rPr lang="sk-SK" sz="13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</a:t>
                      </a:r>
                      <a:r>
                        <a:rPr lang="sk-SK" sz="135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diagnosis</a:t>
                      </a:r>
                      <a:r>
                        <a:rPr lang="sk-SK" sz="13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of </a:t>
                      </a:r>
                      <a:r>
                        <a:rPr lang="sk-SK" sz="135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lumbar</a:t>
                      </a:r>
                      <a:r>
                        <a:rPr lang="sk-SK" sz="13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sk-SK" sz="135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disc</a:t>
                      </a:r>
                      <a:r>
                        <a:rPr lang="sk-SK" sz="13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sk-SK" sz="135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disease</a:t>
                      </a:r>
                      <a:r>
                        <a:rPr lang="sk-SK" sz="13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sk-SK" sz="135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without</a:t>
                      </a:r>
                      <a:r>
                        <a:rPr lang="sk-SK" sz="13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sk-SK" sz="135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considering</a:t>
                      </a:r>
                      <a:r>
                        <a:rPr lang="sk-SK" sz="13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sk-SK" sz="135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other</a:t>
                      </a:r>
                      <a:r>
                        <a:rPr lang="sk-SK" sz="13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sk-SK" sz="135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possibilities</a:t>
                      </a:r>
                      <a:r>
                        <a:rPr lang="sk-SK" sz="13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in </a:t>
                      </a:r>
                      <a:r>
                        <a:rPr lang="sk-SK" sz="135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</a:t>
                      </a:r>
                      <a:r>
                        <a:rPr lang="sk-SK" sz="13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sk-SK" sz="135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differential</a:t>
                      </a:r>
                      <a:r>
                        <a:rPr lang="sk-SK" sz="13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sk-SK" sz="135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diagnosis</a:t>
                      </a:r>
                      <a:r>
                        <a:rPr lang="sk-SK" sz="13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endParaRPr lang="sk-SK" dirty="0"/>
                    </a:p>
                    <a:p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135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We</a:t>
                      </a:r>
                      <a:r>
                        <a:rPr lang="sk-SK" sz="13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sk-SK" sz="135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want</a:t>
                      </a:r>
                      <a:r>
                        <a:rPr lang="sk-SK" sz="13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 </a:t>
                      </a:r>
                      <a:r>
                        <a:rPr lang="sk-SK" sz="135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plane</a:t>
                      </a:r>
                      <a:r>
                        <a:rPr lang="sk-SK" sz="13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sk-SK" sz="135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ticket</a:t>
                      </a:r>
                      <a:r>
                        <a:rPr lang="sk-SK" sz="13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sk-SK" sz="135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that</a:t>
                      </a:r>
                      <a:r>
                        <a:rPr lang="sk-SK" sz="13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sk-SK" sz="135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costs</a:t>
                      </a:r>
                      <a:r>
                        <a:rPr lang="sk-SK" sz="13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no more </a:t>
                      </a:r>
                      <a:r>
                        <a:rPr lang="sk-SK" sz="135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than</a:t>
                      </a:r>
                      <a:r>
                        <a:rPr lang="sk-SK" sz="13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$1,000 and has no more </a:t>
                      </a:r>
                      <a:r>
                        <a:rPr lang="sk-SK" sz="135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than</a:t>
                      </a:r>
                      <a:r>
                        <a:rPr lang="sk-SK" sz="13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sk-SK" sz="135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one</a:t>
                      </a:r>
                      <a:r>
                        <a:rPr lang="sk-SK" sz="13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sk-SK" sz="135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connection</a:t>
                      </a:r>
                      <a:r>
                        <a:rPr lang="sk-SK" sz="13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sk-SK" sz="135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We</a:t>
                      </a:r>
                      <a:r>
                        <a:rPr lang="sk-SK" sz="13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sk-SK" sz="135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perform</a:t>
                      </a:r>
                      <a:r>
                        <a:rPr lang="sk-SK" sz="13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sk-SK" sz="135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</a:t>
                      </a:r>
                      <a:r>
                        <a:rPr lang="sk-SK" sz="13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online </a:t>
                      </a:r>
                      <a:r>
                        <a:rPr lang="sk-SK" sz="135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search</a:t>
                      </a:r>
                      <a:r>
                        <a:rPr lang="sk-SK" sz="13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and </a:t>
                      </a:r>
                      <a:r>
                        <a:rPr lang="sk-SK" sz="135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purchase</a:t>
                      </a:r>
                      <a:r>
                        <a:rPr lang="sk-SK" sz="13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sk-SK" sz="135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</a:t>
                      </a:r>
                      <a:r>
                        <a:rPr lang="sk-SK" sz="13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sk-SK" sz="135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first</a:t>
                      </a:r>
                      <a:r>
                        <a:rPr lang="sk-SK" sz="13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sk-SK" sz="135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ticket</a:t>
                      </a:r>
                      <a:r>
                        <a:rPr lang="sk-SK" sz="13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sk-SK" sz="135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that</a:t>
                      </a:r>
                      <a:r>
                        <a:rPr lang="sk-SK" sz="13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sk-SK" sz="135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meets</a:t>
                      </a:r>
                      <a:r>
                        <a:rPr lang="sk-SK" sz="13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sk-SK" sz="135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these</a:t>
                      </a:r>
                      <a:r>
                        <a:rPr lang="sk-SK" sz="13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sk-SK" sz="135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criteria</a:t>
                      </a:r>
                      <a:r>
                        <a:rPr lang="sk-SK" sz="13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sk-SK" sz="135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without</a:t>
                      </a:r>
                      <a:r>
                        <a:rPr lang="sk-SK" sz="13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sk-SK" sz="135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looking</a:t>
                      </a:r>
                      <a:r>
                        <a:rPr lang="sk-SK" sz="13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to </a:t>
                      </a:r>
                      <a:r>
                        <a:rPr lang="sk-SK" sz="135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see</a:t>
                      </a:r>
                      <a:r>
                        <a:rPr lang="sk-SK" sz="13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sk-SK" sz="135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if</a:t>
                      </a:r>
                      <a:r>
                        <a:rPr lang="sk-SK" sz="13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sk-SK" sz="135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there</a:t>
                      </a:r>
                      <a:r>
                        <a:rPr lang="sk-SK" sz="13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sk-SK" sz="135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is</a:t>
                      </a:r>
                      <a:r>
                        <a:rPr lang="sk-SK" sz="13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 </a:t>
                      </a:r>
                      <a:r>
                        <a:rPr lang="sk-SK" sz="135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cheaper</a:t>
                      </a:r>
                      <a:r>
                        <a:rPr lang="sk-SK" sz="13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sk-SK" sz="135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flight</a:t>
                      </a:r>
                      <a:r>
                        <a:rPr lang="sk-SK" sz="13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or </a:t>
                      </a:r>
                      <a:r>
                        <a:rPr lang="sk-SK" sz="135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one</a:t>
                      </a:r>
                      <a:r>
                        <a:rPr lang="sk-SK" sz="13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sk-SK" sz="135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with</a:t>
                      </a:r>
                      <a:r>
                        <a:rPr lang="sk-SK" sz="13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no </a:t>
                      </a:r>
                      <a:r>
                        <a:rPr lang="sk-SK" sz="135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connections</a:t>
                      </a:r>
                      <a:r>
                        <a:rPr lang="sk-SK" sz="13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endParaRPr lang="sk-SK" dirty="0"/>
                    </a:p>
                    <a:p>
                      <a:endParaRPr lang="sk-S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61199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94962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CBE4A1A-5E18-8148-9FD1-35F029C17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1684" y="170412"/>
            <a:ext cx="10178934" cy="132873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endParaRPr lang="en-US" sz="52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Zástupný objekt pre obsah 4" descr="Obrázok, na ktorom je jedlo, ovocie, stôl, vnútri&#10;&#10;Automaticky generovaný popis">
            <a:extLst>
              <a:ext uri="{FF2B5EF4-FFF2-40B4-BE49-F238E27FC236}">
                <a16:creationId xmlns:a16="http://schemas.microsoft.com/office/drawing/2014/main" id="{BB1DC1D7-BB4D-DB40-99F1-F5CE20832C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tretch/>
        </p:blipFill>
        <p:spPr>
          <a:xfrm>
            <a:off x="6189938" y="2556958"/>
            <a:ext cx="5778500" cy="3276600"/>
          </a:xfrm>
          <a:prstGeom prst="rect">
            <a:avLst/>
          </a:prstGeom>
        </p:spPr>
      </p:pic>
      <p:pic>
        <p:nvPicPr>
          <p:cNvPr id="7" name="Obrázok 6" descr="Obrázok, na ktorom je sladké, koláč, jedlo, stôl&#10;&#10;Automaticky generovaný popis">
            <a:extLst>
              <a:ext uri="{FF2B5EF4-FFF2-40B4-BE49-F238E27FC236}">
                <a16:creationId xmlns:a16="http://schemas.microsoft.com/office/drawing/2014/main" id="{697CFE2E-3B77-4B49-A2CF-97F5B765CED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6677" r="-2" b="8837"/>
          <a:stretch/>
        </p:blipFill>
        <p:spPr>
          <a:xfrm>
            <a:off x="198741" y="2410448"/>
            <a:ext cx="5803323" cy="3890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7277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203DD24-AC3F-DA4E-833F-AA2380DD08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Working</a:t>
            </a:r>
            <a:r>
              <a:rPr lang="sk-SK" dirty="0"/>
              <a:t> </a:t>
            </a:r>
            <a:r>
              <a:rPr lang="sk-SK" dirty="0" err="1"/>
              <a:t>memory</a:t>
            </a:r>
            <a:r>
              <a:rPr lang="sk-SK" dirty="0"/>
              <a:t> and </a:t>
            </a:r>
            <a:r>
              <a:rPr lang="sk-SK" dirty="0" err="1"/>
              <a:t>affective</a:t>
            </a:r>
            <a:r>
              <a:rPr lang="sk-SK" dirty="0"/>
              <a:t> </a:t>
            </a:r>
            <a:r>
              <a:rPr lang="sk-SK" dirty="0" err="1"/>
              <a:t>heuristic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294BE87C-A9E3-C442-8322-209E5899D7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dirty="0" err="1"/>
              <a:t>You</a:t>
            </a:r>
            <a:r>
              <a:rPr lang="sk-SK" dirty="0"/>
              <a:t> hold in </a:t>
            </a:r>
            <a:r>
              <a:rPr lang="sk-SK" dirty="0" err="1"/>
              <a:t>memory</a:t>
            </a:r>
            <a:r>
              <a:rPr lang="sk-SK" dirty="0"/>
              <a:t> 7 </a:t>
            </a:r>
            <a:r>
              <a:rPr lang="sk-SK" dirty="0" err="1"/>
              <a:t>digit</a:t>
            </a:r>
            <a:r>
              <a:rPr lang="sk-SK" dirty="0"/>
              <a:t> </a:t>
            </a:r>
            <a:r>
              <a:rPr lang="sk-SK" dirty="0" err="1"/>
              <a:t>number</a:t>
            </a:r>
            <a:r>
              <a:rPr lang="sk-SK" dirty="0"/>
              <a:t> and </a:t>
            </a:r>
            <a:r>
              <a:rPr lang="sk-SK" dirty="0" err="1"/>
              <a:t>need</a:t>
            </a:r>
            <a:r>
              <a:rPr lang="sk-SK" dirty="0"/>
              <a:t> to </a:t>
            </a:r>
            <a:r>
              <a:rPr lang="sk-SK" dirty="0" err="1"/>
              <a:t>write</a:t>
            </a:r>
            <a:r>
              <a:rPr lang="sk-SK" dirty="0"/>
              <a:t> </a:t>
            </a:r>
            <a:r>
              <a:rPr lang="sk-SK" dirty="0" err="1"/>
              <a:t>it</a:t>
            </a:r>
            <a:r>
              <a:rPr lang="sk-SK" dirty="0"/>
              <a:t> </a:t>
            </a:r>
            <a:r>
              <a:rPr lang="sk-SK" dirty="0" err="1"/>
              <a:t>down</a:t>
            </a:r>
            <a:r>
              <a:rPr lang="sk-SK" dirty="0"/>
              <a:t> in </a:t>
            </a:r>
            <a:r>
              <a:rPr lang="sk-SK" dirty="0" err="1"/>
              <a:t>different</a:t>
            </a:r>
            <a:r>
              <a:rPr lang="sk-SK" dirty="0"/>
              <a:t> </a:t>
            </a:r>
            <a:r>
              <a:rPr lang="sk-SK" dirty="0" err="1"/>
              <a:t>room</a:t>
            </a:r>
            <a:endParaRPr lang="sk-SK" dirty="0"/>
          </a:p>
          <a:p>
            <a:pPr marL="0" indent="0">
              <a:buNone/>
            </a:pPr>
            <a:endParaRPr lang="sk-SK" dirty="0"/>
          </a:p>
          <a:p>
            <a:r>
              <a:rPr lang="sk-SK" dirty="0"/>
              <a:t>On </a:t>
            </a:r>
            <a:r>
              <a:rPr lang="sk-SK" dirty="0" err="1"/>
              <a:t>the</a:t>
            </a:r>
            <a:r>
              <a:rPr lang="sk-SK" dirty="0"/>
              <a:t> </a:t>
            </a:r>
            <a:r>
              <a:rPr lang="sk-SK" dirty="0" err="1"/>
              <a:t>corridor</a:t>
            </a:r>
            <a:r>
              <a:rPr lang="sk-SK" dirty="0"/>
              <a:t>, </a:t>
            </a:r>
            <a:r>
              <a:rPr lang="sk-SK" dirty="0" err="1"/>
              <a:t>someone</a:t>
            </a:r>
            <a:r>
              <a:rPr lang="sk-SK" dirty="0"/>
              <a:t> </a:t>
            </a:r>
            <a:r>
              <a:rPr lang="sk-SK" dirty="0" err="1"/>
              <a:t>from</a:t>
            </a:r>
            <a:r>
              <a:rPr lang="sk-SK" dirty="0"/>
              <a:t> </a:t>
            </a:r>
            <a:r>
              <a:rPr lang="sk-SK" dirty="0" err="1"/>
              <a:t>your</a:t>
            </a:r>
            <a:r>
              <a:rPr lang="sk-SK" dirty="0"/>
              <a:t> </a:t>
            </a:r>
            <a:r>
              <a:rPr lang="sk-SK" dirty="0" err="1"/>
              <a:t>family</a:t>
            </a:r>
            <a:r>
              <a:rPr lang="sk-SK" dirty="0"/>
              <a:t> </a:t>
            </a:r>
            <a:r>
              <a:rPr lang="sk-SK" dirty="0" err="1"/>
              <a:t>stops</a:t>
            </a:r>
            <a:r>
              <a:rPr lang="sk-SK" dirty="0"/>
              <a:t> </a:t>
            </a:r>
            <a:r>
              <a:rPr lang="sk-SK" dirty="0" err="1"/>
              <a:t>you</a:t>
            </a:r>
            <a:r>
              <a:rPr lang="sk-SK" dirty="0"/>
              <a:t> and </a:t>
            </a:r>
            <a:r>
              <a:rPr lang="sk-SK" dirty="0" err="1"/>
              <a:t>asks</a:t>
            </a:r>
            <a:r>
              <a:rPr lang="sk-SK" dirty="0"/>
              <a:t>:</a:t>
            </a:r>
          </a:p>
          <a:p>
            <a:r>
              <a:rPr lang="sk-SK" i="1" dirty="0"/>
              <a:t>Are </a:t>
            </a:r>
            <a:r>
              <a:rPr lang="sk-SK" i="1" dirty="0" err="1"/>
              <a:t>you</a:t>
            </a:r>
            <a:r>
              <a:rPr lang="sk-SK" i="1" dirty="0"/>
              <a:t> </a:t>
            </a:r>
            <a:r>
              <a:rPr lang="sk-SK" i="1" dirty="0" err="1"/>
              <a:t>going</a:t>
            </a:r>
            <a:r>
              <a:rPr lang="sk-SK" i="1" dirty="0"/>
              <a:t> to </a:t>
            </a:r>
            <a:r>
              <a:rPr lang="sk-SK" i="1" dirty="0" err="1"/>
              <a:t>have</a:t>
            </a:r>
            <a:r>
              <a:rPr lang="sk-SK" i="1" dirty="0"/>
              <a:t> </a:t>
            </a:r>
            <a:r>
              <a:rPr lang="sk-SK" i="1" dirty="0" err="1"/>
              <a:t>chocolate</a:t>
            </a:r>
            <a:r>
              <a:rPr lang="sk-SK" i="1" dirty="0"/>
              <a:t> or </a:t>
            </a:r>
            <a:r>
              <a:rPr lang="sk-SK" i="1" dirty="0" err="1"/>
              <a:t>fruit</a:t>
            </a:r>
            <a:r>
              <a:rPr lang="sk-SK" i="1" dirty="0"/>
              <a:t>? </a:t>
            </a:r>
            <a:endParaRPr lang="sk-SK" b="1" i="1" dirty="0">
              <a:solidFill>
                <a:schemeClr val="accent2"/>
              </a:solidFill>
            </a:endParaRPr>
          </a:p>
          <a:p>
            <a:pPr marL="0" indent="0">
              <a:buNone/>
            </a:pPr>
            <a:endParaRPr lang="sk-SK" i="1" dirty="0"/>
          </a:p>
          <a:p>
            <a:r>
              <a:rPr lang="sk-SK" dirty="0" err="1"/>
              <a:t>You</a:t>
            </a:r>
            <a:r>
              <a:rPr lang="sk-SK" dirty="0"/>
              <a:t> </a:t>
            </a:r>
            <a:r>
              <a:rPr lang="sk-SK" dirty="0" err="1"/>
              <a:t>need</a:t>
            </a:r>
            <a:r>
              <a:rPr lang="sk-SK" dirty="0"/>
              <a:t> to </a:t>
            </a:r>
            <a:r>
              <a:rPr lang="sk-SK" dirty="0" err="1"/>
              <a:t>rememer</a:t>
            </a:r>
            <a:r>
              <a:rPr lang="sk-SK" dirty="0"/>
              <a:t> </a:t>
            </a:r>
            <a:r>
              <a:rPr lang="sk-SK" dirty="0" err="1"/>
              <a:t>the</a:t>
            </a:r>
            <a:r>
              <a:rPr lang="sk-SK" dirty="0"/>
              <a:t> </a:t>
            </a:r>
            <a:r>
              <a:rPr lang="sk-SK" dirty="0" err="1"/>
              <a:t>numbers</a:t>
            </a:r>
            <a:r>
              <a:rPr lang="sk-SK" dirty="0"/>
              <a:t> </a:t>
            </a:r>
            <a:r>
              <a:rPr lang="sk-SK" dirty="0" err="1"/>
              <a:t>but</a:t>
            </a:r>
            <a:r>
              <a:rPr lang="sk-SK" dirty="0"/>
              <a:t> are </a:t>
            </a:r>
            <a:r>
              <a:rPr lang="sk-SK" dirty="0" err="1"/>
              <a:t>hungry</a:t>
            </a:r>
            <a:r>
              <a:rPr lang="sk-SK" dirty="0"/>
              <a:t> </a:t>
            </a:r>
            <a:r>
              <a:rPr lang="sk-SK" dirty="0" err="1"/>
              <a:t>too</a:t>
            </a:r>
            <a:r>
              <a:rPr lang="sk-SK" dirty="0"/>
              <a:t>. </a:t>
            </a:r>
            <a:r>
              <a:rPr lang="sk-SK" dirty="0" err="1"/>
              <a:t>What</a:t>
            </a:r>
            <a:r>
              <a:rPr lang="sk-SK" dirty="0"/>
              <a:t> are </a:t>
            </a:r>
            <a:r>
              <a:rPr lang="sk-SK" dirty="0" err="1"/>
              <a:t>you</a:t>
            </a:r>
            <a:r>
              <a:rPr lang="sk-SK" dirty="0"/>
              <a:t> </a:t>
            </a:r>
            <a:r>
              <a:rPr lang="sk-SK" dirty="0" err="1"/>
              <a:t>going</a:t>
            </a:r>
            <a:r>
              <a:rPr lang="sk-SK" dirty="0"/>
              <a:t> to </a:t>
            </a:r>
            <a:r>
              <a:rPr lang="sk-SK" dirty="0" err="1"/>
              <a:t>choose</a:t>
            </a:r>
            <a:r>
              <a:rPr lang="sk-SK" dirty="0"/>
              <a:t>?</a:t>
            </a:r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457082168"/>
      </p:ext>
    </p:extLst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Modrozelená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Motív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í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1027</TotalTime>
  <Words>2279</Words>
  <Application>Microsoft Macintosh PowerPoint</Application>
  <PresentationFormat>Širokouhlá</PresentationFormat>
  <Paragraphs>256</Paragraphs>
  <Slides>30</Slides>
  <Notes>12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30</vt:i4>
      </vt:variant>
    </vt:vector>
  </HeadingPairs>
  <TitlesOfParts>
    <vt:vector size="35" baseType="lpstr">
      <vt:lpstr>Arial</vt:lpstr>
      <vt:lpstr>Calibri</vt:lpstr>
      <vt:lpstr>Calibri Light</vt:lpstr>
      <vt:lpstr>Times New Roman</vt:lpstr>
      <vt:lpstr>Motív Office</vt:lpstr>
      <vt:lpstr>Cognitive-behavioral approach  in medicine</vt:lpstr>
      <vt:lpstr>Affective heuristic</vt:lpstr>
      <vt:lpstr>Heuristics</vt:lpstr>
      <vt:lpstr>Prezentácia programu PowerPoint</vt:lpstr>
      <vt:lpstr>Dual processes theory</vt:lpstr>
      <vt:lpstr>Prezentácia programu PowerPoint</vt:lpstr>
      <vt:lpstr>Prezentácia programu PowerPoint</vt:lpstr>
      <vt:lpstr>Prezentácia programu PowerPoint</vt:lpstr>
      <vt:lpstr>Working memory and affective heuristic</vt:lpstr>
      <vt:lpstr>Working memory and affective heuristic</vt:lpstr>
      <vt:lpstr>Historical background of learning theories</vt:lpstr>
      <vt:lpstr>Early evidence linking Mood and Cognition</vt:lpstr>
      <vt:lpstr>Learning: Operant conditioning</vt:lpstr>
      <vt:lpstr>Prezentácia programu PowerPoint</vt:lpstr>
      <vt:lpstr>Cofnitive factors in learning</vt:lpstr>
      <vt:lpstr>Cognitive factors when response is formed</vt:lpstr>
      <vt:lpstr>Prezentácia programu PowerPoint</vt:lpstr>
      <vt:lpstr>Experience of patient</vt:lpstr>
      <vt:lpstr>Cognitive behavioral interview</vt:lpstr>
      <vt:lpstr>Problem description</vt:lpstr>
      <vt:lpstr>Microanalysis of problematic behavior</vt:lpstr>
      <vt:lpstr>Microanalysis of problematic behavior</vt:lpstr>
      <vt:lpstr>Consequences</vt:lpstr>
      <vt:lpstr>Goal setting to motivate the patient</vt:lpstr>
      <vt:lpstr>Myšlienky</vt:lpstr>
      <vt:lpstr>Cognitive distortions</vt:lpstr>
      <vt:lpstr>Useful CBT techniques</vt:lpstr>
      <vt:lpstr>Prezentácia programu PowerPoint</vt:lpstr>
      <vt:lpstr>Cognitive restructuring</vt:lpstr>
      <vt:lpstr>Thank you for attention   Suggested study materials:  Croskerry P. (2002). Achieving quality in clinical decision making: cognitive strategies and detection of bias. Academic emergency medicine : official journal of the Society for Academic Emergency Medicine, 9(11), 1184–1204.  Howard, J. (2018). Cognitive Errors and Diagnostic Mistakes. Springer Berlin Heidelberg.       Mandatory study materials: Chapters from Psychology in medicine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Cognitive-behavioral approach  in medicine</dc:title>
  <dc:creator>Barbora Kóša</dc:creator>
  <cp:lastModifiedBy>Barbora Kóša</cp:lastModifiedBy>
  <cp:revision>12</cp:revision>
  <dcterms:created xsi:type="dcterms:W3CDTF">2020-11-02T18:19:06Z</dcterms:created>
  <dcterms:modified xsi:type="dcterms:W3CDTF">2020-11-03T11:26:49Z</dcterms:modified>
</cp:coreProperties>
</file>